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3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A800"/>
    <a:srgbClr val="00A596"/>
    <a:srgbClr val="B9418C"/>
    <a:srgbClr val="FFE28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5382" autoAdjust="0"/>
  </p:normalViewPr>
  <p:slideViewPr>
    <p:cSldViewPr snapToGrid="0" snapToObjects="1">
      <p:cViewPr varScale="1">
        <p:scale>
          <a:sx n="73" d="100"/>
          <a:sy n="73" d="100"/>
        </p:scale>
        <p:origin x="60" y="3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D65EC-5F7C-4E21-BDFD-97DA0CF1B72D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97045-DDCF-4F6C-8777-D657871AC1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45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97045-DDCF-4F6C-8777-D657871AC19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83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40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3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57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01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68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78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97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9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25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81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A1F9-FA46-AF44-A0B8-EC0146313DB9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76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AA1F9-FA46-AF44-A0B8-EC0146313DB9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2F1E8-04BA-0245-AD1D-9278A4CB5B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25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461"/>
          <p:cNvCxnSpPr/>
          <p:nvPr/>
        </p:nvCxnSpPr>
        <p:spPr>
          <a:xfrm flipV="1">
            <a:off x="10150424" y="4208259"/>
            <a:ext cx="0" cy="783942"/>
          </a:xfrm>
          <a:prstGeom prst="line">
            <a:avLst/>
          </a:prstGeom>
          <a:noFill/>
          <a:ln w="12700" cap="flat" cmpd="sng" algn="ctr">
            <a:solidFill>
              <a:schemeClr val="accent4"/>
            </a:solidFill>
            <a:prstDash val="sysDash"/>
            <a:miter lim="800000"/>
            <a:headEnd type="oval"/>
          </a:ln>
          <a:effectLst/>
        </p:spPr>
      </p:cxnSp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B2A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241" y="-76976"/>
            <a:ext cx="788808" cy="788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CaixaDeTexto 25"/>
          <p:cNvSpPr txBox="1"/>
          <p:nvPr/>
        </p:nvSpPr>
        <p:spPr>
          <a:xfrm>
            <a:off x="6278499" y="155640"/>
            <a:ext cx="535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400" dirty="0" smtClean="0">
                <a:solidFill>
                  <a:srgbClr val="00B2A7"/>
                </a:solidFill>
                <a:latin typeface="Simplon Oi Headline" pitchFamily="2" charset="0"/>
              </a:rPr>
              <a:t>Draft – macro cronograma - 2017</a:t>
            </a:r>
            <a:endParaRPr lang="pt-BR" sz="2400" dirty="0">
              <a:solidFill>
                <a:srgbClr val="00B2A7"/>
              </a:solidFill>
              <a:latin typeface="Simplon Oi Headline" pitchFamily="2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08831" y="127057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Simplon Oi Headline" pitchFamily="2" charset="0"/>
              </a:rPr>
              <a:t>Billing</a:t>
            </a:r>
            <a:r>
              <a:rPr lang="pt-BR" sz="2000" dirty="0" smtClean="0">
                <a:solidFill>
                  <a:schemeClr val="bg1"/>
                </a:solidFill>
                <a:latin typeface="Simplon Oi Headline" pitchFamily="2" charset="0"/>
              </a:rPr>
              <a:t> e TV</a:t>
            </a:r>
            <a:endParaRPr lang="pt-BR" sz="2000" dirty="0">
              <a:solidFill>
                <a:schemeClr val="bg1"/>
              </a:solidFill>
              <a:latin typeface="Simplon Oi Headline" pitchFamily="2" charset="0"/>
            </a:endParaRPr>
          </a:p>
        </p:txBody>
      </p:sp>
      <p:sp>
        <p:nvSpPr>
          <p:cNvPr id="27" name="Paralelogramo 26"/>
          <p:cNvSpPr/>
          <p:nvPr/>
        </p:nvSpPr>
        <p:spPr>
          <a:xfrm>
            <a:off x="81651" y="58817"/>
            <a:ext cx="5855593" cy="818918"/>
          </a:xfrm>
          <a:prstGeom prst="parallelogram">
            <a:avLst/>
          </a:prstGeom>
          <a:solidFill>
            <a:srgbClr val="00B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203372" y="194192"/>
            <a:ext cx="573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Simplon Oi Headline" pitchFamily="2" charset="0"/>
              </a:rPr>
              <a:t>Novo antifraude RAID-FMS</a:t>
            </a:r>
          </a:p>
        </p:txBody>
      </p:sp>
      <p:sp>
        <p:nvSpPr>
          <p:cNvPr id="14" name="TextBox 377"/>
          <p:cNvSpPr txBox="1"/>
          <p:nvPr/>
        </p:nvSpPr>
        <p:spPr>
          <a:xfrm>
            <a:off x="309763" y="2351467"/>
            <a:ext cx="2951969" cy="11156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</a:rPr>
              <a:t>MOBILIZAÇÃO E ALOCAÇÃO DE TIME DEDICADO: TI, FÁBRICAS E USUÁRIO</a:t>
            </a:r>
          </a:p>
          <a:p>
            <a:pPr marL="285750" indent="-285750">
              <a:buFontTx/>
              <a:buChar char="-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latin typeface="Simplon BP Regular" pitchFamily="2" charset="0"/>
              </a:rPr>
              <a:t>INICIO PROCESSO INFRA</a:t>
            </a:r>
          </a:p>
          <a:p>
            <a:pPr marL="171450" indent="-171450">
              <a:buFontTx/>
              <a:buChar char="-"/>
            </a:pPr>
            <a:endParaRPr lang="id-ID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9" name="Group 378"/>
          <p:cNvGrpSpPr/>
          <p:nvPr/>
        </p:nvGrpSpPr>
        <p:grpSpPr>
          <a:xfrm>
            <a:off x="-1" y="3386023"/>
            <a:ext cx="2995799" cy="897466"/>
            <a:chOff x="0" y="3285068"/>
            <a:chExt cx="1490133" cy="897466"/>
          </a:xfrm>
          <a:solidFill>
            <a:srgbClr val="2980B9"/>
          </a:solidFill>
        </p:grpSpPr>
        <p:sp>
          <p:nvSpPr>
            <p:cNvPr id="20" name="Rectangle 379"/>
            <p:cNvSpPr/>
            <p:nvPr/>
          </p:nvSpPr>
          <p:spPr>
            <a:xfrm>
              <a:off x="0" y="4000500"/>
              <a:ext cx="1490133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404"/>
            <p:cNvSpPr/>
            <p:nvPr/>
          </p:nvSpPr>
          <p:spPr>
            <a:xfrm>
              <a:off x="0" y="3285068"/>
              <a:ext cx="1490133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" name="Group 405"/>
          <p:cNvGrpSpPr/>
          <p:nvPr/>
        </p:nvGrpSpPr>
        <p:grpSpPr>
          <a:xfrm>
            <a:off x="2995798" y="3386023"/>
            <a:ext cx="2927797" cy="897466"/>
            <a:chOff x="1490133" y="3285068"/>
            <a:chExt cx="2657032" cy="897466"/>
          </a:xfrm>
          <a:solidFill>
            <a:srgbClr val="16A085"/>
          </a:solidFill>
        </p:grpSpPr>
        <p:sp>
          <p:nvSpPr>
            <p:cNvPr id="23" name="Rectangle 406"/>
            <p:cNvSpPr/>
            <p:nvPr/>
          </p:nvSpPr>
          <p:spPr>
            <a:xfrm>
              <a:off x="1490133" y="4000500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407"/>
            <p:cNvSpPr/>
            <p:nvPr/>
          </p:nvSpPr>
          <p:spPr>
            <a:xfrm>
              <a:off x="1490133" y="3285068"/>
              <a:ext cx="265703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408"/>
          <p:cNvGrpSpPr/>
          <p:nvPr/>
        </p:nvGrpSpPr>
        <p:grpSpPr>
          <a:xfrm>
            <a:off x="5745714" y="3386023"/>
            <a:ext cx="2915597" cy="897466"/>
            <a:chOff x="4139707" y="3285068"/>
            <a:chExt cx="2743692" cy="897466"/>
          </a:xfrm>
          <a:solidFill>
            <a:srgbClr val="9BBB59"/>
          </a:solidFill>
        </p:grpSpPr>
        <p:sp>
          <p:nvSpPr>
            <p:cNvPr id="30" name="Rectangle 409"/>
            <p:cNvSpPr/>
            <p:nvPr/>
          </p:nvSpPr>
          <p:spPr>
            <a:xfrm>
              <a:off x="4139707" y="4000500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410"/>
            <p:cNvSpPr/>
            <p:nvPr/>
          </p:nvSpPr>
          <p:spPr>
            <a:xfrm>
              <a:off x="4139707" y="3285068"/>
              <a:ext cx="2743692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oup 411"/>
          <p:cNvGrpSpPr/>
          <p:nvPr/>
        </p:nvGrpSpPr>
        <p:grpSpPr>
          <a:xfrm>
            <a:off x="8661311" y="3386023"/>
            <a:ext cx="2652680" cy="897466"/>
            <a:chOff x="6883399" y="3285068"/>
            <a:chExt cx="3465378" cy="897466"/>
          </a:xfrm>
          <a:solidFill>
            <a:srgbClr val="F39C12"/>
          </a:solidFill>
        </p:grpSpPr>
        <p:sp>
          <p:nvSpPr>
            <p:cNvPr id="34" name="Rectangle 412"/>
            <p:cNvSpPr/>
            <p:nvPr/>
          </p:nvSpPr>
          <p:spPr>
            <a:xfrm>
              <a:off x="6883399" y="4000500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413"/>
            <p:cNvSpPr/>
            <p:nvPr/>
          </p:nvSpPr>
          <p:spPr>
            <a:xfrm>
              <a:off x="6883399" y="3285068"/>
              <a:ext cx="3465378" cy="1820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TextBox 417"/>
          <p:cNvSpPr txBox="1"/>
          <p:nvPr/>
        </p:nvSpPr>
        <p:spPr>
          <a:xfrm>
            <a:off x="903185" y="3652701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AGOSTO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sp>
        <p:nvSpPr>
          <p:cNvPr id="40" name="TextBox 418"/>
          <p:cNvSpPr txBox="1"/>
          <p:nvPr/>
        </p:nvSpPr>
        <p:spPr>
          <a:xfrm>
            <a:off x="3748660" y="3652701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SETEMBRO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sp>
        <p:nvSpPr>
          <p:cNvPr id="41" name="TextBox 420"/>
          <p:cNvSpPr txBox="1"/>
          <p:nvPr/>
        </p:nvSpPr>
        <p:spPr>
          <a:xfrm>
            <a:off x="9327027" y="3671577"/>
            <a:ext cx="1399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NOVEMBRO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cxnSp>
        <p:nvCxnSpPr>
          <p:cNvPr id="44" name="Straight Connector 424"/>
          <p:cNvCxnSpPr/>
          <p:nvPr/>
        </p:nvCxnSpPr>
        <p:spPr>
          <a:xfrm>
            <a:off x="294418" y="2360509"/>
            <a:ext cx="1" cy="1025514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sp>
        <p:nvSpPr>
          <p:cNvPr id="47" name="TextBox 428"/>
          <p:cNvSpPr txBox="1"/>
          <p:nvPr/>
        </p:nvSpPr>
        <p:spPr>
          <a:xfrm>
            <a:off x="3391160" y="1792485"/>
            <a:ext cx="506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0A596"/>
                </a:solidFill>
                <a:latin typeface="Simplon BP Regular" pitchFamily="2" charset="0"/>
              </a:rPr>
              <a:t>FASE: SCOPING PROGRAMA 1 E 2</a:t>
            </a:r>
          </a:p>
        </p:txBody>
      </p:sp>
      <p:cxnSp>
        <p:nvCxnSpPr>
          <p:cNvPr id="48" name="Straight Connector 429"/>
          <p:cNvCxnSpPr/>
          <p:nvPr/>
        </p:nvCxnSpPr>
        <p:spPr>
          <a:xfrm>
            <a:off x="3188799" y="2358439"/>
            <a:ext cx="0" cy="1015627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cxnSp>
        <p:nvCxnSpPr>
          <p:cNvPr id="49" name="Straight Connector 430"/>
          <p:cNvCxnSpPr/>
          <p:nvPr/>
        </p:nvCxnSpPr>
        <p:spPr>
          <a:xfrm flipH="1">
            <a:off x="5923595" y="2322707"/>
            <a:ext cx="1" cy="1076964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sp>
        <p:nvSpPr>
          <p:cNvPr id="50" name="TextBox 431"/>
          <p:cNvSpPr txBox="1"/>
          <p:nvPr/>
        </p:nvSpPr>
        <p:spPr>
          <a:xfrm>
            <a:off x="3247843" y="2332460"/>
            <a:ext cx="264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SCOPING: TI E NEGÓCIO AF</a:t>
            </a:r>
          </a:p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MODELAGEM PROCESSOS NAS ÁREAS DE NEGÓCIO</a:t>
            </a:r>
          </a:p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ENGENHARIA REVERSA E DAS</a:t>
            </a:r>
          </a:p>
        </p:txBody>
      </p:sp>
      <p:cxnSp>
        <p:nvCxnSpPr>
          <p:cNvPr id="59" name="Straight Connector 456"/>
          <p:cNvCxnSpPr/>
          <p:nvPr/>
        </p:nvCxnSpPr>
        <p:spPr>
          <a:xfrm>
            <a:off x="8968440" y="2309059"/>
            <a:ext cx="0" cy="1120539"/>
          </a:xfrm>
          <a:prstGeom prst="line">
            <a:avLst/>
          </a:prstGeom>
          <a:noFill/>
          <a:ln w="12700" cap="flat" cmpd="sng" algn="ctr">
            <a:solidFill>
              <a:srgbClr val="F39C12"/>
            </a:solidFill>
            <a:prstDash val="sysDash"/>
            <a:miter lim="800000"/>
            <a:headEnd type="oval"/>
          </a:ln>
          <a:effectLst/>
        </p:spPr>
      </p:cxnSp>
      <p:sp>
        <p:nvSpPr>
          <p:cNvPr id="71" name="TextBox 420"/>
          <p:cNvSpPr txBox="1"/>
          <p:nvPr/>
        </p:nvSpPr>
        <p:spPr>
          <a:xfrm>
            <a:off x="6273447" y="3650376"/>
            <a:ext cx="176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prstClr val="white">
                    <a:lumMod val="50000"/>
                  </a:prstClr>
                </a:solidFill>
                <a:latin typeface="Simplon BP Regular" pitchFamily="2" charset="0"/>
              </a:rPr>
              <a:t>OUTUBRO</a:t>
            </a:r>
            <a:endParaRPr lang="id-ID" sz="2000" b="1" dirty="0">
              <a:solidFill>
                <a:prstClr val="white">
                  <a:lumMod val="50000"/>
                </a:prstClr>
              </a:solidFill>
              <a:latin typeface="Simplon BP Regular" pitchFamily="2" charset="0"/>
            </a:endParaRPr>
          </a:p>
        </p:txBody>
      </p:sp>
      <p:cxnSp>
        <p:nvCxnSpPr>
          <p:cNvPr id="102" name="Straight Connector 424"/>
          <p:cNvCxnSpPr/>
          <p:nvPr/>
        </p:nvCxnSpPr>
        <p:spPr>
          <a:xfrm flipV="1">
            <a:off x="1088266" y="4252718"/>
            <a:ext cx="0" cy="442112"/>
          </a:xfrm>
          <a:prstGeom prst="line">
            <a:avLst/>
          </a:prstGeom>
          <a:noFill/>
          <a:ln w="12700" cap="flat" cmpd="sng" algn="ctr">
            <a:solidFill>
              <a:srgbClr val="2980B9"/>
            </a:solidFill>
            <a:prstDash val="sysDash"/>
            <a:miter lim="800000"/>
            <a:headEnd type="oval"/>
          </a:ln>
          <a:effectLst/>
        </p:spPr>
      </p:cxnSp>
      <p:sp>
        <p:nvSpPr>
          <p:cNvPr id="69" name="TextBox 455"/>
          <p:cNvSpPr txBox="1"/>
          <p:nvPr/>
        </p:nvSpPr>
        <p:spPr>
          <a:xfrm>
            <a:off x="32564" y="4757665"/>
            <a:ext cx="3049275" cy="193899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Alinhamento executivo da abordagem de entregas em 23 ondas definidas pelo usuário.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Definição  equipe dedicada ao projeto (GPs TI + GP WEDO + GPs negócio + PMO + AN + GT + </a:t>
            </a:r>
            <a:r>
              <a:rPr lang="pt-BR" sz="1200" dirty="0" err="1" smtClean="0">
                <a:solidFill>
                  <a:srgbClr val="002060"/>
                </a:solidFill>
                <a:latin typeface="Simplon BP Regular" pitchFamily="2" charset="0"/>
              </a:rPr>
              <a:t>RT´s</a:t>
            </a: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 + </a:t>
            </a:r>
            <a:r>
              <a:rPr lang="pt-BR" sz="1200" dirty="0" err="1" smtClean="0">
                <a:solidFill>
                  <a:srgbClr val="002060"/>
                </a:solidFill>
                <a:latin typeface="Simplon BP Regular" pitchFamily="2" charset="0"/>
              </a:rPr>
              <a:t>LTs</a:t>
            </a: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 + Usuários + Operação)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Abertura </a:t>
            </a:r>
            <a:r>
              <a:rPr lang="pt-BR" sz="1200" dirty="0" err="1" smtClean="0">
                <a:solidFill>
                  <a:srgbClr val="002060"/>
                </a:solidFill>
                <a:latin typeface="Simplon BP Regular" pitchFamily="2" charset="0"/>
              </a:rPr>
              <a:t>PRJs</a:t>
            </a: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 no </a:t>
            </a:r>
            <a:r>
              <a:rPr lang="pt-BR" sz="1200" dirty="0" err="1" smtClean="0">
                <a:solidFill>
                  <a:srgbClr val="002060"/>
                </a:solidFill>
                <a:latin typeface="Simplon BP Regular" pitchFamily="2" charset="0"/>
              </a:rPr>
              <a:t>Clarity</a:t>
            </a: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 para disponibilização de infra, </a:t>
            </a:r>
            <a:r>
              <a:rPr lang="pt-BR" sz="1200" dirty="0" err="1" smtClean="0">
                <a:solidFill>
                  <a:srgbClr val="002060"/>
                </a:solidFill>
                <a:latin typeface="Simplon BP Regular" pitchFamily="2" charset="0"/>
              </a:rPr>
              <a:t>compliance</a:t>
            </a: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 </a:t>
            </a:r>
            <a:r>
              <a:rPr lang="pt-BR" sz="1200" dirty="0" err="1" smtClean="0">
                <a:solidFill>
                  <a:srgbClr val="002060"/>
                </a:solidFill>
                <a:latin typeface="Simplon BP Regular" pitchFamily="2" charset="0"/>
              </a:rPr>
              <a:t>SegInfo</a:t>
            </a:r>
            <a:r>
              <a:rPr lang="pt-BR" sz="1200" dirty="0" smtClean="0">
                <a:solidFill>
                  <a:srgbClr val="002060"/>
                </a:solidFill>
                <a:latin typeface="Simplon BP Regular" pitchFamily="2" charset="0"/>
              </a:rPr>
              <a:t> e instalação framework </a:t>
            </a:r>
            <a:r>
              <a:rPr lang="pt-BR" sz="1200" dirty="0" err="1" smtClean="0">
                <a:solidFill>
                  <a:srgbClr val="002060"/>
                </a:solidFill>
                <a:latin typeface="Simplon BP Regular" pitchFamily="2" charset="0"/>
              </a:rPr>
              <a:t>vanila</a:t>
            </a:r>
            <a:endParaRPr lang="pt-BR" sz="1200" dirty="0">
              <a:solidFill>
                <a:srgbClr val="002060"/>
              </a:solidFill>
              <a:latin typeface="Simplon BP Regular" pitchFamily="2" charset="0"/>
            </a:endParaRPr>
          </a:p>
        </p:txBody>
      </p:sp>
      <p:cxnSp>
        <p:nvCxnSpPr>
          <p:cNvPr id="90" name="Straight Connector 449"/>
          <p:cNvCxnSpPr/>
          <p:nvPr/>
        </p:nvCxnSpPr>
        <p:spPr>
          <a:xfrm flipV="1">
            <a:off x="6823815" y="4268985"/>
            <a:ext cx="0" cy="712304"/>
          </a:xfrm>
          <a:prstGeom prst="line">
            <a:avLst/>
          </a:prstGeom>
          <a:noFill/>
          <a:ln w="12700" cap="flat" cmpd="sng" algn="ctr">
            <a:solidFill>
              <a:srgbClr val="9BBB59"/>
            </a:solidFill>
            <a:prstDash val="sysDash"/>
            <a:miter lim="800000"/>
            <a:headEnd type="oval"/>
          </a:ln>
          <a:effectLst/>
        </p:spPr>
      </p:cxnSp>
      <p:sp>
        <p:nvSpPr>
          <p:cNvPr id="70" name="TextBox 428"/>
          <p:cNvSpPr txBox="1"/>
          <p:nvPr/>
        </p:nvSpPr>
        <p:spPr>
          <a:xfrm>
            <a:off x="3177248" y="5077483"/>
            <a:ext cx="2991048" cy="1569660"/>
          </a:xfrm>
          <a:prstGeom prst="rect">
            <a:avLst/>
          </a:prstGeom>
          <a:noFill/>
          <a:ln>
            <a:solidFill>
              <a:srgbClr val="00A596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7030A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rgbClr val="00A596"/>
                </a:solidFill>
                <a:latin typeface="Simplon BP Regular" pitchFamily="2" charset="0"/>
              </a:rPr>
              <a:t>Realização de trabalho de </a:t>
            </a:r>
            <a:r>
              <a:rPr lang="pt-BR" sz="1200" dirty="0" err="1" smtClean="0">
                <a:solidFill>
                  <a:srgbClr val="00A596"/>
                </a:solidFill>
                <a:latin typeface="Simplon BP Regular" pitchFamily="2" charset="0"/>
              </a:rPr>
              <a:t>scoping</a:t>
            </a:r>
            <a:r>
              <a:rPr lang="pt-BR" sz="1200" dirty="0" smtClean="0">
                <a:solidFill>
                  <a:srgbClr val="00A596"/>
                </a:solidFill>
                <a:latin typeface="Simplon BP Regular" pitchFamily="2" charset="0"/>
              </a:rPr>
              <a:t> e modelagem de processos nas diversas áreas de negócio envolvidas (consultoria)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rgbClr val="00A596"/>
                </a:solidFill>
                <a:latin typeface="Simplon BP Regular" pitchFamily="2" charset="0"/>
              </a:rPr>
              <a:t>Necessidade de levantamento das regras atuais existentes no AF legado e elaboração de desenho de arquitetura consolidado.</a:t>
            </a:r>
            <a:endParaRPr lang="id-ID" sz="1200" dirty="0">
              <a:solidFill>
                <a:srgbClr val="00A596"/>
              </a:solidFill>
              <a:latin typeface="Simplon BP Regular" pitchFamily="2" charset="0"/>
            </a:endParaRPr>
          </a:p>
        </p:txBody>
      </p:sp>
      <p:cxnSp>
        <p:nvCxnSpPr>
          <p:cNvPr id="78" name="Straight Connector 424"/>
          <p:cNvCxnSpPr/>
          <p:nvPr/>
        </p:nvCxnSpPr>
        <p:spPr>
          <a:xfrm flipV="1">
            <a:off x="4447896" y="4268637"/>
            <a:ext cx="0" cy="728572"/>
          </a:xfrm>
          <a:prstGeom prst="line">
            <a:avLst/>
          </a:prstGeom>
          <a:noFill/>
          <a:ln w="12700" cap="flat" cmpd="sng" algn="ctr">
            <a:solidFill>
              <a:srgbClr val="16A085"/>
            </a:solidFill>
            <a:prstDash val="sysDash"/>
            <a:miter lim="800000"/>
            <a:headEnd type="oval"/>
          </a:ln>
          <a:effectLst/>
        </p:spPr>
      </p:cxnSp>
      <p:sp>
        <p:nvSpPr>
          <p:cNvPr id="79" name="TextBox 431"/>
          <p:cNvSpPr txBox="1"/>
          <p:nvPr/>
        </p:nvSpPr>
        <p:spPr>
          <a:xfrm>
            <a:off x="6277480" y="5060441"/>
            <a:ext cx="3146552" cy="120032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Abertura de PRJ no </a:t>
            </a:r>
            <a:r>
              <a:rPr lang="pt-BR" sz="1200" dirty="0" err="1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clarity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 e Inicio da etapa de DSOL das ondas 2 e 3 (prevenção TV e Fixa R2 </a:t>
            </a:r>
            <a:r>
              <a:rPr lang="pt-BR" sz="1200" dirty="0" err="1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Offline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Liberação de </a:t>
            </a:r>
            <a:r>
              <a:rPr lang="pt-BR" sz="120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ambientes DEV/HML/PRD para 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instalação de framework </a:t>
            </a:r>
            <a:r>
              <a:rPr lang="pt-BR" sz="1200" dirty="0" err="1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vanila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latin typeface="Simplon BP Regular" pitchFamily="2" charset="0"/>
              </a:rPr>
              <a:t> RAID-FMS e gestão de acessos</a:t>
            </a:r>
            <a:endParaRPr lang="id-ID" sz="1200" dirty="0">
              <a:solidFill>
                <a:schemeClr val="accent6">
                  <a:lumMod val="7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85" name="TextBox 468"/>
          <p:cNvSpPr txBox="1"/>
          <p:nvPr/>
        </p:nvSpPr>
        <p:spPr>
          <a:xfrm>
            <a:off x="8993430" y="2309059"/>
            <a:ext cx="2686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INICIO DESENVOLVIMENTO ONDAS 2 E 3</a:t>
            </a:r>
          </a:p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ELABORAÇÃO DESENHO DE SOLUÇÃO ONDA 4 (TV ONLINE)</a:t>
            </a:r>
            <a:endParaRPr lang="id-ID" sz="1400" dirty="0">
              <a:solidFill>
                <a:schemeClr val="accent2">
                  <a:lumMod val="7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42" name="TextBox 377"/>
          <p:cNvSpPr txBox="1"/>
          <p:nvPr/>
        </p:nvSpPr>
        <p:spPr>
          <a:xfrm>
            <a:off x="418947" y="1785970"/>
            <a:ext cx="28204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00A596"/>
                </a:solidFill>
                <a:latin typeface="Calibri"/>
              </a:defRPr>
            </a:lvl1pPr>
          </a:lstStyle>
          <a:p>
            <a:pPr algn="ctr"/>
            <a:r>
              <a:rPr lang="pt-BR" dirty="0" smtClean="0">
                <a:solidFill>
                  <a:srgbClr val="002060"/>
                </a:solidFill>
                <a:latin typeface="Simplon BP Regular" pitchFamily="2" charset="0"/>
              </a:rPr>
              <a:t>FASE:  WARM-UP FASE 0</a:t>
            </a:r>
            <a:endParaRPr lang="id-ID" sz="1050" dirty="0">
              <a:solidFill>
                <a:srgbClr val="002060"/>
              </a:solidFill>
              <a:latin typeface="Simplon BP Regular" pitchFamily="2" charset="0"/>
            </a:endParaRPr>
          </a:p>
        </p:txBody>
      </p:sp>
      <p:sp>
        <p:nvSpPr>
          <p:cNvPr id="43" name="TextBox 431"/>
          <p:cNvSpPr txBox="1"/>
          <p:nvPr/>
        </p:nvSpPr>
        <p:spPr>
          <a:xfrm>
            <a:off x="5949927" y="2309059"/>
            <a:ext cx="2992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ELABORAÇÃO E APROVAÇÃO DESENHO </a:t>
            </a:r>
            <a:r>
              <a:rPr lang="pt-BR" sz="1400" dirty="0">
                <a:solidFill>
                  <a:srgbClr val="00A596"/>
                </a:solidFill>
                <a:latin typeface="Simplon BP Regular" pitchFamily="2" charset="0"/>
              </a:rPr>
              <a:t>SOLUÇÃO </a:t>
            </a: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ONDAS 2 E 3 (OFFLINE)</a:t>
            </a:r>
          </a:p>
          <a:p>
            <a:pPr marL="285750" indent="-285750">
              <a:buFontTx/>
              <a:buChar char="-"/>
            </a:pPr>
            <a:r>
              <a:rPr lang="pt-BR" sz="1400" dirty="0" smtClean="0">
                <a:solidFill>
                  <a:srgbClr val="00A596"/>
                </a:solidFill>
                <a:latin typeface="Simplon BP Regular" pitchFamily="2" charset="0"/>
              </a:rPr>
              <a:t>INSTALAÇÃO FRAMEWORK VANILA</a:t>
            </a:r>
          </a:p>
        </p:txBody>
      </p:sp>
      <p:sp>
        <p:nvSpPr>
          <p:cNvPr id="45" name="TextBox 468"/>
          <p:cNvSpPr txBox="1"/>
          <p:nvPr/>
        </p:nvSpPr>
        <p:spPr>
          <a:xfrm>
            <a:off x="9075765" y="1784103"/>
            <a:ext cx="2770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INICIO PROGRAMA 1 (PREVENÇÃO)</a:t>
            </a:r>
            <a:endParaRPr lang="id-ID" sz="1400" dirty="0">
              <a:solidFill>
                <a:schemeClr val="accent2">
                  <a:lumMod val="75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51" name="TextBox 431"/>
          <p:cNvSpPr txBox="1"/>
          <p:nvPr/>
        </p:nvSpPr>
        <p:spPr>
          <a:xfrm>
            <a:off x="9519568" y="5058036"/>
            <a:ext cx="2545055" cy="1754326"/>
          </a:xfrm>
          <a:prstGeom prst="rect">
            <a:avLst/>
          </a:prstGeom>
          <a:noFill/>
          <a:ln>
            <a:solidFill>
              <a:srgbClr val="FFA800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>
                <a:solidFill>
                  <a:srgbClr val="FF0000"/>
                </a:solidFill>
                <a:latin typeface="Calibri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Construção de </a:t>
            </a:r>
            <a:r>
              <a:rPr lang="pt-BR" sz="1200" dirty="0" err="1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streams</a:t>
            </a: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 SIAF, SAC e SINN e desenvolvimento de regras para prevenção a fraudes off-line.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 Abertura de PRJ no </a:t>
            </a:r>
            <a:r>
              <a:rPr lang="pt-BR" sz="1200" dirty="0" err="1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clarity</a:t>
            </a: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 e inicio da etapa de DSOL da onda 4 para comunicação com análise de crédito </a:t>
            </a:r>
            <a:r>
              <a:rPr lang="pt-BR" sz="1200" dirty="0" err="1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Transact</a:t>
            </a:r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 e Score externo </a:t>
            </a:r>
            <a:r>
              <a:rPr lang="pt-BR" sz="1200" dirty="0" err="1" smtClean="0">
                <a:solidFill>
                  <a:schemeClr val="accent2">
                    <a:lumMod val="75000"/>
                  </a:schemeClr>
                </a:solidFill>
                <a:latin typeface="Simplon BP Regular" pitchFamily="2" charset="0"/>
              </a:rPr>
              <a:t>ClearSale</a:t>
            </a:r>
            <a:endParaRPr lang="id-ID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Estrela de 6 Pontas 10"/>
          <p:cNvSpPr/>
          <p:nvPr/>
        </p:nvSpPr>
        <p:spPr>
          <a:xfrm>
            <a:off x="11628581" y="3618037"/>
            <a:ext cx="218118" cy="377104"/>
          </a:xfrm>
          <a:prstGeom prst="star6">
            <a:avLst/>
          </a:prstGeom>
          <a:solidFill>
            <a:srgbClr val="FFFF0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51899" y="711832"/>
            <a:ext cx="64716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Simplon BP Regular" pitchFamily="2" charset="0"/>
              </a:rPr>
              <a:t>Este macro cronograma contém datas previstas que podem sofrer alterações.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Simplon BP Regular" pitchFamily="2" charset="0"/>
              </a:rPr>
              <a:t>Ao longo do andamento os </a:t>
            </a:r>
            <a:r>
              <a:rPr lang="pt-BR" sz="1400" dirty="0" err="1" smtClean="0">
                <a:latin typeface="Simplon BP Regular" pitchFamily="2" charset="0"/>
              </a:rPr>
              <a:t>reports</a:t>
            </a:r>
            <a:r>
              <a:rPr lang="pt-BR" sz="1400" dirty="0" smtClean="0">
                <a:latin typeface="Simplon BP Regular" pitchFamily="2" charset="0"/>
              </a:rPr>
              <a:t> serão feitos ajustando o que for necessário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latin typeface="Simplon BP Regular" pitchFamily="2" charset="0"/>
              </a:rPr>
              <a:t>Somente teremos cronograma após etapa de Aprovação Financeira por Onda.</a:t>
            </a:r>
            <a:endParaRPr lang="pt-BR" sz="1400" dirty="0">
              <a:latin typeface="Simplon BP Regular" pitchFamily="2" charset="0"/>
            </a:endParaRPr>
          </a:p>
        </p:txBody>
      </p:sp>
      <p:sp>
        <p:nvSpPr>
          <p:cNvPr id="54" name="Estrela de 6 Pontas 53"/>
          <p:cNvSpPr/>
          <p:nvPr/>
        </p:nvSpPr>
        <p:spPr>
          <a:xfrm>
            <a:off x="11802629" y="6485354"/>
            <a:ext cx="218118" cy="322076"/>
          </a:xfrm>
          <a:prstGeom prst="star6">
            <a:avLst/>
          </a:prstGeom>
          <a:solidFill>
            <a:srgbClr val="FFFF00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80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7989</TotalTime>
  <Words>307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Simplon BP Regular</vt:lpstr>
      <vt:lpstr>Simplon Oi Headline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B. Cinelli</dc:creator>
  <cp:lastModifiedBy>Leandro Marcos Frossard</cp:lastModifiedBy>
  <cp:revision>260</cp:revision>
  <dcterms:created xsi:type="dcterms:W3CDTF">2016-02-02T17:08:20Z</dcterms:created>
  <dcterms:modified xsi:type="dcterms:W3CDTF">2017-08-04T21:39:38Z</dcterms:modified>
</cp:coreProperties>
</file>