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31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FFA800"/>
    <a:srgbClr val="00A596"/>
    <a:srgbClr val="B9418C"/>
    <a:srgbClr val="FFE28F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95382" autoAdjust="0"/>
  </p:normalViewPr>
  <p:slideViewPr>
    <p:cSldViewPr snapToGrid="0" snapToObjects="1">
      <p:cViewPr varScale="1">
        <p:scale>
          <a:sx n="70" d="100"/>
          <a:sy n="70" d="100"/>
        </p:scale>
        <p:origin x="-726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D65EC-5F7C-4E21-BDFD-97DA0CF1B72D}" type="datetimeFigureOut">
              <a:rPr lang="pt-BR" smtClean="0"/>
              <a:t>04/08/2017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97045-DDCF-4F6C-8777-D657871AC1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454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97045-DDCF-4F6C-8777-D657871AC19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833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A1F9-FA46-AF44-A0B8-EC0146313DB9}" type="datetimeFigureOut">
              <a:rPr lang="pt-BR" smtClean="0"/>
              <a:t>04/08/2017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E8-04BA-0245-AD1D-9278A4CB5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405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A1F9-FA46-AF44-A0B8-EC0146313DB9}" type="datetimeFigureOut">
              <a:rPr lang="pt-BR" smtClean="0"/>
              <a:t>04/08/2017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E8-04BA-0245-AD1D-9278A4CB5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3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A1F9-FA46-AF44-A0B8-EC0146313DB9}" type="datetimeFigureOut">
              <a:rPr lang="pt-BR" smtClean="0"/>
              <a:t>04/08/2017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E8-04BA-0245-AD1D-9278A4CB5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57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A1F9-FA46-AF44-A0B8-EC0146313DB9}" type="datetimeFigureOut">
              <a:rPr lang="pt-BR" smtClean="0"/>
              <a:t>04/08/2017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E8-04BA-0245-AD1D-9278A4CB5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01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A1F9-FA46-AF44-A0B8-EC0146313DB9}" type="datetimeFigureOut">
              <a:rPr lang="pt-BR" smtClean="0"/>
              <a:t>04/08/2017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E8-04BA-0245-AD1D-9278A4CB5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68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A1F9-FA46-AF44-A0B8-EC0146313DB9}" type="datetimeFigureOut">
              <a:rPr lang="pt-BR" smtClean="0"/>
              <a:t>04/08/2017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E8-04BA-0245-AD1D-9278A4CB5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786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A1F9-FA46-AF44-A0B8-EC0146313DB9}" type="datetimeFigureOut">
              <a:rPr lang="pt-BR" smtClean="0"/>
              <a:t>04/08/2017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E8-04BA-0245-AD1D-9278A4CB5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897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A1F9-FA46-AF44-A0B8-EC0146313DB9}" type="datetimeFigureOut">
              <a:rPr lang="pt-BR" smtClean="0"/>
              <a:t>04/08/2017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E8-04BA-0245-AD1D-9278A4CB5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98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A1F9-FA46-AF44-A0B8-EC0146313DB9}" type="datetimeFigureOut">
              <a:rPr lang="pt-BR" smtClean="0"/>
              <a:t>04/08/2017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E8-04BA-0245-AD1D-9278A4CB5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825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A1F9-FA46-AF44-A0B8-EC0146313DB9}" type="datetimeFigureOut">
              <a:rPr lang="pt-BR" smtClean="0"/>
              <a:t>04/08/2017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E8-04BA-0245-AD1D-9278A4CB5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81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A1F9-FA46-AF44-A0B8-EC0146313DB9}" type="datetimeFigureOut">
              <a:rPr lang="pt-BR" smtClean="0"/>
              <a:t>04/08/2017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E8-04BA-0245-AD1D-9278A4CB5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76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AA1F9-FA46-AF44-A0B8-EC0146313DB9}" type="datetimeFigureOut">
              <a:rPr lang="pt-BR" smtClean="0"/>
              <a:t>04/08/2017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2F1E8-04BA-0245-AD1D-9278A4CB5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25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461"/>
          <p:cNvCxnSpPr/>
          <p:nvPr/>
        </p:nvCxnSpPr>
        <p:spPr>
          <a:xfrm flipV="1">
            <a:off x="10150424" y="4208259"/>
            <a:ext cx="0" cy="783942"/>
          </a:xfrm>
          <a:prstGeom prst="line">
            <a:avLst/>
          </a:prstGeom>
          <a:noFill/>
          <a:ln w="12700" cap="flat" cmpd="sng" algn="ctr">
            <a:solidFill>
              <a:schemeClr val="accent4"/>
            </a:solidFill>
            <a:prstDash val="sysDash"/>
            <a:miter lim="800000"/>
            <a:headEnd type="oval"/>
          </a:ln>
          <a:effectLst/>
        </p:spPr>
      </p:cxnSp>
      <p:pic>
        <p:nvPicPr>
          <p:cNvPr id="25" name="Imagem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B2A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241" y="-76976"/>
            <a:ext cx="788808" cy="7888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CaixaDeTexto 25"/>
          <p:cNvSpPr txBox="1"/>
          <p:nvPr/>
        </p:nvSpPr>
        <p:spPr>
          <a:xfrm>
            <a:off x="6278500" y="155640"/>
            <a:ext cx="437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400" dirty="0" smtClean="0">
                <a:solidFill>
                  <a:srgbClr val="00B2A7"/>
                </a:solidFill>
                <a:latin typeface="Simplon Oi Headline" pitchFamily="2" charset="0"/>
              </a:rPr>
              <a:t>Draft – macro cronograma</a:t>
            </a:r>
            <a:endParaRPr lang="pt-BR" sz="2400" dirty="0">
              <a:solidFill>
                <a:srgbClr val="00B2A7"/>
              </a:solidFill>
              <a:latin typeface="Simplon Oi Headline" pitchFamily="2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208831" y="127057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>
                <a:solidFill>
                  <a:schemeClr val="bg1"/>
                </a:solidFill>
                <a:latin typeface="Simplon Oi Headline" pitchFamily="2" charset="0"/>
              </a:rPr>
              <a:t>Billing</a:t>
            </a:r>
            <a:r>
              <a:rPr lang="pt-BR" sz="2000" dirty="0" smtClean="0">
                <a:solidFill>
                  <a:schemeClr val="bg1"/>
                </a:solidFill>
                <a:latin typeface="Simplon Oi Headline" pitchFamily="2" charset="0"/>
              </a:rPr>
              <a:t> e TV</a:t>
            </a:r>
            <a:endParaRPr lang="pt-BR" sz="2000" dirty="0">
              <a:solidFill>
                <a:schemeClr val="bg1"/>
              </a:solidFill>
              <a:latin typeface="Simplon Oi Headline" pitchFamily="2" charset="0"/>
            </a:endParaRPr>
          </a:p>
        </p:txBody>
      </p:sp>
      <p:sp>
        <p:nvSpPr>
          <p:cNvPr id="27" name="Paralelogramo 26"/>
          <p:cNvSpPr/>
          <p:nvPr/>
        </p:nvSpPr>
        <p:spPr>
          <a:xfrm>
            <a:off x="81651" y="58817"/>
            <a:ext cx="5855593" cy="818918"/>
          </a:xfrm>
          <a:prstGeom prst="parallelogram">
            <a:avLst/>
          </a:prstGeom>
          <a:solidFill>
            <a:srgbClr val="00B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203372" y="194192"/>
            <a:ext cx="573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Simplon Oi Headline" pitchFamily="2" charset="0"/>
              </a:rPr>
              <a:t>Upgrade </a:t>
            </a:r>
            <a:r>
              <a:rPr lang="pt-BR" sz="2400" dirty="0" err="1" smtClean="0">
                <a:solidFill>
                  <a:schemeClr val="bg1"/>
                </a:solidFill>
                <a:latin typeface="Simplon Oi Headline" pitchFamily="2" charset="0"/>
              </a:rPr>
              <a:t>transact</a:t>
            </a:r>
            <a:r>
              <a:rPr lang="pt-BR" sz="2400" dirty="0" smtClean="0">
                <a:solidFill>
                  <a:schemeClr val="bg1"/>
                </a:solidFill>
                <a:latin typeface="Simplon Oi Headline" pitchFamily="2" charset="0"/>
              </a:rPr>
              <a:t> p/ (POWER CURVE)</a:t>
            </a:r>
          </a:p>
        </p:txBody>
      </p:sp>
      <p:sp>
        <p:nvSpPr>
          <p:cNvPr id="14" name="TextBox 377"/>
          <p:cNvSpPr txBox="1"/>
          <p:nvPr/>
        </p:nvSpPr>
        <p:spPr>
          <a:xfrm>
            <a:off x="418947" y="2337819"/>
            <a:ext cx="295196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00A596"/>
                </a:solidFill>
                <a:latin typeface="Calibri"/>
              </a:defRPr>
            </a:lvl1pPr>
          </a:lstStyle>
          <a:p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LEVANTAMENTO/ESCRITA REQUISITOS E REGRAS: TI  + NEGÓCIO</a:t>
            </a:r>
            <a:endParaRPr lang="id-ID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9" name="Group 378"/>
          <p:cNvGrpSpPr/>
          <p:nvPr/>
        </p:nvGrpSpPr>
        <p:grpSpPr>
          <a:xfrm>
            <a:off x="-1" y="3386023"/>
            <a:ext cx="2995799" cy="897466"/>
            <a:chOff x="0" y="3285068"/>
            <a:chExt cx="1490133" cy="897466"/>
          </a:xfrm>
          <a:solidFill>
            <a:srgbClr val="2980B9"/>
          </a:solidFill>
        </p:grpSpPr>
        <p:sp>
          <p:nvSpPr>
            <p:cNvPr id="20" name="Rectangle 379"/>
            <p:cNvSpPr/>
            <p:nvPr/>
          </p:nvSpPr>
          <p:spPr>
            <a:xfrm>
              <a:off x="0" y="4000500"/>
              <a:ext cx="1490133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404"/>
            <p:cNvSpPr/>
            <p:nvPr/>
          </p:nvSpPr>
          <p:spPr>
            <a:xfrm>
              <a:off x="0" y="3285068"/>
              <a:ext cx="1490133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2" name="Group 405"/>
          <p:cNvGrpSpPr/>
          <p:nvPr/>
        </p:nvGrpSpPr>
        <p:grpSpPr>
          <a:xfrm>
            <a:off x="2995798" y="3386023"/>
            <a:ext cx="2927797" cy="897466"/>
            <a:chOff x="1490133" y="3285068"/>
            <a:chExt cx="2657032" cy="897466"/>
          </a:xfrm>
          <a:solidFill>
            <a:srgbClr val="16A085"/>
          </a:solidFill>
        </p:grpSpPr>
        <p:sp>
          <p:nvSpPr>
            <p:cNvPr id="23" name="Rectangle 406"/>
            <p:cNvSpPr/>
            <p:nvPr/>
          </p:nvSpPr>
          <p:spPr>
            <a:xfrm>
              <a:off x="1490133" y="4000500"/>
              <a:ext cx="2657032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tangle 407"/>
            <p:cNvSpPr/>
            <p:nvPr/>
          </p:nvSpPr>
          <p:spPr>
            <a:xfrm>
              <a:off x="1490133" y="3285068"/>
              <a:ext cx="2657032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9" name="Group 408"/>
          <p:cNvGrpSpPr/>
          <p:nvPr/>
        </p:nvGrpSpPr>
        <p:grpSpPr>
          <a:xfrm>
            <a:off x="5745714" y="3386023"/>
            <a:ext cx="2915597" cy="897466"/>
            <a:chOff x="4139707" y="3285068"/>
            <a:chExt cx="2743692" cy="897466"/>
          </a:xfrm>
          <a:solidFill>
            <a:srgbClr val="9BBB59"/>
          </a:solidFill>
        </p:grpSpPr>
        <p:sp>
          <p:nvSpPr>
            <p:cNvPr id="30" name="Rectangle 409"/>
            <p:cNvSpPr/>
            <p:nvPr/>
          </p:nvSpPr>
          <p:spPr>
            <a:xfrm>
              <a:off x="4139707" y="4000500"/>
              <a:ext cx="2743692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 410"/>
            <p:cNvSpPr/>
            <p:nvPr/>
          </p:nvSpPr>
          <p:spPr>
            <a:xfrm>
              <a:off x="4139707" y="3285068"/>
              <a:ext cx="2743692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3" name="Group 411"/>
          <p:cNvGrpSpPr/>
          <p:nvPr/>
        </p:nvGrpSpPr>
        <p:grpSpPr>
          <a:xfrm>
            <a:off x="8661311" y="3386023"/>
            <a:ext cx="2652680" cy="897466"/>
            <a:chOff x="6883399" y="3285068"/>
            <a:chExt cx="3465378" cy="897466"/>
          </a:xfrm>
          <a:solidFill>
            <a:srgbClr val="F39C12"/>
          </a:solidFill>
        </p:grpSpPr>
        <p:sp>
          <p:nvSpPr>
            <p:cNvPr id="34" name="Rectangle 412"/>
            <p:cNvSpPr/>
            <p:nvPr/>
          </p:nvSpPr>
          <p:spPr>
            <a:xfrm>
              <a:off x="6883399" y="4000500"/>
              <a:ext cx="3465378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Rectangle 413"/>
            <p:cNvSpPr/>
            <p:nvPr/>
          </p:nvSpPr>
          <p:spPr>
            <a:xfrm>
              <a:off x="6883399" y="3285068"/>
              <a:ext cx="3465378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9" name="TextBox 417"/>
          <p:cNvSpPr txBox="1"/>
          <p:nvPr/>
        </p:nvSpPr>
        <p:spPr>
          <a:xfrm>
            <a:off x="936079" y="3652701"/>
            <a:ext cx="958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dirty="0" smtClean="0">
                <a:solidFill>
                  <a:prstClr val="white">
                    <a:lumMod val="50000"/>
                  </a:prstClr>
                </a:solidFill>
                <a:latin typeface="Source Sans Pro Light"/>
              </a:rPr>
              <a:t>AGOSTO</a:t>
            </a:r>
            <a:endParaRPr lang="id-ID" sz="1400" b="1" dirty="0">
              <a:solidFill>
                <a:prstClr val="white">
                  <a:lumMod val="50000"/>
                </a:prstClr>
              </a:solidFill>
              <a:latin typeface="Source Sans Pro Light"/>
            </a:endParaRPr>
          </a:p>
        </p:txBody>
      </p:sp>
      <p:sp>
        <p:nvSpPr>
          <p:cNvPr id="40" name="TextBox 418"/>
          <p:cNvSpPr txBox="1"/>
          <p:nvPr/>
        </p:nvSpPr>
        <p:spPr>
          <a:xfrm>
            <a:off x="3820795" y="3652701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dirty="0" smtClean="0">
                <a:solidFill>
                  <a:prstClr val="white">
                    <a:lumMod val="50000"/>
                  </a:prstClr>
                </a:solidFill>
                <a:latin typeface="Source Sans Pro Light"/>
              </a:rPr>
              <a:t>SETEMBRO</a:t>
            </a:r>
            <a:endParaRPr lang="id-ID" sz="1400" b="1" dirty="0">
              <a:solidFill>
                <a:prstClr val="white">
                  <a:lumMod val="50000"/>
                </a:prstClr>
              </a:solidFill>
              <a:latin typeface="Source Sans Pro Light"/>
            </a:endParaRPr>
          </a:p>
        </p:txBody>
      </p:sp>
      <p:sp>
        <p:nvSpPr>
          <p:cNvPr id="41" name="TextBox 420"/>
          <p:cNvSpPr txBox="1"/>
          <p:nvPr/>
        </p:nvSpPr>
        <p:spPr>
          <a:xfrm>
            <a:off x="9405574" y="3671577"/>
            <a:ext cx="124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dirty="0" smtClean="0">
                <a:solidFill>
                  <a:prstClr val="white">
                    <a:lumMod val="50000"/>
                  </a:prstClr>
                </a:solidFill>
                <a:latin typeface="Source Sans Pro Light"/>
              </a:rPr>
              <a:t>NOVEMBRO</a:t>
            </a:r>
            <a:endParaRPr lang="id-ID" sz="1400" b="1" dirty="0">
              <a:solidFill>
                <a:prstClr val="white">
                  <a:lumMod val="50000"/>
                </a:prstClr>
              </a:solidFill>
              <a:latin typeface="Source Sans Pro Light"/>
            </a:endParaRPr>
          </a:p>
        </p:txBody>
      </p:sp>
      <p:cxnSp>
        <p:nvCxnSpPr>
          <p:cNvPr id="44" name="Straight Connector 424"/>
          <p:cNvCxnSpPr/>
          <p:nvPr/>
        </p:nvCxnSpPr>
        <p:spPr>
          <a:xfrm>
            <a:off x="294418" y="2360509"/>
            <a:ext cx="1" cy="1025514"/>
          </a:xfrm>
          <a:prstGeom prst="line">
            <a:avLst/>
          </a:prstGeom>
          <a:noFill/>
          <a:ln w="12700" cap="flat" cmpd="sng" algn="ctr">
            <a:solidFill>
              <a:srgbClr val="2980B9"/>
            </a:solidFill>
            <a:prstDash val="sysDash"/>
            <a:miter lim="800000"/>
            <a:headEnd type="oval"/>
          </a:ln>
          <a:effectLst/>
        </p:spPr>
      </p:cxnSp>
      <p:sp>
        <p:nvSpPr>
          <p:cNvPr id="47" name="TextBox 428"/>
          <p:cNvSpPr txBox="1"/>
          <p:nvPr/>
        </p:nvSpPr>
        <p:spPr>
          <a:xfrm>
            <a:off x="3595880" y="1765189"/>
            <a:ext cx="5065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rgbClr val="7030A0"/>
                </a:solidFill>
                <a:latin typeface="Calibri"/>
              </a:rPr>
              <a:t>FASE: DESENHO DE SOLUÇÃO </a:t>
            </a:r>
            <a:endParaRPr lang="id-ID" sz="1400" b="1" i="1" dirty="0">
              <a:solidFill>
                <a:srgbClr val="7030A0"/>
              </a:solidFill>
              <a:latin typeface="Calibri"/>
            </a:endParaRPr>
          </a:p>
        </p:txBody>
      </p:sp>
      <p:cxnSp>
        <p:nvCxnSpPr>
          <p:cNvPr id="48" name="Straight Connector 429"/>
          <p:cNvCxnSpPr/>
          <p:nvPr/>
        </p:nvCxnSpPr>
        <p:spPr>
          <a:xfrm>
            <a:off x="3666477" y="2358439"/>
            <a:ext cx="0" cy="1015627"/>
          </a:xfrm>
          <a:prstGeom prst="line">
            <a:avLst/>
          </a:prstGeom>
          <a:noFill/>
          <a:ln w="12700" cap="flat" cmpd="sng" algn="ctr">
            <a:solidFill>
              <a:srgbClr val="16A085"/>
            </a:solidFill>
            <a:prstDash val="sysDash"/>
            <a:miter lim="800000"/>
            <a:headEnd type="oval"/>
          </a:ln>
          <a:effectLst/>
        </p:spPr>
      </p:cxnSp>
      <p:cxnSp>
        <p:nvCxnSpPr>
          <p:cNvPr id="49" name="Straight Connector 430"/>
          <p:cNvCxnSpPr/>
          <p:nvPr/>
        </p:nvCxnSpPr>
        <p:spPr>
          <a:xfrm flipH="1">
            <a:off x="5923595" y="2322707"/>
            <a:ext cx="1" cy="1076964"/>
          </a:xfrm>
          <a:prstGeom prst="line">
            <a:avLst/>
          </a:prstGeom>
          <a:noFill/>
          <a:ln w="12700" cap="flat" cmpd="sng" algn="ctr">
            <a:solidFill>
              <a:srgbClr val="16A085"/>
            </a:solidFill>
            <a:prstDash val="sysDash"/>
            <a:miter lim="800000"/>
            <a:headEnd type="oval"/>
          </a:ln>
          <a:effectLst/>
        </p:spPr>
      </p:cxnSp>
      <p:sp>
        <p:nvSpPr>
          <p:cNvPr id="50" name="TextBox 431"/>
          <p:cNvSpPr txBox="1"/>
          <p:nvPr/>
        </p:nvSpPr>
        <p:spPr>
          <a:xfrm>
            <a:off x="3725522" y="2332460"/>
            <a:ext cx="185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A596"/>
                </a:solidFill>
                <a:latin typeface="Calibri"/>
              </a:rPr>
              <a:t>ELABORAÇÃO DESENHO SOLUÇÃO </a:t>
            </a:r>
            <a:endParaRPr lang="id-ID" sz="1400" dirty="0">
              <a:solidFill>
                <a:srgbClr val="00A596"/>
              </a:solidFill>
              <a:latin typeface="Calibri"/>
            </a:endParaRPr>
          </a:p>
        </p:txBody>
      </p:sp>
      <p:cxnSp>
        <p:nvCxnSpPr>
          <p:cNvPr id="59" name="Straight Connector 456"/>
          <p:cNvCxnSpPr/>
          <p:nvPr/>
        </p:nvCxnSpPr>
        <p:spPr>
          <a:xfrm>
            <a:off x="8968440" y="2309059"/>
            <a:ext cx="0" cy="1120539"/>
          </a:xfrm>
          <a:prstGeom prst="line">
            <a:avLst/>
          </a:prstGeom>
          <a:noFill/>
          <a:ln w="12700" cap="flat" cmpd="sng" algn="ctr">
            <a:solidFill>
              <a:srgbClr val="F39C12"/>
            </a:solidFill>
            <a:prstDash val="sysDash"/>
            <a:miter lim="800000"/>
            <a:headEnd type="oval"/>
          </a:ln>
          <a:effectLst/>
        </p:spPr>
      </p:cxnSp>
      <p:sp>
        <p:nvSpPr>
          <p:cNvPr id="71" name="TextBox 420"/>
          <p:cNvSpPr txBox="1"/>
          <p:nvPr/>
        </p:nvSpPr>
        <p:spPr>
          <a:xfrm>
            <a:off x="6273447" y="3650376"/>
            <a:ext cx="176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prstClr val="white">
                    <a:lumMod val="50000"/>
                  </a:prstClr>
                </a:solidFill>
                <a:latin typeface="Source Sans Pro Light"/>
              </a:rPr>
              <a:t>OUTUBRO</a:t>
            </a:r>
            <a:endParaRPr lang="id-ID" sz="1400" b="1" dirty="0">
              <a:solidFill>
                <a:prstClr val="white">
                  <a:lumMod val="50000"/>
                </a:prstClr>
              </a:solidFill>
              <a:latin typeface="Source Sans Pro Light"/>
            </a:endParaRPr>
          </a:p>
        </p:txBody>
      </p:sp>
      <p:cxnSp>
        <p:nvCxnSpPr>
          <p:cNvPr id="102" name="Straight Connector 424"/>
          <p:cNvCxnSpPr/>
          <p:nvPr/>
        </p:nvCxnSpPr>
        <p:spPr>
          <a:xfrm flipV="1">
            <a:off x="1088266" y="4252717"/>
            <a:ext cx="0" cy="614705"/>
          </a:xfrm>
          <a:prstGeom prst="line">
            <a:avLst/>
          </a:prstGeom>
          <a:noFill/>
          <a:ln w="12700" cap="flat" cmpd="sng" algn="ctr">
            <a:solidFill>
              <a:srgbClr val="2980B9"/>
            </a:solidFill>
            <a:prstDash val="sysDash"/>
            <a:miter lim="800000"/>
            <a:headEnd type="oval"/>
          </a:ln>
          <a:effectLst/>
        </p:spPr>
      </p:cxnSp>
      <p:sp>
        <p:nvSpPr>
          <p:cNvPr id="69" name="TextBox 455"/>
          <p:cNvSpPr txBox="1"/>
          <p:nvPr/>
        </p:nvSpPr>
        <p:spPr>
          <a:xfrm>
            <a:off x="100805" y="4989681"/>
            <a:ext cx="2738584" cy="181588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2060"/>
                </a:solidFill>
              </a:rPr>
              <a:t>Agenda de reuniões junto ao fornecedor (EXPERIAN), área de negócio e TI para definição dos requisitos  e regras que farão parte do SD (solicitação de Demanda)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2060"/>
                </a:solidFill>
                <a:latin typeface="Calibri"/>
              </a:rPr>
              <a:t>Definição  equipe projeto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2060"/>
                </a:solidFill>
                <a:latin typeface="Calibri"/>
              </a:rPr>
              <a:t>Abertura PRJ no Clarity</a:t>
            </a:r>
            <a:endParaRPr lang="pt-BR" sz="1400" dirty="0">
              <a:solidFill>
                <a:srgbClr val="002060"/>
              </a:solidFill>
              <a:latin typeface="Calibri"/>
            </a:endParaRPr>
          </a:p>
        </p:txBody>
      </p:sp>
      <p:cxnSp>
        <p:nvCxnSpPr>
          <p:cNvPr id="90" name="Straight Connector 449"/>
          <p:cNvCxnSpPr/>
          <p:nvPr/>
        </p:nvCxnSpPr>
        <p:spPr>
          <a:xfrm flipV="1">
            <a:off x="6823815" y="4268985"/>
            <a:ext cx="0" cy="712304"/>
          </a:xfrm>
          <a:prstGeom prst="line">
            <a:avLst/>
          </a:prstGeom>
          <a:noFill/>
          <a:ln w="12700" cap="flat" cmpd="sng" algn="ctr">
            <a:solidFill>
              <a:srgbClr val="9BBB59"/>
            </a:solidFill>
            <a:prstDash val="sysDash"/>
            <a:miter lim="800000"/>
            <a:headEnd type="oval"/>
          </a:ln>
          <a:effectLst/>
        </p:spPr>
      </p:cxnSp>
      <p:sp>
        <p:nvSpPr>
          <p:cNvPr id="70" name="TextBox 428"/>
          <p:cNvSpPr txBox="1"/>
          <p:nvPr/>
        </p:nvSpPr>
        <p:spPr>
          <a:xfrm>
            <a:off x="3231840" y="5091131"/>
            <a:ext cx="2336449" cy="1169551"/>
          </a:xfrm>
          <a:prstGeom prst="rect">
            <a:avLst/>
          </a:prstGeom>
          <a:noFill/>
          <a:ln>
            <a:solidFill>
              <a:srgbClr val="00A596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7030A0"/>
                </a:solidFill>
                <a:latin typeface="Calibri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A596"/>
                </a:solidFill>
              </a:rPr>
              <a:t>GO para fornecedor iniciar Desenho de solução (GO DSOL)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A596"/>
                </a:solidFill>
              </a:rPr>
              <a:t>Inicio do estudo da estratégia testes</a:t>
            </a:r>
            <a:endParaRPr lang="id-ID" dirty="0">
              <a:solidFill>
                <a:srgbClr val="00A596"/>
              </a:solidFill>
            </a:endParaRPr>
          </a:p>
        </p:txBody>
      </p:sp>
      <p:cxnSp>
        <p:nvCxnSpPr>
          <p:cNvPr id="78" name="Straight Connector 424"/>
          <p:cNvCxnSpPr/>
          <p:nvPr/>
        </p:nvCxnSpPr>
        <p:spPr>
          <a:xfrm flipV="1">
            <a:off x="4447896" y="4268637"/>
            <a:ext cx="0" cy="728572"/>
          </a:xfrm>
          <a:prstGeom prst="line">
            <a:avLst/>
          </a:prstGeom>
          <a:noFill/>
          <a:ln w="12700" cap="flat" cmpd="sng" algn="ctr">
            <a:solidFill>
              <a:srgbClr val="16A085"/>
            </a:solidFill>
            <a:prstDash val="sysDash"/>
            <a:miter lim="800000"/>
            <a:headEnd type="oval"/>
          </a:ln>
          <a:effectLst/>
        </p:spPr>
      </p:cxnSp>
      <p:sp>
        <p:nvSpPr>
          <p:cNvPr id="79" name="TextBox 431"/>
          <p:cNvSpPr txBox="1"/>
          <p:nvPr/>
        </p:nvSpPr>
        <p:spPr>
          <a:xfrm>
            <a:off x="6222888" y="5074089"/>
            <a:ext cx="2907469" cy="116955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FF0000"/>
                </a:solidFill>
                <a:latin typeface="Calibri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Envolvimento das áreas necessárias para aprovação do desenho de solução e definição de faseamento, requisitos essenciais </a:t>
            </a:r>
            <a:endParaRPr lang="id-ID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5" name="TextBox 468"/>
          <p:cNvSpPr txBox="1"/>
          <p:nvPr/>
        </p:nvSpPr>
        <p:spPr>
          <a:xfrm>
            <a:off x="9184502" y="2350003"/>
            <a:ext cx="2129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accent2">
                    <a:lumMod val="75000"/>
                  </a:schemeClr>
                </a:solidFill>
                <a:latin typeface="Calibri"/>
              </a:rPr>
              <a:t>RECEBIMENTO DE PROPOSTAS/APROVAÇÃO </a:t>
            </a:r>
            <a:endParaRPr lang="id-ID" sz="1400" dirty="0">
              <a:solidFill>
                <a:schemeClr val="accent2">
                  <a:lumMod val="75000"/>
                </a:schemeClr>
              </a:solidFill>
              <a:latin typeface="Calibri"/>
            </a:endParaRPr>
          </a:p>
        </p:txBody>
      </p:sp>
      <p:sp>
        <p:nvSpPr>
          <p:cNvPr id="42" name="TextBox 377"/>
          <p:cNvSpPr txBox="1"/>
          <p:nvPr/>
        </p:nvSpPr>
        <p:spPr>
          <a:xfrm>
            <a:off x="418947" y="1854210"/>
            <a:ext cx="282047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00A596"/>
                </a:solidFill>
                <a:latin typeface="Calibri"/>
              </a:defRPr>
            </a:lvl1pPr>
          </a:lstStyle>
          <a:p>
            <a:pPr algn="ctr"/>
            <a:r>
              <a:rPr lang="pt-BR" b="1" dirty="0" smtClean="0">
                <a:solidFill>
                  <a:srgbClr val="002060"/>
                </a:solidFill>
              </a:rPr>
              <a:t>FASE:  ESCOPO </a:t>
            </a:r>
            <a:endParaRPr lang="id-ID" sz="1050" b="1" dirty="0">
              <a:solidFill>
                <a:srgbClr val="002060"/>
              </a:solidFill>
            </a:endParaRPr>
          </a:p>
        </p:txBody>
      </p:sp>
      <p:sp>
        <p:nvSpPr>
          <p:cNvPr id="43" name="TextBox 431"/>
          <p:cNvSpPr txBox="1"/>
          <p:nvPr/>
        </p:nvSpPr>
        <p:spPr>
          <a:xfrm>
            <a:off x="6113704" y="2322707"/>
            <a:ext cx="185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accent6">
                    <a:lumMod val="75000"/>
                  </a:schemeClr>
                </a:solidFill>
                <a:latin typeface="Calibri"/>
              </a:rPr>
              <a:t>APROVAÇÃO </a:t>
            </a:r>
          </a:p>
          <a:p>
            <a:r>
              <a:rPr lang="pt-BR" sz="1400" dirty="0" smtClean="0">
                <a:solidFill>
                  <a:schemeClr val="accent6">
                    <a:lumMod val="75000"/>
                  </a:schemeClr>
                </a:solidFill>
                <a:latin typeface="Calibri"/>
              </a:rPr>
              <a:t>DESENHO SOLUÇÃO </a:t>
            </a:r>
            <a:endParaRPr lang="id-ID" sz="1400" dirty="0">
              <a:solidFill>
                <a:schemeClr val="accent6">
                  <a:lumMod val="75000"/>
                </a:schemeClr>
              </a:solidFill>
              <a:latin typeface="Calibri"/>
            </a:endParaRPr>
          </a:p>
        </p:txBody>
      </p:sp>
      <p:sp>
        <p:nvSpPr>
          <p:cNvPr id="45" name="TextBox 468"/>
          <p:cNvSpPr txBox="1"/>
          <p:nvPr/>
        </p:nvSpPr>
        <p:spPr>
          <a:xfrm>
            <a:off x="9075765" y="1784103"/>
            <a:ext cx="2770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2">
                    <a:lumMod val="75000"/>
                  </a:schemeClr>
                </a:solidFill>
                <a:latin typeface="Calibri"/>
              </a:rPr>
              <a:t>FASE: APROVAÇÃO FINANCEIRA</a:t>
            </a:r>
            <a:endParaRPr lang="id-ID" sz="1400" b="1" dirty="0">
              <a:solidFill>
                <a:schemeClr val="accent2">
                  <a:lumMod val="75000"/>
                </a:schemeClr>
              </a:solidFill>
              <a:latin typeface="Calibri"/>
            </a:endParaRPr>
          </a:p>
        </p:txBody>
      </p:sp>
      <p:sp>
        <p:nvSpPr>
          <p:cNvPr id="51" name="TextBox 431"/>
          <p:cNvSpPr txBox="1"/>
          <p:nvPr/>
        </p:nvSpPr>
        <p:spPr>
          <a:xfrm>
            <a:off x="9424032" y="5058036"/>
            <a:ext cx="2231721" cy="1600438"/>
          </a:xfrm>
          <a:prstGeom prst="rect">
            <a:avLst/>
          </a:prstGeom>
          <a:noFill/>
          <a:ln>
            <a:solidFill>
              <a:srgbClr val="FFA800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FF0000"/>
                </a:solidFill>
                <a:latin typeface="Calibri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Recebimento  das propostas dos fornecedores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 GO para inicio do projeto e recebimento de cronograma </a:t>
            </a:r>
          </a:p>
          <a:p>
            <a:endParaRPr lang="id-ID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Estrela de 6 Pontas 10"/>
          <p:cNvSpPr/>
          <p:nvPr/>
        </p:nvSpPr>
        <p:spPr>
          <a:xfrm>
            <a:off x="11628581" y="3618037"/>
            <a:ext cx="218118" cy="377104"/>
          </a:xfrm>
          <a:prstGeom prst="star6">
            <a:avLst/>
          </a:prstGeom>
          <a:solidFill>
            <a:srgbClr val="FFFF00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820139" y="711832"/>
            <a:ext cx="62460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Este macro cronograma contem datas previstas que podem sofrer alterações.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Ao longo do andamento os </a:t>
            </a:r>
            <a:r>
              <a:rPr lang="pt-BR" sz="1400" dirty="0" err="1" smtClean="0"/>
              <a:t>reports</a:t>
            </a:r>
            <a:r>
              <a:rPr lang="pt-BR" sz="1400" dirty="0" smtClean="0"/>
              <a:t> serão feitos ajustando o que for necessário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Somente teremos cronograma </a:t>
            </a:r>
            <a:r>
              <a:rPr lang="pt-BR" sz="1400" dirty="0"/>
              <a:t> </a:t>
            </a:r>
            <a:r>
              <a:rPr lang="pt-BR" sz="1400" dirty="0" smtClean="0"/>
              <a:t>após  etapa de Aprovação  Financeira</a:t>
            </a:r>
            <a:endParaRPr lang="pt-BR" sz="1400" dirty="0"/>
          </a:p>
        </p:txBody>
      </p:sp>
      <p:sp>
        <p:nvSpPr>
          <p:cNvPr id="54" name="Estrela de 6 Pontas 53"/>
          <p:cNvSpPr/>
          <p:nvPr/>
        </p:nvSpPr>
        <p:spPr>
          <a:xfrm>
            <a:off x="11055635" y="6137008"/>
            <a:ext cx="218118" cy="322076"/>
          </a:xfrm>
          <a:prstGeom prst="star6">
            <a:avLst/>
          </a:prstGeom>
          <a:solidFill>
            <a:srgbClr val="FFFF00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80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7918</TotalTime>
  <Words>167</Words>
  <Application>Microsoft Office PowerPoint</Application>
  <PresentationFormat>Personalizar</PresentationFormat>
  <Paragraphs>27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B. Cinelli</dc:creator>
  <cp:lastModifiedBy>Adriana Claudia Moreira De Lucena</cp:lastModifiedBy>
  <cp:revision>247</cp:revision>
  <dcterms:created xsi:type="dcterms:W3CDTF">2016-02-02T17:08:20Z</dcterms:created>
  <dcterms:modified xsi:type="dcterms:W3CDTF">2017-08-04T17:25:55Z</dcterms:modified>
</cp:coreProperties>
</file>