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08" r:id="rId5"/>
    <p:sldMasterId id="2147483713" r:id="rId6"/>
    <p:sldMasterId id="2147483717" r:id="rId7"/>
    <p:sldMasterId id="2147483722" r:id="rId8"/>
    <p:sldMasterId id="2147483727" r:id="rId9"/>
    <p:sldMasterId id="2147483731" r:id="rId10"/>
  </p:sldMasterIdLst>
  <p:notesMasterIdLst>
    <p:notesMasterId r:id="rId43"/>
  </p:notesMasterIdLst>
  <p:handoutMasterIdLst>
    <p:handoutMasterId r:id="rId44"/>
  </p:handoutMasterIdLst>
  <p:sldIdLst>
    <p:sldId id="380" r:id="rId11"/>
    <p:sldId id="399" r:id="rId12"/>
    <p:sldId id="400" r:id="rId13"/>
    <p:sldId id="292" r:id="rId14"/>
    <p:sldId id="405" r:id="rId15"/>
    <p:sldId id="360" r:id="rId16"/>
    <p:sldId id="389" r:id="rId17"/>
    <p:sldId id="359" r:id="rId18"/>
    <p:sldId id="381" r:id="rId19"/>
    <p:sldId id="352" r:id="rId20"/>
    <p:sldId id="379" r:id="rId21"/>
    <p:sldId id="361" r:id="rId22"/>
    <p:sldId id="402" r:id="rId23"/>
    <p:sldId id="407" r:id="rId24"/>
    <p:sldId id="403" r:id="rId25"/>
    <p:sldId id="408" r:id="rId26"/>
    <p:sldId id="409" r:id="rId27"/>
    <p:sldId id="410" r:id="rId28"/>
    <p:sldId id="411" r:id="rId29"/>
    <p:sldId id="412" r:id="rId30"/>
    <p:sldId id="404" r:id="rId31"/>
    <p:sldId id="413" r:id="rId32"/>
    <p:sldId id="396" r:id="rId33"/>
    <p:sldId id="398" r:id="rId34"/>
    <p:sldId id="372" r:id="rId35"/>
    <p:sldId id="392" r:id="rId36"/>
    <p:sldId id="397" r:id="rId37"/>
    <p:sldId id="393" r:id="rId38"/>
    <p:sldId id="375" r:id="rId39"/>
    <p:sldId id="395" r:id="rId40"/>
    <p:sldId id="406" r:id="rId41"/>
    <p:sldId id="280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46">
          <p15:clr>
            <a:srgbClr val="A4A3A4"/>
          </p15:clr>
        </p15:guide>
        <p15:guide id="2" pos="2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A6"/>
    <a:srgbClr val="E05206"/>
    <a:srgbClr val="757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9" autoAdjust="0"/>
    <p:restoredTop sz="80462" autoAdjust="0"/>
  </p:normalViewPr>
  <p:slideViewPr>
    <p:cSldViewPr snapToObjects="1">
      <p:cViewPr>
        <p:scale>
          <a:sx n="80" d="100"/>
          <a:sy n="80" d="100"/>
        </p:scale>
        <p:origin x="-966" y="-390"/>
      </p:cViewPr>
      <p:guideLst>
        <p:guide orient="horz" pos="2346"/>
        <p:guide pos="27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89CA9-4B8C-F44D-99A4-F7846C6CD634}" type="datetime1">
              <a:rPr lang="pt-BR" smtClean="0"/>
              <a:t>19/12/2014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CONFIDENCIAL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2ECE9-622E-2045-A857-6F56FA9954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42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CBC11-D23A-9B42-BE2B-A820FD87732B}" type="datetime1">
              <a:rPr lang="pt-BR" smtClean="0"/>
              <a:t>19/12/2014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CONFIDENCIAL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3344D-FFC8-1E48-B5D6-DDE69E6481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43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53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22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929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929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5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29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Instruções</a:t>
            </a:r>
            <a:r>
              <a:rPr lang="en-US" b="1" dirty="0" smtClean="0"/>
              <a:t> </a:t>
            </a:r>
            <a:r>
              <a:rPr lang="en-US" b="1" dirty="0" err="1" smtClean="0"/>
              <a:t>Gerais</a:t>
            </a:r>
            <a:r>
              <a:rPr lang="en-US" b="1" dirty="0" smtClean="0"/>
              <a:t>: </a:t>
            </a:r>
            <a:r>
              <a:rPr lang="en-US" b="0" dirty="0" smtClean="0"/>
              <a:t>Ao </a:t>
            </a:r>
            <a:r>
              <a:rPr lang="en-US" b="0" dirty="0" err="1" smtClean="0"/>
              <a:t>elaborar</a:t>
            </a:r>
            <a:r>
              <a:rPr lang="en-US" b="0" dirty="0" smtClean="0"/>
              <a:t> a </a:t>
            </a:r>
            <a:r>
              <a:rPr lang="en-US" b="0" dirty="0" err="1" smtClean="0"/>
              <a:t>Visão</a:t>
            </a:r>
            <a:r>
              <a:rPr lang="en-US" b="0" dirty="0" smtClean="0"/>
              <a:t> da </a:t>
            </a:r>
            <a:r>
              <a:rPr lang="en-US" b="0" dirty="0" err="1" smtClean="0"/>
              <a:t>Solução</a:t>
            </a:r>
            <a:r>
              <a:rPr lang="en-US" b="0" dirty="0" smtClean="0"/>
              <a:t>, 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equipe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Arquitetura</a:t>
            </a:r>
            <a:r>
              <a:rPr lang="en-US" b="0" baseline="0" dirty="0" smtClean="0"/>
              <a:t> e DDSA </a:t>
            </a:r>
            <a:r>
              <a:rPr lang="en-US" b="0" baseline="0" dirty="0" err="1" smtClean="0"/>
              <a:t>podem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ocultar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os</a:t>
            </a:r>
            <a:r>
              <a:rPr lang="en-US" b="0" baseline="0" dirty="0" smtClean="0"/>
              <a:t> slides </a:t>
            </a:r>
            <a:r>
              <a:rPr lang="en-US" b="0" baseline="0" dirty="0" err="1" smtClean="0"/>
              <a:t>que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não</a:t>
            </a:r>
            <a:r>
              <a:rPr lang="en-US" b="0" baseline="0" dirty="0" smtClean="0"/>
              <a:t> se </a:t>
            </a:r>
            <a:r>
              <a:rPr lang="en-US" b="0" baseline="0" dirty="0" err="1" smtClean="0"/>
              <a:t>aplicam</a:t>
            </a:r>
            <a:r>
              <a:rPr lang="en-US" b="0" baseline="0" dirty="0" smtClean="0"/>
              <a:t> a </a:t>
            </a:r>
            <a:r>
              <a:rPr lang="en-US" b="0" baseline="0" dirty="0" err="1" smtClean="0"/>
              <a:t>sua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realidade</a:t>
            </a:r>
            <a:r>
              <a:rPr lang="en-US" b="0" baseline="0" dirty="0" smtClean="0"/>
              <a:t> e </a:t>
            </a:r>
            <a:r>
              <a:rPr lang="en-US" b="0" baseline="0" dirty="0" err="1" smtClean="0"/>
              <a:t>atualizar</a:t>
            </a:r>
            <a:r>
              <a:rPr lang="en-US" b="0" baseline="0" dirty="0" smtClean="0"/>
              <a:t> o </a:t>
            </a:r>
            <a:r>
              <a:rPr lang="en-US" b="0" baseline="0" dirty="0" err="1" smtClean="0"/>
              <a:t>Índice</a:t>
            </a:r>
            <a:r>
              <a:rPr lang="en-US" b="0" baseline="0" dirty="0" smtClean="0"/>
              <a:t> para se </a:t>
            </a:r>
            <a:r>
              <a:rPr lang="en-US" b="0" baseline="0" dirty="0" err="1" smtClean="0"/>
              <a:t>adequar</a:t>
            </a:r>
            <a:r>
              <a:rPr lang="en-US" b="0" baseline="0" dirty="0" smtClean="0"/>
              <a:t> a </a:t>
            </a:r>
            <a:r>
              <a:rPr lang="en-US" b="0" baseline="0" dirty="0" err="1" smtClean="0"/>
              <a:t>essa</a:t>
            </a:r>
            <a:r>
              <a:rPr lang="en-US" b="0" baseline="0" smtClean="0"/>
              <a:t> realidade</a:t>
            </a:r>
            <a:r>
              <a:rPr lang="en-US" b="0" baseline="0" dirty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29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29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29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29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2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22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2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15072" y="1635646"/>
            <a:ext cx="50013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800" b="1"/>
            </a:lvl1pPr>
          </a:lstStyle>
          <a:p>
            <a:r>
              <a:rPr lang="x-none" dirty="0" smtClean="0"/>
              <a:t>Título com letra Arial</a:t>
            </a:r>
            <a:br>
              <a:rPr lang="x-none" dirty="0" smtClean="0"/>
            </a:br>
            <a:r>
              <a:rPr lang="x-none" dirty="0" smtClean="0"/>
              <a:t>Bold tamanho 38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347467" y="2860154"/>
            <a:ext cx="4968875" cy="647700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pPr lvl="0"/>
            <a:r>
              <a:rPr lang="x-none" dirty="0" smtClean="0"/>
              <a:t>Referência (Dpto, cidade, etc.) | Ano</a:t>
            </a:r>
          </a:p>
          <a:p>
            <a:pPr lvl="0"/>
            <a:r>
              <a:rPr lang="x-none" dirty="0" smtClean="0"/>
              <a:t>Usar letra Arial tamanho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7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923925" y="1066800"/>
            <a:ext cx="6600825" cy="857250"/>
          </a:xfrm>
        </p:spPr>
        <p:txBody>
          <a:bodyPr/>
          <a:lstStyle>
            <a:lvl1pPr marL="0" indent="0">
              <a:buNone/>
              <a:defRPr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pt-BR" b="0" noProof="0" dirty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23925" y="2427734"/>
            <a:ext cx="6600825" cy="2016224"/>
          </a:xfrm>
        </p:spPr>
        <p:txBody>
          <a:bodyPr/>
          <a:lstStyle>
            <a:lvl1pPr marL="0" indent="0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r>
              <a:rPr lang="pt-BR" noProof="0" dirty="0" smtClean="0">
                <a:solidFill>
                  <a:schemeClr val="tx1"/>
                </a:solidFill>
              </a:rPr>
              <a:t>01	Página de texto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02	Exemplo de destaque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06	Exemplo de subtítulo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07	Modelo de Capa para Capítulo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09	Aplicações com imagens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20	Modelo de tabela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21	Modelo de Gráfico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b="0" noProof="0" dirty="0">
              <a:solidFill>
                <a:schemeClr val="tx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76256" y="4496626"/>
            <a:ext cx="648494" cy="369332"/>
          </a:xfrm>
        </p:spPr>
        <p:txBody>
          <a:bodyPr>
            <a:noAutofit/>
          </a:bodyPr>
          <a:lstStyle>
            <a:lvl1pPr marL="0" indent="0" algn="r" defTabSz="457200" rtl="0" eaLnBrk="0" latinLnBrk="0" hangingPunct="0">
              <a:spcBef>
                <a:spcPct val="50000"/>
              </a:spcBef>
              <a:buNone/>
              <a:defRPr lang="en-US" sz="1800" b="1" kern="1200" dirty="0" smtClean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  <a:lvl2pPr marL="361950" indent="0">
              <a:buNone/>
              <a:defRPr sz="1800" b="1">
                <a:solidFill>
                  <a:schemeClr val="accent1"/>
                </a:solidFill>
              </a:defRPr>
            </a:lvl2pPr>
            <a:lvl3pPr marL="712788" indent="0">
              <a:buNone/>
              <a:defRPr sz="1800" b="1">
                <a:solidFill>
                  <a:schemeClr val="accent1"/>
                </a:solidFill>
              </a:defRPr>
            </a:lvl3pPr>
            <a:lvl4pPr marL="1074738" indent="0">
              <a:buNone/>
              <a:defRPr sz="1800" b="1">
                <a:solidFill>
                  <a:schemeClr val="accent1"/>
                </a:solidFill>
              </a:defRPr>
            </a:lvl4pPr>
            <a:lvl5pPr marL="1436688" indent="0">
              <a:buNone/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noProof="0" dirty="0" smtClean="0"/>
              <a:t>###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925" y="200573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Índice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788023" y="4497992"/>
            <a:ext cx="2232249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pt-BR" dirty="0" smtClean="0">
                <a:solidFill>
                  <a:srgbClr val="00AFB2"/>
                </a:solidFill>
              </a:rPr>
              <a:t>Total de Slides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925" y="24830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Sumário Executivo</a:t>
            </a:r>
            <a:endParaRPr lang="pt-BR" dirty="0">
              <a:solidFill>
                <a:srgbClr val="00AF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89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347788"/>
            <a:ext cx="8208962" cy="3528218"/>
          </a:xfrm>
        </p:spPr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36032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288" y="2211710"/>
            <a:ext cx="8208962" cy="993775"/>
          </a:xfrm>
        </p:spPr>
        <p:txBody>
          <a:bodyPr/>
          <a:lstStyle>
            <a:lvl1pPr>
              <a:defRPr lang="pt-BR" sz="3200" b="1" cap="all" baseline="0" dirty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lvl="0" defTabSz="457200">
              <a:lnSpc>
                <a:spcPct val="100000"/>
              </a:lnSpc>
            </a:pPr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55046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923925" y="1066800"/>
            <a:ext cx="6600825" cy="857250"/>
          </a:xfrm>
        </p:spPr>
        <p:txBody>
          <a:bodyPr/>
          <a:lstStyle>
            <a:lvl1pPr marL="0" indent="0">
              <a:buNone/>
              <a:defRPr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pt-BR" b="0" noProof="0" dirty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23925" y="2427734"/>
            <a:ext cx="6600825" cy="2016224"/>
          </a:xfrm>
        </p:spPr>
        <p:txBody>
          <a:bodyPr/>
          <a:lstStyle>
            <a:lvl1pPr marL="0" indent="0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r>
              <a:rPr lang="pt-BR" noProof="0" dirty="0" smtClean="0">
                <a:solidFill>
                  <a:schemeClr val="tx1"/>
                </a:solidFill>
              </a:rPr>
              <a:t>01	Página de texto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02	Exemplo de destaque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06	Exemplo de subtítulo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07	Modelo de Capa para Capítulo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09	Aplicações com imagens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20	Modelo de tabela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21	Modelo de Gráfico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b="0" noProof="0" dirty="0">
              <a:solidFill>
                <a:schemeClr val="tx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76256" y="4496626"/>
            <a:ext cx="648494" cy="369332"/>
          </a:xfrm>
        </p:spPr>
        <p:txBody>
          <a:bodyPr>
            <a:noAutofit/>
          </a:bodyPr>
          <a:lstStyle>
            <a:lvl1pPr marL="0" indent="0" algn="r" defTabSz="457200" rtl="0" eaLnBrk="0" latinLnBrk="0" hangingPunct="0">
              <a:spcBef>
                <a:spcPct val="50000"/>
              </a:spcBef>
              <a:buNone/>
              <a:defRPr lang="en-US" sz="1800" b="1" kern="1200" dirty="0" smtClean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  <a:lvl2pPr marL="361950" indent="0">
              <a:buNone/>
              <a:defRPr sz="1800" b="1">
                <a:solidFill>
                  <a:schemeClr val="accent1"/>
                </a:solidFill>
              </a:defRPr>
            </a:lvl2pPr>
            <a:lvl3pPr marL="712788" indent="0">
              <a:buNone/>
              <a:defRPr sz="1800" b="1">
                <a:solidFill>
                  <a:schemeClr val="accent1"/>
                </a:solidFill>
              </a:defRPr>
            </a:lvl3pPr>
            <a:lvl4pPr marL="1074738" indent="0">
              <a:buNone/>
              <a:defRPr sz="1800" b="1">
                <a:solidFill>
                  <a:schemeClr val="accent1"/>
                </a:solidFill>
              </a:defRPr>
            </a:lvl4pPr>
            <a:lvl5pPr marL="1436688" indent="0">
              <a:buNone/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noProof="0" dirty="0" smtClean="0"/>
              <a:t>###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925" y="200573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Índice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788023" y="4497992"/>
            <a:ext cx="2232249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pt-BR" dirty="0" smtClean="0">
                <a:solidFill>
                  <a:srgbClr val="00AFB2"/>
                </a:solidFill>
              </a:rPr>
              <a:t>Total de Slides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925" y="24830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Sumário Executivo</a:t>
            </a:r>
            <a:endParaRPr lang="pt-BR" dirty="0">
              <a:solidFill>
                <a:srgbClr val="00AF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00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347788"/>
            <a:ext cx="8208962" cy="3528218"/>
          </a:xfrm>
        </p:spPr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909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288" y="2211710"/>
            <a:ext cx="8208962" cy="993775"/>
          </a:xfrm>
        </p:spPr>
        <p:txBody>
          <a:bodyPr/>
          <a:lstStyle>
            <a:lvl1pPr>
              <a:defRPr lang="pt-BR" sz="3200" b="1" cap="all" baseline="0" dirty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lvl="0" defTabSz="457200">
              <a:lnSpc>
                <a:spcPct val="100000"/>
              </a:lnSpc>
            </a:pPr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0708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15072" y="1635646"/>
            <a:ext cx="50013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800" b="1"/>
            </a:lvl1pPr>
          </a:lstStyle>
          <a:p>
            <a:r>
              <a:rPr lang="x-none" dirty="0" smtClean="0"/>
              <a:t>Título com letra Arial</a:t>
            </a:r>
            <a:br>
              <a:rPr lang="x-none" dirty="0" smtClean="0"/>
            </a:br>
            <a:r>
              <a:rPr lang="x-none" dirty="0" smtClean="0"/>
              <a:t>Bold tamanho 38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347467" y="2860154"/>
            <a:ext cx="4968875" cy="647700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pPr lvl="0"/>
            <a:r>
              <a:rPr lang="x-none" dirty="0" smtClean="0"/>
              <a:t>Referência (Dpto, cidade, etc.) | Ano</a:t>
            </a:r>
          </a:p>
          <a:p>
            <a:pPr lvl="0"/>
            <a:r>
              <a:rPr lang="x-none" dirty="0" smtClean="0"/>
              <a:t>Usar letra Arial tamanho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79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60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22421" y="2212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43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15072" y="1635646"/>
            <a:ext cx="50013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800" b="1"/>
            </a:lvl1pPr>
          </a:lstStyle>
          <a:p>
            <a:r>
              <a:rPr lang="x-none" dirty="0" smtClean="0"/>
              <a:t>Título com letra Arial</a:t>
            </a:r>
            <a:br>
              <a:rPr lang="x-none" dirty="0" smtClean="0"/>
            </a:br>
            <a:r>
              <a:rPr lang="x-none" dirty="0" smtClean="0"/>
              <a:t>Bold tamanho 38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347467" y="2860154"/>
            <a:ext cx="4968875" cy="647700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pPr lvl="0"/>
            <a:r>
              <a:rPr lang="x-none" dirty="0" smtClean="0"/>
              <a:t>Referência (Dpto, cidade, etc.) | Ano</a:t>
            </a:r>
          </a:p>
          <a:p>
            <a:pPr lvl="0"/>
            <a:r>
              <a:rPr lang="x-none" dirty="0" smtClean="0"/>
              <a:t>Usar letra Arial tamanho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0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34F21757-CAEC-9B46-BA5E-8BB41E7422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576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515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22421" y="2212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43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22421" y="2212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8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00392" y="4865958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865958"/>
            <a:ext cx="7849120" cy="274637"/>
          </a:xfrm>
          <a:prstGeom prst="rect">
            <a:avLst/>
          </a:prstGeom>
        </p:spPr>
        <p:txBody>
          <a:bodyPr/>
          <a:lstStyle/>
          <a:p>
            <a:r>
              <a:rPr lang="pt-BR" dirty="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1831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923925" y="1066800"/>
            <a:ext cx="6600825" cy="857250"/>
          </a:xfrm>
        </p:spPr>
        <p:txBody>
          <a:bodyPr/>
          <a:lstStyle>
            <a:lvl1pPr marL="0" indent="0">
              <a:buNone/>
              <a:defRPr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pt-BR" b="0" noProof="0" dirty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23925" y="2427734"/>
            <a:ext cx="6600825" cy="2016224"/>
          </a:xfrm>
        </p:spPr>
        <p:txBody>
          <a:bodyPr/>
          <a:lstStyle>
            <a:lvl1pPr marL="0" indent="0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r>
              <a:rPr lang="pt-BR" noProof="0" dirty="0" smtClean="0">
                <a:solidFill>
                  <a:schemeClr val="tx1"/>
                </a:solidFill>
              </a:rPr>
              <a:t>01	Página de texto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02	Exemplo de destaque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06	Exemplo de subtítulo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07	Modelo de Capa para Capítulo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09	Aplicações com imagens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20	Modelo de tabela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21	Modelo de Gráfico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b="0" noProof="0" dirty="0">
              <a:solidFill>
                <a:schemeClr val="tx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76256" y="4496626"/>
            <a:ext cx="648494" cy="369332"/>
          </a:xfrm>
        </p:spPr>
        <p:txBody>
          <a:bodyPr>
            <a:noAutofit/>
          </a:bodyPr>
          <a:lstStyle>
            <a:lvl1pPr marL="0" indent="0" algn="r" defTabSz="457200" rtl="0" eaLnBrk="0" latinLnBrk="0" hangingPunct="0">
              <a:spcBef>
                <a:spcPct val="50000"/>
              </a:spcBef>
              <a:buNone/>
              <a:defRPr lang="en-US" sz="1800" b="1" kern="1200" dirty="0" smtClean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  <a:lvl2pPr marL="361950" indent="0">
              <a:buNone/>
              <a:defRPr sz="1800" b="1">
                <a:solidFill>
                  <a:schemeClr val="accent1"/>
                </a:solidFill>
              </a:defRPr>
            </a:lvl2pPr>
            <a:lvl3pPr marL="712788" indent="0">
              <a:buNone/>
              <a:defRPr sz="1800" b="1">
                <a:solidFill>
                  <a:schemeClr val="accent1"/>
                </a:solidFill>
              </a:defRPr>
            </a:lvl3pPr>
            <a:lvl4pPr marL="1074738" indent="0">
              <a:buNone/>
              <a:defRPr sz="1800" b="1">
                <a:solidFill>
                  <a:schemeClr val="accent1"/>
                </a:solidFill>
              </a:defRPr>
            </a:lvl4pPr>
            <a:lvl5pPr marL="1436688" indent="0">
              <a:buNone/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noProof="0" dirty="0" smtClean="0"/>
              <a:t>###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925" y="200573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Índice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788023" y="4497992"/>
            <a:ext cx="2232249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pt-BR" dirty="0" smtClean="0">
                <a:solidFill>
                  <a:srgbClr val="00AFB2"/>
                </a:solidFill>
              </a:rPr>
              <a:t>Total de Slides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925" y="24830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Sumário Executivo</a:t>
            </a:r>
            <a:endParaRPr lang="pt-BR" dirty="0">
              <a:solidFill>
                <a:srgbClr val="00AF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73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347788"/>
            <a:ext cx="8208962" cy="3528218"/>
          </a:xfrm>
        </p:spPr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4275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288" y="2211710"/>
            <a:ext cx="8208962" cy="993775"/>
          </a:xfrm>
        </p:spPr>
        <p:txBody>
          <a:bodyPr/>
          <a:lstStyle>
            <a:lvl1pPr>
              <a:defRPr lang="pt-BR" sz="3200" b="1" cap="all" baseline="0" dirty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lvl="0" defTabSz="457200">
              <a:lnSpc>
                <a:spcPct val="100000"/>
              </a:lnSpc>
            </a:pPr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47102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923925" y="1066800"/>
            <a:ext cx="6600825" cy="857250"/>
          </a:xfrm>
        </p:spPr>
        <p:txBody>
          <a:bodyPr/>
          <a:lstStyle>
            <a:lvl1pPr marL="0" indent="0">
              <a:buNone/>
              <a:defRPr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pt-BR" b="0" noProof="0" dirty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23925" y="2427734"/>
            <a:ext cx="6600825" cy="2016224"/>
          </a:xfrm>
        </p:spPr>
        <p:txBody>
          <a:bodyPr/>
          <a:lstStyle>
            <a:lvl1pPr marL="0" indent="0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r>
              <a:rPr lang="pt-BR" noProof="0" dirty="0" smtClean="0">
                <a:solidFill>
                  <a:schemeClr val="tx1"/>
                </a:solidFill>
              </a:rPr>
              <a:t>01	Página de texto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02	Exemplo de destaque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06	Exemplo de subtítulo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07	Modelo de Capa para Capítulo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09	Aplicações com imagens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20	Modelo de tabela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21	Modelo de Gráfico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b="0" noProof="0" dirty="0">
              <a:solidFill>
                <a:schemeClr val="tx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76256" y="4496626"/>
            <a:ext cx="648494" cy="369332"/>
          </a:xfrm>
        </p:spPr>
        <p:txBody>
          <a:bodyPr>
            <a:noAutofit/>
          </a:bodyPr>
          <a:lstStyle>
            <a:lvl1pPr marL="0" indent="0" algn="r" defTabSz="457200" rtl="0" eaLnBrk="0" latinLnBrk="0" hangingPunct="0">
              <a:spcBef>
                <a:spcPct val="50000"/>
              </a:spcBef>
              <a:buNone/>
              <a:defRPr lang="en-US" sz="1800" b="1" kern="1200" dirty="0" smtClean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  <a:lvl2pPr marL="361950" indent="0">
              <a:buNone/>
              <a:defRPr sz="1800" b="1">
                <a:solidFill>
                  <a:schemeClr val="accent1"/>
                </a:solidFill>
              </a:defRPr>
            </a:lvl2pPr>
            <a:lvl3pPr marL="712788" indent="0">
              <a:buNone/>
              <a:defRPr sz="1800" b="1">
                <a:solidFill>
                  <a:schemeClr val="accent1"/>
                </a:solidFill>
              </a:defRPr>
            </a:lvl3pPr>
            <a:lvl4pPr marL="1074738" indent="0">
              <a:buNone/>
              <a:defRPr sz="1800" b="1">
                <a:solidFill>
                  <a:schemeClr val="accent1"/>
                </a:solidFill>
              </a:defRPr>
            </a:lvl4pPr>
            <a:lvl5pPr marL="1436688" indent="0">
              <a:buNone/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noProof="0" dirty="0" smtClean="0"/>
              <a:t>###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925" y="200573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Índice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788023" y="4497992"/>
            <a:ext cx="2232249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pt-BR" dirty="0" smtClean="0">
                <a:solidFill>
                  <a:srgbClr val="00AFB2"/>
                </a:solidFill>
              </a:rPr>
              <a:t>Total de Slides</a:t>
            </a:r>
            <a:endParaRPr lang="pt-BR" dirty="0">
              <a:solidFill>
                <a:srgbClr val="00AFB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925" y="24830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smtClean="0">
                <a:solidFill>
                  <a:srgbClr val="00AFB2"/>
                </a:solidFill>
              </a:rPr>
              <a:t>Sumário Executivo</a:t>
            </a:r>
            <a:endParaRPr lang="pt-BR" dirty="0">
              <a:solidFill>
                <a:srgbClr val="00AF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347788"/>
            <a:ext cx="8208962" cy="3528218"/>
          </a:xfrm>
        </p:spPr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19365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.jp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.jpg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34F21757-CAEC-9B46-BA5E-8BB41E7422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1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707" r:id="rId3"/>
    <p:sldLayoutId id="2147483735" r:id="rId4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500" kern="1200" baseline="0">
          <a:solidFill>
            <a:srgbClr val="FFFFFF"/>
          </a:solidFill>
          <a:latin typeface="Arial"/>
          <a:ea typeface="+mn-ea"/>
          <a:cs typeface="Arial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4865958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" y="4865958"/>
            <a:ext cx="7849120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cap="all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5288" y="1347788"/>
            <a:ext cx="8208962" cy="351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480" y="259869"/>
            <a:ext cx="720000" cy="7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1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marL="0" algn="l" defTabSz="457200" rtl="0" eaLnBrk="1" latinLnBrk="0" hangingPunct="1">
        <a:lnSpc>
          <a:spcPct val="90000"/>
        </a:lnSpc>
        <a:spcBef>
          <a:spcPct val="5000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2925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37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571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76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49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3072" userDrawn="1">
          <p15:clr>
            <a:srgbClr val="F26B43"/>
          </p15:clr>
        </p15:guide>
        <p15:guide id="4" orient="horz" pos="66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4865958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" y="4865958"/>
            <a:ext cx="7849120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cap="all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5288" y="1347788"/>
            <a:ext cx="8208962" cy="351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80" y="259869"/>
            <a:ext cx="720000" cy="7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5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marL="0" algn="l" defTabSz="457200" rtl="0" eaLnBrk="1" latinLnBrk="0" hangingPunct="1">
        <a:lnSpc>
          <a:spcPct val="90000"/>
        </a:lnSpc>
        <a:spcBef>
          <a:spcPct val="5000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2925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37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571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76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49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3072" userDrawn="1">
          <p15:clr>
            <a:srgbClr val="F26B43"/>
          </p15:clr>
        </p15:guide>
        <p15:guide id="4" orient="horz" pos="66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4865958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" y="4865958"/>
            <a:ext cx="7849120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cap="all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5288" y="1347788"/>
            <a:ext cx="8208962" cy="351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480" y="259869"/>
            <a:ext cx="720000" cy="7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4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marL="0" algn="l" defTabSz="457200" rtl="0" eaLnBrk="1" latinLnBrk="0" hangingPunct="1">
        <a:lnSpc>
          <a:spcPct val="90000"/>
        </a:lnSpc>
        <a:spcBef>
          <a:spcPct val="5000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2925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37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571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76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49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3072" userDrawn="1">
          <p15:clr>
            <a:srgbClr val="F26B43"/>
          </p15:clr>
        </p15:guide>
        <p15:guide id="4" orient="horz" pos="66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4865958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" y="4865958"/>
            <a:ext cx="7849120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cap="all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5288" y="1347788"/>
            <a:ext cx="8208962" cy="351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480" y="259869"/>
            <a:ext cx="720000" cy="7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7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marL="0" algn="l" defTabSz="457200" rtl="0" eaLnBrk="1" latinLnBrk="0" hangingPunct="1">
        <a:lnSpc>
          <a:spcPct val="90000"/>
        </a:lnSpc>
        <a:spcBef>
          <a:spcPct val="5000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2925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37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571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76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49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3072" userDrawn="1">
          <p15:clr>
            <a:srgbClr val="F26B43"/>
          </p15:clr>
        </p15:guide>
        <p15:guide id="4" orient="horz" pos="66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74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500" kern="1200" baseline="0">
          <a:solidFill>
            <a:srgbClr val="FFFFFF"/>
          </a:solidFill>
          <a:latin typeface="Arial"/>
          <a:ea typeface="+mn-ea"/>
          <a:cs typeface="Arial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73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500" kern="1200" baseline="0">
          <a:solidFill>
            <a:srgbClr val="FFFFFF"/>
          </a:solidFill>
          <a:latin typeface="Arial"/>
          <a:ea typeface="+mn-ea"/>
          <a:cs typeface="Arial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46599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tIns="900000" rtlCol="0" anchor="ctr"/>
          <a:lstStyle/>
          <a:p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GERAIS</a:t>
            </a:r>
          </a:p>
          <a:p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do Artefato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 artefato será usado para elaborar a visão gráfica da solução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mesmo pode ser evoluído até o fechamento da etapa de Desenho da Solução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Somente o responsável pela elaboração desse artefato é quem deve alterá-lo (LT ou Arquiteto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publicações ou comunicações para o exterior da diretoria, deverão ser feitas em formato PDF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campos identificados nesse </a:t>
            </a:r>
            <a:r>
              <a:rPr lang="pt-BR" sz="14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 *  são de preenchimento obrigatório para todos os tipos de demanda.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LER AS INSTRUÇÕES, DELETE ESTE SLIDE</a:t>
            </a:r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33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6"/>
          <p:cNvSpPr txBox="1">
            <a:spLocks noChangeArrowheads="1"/>
          </p:cNvSpPr>
          <p:nvPr/>
        </p:nvSpPr>
        <p:spPr bwMode="auto">
          <a:xfrm>
            <a:off x="62810" y="53427"/>
            <a:ext cx="58773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it-IT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Envolvidos*</a:t>
            </a:r>
            <a:endParaRPr lang="it-IT" altLang="ja-JP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graphicFrame>
        <p:nvGraphicFramePr>
          <p:cNvPr id="9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947419"/>
              </p:ext>
            </p:extLst>
          </p:nvPr>
        </p:nvGraphicFramePr>
        <p:xfrm>
          <a:off x="346474" y="1131590"/>
          <a:ext cx="8546006" cy="189467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65286"/>
                <a:gridCol w="1296144"/>
                <a:gridCol w="2232248"/>
                <a:gridCol w="1656184"/>
                <a:gridCol w="1296144"/>
              </a:tblGrid>
              <a:tr h="205656">
                <a:tc rowSpan="2"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Envolvido</a:t>
                      </a:r>
                      <a:r>
                        <a:rPr lang="pt-BR" sz="1100" b="1" kern="1200" baseline="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(Nome completo)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Papel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Frente/Empresa-Área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Contato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1430" indent="-31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</a:tr>
              <a:tr h="2056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E-mail(s)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11430" marR="0" indent="-3175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Telefone(s)</a:t>
                      </a:r>
                      <a:endParaRPr lang="pt-BR" sz="1100" b="1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Leonardo Almeida Silva Ferreira</a:t>
                      </a: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Arquiteto</a:t>
                      </a: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Arquitetura de Soluções</a:t>
                      </a: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err="1">
                          <a:effectLst/>
                          <a:latin typeface="Arial"/>
                          <a:ea typeface="Calibri"/>
                          <a:cs typeface="Times New Roman"/>
                        </a:rPr>
                        <a:t>xxxxxxxxxxxxxx</a:t>
                      </a: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xxxxxxxxxxxxxx</a:t>
                      </a: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4803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tIns="900000" rtlCol="0" anchor="ctr"/>
          <a:lstStyle/>
          <a:p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GERAIS</a:t>
            </a:r>
          </a:p>
          <a:p>
            <a:r>
              <a:rPr lang="pt-B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Histórico </a:t>
            </a: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Elaboração do Documento*</a:t>
            </a:r>
          </a:p>
          <a:p>
            <a:pPr algn="just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Todas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as alterações no documento devem ser informadas conforme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instruções abaixo:</a:t>
            </a:r>
          </a:p>
          <a:p>
            <a:pPr algn="just"/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Data</a:t>
            </a: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300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/mm/</a:t>
            </a:r>
            <a:r>
              <a:rPr lang="pt-BR" sz="1300" dirty="0" err="1">
                <a:latin typeface="Arial" panose="020B0604020202020204" pitchFamily="34" charset="0"/>
                <a:cs typeface="Arial" panose="020B0604020202020204" pitchFamily="34" charset="0"/>
              </a:rPr>
              <a:t>aaaa</a:t>
            </a:r>
            <a:endParaRPr 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Versão</a:t>
            </a: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Usar o seguinte padrão de versionamento:</a:t>
            </a: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Sempre se inicia com X.Y;</a:t>
            </a:r>
          </a:p>
          <a:p>
            <a:pPr lvl="1" algn="just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X = Numero inteiro, iniciado em 1 e incrementado em +1 a cada aprovação formal.</a:t>
            </a:r>
          </a:p>
          <a:p>
            <a:pPr lvl="1" algn="just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Y = Número inteiro, iniciado em 0 (criação do documento) e  incrementado sempre que for realizada qualquer alteração no documento, mesmo que seja de formatação</a:t>
            </a:r>
            <a:r>
              <a:rPr lang="pt-BR" sz="1100" u="sng" dirty="0">
                <a:latin typeface="Arial" panose="020B0604020202020204" pitchFamily="34" charset="0"/>
                <a:cs typeface="Arial" panose="020B0604020202020204" pitchFamily="34" charset="0"/>
              </a:rPr>
              <a:t>. Quando ocorrer a aprovação formal do documento, este número é alterado para 0, devendo-se então incrementar 1 no X na próxima versão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Motivo</a:t>
            </a: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Para novas versões, identificar o que motivou a alteração do documento (alteração de escopo, revisão do documento, atualização dos requisitos, etc.).</a:t>
            </a:r>
          </a:p>
          <a:p>
            <a:pPr algn="just"/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Autor</a:t>
            </a: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Nome da pessoa que escreveu ou alterou o documento.</a:t>
            </a:r>
          </a:p>
          <a:p>
            <a:pPr algn="just"/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Revisor</a:t>
            </a: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Nome da pessoa que irá revisar a criação ou alteração do documento.</a:t>
            </a:r>
          </a:p>
          <a:p>
            <a:pPr algn="just"/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Aprovador</a:t>
            </a: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Nome da pessoa que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irá 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aprovar criação ou alteração do documento.</a:t>
            </a:r>
          </a:p>
          <a:p>
            <a:pPr algn="just"/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Descrição </a:t>
            </a: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Modificações </a:t>
            </a: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Realizadas: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Listar todas as seções alteradas naquela versão do documento e uma breve descrição da alteração. </a:t>
            </a:r>
          </a:p>
          <a:p>
            <a:pPr lvl="1" algn="just"/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caso da versão inicial do documento escrever “Criação do documento”.</a:t>
            </a:r>
          </a:p>
          <a:p>
            <a:pPr lvl="1" algn="just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No caso da aprovação do documento escrever “Aprovação do documento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algn="just"/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FGA: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Indicação se a versão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do DAS foi 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apresentada no Fórum Geral de Arquitetura (FGA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). Utilizar um dos  símbolos disponíveis de acordo com o acontecido e apagar o símbolo não utilizado (</a:t>
            </a:r>
            <a:r>
              <a:rPr lang="pt-BR" sz="13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</a:t>
            </a:r>
            <a:r>
              <a:rPr lang="pt-BR" sz="13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</a:t>
            </a:r>
            <a:r>
              <a:rPr lang="pt-BR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)</a:t>
            </a:r>
            <a:endParaRPr 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 dirty="0"/>
          </a:p>
          <a:p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LÊR AS INSTRUÇÕES, DELETE ESTE SLIDE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6"/>
          <p:cNvSpPr txBox="1">
            <a:spLocks noChangeArrowheads="1"/>
          </p:cNvSpPr>
          <p:nvPr/>
        </p:nvSpPr>
        <p:spPr bwMode="auto">
          <a:xfrm>
            <a:off x="62810" y="53427"/>
            <a:ext cx="58773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it-IT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Histórico da Elaboração do Documento*</a:t>
            </a:r>
            <a:endParaRPr lang="it-IT" altLang="ja-JP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graphicFrame>
        <p:nvGraphicFramePr>
          <p:cNvPr id="9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878566"/>
              </p:ext>
            </p:extLst>
          </p:nvPr>
        </p:nvGraphicFramePr>
        <p:xfrm>
          <a:off x="179512" y="1131590"/>
          <a:ext cx="8856983" cy="235187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64096"/>
                <a:gridCol w="716306"/>
                <a:gridCol w="1042349"/>
                <a:gridCol w="1231415"/>
                <a:gridCol w="973533"/>
                <a:gridCol w="973533"/>
                <a:gridCol w="1910452"/>
                <a:gridCol w="1145299"/>
              </a:tblGrid>
              <a:tr h="411311">
                <a:tc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Data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Versão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Motivo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Autor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11430" indent="-31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Revisor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Aprovador</a:t>
                      </a:r>
                      <a:endParaRPr lang="pt-BR" sz="1100" b="1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Descrição Modificações Realizadas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FGA</a:t>
                      </a:r>
                      <a:r>
                        <a:rPr lang="pt-BR" sz="1100" baseline="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- </a:t>
                      </a:r>
                      <a:r>
                        <a:rPr lang="pt-BR" sz="11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Fórum de Arquitetura 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009AA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17/12/2014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Criação do documento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Leonardo Almeida Silva Ferreira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Tatiana Santa Clara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Alcino Cardoso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Criação do Documento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Arquitetura da Solução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pt-BR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pt-B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0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46599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tIns="900000" rtlCol="0" anchor="ctr"/>
          <a:lstStyle/>
          <a:p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GERAIS</a:t>
            </a:r>
          </a:p>
          <a:p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</a:t>
            </a:r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Geral – Visão Gráfica da Solução e </a:t>
            </a:r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Descrição*</a:t>
            </a:r>
          </a:p>
          <a:p>
            <a:endParaRPr lang="pt-BR" sz="9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 </a:t>
            </a: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Parecer</a:t>
            </a: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 do parecer da solução 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adotada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Premissas/Restrições: 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premissas e/ou restrições relacionadas a solução adotada </a:t>
            </a:r>
            <a:endParaRPr lang="pt-BR" sz="1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Riscos: 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Riscos relacionados a 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adotada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</a:t>
            </a: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Contempladas (fora do escopo</a:t>
            </a:r>
            <a:r>
              <a:rPr lang="pt-BR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não contempladas relacionadas a solução adotada </a:t>
            </a:r>
            <a:endParaRPr lang="pt-BR" sz="1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 </a:t>
            </a: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Projetos Estruturantes/Especiais e/ou outros: 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registrar número do projeto do tipo especial, estruturante e outros com impacto nessa demanda.</a:t>
            </a:r>
          </a:p>
          <a:p>
            <a:endParaRPr lang="pt-BR" sz="1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necessário, podem ser incluídos slides individuais para listar premissas, riscos e outras necessidades.</a:t>
            </a:r>
          </a:p>
          <a:p>
            <a:endParaRPr lang="pt-BR" sz="5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LÊR AS INSTRUÇÕES, DELETE ESTE SLIDE</a:t>
            </a:r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35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6"/>
          <p:cNvSpPr txBox="1">
            <a:spLocks noChangeArrowheads="1"/>
          </p:cNvSpPr>
          <p:nvPr/>
        </p:nvSpPr>
        <p:spPr bwMode="auto">
          <a:xfrm>
            <a:off x="53286" y="43902"/>
            <a:ext cx="8047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Visão Geral – Visão Gráfica da Solução e </a:t>
            </a:r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Descrição</a:t>
            </a:r>
            <a:endParaRPr lang="pt-BR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91154" y="966488"/>
            <a:ext cx="43434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7132" y="627534"/>
            <a:ext cx="7871252" cy="1296144"/>
          </a:xfrm>
          <a:prstGeom prst="rect">
            <a:avLst/>
          </a:prstGeom>
          <a:noFill/>
          <a:ln w="3175">
            <a:solidFill>
              <a:srgbClr val="009AA6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kern="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新細明體" pitchFamily="18" charset="-120"/>
              </a:rPr>
              <a:t>Descrição do Parecer*</a:t>
            </a:r>
          </a:p>
          <a:p>
            <a:pPr marL="171450" indent="-171450" defTabSz="9144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pt-BR" sz="1000" dirty="0"/>
              <a:t>Entendo que essa demanda trará grandes impactos para a arquitetura de sistemas da Oi dentro das cadeias de venda, controle de uso, tarifação, faturamento, bloqueio e desbloqueio de serviços e consultas online de uso</a:t>
            </a:r>
            <a:r>
              <a:rPr lang="pt-BR" sz="1000" dirty="0" smtClean="0"/>
              <a:t>.</a:t>
            </a:r>
            <a:endParaRPr lang="pt-BR" sz="1000" b="1" kern="0" dirty="0">
              <a:solidFill>
                <a:schemeClr val="accent1">
                  <a:lumMod val="75000"/>
                </a:schemeClr>
              </a:solidFill>
              <a:latin typeface="Arial"/>
              <a:ea typeface="新細明體" pitchFamily="18" charset="-120"/>
            </a:endParaRPr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1000" kern="0" dirty="0" smtClean="0">
              <a:latin typeface="Arial"/>
              <a:ea typeface="新細明體" pitchFamily="18" charset="-12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1" i="1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新細明體" pitchFamily="18" charset="-12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57132" y="3363838"/>
            <a:ext cx="4054828" cy="972000"/>
          </a:xfrm>
          <a:prstGeom prst="rect">
            <a:avLst/>
          </a:prstGeom>
          <a:noFill/>
          <a:ln w="3175">
            <a:solidFill>
              <a:srgbClr val="009AA6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新細明體" pitchFamily="18" charset="-120"/>
              </a:rPr>
              <a:t>Características</a:t>
            </a:r>
            <a:r>
              <a:rPr kumimoji="0" lang="pt-BR" sz="1000" b="1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新細明體" pitchFamily="18" charset="-120"/>
              </a:rPr>
              <a:t> </a:t>
            </a:r>
            <a:r>
              <a:rPr lang="pt-BR" sz="1000" b="1" kern="0" noProof="0" dirty="0">
                <a:solidFill>
                  <a:schemeClr val="accent1">
                    <a:lumMod val="75000"/>
                  </a:schemeClr>
                </a:solidFill>
                <a:latin typeface="Arial"/>
                <a:ea typeface="新細明體" pitchFamily="18" charset="-120"/>
              </a:rPr>
              <a:t>N</a:t>
            </a:r>
            <a:r>
              <a:rPr kumimoji="0" lang="pt-BR" sz="1000" b="1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新細明體" pitchFamily="18" charset="-120"/>
              </a:rPr>
              <a:t>ão Contempladas (fora do escopo)</a:t>
            </a:r>
            <a:endParaRPr kumimoji="0" lang="pt-BR" sz="10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新細明體" pitchFamily="18" charset="-120"/>
            </a:endParaRPr>
          </a:p>
          <a:p>
            <a:pPr marL="171450" lvl="0" indent="-171450" defTabSz="9144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pt-BR" sz="1000" kern="0" noProof="0" dirty="0" smtClean="0">
                <a:latin typeface="Arial"/>
                <a:ea typeface="新細明體" pitchFamily="18" charset="-120"/>
              </a:rPr>
              <a:t>N/A</a:t>
            </a:r>
            <a:endParaRPr kumimoji="0" lang="pt-BR" sz="10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新細明體" pitchFamily="18" charset="-120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50000"/>
              <a:buFont typeface="Wingdings" panose="05000000000000000000" pitchFamily="2" charset="2"/>
              <a:buChar char="§"/>
              <a:tabLst/>
              <a:defRPr/>
            </a:pPr>
            <a:endParaRPr kumimoji="0" lang="pt-BR" sz="1000" b="1" i="1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新細明體" pitchFamily="18" charset="-12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57132" y="1995686"/>
            <a:ext cx="4054828" cy="1262236"/>
          </a:xfrm>
          <a:prstGeom prst="rect">
            <a:avLst/>
          </a:prstGeom>
          <a:noFill/>
          <a:ln w="3175">
            <a:solidFill>
              <a:srgbClr val="009AA6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kern="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新細明體" pitchFamily="18" charset="-120"/>
              </a:rPr>
              <a:t>Premissas/Restrições</a:t>
            </a:r>
          </a:p>
          <a:p>
            <a:pPr marL="171450" lvl="0" indent="-171450" defTabSz="9144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pt-BR" sz="1000" dirty="0" smtClean="0"/>
              <a:t>Entrada </a:t>
            </a:r>
            <a:r>
              <a:rPr lang="pt-BR" sz="1000" dirty="0"/>
              <a:t>em produção de demanda para migração de precificação da MACH para o </a:t>
            </a:r>
            <a:r>
              <a:rPr lang="pt-BR" sz="1000" dirty="0" err="1"/>
              <a:t>RoamBroaker</a:t>
            </a:r>
            <a:r>
              <a:rPr lang="pt-BR" sz="1000" dirty="0" smtClean="0"/>
              <a:t>. Controle </a:t>
            </a:r>
            <a:r>
              <a:rPr lang="pt-BR" sz="1000" dirty="0"/>
              <a:t>do uso de dados pela IN</a:t>
            </a:r>
            <a:r>
              <a:rPr lang="pt-BR" sz="1000" dirty="0" smtClean="0"/>
              <a:t>.</a:t>
            </a:r>
            <a:endParaRPr kumimoji="0" lang="pt-BR" sz="1000" b="1" i="1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新細明體" pitchFamily="18" charset="-12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283968" y="1995686"/>
            <a:ext cx="3744416" cy="1262236"/>
          </a:xfrm>
          <a:prstGeom prst="rect">
            <a:avLst/>
          </a:prstGeom>
          <a:noFill/>
          <a:ln w="3175">
            <a:solidFill>
              <a:srgbClr val="009AA6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kern="0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新細明體" pitchFamily="18" charset="-120"/>
              </a:rPr>
              <a:t>Riscos</a:t>
            </a:r>
          </a:p>
          <a:p>
            <a:pPr marL="171450" lvl="0" indent="-171450" defTabSz="9144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pt-BR" sz="1000" dirty="0"/>
              <a:t>Aumento de reclamações devido ao </a:t>
            </a:r>
            <a:r>
              <a:rPr lang="pt-BR" sz="1000" dirty="0" err="1"/>
              <a:t>downgrade</a:t>
            </a:r>
            <a:r>
              <a:rPr lang="pt-BR" sz="1000" dirty="0"/>
              <a:t> de velocidade obrigatório ao término do pacote de dados. </a:t>
            </a:r>
            <a:endParaRPr kumimoji="0" lang="pt-BR" sz="1000" b="1" i="1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新細明體" pitchFamily="18" charset="-12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283968" y="3363838"/>
            <a:ext cx="3744416" cy="972000"/>
          </a:xfrm>
          <a:prstGeom prst="rect">
            <a:avLst/>
          </a:prstGeom>
          <a:noFill/>
          <a:ln w="3175">
            <a:solidFill>
              <a:srgbClr val="009AA6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新細明體" pitchFamily="18" charset="-120"/>
              </a:rPr>
              <a:t>Impacto Projetos Estruturantes/Especiais e/ou outros*</a:t>
            </a:r>
          </a:p>
          <a:p>
            <a:pPr marL="171450" lvl="0" indent="-171450" defTabSz="9144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pt-BR" sz="1000" kern="0" noProof="0" dirty="0" smtClean="0">
                <a:latin typeface="Arial"/>
                <a:ea typeface="新細明體" pitchFamily="18" charset="-120"/>
              </a:rPr>
              <a:t>Projeto CRM Unificado</a:t>
            </a:r>
            <a:endParaRPr kumimoji="0" lang="pt-BR" sz="10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新細明體" pitchFamily="18" charset="-120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50000"/>
              <a:buFont typeface="Wingdings" panose="05000000000000000000" pitchFamily="2" charset="2"/>
              <a:buChar char="§"/>
              <a:tabLst/>
              <a:defRPr/>
            </a:pPr>
            <a:endParaRPr kumimoji="0" lang="pt-BR" sz="1000" b="1" i="1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161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46599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tIns="900000" rtlCol="0" anchor="ctr"/>
          <a:lstStyle/>
          <a:p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GERAIS</a:t>
            </a:r>
          </a:p>
          <a:p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</a:t>
            </a:r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Geral – Visão Gráfica da Solução e </a:t>
            </a:r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Descrição*</a:t>
            </a:r>
          </a:p>
          <a:p>
            <a:endParaRPr lang="pt-BR" sz="9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5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</a:t>
            </a:r>
            <a:r>
              <a:rPr lang="pt-BR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Utilizar um dos modelos disponíveis (Exemplo 1 ou Exemplo 2).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seja necessário, podem ser incluídos novos slides a fim de facilitar a compreensão da solução.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LÊR AS INSTRUÇÕES, DELETE ESTE SLIDE</a:t>
            </a:r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2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25785" y="403941"/>
            <a:ext cx="3542997" cy="3846444"/>
          </a:xfrm>
          <a:prstGeom prst="rect">
            <a:avLst/>
          </a:prstGeom>
          <a:noFill/>
          <a:ln w="12700">
            <a:solidFill>
              <a:srgbClr val="009AA6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 charset="0"/>
              <a:ea typeface="MS Gothic" charset="-128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17519" y="4371950"/>
            <a:ext cx="8866847" cy="546571"/>
            <a:chOff x="117519" y="4391504"/>
            <a:chExt cx="8866847" cy="546571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6877084" y="4474002"/>
              <a:ext cx="2107282" cy="442800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108000" tIns="0" rIns="0" bIns="0" anchor="ctr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Impacto</a:t>
              </a:r>
            </a:p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/ Teste	Desenvolvimento</a:t>
              </a:r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117519" y="4482932"/>
              <a:ext cx="2655109" cy="443899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108000" tIns="0" rIns="0" bIns="0" anchor="ctr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Sistema</a:t>
              </a:r>
            </a:p>
          </p:txBody>
        </p:sp>
        <p:sp>
          <p:nvSpPr>
            <p:cNvPr id="55" name="Retângulo de cantos arredondados 54"/>
            <p:cNvSpPr/>
            <p:nvPr/>
          </p:nvSpPr>
          <p:spPr>
            <a:xfrm>
              <a:off x="763688" y="4580774"/>
              <a:ext cx="575548" cy="275493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TI</a:t>
              </a:r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1421284" y="4579023"/>
              <a:ext cx="576000" cy="275404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BFAF8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Fora de TI</a:t>
              </a:r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2817586" y="4480352"/>
              <a:ext cx="4026384" cy="442800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36000" tIns="0" rIns="0" bIns="0" anchor="t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Integração</a:t>
              </a:r>
            </a:p>
          </p:txBody>
        </p:sp>
        <p:cxnSp>
          <p:nvCxnSpPr>
            <p:cNvPr id="58" name="Conector de seta reta 57"/>
            <p:cNvCxnSpPr/>
            <p:nvPr/>
          </p:nvCxnSpPr>
          <p:spPr>
            <a:xfrm>
              <a:off x="6204391" y="4579023"/>
              <a:ext cx="544217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Conector de seta reta 58"/>
            <p:cNvCxnSpPr/>
            <p:nvPr/>
          </p:nvCxnSpPr>
          <p:spPr>
            <a:xfrm>
              <a:off x="4716591" y="4827501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0" name="Conector de seta reta 59"/>
            <p:cNvCxnSpPr/>
            <p:nvPr/>
          </p:nvCxnSpPr>
          <p:spPr>
            <a:xfrm>
              <a:off x="4713416" y="4561823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DB6826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61" name="CaixaDeTexto 60"/>
            <p:cNvSpPr txBox="1"/>
            <p:nvPr/>
          </p:nvSpPr>
          <p:spPr>
            <a:xfrm>
              <a:off x="5148892" y="4490941"/>
              <a:ext cx="986592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Síncrona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Assíncrona</a:t>
              </a:r>
            </a:p>
          </p:txBody>
        </p:sp>
        <p:cxnSp>
          <p:nvCxnSpPr>
            <p:cNvPr id="62" name="Conector reto 61"/>
            <p:cNvCxnSpPr/>
            <p:nvPr/>
          </p:nvCxnSpPr>
          <p:spPr bwMode="auto">
            <a:xfrm flipV="1">
              <a:off x="5436924" y="4519396"/>
              <a:ext cx="0" cy="36374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CaixaDeTexto 62"/>
            <p:cNvSpPr txBox="1"/>
            <p:nvPr/>
          </p:nvSpPr>
          <p:spPr>
            <a:xfrm>
              <a:off x="3962856" y="4487887"/>
              <a:ext cx="747631" cy="450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Nova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Alteração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Existente</a:t>
              </a:r>
              <a:endParaRPr lang="pt-BR" sz="9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cxnSp>
          <p:nvCxnSpPr>
            <p:cNvPr id="64" name="Conector de seta reta 63"/>
            <p:cNvCxnSpPr/>
            <p:nvPr/>
          </p:nvCxnSpPr>
          <p:spPr>
            <a:xfrm>
              <a:off x="4713416" y="4691741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65" name="Retângulo de cantos arredondados 64"/>
            <p:cNvSpPr/>
            <p:nvPr/>
          </p:nvSpPr>
          <p:spPr>
            <a:xfrm>
              <a:off x="2084835" y="4579023"/>
              <a:ext cx="576000" cy="275404"/>
            </a:xfrm>
            <a:prstGeom prst="roundRect">
              <a:avLst/>
            </a:prstGeom>
            <a:pattFill prst="ltUpDiag">
              <a:fgClr>
                <a:srgbClr val="7F7F7F"/>
              </a:fgClr>
              <a:bgClr>
                <a:srgbClr val="FFFFFF"/>
              </a:bgClr>
            </a:pattFill>
            <a:ln w="9525" cap="flat" cmpd="sng" algn="ctr">
              <a:solidFill>
                <a:srgbClr val="BFAF8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Novo</a:t>
              </a:r>
            </a:p>
          </p:txBody>
        </p:sp>
        <p:cxnSp>
          <p:nvCxnSpPr>
            <p:cNvPr id="66" name="Conector de seta reta 65"/>
            <p:cNvCxnSpPr/>
            <p:nvPr/>
          </p:nvCxnSpPr>
          <p:spPr>
            <a:xfrm>
              <a:off x="6208608" y="4701420"/>
              <a:ext cx="540000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lgDash"/>
              <a:headEnd type="none" w="med" len="med"/>
              <a:tailEnd type="none" w="med" len="med"/>
            </a:ln>
            <a:effectLst/>
          </p:spPr>
        </p:cxnSp>
        <p:sp>
          <p:nvSpPr>
            <p:cNvPr id="67" name="CaixaDeTexto 66"/>
            <p:cNvSpPr txBox="1"/>
            <p:nvPr/>
          </p:nvSpPr>
          <p:spPr>
            <a:xfrm>
              <a:off x="159303" y="4391504"/>
              <a:ext cx="633507" cy="2211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9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Legenda</a:t>
              </a:r>
              <a:endParaRPr lang="pt-BR" sz="10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cxnSp>
          <p:nvCxnSpPr>
            <p:cNvPr id="68" name="Conector de seta reta 235"/>
            <p:cNvCxnSpPr/>
            <p:nvPr/>
          </p:nvCxnSpPr>
          <p:spPr>
            <a:xfrm flipV="1">
              <a:off x="3420700" y="4830901"/>
              <a:ext cx="648072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AFB2">
                  <a:lumMod val="7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Conector reto 68"/>
            <p:cNvCxnSpPr/>
            <p:nvPr/>
          </p:nvCxnSpPr>
          <p:spPr bwMode="auto">
            <a:xfrm flipV="1">
              <a:off x="4140780" y="4519396"/>
              <a:ext cx="0" cy="3637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CaixaDeTexto 69"/>
            <p:cNvSpPr txBox="1"/>
            <p:nvPr/>
          </p:nvSpPr>
          <p:spPr>
            <a:xfrm>
              <a:off x="2906834" y="4764192"/>
              <a:ext cx="459599" cy="1145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Migração</a:t>
              </a:r>
              <a:endParaRPr lang="pt-BR" sz="9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sp>
          <p:nvSpPr>
            <p:cNvPr id="71" name="Oval 40"/>
            <p:cNvSpPr>
              <a:spLocks noChangeArrowheads="1"/>
            </p:cNvSpPr>
            <p:nvPr/>
          </p:nvSpPr>
          <p:spPr bwMode="auto">
            <a:xfrm>
              <a:off x="7446293" y="4609900"/>
              <a:ext cx="171004" cy="171004"/>
            </a:xfrm>
            <a:prstGeom prst="ellipse">
              <a:avLst/>
            </a:prstGeom>
            <a:solidFill>
              <a:srgbClr val="FFC00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b="1" dirty="0" smtClean="0">
                  <a:solidFill>
                    <a:srgbClr val="000000"/>
                  </a:solidFill>
                  <a:latin typeface="Arial" charset="0"/>
                  <a:ea typeface="MS Gothic" charset="-128"/>
                  <a:cs typeface="Arial" charset="0"/>
                </a:rPr>
                <a:t>I</a:t>
              </a:r>
              <a:endParaRPr lang="pt-BR" sz="800" b="1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endParaRPr>
            </a:p>
          </p:txBody>
        </p:sp>
        <p:sp>
          <p:nvSpPr>
            <p:cNvPr id="72" name="Oval 40"/>
            <p:cNvSpPr>
              <a:spLocks noChangeArrowheads="1"/>
            </p:cNvSpPr>
            <p:nvPr/>
          </p:nvSpPr>
          <p:spPr bwMode="auto">
            <a:xfrm>
              <a:off x="8756499" y="4609900"/>
              <a:ext cx="171004" cy="171004"/>
            </a:xfrm>
            <a:prstGeom prst="ellipse">
              <a:avLst/>
            </a:prstGeom>
            <a:solidFill>
              <a:srgbClr val="00B05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b="1" dirty="0">
                  <a:solidFill>
                    <a:srgbClr val="000000"/>
                  </a:solidFill>
                  <a:latin typeface="Arial" charset="0"/>
                  <a:ea typeface="MS Gothic" charset="-128"/>
                  <a:cs typeface="Arial" charset="0"/>
                </a:rPr>
                <a:t>D</a:t>
              </a:r>
            </a:p>
          </p:txBody>
        </p:sp>
        <p:cxnSp>
          <p:nvCxnSpPr>
            <p:cNvPr id="73" name="Conector reto 72"/>
            <p:cNvCxnSpPr/>
            <p:nvPr/>
          </p:nvCxnSpPr>
          <p:spPr bwMode="auto">
            <a:xfrm flipV="1">
              <a:off x="7741180" y="4519396"/>
              <a:ext cx="0" cy="36374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6" name="Retângulo 125"/>
          <p:cNvSpPr/>
          <p:nvPr/>
        </p:nvSpPr>
        <p:spPr>
          <a:xfrm>
            <a:off x="8100392" y="195486"/>
            <a:ext cx="898291" cy="864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81" name="TextBox 2"/>
          <p:cNvSpPr txBox="1"/>
          <p:nvPr/>
        </p:nvSpPr>
        <p:spPr>
          <a:xfrm>
            <a:off x="44920" y="51369"/>
            <a:ext cx="909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Visão </a:t>
            </a:r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Geral – Visão Gráfica da Solução e </a:t>
            </a:r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Descrição*</a:t>
            </a:r>
            <a:endParaRPr lang="pt-BR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graphicFrame>
        <p:nvGraphicFramePr>
          <p:cNvPr id="7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51432"/>
              </p:ext>
            </p:extLst>
          </p:nvPr>
        </p:nvGraphicFramePr>
        <p:xfrm>
          <a:off x="3845799" y="441969"/>
          <a:ext cx="5250075" cy="3017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21135"/>
                <a:gridCol w="4193498"/>
                <a:gridCol w="635442"/>
              </a:tblGrid>
              <a:tr h="14172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pt-BR" sz="8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Descrição Atividade/Passo</a:t>
                      </a:r>
                      <a:endParaRPr lang="pt-BR" sz="8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Interface</a:t>
                      </a:r>
                      <a:endParaRPr lang="pt-BR" sz="8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 valor do pacote no Arbor. Área </a:t>
                      </a:r>
                      <a:r>
                        <a:rPr lang="pt-B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logada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Portal Oi (Minha Oi/Minha Oi Mobile/Minha Oi </a:t>
                      </a:r>
                      <a:r>
                        <a:rPr lang="pt-B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pt-BR" sz="1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ESB</a:t>
                      </a: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 pacotes elegíveis no Siebel.</a:t>
                      </a:r>
                      <a:endParaRPr lang="pt-BR" sz="1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ESB</a:t>
                      </a: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3.1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Venda de pacotes de roaming internacional através do Minha Oi Web e </a:t>
                      </a:r>
                      <a:r>
                        <a:rPr lang="pt-B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sz="1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ESB</a:t>
                      </a: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3.2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Venda de pacotes de Roaming internacional via SFA para clientes do empresarial e corporativo.</a:t>
                      </a:r>
                      <a:endParaRPr lang="pt-BR" sz="1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3.3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Venda de pacotes de roaming internacional através do Siebel.</a:t>
                      </a:r>
                      <a:endParaRPr lang="pt-BR" sz="1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Abertura de OS de venda do pacote no Siebel.</a:t>
                      </a:r>
                      <a:endParaRPr lang="pt-BR" sz="1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Aprovisionamento de Pacotes de VOZ/SMS (NRC com franquia) e Pacotes de Dados (NRC sem franquia) no faturamento.</a:t>
                      </a:r>
                      <a:endParaRPr lang="pt-BR" sz="1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err="1" smtClean="0"/>
                        <a:t>Vitria</a:t>
                      </a:r>
                      <a:endParaRPr lang="pt-BR" dirty="0"/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Aprovisionamento de pacote de dados na rede inteligente.</a:t>
                      </a:r>
                      <a:endParaRPr lang="pt-BR" sz="1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latin typeface="+mj-lt"/>
                        </a:rPr>
                        <a:t>ESB</a:t>
                      </a:r>
                      <a:endParaRPr lang="pt-BR" sz="800" dirty="0">
                        <a:latin typeface="+mj-lt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SMS e </a:t>
                      </a:r>
                      <a:r>
                        <a:rPr lang="pt-B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informando a ativação e venda dos pacotes de voz, SMS e dados.</a:t>
                      </a:r>
                      <a:endParaRPr lang="pt-BR" sz="1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Configuração da tarifa que será apresentada na área não </a:t>
                      </a:r>
                      <a:r>
                        <a:rPr lang="pt-B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logada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Portal Oi</a:t>
                      </a:r>
                      <a:endParaRPr lang="pt-BR" sz="1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Criação de novos </a:t>
                      </a:r>
                      <a:r>
                        <a:rPr lang="pt-B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r>
                        <a:rPr lang="pt-B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Modelos no Siebel Marketing. Essas alterações serão refletidas no Arbor.</a:t>
                      </a:r>
                      <a:endParaRPr lang="pt-BR" sz="1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Vitria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0" t="24921" r="41766" b="10409"/>
          <a:stretch/>
        </p:blipFill>
        <p:spPr bwMode="auto">
          <a:xfrm>
            <a:off x="261045" y="517920"/>
            <a:ext cx="3495591" cy="338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 rot="20654091">
            <a:off x="6418413" y="14859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Exemplo 1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20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ângulo 125"/>
          <p:cNvSpPr/>
          <p:nvPr/>
        </p:nvSpPr>
        <p:spPr>
          <a:xfrm>
            <a:off x="8100392" y="195486"/>
            <a:ext cx="898291" cy="864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81" name="TextBox 2"/>
          <p:cNvSpPr txBox="1"/>
          <p:nvPr/>
        </p:nvSpPr>
        <p:spPr>
          <a:xfrm>
            <a:off x="44920" y="51369"/>
            <a:ext cx="909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Visão </a:t>
            </a:r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Geral – Visão Gráfica da Solução e </a:t>
            </a:r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Descrição*</a:t>
            </a:r>
            <a:endParaRPr lang="pt-BR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30" name="Espaço Reservado para Rodapé 2"/>
          <p:cNvSpPr txBox="1">
            <a:spLocks/>
          </p:cNvSpPr>
          <p:nvPr/>
        </p:nvSpPr>
        <p:spPr>
          <a:xfrm>
            <a:off x="395288" y="4586009"/>
            <a:ext cx="784912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smtClean="0">
                <a:solidFill>
                  <a:srgbClr val="FFFFFF">
                    <a:lumMod val="65000"/>
                  </a:srgbClr>
                </a:solidFill>
              </a:rPr>
              <a:t>&lt;colocar aqui o rodapé do slide&gt; | Material Confidencial | Página</a:t>
            </a:r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88116" y="4416896"/>
            <a:ext cx="2655109" cy="443899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Sistema</a:t>
            </a: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734285" y="4514738"/>
            <a:ext cx="575548" cy="27549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TI</a:t>
            </a: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1391881" y="4512987"/>
            <a:ext cx="576000" cy="2754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Fora de TI</a:t>
            </a: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2888766" y="4414316"/>
            <a:ext cx="4026384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Integração</a:t>
            </a:r>
            <a:endParaRPr lang="pt-BR" sz="800" dirty="0">
              <a:solidFill>
                <a:srgbClr val="000000"/>
              </a:solidFill>
            </a:endParaRPr>
          </a:p>
        </p:txBody>
      </p:sp>
      <p:cxnSp>
        <p:nvCxnSpPr>
          <p:cNvPr id="35" name="Conector de seta reta 34"/>
          <p:cNvCxnSpPr/>
          <p:nvPr/>
        </p:nvCxnSpPr>
        <p:spPr>
          <a:xfrm>
            <a:off x="6087139" y="4500921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6" name="Conector de seta reta 35"/>
          <p:cNvCxnSpPr/>
          <p:nvPr/>
        </p:nvCxnSpPr>
        <p:spPr>
          <a:xfrm>
            <a:off x="4317623" y="4761465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7" name="Conector de seta reta 36"/>
          <p:cNvCxnSpPr/>
          <p:nvPr/>
        </p:nvCxnSpPr>
        <p:spPr>
          <a:xfrm>
            <a:off x="4314448" y="4495787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8" name="CaixaDeTexto 37"/>
          <p:cNvSpPr txBox="1"/>
          <p:nvPr/>
        </p:nvSpPr>
        <p:spPr>
          <a:xfrm>
            <a:off x="5031640" y="4424905"/>
            <a:ext cx="986592" cy="32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Síncrona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Assíncrona</a:t>
            </a:r>
          </a:p>
        </p:txBody>
      </p:sp>
      <p:cxnSp>
        <p:nvCxnSpPr>
          <p:cNvPr id="39" name="Conector reto 38"/>
          <p:cNvCxnSpPr/>
          <p:nvPr/>
        </p:nvCxnSpPr>
        <p:spPr bwMode="auto">
          <a:xfrm flipV="1">
            <a:off x="5037956" y="4453360"/>
            <a:ext cx="0" cy="3637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CaixaDeTexto 39"/>
          <p:cNvSpPr txBox="1"/>
          <p:nvPr/>
        </p:nvSpPr>
        <p:spPr>
          <a:xfrm>
            <a:off x="3563888" y="4421851"/>
            <a:ext cx="747631" cy="450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Nova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Alteração</a:t>
            </a:r>
          </a:p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Existente</a:t>
            </a:r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314448" y="4625705"/>
            <a:ext cx="648072" cy="1751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2" name="Retângulo de cantos arredondados 41"/>
          <p:cNvSpPr/>
          <p:nvPr/>
        </p:nvSpPr>
        <p:spPr>
          <a:xfrm>
            <a:off x="2055432" y="4512987"/>
            <a:ext cx="576000" cy="2754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</a:rPr>
              <a:t>Novo</a:t>
            </a:r>
          </a:p>
        </p:txBody>
      </p:sp>
      <p:cxnSp>
        <p:nvCxnSpPr>
          <p:cNvPr id="43" name="Conector de seta reta 42"/>
          <p:cNvCxnSpPr/>
          <p:nvPr/>
        </p:nvCxnSpPr>
        <p:spPr>
          <a:xfrm>
            <a:off x="6091356" y="4635384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</p:cxnSp>
      <p:sp>
        <p:nvSpPr>
          <p:cNvPr id="44" name="CaixaDeTexto 43"/>
          <p:cNvSpPr txBox="1"/>
          <p:nvPr/>
        </p:nvSpPr>
        <p:spPr>
          <a:xfrm>
            <a:off x="35496" y="4422170"/>
            <a:ext cx="537327" cy="206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Legenda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1331640" y="659289"/>
            <a:ext cx="1469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4F81BD">
                    <a:lumMod val="75000"/>
                  </a:srgbClr>
                </a:solidFill>
              </a:rPr>
              <a:t>Escopo Inicial</a:t>
            </a:r>
            <a:endParaRPr lang="pt-BR" b="1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5629190" y="668581"/>
            <a:ext cx="1679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4F81BD">
                    <a:lumMod val="75000"/>
                  </a:srgbClr>
                </a:solidFill>
              </a:rPr>
              <a:t>     Escopo  Final</a:t>
            </a:r>
            <a:endParaRPr lang="pt-BR" b="1" dirty="0">
              <a:solidFill>
                <a:srgbClr val="4F81BD">
                  <a:lumMod val="75000"/>
                </a:srgbClr>
              </a:solidFill>
            </a:endParaRPr>
          </a:p>
        </p:txBody>
      </p:sp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088" y="1021750"/>
            <a:ext cx="43434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8100392" y="4586009"/>
            <a:ext cx="503858" cy="274637"/>
          </a:xfrm>
          <a:prstGeom prst="rect">
            <a:avLst/>
          </a:prstGeom>
        </p:spPr>
        <p:txBody>
          <a:bodyPr/>
          <a:lstStyle/>
          <a:p>
            <a:fld id="{668200CC-7CDE-4066-B053-37C9C4E43E56}" type="slidenum">
              <a:rPr lang="pt-BR" sz="800" smtClean="0">
                <a:solidFill>
                  <a:srgbClr val="FFFFFF">
                    <a:lumMod val="65000"/>
                  </a:srgbClr>
                </a:solidFill>
              </a:rPr>
              <a:pPr/>
              <a:t>17</a:t>
            </a:fld>
            <a:endParaRPr lang="pt-BR" sz="8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9" name="Retângulo de cantos arredondados 48"/>
          <p:cNvSpPr/>
          <p:nvPr/>
        </p:nvSpPr>
        <p:spPr>
          <a:xfrm>
            <a:off x="6948264" y="4407966"/>
            <a:ext cx="2107282" cy="442800"/>
          </a:xfrm>
          <a:prstGeom prst="roundRect">
            <a:avLst>
              <a:gd name="adj" fmla="val 9145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08000" tIns="0" rIns="0" bIns="0" anchor="ctr">
            <a:noAutofit/>
          </a:bodyPr>
          <a:lstStyle/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Impacto</a:t>
            </a:r>
          </a:p>
          <a:p>
            <a:pPr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</a:rPr>
              <a:t>(Infra/Teste)</a:t>
            </a:r>
            <a:endParaRPr lang="pt-BR" sz="800" dirty="0">
              <a:solidFill>
                <a:srgbClr val="000000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7786454" y="4554636"/>
            <a:ext cx="1006824" cy="32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ea typeface="MS Gothic" charset="-128"/>
              </a:rPr>
              <a:t>Desenvolvimento/ configuração</a:t>
            </a:r>
          </a:p>
        </p:txBody>
      </p:sp>
      <p:sp>
        <p:nvSpPr>
          <p:cNvPr id="51" name="Oval 40"/>
          <p:cNvSpPr>
            <a:spLocks noChangeArrowheads="1"/>
          </p:cNvSpPr>
          <p:nvPr/>
        </p:nvSpPr>
        <p:spPr bwMode="auto">
          <a:xfrm>
            <a:off x="7668368" y="4548865"/>
            <a:ext cx="216000" cy="216000"/>
          </a:xfrm>
          <a:prstGeom prst="ellipse">
            <a:avLst/>
          </a:prstGeom>
          <a:solidFill>
            <a:srgbClr val="FFC00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I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52" name="Oval 40"/>
          <p:cNvSpPr>
            <a:spLocks noChangeArrowheads="1"/>
          </p:cNvSpPr>
          <p:nvPr/>
        </p:nvSpPr>
        <p:spPr bwMode="auto">
          <a:xfrm>
            <a:off x="8761799" y="4546038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D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grpSp>
        <p:nvGrpSpPr>
          <p:cNvPr id="75" name="Grupo 74"/>
          <p:cNvGrpSpPr/>
          <p:nvPr/>
        </p:nvGrpSpPr>
        <p:grpSpPr>
          <a:xfrm>
            <a:off x="179512" y="1028622"/>
            <a:ext cx="4391025" cy="3240360"/>
            <a:chOff x="107504" y="1382241"/>
            <a:chExt cx="4391025" cy="3133725"/>
          </a:xfrm>
        </p:grpSpPr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382241"/>
              <a:ext cx="4391025" cy="313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7" name="Grupo 76"/>
            <p:cNvGrpSpPr/>
            <p:nvPr/>
          </p:nvGrpSpPr>
          <p:grpSpPr>
            <a:xfrm>
              <a:off x="179512" y="1410816"/>
              <a:ext cx="1728192" cy="2601094"/>
              <a:chOff x="179512" y="1410816"/>
              <a:chExt cx="1728192" cy="2601094"/>
            </a:xfrm>
          </p:grpSpPr>
          <p:cxnSp>
            <p:nvCxnSpPr>
              <p:cNvPr id="78" name="Conector reto 77"/>
              <p:cNvCxnSpPr/>
              <p:nvPr/>
            </p:nvCxnSpPr>
            <p:spPr>
              <a:xfrm flipV="1">
                <a:off x="1907704" y="1410816"/>
                <a:ext cx="0" cy="8081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 flipH="1">
                <a:off x="179512" y="1410816"/>
                <a:ext cx="1728192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179512" y="1410816"/>
                <a:ext cx="0" cy="260109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de seta reta 81"/>
              <p:cNvCxnSpPr/>
              <p:nvPr/>
            </p:nvCxnSpPr>
            <p:spPr>
              <a:xfrm>
                <a:off x="179512" y="4011910"/>
                <a:ext cx="554773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3" name="CaixaDeTexto 82"/>
          <p:cNvSpPr txBox="1"/>
          <p:nvPr/>
        </p:nvSpPr>
        <p:spPr>
          <a:xfrm rot="20654091">
            <a:off x="6418413" y="14859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Exemplo 2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74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smtClean="0">
                <a:solidFill>
                  <a:srgbClr val="FFFFFF">
                    <a:lumMod val="65000"/>
                  </a:srgbClr>
                </a:solidFill>
              </a:rPr>
              <a:pPr/>
              <a:t>18</a:t>
            </a:fld>
            <a:endParaRPr lang="pt-BR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95288" y="51470"/>
            <a:ext cx="7705104" cy="7842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Reengenharia – Macro Blocos de Sustentação</a:t>
            </a:r>
            <a:endParaRPr lang="pt-BR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395288" y="709590"/>
            <a:ext cx="8641208" cy="445444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2925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9376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571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1766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r>
              <a:rPr lang="pt-BR" sz="1200" b="1" dirty="0">
                <a:solidFill>
                  <a:srgbClr val="00AFB2">
                    <a:lumMod val="75000"/>
                  </a:srgbClr>
                </a:solidFill>
              </a:rPr>
              <a:t>I</a:t>
            </a:r>
            <a:r>
              <a:rPr lang="pt-BR" sz="1200" b="1" dirty="0" smtClean="0">
                <a:solidFill>
                  <a:srgbClr val="00AFB2">
                    <a:lumMod val="75000"/>
                  </a:srgbClr>
                </a:solidFill>
              </a:rPr>
              <a:t> -  Mudança na modelagem do conceito de </a:t>
            </a:r>
            <a:r>
              <a:rPr lang="pt-BR" sz="1200" b="1" dirty="0" err="1" smtClean="0">
                <a:solidFill>
                  <a:srgbClr val="00AFB2">
                    <a:lumMod val="75000"/>
                  </a:srgbClr>
                </a:solidFill>
              </a:rPr>
              <a:t>Account</a:t>
            </a:r>
            <a:r>
              <a:rPr lang="pt-BR" sz="1200" b="1" dirty="0" smtClean="0">
                <a:solidFill>
                  <a:srgbClr val="00AFB2">
                    <a:lumMod val="75000"/>
                  </a:srgbClr>
                </a:solidFill>
              </a:rPr>
              <a:t> na plataforma Smart2M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pt-BR" sz="1200" dirty="0" smtClean="0">
                <a:solidFill>
                  <a:prstClr val="black"/>
                </a:solidFill>
              </a:rPr>
              <a:t>1 – Redução do </a:t>
            </a:r>
            <a:r>
              <a:rPr lang="pt-BR" sz="1200" dirty="0" err="1" smtClean="0">
                <a:solidFill>
                  <a:prstClr val="black"/>
                </a:solidFill>
              </a:rPr>
              <a:t>nr</a:t>
            </a:r>
            <a:r>
              <a:rPr lang="pt-BR" sz="1200" dirty="0" smtClean="0">
                <a:solidFill>
                  <a:prstClr val="black"/>
                </a:solidFill>
              </a:rPr>
              <a:t> de planos/franquias ( + de 20 combinações) a serem construídos no CRM para </a:t>
            </a:r>
            <a:r>
              <a:rPr lang="pt-BR" sz="1200" b="1" i="1" u="sng" dirty="0" smtClean="0">
                <a:solidFill>
                  <a:srgbClr val="FF0000"/>
                </a:solidFill>
              </a:rPr>
              <a:t>um único plano default</a:t>
            </a:r>
            <a:r>
              <a:rPr lang="pt-BR" sz="1200" dirty="0" smtClean="0">
                <a:solidFill>
                  <a:srgbClr val="FF0000"/>
                </a:solidFill>
              </a:rPr>
              <a:t>, </a:t>
            </a:r>
            <a:r>
              <a:rPr lang="pt-BR" sz="1200" dirty="0" smtClean="0">
                <a:solidFill>
                  <a:prstClr val="black"/>
                </a:solidFill>
              </a:rPr>
              <a:t>transferindo e centralizando na plataforma a totalidade do processo de configuração, permitindo total liberdade da área cliente em criar novos planos tarifários sem impactar TI;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pt-BR" sz="1200" b="1" dirty="0" smtClean="0">
                <a:solidFill>
                  <a:srgbClr val="00AFB2">
                    <a:lumMod val="75000"/>
                  </a:srgbClr>
                </a:solidFill>
              </a:rPr>
              <a:t>II </a:t>
            </a:r>
            <a:r>
              <a:rPr lang="pt-BR" sz="1200" b="1" dirty="0">
                <a:solidFill>
                  <a:srgbClr val="00AFB2">
                    <a:lumMod val="75000"/>
                  </a:srgbClr>
                </a:solidFill>
              </a:rPr>
              <a:t>-  Mudança </a:t>
            </a:r>
            <a:r>
              <a:rPr lang="pt-BR" sz="1200" b="1" dirty="0" smtClean="0">
                <a:solidFill>
                  <a:srgbClr val="00AFB2">
                    <a:lumMod val="75000"/>
                  </a:srgbClr>
                </a:solidFill>
              </a:rPr>
              <a:t>na </a:t>
            </a:r>
            <a:r>
              <a:rPr lang="pt-BR" sz="1200" b="1" dirty="0">
                <a:solidFill>
                  <a:srgbClr val="00AFB2">
                    <a:lumMod val="75000"/>
                  </a:srgbClr>
                </a:solidFill>
              </a:rPr>
              <a:t>modelagem </a:t>
            </a:r>
            <a:r>
              <a:rPr lang="pt-BR" sz="1200" b="1" dirty="0" smtClean="0">
                <a:solidFill>
                  <a:srgbClr val="00AFB2">
                    <a:lumMod val="75000"/>
                  </a:srgbClr>
                </a:solidFill>
              </a:rPr>
              <a:t>de tarifação(sem excedente)</a:t>
            </a:r>
            <a:endParaRPr lang="pt-BR" sz="1200" b="1" dirty="0">
              <a:solidFill>
                <a:srgbClr val="00AFB2">
                  <a:lumMod val="75000"/>
                </a:srgbClr>
              </a:solidFill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pt-BR" sz="1200" dirty="0">
                <a:solidFill>
                  <a:prstClr val="black"/>
                </a:solidFill>
              </a:rPr>
              <a:t>1</a:t>
            </a:r>
            <a:r>
              <a:rPr lang="pt-BR" sz="1200" dirty="0" smtClean="0">
                <a:solidFill>
                  <a:prstClr val="black"/>
                </a:solidFill>
              </a:rPr>
              <a:t> – Retirada a necessidade de criação de 9 tipos de </a:t>
            </a:r>
            <a:r>
              <a:rPr lang="pt-BR" sz="1200" dirty="0" err="1" smtClean="0">
                <a:solidFill>
                  <a:prstClr val="black"/>
                </a:solidFill>
              </a:rPr>
              <a:t>CDRs</a:t>
            </a:r>
            <a:r>
              <a:rPr lang="pt-BR" sz="1200" dirty="0" smtClean="0">
                <a:solidFill>
                  <a:prstClr val="black"/>
                </a:solidFill>
              </a:rPr>
              <a:t> a serem tratados pelo ecossistema do ciclo e garantia da receita. 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pt-BR" sz="1200" dirty="0" smtClean="0">
                <a:solidFill>
                  <a:prstClr val="black"/>
                </a:solidFill>
              </a:rPr>
              <a:t>1.1 - </a:t>
            </a:r>
            <a:r>
              <a:rPr lang="pt-BR" sz="1200" b="1" i="1" u="sng" dirty="0" smtClean="0">
                <a:solidFill>
                  <a:prstClr val="black"/>
                </a:solidFill>
              </a:rPr>
              <a:t>a retirada de 100% </a:t>
            </a:r>
            <a:r>
              <a:rPr lang="pt-BR" sz="1200" dirty="0" smtClean="0">
                <a:solidFill>
                  <a:prstClr val="black"/>
                </a:solidFill>
              </a:rPr>
              <a:t>dos seguintes impactos em desenvolvimento e testes para TI</a:t>
            </a:r>
            <a:r>
              <a:rPr lang="pt-BR" sz="1200" dirty="0">
                <a:solidFill>
                  <a:prstClr val="black"/>
                </a:solidFill>
              </a:rPr>
              <a:t> </a:t>
            </a:r>
            <a:r>
              <a:rPr lang="pt-BR" sz="1200" dirty="0" smtClean="0">
                <a:solidFill>
                  <a:prstClr val="black"/>
                </a:solidFill>
              </a:rPr>
              <a:t>em:</a:t>
            </a:r>
          </a:p>
          <a:p>
            <a:pPr marL="342900" indent="-342900" algn="just">
              <a:buFont typeface="Wingdings" panose="05000000000000000000" pitchFamily="2" charset="2"/>
              <a:buAutoNum type="alphaLcParenR"/>
            </a:pPr>
            <a:r>
              <a:rPr lang="pt-BR" sz="1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Mediação</a:t>
            </a:r>
            <a:r>
              <a:rPr lang="pt-BR" sz="1200" dirty="0" smtClean="0">
                <a:solidFill>
                  <a:prstClr val="black"/>
                </a:solidFill>
              </a:rPr>
              <a:t> – passa a receber apenas </a:t>
            </a:r>
            <a:r>
              <a:rPr lang="pt-BR" sz="1200" dirty="0" err="1" smtClean="0">
                <a:solidFill>
                  <a:prstClr val="black"/>
                </a:solidFill>
              </a:rPr>
              <a:t>CDRs</a:t>
            </a:r>
            <a:r>
              <a:rPr lang="pt-BR" sz="1200" dirty="0" smtClean="0">
                <a:solidFill>
                  <a:prstClr val="black"/>
                </a:solidFill>
              </a:rPr>
              <a:t> de trafego mantendo inalterados todos os seus processos de streaming</a:t>
            </a:r>
          </a:p>
          <a:p>
            <a:pPr marL="342900" indent="-342900" algn="just">
              <a:buFont typeface="Wingdings" panose="05000000000000000000" pitchFamily="2" charset="2"/>
              <a:buAutoNum type="alphaLcParenR"/>
            </a:pPr>
            <a:r>
              <a:rPr lang="pt-BR" sz="12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pt-BR" sz="1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 </a:t>
            </a:r>
            <a:r>
              <a:rPr lang="pt-BR" sz="1200" dirty="0" smtClean="0">
                <a:solidFill>
                  <a:prstClr val="black"/>
                </a:solidFill>
              </a:rPr>
              <a:t>– sem </a:t>
            </a:r>
            <a:r>
              <a:rPr lang="pt-BR" sz="1200" dirty="0" err="1" smtClean="0">
                <a:solidFill>
                  <a:prstClr val="black"/>
                </a:solidFill>
              </a:rPr>
              <a:t>CDRs</a:t>
            </a:r>
            <a:r>
              <a:rPr lang="pt-BR" sz="1200" dirty="0" smtClean="0">
                <a:solidFill>
                  <a:prstClr val="black"/>
                </a:solidFill>
              </a:rPr>
              <a:t> tarifados, não teremos alterações em nos processos de batimentos para garantia da receita</a:t>
            </a:r>
          </a:p>
          <a:p>
            <a:pPr marL="342900" indent="-342900" algn="just">
              <a:buFont typeface="Wingdings" panose="05000000000000000000" pitchFamily="2" charset="2"/>
              <a:buAutoNum type="alphaLcParenR"/>
            </a:pPr>
            <a:r>
              <a:rPr lang="pt-BR" sz="1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HPFMS</a:t>
            </a:r>
            <a:r>
              <a:rPr lang="pt-BR" sz="1200" dirty="0" smtClean="0">
                <a:solidFill>
                  <a:prstClr val="black"/>
                </a:solidFill>
              </a:rPr>
              <a:t> – sem </a:t>
            </a:r>
            <a:r>
              <a:rPr lang="pt-BR" sz="1200" dirty="0" err="1" smtClean="0">
                <a:solidFill>
                  <a:prstClr val="black"/>
                </a:solidFill>
              </a:rPr>
              <a:t>CDRs</a:t>
            </a:r>
            <a:r>
              <a:rPr lang="pt-BR" sz="1200" dirty="0" smtClean="0">
                <a:solidFill>
                  <a:prstClr val="black"/>
                </a:solidFill>
              </a:rPr>
              <a:t> tarifados, aplicaremos apenas o algoritmo de identificação de </a:t>
            </a:r>
            <a:r>
              <a:rPr lang="pt-BR" sz="1200" dirty="0" err="1" smtClean="0">
                <a:solidFill>
                  <a:prstClr val="black"/>
                </a:solidFill>
              </a:rPr>
              <a:t>surfing</a:t>
            </a:r>
            <a:r>
              <a:rPr lang="pt-BR" sz="1200" dirty="0" smtClean="0">
                <a:solidFill>
                  <a:prstClr val="black"/>
                </a:solidFill>
              </a:rPr>
              <a:t> entre </a:t>
            </a:r>
            <a:r>
              <a:rPr lang="pt-BR" sz="1200" dirty="0" err="1" smtClean="0">
                <a:solidFill>
                  <a:prstClr val="black"/>
                </a:solidFill>
              </a:rPr>
              <a:t>IMEIs</a:t>
            </a:r>
            <a:r>
              <a:rPr lang="pt-BR" sz="1200" dirty="0" smtClean="0">
                <a:solidFill>
                  <a:prstClr val="black"/>
                </a:solidFill>
              </a:rPr>
              <a:t> para um mesmo cartão SIM de conectividade gerida, a fim de gerar análises de perfil de uso;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pt-BR" sz="1200" dirty="0" smtClean="0">
                <a:solidFill>
                  <a:prstClr val="black"/>
                </a:solidFill>
              </a:rPr>
              <a:t>1.2 – </a:t>
            </a:r>
            <a:r>
              <a:rPr lang="pt-BR" sz="1200" b="1" i="1" u="sng" dirty="0" smtClean="0">
                <a:solidFill>
                  <a:prstClr val="black"/>
                </a:solidFill>
              </a:rPr>
              <a:t>a redução </a:t>
            </a:r>
            <a:r>
              <a:rPr lang="pt-BR" sz="1200" dirty="0" smtClean="0">
                <a:solidFill>
                  <a:prstClr val="black"/>
                </a:solidFill>
              </a:rPr>
              <a:t>dos seguintes impactos em desenvolvimento para TI</a:t>
            </a:r>
          </a:p>
          <a:p>
            <a:pPr marL="228600" indent="-228600" algn="just">
              <a:buFont typeface="Wingdings" panose="05000000000000000000" pitchFamily="2" charset="2"/>
              <a:buAutoNum type="alphaLcParenR"/>
            </a:pPr>
            <a:r>
              <a:rPr lang="pt-BR" sz="1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Arbor</a:t>
            </a:r>
            <a:r>
              <a:rPr lang="pt-BR" sz="1200" dirty="0" smtClean="0">
                <a:solidFill>
                  <a:prstClr val="black"/>
                </a:solidFill>
              </a:rPr>
              <a:t> – sem </a:t>
            </a:r>
            <a:r>
              <a:rPr lang="pt-BR" sz="1200" dirty="0" err="1" smtClean="0">
                <a:solidFill>
                  <a:prstClr val="black"/>
                </a:solidFill>
              </a:rPr>
              <a:t>CDRs</a:t>
            </a:r>
            <a:r>
              <a:rPr lang="pt-BR" sz="1200" dirty="0" smtClean="0">
                <a:solidFill>
                  <a:prstClr val="black"/>
                </a:solidFill>
              </a:rPr>
              <a:t> tarifados será reduzido o volume a ser processado, permanecendo apenas as assinaturas e mensalidades dos cartões SIM com conectividade gerida ;</a:t>
            </a:r>
            <a:endParaRPr lang="pt-BR" sz="1200" dirty="0">
              <a:solidFill>
                <a:prstClr val="black"/>
              </a:solidFill>
            </a:endParaRPr>
          </a:p>
        </p:txBody>
      </p:sp>
      <p:sp>
        <p:nvSpPr>
          <p:cNvPr id="6" name="AutoShape 2" descr="data:image/jpeg;base64,/9j/4AAQSkZJRgABAQAAAQABAAD/2wCEAAkGBhISERQUEhQVFBMWGBgXGBYXFhoaGxgaHBYVGBUaFxoaHCghFxojGRgYIC8gJycpLi0sGB8xNTAqNScrLCkBCQoKDgwOGg8PGiwkHiQpLC8tLC4sLCwuKSwtKiwsMiwvKiwtLCwqLCwpLSwsKSwsLCw0LCwsLCwsLCwsLCwsLP/AABEIALQBFwMBIgACEQEDEQH/xAAcAAEAAgIDAQAAAAAAAAAAAAAABgcEBQEDCAL/xABLEAABAwIDBAYFCAYJAgcAAAABAAIDBBEFITEGBxJBEyJRYXGBMkKRobEIFCNSYpLB0RUkM0NTghY0cnOTosLS8LLTRVRVY4OEs//EABoBAQACAwEAAAAAAAAAAAAAAAADBAECBQb/xAA2EQACAQIEBAMHAwIHAAAAAAAAAQIDEQQSITEFQVGRE2FxMoGhscHR8BUiQhThIzNDUnKC8f/aAAwDAQACEQMRAD8AvFEVD73970he+joXcEYu2Wdp60hGTmxEeiwHIu1JuBYAlwE12331UVAXRx/rNQLgsYRwMIyIkfmAQfVFyLZ2VO4zvcxevk6OKR8Qdk2KmaQ453yc28hNtc7ZaLE3c7t58Wm1MdNGQJJrefBGNC8g37Gg3OoDvS2zGx1Jh8fR0sTWfWfq9/e95zPhoOQCA84Ddpj1UA91PO++f00rWu8xK8OB8Qu4bG7QUI4hFWNYNRBOXHxtA8keNl6jRAefNmd81dG7o5ZGykGxiqWhj76ENmYBnfk5hKtrZjeLS1jhH1oKg/uZbBzrC56NwPDKLZ9UkjmAsjazYKixFhbURDjtZsrbCRng62fgbjuVHbSbOVGEStiqiZqN7voagXBaRmA46seLXGfK7TkQIZZ4arVdOfuB6SRVhsvvCfT8DK1/S0zso6rmzsE/a0aceoy4ri71ZzXAgEG4OYI5ralVjVjmizLVjlERSGAiIgCIiAIi0mJbbYfTu4JquBj+bTI3iHiL3CA3aLUYZtdQ1GUFVBIexsrSe7q3utugCIiAIiIAiIgCIiAIiIAiIgCIiAIiICEb1to3wUoghJbNUks4xkY4gPpng8nW6oPa6/JecsEwSTEq9lPD1Q93CDYkRxtGbiOwNF+Vz4qxd6+PmSWuc03bGWUrLHIcA+lI7D0kzwf7sDktl8m/Z0BlRWuHWJEEZtoBZ8hHbclg/lKghLPOT5LT7mWW9geCQ0lPHTwNDI4xYDt7Se1xNyT2lZ6L5kkDQS4gAC5JNgANSTyCnMH0iqzH/lCUEMhZBHJU8ORe2zGE/ZJzd42t2XXGCfKEoZjaaGeDK5cG9I0dt+DrW7+FAWosLGsGhq4HwTsD4pBZzT7iDyIOYPIhfeG4pDURtlgkZLG7R7HBwPaLjmOY5LKQHnqDD34ZWSYfU3fCRxQvPrxE5EdjmnI+B5WUw2P2mfh1SyhqTeklsKaUn9m4+jEf/bd6v1TloRbc74NmzUUXziMXqKQmZna5g/bM0ORYL27WhRKDD2YphcsOssTOkiPMsIvb4Ed/iuVVi8PiFUjtLdfnP57Ei/dGzLpRQ/dVtU6uw9jpTeeImGa+pey3WPe5paT3kqYLqkYREQBcOcALnIDUrla3aaifNRVUUWUkkErGG9us6NzW58syM0BQ22+8+qxSpdTUUjoaRpILmmzpADYveRnwnkwa3F+7s2X3d0xHE9vGL262fEeeWgHkoHsjUdDUuZJ1C4FlnCxDg4ZG+hyIt2q5NmasdGG+swnLuJvf32XC4rXqw0i7LQnoxUpamypN1tFK2xp47dwz8jqu2q2exDC29LQzOnhbm6kneXtIyuI3u60TraZkXOYW8w7H2s1XXtJt1DDTyOfYN4Te/wAAOZ7lHQxFKNO8ZvP0u3d9LEkoO+2hv9nsdjrKaOoivwSC9nZOaQSHNcOTmuBB8FsVDt0tFIzDInSDhdM6Sfh+qJXl7B90g+amK9Ar21KgREWQEREAREQBERAEREBgY7jMdJTyTynqRtLrc3HRrW39ZziGjvIWTSSF0bHO1LWk+JAJVf745nOjp4R6LjLIRfUsa1rAe0XlJ8WjsU4wOqbJTQSNN2vijcD2hzGkH2FaKd5OPSxZqYdwowqv+Tl2VvrfsZyIi3Kx5Y2tqukpHyfxameTx4qiU5+wK79ytF0eDUtwAX9I89/FK8t/y2VEY2w/ouK+rZZWnuIlef8AUvQO6aYOweiLTcCO3mHuBHkQVVw20v8AlL5m0iXKpd+m0Eruhw6B3C6YGSYg6RA2a09znAk5j0ANCraXnneNWOOK4lIf3MUUbO4dCHkffJPmpas3CDa3NSHbN7ISYlVfNaMARtzkmdoGg2L3Ea3PotHuzIsXF/k8iCmfLT1Uj6mJheAWta15aLkNsbsJtlcnv7VuPk5YWGUE01hxSzFt+fCxjeEH+Zz/AGq0MUlDYJXHINjeTfsDSSt1GysDz7sNtRJRtZWx/sXODauEei5pcW9M1oyD2kE94y5r0RT1DXsa9hDmOAc1wzBBFwR3EKhticCBw9odpKzS19SXXPbmdFut3+1EuHVDKCpJfSvdwQSE3ML3ejG4nWNxNmnkSBppzcJjIyqTo32enp/YklBpKRcL2Aggi4IsR2jmqW3bu+aYg6nubRTTU+epAe7oz4cJaQVdapLEZODHazh5TxOHi6niv71PjnlpZ+jT7GsN7G33dD5rjmJ0YuGSATsHIBr+HIX1IkH3e5Wsql2bmEm08sjdHU8vsD4gLq2lYoyUoJrYw1ZhERSmAiIgKZ367uqb5vLiMZ6KZpZ0jQOrLxPay9vVf1rk87HK+aqbBcZrwAYQ6UX4RkXEHLK4z5jUq1/lEbXtEUdBG68jnNlltyYL9G095d1ss+oORzh27fDzwR39Z5k8ha3/AE+8KnjZxp0nKST9TaKu7Bhx5+kDgNOIkgDzdJZbfdJsgzFnyVFdI6ZtPI0Nhy4HmxIL/rN7ufMkXBtOj61G8DUEn3gqrN0OMjDMVqKKc8Ec5DWOccuJpJhPZ12uI8eEKpgKkZv2Um4pqy9b9tCWrDL3PQIC5RF1yAIiIAiIgCIiAIiIAiIgK03r36en7Ojkt95l/wAFv92GIdJh7GEjigc+Egcg03iv39E6M+awN69JeKCS2bZCz+V7CT72NWk3YYsIqt8LjZtQ27Ry6SMEm3e6O/8AhKjGWXENPmemq0/H4TCcd4N37v7plrIiK8eZPN20eGuMOKU9rOp6qWRoyzYX8YIt2tLSrG+T9igkwro+cEsjPJxEgPteR5FajeLSCkxeOdw+gro+ikNsukYOEcR0zYWi3Oyj+6SvOGYzNRSZR1PVa483N4nQG55Fpc3K/WcO9UqLyVp03z/cvk/j8zd6xTPQS8670ISyvxUEW4mwPb3gwtBI/mBHkvRSpzfpgZbLFVi/RyxmkmPJpPE6Bxy7S4EnuVitG8ez7M0Nr8nqoDsKLRqyeQHzaxw9xU32wpXy4fWRxjie+mnY1o5udE8NHmSFUPycsfDH1NE82c4iVgPMtHDKPG3Abdx7FeqlBRW7vaOlfSNjkeWvjYGgC2o7QdB+CwdpJPnM7IIDeaV8bI7ZkEODjJb6rAC6/wBlWNj+5TDaqYzcMsEjiXOMDw0OJ1PC5rgCe4DUlbrZXd9Q4eS6ni+kcLOleS+QjLLiPog2FwLDILlx4bCNbxU/y9yV1W45WSILz7R4qKjE62oy4DUuDSDcFkTeEO82tB81aW9bbAYfh8jg600oMUNteJwN3fytu7xsOapHCI/m1IzIl59UC7nPeeqwAZkm4apsdrTyLd6GkXZ3LG3SUZlxCtqiPQjZADfK73GWQAd1o/b4q2VHN3+zJoaJkb7dM8mWYjnK/N2fMNFmjuaFI1apQyQUeiNWEUZ2u3i0OGj9Yl+ktcQs60h1t1fVBtq4gd6rHFd/FdUXGH0gY3lJL1j4gZMab8iXLdtJXYLxmnaxpc9wa0ZlziAAO0k6Ko9vd/UMIdDh1p5tOmIvG3t4BrI7/LmPS0Vd1tFiWIPHz2qe+5Fowbi/cxtmNPeApHge71kVjYNP1j1n/k3yVCvxCjRW92bxpylsiE4bs1UVcxmqi9znu4jckvkJ7fqj8uWqtjBcIELbm3ERaw0aOwLJo8PZEOqM+ZOp81krzOMx88Q7ci9So5NXubjAKsNLmu0copvC3cR1WfoPHoSgXy14Xjm34e0HatcQbhbWkxrLheAR3ph8QlFRbytbP6PyNpw5kR2Y3mVeHhtPi8b3wt6ra1l35ZBolsLu7OLJ2QydmVbGGYvBUxiSnlZLGfWY4OHhloe5RiXCopPQPDfkcwtBNsD0TzLA18En8SleWE536zW9V+fJzSu5T4lOK/xYX846/DkVZUV/F9y0UVdU21GIwZO6KraOTx0Etud3NBY493AzxW1wnejRyyCGbjpJ3aR1ADQ45DqSAljsyLZ3PYujQxdGv/lyv5c+xDKEo7omCIismgREQBERAEREBDt6zrYffsmh/wA0gZ/qVe4lSSQx0tTF6ZbHI3Ow6WMA2J+q8CxHMF/appvjxACmgg9aadjrX0ZD9K93eA4Mb/OFycCMmGRxkWeI2kdzw0Ee/JcXiNTw6kJLlv6fmp6XhdZU8NlqexKbT9HGz7aE0wrEmVEEc0foSMa9t9bOF7EciNCFwoTuixXiinpif2TxIwW0ZNxG3+K2U+YRdiEs0VI4OIouhVlTfJtG93g7IjEaGSDISj6SF2nDK2/BnyBzaT2OKoWqgfiEGV48SoiWubo9wYTkCMw8OFx2EEc7r08qq3rbBTdIMSw9v6xGPpo2jOZgt1m21eALEakWtmLGCvSc0pQ0ktvt6MijK2+xJN2O3jcTpAXWbUxWZPH2HQPA+q61+43HK6keN4LFV08lPO3ijkbwuHvBHY4GxB5EBee8Nr3Sytr8NeIq1v7SE+hMPWa4XGZtpzsCCCLi59iN4dPiLeEfQ1TR9LTPye0i1y29uNl+feLgLajXVVW2a3XT+3mGrHnnavZauwWtbJdzeF94Kluj7aX5B1snMOufpA3N17Cb6qOtY1lQ5lLU6FrzaN5yF43nLO46pN+y9rqfYhh0U8bo5mNkjdkWPAIPkVVmP/J0o5SXUs0lMfquHSs8rkOHiXFTmpbTXAi4Nx2hRrazeLQ4cwmeZpktlCwh0jtbdUeiMj1nWHeqmf8AJ6xFl2RVsPRnW5lZfl6LWkHLvWzwn5Nwa4GesuObYohfyc8kD7qAr/G9o5sVrBU1YIivwwU7QXEi/VjjbrISbcTrZnLIWAuLd7u8kbI2srmgSD9hT5ERX9d50MpGn1fHTjEajBtnGcQZx1ThkL9JO8aXLnH6NmXcMsgSqxx3fRite4x036ux17Mh9O32pTmPEcKiyLNnl/4D0Fj21tHRNvVVEcWVw1zuuQNeFgu53kCq12m3+RPZJFhsU0kzmlrZi0BrCcg8NIJdbscAFWdDshxOMlU8yPOZHETc/acc3H/maluE4GXC0TGsYOdrD3alU62PhTWmvyNlFt2RUtXJJ0rnTcTpeK7zISSTe54iczdWJhGLRzsBYQCALs5t8uzvUoq9g6WZtpml7vrg8JHhbl3G6jNXugLTxU1SWkaB7c7/ANthy+6qE+IYbEK0m4teWhN4E0bvB64RSXdoRYns71K4pWuF2kEdoVaf0WxiIZOim7uIfFwb8V9Q/paPP5pn2skA+DiqNbC06rzRqRv6r62JKc5w0cSy0VdnazFYx1qKUj+yXfBl18HeRXN9KgcPFsg/0qt+m1n7Nn/2RN48eaZY6KuBvQqv/Iu9r/8AYu2PeHXu9HDnm/2ZD/pT9NxC3S7r7mfHiWnhhP8Az3KT0bCBmqZpNqMc1hoGtP23D4OcFt463aOYdaWlpgdS1nE4eAIcCfNdLCRVCP75K/qn8iGbcnoi0KqkY8ddoI7Ty8+Sp7erU0QhkhLmyym3QsbYvDyciLZga589M1sHbDVk/wDXMRqps/RjPRNOmRAvf3La4Pu/p6bOGJod9c3c/v6zs0r1KcpxnFNtO+itf3vl7mIxaTTNTsXtDjNNSwtkbBO1rbdFKXsla2/UHSDiB6vItuMhyU2oN5lObCqjlonHK8wBiv8A37CY29nWLfeFjfoRy+H4M7xSHEcXF3lBNdg6NN7MnLJA4Aggg5gg3B8CvpVpBQzUpLqVxgOZLLcULjmetFcAZm5LC1xtqpJgO3DJXiCob83qDfhFyY5bfwpCAC62ZYbOGeRA4l18Njqdd5dpdH+aledJw15EnREV4iCIvl5yNtbICqMWjOI4u4aww/Qjs4WOvMe4vk6neIwVZIpvoyFFN2eG2phK4fSSkvd7SAPDV1vtFTeQWafBcaFP+oc6s9tUjr46oqco4eG0NPV83738CstiT0WO1UQ9F0D3Htu2aNzR4WmKJsGRNjdbML2ZDwd3XmyPmIAfNFfwiaoQv0K/EXfEyvvpf1yq/wAS0URFaKBVW8LdCXyOrcMtHU+k+HIMmOpI5NeefInPI3Jrb9KMll6OqbJS1sRsHgmOVh5WdlfXQ555Er08o1thu9osSbaoj+kAs2ZnVkbrbresMz1XXGeigq0I1NdmuaMp2K/wPelX01mVTBWxD94yzJgM/SaepJyGXCeZupphW9vC5snTinfYEsqAYiL8iXdU6cnFVRj+7HFsOu6mPz2nGgAJe0d8d+L7pPko1FtfC/qVEZadCCOIeBFrj2KLNWp7rMvLcHqSnxOGQXZLG8drXtPwKiu8veJHhlLxsLH1EnVhjJ583uAz4W+8kDK9xR0eGUE3oiMnsa4tPsBHwUQx6BjJ3sjbwtabWuTnYX1PapKWIVR5bNMHaxs9fUufI8vlkPFJI7PxJ7uQA7gLKd4ZhUcDOFg8Xc3HvWq2Jow2Av8AWe4+wZAe2581IVzcXWcpOC2RlGfg+G9K/P0G69/YFK2MAAAFgNAFq9mwOhPbxG/sC2q81iZuU2uSOjRilG4REVYmCIiALkLhfUZzWUDuihusyKmXRE5ZsUoV2lCJFJsyIKILYQ4eOaxqecLZMqGnmu3h6dMrTbDado5LsAXwZh2r4dVtCu3hEj1Z3IQsN+JALDnxXvUU8TTjzMqDZl13BbQXUPx3DYpmlj23a7l2HkQeTgcwRotjU15K1ssvM/8AL5Lg4vEqcrx3LdOFlqdWyW30lLUMoMQfxNdlT1Tjm76scx5u5B/Pnc5q0FUG0mw7MQY2P5xFE++RILjlnkMuV+fNWFgzqmGniZLw1D2NDXSNdwmSwtxWcLcR59bVemwOJdWinPco1IZZNI3qLWNxl3rU87e/6N3/AEyEn2Lh20cQNnNnH/1piPaGEK9mXUjsRXBdpY6GskoKo9H1i+nkdk18T3FzBfkWkll/s94v9bd7xYIYnRQyB8rup1Otwk5Wbb0n8g0Xz1WdtSMIrIgK4xFjT1XSExOYcr8LzwubewuL52zWFs5hGz9K4SUz6PpPVkdUNkcMrdVz3ksyyysq3gLK4Rejfz3RchiKakqkoXkvPRvq1a/rrqZO6/Zd9JSufO3hqKh3SPb/AA2gBsUfi1oz73ORSeLFoHejNE7we0/AorKVlZFWc5Tk5y3erMtERZNAiIgCj+0mwVBX3+c07Hv06QDhky067bOI7ibKQIgKSx/5NzTd1FUlutmTi47hxsFwP5Sqj2t2UqMOqDBUgcfCHhzTxNc03Ac05G1wRmBmCvZKi28DYCDFafo5OpKy5ilAuWE6gj1mGwuO7tCA88bD4kCx0JPWBLm+B1A8Dn5qUqvtoNmqvDKjgnYY5Gkljxm14HrRu0cPfnYgHJSTA9qWTWa+zJPc7+z2HuXJxeHabnHYymTDA8SEbi13oO59h7fBSgFQRZ9BjL4svSb9U8vA8lwcRhs7zR3LVKtl0ZLEWDSY1FJz4T2Oy9h0KzlzZRcXZouKSewREWpsEREB9BxC7G1JXSi2UmtjFjNZXLubiS1iKVV5rmYyo2v6TXw7EVrUWXiZsxkRmPrl0OnJXUijdST3NrI5JWtqavjqGQt9UdLJ3DSJp7C5/W8Iz2rH2h2kbTBrGjpamTKKFuridC76re9duz2EuhjJldxzynjmf2utYNb9loyHh3qRQyw8SXPbz8/RfP3mt7uyNouCwdgXKKubhmWmXhku1tS8aPePBxHwK6kWylJbMxZHc+skLS1z3Oa4EFriXAg6gh1wR3KPTYNR0t6hkETHt9EhoHWd1WgDQEkgac1unvABJIAGpKgOKbSGrqRHCHOiicAA30ppjcMawc7C57tTYC6vYSNetK0ZOy31f5qQ1XGC21JBsdgwrsSYZWNe2BjpZDwNAJeHRRNNgNbyO/8AjCKyNhNlvmVNZ9jPKekmI04rANY37LGhrQedidSVwvZ0oZIJM5pJERFKAiIgCIiAIiIDXY9s7T1sRhqYmyxnkdWntaRm13eFQ+2fyfqmC8lA41MWvRusJW/BsnlY9y9EogPHFPj9VSuMcgddpsY5WkOb3Z2c027fYt9R7bQu/aB0Z+8PaM/cvSWP7JUdc3hqoI5bCwcRZzb68LxZzfIqs8e+ThTvJdSVD4Te/BIBI3wBFnAd54lWqYWnPddjNyJ02IRSeg9rvAj4LYU+ISM9F5A7NR7Co/iu4jFoTdkcc4vrFIL9xs/hPsutBVYZitHxdJFVRtbqXxuLABzDiC23eFTqcOvs+5lSa2LPh2mePSa13hcfms2PaWM6hzfIH4FU/T7bzttxBj+24sT7Db3LOi29HrReYd+BH4rnz4S/9vZkyrzXMtpmNwH17eII/BdoxOE/vGe0KrIdt6c6h7fEA/ArJ/pdS/xD9x35KtLhclyZusTIsz9IRfxGfeCfpCL+Iz7wVVybbU40D3eDR+JC+P6dQfUl9jf9yfpU+jM/1L6FrHEIv4jPvBcHE4f4jPvBVQ7bqHkyT/L+a6ZdvW+rET4uA+AKyuETfX4D+pfQtp2MQj943yufgup+0EI5k+DT+Kq6l2hragfq1I+TO3UZJJn2dQarPqNkdoJB/VZWAjRoY0+93ECpocGb3fxNXiZEyr9tYohcjhH23AewC5Ki9Xt7V1N2UbA0aGUiwHhe+f8Ayy11Lu3xVp4pMOfM7te8H3cVj5rcswDGQLfo11u5zR+Ktx4ZCl7MMz89uxG603zNpsnh9PBxSSSGSqf6csuvgw8m+d/cBK2yA6EHwKgYwPGf/TX/AH2/muxmAYwf/DJL/wB6wfFU63C61WWZ/QkhiMqtYnS65KljdXNHiQorT7GY282NCyPL0n1MZHh1CT7ln0u6fF3/ALSakgHawPkcO3JwAv5qOPBar3Zu8V5GxlxuFvr38AT8FpsW29hhHIH7Rz8mtuT7lIKTcWHD9ar6iTuiDYRz1ydfkpZge7PDKQ3ipYy+9+OS8jr9odJfh8rK7S4LBe27kcsRJ7FKtpsWxghtNC+OA/vZB0bCCNQbZj+zxHRW3u93XwYYwOc7pqixHSFtgwHURtz4b5Xde5tyFmibAIu1SowpRywVkV229WERFKYCIiAIiIAiIgCIiAIiIAiIgCIiA1WN7LUlYwsqYI5Wm+resL5EtcOs094IKqHbb5PVg6XDXkkZ/N5Dr3RvPwd95XmiA8Qz0743lkjS17TZzHgggjUOBzB7lK8BwukqY79HZ7cnN43eRGeh/Nbff70X6Xd0fDxdFH0tvr9b0u/o+j8rKMbEzEVBbycw+6xH4+1VsSn4bcXZoyiRjZGl+ofvu/NdVZgdFBG5748h9pxJPIDPUrfKIbeyOvE31bOPich7h8VzKMqlSai5PuZJNsJumfitp5W/NKK54eAfSS8rtLgcr+sRbkAdReGz+wOH0TQKemja61uNzeOQ3zN3uu61+V7Lb4ZDGyGJsIAiaxoYG6cAaOG3dayyV20rKyNQAiIsgIiIAiIgCIiAIiIAiIgCIiAIiIAiIgCIiAIiIAiIgCIo1tNvFw+gPDUztEn8NoL3912tvw+JsgJKipys+UQ139UoJpe97g22nJgff2haSs3y43JfoqaGFp06hLh4l77E/wAo8Fo5xjuwX8oJvF3r02GxljC2arOTYgbhh+tKR6IH1dT3C5FMYjjePVQtNVSNHY17YwfEQgAjxWmh2FlPpyNHgC742UbxFJfyQsaDEcQknlfLM4vkkcXOcdSTr4eAyCkWw+HO4nTEWbbhb3knMjwtbzWzotjYGG7ryH7WnsGvndb1rQBYCwGgCo4jFxlFxgZSOV2bQbMCemabZFoNxmWOAsHW5i2q4ggL3BrdT/y/gprDEGtDRoAB7BZcStiHRlFx3LNKnnvcj27reW/D2so8RB+bt6sNSLuDBybJzDeQPLS1sxdNHWxzMbJE9sjHC7XMcHNI7iMiqorMAikvlwk620PiDktGzYuSAl1JPJTkm56GR0d/FubSupQ4xSkrVNGaSoTWxfSKk4cex+Am1Q2dvJs0LD/mjs4+azqbe7iUVvnNBHJnm6GR0dh2hsgNzbvz7l0oYyhP2ZIicZLdFvIoVgW9uhqHBkhfSyE2DahvACexsmbDfkL3PYpqCrKaexqERFkBERAEREAREQBERAEREAREQBERAEREAREQEZ3k4hUwYZUy0mUzGXvzay46Rze9rOJ3lz0XlrZ1sctT+sHiLrnrG/E8m/WJ1vnrqV7KIvkdFT+23yfYpnOlw97YHEkmF9+jJJv1HC5jGvVsRpbhAWs45otXsCMMZyA8AB8Au8UUh0jef5T+S0s+A43QZTUskrATZ7PpNNDxx3IHPrC6+qfem5h4ZWPa4ahzQbeOYK4NbCV4+wkySOXmboYfL/Df90/kuRhk38N3sWPFvTgOpb914/ArPh3i051dH/iAfEKlKOKj/pkqjS6nw3Bpz6h8yB8SsqDZqQ+k5rR3Zn8lkQ7dUp7D4Paf9Sy2ba0v1R5kfg5Qt4jpb3M3UaXU76HDWRDqjM6uOp/ILKWI3bak+oz3/mvr+ndIP3cfv/NVnh5yd2/hL7E6qRSsvoZK7IoHONmgnwC10m8embo2IeQ/F6xpN8MTR1XxDwLB8CVJDBNvW/uX3aMOsiWw7NSnUhvvXVVYUGDN6r6v325G0l+5rXfGzR71gU21GKVxAo6WeQH1yOFn3z1R94K9+nZlaFN+smReP1ZKsfgh6N3EG8RHVyzJ/EeK+9y2M1D6qqp2lz6GJjS0k3bFLdo6OI8mFvEeHQcOVr59ODbmqyoIfidTwMOsEBuXdz5DpzBA4vFWpgmBQUcLYaaNsUbdGjmeZcTm5x7TmuvgMFLDL90rlepPO72M9ERdMiCIiAIiIAiIgCIiAIiIAiIgCIiAIiIAiIgCIiALFrcLhmFpYo5AeT2NcPeERAR+t3WYTKCHUUIv9RpjPkYyLLQ1u4DCXjqtmh72Sk//AKByIgIpie4+gjc4Nlqja+r4/wDtKCYlsVBGSGuly7S3/auUQEdrcLYzQu87fku/CcEjltxFw8CPxCIgLKwXc1RTNYXSVI4tbPj/ABjU2odwOExjrNmm75JSPL6MNXKICTYXu9w2n4TFRwNc3RxYHuGVvSfd17c7qQAW0REByiIgCIiAIiIAiIgCIiAIiI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pic>
        <p:nvPicPr>
          <p:cNvPr id="1026" name="Picture 2" descr="https://encrypted-tbn1.gstatic.com/images?q=tbn:ANd9GcQzpyHJP9-qwOrnwyz7jI8gPlU4jgF3B8ZQHh2-ZYF9GKGml9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332426"/>
            <a:ext cx="1176065" cy="78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 rot="20654091">
            <a:off x="6418413" y="1009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Exemplo 2.1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4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17519" y="4371950"/>
            <a:ext cx="8866847" cy="546571"/>
            <a:chOff x="117519" y="4391504"/>
            <a:chExt cx="8866847" cy="546571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6877084" y="4474002"/>
              <a:ext cx="2107282" cy="442800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108000" tIns="0" rIns="0" bIns="0" anchor="ctr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Impacto</a:t>
              </a:r>
            </a:p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/ Teste	Desenvolvimento</a:t>
              </a:r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117519" y="4482932"/>
              <a:ext cx="2655109" cy="443899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108000" tIns="0" rIns="0" bIns="0" anchor="ctr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Sistema</a:t>
              </a:r>
            </a:p>
          </p:txBody>
        </p:sp>
        <p:sp>
          <p:nvSpPr>
            <p:cNvPr id="55" name="Retângulo de cantos arredondados 54"/>
            <p:cNvSpPr/>
            <p:nvPr/>
          </p:nvSpPr>
          <p:spPr>
            <a:xfrm>
              <a:off x="763688" y="4580774"/>
              <a:ext cx="575548" cy="275493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TI</a:t>
              </a:r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1421284" y="4579023"/>
              <a:ext cx="576000" cy="275404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BFAF8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Fora de TI</a:t>
              </a:r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2817586" y="4480352"/>
              <a:ext cx="4026384" cy="442800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36000" tIns="0" rIns="0" bIns="0" anchor="t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Integração</a:t>
              </a:r>
            </a:p>
          </p:txBody>
        </p:sp>
        <p:cxnSp>
          <p:nvCxnSpPr>
            <p:cNvPr id="58" name="Conector de seta reta 57"/>
            <p:cNvCxnSpPr/>
            <p:nvPr/>
          </p:nvCxnSpPr>
          <p:spPr>
            <a:xfrm>
              <a:off x="6204391" y="4579023"/>
              <a:ext cx="544217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Conector de seta reta 58"/>
            <p:cNvCxnSpPr/>
            <p:nvPr/>
          </p:nvCxnSpPr>
          <p:spPr>
            <a:xfrm>
              <a:off x="4716591" y="4827501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0" name="Conector de seta reta 59"/>
            <p:cNvCxnSpPr/>
            <p:nvPr/>
          </p:nvCxnSpPr>
          <p:spPr>
            <a:xfrm>
              <a:off x="4713416" y="4561823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DB6826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61" name="CaixaDeTexto 60"/>
            <p:cNvSpPr txBox="1"/>
            <p:nvPr/>
          </p:nvSpPr>
          <p:spPr>
            <a:xfrm>
              <a:off x="5148892" y="4490941"/>
              <a:ext cx="986592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Síncrona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Assíncrona</a:t>
              </a:r>
            </a:p>
          </p:txBody>
        </p:sp>
        <p:cxnSp>
          <p:nvCxnSpPr>
            <p:cNvPr id="62" name="Conector reto 61"/>
            <p:cNvCxnSpPr/>
            <p:nvPr/>
          </p:nvCxnSpPr>
          <p:spPr bwMode="auto">
            <a:xfrm flipV="1">
              <a:off x="5436924" y="4519396"/>
              <a:ext cx="0" cy="36374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CaixaDeTexto 62"/>
            <p:cNvSpPr txBox="1"/>
            <p:nvPr/>
          </p:nvSpPr>
          <p:spPr>
            <a:xfrm>
              <a:off x="3962856" y="4487887"/>
              <a:ext cx="747631" cy="450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Nova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Alteração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Existente</a:t>
              </a:r>
              <a:endParaRPr lang="pt-BR" sz="9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cxnSp>
          <p:nvCxnSpPr>
            <p:cNvPr id="64" name="Conector de seta reta 63"/>
            <p:cNvCxnSpPr/>
            <p:nvPr/>
          </p:nvCxnSpPr>
          <p:spPr>
            <a:xfrm>
              <a:off x="4713416" y="4691741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65" name="Retângulo de cantos arredondados 64"/>
            <p:cNvSpPr/>
            <p:nvPr/>
          </p:nvSpPr>
          <p:spPr>
            <a:xfrm>
              <a:off x="2084835" y="4579023"/>
              <a:ext cx="576000" cy="275404"/>
            </a:xfrm>
            <a:prstGeom prst="roundRect">
              <a:avLst/>
            </a:prstGeom>
            <a:pattFill prst="ltUpDiag">
              <a:fgClr>
                <a:srgbClr val="7F7F7F"/>
              </a:fgClr>
              <a:bgClr>
                <a:srgbClr val="FFFFFF"/>
              </a:bgClr>
            </a:pattFill>
            <a:ln w="9525" cap="flat" cmpd="sng" algn="ctr">
              <a:solidFill>
                <a:srgbClr val="BFAF8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Novo</a:t>
              </a:r>
            </a:p>
          </p:txBody>
        </p:sp>
        <p:cxnSp>
          <p:nvCxnSpPr>
            <p:cNvPr id="66" name="Conector de seta reta 65"/>
            <p:cNvCxnSpPr/>
            <p:nvPr/>
          </p:nvCxnSpPr>
          <p:spPr>
            <a:xfrm>
              <a:off x="6208608" y="4701420"/>
              <a:ext cx="540000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lgDash"/>
              <a:headEnd type="none" w="med" len="med"/>
              <a:tailEnd type="none" w="med" len="med"/>
            </a:ln>
            <a:effectLst/>
          </p:spPr>
        </p:cxnSp>
        <p:sp>
          <p:nvSpPr>
            <p:cNvPr id="67" name="CaixaDeTexto 66"/>
            <p:cNvSpPr txBox="1"/>
            <p:nvPr/>
          </p:nvSpPr>
          <p:spPr>
            <a:xfrm>
              <a:off x="159303" y="4391504"/>
              <a:ext cx="633507" cy="2211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9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Legenda</a:t>
              </a:r>
              <a:endParaRPr lang="pt-BR" sz="10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cxnSp>
          <p:nvCxnSpPr>
            <p:cNvPr id="68" name="Conector de seta reta 235"/>
            <p:cNvCxnSpPr/>
            <p:nvPr/>
          </p:nvCxnSpPr>
          <p:spPr>
            <a:xfrm flipV="1">
              <a:off x="3420700" y="4830901"/>
              <a:ext cx="648072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AFB2">
                  <a:lumMod val="7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Conector reto 68"/>
            <p:cNvCxnSpPr/>
            <p:nvPr/>
          </p:nvCxnSpPr>
          <p:spPr bwMode="auto">
            <a:xfrm flipV="1">
              <a:off x="4140780" y="4519396"/>
              <a:ext cx="0" cy="3637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CaixaDeTexto 69"/>
            <p:cNvSpPr txBox="1"/>
            <p:nvPr/>
          </p:nvSpPr>
          <p:spPr>
            <a:xfrm>
              <a:off x="2906834" y="4764192"/>
              <a:ext cx="459599" cy="1145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Migração</a:t>
              </a:r>
              <a:endParaRPr lang="pt-BR" sz="9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sp>
          <p:nvSpPr>
            <p:cNvPr id="71" name="Oval 40"/>
            <p:cNvSpPr>
              <a:spLocks noChangeArrowheads="1"/>
            </p:cNvSpPr>
            <p:nvPr/>
          </p:nvSpPr>
          <p:spPr bwMode="auto">
            <a:xfrm>
              <a:off x="7446293" y="4609900"/>
              <a:ext cx="171004" cy="171004"/>
            </a:xfrm>
            <a:prstGeom prst="ellipse">
              <a:avLst/>
            </a:prstGeom>
            <a:solidFill>
              <a:srgbClr val="FFC00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b="1" dirty="0" smtClean="0">
                  <a:solidFill>
                    <a:srgbClr val="000000"/>
                  </a:solidFill>
                  <a:latin typeface="Arial" charset="0"/>
                  <a:ea typeface="MS Gothic" charset="-128"/>
                  <a:cs typeface="Arial" charset="0"/>
                </a:rPr>
                <a:t>I</a:t>
              </a:r>
              <a:endParaRPr lang="pt-BR" sz="800" b="1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endParaRPr>
            </a:p>
          </p:txBody>
        </p:sp>
        <p:sp>
          <p:nvSpPr>
            <p:cNvPr id="72" name="Oval 40"/>
            <p:cNvSpPr>
              <a:spLocks noChangeArrowheads="1"/>
            </p:cNvSpPr>
            <p:nvPr/>
          </p:nvSpPr>
          <p:spPr bwMode="auto">
            <a:xfrm>
              <a:off x="8756499" y="4609900"/>
              <a:ext cx="171004" cy="171004"/>
            </a:xfrm>
            <a:prstGeom prst="ellipse">
              <a:avLst/>
            </a:prstGeom>
            <a:solidFill>
              <a:srgbClr val="00B05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b="1" dirty="0">
                  <a:solidFill>
                    <a:srgbClr val="000000"/>
                  </a:solidFill>
                  <a:latin typeface="Arial" charset="0"/>
                  <a:ea typeface="MS Gothic" charset="-128"/>
                  <a:cs typeface="Arial" charset="0"/>
                </a:rPr>
                <a:t>D</a:t>
              </a:r>
            </a:p>
          </p:txBody>
        </p:sp>
        <p:cxnSp>
          <p:nvCxnSpPr>
            <p:cNvPr id="73" name="Conector reto 72"/>
            <p:cNvCxnSpPr/>
            <p:nvPr/>
          </p:nvCxnSpPr>
          <p:spPr bwMode="auto">
            <a:xfrm flipV="1">
              <a:off x="7741180" y="4519396"/>
              <a:ext cx="0" cy="36374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6" name="Retângulo 125"/>
          <p:cNvSpPr/>
          <p:nvPr/>
        </p:nvSpPr>
        <p:spPr>
          <a:xfrm>
            <a:off x="8100392" y="195486"/>
            <a:ext cx="898291" cy="864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81" name="TextBox 2"/>
          <p:cNvSpPr txBox="1"/>
          <p:nvPr/>
        </p:nvSpPr>
        <p:spPr>
          <a:xfrm>
            <a:off x="44920" y="51369"/>
            <a:ext cx="909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Visão </a:t>
            </a:r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Geral – Visão Gráfica da Solução e </a:t>
            </a:r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Descrição*</a:t>
            </a:r>
            <a:endParaRPr lang="pt-BR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3537071" y="798448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Siebel 6.3</a:t>
            </a: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5436627" y="2238608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Arbor</a:t>
            </a:r>
          </a:p>
        </p:txBody>
      </p:sp>
      <p:sp>
        <p:nvSpPr>
          <p:cNvPr id="33" name="Oval 40"/>
          <p:cNvSpPr>
            <a:spLocks noChangeArrowheads="1"/>
          </p:cNvSpPr>
          <p:nvPr/>
        </p:nvSpPr>
        <p:spPr bwMode="auto">
          <a:xfrm>
            <a:off x="3393055" y="726464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2961007" y="2742664"/>
            <a:ext cx="1931412" cy="5010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Plataforma Smart2M</a:t>
            </a:r>
            <a:endParaRPr lang="pt-BR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Oval 40"/>
          <p:cNvSpPr>
            <a:spLocks noChangeArrowheads="1"/>
          </p:cNvSpPr>
          <p:nvPr/>
        </p:nvSpPr>
        <p:spPr bwMode="auto">
          <a:xfrm>
            <a:off x="4221148" y="1806584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36" name="Oval 40"/>
          <p:cNvSpPr>
            <a:spLocks noChangeArrowheads="1"/>
          </p:cNvSpPr>
          <p:nvPr/>
        </p:nvSpPr>
        <p:spPr bwMode="auto">
          <a:xfrm>
            <a:off x="5301268" y="2166624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5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37" name="Oval 40"/>
          <p:cNvSpPr>
            <a:spLocks noChangeArrowheads="1"/>
          </p:cNvSpPr>
          <p:nvPr/>
        </p:nvSpPr>
        <p:spPr bwMode="auto">
          <a:xfrm>
            <a:off x="2853007" y="1343457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6</a:t>
            </a: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5337271" y="798448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SAP</a:t>
            </a:r>
          </a:p>
        </p:txBody>
      </p:sp>
      <p:sp>
        <p:nvSpPr>
          <p:cNvPr id="39" name="Oval 40"/>
          <p:cNvSpPr>
            <a:spLocks noChangeArrowheads="1"/>
          </p:cNvSpPr>
          <p:nvPr/>
        </p:nvSpPr>
        <p:spPr bwMode="auto">
          <a:xfrm>
            <a:off x="5193255" y="726440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3</a:t>
            </a:r>
          </a:p>
        </p:txBody>
      </p:sp>
      <p:cxnSp>
        <p:nvCxnSpPr>
          <p:cNvPr id="40" name="Conector de seta reta 39"/>
          <p:cNvCxnSpPr/>
          <p:nvPr/>
        </p:nvCxnSpPr>
        <p:spPr>
          <a:xfrm flipH="1">
            <a:off x="3681087" y="1230496"/>
            <a:ext cx="6402" cy="1512168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30" idx="3"/>
            <a:endCxn id="38" idx="1"/>
          </p:cNvCxnSpPr>
          <p:nvPr/>
        </p:nvCxnSpPr>
        <p:spPr>
          <a:xfrm>
            <a:off x="4329159" y="1014472"/>
            <a:ext cx="100811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de cantos arredondados 41"/>
          <p:cNvSpPr/>
          <p:nvPr/>
        </p:nvSpPr>
        <p:spPr>
          <a:xfrm>
            <a:off x="1880887" y="2073234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ICS</a:t>
            </a:r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4257175" y="1158512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44" name="Oval 40"/>
          <p:cNvSpPr>
            <a:spLocks noChangeArrowheads="1"/>
          </p:cNvSpPr>
          <p:nvPr/>
        </p:nvSpPr>
        <p:spPr bwMode="auto">
          <a:xfrm>
            <a:off x="4257151" y="726440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2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cxnSp>
        <p:nvCxnSpPr>
          <p:cNvPr id="45" name="Conector angulado 44"/>
          <p:cNvCxnSpPr>
            <a:endCxn id="32" idx="1"/>
          </p:cNvCxnSpPr>
          <p:nvPr/>
        </p:nvCxnSpPr>
        <p:spPr>
          <a:xfrm rot="16200000" flipH="1">
            <a:off x="4198817" y="1216822"/>
            <a:ext cx="1224136" cy="125148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761207" y="878840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2</a:t>
            </a:r>
            <a:endParaRPr lang="pt-BR" sz="700" b="1" kern="0" dirty="0" smtClean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cxnSp>
        <p:nvCxnSpPr>
          <p:cNvPr id="47" name="Conector angulado 46"/>
          <p:cNvCxnSpPr>
            <a:stCxn id="30" idx="1"/>
            <a:endCxn id="42" idx="3"/>
          </p:cNvCxnSpPr>
          <p:nvPr/>
        </p:nvCxnSpPr>
        <p:spPr>
          <a:xfrm rot="10800000" flipV="1">
            <a:off x="2672975" y="1014472"/>
            <a:ext cx="864096" cy="12747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0"/>
          <p:cNvSpPr>
            <a:spLocks noChangeArrowheads="1"/>
          </p:cNvSpPr>
          <p:nvPr/>
        </p:nvSpPr>
        <p:spPr bwMode="auto">
          <a:xfrm>
            <a:off x="3393055" y="1158512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6</a:t>
            </a:r>
          </a:p>
        </p:txBody>
      </p:sp>
      <p:sp>
        <p:nvSpPr>
          <p:cNvPr id="49" name="Oval 40"/>
          <p:cNvSpPr>
            <a:spLocks noChangeArrowheads="1"/>
          </p:cNvSpPr>
          <p:nvPr/>
        </p:nvSpPr>
        <p:spPr bwMode="auto">
          <a:xfrm>
            <a:off x="1773485" y="2073258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7</a:t>
            </a:r>
          </a:p>
        </p:txBody>
      </p:sp>
      <p:sp>
        <p:nvSpPr>
          <p:cNvPr id="50" name="Oval 40"/>
          <p:cNvSpPr>
            <a:spLocks noChangeArrowheads="1"/>
          </p:cNvSpPr>
          <p:nvPr/>
        </p:nvSpPr>
        <p:spPr bwMode="auto">
          <a:xfrm>
            <a:off x="3571151" y="1917833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8</a:t>
            </a:r>
          </a:p>
        </p:txBody>
      </p:sp>
      <p:grpSp>
        <p:nvGrpSpPr>
          <p:cNvPr id="51" name="Grupo 50"/>
          <p:cNvGrpSpPr/>
          <p:nvPr/>
        </p:nvGrpSpPr>
        <p:grpSpPr>
          <a:xfrm>
            <a:off x="6029464" y="1587965"/>
            <a:ext cx="630768" cy="509196"/>
            <a:chOff x="290947" y="5949280"/>
            <a:chExt cx="880465" cy="873742"/>
          </a:xfrm>
        </p:grpSpPr>
        <p:pic>
          <p:nvPicPr>
            <p:cNvPr id="52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CaixaDeTexto 74"/>
            <p:cNvSpPr txBox="1"/>
            <p:nvPr/>
          </p:nvSpPr>
          <p:spPr>
            <a:xfrm>
              <a:off x="374852" y="6453336"/>
              <a:ext cx="796560" cy="369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Cliente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76" name="Conector de seta reta 75"/>
          <p:cNvCxnSpPr>
            <a:stCxn id="38" idx="2"/>
          </p:cNvCxnSpPr>
          <p:nvPr/>
        </p:nvCxnSpPr>
        <p:spPr>
          <a:xfrm>
            <a:off x="5733315" y="1230496"/>
            <a:ext cx="0" cy="42136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uxograma: Documento 76"/>
          <p:cNvSpPr/>
          <p:nvPr/>
        </p:nvSpPr>
        <p:spPr>
          <a:xfrm>
            <a:off x="5517268" y="1669257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78" name="Oval 40"/>
          <p:cNvSpPr>
            <a:spLocks noChangeArrowheads="1"/>
          </p:cNvSpPr>
          <p:nvPr/>
        </p:nvSpPr>
        <p:spPr bwMode="auto">
          <a:xfrm>
            <a:off x="5825959" y="1343457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3</a:t>
            </a:r>
          </a:p>
        </p:txBody>
      </p:sp>
      <p:sp>
        <p:nvSpPr>
          <p:cNvPr id="79" name="Oval 40"/>
          <p:cNvSpPr>
            <a:spLocks noChangeArrowheads="1"/>
          </p:cNvSpPr>
          <p:nvPr/>
        </p:nvSpPr>
        <p:spPr bwMode="auto">
          <a:xfrm>
            <a:off x="3868560" y="702273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4</a:t>
            </a:r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6093380" y="2598672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cxnSp>
        <p:nvCxnSpPr>
          <p:cNvPr id="83" name="Conector de seta reta 82"/>
          <p:cNvCxnSpPr/>
          <p:nvPr/>
        </p:nvCxnSpPr>
        <p:spPr>
          <a:xfrm flipH="1">
            <a:off x="3962717" y="1230496"/>
            <a:ext cx="6402" cy="1512168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40"/>
          <p:cNvSpPr>
            <a:spLocks noChangeArrowheads="1"/>
          </p:cNvSpPr>
          <p:nvPr/>
        </p:nvSpPr>
        <p:spPr bwMode="auto">
          <a:xfrm>
            <a:off x="2841838" y="2631044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9</a:t>
            </a:r>
          </a:p>
        </p:txBody>
      </p:sp>
      <p:sp>
        <p:nvSpPr>
          <p:cNvPr id="85" name="Oval 40"/>
          <p:cNvSpPr>
            <a:spLocks noChangeArrowheads="1"/>
          </p:cNvSpPr>
          <p:nvPr/>
        </p:nvSpPr>
        <p:spPr bwMode="auto">
          <a:xfrm>
            <a:off x="3854717" y="1936907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10</a:t>
            </a:r>
          </a:p>
        </p:txBody>
      </p:sp>
      <p:sp>
        <p:nvSpPr>
          <p:cNvPr id="86" name="Oval 40"/>
          <p:cNvSpPr>
            <a:spLocks noChangeArrowheads="1"/>
          </p:cNvSpPr>
          <p:nvPr/>
        </p:nvSpPr>
        <p:spPr bwMode="auto">
          <a:xfrm>
            <a:off x="4797845" y="3081346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11</a:t>
            </a: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3287438" y="3513394"/>
            <a:ext cx="79208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Rede</a:t>
            </a:r>
          </a:p>
        </p:txBody>
      </p:sp>
      <p:cxnSp>
        <p:nvCxnSpPr>
          <p:cNvPr id="88" name="Conector angulado 87"/>
          <p:cNvCxnSpPr>
            <a:endCxn id="87" idx="1"/>
          </p:cNvCxnSpPr>
          <p:nvPr/>
        </p:nvCxnSpPr>
        <p:spPr>
          <a:xfrm rot="16200000" flipH="1">
            <a:off x="2935677" y="3377656"/>
            <a:ext cx="485713" cy="21780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ângulo de cantos arredondados 88"/>
          <p:cNvSpPr/>
          <p:nvPr/>
        </p:nvSpPr>
        <p:spPr>
          <a:xfrm>
            <a:off x="1663105" y="2821241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err="1" smtClean="0">
                <a:solidFill>
                  <a:srgbClr val="000000"/>
                </a:solidFill>
                <a:latin typeface="Arial"/>
              </a:rPr>
              <a:t>Sisgen</a:t>
            </a:r>
            <a:endParaRPr lang="pt-BR" sz="800" kern="0" dirty="0" smtClean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0" name="Conector de seta reta 89"/>
          <p:cNvCxnSpPr/>
          <p:nvPr/>
        </p:nvCxnSpPr>
        <p:spPr>
          <a:xfrm>
            <a:off x="2422989" y="3009338"/>
            <a:ext cx="50262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40"/>
          <p:cNvSpPr>
            <a:spLocks noChangeArrowheads="1"/>
          </p:cNvSpPr>
          <p:nvPr/>
        </p:nvSpPr>
        <p:spPr bwMode="auto">
          <a:xfrm>
            <a:off x="2551329" y="3053353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11</a:t>
            </a:r>
          </a:p>
        </p:txBody>
      </p:sp>
      <p:sp>
        <p:nvSpPr>
          <p:cNvPr id="92" name="Botão de ação: Informações 91">
            <a:hlinkClick r:id="" action="ppaction://hlinkshowjump?jump=lastslide" highlightClick="1"/>
          </p:cNvPr>
          <p:cNvSpPr/>
          <p:nvPr/>
        </p:nvSpPr>
        <p:spPr>
          <a:xfrm>
            <a:off x="4005148" y="1051044"/>
            <a:ext cx="216000" cy="180008"/>
          </a:xfrm>
          <a:prstGeom prst="actionButtonInformation">
            <a:avLst/>
          </a:prstGeom>
          <a:noFill/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tângulo de cantos arredondados 92"/>
          <p:cNvSpPr/>
          <p:nvPr/>
        </p:nvSpPr>
        <p:spPr>
          <a:xfrm>
            <a:off x="1880509" y="650522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SFA</a:t>
            </a:r>
          </a:p>
        </p:txBody>
      </p:sp>
      <p:sp>
        <p:nvSpPr>
          <p:cNvPr id="94" name="Oval 40"/>
          <p:cNvSpPr>
            <a:spLocks noChangeArrowheads="1"/>
          </p:cNvSpPr>
          <p:nvPr/>
        </p:nvSpPr>
        <p:spPr bwMode="auto">
          <a:xfrm>
            <a:off x="2543168" y="986840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95" name="Fluxograma: Documento 94"/>
          <p:cNvSpPr/>
          <p:nvPr/>
        </p:nvSpPr>
        <p:spPr>
          <a:xfrm>
            <a:off x="2186921" y="1207261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96" name="Fluxograma: Documento 95"/>
          <p:cNvSpPr/>
          <p:nvPr/>
        </p:nvSpPr>
        <p:spPr>
          <a:xfrm>
            <a:off x="5642048" y="1718721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97" name="Fluxograma: Documento 96"/>
          <p:cNvSpPr/>
          <p:nvPr/>
        </p:nvSpPr>
        <p:spPr>
          <a:xfrm>
            <a:off x="5735949" y="1774465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98" name="Fluxograma: Documento 97"/>
          <p:cNvSpPr/>
          <p:nvPr/>
        </p:nvSpPr>
        <p:spPr>
          <a:xfrm>
            <a:off x="5843949" y="1817805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99" name="Oval 40"/>
          <p:cNvSpPr>
            <a:spLocks noChangeArrowheads="1"/>
          </p:cNvSpPr>
          <p:nvPr/>
        </p:nvSpPr>
        <p:spPr bwMode="auto">
          <a:xfrm>
            <a:off x="2846294" y="3053353"/>
            <a:ext cx="216000" cy="216000"/>
          </a:xfrm>
          <a:prstGeom prst="ellipse">
            <a:avLst/>
          </a:prstGeom>
          <a:solidFill>
            <a:srgbClr val="00B05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000" b="1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D</a:t>
            </a:r>
            <a:endParaRPr lang="pt-BR" sz="1000" b="1" dirty="0">
              <a:solidFill>
                <a:srgbClr val="000000"/>
              </a:solidFill>
              <a:latin typeface="Arial"/>
              <a:ea typeface="MS Gothic" charset="-128"/>
              <a:cs typeface="Arial" charset="0"/>
            </a:endParaRPr>
          </a:p>
        </p:txBody>
      </p:sp>
      <p:sp>
        <p:nvSpPr>
          <p:cNvPr id="100" name="Fluxograma: Documento 99"/>
          <p:cNvSpPr/>
          <p:nvPr/>
        </p:nvSpPr>
        <p:spPr>
          <a:xfrm>
            <a:off x="2276553" y="1275359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101" name="Fluxograma: Documento 100"/>
          <p:cNvSpPr/>
          <p:nvPr/>
        </p:nvSpPr>
        <p:spPr>
          <a:xfrm>
            <a:off x="2366941" y="1370893"/>
            <a:ext cx="180020" cy="13619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36000" tIns="36000" rIns="36000" bIns="36000" rtlCol="0" anchor="ctr">
            <a:normAutofit fontScale="25000" lnSpcReduction="20000"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err="1" smtClean="0">
              <a:solidFill>
                <a:srgbClr val="FFFFFF"/>
              </a:solidFill>
              <a:latin typeface="Arial"/>
              <a:ea typeface="MS Gothic" charset="-128"/>
            </a:endParaRPr>
          </a:p>
        </p:txBody>
      </p:sp>
      <p:sp>
        <p:nvSpPr>
          <p:cNvPr id="102" name="CaixaDeTexto 101"/>
          <p:cNvSpPr txBox="1"/>
          <p:nvPr/>
        </p:nvSpPr>
        <p:spPr>
          <a:xfrm>
            <a:off x="1916879" y="1370893"/>
            <a:ext cx="8504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Contratos</a:t>
            </a:r>
            <a:endParaRPr lang="pt-BR" sz="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5336251" y="1888568"/>
            <a:ext cx="8504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SimCards</a:t>
            </a:r>
            <a:endParaRPr lang="pt-BR" sz="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Botão de ação: Informações 103">
            <a:hlinkClick r:id="" action="ppaction://hlinkshowjump?jump=lastslide" highlightClick="1"/>
          </p:cNvPr>
          <p:cNvSpPr/>
          <p:nvPr/>
        </p:nvSpPr>
        <p:spPr>
          <a:xfrm>
            <a:off x="4582216" y="2813176"/>
            <a:ext cx="216000" cy="180008"/>
          </a:xfrm>
          <a:prstGeom prst="actionButtonInformation">
            <a:avLst/>
          </a:prstGeom>
          <a:noFill/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kern="0" dirty="0" err="1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104"/>
          <p:cNvSpPr/>
          <p:nvPr/>
        </p:nvSpPr>
        <p:spPr>
          <a:xfrm>
            <a:off x="5303919" y="2777160"/>
            <a:ext cx="79208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Portal O&amp;M</a:t>
            </a:r>
          </a:p>
        </p:txBody>
      </p:sp>
      <p:cxnSp>
        <p:nvCxnSpPr>
          <p:cNvPr id="106" name="Conector de seta reta 105"/>
          <p:cNvCxnSpPr>
            <a:stCxn id="34" idx="3"/>
            <a:endCxn id="105" idx="1"/>
          </p:cNvCxnSpPr>
          <p:nvPr/>
        </p:nvCxnSpPr>
        <p:spPr>
          <a:xfrm flipV="1">
            <a:off x="4892419" y="2993184"/>
            <a:ext cx="411500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upo 106"/>
          <p:cNvGrpSpPr/>
          <p:nvPr/>
        </p:nvGrpSpPr>
        <p:grpSpPr>
          <a:xfrm>
            <a:off x="5517268" y="3351707"/>
            <a:ext cx="732075" cy="632306"/>
            <a:chOff x="149536" y="5949280"/>
            <a:chExt cx="1021876" cy="1084989"/>
          </a:xfrm>
        </p:grpSpPr>
        <p:pic>
          <p:nvPicPr>
            <p:cNvPr id="108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CaixaDeTexto 108"/>
            <p:cNvSpPr txBox="1"/>
            <p:nvPr/>
          </p:nvSpPr>
          <p:spPr>
            <a:xfrm>
              <a:off x="149536" y="6453336"/>
              <a:ext cx="1021876" cy="580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BO </a:t>
              </a:r>
            </a:p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M2M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110" name="Oval 40"/>
          <p:cNvSpPr>
            <a:spLocks noChangeArrowheads="1"/>
          </p:cNvSpPr>
          <p:nvPr/>
        </p:nvSpPr>
        <p:spPr bwMode="auto">
          <a:xfrm>
            <a:off x="5366184" y="3161353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9</a:t>
            </a:r>
          </a:p>
        </p:txBody>
      </p:sp>
      <p:cxnSp>
        <p:nvCxnSpPr>
          <p:cNvPr id="111" name="Conector angulado 110"/>
          <p:cNvCxnSpPr>
            <a:stCxn id="105" idx="3"/>
            <a:endCxn id="108" idx="3"/>
          </p:cNvCxnSpPr>
          <p:nvPr/>
        </p:nvCxnSpPr>
        <p:spPr>
          <a:xfrm flipH="1">
            <a:off x="6054610" y="2993184"/>
            <a:ext cx="41397" cy="535875"/>
          </a:xfrm>
          <a:prstGeom prst="bentConnector3">
            <a:avLst>
              <a:gd name="adj1" fmla="val -552214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ângulo de cantos arredondados 111"/>
          <p:cNvSpPr/>
          <p:nvPr/>
        </p:nvSpPr>
        <p:spPr>
          <a:xfrm>
            <a:off x="4725813" y="3513393"/>
            <a:ext cx="792088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CM</a:t>
            </a:r>
            <a:endParaRPr lang="pt-BR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3" name="Conector angulado 112"/>
          <p:cNvCxnSpPr>
            <a:stCxn id="34" idx="2"/>
            <a:endCxn id="112" idx="0"/>
          </p:cNvCxnSpPr>
          <p:nvPr/>
        </p:nvCxnSpPr>
        <p:spPr>
          <a:xfrm rot="16200000" flipH="1">
            <a:off x="4389441" y="2780977"/>
            <a:ext cx="269688" cy="119514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40"/>
          <p:cNvSpPr>
            <a:spLocks noChangeArrowheads="1"/>
          </p:cNvSpPr>
          <p:nvPr/>
        </p:nvSpPr>
        <p:spPr bwMode="auto">
          <a:xfrm>
            <a:off x="4628113" y="3768013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9</a:t>
            </a:r>
          </a:p>
        </p:txBody>
      </p:sp>
      <p:grpSp>
        <p:nvGrpSpPr>
          <p:cNvPr id="115" name="Grupo 114"/>
          <p:cNvGrpSpPr/>
          <p:nvPr/>
        </p:nvGrpSpPr>
        <p:grpSpPr>
          <a:xfrm>
            <a:off x="4005733" y="3367219"/>
            <a:ext cx="648096" cy="632306"/>
            <a:chOff x="16362" y="5949280"/>
            <a:chExt cx="904653" cy="1084989"/>
          </a:xfrm>
        </p:grpSpPr>
        <p:pic>
          <p:nvPicPr>
            <p:cNvPr id="116" name="Picture 2" descr="C:\Users\306278\AppData\Local\Microsoft\Windows\Temporary Internet Files\Content.IE5\LOEIF0H1\MC900433941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47" y="5949280"/>
              <a:ext cx="608645" cy="60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CaixaDeTexto 116"/>
            <p:cNvSpPr txBox="1"/>
            <p:nvPr/>
          </p:nvSpPr>
          <p:spPr>
            <a:xfrm>
              <a:off x="16362" y="6453336"/>
              <a:ext cx="904653" cy="580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BO</a:t>
              </a:r>
            </a:p>
            <a:p>
              <a:pPr algn="ctr"/>
              <a:r>
                <a:rPr lang="pt-BR" sz="800" dirty="0" smtClean="0">
                  <a:solidFill>
                    <a:prstClr val="black"/>
                  </a:solidFill>
                </a:rPr>
                <a:t>Operações</a:t>
              </a:r>
              <a:endParaRPr lang="pt-BR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118" name="Oval 40"/>
          <p:cNvSpPr>
            <a:spLocks noChangeArrowheads="1"/>
          </p:cNvSpPr>
          <p:nvPr/>
        </p:nvSpPr>
        <p:spPr bwMode="auto">
          <a:xfrm>
            <a:off x="2292295" y="2713241"/>
            <a:ext cx="216000" cy="216000"/>
          </a:xfrm>
          <a:prstGeom prst="ellipse">
            <a:avLst/>
          </a:prstGeom>
          <a:solidFill>
            <a:srgbClr val="FFC00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I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1880887" y="1577671"/>
            <a:ext cx="792088" cy="4320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800" kern="0" dirty="0" smtClean="0">
                <a:solidFill>
                  <a:srgbClr val="000000"/>
                </a:solidFill>
                <a:latin typeface="Arial"/>
              </a:rPr>
              <a:t>CDI</a:t>
            </a:r>
          </a:p>
        </p:txBody>
      </p:sp>
      <p:cxnSp>
        <p:nvCxnSpPr>
          <p:cNvPr id="120" name="Conector angulado 119"/>
          <p:cNvCxnSpPr>
            <a:endCxn id="119" idx="3"/>
          </p:cNvCxnSpPr>
          <p:nvPr/>
        </p:nvCxnSpPr>
        <p:spPr>
          <a:xfrm rot="10800000" flipV="1">
            <a:off x="2672976" y="1651863"/>
            <a:ext cx="456865" cy="14183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40"/>
          <p:cNvSpPr>
            <a:spLocks noChangeArrowheads="1"/>
          </p:cNvSpPr>
          <p:nvPr/>
        </p:nvSpPr>
        <p:spPr bwMode="auto">
          <a:xfrm>
            <a:off x="1735582" y="1543863"/>
            <a:ext cx="216000" cy="216000"/>
          </a:xfrm>
          <a:prstGeom prst="ellipse">
            <a:avLst/>
          </a:prstGeom>
          <a:solidFill>
            <a:srgbClr val="FFFFFF">
              <a:lumMod val="75000"/>
            </a:srgb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defTabSz="9144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r>
              <a:rPr lang="pt-BR" sz="700" b="1" kern="0" dirty="0" smtClean="0">
                <a:solidFill>
                  <a:srgbClr val="000000"/>
                </a:solidFill>
                <a:latin typeface="Arial"/>
                <a:ea typeface="MS Gothic" charset="-128"/>
                <a:cs typeface="Arial" charset="0"/>
              </a:rPr>
              <a:t>7</a:t>
            </a:r>
          </a:p>
        </p:txBody>
      </p:sp>
      <p:sp>
        <p:nvSpPr>
          <p:cNvPr id="122" name="Oval 40"/>
          <p:cNvSpPr>
            <a:spLocks noChangeArrowheads="1"/>
          </p:cNvSpPr>
          <p:nvPr/>
        </p:nvSpPr>
        <p:spPr bwMode="auto">
          <a:xfrm>
            <a:off x="2543168" y="2397282"/>
            <a:ext cx="216000" cy="216000"/>
          </a:xfrm>
          <a:prstGeom prst="ellipse">
            <a:avLst/>
          </a:prstGeom>
          <a:solidFill>
            <a:srgbClr val="FFC00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I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123" name="Oval 40"/>
          <p:cNvSpPr>
            <a:spLocks noChangeArrowheads="1"/>
          </p:cNvSpPr>
          <p:nvPr/>
        </p:nvSpPr>
        <p:spPr bwMode="auto">
          <a:xfrm>
            <a:off x="2609878" y="1885903"/>
            <a:ext cx="216000" cy="216000"/>
          </a:xfrm>
          <a:prstGeom prst="ellipse">
            <a:avLst/>
          </a:prstGeom>
          <a:solidFill>
            <a:srgbClr val="FFC00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I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124" name="Oval 40"/>
          <p:cNvSpPr>
            <a:spLocks noChangeArrowheads="1"/>
          </p:cNvSpPr>
          <p:nvPr/>
        </p:nvSpPr>
        <p:spPr bwMode="auto">
          <a:xfrm>
            <a:off x="6054610" y="1099261"/>
            <a:ext cx="216000" cy="216000"/>
          </a:xfrm>
          <a:prstGeom prst="ellipse">
            <a:avLst/>
          </a:prstGeom>
          <a:solidFill>
            <a:srgbClr val="FFC000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800" b="1" dirty="0" smtClean="0">
                <a:solidFill>
                  <a:srgbClr val="000000"/>
                </a:solidFill>
                <a:ea typeface="MS Gothic" charset="-128"/>
                <a:cs typeface="Arial" charset="0"/>
              </a:rPr>
              <a:t>I</a:t>
            </a:r>
            <a:endParaRPr lang="pt-BR" sz="800" b="1" dirty="0">
              <a:solidFill>
                <a:srgbClr val="000000"/>
              </a:solidFill>
              <a:ea typeface="MS Gothic" charset="-128"/>
              <a:cs typeface="Arial" charset="0"/>
            </a:endParaRPr>
          </a:p>
        </p:txBody>
      </p:sp>
      <p:sp>
        <p:nvSpPr>
          <p:cNvPr id="183" name="CaixaDeTexto 182"/>
          <p:cNvSpPr txBox="1"/>
          <p:nvPr/>
        </p:nvSpPr>
        <p:spPr>
          <a:xfrm rot="20654091">
            <a:off x="6418413" y="14859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Exemplo 3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9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46599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tIns="900000" rtlCol="0" anchor="ctr"/>
          <a:lstStyle/>
          <a:p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GERAIS</a:t>
            </a:r>
          </a:p>
          <a:p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</a:t>
            </a:r>
          </a:p>
          <a:p>
            <a:endParaRPr lang="pt-BR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Nos campos </a:t>
            </a: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&lt;PRJ+ID Projeto* - Nome do Projeto*&gt; 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preencher com </a:t>
            </a:r>
            <a:r>
              <a:rPr lang="pt-BR" sz="14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PRJ+Nº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Projeto + Título do Projeto informado na ferramenta PPM.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 </a:t>
            </a: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PRJ919 – Atualização Minha </a:t>
            </a:r>
            <a:r>
              <a:rPr lang="pt-BR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 Nos campos </a:t>
            </a: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&lt;SUB+ID </a:t>
            </a:r>
            <a:r>
              <a:rPr lang="pt-BR" sz="14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SubProjeto</a:t>
            </a: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- Nome do </a:t>
            </a:r>
            <a:r>
              <a:rPr lang="pt-BR" sz="140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SubProjeto</a:t>
            </a: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*&gt; 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preencher com </a:t>
            </a:r>
            <a:r>
              <a:rPr lang="pt-BR" sz="14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SUB+Nº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SubProjeto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Título do </a:t>
            </a:r>
            <a:r>
              <a:rPr lang="pt-BR" sz="14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SubProjeto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informado na ferramenta PPM.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 </a:t>
            </a: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SUB1525 – Relatórios Minha </a:t>
            </a:r>
            <a:r>
              <a:rPr lang="pt-BR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3 -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campo </a:t>
            </a: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&lt;Ger. Responsável pela elaboração do </a:t>
            </a:r>
            <a:r>
              <a:rPr lang="pt-BR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DAS*&gt; 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preencher com a informação da gerência responsável pela elaboração do DAS.</a:t>
            </a: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LER AS INSTRUÇÕES, DELETE ESTE SLIDE</a:t>
            </a:r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1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17519" y="4371950"/>
            <a:ext cx="8866847" cy="546571"/>
            <a:chOff x="117519" y="4391504"/>
            <a:chExt cx="8866847" cy="546571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6877084" y="4474002"/>
              <a:ext cx="2107282" cy="442800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108000" tIns="0" rIns="0" bIns="0" anchor="ctr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Impacto</a:t>
              </a:r>
            </a:p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/ Teste	Desenvolvimento</a:t>
              </a:r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117519" y="4482932"/>
              <a:ext cx="2655109" cy="443899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108000" tIns="0" rIns="0" bIns="0" anchor="ctr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Sistema</a:t>
              </a:r>
            </a:p>
          </p:txBody>
        </p:sp>
        <p:sp>
          <p:nvSpPr>
            <p:cNvPr id="55" name="Retângulo de cantos arredondados 54"/>
            <p:cNvSpPr/>
            <p:nvPr/>
          </p:nvSpPr>
          <p:spPr>
            <a:xfrm>
              <a:off x="763688" y="4580774"/>
              <a:ext cx="575548" cy="275493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TI</a:t>
              </a:r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1421284" y="4579023"/>
              <a:ext cx="576000" cy="275404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BFAF8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Fora de TI</a:t>
              </a:r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2817586" y="4480352"/>
              <a:ext cx="4026384" cy="442800"/>
            </a:xfrm>
            <a:prstGeom prst="roundRect">
              <a:avLst>
                <a:gd name="adj" fmla="val 9145"/>
              </a:avLst>
            </a:prstGeom>
            <a:noFill/>
            <a:ln w="317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wrap="square" lIns="36000" tIns="0" rIns="0" bIns="0" anchor="t">
              <a:noAutofit/>
            </a:bodyPr>
            <a:lstStyle/>
            <a:p>
              <a:pPr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  <a:defRPr/>
              </a:pPr>
              <a:r>
                <a:rPr lang="pt-BR" sz="800" kern="0" dirty="0" smtClean="0">
                  <a:solidFill>
                    <a:srgbClr val="000000"/>
                  </a:solidFill>
                  <a:latin typeface="Arial"/>
                </a:rPr>
                <a:t>Integração</a:t>
              </a:r>
            </a:p>
          </p:txBody>
        </p:sp>
        <p:cxnSp>
          <p:nvCxnSpPr>
            <p:cNvPr id="58" name="Conector de seta reta 57"/>
            <p:cNvCxnSpPr/>
            <p:nvPr/>
          </p:nvCxnSpPr>
          <p:spPr>
            <a:xfrm>
              <a:off x="6204391" y="4579023"/>
              <a:ext cx="544217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Conector de seta reta 58"/>
            <p:cNvCxnSpPr/>
            <p:nvPr/>
          </p:nvCxnSpPr>
          <p:spPr>
            <a:xfrm>
              <a:off x="4716591" y="4827501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0" name="Conector de seta reta 59"/>
            <p:cNvCxnSpPr/>
            <p:nvPr/>
          </p:nvCxnSpPr>
          <p:spPr>
            <a:xfrm>
              <a:off x="4713416" y="4561823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DB6826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61" name="CaixaDeTexto 60"/>
            <p:cNvSpPr txBox="1"/>
            <p:nvPr/>
          </p:nvSpPr>
          <p:spPr>
            <a:xfrm>
              <a:off x="5148892" y="4490941"/>
              <a:ext cx="986592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Síncrona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Assíncrona</a:t>
              </a:r>
            </a:p>
          </p:txBody>
        </p:sp>
        <p:cxnSp>
          <p:nvCxnSpPr>
            <p:cNvPr id="62" name="Conector reto 61"/>
            <p:cNvCxnSpPr/>
            <p:nvPr/>
          </p:nvCxnSpPr>
          <p:spPr bwMode="auto">
            <a:xfrm flipV="1">
              <a:off x="5436924" y="4519396"/>
              <a:ext cx="0" cy="36374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CaixaDeTexto 62"/>
            <p:cNvSpPr txBox="1"/>
            <p:nvPr/>
          </p:nvSpPr>
          <p:spPr>
            <a:xfrm>
              <a:off x="3962856" y="4487887"/>
              <a:ext cx="747631" cy="450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Nova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Alteração</a:t>
              </a:r>
            </a:p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Existente</a:t>
              </a:r>
              <a:endParaRPr lang="pt-BR" sz="9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cxnSp>
          <p:nvCxnSpPr>
            <p:cNvPr id="64" name="Conector de seta reta 63"/>
            <p:cNvCxnSpPr/>
            <p:nvPr/>
          </p:nvCxnSpPr>
          <p:spPr>
            <a:xfrm>
              <a:off x="4713416" y="4691741"/>
              <a:ext cx="648072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65" name="Retângulo de cantos arredondados 64"/>
            <p:cNvSpPr/>
            <p:nvPr/>
          </p:nvSpPr>
          <p:spPr>
            <a:xfrm>
              <a:off x="2084835" y="4579023"/>
              <a:ext cx="576000" cy="275404"/>
            </a:xfrm>
            <a:prstGeom prst="roundRect">
              <a:avLst/>
            </a:prstGeom>
            <a:pattFill prst="ltUpDiag">
              <a:fgClr>
                <a:srgbClr val="7F7F7F"/>
              </a:fgClr>
              <a:bgClr>
                <a:srgbClr val="FFFFFF"/>
              </a:bgClr>
            </a:pattFill>
            <a:ln w="9525" cap="flat" cmpd="sng" algn="ctr">
              <a:solidFill>
                <a:srgbClr val="BFAF8F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anchor="ctr">
              <a:noAutofit/>
            </a:bodyPr>
            <a:lstStyle/>
            <a:p>
              <a:pPr algn="ctr" defTabSz="914400" fontAlgn="base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kern="0" dirty="0">
                  <a:solidFill>
                    <a:srgbClr val="000000"/>
                  </a:solidFill>
                  <a:latin typeface="Arial"/>
                </a:rPr>
                <a:t>Novo</a:t>
              </a:r>
            </a:p>
          </p:txBody>
        </p:sp>
        <p:cxnSp>
          <p:nvCxnSpPr>
            <p:cNvPr id="66" name="Conector de seta reta 65"/>
            <p:cNvCxnSpPr/>
            <p:nvPr/>
          </p:nvCxnSpPr>
          <p:spPr>
            <a:xfrm>
              <a:off x="6208608" y="4701420"/>
              <a:ext cx="540000" cy="175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lgDash"/>
              <a:headEnd type="none" w="med" len="med"/>
              <a:tailEnd type="none" w="med" len="med"/>
            </a:ln>
            <a:effectLst/>
          </p:spPr>
        </p:cxnSp>
        <p:sp>
          <p:nvSpPr>
            <p:cNvPr id="67" name="CaixaDeTexto 66"/>
            <p:cNvSpPr txBox="1"/>
            <p:nvPr/>
          </p:nvSpPr>
          <p:spPr>
            <a:xfrm>
              <a:off x="159303" y="4391504"/>
              <a:ext cx="633507" cy="2211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9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Legenda</a:t>
              </a:r>
              <a:endParaRPr lang="pt-BR" sz="10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cxnSp>
          <p:nvCxnSpPr>
            <p:cNvPr id="68" name="Conector de seta reta 235"/>
            <p:cNvCxnSpPr/>
            <p:nvPr/>
          </p:nvCxnSpPr>
          <p:spPr>
            <a:xfrm flipV="1">
              <a:off x="3420700" y="4830901"/>
              <a:ext cx="648072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00AFB2">
                  <a:lumMod val="7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Conector reto 68"/>
            <p:cNvCxnSpPr/>
            <p:nvPr/>
          </p:nvCxnSpPr>
          <p:spPr bwMode="auto">
            <a:xfrm flipV="1">
              <a:off x="4140780" y="4519396"/>
              <a:ext cx="0" cy="3637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CaixaDeTexto 69"/>
            <p:cNvSpPr txBox="1"/>
            <p:nvPr/>
          </p:nvSpPr>
          <p:spPr>
            <a:xfrm>
              <a:off x="2906834" y="4764192"/>
              <a:ext cx="459599" cy="1145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dirty="0" smtClean="0">
                  <a:solidFill>
                    <a:srgbClr val="000000"/>
                  </a:solidFill>
                  <a:latin typeface="Arial" charset="0"/>
                  <a:ea typeface="MS Gothic" charset="-128"/>
                </a:rPr>
                <a:t>Migração</a:t>
              </a:r>
              <a:endParaRPr lang="pt-BR" sz="900" dirty="0" smtClean="0">
                <a:solidFill>
                  <a:srgbClr val="000000"/>
                </a:solidFill>
                <a:latin typeface="Arial" charset="0"/>
                <a:ea typeface="MS Gothic" charset="-128"/>
              </a:endParaRPr>
            </a:p>
          </p:txBody>
        </p:sp>
        <p:sp>
          <p:nvSpPr>
            <p:cNvPr id="71" name="Oval 40"/>
            <p:cNvSpPr>
              <a:spLocks noChangeArrowheads="1"/>
            </p:cNvSpPr>
            <p:nvPr/>
          </p:nvSpPr>
          <p:spPr bwMode="auto">
            <a:xfrm>
              <a:off x="7446293" y="4609900"/>
              <a:ext cx="171004" cy="171004"/>
            </a:xfrm>
            <a:prstGeom prst="ellipse">
              <a:avLst/>
            </a:prstGeom>
            <a:solidFill>
              <a:srgbClr val="FFC00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b="1" dirty="0" smtClean="0">
                  <a:solidFill>
                    <a:srgbClr val="000000"/>
                  </a:solidFill>
                  <a:latin typeface="Arial" charset="0"/>
                  <a:ea typeface="MS Gothic" charset="-128"/>
                  <a:cs typeface="Arial" charset="0"/>
                </a:rPr>
                <a:t>I</a:t>
              </a:r>
              <a:endParaRPr lang="pt-BR" sz="800" b="1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endParaRPr>
            </a:p>
          </p:txBody>
        </p:sp>
        <p:sp>
          <p:nvSpPr>
            <p:cNvPr id="72" name="Oval 40"/>
            <p:cNvSpPr>
              <a:spLocks noChangeArrowheads="1"/>
            </p:cNvSpPr>
            <p:nvPr/>
          </p:nvSpPr>
          <p:spPr bwMode="auto">
            <a:xfrm>
              <a:off x="8756499" y="4609900"/>
              <a:ext cx="171004" cy="171004"/>
            </a:xfrm>
            <a:prstGeom prst="ellipse">
              <a:avLst/>
            </a:prstGeom>
            <a:solidFill>
              <a:srgbClr val="00B05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30" charset="0"/>
                <a:buNone/>
              </a:pPr>
              <a:r>
                <a:rPr lang="pt-BR" sz="800" b="1" dirty="0">
                  <a:solidFill>
                    <a:srgbClr val="000000"/>
                  </a:solidFill>
                  <a:latin typeface="Arial" charset="0"/>
                  <a:ea typeface="MS Gothic" charset="-128"/>
                  <a:cs typeface="Arial" charset="0"/>
                </a:rPr>
                <a:t>D</a:t>
              </a:r>
            </a:p>
          </p:txBody>
        </p:sp>
        <p:cxnSp>
          <p:nvCxnSpPr>
            <p:cNvPr id="73" name="Conector reto 72"/>
            <p:cNvCxnSpPr/>
            <p:nvPr/>
          </p:nvCxnSpPr>
          <p:spPr bwMode="auto">
            <a:xfrm flipV="1">
              <a:off x="7741180" y="4519396"/>
              <a:ext cx="0" cy="36374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6" name="Retângulo 125"/>
          <p:cNvSpPr/>
          <p:nvPr/>
        </p:nvSpPr>
        <p:spPr>
          <a:xfrm>
            <a:off x="8100392" y="195486"/>
            <a:ext cx="898291" cy="864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81" name="TextBox 2"/>
          <p:cNvSpPr txBox="1"/>
          <p:nvPr/>
        </p:nvSpPr>
        <p:spPr>
          <a:xfrm>
            <a:off x="44920" y="51369"/>
            <a:ext cx="909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Visão </a:t>
            </a:r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Geral – Visão Gráfica da Solução e </a:t>
            </a:r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Descrição*</a:t>
            </a:r>
            <a:endParaRPr lang="pt-BR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graphicFrame>
        <p:nvGraphicFramePr>
          <p:cNvPr id="125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156087"/>
              </p:ext>
            </p:extLst>
          </p:nvPr>
        </p:nvGraphicFramePr>
        <p:xfrm>
          <a:off x="1339236" y="771550"/>
          <a:ext cx="5609029" cy="3320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5794"/>
                <a:gridCol w="3692141"/>
                <a:gridCol w="760547"/>
                <a:gridCol w="760547"/>
              </a:tblGrid>
              <a:tr h="15685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kern="1200" dirty="0" smtClean="0"/>
                        <a:t>ID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kern="1200" dirty="0" smtClean="0"/>
                        <a:t>Descrição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/>
                        <a:t>Interface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/>
                        <a:t>RQN/RGN</a:t>
                      </a:r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46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0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err="1" smtClean="0"/>
                        <a:t>Configuração</a:t>
                      </a:r>
                      <a:r>
                        <a:rPr lang="en-US" sz="800" kern="1200" dirty="0" smtClean="0"/>
                        <a:t> de  novo </a:t>
                      </a:r>
                      <a:r>
                        <a:rPr lang="en-US" sz="800" kern="1200" dirty="0" err="1" smtClean="0"/>
                        <a:t>produto</a:t>
                      </a:r>
                      <a:r>
                        <a:rPr lang="en-US" sz="800" kern="1200" dirty="0" smtClean="0"/>
                        <a:t> </a:t>
                      </a:r>
                      <a:r>
                        <a:rPr lang="en-US" sz="800" kern="1200" dirty="0" err="1" smtClean="0"/>
                        <a:t>na</a:t>
                      </a:r>
                      <a:r>
                        <a:rPr lang="en-US" sz="800" kern="1200" dirty="0" smtClean="0"/>
                        <a:t> </a:t>
                      </a:r>
                      <a:r>
                        <a:rPr lang="en-US" sz="800" kern="1200" dirty="0" err="1" smtClean="0"/>
                        <a:t>esteira</a:t>
                      </a:r>
                      <a:r>
                        <a:rPr lang="en-US" sz="800" kern="1200" dirty="0" smtClean="0"/>
                        <a:t> de </a:t>
                      </a:r>
                      <a:r>
                        <a:rPr lang="en-US" sz="800" kern="1200" dirty="0" err="1" smtClean="0"/>
                        <a:t>gestão</a:t>
                      </a:r>
                      <a:r>
                        <a:rPr lang="en-US" sz="800" kern="1200" dirty="0" smtClean="0"/>
                        <a:t> </a:t>
                      </a:r>
                      <a:r>
                        <a:rPr lang="en-US" sz="800" kern="1200" dirty="0" err="1" smtClean="0"/>
                        <a:t>Cliente</a:t>
                      </a:r>
                      <a:r>
                        <a:rPr lang="en-US" sz="800" kern="1200" dirty="0" smtClean="0"/>
                        <a:t>      (D zero) e </a:t>
                      </a:r>
                      <a:r>
                        <a:rPr lang="en-US" sz="800" kern="1200" dirty="0" err="1" smtClean="0"/>
                        <a:t>Geração</a:t>
                      </a:r>
                      <a:r>
                        <a:rPr lang="en-US" sz="800" kern="1200" dirty="0" smtClean="0"/>
                        <a:t> de </a:t>
                      </a:r>
                      <a:r>
                        <a:rPr lang="en-US" sz="800" kern="1200" dirty="0" err="1" smtClean="0"/>
                        <a:t>contratos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-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RGN001, RGN002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46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kern="1200" dirty="0" smtClean="0"/>
                        <a:t>1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kern="1200" dirty="0" smtClean="0"/>
                        <a:t>Criação</a:t>
                      </a:r>
                      <a:r>
                        <a:rPr lang="pt-BR" sz="800" kern="1200" baseline="0" dirty="0" smtClean="0"/>
                        <a:t> de Conta Cliente e Pedido de Venda de </a:t>
                      </a:r>
                      <a:r>
                        <a:rPr lang="pt-BR" sz="800" kern="1200" baseline="0" dirty="0" err="1" smtClean="0"/>
                        <a:t>SimCards</a:t>
                      </a:r>
                      <a:r>
                        <a:rPr lang="pt-BR" sz="800" kern="1200" baseline="0" dirty="0" smtClean="0"/>
                        <a:t> M2M 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-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RQN002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46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kern="1200" dirty="0" smtClean="0"/>
                        <a:t>2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kern="1200" dirty="0" smtClean="0"/>
                        <a:t>Solicitação de </a:t>
                      </a:r>
                      <a:r>
                        <a:rPr lang="pt-BR" sz="800" kern="1200" baseline="0" dirty="0" smtClean="0"/>
                        <a:t> pedido de venda (requisição de </a:t>
                      </a:r>
                      <a:r>
                        <a:rPr lang="pt-BR" sz="800" kern="1200" baseline="0" dirty="0" err="1" smtClean="0"/>
                        <a:t>SimCards</a:t>
                      </a:r>
                      <a:r>
                        <a:rPr lang="pt-BR" sz="800" kern="1200" baseline="0" dirty="0" smtClean="0"/>
                        <a:t>  Transparência HLR controle por procedimento)</a:t>
                      </a:r>
                      <a:endParaRPr lang="en-US" sz="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ESB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-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46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3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err="1" smtClean="0"/>
                        <a:t>Liberar</a:t>
                      </a:r>
                      <a:r>
                        <a:rPr lang="en-US" sz="800" kern="1200" dirty="0" smtClean="0"/>
                        <a:t> </a:t>
                      </a:r>
                      <a:r>
                        <a:rPr lang="en-US" sz="800" kern="1200" dirty="0" err="1" smtClean="0"/>
                        <a:t>estoque</a:t>
                      </a:r>
                      <a:r>
                        <a:rPr lang="en-US" sz="800" kern="1200" dirty="0" smtClean="0"/>
                        <a:t>  </a:t>
                      </a:r>
                      <a:r>
                        <a:rPr lang="en-US" sz="800" kern="1200" dirty="0" err="1" smtClean="0"/>
                        <a:t>SimCards</a:t>
                      </a:r>
                      <a:r>
                        <a:rPr lang="en-US" sz="800" kern="1200" dirty="0" smtClean="0"/>
                        <a:t> M2M e </a:t>
                      </a:r>
                      <a:r>
                        <a:rPr lang="en-US" sz="800" kern="1200" dirty="0" err="1" smtClean="0"/>
                        <a:t>Executar</a:t>
                      </a:r>
                      <a:r>
                        <a:rPr lang="en-US" sz="800" kern="1200" dirty="0" smtClean="0"/>
                        <a:t> </a:t>
                      </a:r>
                      <a:r>
                        <a:rPr lang="en-US" sz="800" kern="1200" dirty="0" err="1" smtClean="0"/>
                        <a:t>Processo</a:t>
                      </a:r>
                      <a:r>
                        <a:rPr lang="en-US" sz="800" kern="1200" dirty="0" smtClean="0"/>
                        <a:t> de </a:t>
                      </a:r>
                      <a:r>
                        <a:rPr lang="en-US" sz="800" kern="1200" dirty="0" err="1" smtClean="0"/>
                        <a:t>Logística</a:t>
                      </a:r>
                      <a:r>
                        <a:rPr lang="en-US" sz="800" kern="1200" dirty="0" smtClean="0"/>
                        <a:t> </a:t>
                      </a:r>
                      <a:r>
                        <a:rPr lang="en-US" sz="800" kern="1200" baseline="0" dirty="0" smtClean="0"/>
                        <a:t> </a:t>
                      </a:r>
                      <a:r>
                        <a:rPr lang="en-US" sz="800" kern="1200" dirty="0" err="1" smtClean="0"/>
                        <a:t>ao</a:t>
                      </a:r>
                      <a:r>
                        <a:rPr lang="en-US" sz="800" kern="1200" dirty="0" smtClean="0"/>
                        <a:t> </a:t>
                      </a:r>
                      <a:r>
                        <a:rPr lang="en-US" sz="800" kern="1200" dirty="0" err="1" smtClean="0"/>
                        <a:t>cliente</a:t>
                      </a:r>
                      <a:r>
                        <a:rPr lang="en-US" sz="800" kern="1200" dirty="0" smtClean="0"/>
                        <a:t> </a:t>
                      </a:r>
                      <a:endParaRPr lang="en-US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-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-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56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4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err="1" smtClean="0"/>
                        <a:t>Solicitar</a:t>
                      </a:r>
                      <a:r>
                        <a:rPr lang="en-US" sz="800" kern="1200" dirty="0" smtClean="0"/>
                        <a:t> </a:t>
                      </a:r>
                      <a:r>
                        <a:rPr lang="en-US" sz="800" kern="1200" dirty="0" err="1" smtClean="0"/>
                        <a:t>Criação</a:t>
                      </a:r>
                      <a:r>
                        <a:rPr lang="en-US" sz="800" kern="1200" dirty="0" smtClean="0"/>
                        <a:t> de </a:t>
                      </a:r>
                      <a:r>
                        <a:rPr lang="en-US" sz="800" kern="1200" dirty="0" err="1" smtClean="0"/>
                        <a:t>Conta</a:t>
                      </a:r>
                      <a:r>
                        <a:rPr lang="en-US" sz="800" kern="1200" dirty="0" smtClean="0"/>
                        <a:t> </a:t>
                      </a:r>
                      <a:r>
                        <a:rPr lang="en-US" sz="800" kern="1200" dirty="0" err="1" smtClean="0"/>
                        <a:t>Fatura</a:t>
                      </a:r>
                      <a:r>
                        <a:rPr lang="en-US" sz="800" kern="1200" dirty="0" smtClean="0"/>
                        <a:t> M2M </a:t>
                      </a:r>
                      <a:endParaRPr lang="en-US" sz="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ESB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-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56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5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kern="1200" dirty="0" smtClean="0"/>
                        <a:t>Criar Conta Fatura M2M</a:t>
                      </a:r>
                      <a:endParaRPr lang="pt-BR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-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RGN012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76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6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kern="1200" dirty="0" smtClean="0"/>
                        <a:t>Solicitar Criação de Conta de Cobrança e CDI</a:t>
                      </a:r>
                      <a:endParaRPr lang="pt-BR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ESB</a:t>
                      </a:r>
                      <a:endParaRPr lang="en-US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RGN012, RGN013</a:t>
                      </a:r>
                      <a:endParaRPr lang="en-US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56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7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err="1" smtClean="0"/>
                        <a:t>Criar</a:t>
                      </a:r>
                      <a:r>
                        <a:rPr lang="en-US" sz="800" kern="1200" dirty="0" smtClean="0"/>
                        <a:t> </a:t>
                      </a:r>
                      <a:r>
                        <a:rPr lang="en-US" sz="800" kern="1200" dirty="0" err="1" smtClean="0"/>
                        <a:t>Conta</a:t>
                      </a:r>
                      <a:r>
                        <a:rPr lang="en-US" sz="800" kern="1200" dirty="0" smtClean="0"/>
                        <a:t> de </a:t>
                      </a:r>
                      <a:r>
                        <a:rPr lang="en-US" sz="800" kern="1200" dirty="0" err="1" smtClean="0"/>
                        <a:t>Cobrança</a:t>
                      </a:r>
                      <a:r>
                        <a:rPr lang="en-US" sz="800" kern="1200" dirty="0" smtClean="0"/>
                        <a:t> e CDI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ESB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-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46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8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err="1" smtClean="0"/>
                        <a:t>Solicitar</a:t>
                      </a:r>
                      <a:r>
                        <a:rPr lang="en-US" sz="800" kern="1200" dirty="0" smtClean="0"/>
                        <a:t> </a:t>
                      </a:r>
                      <a:r>
                        <a:rPr lang="en-US" sz="800" kern="1200" dirty="0" err="1" smtClean="0"/>
                        <a:t>Criação</a:t>
                      </a:r>
                      <a:r>
                        <a:rPr lang="en-US" sz="800" kern="1200" dirty="0" smtClean="0"/>
                        <a:t> de </a:t>
                      </a:r>
                      <a:r>
                        <a:rPr lang="en-US" sz="800" kern="1200" dirty="0" err="1" smtClean="0"/>
                        <a:t>Contas</a:t>
                      </a:r>
                      <a:r>
                        <a:rPr lang="en-US" sz="800" kern="1200" baseline="0" dirty="0" smtClean="0"/>
                        <a:t>  de </a:t>
                      </a:r>
                      <a:r>
                        <a:rPr lang="en-US" sz="800" kern="1200" baseline="0" dirty="0" err="1" smtClean="0"/>
                        <a:t>conectividade</a:t>
                      </a:r>
                      <a:r>
                        <a:rPr lang="en-US" sz="800" kern="1200" baseline="0" dirty="0" smtClean="0"/>
                        <a:t> </a:t>
                      </a:r>
                      <a:r>
                        <a:rPr lang="en-US" sz="800" kern="1200" baseline="0" dirty="0" err="1" smtClean="0"/>
                        <a:t>gerida</a:t>
                      </a:r>
                      <a:r>
                        <a:rPr lang="en-US" sz="800" kern="1200" baseline="0" dirty="0" smtClean="0"/>
                        <a:t>(Id </a:t>
                      </a:r>
                      <a:r>
                        <a:rPr lang="en-US" sz="800" kern="1200" baseline="0" dirty="0" err="1" smtClean="0"/>
                        <a:t>Cliente</a:t>
                      </a:r>
                      <a:r>
                        <a:rPr lang="en-US" sz="800" kern="1200" baseline="0" dirty="0" smtClean="0"/>
                        <a:t> e ID </a:t>
                      </a:r>
                      <a:r>
                        <a:rPr lang="en-US" sz="800" kern="1200" baseline="0" dirty="0" err="1" smtClean="0"/>
                        <a:t>Fatura</a:t>
                      </a:r>
                      <a:r>
                        <a:rPr lang="en-US" sz="800" kern="1200" baseline="0" dirty="0" smtClean="0"/>
                        <a:t>)</a:t>
                      </a:r>
                      <a:r>
                        <a:rPr lang="en-US" sz="800" kern="1200" dirty="0" smtClean="0"/>
                        <a:t> </a:t>
                      </a:r>
                      <a:endParaRPr lang="en-US" sz="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ESB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-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46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9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err="1" smtClean="0"/>
                        <a:t>Criar</a:t>
                      </a:r>
                      <a:r>
                        <a:rPr lang="en-US" sz="800" kern="1200" dirty="0" smtClean="0"/>
                        <a:t>/</a:t>
                      </a:r>
                      <a:r>
                        <a:rPr lang="en-US" sz="800" kern="1200" dirty="0" err="1" smtClean="0"/>
                        <a:t>atualizar</a:t>
                      </a:r>
                      <a:r>
                        <a:rPr lang="en-US" sz="800" kern="1200" dirty="0" smtClean="0"/>
                        <a:t> </a:t>
                      </a:r>
                      <a:r>
                        <a:rPr lang="en-US" sz="800" kern="1200" dirty="0" err="1" smtClean="0"/>
                        <a:t>contas</a:t>
                      </a:r>
                      <a:r>
                        <a:rPr lang="en-US" sz="800" kern="1200" dirty="0" smtClean="0"/>
                        <a:t>,</a:t>
                      </a:r>
                      <a:r>
                        <a:rPr lang="en-US" sz="800" kern="1200" baseline="0" dirty="0" smtClean="0"/>
                        <a:t> </a:t>
                      </a:r>
                      <a:r>
                        <a:rPr lang="en-US" sz="800" kern="1200" dirty="0" err="1" smtClean="0"/>
                        <a:t>perfiz</a:t>
                      </a:r>
                      <a:r>
                        <a:rPr lang="en-US" sz="800" kern="1200" dirty="0" smtClean="0"/>
                        <a:t> de </a:t>
                      </a:r>
                      <a:r>
                        <a:rPr lang="en-US" sz="800" kern="1200" dirty="0" err="1" smtClean="0"/>
                        <a:t>tarifação</a:t>
                      </a:r>
                      <a:r>
                        <a:rPr lang="en-US" sz="800" kern="1200" dirty="0" smtClean="0"/>
                        <a:t> , </a:t>
                      </a:r>
                      <a:r>
                        <a:rPr lang="en-US" sz="800" kern="1200" dirty="0" err="1" smtClean="0"/>
                        <a:t>ofertas</a:t>
                      </a:r>
                      <a:r>
                        <a:rPr lang="en-US" sz="800" kern="1200" baseline="0" dirty="0" smtClean="0"/>
                        <a:t> e </a:t>
                      </a:r>
                      <a:r>
                        <a:rPr lang="en-US" sz="800" kern="1200" dirty="0" smtClean="0"/>
                        <a:t>id (login) do </a:t>
                      </a:r>
                      <a:r>
                        <a:rPr lang="en-US" sz="800" kern="1200" dirty="0" err="1" smtClean="0"/>
                        <a:t>cliente</a:t>
                      </a:r>
                      <a:r>
                        <a:rPr lang="en-US" sz="800" kern="1200" dirty="0" smtClean="0"/>
                        <a:t> M2M</a:t>
                      </a:r>
                      <a:endParaRPr lang="en-US" sz="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-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-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56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10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err="1" smtClean="0"/>
                        <a:t>Solicitar</a:t>
                      </a:r>
                      <a:r>
                        <a:rPr lang="en-US" sz="800" kern="1200" dirty="0" smtClean="0"/>
                        <a:t> </a:t>
                      </a:r>
                      <a:r>
                        <a:rPr lang="en-US" sz="800" kern="1200" dirty="0" err="1" smtClean="0"/>
                        <a:t>Criação</a:t>
                      </a:r>
                      <a:r>
                        <a:rPr lang="en-US" sz="800" kern="1200" dirty="0" smtClean="0"/>
                        <a:t> de </a:t>
                      </a:r>
                      <a:r>
                        <a:rPr lang="en-US" sz="800" kern="1200" dirty="0" err="1" smtClean="0"/>
                        <a:t>Cartões</a:t>
                      </a:r>
                      <a:r>
                        <a:rPr lang="en-US" sz="800" kern="1200" baseline="0" dirty="0" smtClean="0"/>
                        <a:t> do </a:t>
                      </a:r>
                      <a:r>
                        <a:rPr lang="en-US" sz="800" kern="1200" dirty="0" err="1" smtClean="0"/>
                        <a:t>Cliente</a:t>
                      </a:r>
                      <a:r>
                        <a:rPr lang="en-US" sz="800" kern="1200" dirty="0" smtClean="0"/>
                        <a:t> M2M </a:t>
                      </a:r>
                      <a:endParaRPr lang="en-US" sz="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ESB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RGN010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46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11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err="1" smtClean="0"/>
                        <a:t>Ativar</a:t>
                      </a:r>
                      <a:r>
                        <a:rPr lang="en-US" sz="800" kern="1200" baseline="0" dirty="0" smtClean="0"/>
                        <a:t> </a:t>
                      </a:r>
                      <a:r>
                        <a:rPr lang="en-US" sz="800" kern="1200" baseline="0" dirty="0" err="1" smtClean="0"/>
                        <a:t>SimCards</a:t>
                      </a:r>
                      <a:r>
                        <a:rPr lang="en-US" sz="800" kern="1200" baseline="0" dirty="0" smtClean="0"/>
                        <a:t> </a:t>
                      </a:r>
                      <a:r>
                        <a:rPr lang="en-US" sz="800" kern="1200" baseline="0" dirty="0" err="1" smtClean="0"/>
                        <a:t>em</a:t>
                      </a:r>
                      <a:r>
                        <a:rPr lang="en-US" sz="800" kern="1200" baseline="0" dirty="0" smtClean="0"/>
                        <a:t> </a:t>
                      </a:r>
                      <a:r>
                        <a:rPr lang="en-US" sz="800" kern="1200" dirty="0" err="1" smtClean="0"/>
                        <a:t>rede</a:t>
                      </a:r>
                      <a:r>
                        <a:rPr lang="en-US" sz="800" kern="1200" dirty="0" smtClean="0"/>
                        <a:t> e </a:t>
                      </a:r>
                      <a:r>
                        <a:rPr lang="en-US" sz="800" kern="1200" dirty="0" err="1" smtClean="0"/>
                        <a:t>atualizar</a:t>
                      </a:r>
                      <a:r>
                        <a:rPr lang="en-US" sz="800" kern="1200" dirty="0" smtClean="0"/>
                        <a:t> dados de </a:t>
                      </a:r>
                      <a:r>
                        <a:rPr lang="en-US" sz="800" kern="1200" dirty="0" err="1" smtClean="0"/>
                        <a:t>rota</a:t>
                      </a:r>
                      <a:r>
                        <a:rPr lang="en-US" sz="800" kern="1200" dirty="0" smtClean="0"/>
                        <a:t> (PTS x HLR)</a:t>
                      </a:r>
                      <a:endParaRPr lang="en-US" sz="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P2P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/>
                        <a:t>RQN004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7" name="CaixaDeTexto 126"/>
          <p:cNvSpPr txBox="1"/>
          <p:nvPr/>
        </p:nvSpPr>
        <p:spPr>
          <a:xfrm rot="20654091">
            <a:off x="6418413" y="1009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Exemplo 3.1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48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46599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tIns="900000" rtlCol="0" anchor="ctr"/>
          <a:lstStyle/>
          <a:p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GERAIS</a:t>
            </a:r>
          </a:p>
          <a:p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Atividade</a:t>
            </a:r>
          </a:p>
          <a:p>
            <a:endParaRPr lang="pt-BR" sz="9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5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Diagrama de Atividade deve ser elaborado sempre que a solução envolver orquestração entre sistemas e/ou outro motivo que justifique sua elaboração.</a:t>
            </a:r>
          </a:p>
          <a:p>
            <a:endParaRPr lang="pt-BR" sz="1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Entendem-se por orquestração 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sistemas, o processo 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sequenciar serviços e prover uma lógica adicional para processar dados. Não inclui uma representação de dados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diagrama de atividade ou simular poderá ser construído até o fechamento da etapa de Desenho da Solução.</a:t>
            </a:r>
          </a:p>
          <a:p>
            <a:endParaRPr lang="pt-BR" sz="1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Elaborar o diagrama de atividade respeitando o modelo sugerido a fim de facilitar o entendimento da solução. Se necessário, o diagrama de atividades pode ser elaborado em mais de um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Também é possível elaborar outro tipo de diagrama que atenda a necessidade de apresentar a solução ponta a ponta as áreas clientes.</a:t>
            </a: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LÊR AS INSTRUÇÕES, DELETE ESTE SLIDE</a:t>
            </a:r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5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43558" y="18374"/>
            <a:ext cx="91004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b="1">
                <a:solidFill>
                  <a:srgbClr val="009AA6"/>
                </a:solidFill>
                <a:latin typeface="Arial"/>
                <a:cs typeface="Arial"/>
              </a:defRPr>
            </a:lvl1pPr>
          </a:lstStyle>
          <a:p>
            <a:r>
              <a:rPr lang="pt-BR" altLang="ja-JP" dirty="0"/>
              <a:t>Diagrama de Atividades - Consumo de pacotes D-1 (Voz, Dados e SMS)</a:t>
            </a:r>
            <a:endParaRPr lang="it-IT" altLang="ja-JP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12822" r="1367" b="1435"/>
          <a:stretch/>
        </p:blipFill>
        <p:spPr bwMode="auto">
          <a:xfrm>
            <a:off x="170308" y="457173"/>
            <a:ext cx="8002092" cy="456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508105" y="4774168"/>
            <a:ext cx="2664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1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-12950" y="0"/>
            <a:ext cx="9144000" cy="47319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tIns="900000" rtlCol="0" anchor="ctr"/>
          <a:lstStyle/>
          <a:p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GERAIS</a:t>
            </a:r>
          </a:p>
          <a:p>
            <a:r>
              <a:rPr lang="pt-BR" sz="28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Trade-off </a:t>
            </a:r>
            <a:r>
              <a:rPr lang="pt-BR" sz="16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(uso principal por Ger. Arquitetura) e </a:t>
            </a:r>
            <a:r>
              <a:rPr lang="pt-BR" sz="28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Pendências</a:t>
            </a:r>
          </a:p>
          <a:p>
            <a:r>
              <a:rPr lang="pt-BR" sz="16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Trade-off </a:t>
            </a:r>
            <a:r>
              <a:rPr lang="pt-BR" sz="16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sz="16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Status: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Designar o ponto de atenção identificado na elaboração da solução que deve ser registrado com respectivo ID, Nome, Estado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1200" dirty="0">
                <a:solidFill>
                  <a:srgbClr val="FF0000"/>
                </a:solidFill>
                <a:latin typeface="Arial" charset="0"/>
              </a:rPr>
              <a:t>●</a:t>
            </a:r>
            <a:r>
              <a:rPr lang="pt-PT" sz="1200" dirty="0">
                <a:solidFill>
                  <a:srgbClr val="FFFF00"/>
                </a:solidFill>
                <a:latin typeface="Arial"/>
              </a:rPr>
              <a:t>●</a:t>
            </a:r>
            <a:r>
              <a:rPr lang="pt-PT" sz="1200" dirty="0">
                <a:solidFill>
                  <a:srgbClr val="00B050"/>
                </a:solidFill>
                <a:latin typeface="Arial"/>
              </a:rPr>
              <a:t>●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em que o item foi identificado e Data em que o mesmo foi fechado. Para o item Estado, utilizar um dos símbolos disponíveis de acordo com o acontecido e apagar os símbolos não utilizados.</a:t>
            </a:r>
          </a:p>
          <a:p>
            <a:r>
              <a:rPr lang="pt-BR" sz="16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Trade-off </a:t>
            </a:r>
            <a:r>
              <a:rPr lang="pt-BR" sz="16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Dimensões de análise: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Informar o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dos diferentes itens que devem ser considerados na elaboração da solução com suas respectivas características. </a:t>
            </a:r>
          </a:p>
          <a:p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Exemplos: </a:t>
            </a:r>
            <a:r>
              <a:rPr lang="pt-PT" sz="1200" u="sng" dirty="0" smtClean="0">
                <a:solidFill>
                  <a:prstClr val="white"/>
                </a:solidFill>
              </a:rPr>
              <a:t>Infraestrutura: </a:t>
            </a:r>
            <a:r>
              <a:rPr lang="pt-PT" sz="1200" dirty="0" smtClean="0">
                <a:solidFill>
                  <a:prstClr val="white"/>
                </a:solidFill>
              </a:rPr>
              <a:t>Nº </a:t>
            </a:r>
            <a:r>
              <a:rPr lang="pt-PT" sz="1200" dirty="0">
                <a:solidFill>
                  <a:prstClr val="white"/>
                </a:solidFill>
              </a:rPr>
              <a:t>de servidores, processadores, memória, storage, disaster recovery, etc</a:t>
            </a:r>
            <a:r>
              <a:rPr lang="pt-PT" sz="1200" dirty="0" smtClean="0">
                <a:solidFill>
                  <a:prstClr val="white"/>
                </a:solidFill>
              </a:rPr>
              <a:t>.</a:t>
            </a:r>
          </a:p>
          <a:p>
            <a:pPr lvl="1" algn="just"/>
            <a:r>
              <a:rPr lang="pt-PT" sz="1200" u="sng" dirty="0">
                <a:solidFill>
                  <a:prstClr val="white"/>
                </a:solidFill>
              </a:rPr>
              <a:t>Plataforma Tecnológica: </a:t>
            </a:r>
            <a:r>
              <a:rPr lang="pt-PT" sz="1200" dirty="0">
                <a:solidFill>
                  <a:prstClr val="white"/>
                </a:solidFill>
              </a:rPr>
              <a:t>OS, AS, DB, 3rd party software, linguagem de programação, frameworks utilizadas, etc.</a:t>
            </a:r>
            <a:endParaRPr lang="pt-BR" sz="1200" dirty="0">
              <a:solidFill>
                <a:prstClr val="white"/>
              </a:solidFill>
            </a:endParaRPr>
          </a:p>
          <a:p>
            <a:pPr lvl="1" algn="just"/>
            <a:r>
              <a:rPr lang="pt-PT" sz="1200" u="sng" dirty="0">
                <a:solidFill>
                  <a:prstClr val="white"/>
                </a:solidFill>
              </a:rPr>
              <a:t>Política de Licenciamento: </a:t>
            </a:r>
            <a:r>
              <a:rPr lang="pt-PT" sz="1200" dirty="0">
                <a:solidFill>
                  <a:prstClr val="white"/>
                </a:solidFill>
              </a:rPr>
              <a:t>Por MIPS, CDR, conta, produto, combinação das anteriores, etc.</a:t>
            </a:r>
            <a:endParaRPr lang="pt-BR" sz="1200" dirty="0">
              <a:solidFill>
                <a:prstClr val="white"/>
              </a:solidFill>
            </a:endParaRPr>
          </a:p>
          <a:p>
            <a:pPr lvl="1" algn="just"/>
            <a:r>
              <a:rPr lang="pt-PT" sz="1200" u="sng" dirty="0">
                <a:solidFill>
                  <a:prstClr val="white"/>
                </a:solidFill>
              </a:rPr>
              <a:t>Software e Versão: </a:t>
            </a:r>
            <a:r>
              <a:rPr lang="pt-PT" sz="1200" dirty="0">
                <a:solidFill>
                  <a:prstClr val="white"/>
                </a:solidFill>
              </a:rPr>
              <a:t>Produto de mercado e versão instalada, módulos licenciados, modulos utilizados, etc.</a:t>
            </a:r>
            <a:endParaRPr lang="pt-BR" sz="1200" dirty="0">
              <a:solidFill>
                <a:prstClr val="white"/>
              </a:solidFill>
            </a:endParaRPr>
          </a:p>
          <a:p>
            <a:pPr lvl="1" algn="just"/>
            <a:r>
              <a:rPr lang="pt-PT" sz="1200" u="sng" dirty="0">
                <a:solidFill>
                  <a:prstClr val="white"/>
                </a:solidFill>
              </a:rPr>
              <a:t>Cobertura Funcional: </a:t>
            </a:r>
            <a:r>
              <a:rPr lang="pt-PT" sz="1200" dirty="0">
                <a:solidFill>
                  <a:prstClr val="white"/>
                </a:solidFill>
              </a:rPr>
              <a:t>Mediação, tarifação offline, tarifação online, faturação, co-billing, arrecadação, cobrança.</a:t>
            </a:r>
          </a:p>
          <a:p>
            <a:pPr lvl="1" algn="just"/>
            <a:r>
              <a:rPr lang="pt-PT" sz="1200" u="sng" dirty="0">
                <a:solidFill>
                  <a:prstClr val="white"/>
                </a:solidFill>
              </a:rPr>
              <a:t>Volumetria de Dados: </a:t>
            </a:r>
            <a:r>
              <a:rPr lang="pt-PT" sz="1200" dirty="0">
                <a:solidFill>
                  <a:prstClr val="white"/>
                </a:solidFill>
              </a:rPr>
              <a:t>#clientes, #contas, #produtos, #faturas emitidas, #CDRs, etc.</a:t>
            </a:r>
          </a:p>
          <a:p>
            <a:pPr lvl="1" algn="just" fontAlgn="ctr"/>
            <a:r>
              <a:rPr lang="pt-PT" sz="1200" u="sng" dirty="0">
                <a:solidFill>
                  <a:prstClr val="white"/>
                </a:solidFill>
              </a:rPr>
              <a:t>Performance: </a:t>
            </a:r>
            <a:r>
              <a:rPr lang="pt-PT" sz="1200" dirty="0">
                <a:solidFill>
                  <a:prstClr val="white"/>
                </a:solidFill>
              </a:rPr>
              <a:t>CPU, memory, swap ao longo de mês (picos e média) de processos core e customizados.</a:t>
            </a:r>
            <a:endParaRPr lang="pt-BR" sz="1200" dirty="0">
              <a:solidFill>
                <a:prstClr val="white"/>
              </a:solidFill>
            </a:endParaRPr>
          </a:p>
          <a:p>
            <a:pPr lvl="1" algn="just"/>
            <a:r>
              <a:rPr lang="pt-PT" sz="1200" u="sng" dirty="0">
                <a:solidFill>
                  <a:prstClr val="white"/>
                </a:solidFill>
              </a:rPr>
              <a:t>Escalabilidade: </a:t>
            </a:r>
            <a:r>
              <a:rPr lang="pt-PT" sz="1200" dirty="0">
                <a:solidFill>
                  <a:prstClr val="white"/>
                </a:solidFill>
              </a:rPr>
              <a:t>Escalabilidade vertical e horizontal. Limitações de escalabilidade.</a:t>
            </a:r>
            <a:endParaRPr lang="pt-BR" sz="1200" dirty="0">
              <a:solidFill>
                <a:prstClr val="white"/>
              </a:solidFill>
            </a:endParaRPr>
          </a:p>
          <a:p>
            <a:pPr lvl="1" algn="just" fontAlgn="ctr"/>
            <a:r>
              <a:rPr lang="pt-PT" sz="1200" u="sng" dirty="0">
                <a:solidFill>
                  <a:prstClr val="white"/>
                </a:solidFill>
              </a:rPr>
              <a:t>Customização: </a:t>
            </a:r>
            <a:r>
              <a:rPr lang="pt-PT" sz="1200" dirty="0">
                <a:solidFill>
                  <a:prstClr val="white"/>
                </a:solidFill>
              </a:rPr>
              <a:t>Módulos core alterados, módulos desenvolvidos em anexos, nível de customização.</a:t>
            </a:r>
            <a:endParaRPr lang="pt-BR" sz="1200" dirty="0">
              <a:solidFill>
                <a:prstClr val="white"/>
              </a:solidFill>
            </a:endParaRPr>
          </a:p>
          <a:p>
            <a:pPr lvl="1" algn="just" fontAlgn="ctr"/>
            <a:r>
              <a:rPr lang="pt-PT" sz="1200" u="sng" dirty="0">
                <a:solidFill>
                  <a:prstClr val="white"/>
                </a:solidFill>
              </a:rPr>
              <a:t>Integração: </a:t>
            </a:r>
            <a:r>
              <a:rPr lang="pt-PT" sz="1200" dirty="0">
                <a:solidFill>
                  <a:prstClr val="white"/>
                </a:solidFill>
              </a:rPr>
              <a:t>Middleware, APIs, batch processes, file-based integration, etc.</a:t>
            </a:r>
            <a:endParaRPr lang="pt-BR" sz="1200" dirty="0">
              <a:solidFill>
                <a:prstClr val="white"/>
              </a:solidFill>
            </a:endParaRPr>
          </a:p>
          <a:p>
            <a:r>
              <a:rPr lang="pt-BR" sz="16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Trade-off </a:t>
            </a:r>
            <a:r>
              <a:rPr lang="pt-BR" sz="16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Comparativo de </a:t>
            </a:r>
            <a:r>
              <a:rPr lang="pt-BR" sz="16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soluções: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partir das dimensões, listar as possíveis soluções em forma de cenários classificando através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Estado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1200" dirty="0" smtClean="0">
                <a:solidFill>
                  <a:srgbClr val="FF0000"/>
                </a:solidFill>
                <a:latin typeface="Arial" charset="0"/>
              </a:rPr>
              <a:t>●</a:t>
            </a:r>
            <a:r>
              <a:rPr lang="pt-PT" sz="1200" dirty="0" smtClean="0">
                <a:solidFill>
                  <a:srgbClr val="FFFF00"/>
                </a:solidFill>
                <a:latin typeface="Arial"/>
              </a:rPr>
              <a:t>●</a:t>
            </a:r>
            <a:r>
              <a:rPr lang="pt-PT" sz="1200" dirty="0" smtClean="0">
                <a:solidFill>
                  <a:srgbClr val="00B050"/>
                </a:solidFill>
                <a:latin typeface="Arial"/>
              </a:rPr>
              <a:t>●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pt-BR" sz="16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Pendências: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Informar demais pontos que possam ser controlados como pendências da solução e registrá-las nesse item com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respectivo ID, Nome, Estado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1200" dirty="0" smtClean="0">
                <a:solidFill>
                  <a:srgbClr val="FF0000"/>
                </a:solidFill>
                <a:latin typeface="Arial" charset="0"/>
              </a:rPr>
              <a:t>●</a:t>
            </a:r>
            <a:r>
              <a:rPr lang="pt-PT" sz="1200" dirty="0" smtClean="0">
                <a:solidFill>
                  <a:srgbClr val="FFFF00"/>
                </a:solidFill>
                <a:latin typeface="Arial"/>
              </a:rPr>
              <a:t>●</a:t>
            </a:r>
            <a:r>
              <a:rPr lang="pt-PT" sz="1200" dirty="0" smtClean="0">
                <a:solidFill>
                  <a:srgbClr val="00B050"/>
                </a:solidFill>
                <a:latin typeface="Arial"/>
              </a:rPr>
              <a:t>●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em que o item foi identificado e Data em que o mesmo foi fechado. Para o item Estado, utilizar um dos símbolos disponíveis de acordo com o acontecido e apagar os símbolos não utilizados.</a:t>
            </a:r>
          </a:p>
          <a:p>
            <a:endParaRPr lang="pt-BR" sz="12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LÊR AS INSTRUÇÕES, DELETE ESTE SLIDE</a:t>
            </a:r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49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5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773108"/>
              </p:ext>
            </p:extLst>
          </p:nvPr>
        </p:nvGraphicFramePr>
        <p:xfrm>
          <a:off x="432547" y="741530"/>
          <a:ext cx="7523829" cy="417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39609"/>
                <a:gridCol w="3975908"/>
                <a:gridCol w="792088"/>
                <a:gridCol w="1008112"/>
                <a:gridCol w="1008112"/>
              </a:tblGrid>
              <a:tr h="14172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Nome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Estado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Data Item</a:t>
                      </a:r>
                      <a:r>
                        <a:rPr lang="pt-BR" sz="10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Identificado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Data Item</a:t>
                      </a:r>
                      <a:r>
                        <a:rPr lang="pt-BR" sz="10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Fechado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0" baseline="0" dirty="0" smtClean="0">
                          <a:solidFill>
                            <a:srgbClr val="FF0000"/>
                          </a:solidFill>
                          <a:latin typeface="Arial" charset="0"/>
                        </a:rPr>
                        <a:t>●</a:t>
                      </a:r>
                      <a:r>
                        <a:rPr lang="pt-PT" sz="1800" b="0" i="0" u="none" strike="noStrike" kern="1200" baseline="0" dirty="0" smtClean="0">
                          <a:solidFill>
                            <a:srgbClr val="FFFF00"/>
                          </a:solidFill>
                          <a:latin typeface="Arial"/>
                        </a:rPr>
                        <a:t>●</a:t>
                      </a:r>
                      <a:r>
                        <a:rPr lang="pt-PT" sz="1800" b="0" i="0" u="none" strike="noStrike" kern="1200" baseline="0" dirty="0" smtClean="0">
                          <a:solidFill>
                            <a:srgbClr val="00B050"/>
                          </a:solidFill>
                          <a:latin typeface="Arial"/>
                        </a:rPr>
                        <a:t>● 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78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53286" y="43902"/>
            <a:ext cx="8047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1" i="1" dirty="0">
                <a:solidFill>
                  <a:srgbClr val="009AA6"/>
                </a:solidFill>
                <a:latin typeface="Arial"/>
                <a:cs typeface="Arial"/>
              </a:rPr>
              <a:t>Trade-off </a:t>
            </a:r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– </a:t>
            </a:r>
            <a:r>
              <a:rPr lang="pt-BR" b="1" i="1" dirty="0">
                <a:solidFill>
                  <a:srgbClr val="009AA6"/>
                </a:solidFill>
                <a:latin typeface="Arial"/>
                <a:cs typeface="Arial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9623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23393"/>
              </p:ext>
            </p:extLst>
          </p:nvPr>
        </p:nvGraphicFramePr>
        <p:xfrm>
          <a:off x="432547" y="741530"/>
          <a:ext cx="7596000" cy="3901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16434"/>
                <a:gridCol w="6479566"/>
              </a:tblGrid>
              <a:tr h="14172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Dimensão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53286" y="43902"/>
            <a:ext cx="8047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1" i="1" dirty="0">
                <a:solidFill>
                  <a:srgbClr val="009AA6"/>
                </a:solidFill>
                <a:latin typeface="Arial"/>
                <a:cs typeface="Arial"/>
              </a:rPr>
              <a:t>Trade-off </a:t>
            </a:r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– Dimensões de análise</a:t>
            </a:r>
          </a:p>
        </p:txBody>
      </p:sp>
    </p:spTree>
    <p:extLst>
      <p:ext uri="{BB962C8B-B14F-4D97-AF65-F5344CB8AC3E}">
        <p14:creationId xmlns:p14="http://schemas.microsoft.com/office/powerpoint/2010/main" val="31708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599092"/>
              </p:ext>
            </p:extLst>
          </p:nvPr>
        </p:nvGraphicFramePr>
        <p:xfrm>
          <a:off x="432547" y="741530"/>
          <a:ext cx="7595838" cy="1429680"/>
        </p:xfrm>
        <a:graphic>
          <a:graphicData uri="http://schemas.openxmlformats.org/drawingml/2006/table">
            <a:tbl>
              <a:tblPr firstRow="1" bandRow="1"/>
              <a:tblGrid>
                <a:gridCol w="958032"/>
                <a:gridCol w="2999907"/>
                <a:gridCol w="319139"/>
                <a:gridCol w="2986197"/>
                <a:gridCol w="332563"/>
              </a:tblGrid>
              <a:tr h="24604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pt-PT" sz="10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Dimensões</a:t>
                      </a:r>
                      <a:endParaRPr lang="pt-PT" sz="10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A6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dirty="0" smtClean="0">
                          <a:solidFill>
                            <a:schemeClr val="bg1"/>
                          </a:solidFill>
                          <a:latin typeface="Arial" charset="0"/>
                        </a:rPr>
                        <a:t>&lt;&lt;Cenário 1&gt;&gt;</a:t>
                      </a:r>
                    </a:p>
                  </a:txBody>
                  <a:tcPr marT="90000" marB="9000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dirty="0" smtClean="0">
                          <a:solidFill>
                            <a:schemeClr val="bg1"/>
                          </a:solidFill>
                          <a:latin typeface="Arial" charset="0"/>
                        </a:rPr>
                        <a:t>&lt;&lt;Cenário </a:t>
                      </a:r>
                      <a:r>
                        <a:rPr lang="pt-PT" sz="1000" b="1" baseline="0" dirty="0" smtClean="0">
                          <a:solidFill>
                            <a:schemeClr val="bg1"/>
                          </a:solidFill>
                          <a:latin typeface="Arial" charset="0"/>
                        </a:rPr>
                        <a:t>2&gt;&gt;</a:t>
                      </a:r>
                      <a:endParaRPr lang="pt-PT" sz="1000" b="1" dirty="0" smtClean="0">
                        <a:solidFill>
                          <a:schemeClr val="bg1"/>
                        </a:solidFill>
                        <a:latin typeface="Arial" charset="0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pt-PT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b="0" baseline="0" dirty="0" smtClean="0">
                        <a:latin typeface="Arial" charset="0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baseline="0" dirty="0" smtClean="0">
                          <a:solidFill>
                            <a:srgbClr val="00B050"/>
                          </a:solidFill>
                          <a:latin typeface="Arial"/>
                        </a:rPr>
                        <a:t>●</a:t>
                      </a:r>
                      <a:endParaRPr lang="pt-PT" sz="2200" b="0" baseline="0" dirty="0" smtClean="0">
                        <a:solidFill>
                          <a:srgbClr val="FF0000"/>
                        </a:solidFill>
                        <a:latin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b="0" baseline="0" dirty="0" smtClean="0">
                        <a:latin typeface="Arial" charset="0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baseline="0" dirty="0" smtClean="0">
                          <a:solidFill>
                            <a:srgbClr val="00B050"/>
                          </a:solidFill>
                          <a:latin typeface="Arial"/>
                        </a:rPr>
                        <a:t>●</a:t>
                      </a:r>
                      <a:endParaRPr lang="pt-PT" sz="2200" b="0" baseline="0" dirty="0" smtClean="0">
                        <a:solidFill>
                          <a:srgbClr val="FF0000"/>
                        </a:solidFill>
                        <a:latin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pt-PT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b="0" dirty="0" smtClean="0">
                        <a:latin typeface="Arial" charset="0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pt-PT" sz="2400" b="0" i="0" u="none" strike="noStrike" kern="1200" baseline="0" dirty="0" smtClean="0">
                          <a:solidFill>
                            <a:srgbClr val="FFFF00"/>
                          </a:solidFill>
                          <a:latin typeface="Arial"/>
                        </a:rPr>
                        <a:t>●</a:t>
                      </a:r>
                      <a:endParaRPr lang="pt-PT" sz="2200" b="0" i="0" u="none" strike="noStrike" kern="1200" baseline="0" dirty="0" smtClean="0">
                        <a:solidFill>
                          <a:srgbClr val="FFFF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b="0" baseline="0" dirty="0" smtClean="0">
                        <a:latin typeface="Arial" charset="0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pt-PT" sz="2400" b="0" i="0" u="none" strike="noStrike" kern="1200" baseline="0" smtClean="0">
                          <a:solidFill>
                            <a:srgbClr val="FFFF00"/>
                          </a:solidFill>
                          <a:latin typeface="Arial"/>
                        </a:rPr>
                        <a:t>●</a:t>
                      </a:r>
                      <a:endParaRPr lang="pt-PT" sz="2200" b="0" i="0" u="none" strike="noStrike" kern="1200" baseline="0" dirty="0" smtClean="0">
                        <a:solidFill>
                          <a:srgbClr val="FFFF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pt-PT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b="0" dirty="0" smtClean="0">
                        <a:latin typeface="Arial" charset="0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baseline="0" dirty="0" smtClean="0">
                          <a:solidFill>
                            <a:srgbClr val="FF0000"/>
                          </a:solidFill>
                          <a:latin typeface="Arial" charset="0"/>
                        </a:rPr>
                        <a:t>●</a:t>
                      </a:r>
                      <a:endParaRPr lang="pt-PT" sz="2400" b="0" i="0" u="none" strike="noStrike" kern="1200" baseline="0" dirty="0" smtClean="0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b="0" dirty="0" smtClean="0">
                        <a:latin typeface="Arial" charset="0"/>
                      </a:endParaRPr>
                    </a:p>
                  </a:txBody>
                  <a:tcPr marT="90000" marB="9000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baseline="0" dirty="0" smtClean="0">
                          <a:solidFill>
                            <a:srgbClr val="FF0000"/>
                          </a:solidFill>
                          <a:latin typeface="Arial" charset="0"/>
                        </a:rPr>
                        <a:t>●</a:t>
                      </a:r>
                      <a:endParaRPr lang="pt-PT" sz="2400" b="0" i="0" u="none" strike="noStrike" kern="1200" baseline="0" dirty="0" smtClean="0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53286" y="43902"/>
            <a:ext cx="8047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1" i="1" dirty="0">
                <a:solidFill>
                  <a:srgbClr val="009AA6"/>
                </a:solidFill>
                <a:latin typeface="Arial"/>
                <a:cs typeface="Arial"/>
              </a:rPr>
              <a:t>Trade-off </a:t>
            </a:r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– Comparativo de </a:t>
            </a:r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soluções</a:t>
            </a:r>
            <a:endParaRPr lang="pt-BR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12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5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39377"/>
              </p:ext>
            </p:extLst>
          </p:nvPr>
        </p:nvGraphicFramePr>
        <p:xfrm>
          <a:off x="432547" y="741530"/>
          <a:ext cx="7523829" cy="417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39609"/>
                <a:gridCol w="3975908"/>
                <a:gridCol w="792088"/>
                <a:gridCol w="1008112"/>
                <a:gridCol w="1008112"/>
              </a:tblGrid>
              <a:tr h="14172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Nome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Estado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Data Item</a:t>
                      </a:r>
                      <a:r>
                        <a:rPr lang="pt-BR" sz="10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Identificado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Data Item</a:t>
                      </a:r>
                      <a:r>
                        <a:rPr lang="pt-BR" sz="10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Fechado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0" baseline="0" dirty="0" smtClean="0">
                          <a:solidFill>
                            <a:srgbClr val="FF0000"/>
                          </a:solidFill>
                          <a:latin typeface="Arial" charset="0"/>
                        </a:rPr>
                        <a:t>●</a:t>
                      </a:r>
                      <a:r>
                        <a:rPr lang="pt-PT" sz="1800" b="0" i="0" u="none" strike="noStrike" kern="1200" baseline="0" dirty="0" smtClean="0">
                          <a:solidFill>
                            <a:srgbClr val="FFFF00"/>
                          </a:solidFill>
                          <a:latin typeface="Arial"/>
                        </a:rPr>
                        <a:t>●</a:t>
                      </a:r>
                      <a:r>
                        <a:rPr lang="pt-PT" sz="1800" b="0" i="0" u="none" strike="noStrike" kern="1200" baseline="0" dirty="0" smtClean="0">
                          <a:solidFill>
                            <a:srgbClr val="00B050"/>
                          </a:solidFill>
                          <a:latin typeface="Arial"/>
                        </a:rPr>
                        <a:t>●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53286" y="43902"/>
            <a:ext cx="8047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Pendências</a:t>
            </a:r>
          </a:p>
        </p:txBody>
      </p:sp>
    </p:spTree>
    <p:extLst>
      <p:ext uri="{BB962C8B-B14F-4D97-AF65-F5344CB8AC3E}">
        <p14:creationId xmlns:p14="http://schemas.microsoft.com/office/powerpoint/2010/main" val="3559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46599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tIns="900000" rtlCol="0" anchor="ctr"/>
          <a:lstStyle/>
          <a:p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GERAIS</a:t>
            </a:r>
          </a:p>
          <a:p>
            <a:r>
              <a:rPr lang="pt-BR" sz="28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Glossário e Referências/Anexos</a:t>
            </a:r>
          </a:p>
          <a:p>
            <a:r>
              <a:rPr lang="pt-BR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Glossário: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Consolidar nesta seção todos os termos de negócio relacionados à demanda, utilizados neste documento. É sugerida uma padronização unificada por área ou sistema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1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Referências/Anexos: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Descreva as referências necessárias para consultar e localizar qualquer item (documento) externo relacionado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 do documento. Forneça o máximo de informações possíveis para identificá-los de maneira apropriada.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Utilizar os itens da tabela de referências conforme orientações abaixo:</a:t>
            </a:r>
            <a:endParaRPr lang="pt-BR" sz="105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#: </a:t>
            </a:r>
            <a:r>
              <a:rPr lang="pt-BR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Utilizar para informar a ordem cronológica dos documentos.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Sistema/Área/Entidade: </a:t>
            </a:r>
            <a:r>
              <a:rPr lang="pt-BR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Informar o nome do sistema, área ou entidade (interna/externa) responsável por prover as informações do anexo.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 Arquivo: </a:t>
            </a:r>
            <a:r>
              <a:rPr lang="pt-BR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Informar o nome do documento com respectiva extensão, onde o nome desse deve ser igual ao objeto em anexo.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de Documento: </a:t>
            </a:r>
            <a:r>
              <a:rPr lang="pt-BR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Informar o tipo de documento em anexo (</a:t>
            </a:r>
            <a:r>
              <a:rPr lang="pt-BR" sz="11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regulatório Anatel, extração planos, lista de valores, processo de negócio, layout relatório, </a:t>
            </a:r>
            <a:r>
              <a:rPr lang="pt-BR" sz="11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Responsável Oi: </a:t>
            </a:r>
            <a:r>
              <a:rPr lang="pt-BR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Informar o nome do representante Oi para o documento anexo.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Responsável Fábrica: </a:t>
            </a:r>
            <a:r>
              <a:rPr lang="pt-BR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for o caso, informar o nome do representante Fábrica pelas informações contidas no documento.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1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LÊR AS INSTRUÇÕES, DELETE ESTE SLIDE</a:t>
            </a:r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146737"/>
              </p:ext>
            </p:extLst>
          </p:nvPr>
        </p:nvGraphicFramePr>
        <p:xfrm>
          <a:off x="432547" y="741530"/>
          <a:ext cx="7667845" cy="3901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04871"/>
                <a:gridCol w="5562974"/>
              </a:tblGrid>
              <a:tr h="14172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Termo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53286" y="43902"/>
            <a:ext cx="8047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altLang="ja-JP" b="1" dirty="0">
                <a:solidFill>
                  <a:srgbClr val="009AA6"/>
                </a:solidFill>
                <a:latin typeface="Arial"/>
              </a:rPr>
              <a:t>Glossário</a:t>
            </a:r>
            <a:endParaRPr lang="pt-BR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5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46599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tIns="900000" rtlCol="0" anchor="ctr"/>
          <a:lstStyle/>
          <a:p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GERAIS</a:t>
            </a:r>
          </a:p>
          <a:p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Nomenclatura</a:t>
            </a:r>
          </a:p>
          <a:p>
            <a:endParaRPr lang="pt-BR" sz="28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PRJ+ID_Projeto_SUB+ID_SubProjeto_DAS_VXY.xlsm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onde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Documento de Arquitetura da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nome do arquivo deve ser alterado quando o mesmo for salvo pela primeira vez com o seguinte padrão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pt-BR" sz="12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PRJ+ID_Projeto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manter PRJ e substituir </a:t>
            </a:r>
            <a:r>
              <a:rPr lang="pt-BR" sz="1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ID_Projeto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pelo número do projeto gerado pela ferramenta PPM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SUB+ID_SubProjeto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manter SUB e substituir </a:t>
            </a:r>
            <a:r>
              <a:rPr lang="pt-BR" sz="1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ID_SubProjeto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pelo número do subprojeto gerado pela ferramenta PPM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VX.Y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 constar a versão do documento, ver a seção “Controle Versão” para maiores detalhes. A primeira versão do documento deverá ser 1.0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Atenção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usar sempre a última versão disponibilizada no Portal de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Governança. Ao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final, o documento de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DAS,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terá o seguinte nome: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PRJ919_SUB1515_DAS_V1.0.xlsm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próximas alterações, somente a versão será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modificada.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LER AS INSTRUÇÕES, DELETE ESTE SLIDE</a:t>
            </a:r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9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6"/>
          <p:cNvSpPr txBox="1">
            <a:spLocks noChangeArrowheads="1"/>
          </p:cNvSpPr>
          <p:nvPr/>
        </p:nvSpPr>
        <p:spPr bwMode="auto">
          <a:xfrm>
            <a:off x="53286" y="43902"/>
            <a:ext cx="8047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it-IT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Referências/Anexos</a:t>
            </a:r>
            <a:endParaRPr lang="it-IT" altLang="ja-JP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graphicFrame>
        <p:nvGraphicFramePr>
          <p:cNvPr id="3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273077"/>
              </p:ext>
            </p:extLst>
          </p:nvPr>
        </p:nvGraphicFramePr>
        <p:xfrm>
          <a:off x="288531" y="741530"/>
          <a:ext cx="7811861" cy="2103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95037"/>
                <a:gridCol w="1080120"/>
                <a:gridCol w="2232248"/>
                <a:gridCol w="1224136"/>
                <a:gridCol w="1368152"/>
                <a:gridCol w="1512168"/>
              </a:tblGrid>
              <a:tr h="141721">
                <a:tc gridSpan="6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Lista de Documentos Referências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</a:tr>
              <a:tr h="14172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Sistema/Área/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Entidade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Nome do Arquivo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Tipo Documento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Nome Responsável Oi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Nome Responsável Fábrica</a:t>
                      </a:r>
                      <a:endParaRPr lang="pt-BR" sz="10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009AA6"/>
                    </a:solidFill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4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55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46599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tIns="900000" rtlCol="0" anchor="ctr"/>
          <a:lstStyle/>
          <a:p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GERAIS</a:t>
            </a:r>
          </a:p>
          <a:p>
            <a:r>
              <a:rPr lang="pt-BR" sz="2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VERIFICAÇÕES </a:t>
            </a:r>
            <a:r>
              <a:rPr lang="pt-BR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CONCLUSÃO DO DOCUMENTO </a:t>
            </a:r>
            <a:endParaRPr lang="pt-BR" sz="24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Confira se você trocou todas as citações com &lt;&gt; pelo respectivo conteúdo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endParaRPr lang="pt-BR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Verifique se o “Nome do Arquivo” e a “Capa” estão referenciando o número correto da demanda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endParaRPr lang="pt-BR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Confira se todos os campos obrigatórios foram preenchidos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28600" lvl="0" indent="-228600">
              <a:buFont typeface="+mj-lt"/>
              <a:buAutoNum type="arabicPeriod"/>
            </a:pPr>
            <a:endParaRPr lang="pt-BR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Verifique se a seção Controle Versão está preenchida corretamente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28600" lvl="0" indent="-228600">
              <a:buFont typeface="+mj-lt"/>
              <a:buAutoNum type="arabicPeriod"/>
            </a:pPr>
            <a:endParaRPr lang="pt-BR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Confira se todos os termos colocados no glossário são utilizados no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documento;</a:t>
            </a:r>
          </a:p>
          <a:p>
            <a:pPr marL="228600" lvl="0" indent="-228600">
              <a:buFont typeface="+mj-lt"/>
              <a:buAutoNum type="arabicPeriod"/>
            </a:pPr>
            <a:endParaRPr lang="pt-BR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Confira se todos os campos do item </a:t>
            </a:r>
            <a:r>
              <a:rPr lang="pt-BR" sz="12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Referências_Anexos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foram preenchidos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corretamente;</a:t>
            </a:r>
          </a:p>
          <a:p>
            <a:pPr marL="228600" lvl="0" indent="-228600">
              <a:buFont typeface="+mj-lt"/>
              <a:buAutoNum type="arabicPeriod"/>
            </a:pPr>
            <a:endParaRPr lang="pt-BR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Confira se os slides 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não foram utilizados estão deletados (</a:t>
            </a:r>
            <a:r>
              <a:rPr lang="pt-BR" sz="12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Trade Off, Pendências);</a:t>
            </a:r>
          </a:p>
          <a:p>
            <a:pPr marL="228600" lvl="0" indent="-228600">
              <a:buFont typeface="+mj-lt"/>
              <a:buAutoNum type="arabicPeriod"/>
            </a:pPr>
            <a:endParaRPr lang="pt-BR" sz="12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Confira se os slides ocultos </a:t>
            </a:r>
            <a:r>
              <a:rPr lang="pt-BR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Instruções Gerais  foram deletados antes de submeter esse documento.</a:t>
            </a:r>
          </a:p>
          <a:p>
            <a:endParaRPr lang="pt-BR" sz="12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LÊR AS INSTRUÇÕES, DELETE ESTE SLIDE</a:t>
            </a:r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6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studo de template Oi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5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938" y="1635646"/>
            <a:ext cx="5256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Arial"/>
                <a:cs typeface="Arial"/>
              </a:rPr>
              <a:t>DAS - Documento de Arquitetura da Solução </a:t>
            </a:r>
            <a:endParaRPr lang="pt-BR" sz="2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0886" y="2787774"/>
            <a:ext cx="56036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PRJ977 </a:t>
            </a:r>
            <a:r>
              <a:rPr lang="pt-BR" sz="2400" b="1" dirty="0" smtClean="0">
                <a:solidFill>
                  <a:schemeClr val="bg1"/>
                </a:solidFill>
              </a:rPr>
              <a:t>– Ampliação Roaming Internacional Oi Móvel</a:t>
            </a:r>
          </a:p>
          <a:p>
            <a:r>
              <a:rPr lang="pt-BR" sz="2000" b="1" dirty="0" smtClean="0">
                <a:solidFill>
                  <a:schemeClr val="bg1"/>
                </a:solidFill>
              </a:rPr>
              <a:t>SUB1552 </a:t>
            </a:r>
            <a:r>
              <a:rPr lang="pt-BR" sz="2000" b="1" dirty="0" smtClean="0">
                <a:solidFill>
                  <a:schemeClr val="bg1"/>
                </a:solidFill>
              </a:rPr>
              <a:t>- </a:t>
            </a:r>
            <a:r>
              <a:rPr lang="pt-BR" sz="2000" b="1" dirty="0">
                <a:solidFill>
                  <a:schemeClr val="bg1"/>
                </a:solidFill>
              </a:rPr>
              <a:t>Criação de Pacotes de Pós Pago de Roaming Internacional Oi Móvel - RI, RII, RIII - Varejo, Corporativo, Empresarial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Arquitetura de Soluções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8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46599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tIns="900000" rtlCol="0" anchor="ctr"/>
          <a:lstStyle/>
          <a:p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GERAIS</a:t>
            </a:r>
          </a:p>
          <a:p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Guia de Preenchimento</a:t>
            </a:r>
          </a:p>
          <a:p>
            <a:endParaRPr lang="pt-BR" sz="28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Contém a etapa onde o artefato é empregado no processo e o responsável pela sua elaboração. Além disso, contém 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indicações desses slides ocultos de orientações de preenchimento.</a:t>
            </a:r>
          </a:p>
          <a:p>
            <a:endParaRPr lang="pt-BR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LER AS INSTRUÇÕES, DELETE ESTE SLIDE</a:t>
            </a:r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09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36"/>
          <p:cNvSpPr txBox="1">
            <a:spLocks noChangeArrowheads="1"/>
          </p:cNvSpPr>
          <p:nvPr/>
        </p:nvSpPr>
        <p:spPr bwMode="auto">
          <a:xfrm>
            <a:off x="62811" y="53427"/>
            <a:ext cx="362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it-IT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Guia de Preenchimento</a:t>
            </a:r>
            <a:endParaRPr lang="it-IT" altLang="ja-JP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cxnSp>
        <p:nvCxnSpPr>
          <p:cNvPr id="1028" name="Conector de seta reta 19"/>
          <p:cNvCxnSpPr>
            <a:cxnSpLocks noChangeShapeType="1"/>
          </p:cNvCxnSpPr>
          <p:nvPr/>
        </p:nvCxnSpPr>
        <p:spPr bwMode="auto">
          <a:xfrm>
            <a:off x="2921990" y="1491630"/>
            <a:ext cx="0" cy="58635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tângulo 2"/>
          <p:cNvSpPr/>
          <p:nvPr/>
        </p:nvSpPr>
        <p:spPr>
          <a:xfrm>
            <a:off x="251520" y="2355726"/>
            <a:ext cx="85689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/>
              <a:t>			DAS - Documento </a:t>
            </a:r>
            <a:r>
              <a:rPr lang="pt-BR" sz="1200" b="1" dirty="0"/>
              <a:t>de Arquitetura da </a:t>
            </a:r>
            <a:r>
              <a:rPr lang="pt-BR" sz="1200" b="1" dirty="0" smtClean="0"/>
              <a:t>Solução</a:t>
            </a:r>
          </a:p>
          <a:p>
            <a:endParaRPr lang="pt-BR" sz="1200" dirty="0"/>
          </a:p>
          <a:p>
            <a:r>
              <a:rPr lang="pt-BR" sz="1200" b="1" dirty="0"/>
              <a:t>Objetivo: </a:t>
            </a:r>
            <a:r>
              <a:rPr lang="pt-BR" sz="1200" dirty="0"/>
              <a:t>Este documento tem a finalidade de coletar, analisar e definir as necessidades e capacidades do(s) sistema(s) envolvido(s) na solução e seu respectivo escopo</a:t>
            </a:r>
            <a:r>
              <a:rPr lang="pt-BR" sz="1200" dirty="0" smtClean="0"/>
              <a:t>.</a:t>
            </a:r>
          </a:p>
          <a:p>
            <a:endParaRPr lang="pt-BR" sz="1200" dirty="0"/>
          </a:p>
          <a:p>
            <a:r>
              <a:rPr lang="pt-BR" sz="1200" b="1" dirty="0"/>
              <a:t>Responsável: </a:t>
            </a:r>
            <a:r>
              <a:rPr lang="pt-BR" sz="1200" dirty="0" smtClean="0"/>
              <a:t>Arquiteto (elabora na etapa  “Em avaliação de Arquitetura”) </a:t>
            </a:r>
            <a:r>
              <a:rPr lang="pt-BR" sz="1200" dirty="0"/>
              <a:t>ou Líder </a:t>
            </a:r>
            <a:r>
              <a:rPr lang="pt-BR" sz="1200" dirty="0" smtClean="0"/>
              <a:t>Técnico (elabora na etapa “Em Macro estimativa – Elaboração de  DAS”).</a:t>
            </a:r>
            <a:endParaRPr lang="pt-BR" sz="1200" dirty="0"/>
          </a:p>
        </p:txBody>
      </p:sp>
      <p:sp>
        <p:nvSpPr>
          <p:cNvPr id="4" name="Pentágono 10"/>
          <p:cNvSpPr>
            <a:spLocks noChangeArrowheads="1"/>
          </p:cNvSpPr>
          <p:nvPr/>
        </p:nvSpPr>
        <p:spPr bwMode="auto">
          <a:xfrm>
            <a:off x="5076056" y="4162283"/>
            <a:ext cx="2286000" cy="390525"/>
          </a:xfrm>
          <a:prstGeom prst="homePlate">
            <a:avLst>
              <a:gd name="adj" fmla="val 50000"/>
            </a:avLst>
          </a:prstGeom>
          <a:gradFill rotWithShape="1"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16200000"/>
          </a:gradFill>
          <a:ln w="9525" algn="ctr">
            <a:solidFill>
              <a:srgbClr val="F6924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Caixa de Texto 2"/>
          <p:cNvSpPr txBox="1">
            <a:spLocks noChangeArrowheads="1"/>
          </p:cNvSpPr>
          <p:nvPr/>
        </p:nvSpPr>
        <p:spPr bwMode="auto">
          <a:xfrm>
            <a:off x="5105747" y="4220400"/>
            <a:ext cx="225630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Guia de Preenchimento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51520" y="4443958"/>
            <a:ext cx="453650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>
                <a:solidFill>
                  <a:schemeClr val="bg1">
                    <a:lumMod val="50000"/>
                  </a:schemeClr>
                </a:solidFill>
              </a:rPr>
              <a:t>*Atenção: Todos os campos marcados com asterisco são obrigatórios</a:t>
            </a:r>
            <a:endParaRPr lang="pt-BR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1100" dirty="0">
                <a:solidFill>
                  <a:schemeClr val="bg1">
                    <a:lumMod val="50000"/>
                  </a:schemeClr>
                </a:solidFill>
              </a:rPr>
              <a:t>Versão do template: </a:t>
            </a:r>
            <a:r>
              <a:rPr lang="pt-BR" sz="1100" dirty="0" smtClean="0">
                <a:solidFill>
                  <a:schemeClr val="bg1">
                    <a:lumMod val="50000"/>
                  </a:schemeClr>
                </a:solidFill>
              </a:rPr>
              <a:t>1.2</a:t>
            </a:r>
          </a:p>
          <a:p>
            <a:r>
              <a:rPr lang="pt-BR" sz="1100" dirty="0" smtClean="0">
                <a:solidFill>
                  <a:schemeClr val="bg1">
                    <a:lumMod val="50000"/>
                  </a:schemeClr>
                </a:solidFill>
              </a:rPr>
              <a:t>Última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</a:rPr>
              <a:t>Atualização do template: </a:t>
            </a:r>
            <a:r>
              <a:rPr lang="pt-BR" sz="1100" dirty="0" smtClean="0">
                <a:solidFill>
                  <a:schemeClr val="bg1">
                    <a:lumMod val="50000"/>
                  </a:schemeClr>
                </a:solidFill>
              </a:rPr>
              <a:t>05/12/2014</a:t>
            </a:r>
            <a:endParaRPr lang="pt-B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2843808" y="149163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7380312" y="4155417"/>
            <a:ext cx="14401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Consultar slides ocultos com Instruções Gerais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3" y="1131590"/>
            <a:ext cx="8648700" cy="343579"/>
          </a:xfrm>
          <a:prstGeom prst="rect">
            <a:avLst/>
          </a:prstGeom>
        </p:spPr>
      </p:pic>
      <p:cxnSp>
        <p:nvCxnSpPr>
          <p:cNvPr id="12" name="Conector de seta reta 19"/>
          <p:cNvCxnSpPr>
            <a:cxnSpLocks noChangeShapeType="1"/>
          </p:cNvCxnSpPr>
          <p:nvPr/>
        </p:nvCxnSpPr>
        <p:spPr bwMode="auto">
          <a:xfrm>
            <a:off x="3625108" y="1491630"/>
            <a:ext cx="0" cy="58635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Elipse 13"/>
          <p:cNvSpPr/>
          <p:nvPr/>
        </p:nvSpPr>
        <p:spPr>
          <a:xfrm>
            <a:off x="3546926" y="149163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48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46599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tIns="900000" rtlCol="0" anchor="ctr"/>
          <a:lstStyle/>
          <a:p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GERAIS</a:t>
            </a:r>
          </a:p>
          <a:p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Sumário Executivo e Índice</a:t>
            </a:r>
          </a:p>
          <a:p>
            <a:endParaRPr lang="pt-BR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Sumário Executivo: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Utilize esse item para fazer um resumo de tudo o que será apresentado. Seja simples, objetivo e direto.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Índice: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Atualize o índice conforme utilização dos slides. Se for o caso, faça um breve comentário do que será apresentado em cada item.</a:t>
            </a:r>
            <a:endParaRPr lang="pt-BR" sz="14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LER AS INSTRUÇÕES, DELETE ESTE SLIDE</a:t>
            </a:r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74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5"/>
          <p:cNvSpPr txBox="1">
            <a:spLocks/>
          </p:cNvSpPr>
          <p:nvPr/>
        </p:nvSpPr>
        <p:spPr>
          <a:xfrm>
            <a:off x="990798" y="2362572"/>
            <a:ext cx="6533530" cy="1643527"/>
          </a:xfrm>
          <a:prstGeom prst="rect">
            <a:avLst/>
          </a:prstGeom>
        </p:spPr>
        <p:txBody>
          <a:bodyPr vert="horz">
            <a:spAutoFit/>
          </a:bodyPr>
          <a:lstStyle>
            <a:lvl1pPr algn="l" defTabSz="4572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1400" b="1" kern="1200" baseline="0">
                <a:solidFill>
                  <a:srgbClr val="009AA6"/>
                </a:solidFill>
                <a:latin typeface="Arial"/>
                <a:ea typeface="+mj-ea"/>
                <a:cs typeface="Arial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tx1"/>
                </a:solidFill>
              </a:rPr>
              <a:t>Visão Geral – Visão Gráfica da Solução e Descrição*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tx1"/>
                </a:solidFill>
              </a:rPr>
              <a:t>Diagrama de Atividade</a:t>
            </a:r>
          </a:p>
          <a:p>
            <a:pPr marL="342900" indent="-342900">
              <a:buFont typeface="+mj-lt"/>
              <a:buAutoNum type="arabicPeriod"/>
            </a:pPr>
            <a:r>
              <a:rPr lang="pt-PT" i="1" dirty="0" smtClean="0">
                <a:solidFill>
                  <a:schemeClr val="tx1"/>
                </a:solidFill>
              </a:rPr>
              <a:t>Trade-off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tx1"/>
                </a:solidFill>
              </a:rPr>
              <a:t>Pendências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tx1"/>
                </a:solidFill>
              </a:rPr>
              <a:t>Glossário</a:t>
            </a:r>
            <a:endParaRPr lang="pt-B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tx1"/>
                </a:solidFill>
              </a:rPr>
              <a:t>Referências/Anexos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6" name="Title 25"/>
          <p:cNvSpPr txBox="1">
            <a:spLocks/>
          </p:cNvSpPr>
          <p:nvPr/>
        </p:nvSpPr>
        <p:spPr>
          <a:xfrm>
            <a:off x="923438" y="778396"/>
            <a:ext cx="6168841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1400" b="1" kern="1200" baseline="0">
                <a:solidFill>
                  <a:srgbClr val="009AA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dirty="0" smtClean="0">
                <a:solidFill>
                  <a:schemeClr val="tx1"/>
                </a:solidFill>
              </a:rPr>
              <a:t>Apresentação da solução para o subprojeto de Criação </a:t>
            </a:r>
            <a:r>
              <a:rPr lang="pt-BR" dirty="0">
                <a:solidFill>
                  <a:schemeClr val="tx1"/>
                </a:solidFill>
              </a:rPr>
              <a:t>de Pacotes de Pós Pago de Roaming Internacional Oi Móvel - RI, RII, RIII - Varejo, Corporativo, Empresarial</a:t>
            </a: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993040" y="1848842"/>
            <a:ext cx="2357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altLang="ja-JP" b="1" smtClean="0">
                <a:solidFill>
                  <a:srgbClr val="009AA6"/>
                </a:solidFill>
                <a:latin typeface="Arial"/>
                <a:cs typeface="Arial"/>
              </a:rPr>
              <a:t>Índice</a:t>
            </a:r>
            <a:endParaRPr lang="pt-BR" b="1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899592" y="277366"/>
            <a:ext cx="362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Sumário Executivo*</a:t>
            </a:r>
            <a:endParaRPr lang="pt-BR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6084168" y="4451784"/>
            <a:ext cx="2357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Total de slides: ##</a:t>
            </a:r>
            <a:endParaRPr lang="pt-BR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Retângulo 1"/>
          <p:cNvSpPr/>
          <p:nvPr/>
        </p:nvSpPr>
        <p:spPr>
          <a:xfrm>
            <a:off x="5868144" y="4371950"/>
            <a:ext cx="2448272" cy="44916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71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46599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tIns="900000" rtlCol="0" anchor="ctr"/>
          <a:lstStyle/>
          <a:p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GERAIS</a:t>
            </a:r>
          </a:p>
          <a:p>
            <a:r>
              <a:rPr lang="pt-BR" sz="28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Envolvidos*</a:t>
            </a:r>
            <a:endParaRPr lang="pt-BR" sz="2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Envolvido </a:t>
            </a: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(Nome Completo): 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 o nome do envolvido de forma que seja de fácil reconhecimento. </a:t>
            </a:r>
            <a:endParaRPr lang="pt-BR" sz="1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Papel: 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Informar Tipos de Papeis do Modelo de Gestão: Cliente Solicitante, Analista de Negócio, Líder Técnico, Responsável Técnico, Arquiteto, Líder de Operação, Líder de Testes, Líder de Mudança, Fornecedor etc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Frente/Empresa-Área: 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 CRM Fixa / IBM-CRM 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Contato: 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Exemplo – </a:t>
            </a:r>
            <a:r>
              <a:rPr lang="pt-BR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envolvido@oi.net.br e Telefone(s</a:t>
            </a:r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(XX) XXXXX-XXXX</a:t>
            </a:r>
          </a:p>
          <a:p>
            <a:endParaRPr lang="pt-BR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pt-B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LÊR AS INSTRUÇÕES, DELETE ESTE SLIDE</a:t>
            </a:r>
            <a:endParaRPr lang="pt-BR" sz="14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90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plate_Oi_pra_todo_mundo - v1">
  <a:themeElements>
    <a:clrScheme name="OI Acqua">
      <a:dk1>
        <a:sysClr val="windowText" lastClr="000000"/>
      </a:dk1>
      <a:lt1>
        <a:srgbClr val="FFFFFF"/>
      </a:lt1>
      <a:dk2>
        <a:srgbClr val="FEBE10"/>
      </a:dk2>
      <a:lt2>
        <a:srgbClr val="000000"/>
      </a:lt2>
      <a:accent1>
        <a:srgbClr val="00AFB2"/>
      </a:accent1>
      <a:accent2>
        <a:srgbClr val="FEBE10"/>
      </a:accent2>
      <a:accent3>
        <a:srgbClr val="E4D3B5"/>
      </a:accent3>
      <a:accent4>
        <a:srgbClr val="7570B3"/>
      </a:accent4>
      <a:accent5>
        <a:srgbClr val="DB6826"/>
      </a:accent5>
      <a:accent6>
        <a:srgbClr val="7F7F7F"/>
      </a:accent6>
      <a:hlink>
        <a:srgbClr val="00AFB2"/>
      </a:hlink>
      <a:folHlink>
        <a:srgbClr val="DB68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009AA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0" bIns="0" numCol="1" rtlCol="0" anchor="t" anchorCtr="0" compatLnSpc="1">
        <a:prstTxWarp prst="textNoShape">
          <a:avLst/>
        </a:prstTxWarp>
      </a:bodyPr>
      <a:lstStyle>
        <a:defPPr defTabSz="914400" eaLnBrk="0" fontAlgn="base" hangingPunct="0">
          <a:spcBef>
            <a:spcPct val="0"/>
          </a:spcBef>
          <a:spcAft>
            <a:spcPct val="0"/>
          </a:spcAft>
          <a:defRPr sz="1400" kern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Oi_pra_todo_mundo - v1.potx" id="{D5D7D015-BE63-4345-B875-09554FC53C03}" vid="{BF5E7B6A-ACDC-42E9-BC17-93B643F5D340}"/>
    </a:ext>
  </a:extLst>
</a:theme>
</file>

<file path=ppt/theme/theme3.xml><?xml version="1.0" encoding="utf-8"?>
<a:theme xmlns:a="http://schemas.openxmlformats.org/drawingml/2006/main" name="3_Template_Oi_pra_todo_mundo - v1">
  <a:themeElements>
    <a:clrScheme name="OI Acqua">
      <a:dk1>
        <a:sysClr val="windowText" lastClr="000000"/>
      </a:dk1>
      <a:lt1>
        <a:srgbClr val="FFFFFF"/>
      </a:lt1>
      <a:dk2>
        <a:srgbClr val="FEBE10"/>
      </a:dk2>
      <a:lt2>
        <a:srgbClr val="000000"/>
      </a:lt2>
      <a:accent1>
        <a:srgbClr val="00AFB2"/>
      </a:accent1>
      <a:accent2>
        <a:srgbClr val="FEBE10"/>
      </a:accent2>
      <a:accent3>
        <a:srgbClr val="E4D3B5"/>
      </a:accent3>
      <a:accent4>
        <a:srgbClr val="7570B3"/>
      </a:accent4>
      <a:accent5>
        <a:srgbClr val="DB6826"/>
      </a:accent5>
      <a:accent6>
        <a:srgbClr val="7F7F7F"/>
      </a:accent6>
      <a:hlink>
        <a:srgbClr val="00AFB2"/>
      </a:hlink>
      <a:folHlink>
        <a:srgbClr val="DB68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009AA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0" bIns="0" numCol="1" rtlCol="0" anchor="t" anchorCtr="0" compatLnSpc="1">
        <a:prstTxWarp prst="textNoShape">
          <a:avLst/>
        </a:prstTxWarp>
      </a:bodyPr>
      <a:lstStyle>
        <a:defPPr defTabSz="914400" eaLnBrk="0" fontAlgn="base" hangingPunct="0">
          <a:spcBef>
            <a:spcPct val="0"/>
          </a:spcBef>
          <a:spcAft>
            <a:spcPct val="0"/>
          </a:spcAft>
          <a:defRPr sz="1400" kern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Oi_pra_todo_mundo - v1.potx" id="{D5D7D015-BE63-4345-B875-09554FC53C03}" vid="{BF5E7B6A-ACDC-42E9-BC17-93B643F5D340}"/>
    </a:ext>
  </a:extLst>
</a:theme>
</file>

<file path=ppt/theme/theme4.xml><?xml version="1.0" encoding="utf-8"?>
<a:theme xmlns:a="http://schemas.openxmlformats.org/drawingml/2006/main" name="1_Template_Oi_pra_todo_mundo - v1">
  <a:themeElements>
    <a:clrScheme name="OI Acqua">
      <a:dk1>
        <a:sysClr val="windowText" lastClr="000000"/>
      </a:dk1>
      <a:lt1>
        <a:srgbClr val="FFFFFF"/>
      </a:lt1>
      <a:dk2>
        <a:srgbClr val="FEBE10"/>
      </a:dk2>
      <a:lt2>
        <a:srgbClr val="000000"/>
      </a:lt2>
      <a:accent1>
        <a:srgbClr val="00AFB2"/>
      </a:accent1>
      <a:accent2>
        <a:srgbClr val="FEBE10"/>
      </a:accent2>
      <a:accent3>
        <a:srgbClr val="E4D3B5"/>
      </a:accent3>
      <a:accent4>
        <a:srgbClr val="7570B3"/>
      </a:accent4>
      <a:accent5>
        <a:srgbClr val="DB6826"/>
      </a:accent5>
      <a:accent6>
        <a:srgbClr val="7F7F7F"/>
      </a:accent6>
      <a:hlink>
        <a:srgbClr val="00AFB2"/>
      </a:hlink>
      <a:folHlink>
        <a:srgbClr val="DB68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009AA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0" bIns="0" numCol="1" rtlCol="0" anchor="t" anchorCtr="0" compatLnSpc="1">
        <a:prstTxWarp prst="textNoShape">
          <a:avLst/>
        </a:prstTxWarp>
      </a:bodyPr>
      <a:lstStyle>
        <a:defPPr defTabSz="914400" eaLnBrk="0" fontAlgn="base" hangingPunct="0">
          <a:spcBef>
            <a:spcPct val="0"/>
          </a:spcBef>
          <a:spcAft>
            <a:spcPct val="0"/>
          </a:spcAft>
          <a:defRPr sz="1400" kern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Oi_pra_todo_mundo - v1.potx" id="{D5D7D015-BE63-4345-B875-09554FC53C03}" vid="{BF5E7B6A-ACDC-42E9-BC17-93B643F5D340}"/>
    </a:ext>
  </a:extLst>
</a:theme>
</file>

<file path=ppt/theme/theme5.xml><?xml version="1.0" encoding="utf-8"?>
<a:theme xmlns:a="http://schemas.openxmlformats.org/drawingml/2006/main" name="2_Template_Oi_pra_todo_mundo - v1">
  <a:themeElements>
    <a:clrScheme name="OI Acqua">
      <a:dk1>
        <a:sysClr val="windowText" lastClr="000000"/>
      </a:dk1>
      <a:lt1>
        <a:srgbClr val="FFFFFF"/>
      </a:lt1>
      <a:dk2>
        <a:srgbClr val="FEBE10"/>
      </a:dk2>
      <a:lt2>
        <a:srgbClr val="000000"/>
      </a:lt2>
      <a:accent1>
        <a:srgbClr val="00AFB2"/>
      </a:accent1>
      <a:accent2>
        <a:srgbClr val="FEBE10"/>
      </a:accent2>
      <a:accent3>
        <a:srgbClr val="E4D3B5"/>
      </a:accent3>
      <a:accent4>
        <a:srgbClr val="7570B3"/>
      </a:accent4>
      <a:accent5>
        <a:srgbClr val="DB6826"/>
      </a:accent5>
      <a:accent6>
        <a:srgbClr val="7F7F7F"/>
      </a:accent6>
      <a:hlink>
        <a:srgbClr val="00AFB2"/>
      </a:hlink>
      <a:folHlink>
        <a:srgbClr val="DB68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009AA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0" bIns="0" numCol="1" rtlCol="0" anchor="t" anchorCtr="0" compatLnSpc="1">
        <a:prstTxWarp prst="textNoShape">
          <a:avLst/>
        </a:prstTxWarp>
      </a:bodyPr>
      <a:lstStyle>
        <a:defPPr defTabSz="914400" eaLnBrk="0" fontAlgn="base" hangingPunct="0">
          <a:spcBef>
            <a:spcPct val="0"/>
          </a:spcBef>
          <a:spcAft>
            <a:spcPct val="0"/>
          </a:spcAft>
          <a:defRPr sz="1400" kern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Oi_pra_todo_mundo - v1.potx" id="{D5D7D015-BE63-4345-B875-09554FC53C03}" vid="{BF5E7B6A-ACDC-42E9-BC17-93B643F5D340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de_x0020_Expira_x00e7__x00e3_o xmlns="4147c134-c124-470b-82c5-8e3262786405" xsi:nil="true"/>
    <Aprovado_x0020_Por xmlns="4147c134-c124-470b-82c5-8e3262786405">
      <UserInfo>
        <DisplayName/>
        <AccountId xsi:nil="true"/>
        <AccountType/>
      </UserInfo>
    </Aprovado_x0020_Po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49F4BB575B9704D9BEC920E4BF590B1" ma:contentTypeVersion="2" ma:contentTypeDescription="Crie um novo documento." ma:contentTypeScope="" ma:versionID="e058fe7411d3f81d4dee1dcddb1d8d9d">
  <xsd:schema xmlns:xsd="http://www.w3.org/2001/XMLSchema" xmlns:xs="http://www.w3.org/2001/XMLSchema" xmlns:p="http://schemas.microsoft.com/office/2006/metadata/properties" xmlns:ns2="4147c134-c124-470b-82c5-8e3262786405" targetNamespace="http://schemas.microsoft.com/office/2006/metadata/properties" ma:root="true" ma:fieldsID="649b46373682a50546f260fdfb1b6154" ns2:_="">
    <xsd:import namespace="4147c134-c124-470b-82c5-8e3262786405"/>
    <xsd:element name="properties">
      <xsd:complexType>
        <xsd:sequence>
          <xsd:element name="documentManagement">
            <xsd:complexType>
              <xsd:all>
                <xsd:element ref="ns2:Data_x0020_de_x0020_Expira_x00e7__x00e3_o" minOccurs="0"/>
                <xsd:element ref="ns2:Aprovado_x0020_Po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47c134-c124-470b-82c5-8e3262786405" elementFormDefault="qualified">
    <xsd:import namespace="http://schemas.microsoft.com/office/2006/documentManagement/types"/>
    <xsd:import namespace="http://schemas.microsoft.com/office/infopath/2007/PartnerControls"/>
    <xsd:element name="Data_x0020_de_x0020_Expira_x00e7__x00e3_o" ma:index="8" nillable="true" ma:displayName="Data de Expiração" ma:format="DateOnly" ma:internalName="Data_x0020_de_x0020_Expira_x00e7__x00e3_o">
      <xsd:simpleType>
        <xsd:restriction base="dms:DateTime"/>
      </xsd:simpleType>
    </xsd:element>
    <xsd:element name="Aprovado_x0020_Por" ma:index="9" nillable="true" ma:displayName="Aprovado Por" ma:list="UserInfo" ma:SharePointGroup="0" ma:internalName="Aprovado_x0020_P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095AA5-E52F-4B86-BEA9-54AE2A3D885C}"/>
</file>

<file path=customXml/itemProps2.xml><?xml version="1.0" encoding="utf-8"?>
<ds:datastoreItem xmlns:ds="http://schemas.openxmlformats.org/officeDocument/2006/customXml" ds:itemID="{7568CF47-DCE0-4AA3-88CC-65039A5E209C}"/>
</file>

<file path=customXml/itemProps3.xml><?xml version="1.0" encoding="utf-8"?>
<ds:datastoreItem xmlns:ds="http://schemas.openxmlformats.org/officeDocument/2006/customXml" ds:itemID="{824DBEBB-BFBB-4199-81AD-619586856233}"/>
</file>

<file path=docProps/app.xml><?xml version="1.0" encoding="utf-8"?>
<Properties xmlns="http://schemas.openxmlformats.org/officeDocument/2006/extended-properties" xmlns:vt="http://schemas.openxmlformats.org/officeDocument/2006/docPropsVTypes">
  <TotalTime>7304</TotalTime>
  <Words>3101</Words>
  <Application>Microsoft Office PowerPoint</Application>
  <PresentationFormat>Apresentação na tela (16:9)</PresentationFormat>
  <Paragraphs>541</Paragraphs>
  <Slides>32</Slides>
  <Notes>13</Notes>
  <HiddenSlides>13</HiddenSlides>
  <MMClips>0</MMClips>
  <ScaleCrop>false</ScaleCrop>
  <HeadingPairs>
    <vt:vector size="4" baseType="variant">
      <vt:variant>
        <vt:lpstr>Tema</vt:lpstr>
      </vt:variant>
      <vt:variant>
        <vt:i4>7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Custom Design</vt:lpstr>
      <vt:lpstr>Template_Oi_pra_todo_mundo - v1</vt:lpstr>
      <vt:lpstr>3_Template_Oi_pra_todo_mundo - v1</vt:lpstr>
      <vt:lpstr>1_Template_Oi_pra_todo_mundo - v1</vt:lpstr>
      <vt:lpstr>2_Template_Oi_pra_todo_mundo - v1</vt:lpstr>
      <vt:lpstr>1_Custom Design</vt:lpstr>
      <vt:lpstr>2_Custom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Reengenharia – Macro Blocos de Sustentação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Carvalheira</dc:creator>
  <cp:lastModifiedBy>Maria Cristiane Rodrigues Martins Portugal</cp:lastModifiedBy>
  <cp:revision>242</cp:revision>
  <dcterms:created xsi:type="dcterms:W3CDTF">2013-08-20T16:42:35Z</dcterms:created>
  <dcterms:modified xsi:type="dcterms:W3CDTF">2014-12-19T18:20:34Z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0x010100749F4BB575B9704D9BEC920E4BF590B1</vt:lpwstr>
  </property>
</Properties>
</file>