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  <p:sldMasterId id="2147483711" r:id="rId2"/>
  </p:sldMasterIdLst>
  <p:notesMasterIdLst>
    <p:notesMasterId r:id="rId8"/>
  </p:notesMasterIdLst>
  <p:handoutMasterIdLst>
    <p:handoutMasterId r:id="rId9"/>
  </p:handoutMasterIdLst>
  <p:sldIdLst>
    <p:sldId id="326" r:id="rId3"/>
    <p:sldId id="335" r:id="rId4"/>
    <p:sldId id="336" r:id="rId5"/>
    <p:sldId id="337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C09B00"/>
    <a:srgbClr val="FFCC00"/>
    <a:srgbClr val="760000"/>
    <a:srgbClr val="FF5050"/>
    <a:srgbClr val="00CC99"/>
    <a:srgbClr val="CCCC00"/>
    <a:srgbClr val="99CC00"/>
    <a:srgbClr val="99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8762" autoAdjust="0"/>
  </p:normalViewPr>
  <p:slideViewPr>
    <p:cSldViewPr snapToObjects="1">
      <p:cViewPr varScale="1">
        <p:scale>
          <a:sx n="121" d="100"/>
          <a:sy n="121" d="100"/>
        </p:scale>
        <p:origin x="-102" y="-126"/>
      </p:cViewPr>
      <p:guideLst>
        <p:guide orient="horz" pos="667"/>
        <p:guide orient="horz" pos="8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18/02/2014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18/02/2014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pt-BR" dirty="0" smtClean="0"/>
              <a:t>Total de Slides</a:t>
            </a:r>
            <a:endParaRPr lang="pt-BR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sz="1800" dirty="0" smtClean="0"/>
              <a:t>Sumário Executivo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2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63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83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872" y="1635646"/>
            <a:ext cx="5112494" cy="12245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pt-BR" noProof="0" dirty="0" smtClean="0"/>
              <a:t>Título com letra Arial</a:t>
            </a:r>
            <a:br>
              <a:rPr lang="pt-BR" noProof="0" dirty="0" smtClean="0"/>
            </a:br>
            <a:r>
              <a:rPr lang="pt-BR" noProof="0" dirty="0" err="1" smtClean="0"/>
              <a:t>Bold</a:t>
            </a:r>
            <a:r>
              <a:rPr lang="pt-BR" noProof="0" dirty="0" smtClean="0"/>
              <a:t> tamanho 38</a:t>
            </a:r>
            <a:endParaRPr lang="pt-BR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860154"/>
            <a:ext cx="5112494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smtClean="0"/>
              <a:t>Referência (</a:t>
            </a:r>
            <a:r>
              <a:rPr lang="pt-BR" noProof="0" dirty="0" err="1" smtClean="0"/>
              <a:t>Dpto</a:t>
            </a:r>
            <a:r>
              <a:rPr lang="pt-BR" noProof="0" dirty="0" smtClean="0"/>
              <a:t>, cidade, etc.) | Ano</a:t>
            </a:r>
          </a:p>
          <a:p>
            <a:pPr lvl="0"/>
            <a:r>
              <a:rPr lang="pt-BR" noProof="0" dirty="0" smtClean="0"/>
              <a:t>Usar letra Arial tamanho 15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5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2211710"/>
            <a:ext cx="8208962" cy="993775"/>
          </a:xfrm>
        </p:spPr>
        <p:txBody>
          <a:bodyPr>
            <a:normAutofit/>
          </a:bodyPr>
          <a:lstStyle>
            <a:lvl1pPr>
              <a:defRPr lang="pt-BR" sz="2800" b="1" cap="none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93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 userDrawn="1"/>
        </p:nvSpPr>
        <p:spPr>
          <a:xfrm>
            <a:off x="1576391" y="4578828"/>
            <a:ext cx="7127875" cy="21590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7C0"/>
              </a:buClr>
              <a:buFont typeface="Wingdings" panose="05000000000000000000" pitchFamily="2" charset="2"/>
              <a:buNone/>
              <a:defRPr lang="pt-BR" sz="900" kern="1200" cap="all" baseline="0" noProof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77C0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21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77C0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77C0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9250" indent="-187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77C0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cap="none" dirty="0" smtClean="0">
                <a:solidFill>
                  <a:schemeClr val="tx1"/>
                </a:solidFill>
              </a:rPr>
              <a:t>Este documento é propriedade intelectual da Oi </a:t>
            </a:r>
            <a:r>
              <a:rPr lang="pt-PT" sz="800" cap="none" dirty="0">
                <a:solidFill>
                  <a:schemeClr val="tx1"/>
                </a:solidFill>
              </a:rPr>
              <a:t>e</a:t>
            </a:r>
            <a:r>
              <a:rPr lang="pt-PT" sz="800" cap="none" dirty="0" smtClean="0">
                <a:solidFill>
                  <a:schemeClr val="tx1"/>
                </a:solidFill>
              </a:rPr>
              <a:t> fica proibida e sua utilização ou propagação sem expressa autorização escrita</a:t>
            </a:r>
            <a:endParaRPr lang="en-US" sz="800" cap="none" dirty="0">
              <a:solidFill>
                <a:schemeClr val="tx1"/>
              </a:solidFill>
            </a:endParaRPr>
          </a:p>
        </p:txBody>
      </p:sp>
      <p:pic>
        <p:nvPicPr>
          <p:cNvPr id="8" name="Picture 7" descr="fls_png_1_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6" y="2688168"/>
            <a:ext cx="1296136" cy="12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noProof="0" dirty="0" smtClean="0"/>
              <a:t>&lt;colocar aqui o rodapé do slide&gt; | Material Confidencial | Página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11" name="Picture 10" descr="fls_png_1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12" y="186667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0" r:id="rId2"/>
    <p:sldLayoutId id="2147483714" r:id="rId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208962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16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2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7577C0"/>
        </a:buClr>
        <a:buFont typeface="Wingdings" panose="05000000000000000000" pitchFamily="2" charset="2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9250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3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STI 84137 - Visão da Solução Macro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Gerência de </a:t>
            </a:r>
            <a:r>
              <a:rPr lang="pt-BR" dirty="0" err="1" smtClean="0"/>
              <a:t>Cobilling</a:t>
            </a:r>
            <a:r>
              <a:rPr lang="pt-BR" dirty="0" smtClean="0"/>
              <a:t> e Repasse, Fraude e RA</a:t>
            </a:r>
          </a:p>
          <a:p>
            <a:r>
              <a:rPr lang="pt-BR" dirty="0" smtClean="0"/>
              <a:t>13/02/2014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3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 smtClean="0"/>
              <a:t>Este documento apresentará a visão da solução macro para o STI 84137- </a:t>
            </a:r>
            <a:r>
              <a:rPr lang="pt-BR" dirty="0"/>
              <a:t>PROJETO SINERGIA Oi-PT [RA]: </a:t>
            </a:r>
            <a:r>
              <a:rPr lang="pt-BR" dirty="0" smtClean="0"/>
              <a:t>Serviços </a:t>
            </a:r>
            <a:r>
              <a:rPr lang="pt-BR" dirty="0"/>
              <a:t>de </a:t>
            </a:r>
            <a:r>
              <a:rPr lang="pt-BR" dirty="0" smtClean="0"/>
              <a:t>Instalação </a:t>
            </a:r>
            <a:r>
              <a:rPr lang="pt-BR" dirty="0"/>
              <a:t>da </a:t>
            </a:r>
            <a:r>
              <a:rPr lang="pt-BR" dirty="0" smtClean="0"/>
              <a:t>Solução </a:t>
            </a:r>
            <a:r>
              <a:rPr lang="pt-BR" dirty="0"/>
              <a:t>de </a:t>
            </a:r>
            <a:r>
              <a:rPr lang="pt-BR" dirty="0" smtClean="0"/>
              <a:t>RA.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01 Visão da Solução Macro – STI 84137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8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Conector angulado 114"/>
          <p:cNvCxnSpPr/>
          <p:nvPr/>
        </p:nvCxnSpPr>
        <p:spPr>
          <a:xfrm>
            <a:off x="251400" y="1131877"/>
            <a:ext cx="3725816" cy="92084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do 316"/>
          <p:cNvCxnSpPr/>
          <p:nvPr/>
        </p:nvCxnSpPr>
        <p:spPr>
          <a:xfrm flipV="1">
            <a:off x="3921531" y="4596128"/>
            <a:ext cx="3170819" cy="197568"/>
          </a:xfrm>
          <a:prstGeom prst="bentConnector2">
            <a:avLst/>
          </a:prstGeom>
          <a:ln w="12700">
            <a:solidFill>
              <a:srgbClr val="C0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endCxn id="3" idx="2"/>
          </p:cNvCxnSpPr>
          <p:nvPr/>
        </p:nvCxnSpPr>
        <p:spPr>
          <a:xfrm flipV="1">
            <a:off x="1403642" y="2851139"/>
            <a:ext cx="1735409" cy="771751"/>
          </a:xfrm>
          <a:prstGeom prst="bentConnector3">
            <a:avLst>
              <a:gd name="adj1" fmla="val 18658"/>
            </a:avLst>
          </a:prstGeom>
          <a:ln w="19050">
            <a:solidFill>
              <a:srgbClr val="00CC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2339691" y="3018773"/>
            <a:ext cx="811010" cy="1690204"/>
          </a:xfrm>
          <a:prstGeom prst="bentConnector2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14"/>
          <p:cNvCxnSpPr/>
          <p:nvPr/>
        </p:nvCxnSpPr>
        <p:spPr>
          <a:xfrm>
            <a:off x="1403642" y="2124887"/>
            <a:ext cx="1735409" cy="580771"/>
          </a:xfrm>
          <a:prstGeom prst="bentConnector3">
            <a:avLst>
              <a:gd name="adj1" fmla="val 7757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179390" y="555470"/>
            <a:ext cx="1224252" cy="37034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9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Faturamento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 Macro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4</a:t>
            </a:fld>
            <a:endParaRPr lang="pt-BR" noProof="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5214" y="3809646"/>
            <a:ext cx="802316" cy="346324"/>
          </a:xfrm>
          <a:prstGeom prst="roundRect">
            <a:avLst/>
          </a:prstGeom>
          <a:solidFill>
            <a:srgbClr val="00CC99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DETRAF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83386" y="3363860"/>
            <a:ext cx="802316" cy="346324"/>
          </a:xfrm>
          <a:prstGeom prst="roundRect">
            <a:avLst/>
          </a:prstGeom>
          <a:solidFill>
            <a:srgbClr val="00CC99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CPM</a:t>
            </a:r>
          </a:p>
        </p:txBody>
      </p:sp>
      <p:grpSp>
        <p:nvGrpSpPr>
          <p:cNvPr id="159" name="Grupo 158"/>
          <p:cNvGrpSpPr/>
          <p:nvPr/>
        </p:nvGrpSpPr>
        <p:grpSpPr>
          <a:xfrm>
            <a:off x="1547580" y="1231151"/>
            <a:ext cx="1080150" cy="692509"/>
            <a:chOff x="4139940" y="2309755"/>
            <a:chExt cx="1080150" cy="692509"/>
          </a:xfrm>
        </p:grpSpPr>
        <p:sp>
          <p:nvSpPr>
            <p:cNvPr id="157" name="Retângulo de cantos arredondados 156"/>
            <p:cNvSpPr/>
            <p:nvPr/>
          </p:nvSpPr>
          <p:spPr>
            <a:xfrm>
              <a:off x="4139940" y="2309755"/>
              <a:ext cx="1080150" cy="6925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800" b="1" kern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Gestão de Conhecimento</a:t>
              </a:r>
              <a:endParaRPr lang="pt-BR" sz="16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4211950" y="2585204"/>
              <a:ext cx="936104" cy="360040"/>
            </a:xfrm>
            <a:prstGeom prst="roundRect">
              <a:avLst/>
            </a:prstGeom>
            <a:solidFill>
              <a:srgbClr val="00206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</a:p>
          </p:txBody>
        </p:sp>
      </p:grpSp>
      <p:sp>
        <p:nvSpPr>
          <p:cNvPr id="10" name="Retângulo de cantos arredondados 9"/>
          <p:cNvSpPr/>
          <p:nvPr/>
        </p:nvSpPr>
        <p:spPr>
          <a:xfrm>
            <a:off x="383634" y="1217310"/>
            <a:ext cx="802316" cy="3463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SFA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83634" y="1649358"/>
            <a:ext cx="802316" cy="34632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ARBOR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85214" y="785553"/>
            <a:ext cx="802316" cy="34632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SCF1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83634" y="2081406"/>
            <a:ext cx="802316" cy="34632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STC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23411" y="4325854"/>
            <a:ext cx="2016280" cy="7662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9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Interconexão e </a:t>
            </a:r>
            <a:r>
              <a:rPr lang="pt-BR" sz="900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Cobilling</a:t>
            </a:r>
            <a:endParaRPr lang="pt-BR" sz="1100" b="1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05388" y="4576189"/>
            <a:ext cx="862292" cy="395318"/>
          </a:xfrm>
          <a:prstGeom prst="roundRect">
            <a:avLst/>
          </a:prstGeom>
          <a:solidFill>
            <a:srgbClr val="9999FF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ITX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95420" y="4567748"/>
            <a:ext cx="862292" cy="403759"/>
          </a:xfrm>
          <a:prstGeom prst="roundRect">
            <a:avLst/>
          </a:prstGeom>
          <a:solidFill>
            <a:srgbClr val="9999FF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9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CLEARTECH</a:t>
            </a:r>
            <a:endParaRPr lang="pt-BR" sz="7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3139051" y="2571750"/>
            <a:ext cx="2151500" cy="447023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RAID UC</a:t>
            </a:r>
          </a:p>
        </p:txBody>
      </p:sp>
      <p:grpSp>
        <p:nvGrpSpPr>
          <p:cNvPr id="271" name="Grupo 270"/>
          <p:cNvGrpSpPr/>
          <p:nvPr/>
        </p:nvGrpSpPr>
        <p:grpSpPr>
          <a:xfrm>
            <a:off x="7669693" y="2379823"/>
            <a:ext cx="1366927" cy="2486135"/>
            <a:chOff x="7237633" y="2245915"/>
            <a:chExt cx="1366927" cy="2486135"/>
          </a:xfrm>
        </p:grpSpPr>
        <p:sp>
          <p:nvSpPr>
            <p:cNvPr id="197" name="Retângulo de cantos arredondados 196"/>
            <p:cNvSpPr/>
            <p:nvPr/>
          </p:nvSpPr>
          <p:spPr>
            <a:xfrm>
              <a:off x="7237633" y="2245915"/>
              <a:ext cx="1366927" cy="24861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800" b="1" kern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Gestão de Informações do Cliente</a:t>
              </a:r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7452426" y="2571750"/>
              <a:ext cx="936104" cy="2088038"/>
              <a:chOff x="6300192" y="1995686"/>
              <a:chExt cx="936104" cy="2088038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6300192" y="3723684"/>
                <a:ext cx="936104" cy="360040"/>
              </a:xfrm>
              <a:prstGeom prst="round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7200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SAC</a:t>
                </a:r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300192" y="3278979"/>
                <a:ext cx="936104" cy="360040"/>
              </a:xfrm>
              <a:prstGeom prst="round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7200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STC</a:t>
                </a:r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0192" y="1995686"/>
                <a:ext cx="936104" cy="360040"/>
              </a:xfrm>
              <a:prstGeom prst="round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7200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SIEBEL 6.3</a:t>
                </a: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300192" y="2427734"/>
                <a:ext cx="936104" cy="360040"/>
              </a:xfrm>
              <a:prstGeom prst="round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7200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SIEBEL 8</a:t>
                </a:r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>
                <a:off x="6300192" y="2859782"/>
                <a:ext cx="936104" cy="360040"/>
              </a:xfrm>
              <a:prstGeom prst="round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7200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1200" kern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CLARIFY</a:t>
                </a:r>
              </a:p>
            </p:txBody>
          </p:sp>
        </p:grpSp>
      </p:grpSp>
      <p:sp>
        <p:nvSpPr>
          <p:cNvPr id="60" name="CaixaDeTexto 59"/>
          <p:cNvSpPr txBox="1"/>
          <p:nvPr/>
        </p:nvSpPr>
        <p:spPr>
          <a:xfrm>
            <a:off x="1475570" y="1923660"/>
            <a:ext cx="129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 dos bilhetes de receita de interconexão e </a:t>
            </a:r>
            <a:r>
              <a:rPr lang="pt-BR" sz="800" dirty="0" smtClean="0"/>
              <a:t>dos </a:t>
            </a:r>
            <a:r>
              <a:rPr lang="pt-BR" sz="800" dirty="0"/>
              <a:t>dados cadastrais dos assinantes, configurados no F</a:t>
            </a:r>
            <a:r>
              <a:rPr lang="pt-BR" sz="800" dirty="0" smtClean="0"/>
              <a:t>aturamento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835620" y="4011950"/>
            <a:ext cx="1512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 dos bilhetes de despesas de interconexão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1653531" y="2830185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 dos bilhetes tarifados e enviados ao Faturamento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3275820" y="3029081"/>
            <a:ext cx="0" cy="686897"/>
          </a:xfrm>
          <a:prstGeom prst="straightConnector1">
            <a:avLst/>
          </a:prstGeom>
          <a:ln w="127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3275857" y="3219840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 dos bilhetes mediados e enviados à Tarifação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do 147"/>
          <p:cNvCxnSpPr>
            <a:stCxn id="144" idx="1"/>
          </p:cNvCxnSpPr>
          <p:nvPr/>
        </p:nvCxnSpPr>
        <p:spPr>
          <a:xfrm rot="10800000">
            <a:off x="5148081" y="3035274"/>
            <a:ext cx="364807" cy="1016730"/>
          </a:xfrm>
          <a:prstGeom prst="bentConnector2">
            <a:avLst/>
          </a:prstGeom>
          <a:ln w="12700">
            <a:solidFill>
              <a:srgbClr val="FF5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>
            <a:off x="5076107" y="3118225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 dos bilhetes faturados recebidos da Tarifação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2555757" y="1225056"/>
            <a:ext cx="129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Dados p/ análises Multidimensionais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tângulo de cantos arredondados 167"/>
          <p:cNvSpPr/>
          <p:nvPr/>
        </p:nvSpPr>
        <p:spPr>
          <a:xfrm>
            <a:off x="4139977" y="657937"/>
            <a:ext cx="3096393" cy="10702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8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Plataformas Fora de TI</a:t>
            </a:r>
            <a:endParaRPr lang="pt-BR" sz="1100" b="1" kern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204896" y="839038"/>
            <a:ext cx="93610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HLR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204896" y="1275580"/>
            <a:ext cx="93610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FIXA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20091" y="839038"/>
            <a:ext cx="93610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HSS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20091" y="1275580"/>
            <a:ext cx="93610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</a:p>
        </p:txBody>
      </p:sp>
      <p:sp>
        <p:nvSpPr>
          <p:cNvPr id="167" name="Retângulo de cantos arredondados 166"/>
          <p:cNvSpPr/>
          <p:nvPr/>
        </p:nvSpPr>
        <p:spPr>
          <a:xfrm>
            <a:off x="4211976" y="1276306"/>
            <a:ext cx="936104" cy="360040"/>
          </a:xfrm>
          <a:prstGeom prst="roundRect">
            <a:avLst/>
          </a:prstGeom>
          <a:solidFill>
            <a:srgbClr val="969696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REDE FIXA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4283997" y="1707630"/>
            <a:ext cx="187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Envio </a:t>
            </a:r>
            <a:r>
              <a:rPr lang="pt-BR" sz="800" dirty="0"/>
              <a:t>dos bilhetes gerados na Rede e coletados pela </a:t>
            </a:r>
            <a:r>
              <a:rPr lang="pt-BR" sz="800" dirty="0" smtClean="0"/>
              <a:t>Mediação</a:t>
            </a:r>
            <a:endParaRPr lang="pt-BR" sz="800" dirty="0"/>
          </a:p>
        </p:txBody>
      </p:sp>
      <p:grpSp>
        <p:nvGrpSpPr>
          <p:cNvPr id="297" name="Grupo 296"/>
          <p:cNvGrpSpPr/>
          <p:nvPr/>
        </p:nvGrpSpPr>
        <p:grpSpPr>
          <a:xfrm>
            <a:off x="3203810" y="3651870"/>
            <a:ext cx="1152160" cy="1214088"/>
            <a:chOff x="3347831" y="3651870"/>
            <a:chExt cx="1152160" cy="1214088"/>
          </a:xfrm>
        </p:grpSpPr>
        <p:sp>
          <p:nvSpPr>
            <p:cNvPr id="67" name="Retângulo de cantos arredondados 66"/>
            <p:cNvSpPr/>
            <p:nvPr/>
          </p:nvSpPr>
          <p:spPr>
            <a:xfrm>
              <a:off x="3347831" y="3651870"/>
              <a:ext cx="1152160" cy="12140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800" b="1" kern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Mediação de dados de Faturamento</a:t>
              </a:r>
              <a:endParaRPr lang="pt-BR" sz="11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3465388" y="4011960"/>
              <a:ext cx="936104" cy="3600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MxDR</a:t>
              </a:r>
              <a:endPara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Retângulo de cantos arredondados 197"/>
            <p:cNvSpPr/>
            <p:nvPr/>
          </p:nvSpPr>
          <p:spPr>
            <a:xfrm>
              <a:off x="3465388" y="4444020"/>
              <a:ext cx="936104" cy="360040"/>
            </a:xfrm>
            <a:prstGeom prst="roundRect">
              <a:avLst/>
            </a:prstGeom>
            <a:gradFill flip="none" rotWithShape="1">
              <a:gsLst>
                <a:gs pos="46000">
                  <a:srgbClr val="F2BD24"/>
                </a:gs>
                <a:gs pos="28000">
                  <a:schemeClr val="accent3">
                    <a:satMod val="103000"/>
                    <a:lumMod val="102000"/>
                    <a:tint val="94000"/>
                  </a:schemeClr>
                </a:gs>
                <a:gs pos="53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MM</a:t>
              </a:r>
            </a:p>
          </p:txBody>
        </p:sp>
      </p:grpSp>
      <p:cxnSp>
        <p:nvCxnSpPr>
          <p:cNvPr id="247" name="Conector angulado 246"/>
          <p:cNvCxnSpPr>
            <a:endCxn id="157" idx="3"/>
          </p:cNvCxnSpPr>
          <p:nvPr/>
        </p:nvCxnSpPr>
        <p:spPr>
          <a:xfrm rot="16200000" flipV="1">
            <a:off x="2470486" y="1734651"/>
            <a:ext cx="1008127" cy="693637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bo 253"/>
          <p:cNvSpPr/>
          <p:nvPr/>
        </p:nvSpPr>
        <p:spPr>
          <a:xfrm>
            <a:off x="3779890" y="2052717"/>
            <a:ext cx="2151500" cy="447023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RAID PI</a:t>
            </a:r>
          </a:p>
        </p:txBody>
      </p:sp>
      <p:cxnSp>
        <p:nvCxnSpPr>
          <p:cNvPr id="259" name="Conector de seta reta 258"/>
          <p:cNvCxnSpPr/>
          <p:nvPr/>
        </p:nvCxnSpPr>
        <p:spPr>
          <a:xfrm>
            <a:off x="4355933" y="1728144"/>
            <a:ext cx="37" cy="3532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ixaDeTexto 271"/>
          <p:cNvSpPr txBox="1"/>
          <p:nvPr/>
        </p:nvSpPr>
        <p:spPr>
          <a:xfrm>
            <a:off x="7807693" y="1894055"/>
            <a:ext cx="108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Envio </a:t>
            </a:r>
            <a:r>
              <a:rPr lang="pt-BR" sz="800" dirty="0"/>
              <a:t>dos dados cadastrais dos assinantes da </a:t>
            </a:r>
            <a:r>
              <a:rPr lang="pt-BR" sz="800" dirty="0" smtClean="0"/>
              <a:t>base</a:t>
            </a:r>
            <a:endParaRPr lang="pt-BR" sz="800" dirty="0"/>
          </a:p>
        </p:txBody>
      </p:sp>
      <p:cxnSp>
        <p:nvCxnSpPr>
          <p:cNvPr id="273" name="Conector angulado 272"/>
          <p:cNvCxnSpPr>
            <a:stCxn id="197" idx="0"/>
          </p:cNvCxnSpPr>
          <p:nvPr/>
        </p:nvCxnSpPr>
        <p:spPr>
          <a:xfrm rot="16200000" flipV="1">
            <a:off x="7121942" y="1148607"/>
            <a:ext cx="40665" cy="2421767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aixaDeTexto 276"/>
          <p:cNvSpPr txBox="1"/>
          <p:nvPr/>
        </p:nvSpPr>
        <p:spPr>
          <a:xfrm>
            <a:off x="7447643" y="1071754"/>
            <a:ext cx="108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Envio </a:t>
            </a:r>
            <a:r>
              <a:rPr lang="pt-BR" sz="800" dirty="0"/>
              <a:t>dos dados cadastrais dos assinantes, configurados na </a:t>
            </a:r>
            <a:r>
              <a:rPr lang="pt-BR" sz="800" dirty="0" smtClean="0"/>
              <a:t>rede</a:t>
            </a:r>
            <a:endParaRPr lang="pt-BR" sz="800" dirty="0"/>
          </a:p>
        </p:txBody>
      </p:sp>
      <p:cxnSp>
        <p:nvCxnSpPr>
          <p:cNvPr id="278" name="Conector angulado 277"/>
          <p:cNvCxnSpPr>
            <a:stCxn id="168" idx="3"/>
            <a:endCxn id="254" idx="5"/>
          </p:cNvCxnSpPr>
          <p:nvPr/>
        </p:nvCxnSpPr>
        <p:spPr>
          <a:xfrm flipH="1">
            <a:off x="5931390" y="1193041"/>
            <a:ext cx="1304980" cy="1027310"/>
          </a:xfrm>
          <a:prstGeom prst="bentConnector3">
            <a:avLst>
              <a:gd name="adj1" fmla="val -17518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o 292"/>
          <p:cNvGrpSpPr/>
          <p:nvPr/>
        </p:nvGrpSpPr>
        <p:grpSpPr>
          <a:xfrm>
            <a:off x="5512887" y="3507880"/>
            <a:ext cx="2011523" cy="1088248"/>
            <a:chOff x="4860040" y="3726741"/>
            <a:chExt cx="2011523" cy="1088248"/>
          </a:xfrm>
        </p:grpSpPr>
        <p:sp>
          <p:nvSpPr>
            <p:cNvPr id="144" name="Retângulo de cantos arredondados 143"/>
            <p:cNvSpPr/>
            <p:nvPr/>
          </p:nvSpPr>
          <p:spPr>
            <a:xfrm>
              <a:off x="4860040" y="3726741"/>
              <a:ext cx="2011523" cy="10882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900" b="1" kern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Faturamento</a:t>
              </a:r>
              <a:endParaRPr lang="pt-BR" sz="12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4932050" y="4227990"/>
              <a:ext cx="936104" cy="360040"/>
            </a:xfrm>
            <a:prstGeom prst="roundRect">
              <a:avLst/>
            </a:prstGeom>
            <a:solidFill>
              <a:srgbClr val="FF5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GENEVA</a:t>
              </a:r>
            </a:p>
          </p:txBody>
        </p:sp>
        <p:sp>
          <p:nvSpPr>
            <p:cNvPr id="143" name="Retângulo de cantos arredondados 142"/>
            <p:cNvSpPr/>
            <p:nvPr/>
          </p:nvSpPr>
          <p:spPr>
            <a:xfrm>
              <a:off x="4932050" y="3831430"/>
              <a:ext cx="936104" cy="360040"/>
            </a:xfrm>
            <a:prstGeom prst="roundRect">
              <a:avLst/>
            </a:prstGeom>
            <a:gradFill flip="none" rotWithShape="1">
              <a:gsLst>
                <a:gs pos="43000">
                  <a:srgbClr val="FF5050">
                    <a:shade val="30000"/>
                    <a:satMod val="115000"/>
                  </a:srgbClr>
                </a:gs>
                <a:gs pos="57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SFA</a:t>
              </a: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5884770" y="3831430"/>
              <a:ext cx="936104" cy="360040"/>
            </a:xfrm>
            <a:prstGeom prst="roundRect">
              <a:avLst/>
            </a:prstGeom>
            <a:solidFill>
              <a:srgbClr val="9A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SISRAF</a:t>
              </a:r>
            </a:p>
          </p:txBody>
        </p:sp>
        <p:sp>
          <p:nvSpPr>
            <p:cNvPr id="282" name="Retângulo de cantos arredondados 281"/>
            <p:cNvSpPr/>
            <p:nvPr/>
          </p:nvSpPr>
          <p:spPr>
            <a:xfrm>
              <a:off x="5884770" y="4220659"/>
              <a:ext cx="936104" cy="360040"/>
            </a:xfrm>
            <a:prstGeom prst="roundRect">
              <a:avLst/>
            </a:prstGeom>
            <a:solidFill>
              <a:srgbClr val="9A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12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ARBOR</a:t>
              </a:r>
            </a:p>
          </p:txBody>
        </p:sp>
      </p:grpSp>
      <p:sp>
        <p:nvSpPr>
          <p:cNvPr id="291" name="CaixaDeTexto 290"/>
          <p:cNvSpPr txBox="1"/>
          <p:nvPr/>
        </p:nvSpPr>
        <p:spPr>
          <a:xfrm>
            <a:off x="6516270" y="2715770"/>
            <a:ext cx="108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Envio </a:t>
            </a:r>
            <a:r>
              <a:rPr lang="pt-BR" sz="800" dirty="0"/>
              <a:t>dos dados cadastrais </a:t>
            </a:r>
            <a:r>
              <a:rPr lang="pt-BR" sz="800" dirty="0" smtClean="0"/>
              <a:t>e itens de fatura dos </a:t>
            </a:r>
            <a:r>
              <a:rPr lang="pt-BR" sz="800" dirty="0"/>
              <a:t>assinantes, configurados no </a:t>
            </a:r>
            <a:r>
              <a:rPr lang="pt-BR" sz="800" dirty="0" smtClean="0"/>
              <a:t>faturamento</a:t>
            </a:r>
            <a:endParaRPr lang="pt-BR" sz="800" dirty="0"/>
          </a:p>
        </p:txBody>
      </p:sp>
      <p:grpSp>
        <p:nvGrpSpPr>
          <p:cNvPr id="303" name="Grupo 302"/>
          <p:cNvGrpSpPr/>
          <p:nvPr/>
        </p:nvGrpSpPr>
        <p:grpSpPr>
          <a:xfrm>
            <a:off x="4499990" y="4083960"/>
            <a:ext cx="868907" cy="483788"/>
            <a:chOff x="4139940" y="2309755"/>
            <a:chExt cx="1080150" cy="692509"/>
          </a:xfrm>
        </p:grpSpPr>
        <p:sp>
          <p:nvSpPr>
            <p:cNvPr id="304" name="Retângulo de cantos arredondados 303"/>
            <p:cNvSpPr/>
            <p:nvPr/>
          </p:nvSpPr>
          <p:spPr>
            <a:xfrm>
              <a:off x="4139940" y="2309755"/>
              <a:ext cx="1080150" cy="6925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6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Retângulo de cantos arredondados 304"/>
            <p:cNvSpPr/>
            <p:nvPr/>
          </p:nvSpPr>
          <p:spPr>
            <a:xfrm>
              <a:off x="4211950" y="2585204"/>
              <a:ext cx="936104" cy="360040"/>
            </a:xfrm>
            <a:prstGeom prst="roundRect">
              <a:avLst/>
            </a:prstGeom>
            <a:solidFill>
              <a:srgbClr val="C09B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7200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800" b="1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Roam </a:t>
              </a:r>
              <a:r>
                <a:rPr lang="pt-BR" sz="800" b="1" kern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Broker</a:t>
              </a:r>
              <a:endParaRPr lang="pt-BR" sz="800" b="1" kern="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8" name="Conector de seta reta 307"/>
          <p:cNvCxnSpPr/>
          <p:nvPr/>
        </p:nvCxnSpPr>
        <p:spPr>
          <a:xfrm flipV="1">
            <a:off x="4644010" y="3018773"/>
            <a:ext cx="0" cy="1066766"/>
          </a:xfrm>
          <a:prstGeom prst="straightConnector1">
            <a:avLst/>
          </a:prstGeom>
          <a:ln w="12700">
            <a:solidFill>
              <a:srgbClr val="C0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to 322"/>
          <p:cNvCxnSpPr>
            <a:stCxn id="304" idx="2"/>
          </p:cNvCxnSpPr>
          <p:nvPr/>
        </p:nvCxnSpPr>
        <p:spPr>
          <a:xfrm>
            <a:off x="4934444" y="4567748"/>
            <a:ext cx="0" cy="236312"/>
          </a:xfrm>
          <a:prstGeom prst="line">
            <a:avLst/>
          </a:prstGeom>
          <a:ln w="12700">
            <a:solidFill>
              <a:srgbClr val="C0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CaixaDeTexto 327"/>
          <p:cNvSpPr txBox="1"/>
          <p:nvPr/>
        </p:nvSpPr>
        <p:spPr>
          <a:xfrm>
            <a:off x="5148080" y="4604005"/>
            <a:ext cx="2157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O </a:t>
            </a:r>
            <a:r>
              <a:rPr lang="pt-BR" sz="700" dirty="0"/>
              <a:t>Arbor recebe </a:t>
            </a:r>
            <a:r>
              <a:rPr lang="pt-BR" sz="700" dirty="0" err="1"/>
              <a:t>CDR’s</a:t>
            </a:r>
            <a:r>
              <a:rPr lang="pt-BR" sz="700" dirty="0"/>
              <a:t> </a:t>
            </a:r>
            <a:r>
              <a:rPr lang="pt-BR" sz="700" dirty="0" smtClean="0"/>
              <a:t>do MM e do Roaming</a:t>
            </a:r>
            <a:endParaRPr lang="pt-BR" sz="700" dirty="0"/>
          </a:p>
        </p:txBody>
      </p:sp>
      <p:sp>
        <p:nvSpPr>
          <p:cNvPr id="329" name="CaixaDeTexto 328"/>
          <p:cNvSpPr txBox="1"/>
          <p:nvPr/>
        </p:nvSpPr>
        <p:spPr>
          <a:xfrm>
            <a:off x="4572000" y="3507880"/>
            <a:ext cx="50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</a:p>
          <a:p>
            <a:r>
              <a:rPr lang="pt-B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r>
              <a:rPr lang="pt-B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CDR’s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95420" y="2499740"/>
            <a:ext cx="802316" cy="34632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SAC</a:t>
            </a: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395420" y="2931800"/>
            <a:ext cx="802316" cy="34632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BLL</a:t>
            </a:r>
          </a:p>
        </p:txBody>
      </p:sp>
      <p:cxnSp>
        <p:nvCxnSpPr>
          <p:cNvPr id="109" name="Conector angulado 108"/>
          <p:cNvCxnSpPr>
            <a:stCxn id="144" idx="0"/>
          </p:cNvCxnSpPr>
          <p:nvPr/>
        </p:nvCxnSpPr>
        <p:spPr>
          <a:xfrm rot="16200000" flipV="1">
            <a:off x="5617345" y="2606575"/>
            <a:ext cx="1008140" cy="794469"/>
          </a:xfrm>
          <a:prstGeom prst="bentConnector3">
            <a:avLst>
              <a:gd name="adj1" fmla="val 50000"/>
            </a:avLst>
          </a:prstGeom>
          <a:ln w="19050">
            <a:solidFill>
              <a:srgbClr val="9A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619590" y="699490"/>
            <a:ext cx="208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Envio </a:t>
            </a:r>
            <a:r>
              <a:rPr lang="pt-BR" sz="800" dirty="0" smtClean="0"/>
              <a:t>dos dados cadastrais e itens de fatura dos assinantes cadastrados no Faturamento</a:t>
            </a:r>
            <a:endParaRPr lang="pt-BR" sz="800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4211976" y="843510"/>
            <a:ext cx="936104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7IP</a:t>
            </a:r>
            <a:endParaRPr lang="pt-BR" sz="1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Oi - para todo mundo">
  <a:themeElements>
    <a:clrScheme name="OI Acqua">
      <a:dk1>
        <a:sysClr val="windowText" lastClr="000000"/>
      </a:dk1>
      <a:lt1>
        <a:srgbClr val="FFFFFF"/>
      </a:lt1>
      <a:dk2>
        <a:srgbClr val="00AFB2"/>
      </a:dk2>
      <a:lt2>
        <a:srgbClr val="000000"/>
      </a:lt2>
      <a:accent1>
        <a:srgbClr val="00AFB2"/>
      </a:accent1>
      <a:accent2>
        <a:srgbClr val="F2F2F2"/>
      </a:accent2>
      <a:accent3>
        <a:srgbClr val="FEBE10"/>
      </a:accent3>
      <a:accent4>
        <a:srgbClr val="7570B3"/>
      </a:accent4>
      <a:accent5>
        <a:srgbClr val="DB6826"/>
      </a:accent5>
      <a:accent6>
        <a:srgbClr val="E4D3B5"/>
      </a:accent6>
      <a:hlink>
        <a:srgbClr val="00AFB2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BED3639B-9424-49C9-904F-EF28C32CFEDF}" vid="{3203FF2F-AAAB-4E4F-B107-5B14F9C88D15}"/>
    </a:ext>
  </a:extLst>
</a:theme>
</file>

<file path=ppt/theme/theme2.xml><?xml version="1.0" encoding="utf-8"?>
<a:theme xmlns:a="http://schemas.openxmlformats.org/drawingml/2006/main" name="2_Custom Design">
  <a:themeElements>
    <a:clrScheme name="OI Acqua">
      <a:dk1>
        <a:sysClr val="windowText" lastClr="000000"/>
      </a:dk1>
      <a:lt1>
        <a:srgbClr val="FFFFFF"/>
      </a:lt1>
      <a:dk2>
        <a:srgbClr val="00AFB2"/>
      </a:dk2>
      <a:lt2>
        <a:srgbClr val="000000"/>
      </a:lt2>
      <a:accent1>
        <a:srgbClr val="00AFB2"/>
      </a:accent1>
      <a:accent2>
        <a:srgbClr val="F2F2F2"/>
      </a:accent2>
      <a:accent3>
        <a:srgbClr val="FEBE10"/>
      </a:accent3>
      <a:accent4>
        <a:srgbClr val="7570B3"/>
      </a:accent4>
      <a:accent5>
        <a:srgbClr val="DB6826"/>
      </a:accent5>
      <a:accent6>
        <a:srgbClr val="E4D3B5"/>
      </a:accent6>
      <a:hlink>
        <a:srgbClr val="00AFB2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Oi_pra_todo_mundo - v1.potx" id="{BED3639B-9424-49C9-904F-EF28C32CFEDF}" vid="{8BE8DA4C-77EB-4912-8721-10A6E7EE05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Oi - para todo mundo</Template>
  <TotalTime>542</TotalTime>
  <Words>241</Words>
  <Application>Microsoft Office PowerPoint</Application>
  <PresentationFormat>Apresentação na tela (16:9)</PresentationFormat>
  <Paragraphs>63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Template Oi - para todo mundo</vt:lpstr>
      <vt:lpstr>2_Custom Design</vt:lpstr>
      <vt:lpstr>STI 84137 - Visão da Solução Macro</vt:lpstr>
      <vt:lpstr>Apresentação do PowerPoint</vt:lpstr>
      <vt:lpstr>Visão da Solução Macro</vt:lpstr>
      <vt:lpstr>Visão da Solução Macro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profile</dc:creator>
  <cp:lastModifiedBy>profile</cp:lastModifiedBy>
  <cp:revision>31</cp:revision>
  <dcterms:created xsi:type="dcterms:W3CDTF">2014-02-03T17:27:38Z</dcterms:created>
  <dcterms:modified xsi:type="dcterms:W3CDTF">2014-02-18T13:18:18Z</dcterms:modified>
</cp:coreProperties>
</file>