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8" r:id="rId5"/>
  </p:sldMasterIdLst>
  <p:notesMasterIdLst>
    <p:notesMasterId r:id="rId13"/>
  </p:notesMasterIdLst>
  <p:sldIdLst>
    <p:sldId id="256" r:id="rId6"/>
    <p:sldId id="259" r:id="rId7"/>
    <p:sldId id="346" r:id="rId8"/>
    <p:sldId id="347" r:id="rId9"/>
    <p:sldId id="360" r:id="rId10"/>
    <p:sldId id="352" r:id="rId11"/>
    <p:sldId id="3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orient="horz" pos="249">
          <p15:clr>
            <a:srgbClr val="A4A3A4"/>
          </p15:clr>
        </p15:guide>
        <p15:guide id="3" orient="horz" pos="662">
          <p15:clr>
            <a:srgbClr val="A4A3A4"/>
          </p15:clr>
        </p15:guide>
        <p15:guide id="4" pos="4707">
          <p15:clr>
            <a:srgbClr val="A4A3A4"/>
          </p15:clr>
        </p15:guide>
        <p15:guide id="5" pos="1123">
          <p15:clr>
            <a:srgbClr val="A4A3A4"/>
          </p15:clr>
        </p15:guide>
        <p15:guide id="6" pos="4140">
          <p15:clr>
            <a:srgbClr val="A4A3A4"/>
          </p15:clr>
        </p15:guide>
        <p15:guide id="7" pos="5478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915"/>
    <a:srgbClr val="006666"/>
    <a:srgbClr val="4BACFF"/>
    <a:srgbClr val="00AAAD"/>
    <a:srgbClr val="F99D1C"/>
    <a:srgbClr val="D6D6D6"/>
    <a:srgbClr val="4D4D4D"/>
    <a:srgbClr val="C03E9F"/>
    <a:srgbClr val="21596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0504" autoAdjust="0"/>
  </p:normalViewPr>
  <p:slideViewPr>
    <p:cSldViewPr snapToGrid="0" snapToObjects="1">
      <p:cViewPr varScale="1">
        <p:scale>
          <a:sx n="90" d="100"/>
          <a:sy n="90" d="100"/>
        </p:scale>
        <p:origin x="1458" y="90"/>
      </p:cViewPr>
      <p:guideLst>
        <p:guide orient="horz" pos="2886"/>
        <p:guide orient="horz" pos="249"/>
        <p:guide orient="horz" pos="662"/>
        <p:guide pos="4707"/>
        <p:guide pos="1123"/>
        <p:guide pos="4140"/>
        <p:guide pos="5478"/>
        <p:guide pos="287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2444466430196002E-2"/>
          <c:y val="6.1095663476163901E-2"/>
          <c:w val="0.93511106713960801"/>
          <c:h val="0.81682409259600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Investimento Total</c:v>
                </c:pt>
              </c:strCache>
            </c:strRef>
          </c:tx>
          <c:spPr>
            <a:solidFill>
              <a:srgbClr val="F99D1C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Sheet1!$D$3:$F$3</c:f>
              <c:strCache>
                <c:ptCount val="3"/>
                <c:pt idx="0">
                  <c:v>Fixo/Velox</c:v>
                </c:pt>
                <c:pt idx="1">
                  <c:v>VADA</c:v>
                </c:pt>
                <c:pt idx="2">
                  <c:v>Fixo/Velox e VADA</c:v>
                </c:pt>
              </c:strCache>
            </c:strRef>
          </c:cat>
          <c:val>
            <c:numRef>
              <c:f>Sheet1!$D$4:$F$4</c:f>
              <c:numCache>
                <c:formatCode>0.0</c:formatCode>
                <c:ptCount val="3"/>
                <c:pt idx="0">
                  <c:v>73.3</c:v>
                </c:pt>
                <c:pt idx="1">
                  <c:v>86.5</c:v>
                </c:pt>
                <c:pt idx="2">
                  <c:v>159.80000000000001</c:v>
                </c:pt>
              </c:numCache>
            </c:numRef>
          </c:val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Spending Total Anual de Sistemas Desligados</c:v>
                </c:pt>
              </c:strCache>
            </c:strRef>
          </c:tx>
          <c:spPr>
            <a:solidFill>
              <a:srgbClr val="00AAA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Sheet1!$D$3:$F$3</c:f>
              <c:strCache>
                <c:ptCount val="3"/>
                <c:pt idx="0">
                  <c:v>Fixo/Velox</c:v>
                </c:pt>
                <c:pt idx="1">
                  <c:v>VADA</c:v>
                </c:pt>
                <c:pt idx="2">
                  <c:v>Fixo/Velox e VADA</c:v>
                </c:pt>
              </c:strCache>
            </c:strRef>
          </c:cat>
          <c:val>
            <c:numRef>
              <c:f>Sheet1!$D$5:$F$5</c:f>
              <c:numCache>
                <c:formatCode>0.0</c:formatCode>
                <c:ptCount val="3"/>
                <c:pt idx="0">
                  <c:v>37.4</c:v>
                </c:pt>
                <c:pt idx="1">
                  <c:v>84.4</c:v>
                </c:pt>
                <c:pt idx="2">
                  <c:v>121.80000000000001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642032"/>
        <c:axId val="75642424"/>
      </c:barChart>
      <c:catAx>
        <c:axId val="75642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5642424"/>
        <c:crosses val="autoZero"/>
        <c:auto val="1"/>
        <c:lblAlgn val="ctr"/>
        <c:lblOffset val="100"/>
        <c:noMultiLvlLbl val="0"/>
      </c:catAx>
      <c:valAx>
        <c:axId val="7564242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756420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Simplon BP Regular"/>
          <a:cs typeface="Simplon BP Regular"/>
        </a:defRPr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3371-C7D7-F048-A57E-C03D5C4E4947}" type="datetimeFigureOut">
              <a:rPr lang="en-US" smtClean="0"/>
              <a:t>12/20/2017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9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5" y="411832"/>
            <a:ext cx="8207750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662238"/>
            <a:ext cx="6084888" cy="1919287"/>
          </a:xfrm>
          <a:noFill/>
          <a:ln>
            <a:noFill/>
          </a:ln>
        </p:spPr>
        <p:txBody>
          <a:bodyPr lIns="0" tIns="0" rIns="0" bIns="0"/>
          <a:lstStyle>
            <a:lvl1pPr marL="0" indent="0">
              <a:buFont typeface="Wingdings" charset="2"/>
              <a:buNone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2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75875" y="411832"/>
            <a:ext cx="8207750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662238"/>
            <a:ext cx="6084888" cy="1919287"/>
          </a:xfrm>
          <a:noFill/>
          <a:ln>
            <a:noFill/>
          </a:ln>
        </p:spPr>
        <p:txBody>
          <a:bodyPr lIns="0" tIns="0" rIns="0" bIns="0"/>
          <a:lstStyle>
            <a:lvl1pPr marL="0" indent="0">
              <a:buFont typeface="Wingdings" charset="2"/>
              <a:buNone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636963"/>
            <a:ext cx="12192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725613"/>
            <a:ext cx="7015163" cy="2869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79388" indent="-17938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1pPr>
            <a:lvl2pPr marL="536575" indent="-174625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2pPr>
            <a:lvl3pPr marL="898525" indent="-18573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3pPr>
            <a:lvl4pPr marL="1260475" indent="-18573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4pPr>
            <a:lvl5pPr marL="1611313" indent="-174625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5pPr>
          </a:lstStyle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996487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21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07749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4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7015163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25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996487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4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chemeClr val="accent3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78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rgbClr val="E98B33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49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rgbClr val="E98B33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623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1998663"/>
            <a:ext cx="11303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91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75875" y="411832"/>
            <a:ext cx="8207750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662238"/>
            <a:ext cx="6084888" cy="1919287"/>
          </a:xfrm>
          <a:noFill/>
          <a:ln>
            <a:noFill/>
          </a:ln>
        </p:spPr>
        <p:txBody>
          <a:bodyPr lIns="0" tIns="0" rIns="0" bIns="0"/>
          <a:lstStyle>
            <a:lvl1pPr marL="0" indent="0">
              <a:buFont typeface="Wingdings" charset="2"/>
              <a:buNone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1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3681413"/>
            <a:ext cx="11303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725613"/>
            <a:ext cx="7015163" cy="2869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 marL="536575" indent="-17462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374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725613"/>
            <a:ext cx="7015163" cy="2869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79388" indent="-17938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1pPr>
            <a:lvl2pPr marL="536575" indent="-174625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2pPr>
            <a:lvl3pPr marL="898525" indent="-18573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3pPr>
            <a:lvl4pPr marL="1260475" indent="-18573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4pPr>
            <a:lvl5pPr marL="1611313" indent="-174625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5pPr>
          </a:lstStyle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966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996487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855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07749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14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7015163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06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698037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chemeClr val="accent3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230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359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326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878013"/>
            <a:ext cx="138588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92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996487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54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07749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77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pic>
        <p:nvPicPr>
          <p:cNvPr id="3" name="Picture 5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7015163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2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1"/>
            <a:ext cx="6996487" cy="727994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chemeClr val="accent3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5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69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87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1998663"/>
            <a:ext cx="12192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1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1637"/>
            <a:ext cx="8229600" cy="738187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8229600" cy="2869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2"/>
            <a:ext cx="717855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750" y="4767262"/>
            <a:ext cx="105105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-3033892" y="492125"/>
            <a:ext cx="3003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>
              <a:lnSpc>
                <a:spcPts val="5600"/>
              </a:lnSpc>
              <a:spcBef>
                <a:spcPts val="800"/>
              </a:spcBef>
              <a:defRPr/>
            </a:pPr>
            <a:r>
              <a:rPr lang="en-US" sz="5600" dirty="0" err="1" smtClean="0">
                <a:solidFill>
                  <a:srgbClr val="4D4D4D"/>
                </a:solidFill>
                <a:latin typeface="Simplon Oi Headline" charset="0"/>
                <a:cs typeface="Simplon Oi Headline" charset="0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 charset="0"/>
                <a:cs typeface="Simplon Oi Headline" charset="0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 charset="0"/>
                <a:cs typeface="Simplon Oi Headline" charset="0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 charset="0"/>
                <a:cs typeface="Simplon Oi Headline" charset="0"/>
              </a:rPr>
              <a:t> 56pt</a:t>
            </a:r>
          </a:p>
        </p:txBody>
      </p:sp>
      <p:sp>
        <p:nvSpPr>
          <p:cNvPr id="8" name="TextBox 40"/>
          <p:cNvSpPr txBox="1">
            <a:spLocks noChangeArrowheads="1"/>
          </p:cNvSpPr>
          <p:nvPr/>
        </p:nvSpPr>
        <p:spPr bwMode="auto">
          <a:xfrm>
            <a:off x="-2997380" y="2806700"/>
            <a:ext cx="27400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defRPr/>
            </a:pPr>
            <a:r>
              <a:rPr lang="en-US" sz="280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SUB</a:t>
            </a:r>
            <a:r>
              <a:rPr lang="en-US" sz="2800" baseline="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 </a:t>
            </a:r>
            <a:r>
              <a:rPr lang="en-US" sz="280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TÍTULOS</a:t>
            </a:r>
          </a:p>
          <a:p>
            <a:pPr>
              <a:lnSpc>
                <a:spcPts val="2800"/>
              </a:lnSpc>
              <a:defRPr/>
            </a:pPr>
            <a:r>
              <a:rPr lang="en-US" sz="280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SIMPLON BP REGULAR 28PT</a:t>
            </a:r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-2997380" y="4094164"/>
            <a:ext cx="2740025" cy="50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>
              <a:lnSpc>
                <a:spcPts val="1400"/>
              </a:lnSpc>
              <a:defRPr/>
            </a:pPr>
            <a:r>
              <a:rPr lang="en-US" sz="1400" dirty="0" err="1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 Simplon BP Regular 14pt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01493" y="0"/>
            <a:ext cx="770037" cy="859196"/>
          </a:xfrm>
          <a:prstGeom prst="rect">
            <a:avLst/>
          </a:prstGeom>
          <a:solidFill>
            <a:srgbClr val="E98B3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249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157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28</a:t>
            </a:r>
            <a:endParaRPr lang="en-US" sz="12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01493" y="1063229"/>
            <a:ext cx="770037" cy="859196"/>
          </a:xfrm>
          <a:prstGeom prst="rect">
            <a:avLst/>
          </a:prstGeom>
          <a:solidFill>
            <a:srgbClr val="AD318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192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62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150</a:t>
            </a:r>
            <a:endParaRPr lang="en-US" sz="12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1493" y="2119927"/>
            <a:ext cx="770037" cy="859196"/>
          </a:xfrm>
          <a:prstGeom prst="rect">
            <a:avLst/>
          </a:prstGeom>
          <a:solidFill>
            <a:srgbClr val="439E9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0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170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173</a:t>
            </a:r>
            <a:endParaRPr lang="en-US" sz="12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01493" y="3203217"/>
            <a:ext cx="770037" cy="859196"/>
          </a:xfrm>
          <a:prstGeom prst="rect">
            <a:avLst/>
          </a:prstGeom>
          <a:solidFill>
            <a:srgbClr val="4D4E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77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77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77</a:t>
            </a:r>
            <a:endParaRPr lang="en-US" sz="12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8" r:id="rId3"/>
    <p:sldLayoutId id="2147483683" r:id="rId4"/>
    <p:sldLayoutId id="2147483658" r:id="rId5"/>
    <p:sldLayoutId id="2147483681" r:id="rId6"/>
    <p:sldLayoutId id="2147483650" r:id="rId7"/>
    <p:sldLayoutId id="2147483682" r:id="rId8"/>
    <p:sldLayoutId id="2147483659" r:id="rId9"/>
    <p:sldLayoutId id="2147483670" r:id="rId10"/>
    <p:sldLayoutId id="2147483680" r:id="rId11"/>
    <p:sldLayoutId id="2147483671" r:id="rId12"/>
    <p:sldLayoutId id="2147483684" r:id="rId13"/>
    <p:sldLayoutId id="2147483665" r:id="rId14"/>
    <p:sldLayoutId id="2147483687" r:id="rId15"/>
    <p:sldLayoutId id="2147483674" r:id="rId16"/>
    <p:sldLayoutId id="2147483675" r:id="rId17"/>
    <p:sldLayoutId id="2147483662" r:id="rId18"/>
    <p:sldLayoutId id="2147483666" r:id="rId19"/>
    <p:sldLayoutId id="2147483673" r:id="rId20"/>
    <p:sldLayoutId id="2147483679" r:id="rId21"/>
    <p:sldLayoutId id="2147483685" r:id="rId22"/>
    <p:sldLayoutId id="2147483669" r:id="rId23"/>
    <p:sldLayoutId id="2147483686" r:id="rId24"/>
    <p:sldLayoutId id="2147483676" r:id="rId25"/>
    <p:sldLayoutId id="2147483677" r:id="rId26"/>
    <p:sldLayoutId id="2147483672" r:id="rId27"/>
  </p:sldLayoutIdLst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pt-BR" sz="5600" i="0" kern="1200" noProof="0">
          <a:solidFill>
            <a:srgbClr val="00AAAD"/>
          </a:solidFill>
          <a:latin typeface="Simplon Oi Headline" charset="0"/>
          <a:ea typeface="ＭＳ Ｐゴシック" charset="0"/>
          <a:cs typeface="Simplon Oi Headline" charset="0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536575" indent="-174625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898525" indent="-185738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1260475" indent="-185738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1611313" indent="-174625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  <a:lvl2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2pPr>
      <a:lvl3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3pPr>
      <a:lvl4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4pPr>
      <a:lvl5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5pPr>
      <a:lvl6pPr marL="457200"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6pPr>
      <a:lvl7pPr marL="914400"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7pPr>
      <a:lvl8pPr marL="1371600"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8pPr>
      <a:lvl9pPr marL="1828800"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9pPr>
    </p:titleStyle>
    <p:bodyStyle>
      <a:lvl1pPr algn="l" defTabSz="457200" rtl="0" fontAlgn="base">
        <a:lnSpc>
          <a:spcPts val="2000"/>
        </a:lnSpc>
        <a:spcBef>
          <a:spcPts val="9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Museo Sans 300"/>
          <a:ea typeface="Museo Sans 300"/>
          <a:cs typeface="Museo Sans 300"/>
        </a:defRPr>
      </a:lvl1pPr>
      <a:lvl2pPr marL="176213" indent="-176213" algn="l" defTabSz="457200" rtl="0" fontAlgn="base">
        <a:lnSpc>
          <a:spcPts val="2000"/>
        </a:lnSpc>
        <a:spcBef>
          <a:spcPts val="900"/>
        </a:spcBef>
        <a:spcAft>
          <a:spcPct val="0"/>
        </a:spcAft>
        <a:buSzPct val="50000"/>
        <a:buFont typeface="Arial" pitchFamily="34" charset="0"/>
        <a:buChar char="•"/>
        <a:defRPr kern="1200">
          <a:solidFill>
            <a:schemeClr val="tx1"/>
          </a:solidFill>
          <a:latin typeface="Museo Sans 300"/>
          <a:ea typeface="Museo Sans 300"/>
          <a:cs typeface="Museo Sans 300"/>
        </a:defRPr>
      </a:lvl2pPr>
      <a:lvl3pPr marL="914400" algn="l" defTabSz="457200" rtl="0" fontAlgn="base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Museo Sans 300"/>
          <a:ea typeface="Museo Sans 300"/>
          <a:cs typeface="Museo Sans 300"/>
        </a:defRPr>
      </a:lvl3pPr>
      <a:lvl4pPr marL="1371600" algn="l" defTabSz="457200" rtl="0" fontAlgn="base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400" kern="1200">
          <a:solidFill>
            <a:schemeClr val="tx1"/>
          </a:solidFill>
          <a:latin typeface="Museo Sans 300"/>
          <a:ea typeface="Museo Sans 300"/>
          <a:cs typeface="Museo Sans 300"/>
        </a:defRPr>
      </a:lvl4pPr>
      <a:lvl5pPr marL="1828800" algn="l" defTabSz="457200" rtl="0" fontAlgn="base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400" kern="1200">
          <a:solidFill>
            <a:schemeClr val="tx1"/>
          </a:solidFill>
          <a:latin typeface="Museo Sans 300"/>
          <a:ea typeface="Museo Sans 300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3.xml"/><Relationship Id="rId7" Type="http://schemas.openxmlformats.org/officeDocument/2006/relationships/image" Target="../media/image1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GTA FASE 2 - Configurações de faturamento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smtClean="0"/>
              <a:t>Apresentação Executiva</a:t>
            </a:r>
          </a:p>
          <a:p>
            <a:pPr marL="0" indent="0">
              <a:buNone/>
            </a:pPr>
            <a:r>
              <a:rPr lang="pt-BR" dirty="0" smtClean="0"/>
              <a:t>Comitê de Gestão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Dezembro 2017</a:t>
            </a:r>
          </a:p>
        </p:txBody>
      </p:sp>
    </p:spTree>
    <p:extLst>
      <p:ext uri="{BB962C8B-B14F-4D97-AF65-F5344CB8AC3E}">
        <p14:creationId xmlns:p14="http://schemas.microsoft.com/office/powerpoint/2010/main" val="42021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</a:p>
          <a:p>
            <a:r>
              <a:rPr lang="pt-BR" dirty="0" smtClean="0"/>
              <a:t>Benefícios</a:t>
            </a:r>
          </a:p>
          <a:p>
            <a:r>
              <a:rPr lang="pt-BR" dirty="0" smtClean="0"/>
              <a:t>Investimentos x </a:t>
            </a:r>
            <a:r>
              <a:rPr lang="pt-BR" dirty="0" err="1" smtClean="0"/>
              <a:t>Spending</a:t>
            </a:r>
            <a:r>
              <a:rPr lang="pt-BR" dirty="0" smtClean="0"/>
              <a:t> Evitado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3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67"/>
          <p:cNvSpPr/>
          <p:nvPr/>
        </p:nvSpPr>
        <p:spPr>
          <a:xfrm>
            <a:off x="1763687" y="2472223"/>
            <a:ext cx="1790751" cy="2331776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36000" tIns="36000" rIns="36000" bIns="0" rtlCol="0" anchor="t"/>
          <a:lstStyle/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Adaptar esteira R1 para receber novos clientes R2;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Congelar esteira da R2 para novos clientes e projetos;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Impactos em processos e unidades de negócio: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Venda;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Atendimento;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Aprovisionamento e Reparo;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Inventário de Rede;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Ciclo da Receita;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Informacional (BI).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Definir mecanismo para migração incentivada.</a:t>
            </a:r>
          </a:p>
        </p:txBody>
      </p:sp>
      <p:sp>
        <p:nvSpPr>
          <p:cNvPr id="48" name="Retângulo 68"/>
          <p:cNvSpPr/>
          <p:nvPr/>
        </p:nvSpPr>
        <p:spPr>
          <a:xfrm>
            <a:off x="3677636" y="2472222"/>
            <a:ext cx="1629470" cy="23328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36000" tIns="36000" rIns="36000" bIns="0" rtlCol="0" anchor="t"/>
          <a:lstStyle/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Limpeza e construção dos produtos e ofertas da R2;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DE-PARA de produtos/ofertas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Definir a estratégia e critérios para migração de clientes e cadastros: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UF, Localidade, Estação e  Centrais;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Produto e Ofertas;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Segmento de Cliente;</a:t>
            </a:r>
          </a:p>
          <a:p>
            <a:pPr marL="271463" lvl="1" indent="-77788" defTabSz="914400">
              <a:spcAft>
                <a:spcPts val="300"/>
              </a:spcAft>
              <a:buFont typeface="Arial"/>
              <a:buChar char="•"/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Receita.</a:t>
            </a:r>
          </a:p>
        </p:txBody>
      </p:sp>
      <p:sp>
        <p:nvSpPr>
          <p:cNvPr id="57" name="Folded Corner 56"/>
          <p:cNvSpPr/>
          <p:nvPr/>
        </p:nvSpPr>
        <p:spPr>
          <a:xfrm>
            <a:off x="5444575" y="2763834"/>
            <a:ext cx="3158064" cy="1763353"/>
          </a:xfrm>
          <a:prstGeom prst="foldedCorner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pt-BR" sz="12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A </a:t>
            </a: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abordagem inicial</a:t>
            </a:r>
            <a:r>
              <a:rPr lang="pt-BR" sz="12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é </a:t>
            </a: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garantir que existe  viabilidade técnica </a:t>
            </a:r>
            <a:r>
              <a:rPr lang="pt-BR" sz="12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da esteira unificada e na sequência será iniciado um trabalho para </a:t>
            </a: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garantir a viabilidade para o negócio</a:t>
            </a:r>
            <a:r>
              <a:rPr lang="pt-BR" sz="12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, permitindo descrever os impactos e ganhos no âmbito da companhia como um todo.</a:t>
            </a:r>
            <a:endParaRPr lang="pt-BR" sz="1200" kern="0" dirty="0" smtClean="0">
              <a:solidFill>
                <a:prstClr val="black"/>
              </a:solidFill>
              <a:latin typeface="Simplon BP Regular"/>
            </a:endParaRPr>
          </a:p>
        </p:txBody>
      </p:sp>
      <p:sp>
        <p:nvSpPr>
          <p:cNvPr id="32" name="CaixaDeTexto 52"/>
          <p:cNvSpPr txBox="1"/>
          <p:nvPr/>
        </p:nvSpPr>
        <p:spPr>
          <a:xfrm>
            <a:off x="1949426" y="1358731"/>
            <a:ext cx="3343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 smtClean="0">
                <a:solidFill>
                  <a:srgbClr val="4BACC6">
                    <a:lumMod val="50000"/>
                  </a:srgbClr>
                </a:solidFill>
                <a:latin typeface="Simplon BP Regular"/>
                <a:cs typeface="Arial" panose="020B0604020202020204" pitchFamily="34" charset="0"/>
              </a:rPr>
              <a:t>Fixo(TDM) e Velox (</a:t>
            </a:r>
            <a:r>
              <a:rPr lang="pt-BR" sz="900" b="1" dirty="0" err="1" smtClean="0">
                <a:solidFill>
                  <a:srgbClr val="4BACC6">
                    <a:lumMod val="50000"/>
                  </a:srgbClr>
                </a:solidFill>
                <a:latin typeface="Simplon BP Regular"/>
                <a:cs typeface="Arial" panose="020B0604020202020204" pitchFamily="34" charset="0"/>
              </a:rPr>
              <a:t>xDSL</a:t>
            </a:r>
            <a:r>
              <a:rPr lang="pt-BR" sz="900" b="1" dirty="0" smtClean="0">
                <a:solidFill>
                  <a:srgbClr val="4BACC6">
                    <a:lumMod val="50000"/>
                  </a:srgbClr>
                </a:solidFill>
                <a:latin typeface="Simplon BP Regular"/>
                <a:cs typeface="Arial" panose="020B0604020202020204" pitchFamily="34" charset="0"/>
              </a:rPr>
              <a:t>)</a:t>
            </a:r>
            <a:endParaRPr lang="pt-BR" sz="900" b="1" dirty="0">
              <a:solidFill>
                <a:srgbClr val="4BACC6">
                  <a:lumMod val="50000"/>
                </a:srgbClr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33" name="CaixaDeTexto 53"/>
          <p:cNvSpPr txBox="1"/>
          <p:nvPr/>
        </p:nvSpPr>
        <p:spPr>
          <a:xfrm>
            <a:off x="5389718" y="1358731"/>
            <a:ext cx="3343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 smtClean="0">
                <a:solidFill>
                  <a:srgbClr val="4BACC6">
                    <a:lumMod val="50000"/>
                  </a:srgbClr>
                </a:solidFill>
                <a:latin typeface="Simplon BP Regular"/>
                <a:cs typeface="Arial" panose="020B0604020202020204" pitchFamily="34" charset="0"/>
              </a:rPr>
              <a:t>Voz Avançada e Dados Avançados (VADA) e outros</a:t>
            </a:r>
            <a:endParaRPr lang="pt-BR" sz="900" b="1" dirty="0">
              <a:solidFill>
                <a:srgbClr val="4BACC6">
                  <a:lumMod val="50000"/>
                </a:srgbClr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34" name="Retângulo de cantos arredondados 54"/>
          <p:cNvSpPr/>
          <p:nvPr/>
        </p:nvSpPr>
        <p:spPr>
          <a:xfrm>
            <a:off x="1691681" y="1379578"/>
            <a:ext cx="3680792" cy="1066777"/>
          </a:xfrm>
          <a:prstGeom prst="roundRect">
            <a:avLst/>
          </a:prstGeom>
          <a:noFill/>
          <a:ln w="3175" cap="flat" cmpd="sng" algn="ctr">
            <a:solidFill>
              <a:srgbClr val="4BACC6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white"/>
              </a:solidFill>
              <a:latin typeface="Simplon BP Regular"/>
            </a:endParaRPr>
          </a:p>
        </p:txBody>
      </p:sp>
      <p:sp>
        <p:nvSpPr>
          <p:cNvPr id="35" name="Retângulo de cantos arredondados 55"/>
          <p:cNvSpPr/>
          <p:nvPr/>
        </p:nvSpPr>
        <p:spPr>
          <a:xfrm>
            <a:off x="5524918" y="1379578"/>
            <a:ext cx="3106856" cy="1066777"/>
          </a:xfrm>
          <a:prstGeom prst="roundRect">
            <a:avLst/>
          </a:prstGeom>
          <a:noFill/>
          <a:ln w="3175" cap="flat" cmpd="sng" algn="ctr">
            <a:solidFill>
              <a:srgbClr val="4BACC6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white"/>
              </a:solidFill>
              <a:latin typeface="Simplon BP Regular"/>
            </a:endParaRPr>
          </a:p>
        </p:txBody>
      </p:sp>
      <p:sp>
        <p:nvSpPr>
          <p:cNvPr id="36" name="Retângulo 56"/>
          <p:cNvSpPr/>
          <p:nvPr/>
        </p:nvSpPr>
        <p:spPr>
          <a:xfrm>
            <a:off x="1763688" y="1892368"/>
            <a:ext cx="1783486" cy="41388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Consolidar a esteira da R1 para todas as regiões</a:t>
            </a:r>
          </a:p>
        </p:txBody>
      </p:sp>
      <p:sp>
        <p:nvSpPr>
          <p:cNvPr id="38" name="Retângulo 58"/>
          <p:cNvSpPr/>
          <p:nvPr/>
        </p:nvSpPr>
        <p:spPr>
          <a:xfrm>
            <a:off x="3677636" y="1892368"/>
            <a:ext cx="1629470" cy="41388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Migração Progressiva R2 para R1 de clientes e cadastros</a:t>
            </a:r>
          </a:p>
        </p:txBody>
      </p:sp>
      <p:sp>
        <p:nvSpPr>
          <p:cNvPr id="39" name="Retângulo 59"/>
          <p:cNvSpPr/>
          <p:nvPr/>
        </p:nvSpPr>
        <p:spPr>
          <a:xfrm>
            <a:off x="5624775" y="1892368"/>
            <a:ext cx="1270986" cy="41388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Consolidar esteira da R1 para as regiões</a:t>
            </a:r>
          </a:p>
        </p:txBody>
      </p:sp>
      <p:sp>
        <p:nvSpPr>
          <p:cNvPr id="40" name="Retângulo 60"/>
          <p:cNvSpPr/>
          <p:nvPr/>
        </p:nvSpPr>
        <p:spPr>
          <a:xfrm>
            <a:off x="7123873" y="1892368"/>
            <a:ext cx="1270986" cy="41388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72000" rIns="72000" bIns="46800" rtlCol="0" anchor="ctr"/>
          <a:lstStyle/>
          <a:p>
            <a:pPr algn="ctr" defTabSz="914400"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Migração Progressiva R2 para R1 de clientes e cadastros</a:t>
            </a:r>
          </a:p>
        </p:txBody>
      </p:sp>
      <p:sp>
        <p:nvSpPr>
          <p:cNvPr id="45" name="Fluxograma: Mesclar 65"/>
          <p:cNvSpPr/>
          <p:nvPr/>
        </p:nvSpPr>
        <p:spPr>
          <a:xfrm>
            <a:off x="2411011" y="2325811"/>
            <a:ext cx="488841" cy="97768"/>
          </a:xfrm>
          <a:prstGeom prst="flowChartMerge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white"/>
              </a:solidFill>
              <a:latin typeface="Simplon BP Regular"/>
            </a:endParaRPr>
          </a:p>
        </p:txBody>
      </p:sp>
      <p:sp>
        <p:nvSpPr>
          <p:cNvPr id="46" name="Fluxograma: Mesclar 66"/>
          <p:cNvSpPr/>
          <p:nvPr/>
        </p:nvSpPr>
        <p:spPr>
          <a:xfrm>
            <a:off x="4247950" y="2325811"/>
            <a:ext cx="488841" cy="97768"/>
          </a:xfrm>
          <a:prstGeom prst="flowChartMerge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white"/>
              </a:solidFill>
              <a:latin typeface="Simplon BP Regular"/>
            </a:endParaRPr>
          </a:p>
        </p:txBody>
      </p:sp>
      <p:sp>
        <p:nvSpPr>
          <p:cNvPr id="31" name="Seta para a direita 50"/>
          <p:cNvSpPr>
            <a:spLocks noChangeAspect="1"/>
          </p:cNvSpPr>
          <p:nvPr/>
        </p:nvSpPr>
        <p:spPr>
          <a:xfrm>
            <a:off x="1763689" y="1563638"/>
            <a:ext cx="3672407" cy="279660"/>
          </a:xfrm>
          <a:prstGeom prst="homePlate">
            <a:avLst>
              <a:gd name="adj" fmla="val 23248"/>
            </a:avLst>
          </a:prstGeom>
          <a:solidFill>
            <a:srgbClr val="4BACC6">
              <a:lumMod val="75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050" kern="0" smtClean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37" name="CaixaDeTexto 57"/>
          <p:cNvSpPr txBox="1">
            <a:spLocks noChangeAspect="1"/>
          </p:cNvSpPr>
          <p:nvPr/>
        </p:nvSpPr>
        <p:spPr>
          <a:xfrm>
            <a:off x="2145968" y="1571229"/>
            <a:ext cx="1042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Etapa 1</a:t>
            </a:r>
            <a:endParaRPr lang="pt-BR" sz="1100" b="1" dirty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9" name="Chevron 24"/>
          <p:cNvSpPr>
            <a:spLocks noChangeAspect="1"/>
          </p:cNvSpPr>
          <p:nvPr/>
        </p:nvSpPr>
        <p:spPr>
          <a:xfrm>
            <a:off x="3547173" y="1619474"/>
            <a:ext cx="130463" cy="162959"/>
          </a:xfrm>
          <a:prstGeom prst="chevron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black"/>
              </a:solidFill>
              <a:latin typeface="Simplon BP Regular"/>
            </a:endParaRPr>
          </a:p>
        </p:txBody>
      </p:sp>
      <p:sp>
        <p:nvSpPr>
          <p:cNvPr id="51" name="Chevron 28"/>
          <p:cNvSpPr>
            <a:spLocks noChangeAspect="1"/>
          </p:cNvSpPr>
          <p:nvPr/>
        </p:nvSpPr>
        <p:spPr>
          <a:xfrm>
            <a:off x="6945560" y="1619474"/>
            <a:ext cx="130463" cy="162959"/>
          </a:xfrm>
          <a:prstGeom prst="chevron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black"/>
              </a:solidFill>
              <a:latin typeface="Simplon BP Regular"/>
            </a:endParaRPr>
          </a:p>
        </p:txBody>
      </p:sp>
      <p:sp>
        <p:nvSpPr>
          <p:cNvPr id="76" name="CaixaDeTexto 57"/>
          <p:cNvSpPr txBox="1">
            <a:spLocks noChangeAspect="1"/>
          </p:cNvSpPr>
          <p:nvPr/>
        </p:nvSpPr>
        <p:spPr>
          <a:xfrm>
            <a:off x="4052491" y="1571229"/>
            <a:ext cx="1042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Etapa 2</a:t>
            </a:r>
            <a:endParaRPr lang="pt-BR" sz="1100" b="1" dirty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61" name="CaixaDeTexto 3"/>
          <p:cNvSpPr txBox="1"/>
          <p:nvPr/>
        </p:nvSpPr>
        <p:spPr>
          <a:xfrm>
            <a:off x="475876" y="793009"/>
            <a:ext cx="74906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Este projeto tem como objetivo automatizar configurações de faturamento  que estão no escopo da Fase 2 do GTA (SVA). </a:t>
            </a:r>
          </a:p>
        </p:txBody>
      </p:sp>
      <p:sp>
        <p:nvSpPr>
          <p:cNvPr id="62" name="Title 95"/>
          <p:cNvSpPr txBox="1">
            <a:spLocks/>
          </p:cNvSpPr>
          <p:nvPr/>
        </p:nvSpPr>
        <p:spPr>
          <a:xfrm>
            <a:off x="475876" y="174448"/>
            <a:ext cx="877664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4572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pt-BR" sz="5600" i="0" kern="1200" noProof="0">
                <a:solidFill>
                  <a:schemeClr val="tx2"/>
                </a:solidFill>
                <a:latin typeface="Simplon Oi Headline" charset="0"/>
                <a:ea typeface="ＭＳ Ｐゴシック" charset="0"/>
                <a:cs typeface="Simplon Oi Headline" charset="0"/>
              </a:defRPr>
            </a:lvl1pPr>
          </a:lstStyle>
          <a:p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Estratégia do </a:t>
            </a:r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GTA FASE 2...</a:t>
            </a:r>
            <a:endParaRPr lang="pt-PT" sz="3200" b="1" dirty="0">
              <a:solidFill>
                <a:srgbClr val="00AAAD"/>
              </a:solidFill>
              <a:latin typeface="Simplon BP Regular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75876" y="1413024"/>
            <a:ext cx="1088362" cy="3241679"/>
            <a:chOff x="475876" y="1728326"/>
            <a:chExt cx="1088362" cy="3241679"/>
          </a:xfrm>
        </p:grpSpPr>
        <p:sp>
          <p:nvSpPr>
            <p:cNvPr id="72" name="Pentágono 51"/>
            <p:cNvSpPr/>
            <p:nvPr/>
          </p:nvSpPr>
          <p:spPr>
            <a:xfrm>
              <a:off x="475876" y="1728326"/>
              <a:ext cx="1088167" cy="612000"/>
            </a:xfrm>
            <a:prstGeom prst="homePlate">
              <a:avLst>
                <a:gd name="adj" fmla="val 21892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 smtClean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Criação da Aplicações</a:t>
              </a:r>
              <a:endParaRPr lang="pt-BR" sz="900" b="1" kern="0" dirty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endParaRPr>
            </a:p>
          </p:txBody>
        </p:sp>
        <p:sp>
          <p:nvSpPr>
            <p:cNvPr id="73" name="Pentágono 32"/>
            <p:cNvSpPr/>
            <p:nvPr/>
          </p:nvSpPr>
          <p:spPr>
            <a:xfrm>
              <a:off x="475876" y="3692005"/>
              <a:ext cx="1088167" cy="1278000"/>
            </a:xfrm>
            <a:prstGeom prst="homePlate">
              <a:avLst>
                <a:gd name="adj" fmla="val 11563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pt-BR" sz="900" b="1" kern="0" dirty="0" smtClean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Consolidação Aplicacional</a:t>
              </a:r>
            </a:p>
          </p:txBody>
        </p:sp>
        <p:sp>
          <p:nvSpPr>
            <p:cNvPr id="74" name="Pentágono 18"/>
            <p:cNvSpPr/>
            <p:nvPr/>
          </p:nvSpPr>
          <p:spPr>
            <a:xfrm>
              <a:off x="476071" y="2376525"/>
              <a:ext cx="1088167" cy="1279281"/>
            </a:xfrm>
            <a:prstGeom prst="homePlate">
              <a:avLst>
                <a:gd name="adj" fmla="val 11563"/>
              </a:avLst>
            </a:prstGeom>
            <a:solidFill>
              <a:srgbClr val="4BACC6">
                <a:lumMod val="75000"/>
              </a:srgb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Unificação de Processos </a:t>
              </a:r>
              <a:b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</a:br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R1/R2</a:t>
              </a:r>
            </a:p>
          </p:txBody>
        </p:sp>
      </p:grpSp>
      <p:sp>
        <p:nvSpPr>
          <p:cNvPr id="42" name="Pentágono 19"/>
          <p:cNvSpPr/>
          <p:nvPr/>
        </p:nvSpPr>
        <p:spPr>
          <a:xfrm>
            <a:off x="687632" y="2952908"/>
            <a:ext cx="863998" cy="287999"/>
          </a:xfrm>
          <a:prstGeom prst="homePlate">
            <a:avLst>
              <a:gd name="adj" fmla="val 24339"/>
            </a:avLst>
          </a:prstGeom>
          <a:solidFill>
            <a:sysClr val="window" lastClr="FFFFFF"/>
          </a:solidFill>
          <a:ln w="635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glow rad="101600">
              <a:srgbClr val="31859C">
                <a:alpha val="60000"/>
              </a:srgbClr>
            </a:glow>
            <a:outerShdw blurRad="50800" dist="12700" dir="13500000" sx="90000" sy="9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/>
          <a:lstStyle/>
          <a:p>
            <a:pPr algn="ctr" defTabSz="914400">
              <a:defRPr/>
            </a:pPr>
            <a:r>
              <a:rPr lang="pt-BR" sz="800" b="1" kern="0" dirty="0" smtClean="0">
                <a:solidFill>
                  <a:srgbClr val="31859C"/>
                </a:solidFill>
                <a:latin typeface="Simplon BP Regular"/>
                <a:cs typeface="Arial"/>
              </a:rPr>
              <a:t>Fixo e </a:t>
            </a:r>
            <a:r>
              <a:rPr lang="pt-BR" sz="800" b="1" kern="0" dirty="0" err="1" smtClean="0">
                <a:solidFill>
                  <a:srgbClr val="31859C"/>
                </a:solidFill>
                <a:latin typeface="Simplon BP Regular"/>
                <a:cs typeface="Arial"/>
              </a:rPr>
              <a:t>xDSL</a:t>
            </a:r>
            <a:endParaRPr lang="pt-BR" sz="800" b="1" kern="0" dirty="0" smtClean="0">
              <a:solidFill>
                <a:srgbClr val="31859C"/>
              </a:solidFill>
              <a:latin typeface="Simplon BP Regular"/>
              <a:cs typeface="Arial"/>
            </a:endParaRPr>
          </a:p>
        </p:txBody>
      </p:sp>
      <p:sp>
        <p:nvSpPr>
          <p:cNvPr id="41" name="Seta para a direita 50"/>
          <p:cNvSpPr>
            <a:spLocks noChangeAspect="1"/>
          </p:cNvSpPr>
          <p:nvPr/>
        </p:nvSpPr>
        <p:spPr>
          <a:xfrm>
            <a:off x="5446576" y="1563638"/>
            <a:ext cx="3312368" cy="279660"/>
          </a:xfrm>
          <a:prstGeom prst="chevron">
            <a:avLst>
              <a:gd name="adj" fmla="val 23594"/>
            </a:avLst>
          </a:prstGeom>
          <a:solidFill>
            <a:srgbClr val="4BACC6">
              <a:lumMod val="75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050" kern="0" smtClean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77" name="CaixaDeTexto 57"/>
          <p:cNvSpPr txBox="1">
            <a:spLocks noChangeAspect="1"/>
          </p:cNvSpPr>
          <p:nvPr/>
        </p:nvSpPr>
        <p:spPr>
          <a:xfrm>
            <a:off x="5780683" y="1571229"/>
            <a:ext cx="1042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Etapa </a:t>
            </a:r>
            <a:r>
              <a:rPr lang="pt-BR" sz="1100" b="1" dirty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8" name="CaixaDeTexto 57"/>
          <p:cNvSpPr txBox="1">
            <a:spLocks noChangeAspect="1"/>
          </p:cNvSpPr>
          <p:nvPr/>
        </p:nvSpPr>
        <p:spPr>
          <a:xfrm>
            <a:off x="7292851" y="1571229"/>
            <a:ext cx="1042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Etapa 4</a:t>
            </a:r>
            <a:endParaRPr lang="pt-BR" sz="1100" b="1" dirty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3" name="Chevron 24"/>
          <p:cNvSpPr>
            <a:spLocks noChangeAspect="1"/>
          </p:cNvSpPr>
          <p:nvPr/>
        </p:nvSpPr>
        <p:spPr>
          <a:xfrm>
            <a:off x="6993410" y="1619474"/>
            <a:ext cx="130463" cy="162959"/>
          </a:xfrm>
          <a:prstGeom prst="chevron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black"/>
              </a:solidFill>
              <a:latin typeface="Simplon BP Regular"/>
            </a:endParaRPr>
          </a:p>
        </p:txBody>
      </p:sp>
      <p:sp>
        <p:nvSpPr>
          <p:cNvPr id="52" name="Retângulo de cantos arredondados 5"/>
          <p:cNvSpPr/>
          <p:nvPr/>
        </p:nvSpPr>
        <p:spPr>
          <a:xfrm>
            <a:off x="5490589" y="1298101"/>
            <a:ext cx="3175514" cy="1188533"/>
          </a:xfrm>
          <a:prstGeom prst="roundRect">
            <a:avLst>
              <a:gd name="adj" fmla="val 16461"/>
            </a:avLst>
          </a:prstGeom>
          <a:solidFill>
            <a:sysClr val="window" lastClr="FFFFFF">
              <a:lumMod val="75000"/>
              <a:alpha val="48000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pt-BR" sz="1100" i="1" kern="0" dirty="0" smtClean="0">
              <a:solidFill>
                <a:srgbClr val="C0504D"/>
              </a:solidFill>
              <a:latin typeface="Simplon BP Regular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1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3"/>
          <p:cNvSpPr txBox="1"/>
          <p:nvPr/>
        </p:nvSpPr>
        <p:spPr>
          <a:xfrm>
            <a:off x="475876" y="1043289"/>
            <a:ext cx="85018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Criação de funcionalidades para automatização de configurações de Serviços de Valor Agregado (SVA) no Faturamento Móvel Convergente. </a:t>
            </a:r>
          </a:p>
        </p:txBody>
      </p:sp>
      <p:sp>
        <p:nvSpPr>
          <p:cNvPr id="62" name="Title 95"/>
          <p:cNvSpPr txBox="1">
            <a:spLocks/>
          </p:cNvSpPr>
          <p:nvPr/>
        </p:nvSpPr>
        <p:spPr>
          <a:xfrm>
            <a:off x="475876" y="174448"/>
            <a:ext cx="877664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4572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pt-BR" sz="5600" i="0" kern="1200" noProof="0">
                <a:solidFill>
                  <a:schemeClr val="tx2"/>
                </a:solidFill>
                <a:latin typeface="Simplon Oi Headline" charset="0"/>
                <a:ea typeface="ＭＳ Ｐゴシック" charset="0"/>
                <a:cs typeface="Simplon Oi Headline" charset="0"/>
              </a:defRPr>
            </a:lvl1pPr>
          </a:lstStyle>
          <a:p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Qualificação de benefícios para a Cia</a:t>
            </a:r>
            <a:endParaRPr lang="pt-PT" sz="3200" b="1" dirty="0">
              <a:solidFill>
                <a:srgbClr val="00AAAD"/>
              </a:solidFill>
              <a:latin typeface="Simplon BP Regular"/>
            </a:endParaRPr>
          </a:p>
        </p:txBody>
      </p:sp>
      <p:sp>
        <p:nvSpPr>
          <p:cNvPr id="44" name="Pentágono 51"/>
          <p:cNvSpPr/>
          <p:nvPr/>
        </p:nvSpPr>
        <p:spPr>
          <a:xfrm>
            <a:off x="507006" y="2473591"/>
            <a:ext cx="1088167" cy="612000"/>
          </a:xfrm>
          <a:prstGeom prst="homePlate">
            <a:avLst>
              <a:gd name="adj" fmla="val 21892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pt-BR" sz="900" b="1" dirty="0" smtClean="0">
                <a:solidFill>
                  <a:srgbClr val="439E9F">
                    <a:lumMod val="50000"/>
                  </a:srgbClr>
                </a:solidFill>
                <a:latin typeface="Simplon BP Regular"/>
                <a:cs typeface="Arial" panose="020B0604020202020204" pitchFamily="34" charset="0"/>
              </a:rPr>
              <a:t>Benefícios</a:t>
            </a:r>
            <a:endParaRPr lang="pt-BR" sz="900" b="1" dirty="0">
              <a:solidFill>
                <a:srgbClr val="439E9F">
                  <a:lumMod val="50000"/>
                </a:srgbClr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15" name="Retângulo 30"/>
          <p:cNvSpPr/>
          <p:nvPr/>
        </p:nvSpPr>
        <p:spPr>
          <a:xfrm>
            <a:off x="1734269" y="2043155"/>
            <a:ext cx="69421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rIns="72000">
            <a:spAutoFit/>
          </a:bodyPr>
          <a:lstStyle/>
          <a:p>
            <a:pPr marL="174625" indent="-174625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Redução dos problemas de erro em cobrança de valores nas faturas de clientes, ou perda de receita, relacionadas a configuração de tarifas de usos de provedores (SVA).</a:t>
            </a:r>
          </a:p>
          <a:p>
            <a:pPr marL="174625" indent="-174625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Redução de perdas de receita na ordem de R$ 12 MM/ano.</a:t>
            </a:r>
          </a:p>
          <a:p>
            <a:pPr marL="174625" indent="-174625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Redução de custos de desenvolvimento de 7.2 MM/ano.</a:t>
            </a:r>
          </a:p>
          <a:p>
            <a:pPr marL="174625" indent="-174625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Melhoria do </a:t>
            </a:r>
            <a:r>
              <a:rPr lang="pt-BR" sz="1200" i="1" dirty="0">
                <a:solidFill>
                  <a:srgbClr val="000000"/>
                </a:solidFill>
                <a:latin typeface="Simplon BP Regular" pitchFamily="2" charset="0"/>
              </a:rPr>
              <a:t>“Time </a:t>
            </a:r>
            <a:r>
              <a:rPr lang="pt-BR" sz="1200" i="1" dirty="0" err="1">
                <a:solidFill>
                  <a:srgbClr val="000000"/>
                </a:solidFill>
                <a:latin typeface="Simplon BP Regular" pitchFamily="2" charset="0"/>
              </a:rPr>
              <a:t>to</a:t>
            </a:r>
            <a:r>
              <a:rPr lang="pt-BR" sz="1200" i="1" dirty="0">
                <a:solidFill>
                  <a:srgbClr val="000000"/>
                </a:solidFill>
                <a:latin typeface="Simplon BP Regular" pitchFamily="2" charset="0"/>
              </a:rPr>
              <a:t> Market”</a:t>
            </a: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 das novas configurações (em média) de 6 meses para 2 dias.</a:t>
            </a:r>
          </a:p>
          <a:p>
            <a:pPr marL="174625" indent="-174625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Adequação aos padrões da SOX, com perfil de acesso e controle para as novas  funcionalidades.</a:t>
            </a:r>
            <a:endParaRPr lang="pt-BR" sz="1200" dirty="0">
              <a:solidFill>
                <a:srgbClr val="000000"/>
              </a:solidFill>
              <a:latin typeface="Simplon BP Regular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97" y="74067"/>
            <a:ext cx="2312951" cy="1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aixaDeTexto 3"/>
          <p:cNvSpPr txBox="1"/>
          <p:nvPr/>
        </p:nvSpPr>
        <p:spPr>
          <a:xfrm>
            <a:off x="475876" y="793009"/>
            <a:ext cx="8560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1400" b="1" dirty="0" smtClean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Os valores estimados do investimento e da poupança de TI com as premissas destacadas</a:t>
            </a:r>
            <a:endParaRPr lang="pt-PT" sz="1400" b="1" dirty="0">
              <a:solidFill>
                <a:srgbClr val="4BACC6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85" name="Title 95"/>
          <p:cNvSpPr txBox="1">
            <a:spLocks/>
          </p:cNvSpPr>
          <p:nvPr/>
        </p:nvSpPr>
        <p:spPr>
          <a:xfrm>
            <a:off x="475876" y="174448"/>
            <a:ext cx="8992668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4572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pt-BR" sz="5600" i="0" kern="1200" noProof="0">
                <a:solidFill>
                  <a:schemeClr val="tx2"/>
                </a:solidFill>
                <a:latin typeface="Simplon Oi Headline" charset="0"/>
                <a:ea typeface="ＭＳ Ｐゴシック" charset="0"/>
                <a:cs typeface="Simplon Oi Headline" charset="0"/>
              </a:defRPr>
            </a:lvl1pPr>
          </a:lstStyle>
          <a:p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Etapa 1 e 2 - Fixo/Velox Varejo e Empresarial </a:t>
            </a:r>
            <a:endParaRPr lang="pt-PT" sz="3200" b="1" dirty="0">
              <a:solidFill>
                <a:srgbClr val="00AAAD"/>
              </a:solidFill>
              <a:latin typeface="Simplon BP Regular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75876" y="1413024"/>
            <a:ext cx="1088362" cy="3241679"/>
            <a:chOff x="475876" y="1728326"/>
            <a:chExt cx="1088362" cy="3241679"/>
          </a:xfrm>
        </p:grpSpPr>
        <p:sp>
          <p:nvSpPr>
            <p:cNvPr id="87" name="Pentágono 51"/>
            <p:cNvSpPr/>
            <p:nvPr/>
          </p:nvSpPr>
          <p:spPr>
            <a:xfrm>
              <a:off x="475876" y="1728326"/>
              <a:ext cx="1088167" cy="612000"/>
            </a:xfrm>
            <a:prstGeom prst="homePlate">
              <a:avLst>
                <a:gd name="adj" fmla="val 21892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Simplon BP Regular"/>
                </a:rPr>
                <a:t>Mata Aplicações</a:t>
              </a:r>
            </a:p>
          </p:txBody>
        </p:sp>
        <p:sp>
          <p:nvSpPr>
            <p:cNvPr id="88" name="Pentágono 32"/>
            <p:cNvSpPr/>
            <p:nvPr/>
          </p:nvSpPr>
          <p:spPr>
            <a:xfrm>
              <a:off x="475876" y="3692005"/>
              <a:ext cx="1088167" cy="1278000"/>
            </a:xfrm>
            <a:prstGeom prst="homePlate">
              <a:avLst>
                <a:gd name="adj" fmla="val 11563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Simplon BP Regular"/>
                </a:rPr>
                <a:t>Consolidação Aplicacional</a:t>
              </a:r>
            </a:p>
          </p:txBody>
        </p:sp>
        <p:sp>
          <p:nvSpPr>
            <p:cNvPr id="89" name="Pentágono 18"/>
            <p:cNvSpPr/>
            <p:nvPr/>
          </p:nvSpPr>
          <p:spPr>
            <a:xfrm>
              <a:off x="476071" y="2376525"/>
              <a:ext cx="1088167" cy="1279281"/>
            </a:xfrm>
            <a:prstGeom prst="homePlate">
              <a:avLst>
                <a:gd name="adj" fmla="val 11563"/>
              </a:avLst>
            </a:prstGeom>
            <a:solidFill>
              <a:srgbClr val="4BACC6">
                <a:lumMod val="75000"/>
              </a:srgb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Simplon BP Regular"/>
                </a:rPr>
                <a:t>Unificação de Processos </a:t>
              </a:r>
              <a:br>
                <a:rPr lang="pt-BR" sz="900" b="1" kern="0" dirty="0">
                  <a:solidFill>
                    <a:prstClr val="white"/>
                  </a:solidFill>
                  <a:latin typeface="Simplon BP Regular"/>
                  <a:cs typeface="Simplon BP Regular"/>
                </a:rPr>
              </a:br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Simplon BP Regular"/>
                </a:rPr>
                <a:t>R1/R2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91681" y="1413024"/>
            <a:ext cx="7214194" cy="688116"/>
            <a:chOff x="1691681" y="1379579"/>
            <a:chExt cx="7214194" cy="688116"/>
          </a:xfrm>
        </p:grpSpPr>
        <p:grpSp>
          <p:nvGrpSpPr>
            <p:cNvPr id="2" name="Group 1"/>
            <p:cNvGrpSpPr/>
            <p:nvPr/>
          </p:nvGrpSpPr>
          <p:grpSpPr>
            <a:xfrm>
              <a:off x="6516983" y="1438245"/>
              <a:ext cx="2148541" cy="570785"/>
              <a:chOff x="2260473" y="2083129"/>
              <a:chExt cx="2148541" cy="570785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875402" y="2122337"/>
                <a:ext cx="955667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r>
                  <a:rPr lang="pt-PT" sz="1400" dirty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A</a:t>
                </a:r>
                <a:r>
                  <a:rPr lang="pt-PT" sz="1400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plicações analisadas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81240" y="2122337"/>
                <a:ext cx="627774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PT" sz="1400" b="1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123</a:t>
                </a:r>
              </a:p>
            </p:txBody>
          </p:sp>
          <p:pic>
            <p:nvPicPr>
              <p:cNvPr id="46" name="Picture 2" descr="http://townsquareinteractive.com/files/2014/01/Features_seo_icon.jpg?w=1060&amp;h=795&amp;a=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36" r="15600"/>
              <a:stretch/>
            </p:blipFill>
            <p:spPr bwMode="auto">
              <a:xfrm>
                <a:off x="2260473" y="2083129"/>
                <a:ext cx="565179" cy="570785"/>
              </a:xfrm>
              <a:prstGeom prst="ellipse">
                <a:avLst/>
              </a:prstGeom>
              <a:ln w="63500" cap="rnd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1835696" y="1477453"/>
              <a:ext cx="2106976" cy="492368"/>
              <a:chOff x="2302038" y="1437373"/>
              <a:chExt cx="2106976" cy="49236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75402" y="1437373"/>
                <a:ext cx="1152128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r>
                  <a:rPr lang="pt-PT" sz="1400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Trabalho realizado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81240" y="1437373"/>
                <a:ext cx="627774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PT" sz="1400" b="1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100%</a:t>
                </a:r>
              </a:p>
            </p:txBody>
          </p:sp>
          <p:pic>
            <p:nvPicPr>
              <p:cNvPr id="58" name="Picture 2" descr="D:\Trabalho\Brasil\Oi\Unificação R1 R2\Apresentações Executivas OI\Reunião Bayard 2FEV\Cenário2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94" t="10211" r="7042" b="9650"/>
              <a:stretch/>
            </p:blipFill>
            <p:spPr bwMode="auto">
              <a:xfrm>
                <a:off x="2302038" y="1474379"/>
                <a:ext cx="457112" cy="418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88895" y="1477453"/>
              <a:ext cx="2081864" cy="492368"/>
              <a:chOff x="4294433" y="1452232"/>
              <a:chExt cx="2081864" cy="49236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4842685" y="1452232"/>
                <a:ext cx="1152128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r>
                  <a:rPr lang="pt-PT" sz="1400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Cenários avaliados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748523" y="1452232"/>
                <a:ext cx="627774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PT" sz="1400" b="1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57</a:t>
                </a:r>
              </a:p>
            </p:txBody>
          </p:sp>
          <p:pic>
            <p:nvPicPr>
              <p:cNvPr id="1026" name="Picture 2" descr="D:\Trabalho\Brasil\Oi\Unificação R1 R2\Apresentações Executivas OI\Reunião Bayard 2FEV\Cenário4.png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4433" y="1489238"/>
                <a:ext cx="432000" cy="4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Retângulo de cantos arredondados 54"/>
            <p:cNvSpPr/>
            <p:nvPr/>
          </p:nvSpPr>
          <p:spPr>
            <a:xfrm>
              <a:off x="1691681" y="1379579"/>
              <a:ext cx="7214194" cy="688116"/>
            </a:xfrm>
            <a:prstGeom prst="roundRect">
              <a:avLst>
                <a:gd name="adj" fmla="val 8875"/>
              </a:avLst>
            </a:prstGeom>
            <a:noFill/>
            <a:ln w="3175" cap="flat" cmpd="sng" algn="ctr">
              <a:solidFill>
                <a:srgbClr val="00AAA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pt-BR" sz="1600" kern="0" smtClean="0">
                <a:solidFill>
                  <a:prstClr val="white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67" name="CaixaDeTexto 42"/>
          <p:cNvSpPr txBox="1"/>
          <p:nvPr/>
        </p:nvSpPr>
        <p:spPr>
          <a:xfrm>
            <a:off x="475876" y="4840916"/>
            <a:ext cx="5676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 smtClean="0">
                <a:solidFill>
                  <a:srgbClr val="215968"/>
                </a:solidFill>
                <a:latin typeface="Simplon BP Regular"/>
                <a:cs typeface="Simplon BP Regular"/>
              </a:rPr>
              <a:t>OBS.: o estudo efetuado não inclui poupança nem investimento das áreas de negócio.</a:t>
            </a:r>
            <a:endParaRPr lang="pt-BR" sz="1000" b="1" i="1" dirty="0">
              <a:solidFill>
                <a:srgbClr val="215968"/>
              </a:solidFill>
              <a:latin typeface="Simplon BP Regular"/>
              <a:cs typeface="Simplon BP Regular"/>
            </a:endParaRPr>
          </a:p>
        </p:txBody>
      </p:sp>
      <p:sp>
        <p:nvSpPr>
          <p:cNvPr id="114" name="Pentágono 19"/>
          <p:cNvSpPr/>
          <p:nvPr/>
        </p:nvSpPr>
        <p:spPr>
          <a:xfrm>
            <a:off x="687632" y="2952908"/>
            <a:ext cx="863998" cy="287999"/>
          </a:xfrm>
          <a:prstGeom prst="homePlate">
            <a:avLst>
              <a:gd name="adj" fmla="val 24339"/>
            </a:avLst>
          </a:prstGeom>
          <a:solidFill>
            <a:sysClr val="window" lastClr="FFFFFF"/>
          </a:solidFill>
          <a:ln w="635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glow rad="101600">
              <a:srgbClr val="31859C">
                <a:alpha val="60000"/>
              </a:srgbClr>
            </a:glow>
            <a:outerShdw blurRad="50800" dist="12700" dir="13500000" sx="90000" sy="9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/>
          <a:lstStyle/>
          <a:p>
            <a:pPr algn="ctr" defTabSz="914400">
              <a:defRPr/>
            </a:pPr>
            <a:r>
              <a:rPr lang="pt-BR" sz="800" b="1" kern="0" dirty="0" smtClean="0">
                <a:solidFill>
                  <a:srgbClr val="31859C"/>
                </a:solidFill>
                <a:latin typeface="Simplon BP Regular"/>
                <a:cs typeface="Simplon BP Regular"/>
              </a:rPr>
              <a:t>Fixo e </a:t>
            </a:r>
            <a:r>
              <a:rPr lang="pt-BR" sz="800" b="1" kern="0" dirty="0" err="1" smtClean="0">
                <a:solidFill>
                  <a:srgbClr val="31859C"/>
                </a:solidFill>
                <a:latin typeface="Simplon BP Regular"/>
                <a:cs typeface="Simplon BP Regular"/>
              </a:rPr>
              <a:t>xDSL</a:t>
            </a:r>
            <a:endParaRPr lang="pt-BR" sz="800" b="1" kern="0" dirty="0" smtClean="0">
              <a:solidFill>
                <a:srgbClr val="31859C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91085" y="2415989"/>
            <a:ext cx="3836635" cy="576000"/>
            <a:chOff x="1791085" y="2415989"/>
            <a:chExt cx="3836635" cy="576000"/>
          </a:xfrm>
        </p:grpSpPr>
        <p:sp>
          <p:nvSpPr>
            <p:cNvPr id="105" name="Rounded Rectangle 166"/>
            <p:cNvSpPr/>
            <p:nvPr/>
          </p:nvSpPr>
          <p:spPr>
            <a:xfrm>
              <a:off x="2381165" y="2415989"/>
              <a:ext cx="1566123" cy="576000"/>
            </a:xfrm>
            <a:prstGeom prst="roundRect">
              <a:avLst>
                <a:gd name="adj" fmla="val 6438"/>
              </a:avLst>
            </a:prstGeom>
            <a:solidFill>
              <a:srgbClr val="F99D1C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prstClr val="white"/>
                  </a:solidFill>
                  <a:latin typeface="Simplon BP Regular"/>
                  <a:cs typeface="Simplon BP Regular"/>
                </a:rPr>
                <a:t>R$ 73.3MM</a:t>
              </a:r>
            </a:p>
          </p:txBody>
        </p:sp>
        <p:sp>
          <p:nvSpPr>
            <p:cNvPr id="127" name="Retângulo 30"/>
            <p:cNvSpPr/>
            <p:nvPr/>
          </p:nvSpPr>
          <p:spPr>
            <a:xfrm>
              <a:off x="4064374" y="2577031"/>
              <a:ext cx="1563346" cy="27699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pt-BR" sz="1200" b="1" dirty="0" smtClean="0">
                  <a:solidFill>
                    <a:srgbClr val="F99D1C"/>
                  </a:solidFill>
                  <a:latin typeface="Simplon BP Regular"/>
                  <a:cs typeface="Simplon BP Regular"/>
                </a:rPr>
                <a:t>Investimento de TI</a:t>
              </a:r>
              <a:endParaRPr lang="pt-BR" sz="1200" b="1" dirty="0">
                <a:solidFill>
                  <a:srgbClr val="F99D1C"/>
                </a:solidFill>
                <a:latin typeface="Simplon BP Regular"/>
                <a:cs typeface="Simplon BP Regular"/>
              </a:endParaRPr>
            </a:p>
          </p:txBody>
        </p:sp>
        <p:pic>
          <p:nvPicPr>
            <p:cNvPr id="129" name="Picture 3" descr="D:\Trabalho\Brasil\Oi\Unificação R1 R2\Apresentações Executivas OI\Reunião Bayard 2FEV\money4.jp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085" y="2467492"/>
              <a:ext cx="472994" cy="472994"/>
            </a:xfrm>
            <a:prstGeom prst="ellipse">
              <a:avLst/>
            </a:prstGeom>
            <a:solidFill>
              <a:srgbClr val="439E9F"/>
            </a:solidFill>
            <a:ln w="63500" cap="rnd">
              <a:noFill/>
            </a:ln>
            <a:effectLst/>
            <a:extLst/>
          </p:spPr>
        </p:pic>
      </p:grpSp>
      <p:grpSp>
        <p:nvGrpSpPr>
          <p:cNvPr id="29" name="Group 28"/>
          <p:cNvGrpSpPr/>
          <p:nvPr/>
        </p:nvGrpSpPr>
        <p:grpSpPr>
          <a:xfrm>
            <a:off x="1791085" y="3158510"/>
            <a:ext cx="3923104" cy="576000"/>
            <a:chOff x="1791085" y="3158511"/>
            <a:chExt cx="3923104" cy="576000"/>
          </a:xfrm>
        </p:grpSpPr>
        <p:sp>
          <p:nvSpPr>
            <p:cNvPr id="130" name="Rounded Rectangle 166"/>
            <p:cNvSpPr/>
            <p:nvPr/>
          </p:nvSpPr>
          <p:spPr>
            <a:xfrm>
              <a:off x="2381164" y="3158511"/>
              <a:ext cx="1566123" cy="576000"/>
            </a:xfrm>
            <a:prstGeom prst="roundRect">
              <a:avLst>
                <a:gd name="adj" fmla="val 6438"/>
              </a:avLst>
            </a:prstGeom>
            <a:solidFill>
              <a:srgbClr val="00AAAD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prstClr val="white"/>
                  </a:solidFill>
                  <a:latin typeface="Simplon BP Regular"/>
                  <a:cs typeface="Simplon BP Regular"/>
                </a:rPr>
                <a:t>R$ 37.4MM</a:t>
              </a:r>
            </a:p>
          </p:txBody>
        </p:sp>
        <p:sp>
          <p:nvSpPr>
            <p:cNvPr id="131" name="Retângulo 30"/>
            <p:cNvSpPr/>
            <p:nvPr/>
          </p:nvSpPr>
          <p:spPr>
            <a:xfrm>
              <a:off x="4054435" y="3363161"/>
              <a:ext cx="165975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pt-BR" sz="1200" b="1" dirty="0" smtClean="0">
                  <a:solidFill>
                    <a:srgbClr val="00AAAD"/>
                  </a:solidFill>
                  <a:latin typeface="Simplon BP Regular"/>
                  <a:cs typeface="Simplon BP Regular"/>
                </a:rPr>
                <a:t>Investimento R2 evitado</a:t>
              </a:r>
              <a:endParaRPr lang="pt-BR" sz="1200" b="1" dirty="0">
                <a:solidFill>
                  <a:srgbClr val="00AAAD"/>
                </a:solidFill>
                <a:latin typeface="Simplon BP Regular"/>
                <a:cs typeface="Simplon BP Regular"/>
              </a:endParaRPr>
            </a:p>
          </p:txBody>
        </p:sp>
        <p:pic>
          <p:nvPicPr>
            <p:cNvPr id="132" name="Picture 3" descr="D:\Trabalho\Brasil\Oi\Unificação R1 R2\Apresentações Executivas OI\Reunião Bayard 2FEV\money4.jp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085" y="3210014"/>
              <a:ext cx="472994" cy="472994"/>
            </a:xfrm>
            <a:prstGeom prst="ellipse">
              <a:avLst/>
            </a:prstGeom>
            <a:solidFill>
              <a:srgbClr val="439E9F"/>
            </a:solidFill>
            <a:ln w="63500" cap="rnd">
              <a:noFill/>
            </a:ln>
            <a:effectLst/>
            <a:extLst/>
          </p:spPr>
        </p:pic>
      </p:grpSp>
      <p:sp>
        <p:nvSpPr>
          <p:cNvPr id="141" name="Retângulo 30"/>
          <p:cNvSpPr/>
          <p:nvPr/>
        </p:nvSpPr>
        <p:spPr>
          <a:xfrm>
            <a:off x="5627720" y="2285557"/>
            <a:ext cx="3267570" cy="2585323"/>
          </a:xfrm>
          <a:prstGeom prst="rect">
            <a:avLst/>
          </a:prstGeom>
        </p:spPr>
        <p:txBody>
          <a:bodyPr wrap="square" lIns="0" rIns="7200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Simplon BP Regular"/>
              </a:rPr>
              <a:t>O valor do investimento refere-se exclusivamente à adequação e migração de sistemas, testes e infra-estrutura.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900" dirty="0" smtClean="0">
              <a:solidFill>
                <a:prstClr val="black"/>
              </a:solidFill>
              <a:latin typeface="Simplon BP Regular"/>
              <a:cs typeface="Simplon BP Regular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Simplon BP Regular"/>
              </a:rPr>
              <a:t>O valor de testes corresponde a 25% do valor da adequação e migração de sistemas.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900" dirty="0" smtClean="0">
              <a:solidFill>
                <a:prstClr val="black"/>
              </a:solidFill>
              <a:latin typeface="Simplon BP Regular"/>
              <a:cs typeface="Simplon BP Regular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/>
                <a:cs typeface="Simplon BP Regular"/>
              </a:rPr>
              <a:t>Do investimento de TI necessário, aproximadamente </a:t>
            </a: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Simplon BP Regular"/>
              </a:rPr>
              <a:t>13% </a:t>
            </a:r>
            <a:r>
              <a:rPr lang="pt-BR" sz="900" dirty="0">
                <a:solidFill>
                  <a:prstClr val="black"/>
                </a:solidFill>
                <a:latin typeface="Simplon BP Regular"/>
                <a:cs typeface="Simplon BP Regular"/>
              </a:rPr>
              <a:t>(R$ </a:t>
            </a: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Simplon BP Regular"/>
              </a:rPr>
              <a:t>9.7MM</a:t>
            </a:r>
            <a:r>
              <a:rPr lang="pt-BR" sz="900" dirty="0">
                <a:solidFill>
                  <a:prstClr val="black"/>
                </a:solidFill>
                <a:latin typeface="Simplon BP Regular"/>
                <a:cs typeface="Simplon BP Regular"/>
              </a:rPr>
              <a:t>) corresponde a investimento em sistemas sem contrato de </a:t>
            </a:r>
            <a:r>
              <a:rPr lang="pt-BR" sz="900" i="1" dirty="0" err="1">
                <a:solidFill>
                  <a:prstClr val="black"/>
                </a:solidFill>
                <a:latin typeface="Simplon BP Regular"/>
                <a:cs typeface="Simplon BP Regular"/>
              </a:rPr>
              <a:t>baseline</a:t>
            </a:r>
            <a:r>
              <a:rPr lang="pt-BR" sz="900" dirty="0">
                <a:solidFill>
                  <a:prstClr val="black"/>
                </a:solidFill>
                <a:latin typeface="Simplon BP Regular"/>
                <a:cs typeface="Simplon BP Regular"/>
              </a:rPr>
              <a:t> de fábrica.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900" dirty="0">
              <a:solidFill>
                <a:prstClr val="black"/>
              </a:solidFill>
              <a:latin typeface="Simplon BP Regular"/>
              <a:cs typeface="Simplon BP Regular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Simplon BP Regular"/>
              </a:rPr>
              <a:t>Não serão desligados sistemas nestas primeiras etapas e o investimento evitado na R2 corresponde a metade das demandas dos sistemas a desligar no final da etapa 4 (R$ 37.4MM).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900" dirty="0">
              <a:solidFill>
                <a:prstClr val="black"/>
              </a:solidFill>
              <a:latin typeface="Simplon BP Regular"/>
              <a:cs typeface="Simplon BP Regular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Simplon BP Regular"/>
              </a:rPr>
              <a:t>O </a:t>
            </a:r>
            <a:r>
              <a:rPr lang="pt-BR" sz="900" i="1" dirty="0" err="1" smtClean="0">
                <a:solidFill>
                  <a:prstClr val="black"/>
                </a:solidFill>
                <a:latin typeface="Simplon BP Regular"/>
                <a:cs typeface="Simplon BP Regular"/>
              </a:rPr>
              <a:t>spending</a:t>
            </a: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Simplon BP Regular"/>
              </a:rPr>
              <a:t> de sistemas refere-se apenas a OPEX e CAPEX aplicacional e de infraestrutura, excluindo quaisquer outro tipo de rubricas.</a:t>
            </a:r>
          </a:p>
        </p:txBody>
      </p:sp>
      <p:pic>
        <p:nvPicPr>
          <p:cNvPr id="147" name="Picture 2" descr="http://townsquareinteractive.com/files/2014/01/Features_seo_icon.jpg?w=1060&amp;h=795&amp;a=t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r="12581"/>
          <a:stretch/>
        </p:blipFill>
        <p:spPr bwMode="auto">
          <a:xfrm>
            <a:off x="1791085" y="3913931"/>
            <a:ext cx="581892" cy="550203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ounded Rectangle 166">
            <a:hlinkClick r:id="" action="ppaction://noaction"/>
          </p:cNvPr>
          <p:cNvSpPr/>
          <p:nvPr/>
        </p:nvSpPr>
        <p:spPr>
          <a:xfrm>
            <a:off x="2381164" y="3901032"/>
            <a:ext cx="1566123" cy="576000"/>
          </a:xfrm>
          <a:prstGeom prst="roundRect">
            <a:avLst>
              <a:gd name="adj" fmla="val 6438"/>
            </a:avLst>
          </a:prstGeom>
          <a:solidFill>
            <a:srgbClr val="4D4E5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22</a:t>
            </a:r>
          </a:p>
        </p:txBody>
      </p:sp>
      <p:sp>
        <p:nvSpPr>
          <p:cNvPr id="150" name="Retângulo 30">
            <a:hlinkClick r:id="" action="ppaction://noaction"/>
          </p:cNvPr>
          <p:cNvSpPr/>
          <p:nvPr/>
        </p:nvSpPr>
        <p:spPr>
          <a:xfrm>
            <a:off x="4064374" y="4027450"/>
            <a:ext cx="15877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1200" b="1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Aplicações a desligar</a:t>
            </a:r>
            <a:br>
              <a:rPr lang="pt-BR" sz="1200" b="1" dirty="0" smtClean="0">
                <a:solidFill>
                  <a:srgbClr val="4D4E50"/>
                </a:solidFill>
                <a:latin typeface="Simplon BP Regular"/>
                <a:cs typeface="Simplon BP Regular"/>
              </a:rPr>
            </a:br>
            <a:r>
              <a:rPr lang="pt-BR" sz="1200" b="1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e/ou a congelar</a:t>
            </a:r>
            <a:endParaRPr lang="pt-BR" sz="1200" b="1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197" y="74067"/>
            <a:ext cx="2312951" cy="1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aixaDeTexto 3"/>
          <p:cNvSpPr txBox="1"/>
          <p:nvPr/>
        </p:nvSpPr>
        <p:spPr>
          <a:xfrm>
            <a:off x="475876" y="793009"/>
            <a:ext cx="8272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1400" b="1" dirty="0" smtClean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A implementação das iniciativas de unificação Fixo/</a:t>
            </a:r>
            <a:r>
              <a:rPr lang="pt-PT" sz="1400" b="1" dirty="0" err="1" smtClean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Velox</a:t>
            </a:r>
            <a:r>
              <a:rPr lang="pt-PT" sz="1400" b="1" dirty="0" smtClean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 e VADA permite uma redução drástica da esteira aplicacional da R2, com poupanças correspondentes à maior parte dos gastos da R2</a:t>
            </a:r>
            <a:endParaRPr lang="pt-PT" sz="1400" b="1" dirty="0">
              <a:solidFill>
                <a:srgbClr val="4BACC6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85" name="Title 95"/>
          <p:cNvSpPr txBox="1">
            <a:spLocks/>
          </p:cNvSpPr>
          <p:nvPr/>
        </p:nvSpPr>
        <p:spPr>
          <a:xfrm>
            <a:off x="475876" y="174448"/>
            <a:ext cx="8704636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4572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pt-BR" sz="5600" i="0" kern="1200" noProof="0">
                <a:solidFill>
                  <a:schemeClr val="tx2"/>
                </a:solidFill>
                <a:latin typeface="Simplon Oi Headline" charset="0"/>
                <a:ea typeface="ＭＳ Ｐゴシック" charset="0"/>
                <a:cs typeface="Simplon Oi Headline" charset="0"/>
              </a:defRPr>
            </a:lvl1pPr>
          </a:lstStyle>
          <a:p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Resumindo Fixo/</a:t>
            </a:r>
            <a:r>
              <a:rPr lang="pt-PT" sz="3200" b="1" dirty="0" err="1" smtClean="0">
                <a:solidFill>
                  <a:srgbClr val="00AAAD"/>
                </a:solidFill>
                <a:latin typeface="Simplon BP Regular"/>
              </a:rPr>
              <a:t>Velox</a:t>
            </a:r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 e VADA em números…</a:t>
            </a:r>
            <a:endParaRPr lang="pt-PT" sz="3200" b="1" dirty="0">
              <a:solidFill>
                <a:srgbClr val="00AAAD"/>
              </a:solidFill>
              <a:latin typeface="Simplon BP Regular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75876" y="1413024"/>
            <a:ext cx="1088362" cy="3241679"/>
            <a:chOff x="475876" y="1728326"/>
            <a:chExt cx="1088362" cy="3241679"/>
          </a:xfrm>
        </p:grpSpPr>
        <p:sp>
          <p:nvSpPr>
            <p:cNvPr id="87" name="Pentágono 51"/>
            <p:cNvSpPr/>
            <p:nvPr/>
          </p:nvSpPr>
          <p:spPr>
            <a:xfrm>
              <a:off x="475876" y="1728326"/>
              <a:ext cx="1088167" cy="612000"/>
            </a:xfrm>
            <a:prstGeom prst="homePlate">
              <a:avLst>
                <a:gd name="adj" fmla="val 21892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Mata Aplicações</a:t>
              </a:r>
            </a:p>
          </p:txBody>
        </p:sp>
        <p:sp>
          <p:nvSpPr>
            <p:cNvPr id="88" name="Pentágono 32"/>
            <p:cNvSpPr/>
            <p:nvPr/>
          </p:nvSpPr>
          <p:spPr>
            <a:xfrm>
              <a:off x="475876" y="3692005"/>
              <a:ext cx="1088167" cy="1278000"/>
            </a:xfrm>
            <a:prstGeom prst="homePlate">
              <a:avLst>
                <a:gd name="adj" fmla="val 11563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Consolidação Aplicacional</a:t>
              </a:r>
            </a:p>
          </p:txBody>
        </p:sp>
        <p:sp>
          <p:nvSpPr>
            <p:cNvPr id="89" name="Pentágono 18"/>
            <p:cNvSpPr/>
            <p:nvPr/>
          </p:nvSpPr>
          <p:spPr>
            <a:xfrm>
              <a:off x="476071" y="2376525"/>
              <a:ext cx="1088167" cy="1279281"/>
            </a:xfrm>
            <a:prstGeom prst="homePlate">
              <a:avLst>
                <a:gd name="adj" fmla="val 11563"/>
              </a:avLst>
            </a:prstGeom>
            <a:solidFill>
              <a:srgbClr val="4BACC6">
                <a:lumMod val="75000"/>
              </a:srgb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Unificação de Processos </a:t>
              </a:r>
              <a:b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</a:br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R1/R2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50357" y="4391569"/>
            <a:ext cx="4149898" cy="184666"/>
            <a:chOff x="2019393" y="3768094"/>
            <a:chExt cx="3196386" cy="184666"/>
          </a:xfrm>
        </p:grpSpPr>
        <p:grpSp>
          <p:nvGrpSpPr>
            <p:cNvPr id="3" name="Group 2"/>
            <p:cNvGrpSpPr/>
            <p:nvPr/>
          </p:nvGrpSpPr>
          <p:grpSpPr>
            <a:xfrm>
              <a:off x="2019393" y="3768094"/>
              <a:ext cx="1501800" cy="184666"/>
              <a:chOff x="2152401" y="3768094"/>
              <a:chExt cx="1501800" cy="184666"/>
            </a:xfrm>
          </p:grpSpPr>
          <p:sp>
            <p:nvSpPr>
              <p:cNvPr id="34" name="Rectangle 2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152401" y="3802133"/>
                <a:ext cx="216000" cy="116586"/>
              </a:xfrm>
              <a:prstGeom prst="rect">
                <a:avLst/>
              </a:prstGeom>
              <a:solidFill>
                <a:srgbClr val="F99D1C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pt-BR" sz="1200" kern="0" dirty="0" smtClean="0">
                  <a:solidFill>
                    <a:prstClr val="black"/>
                  </a:solidFill>
                  <a:latin typeface="Simplon BP Regular"/>
                  <a:cs typeface="Arial" pitchFamily="34" charset="0"/>
                </a:endParaRPr>
              </a:p>
            </p:txBody>
          </p:sp>
          <p:sp>
            <p:nvSpPr>
              <p:cNvPr id="35" name="TextBox 23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392256" y="3768094"/>
                <a:ext cx="126194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pt-BR" sz="1200" dirty="0" smtClean="0">
                    <a:solidFill>
                      <a:prstClr val="black"/>
                    </a:solidFill>
                    <a:latin typeface="Simplon BP Regular"/>
                    <a:cs typeface="Arial" panose="020B0604020202020204" pitchFamily="34" charset="0"/>
                  </a:rPr>
                  <a:t>Investimento TI</a:t>
                </a:r>
                <a:endParaRPr lang="pt-BR" sz="1200" dirty="0">
                  <a:solidFill>
                    <a:prstClr val="black"/>
                  </a:solidFill>
                  <a:latin typeface="Simplon BP Regular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116299" y="3768094"/>
              <a:ext cx="2099480" cy="184666"/>
              <a:chOff x="3249307" y="3768094"/>
              <a:chExt cx="2099480" cy="184666"/>
            </a:xfrm>
          </p:grpSpPr>
          <p:sp>
            <p:nvSpPr>
              <p:cNvPr id="32" name="Rectangle 231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3249307" y="3802133"/>
                <a:ext cx="216000" cy="116586"/>
              </a:xfrm>
              <a:prstGeom prst="rect">
                <a:avLst/>
              </a:prstGeom>
              <a:solidFill>
                <a:srgbClr val="00AAAD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pt-BR" sz="1200" kern="0" dirty="0" smtClean="0">
                  <a:solidFill>
                    <a:prstClr val="black"/>
                  </a:solidFill>
                  <a:latin typeface="Simplon BP Regular"/>
                  <a:cs typeface="Arial" pitchFamily="34" charset="0"/>
                </a:endParaRPr>
              </a:p>
            </p:txBody>
          </p:sp>
          <p:sp>
            <p:nvSpPr>
              <p:cNvPr id="33" name="TextBox 23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506985" y="3768094"/>
                <a:ext cx="184180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pt-BR" sz="1200" i="1" dirty="0" err="1" smtClean="0">
                    <a:solidFill>
                      <a:prstClr val="black"/>
                    </a:solidFill>
                    <a:latin typeface="Simplon BP Regular"/>
                    <a:cs typeface="Arial" panose="020B0604020202020204" pitchFamily="34" charset="0"/>
                  </a:rPr>
                  <a:t>Spending</a:t>
                </a:r>
                <a:r>
                  <a:rPr lang="pt-BR" sz="1200" dirty="0" smtClean="0">
                    <a:solidFill>
                      <a:prstClr val="black"/>
                    </a:solidFill>
                    <a:latin typeface="Simplon BP Regular"/>
                    <a:cs typeface="Arial" panose="020B0604020202020204" pitchFamily="34" charset="0"/>
                  </a:rPr>
                  <a:t> de sistemas desligados</a:t>
                </a:r>
                <a:endParaRPr lang="pt-BR" sz="1200" dirty="0">
                  <a:solidFill>
                    <a:prstClr val="black"/>
                  </a:solidFill>
                  <a:latin typeface="Simplon BP Regular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812230"/>
              </p:ext>
            </p:extLst>
          </p:nvPr>
        </p:nvGraphicFramePr>
        <p:xfrm>
          <a:off x="1564238" y="2136255"/>
          <a:ext cx="3988665" cy="228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1691681" y="1413024"/>
            <a:ext cx="7214194" cy="688116"/>
            <a:chOff x="1691681" y="1379579"/>
            <a:chExt cx="7214194" cy="688116"/>
          </a:xfrm>
        </p:grpSpPr>
        <p:grpSp>
          <p:nvGrpSpPr>
            <p:cNvPr id="45" name="Group 44"/>
            <p:cNvGrpSpPr/>
            <p:nvPr/>
          </p:nvGrpSpPr>
          <p:grpSpPr>
            <a:xfrm>
              <a:off x="6516983" y="1438245"/>
              <a:ext cx="2148541" cy="570785"/>
              <a:chOff x="2260473" y="2083129"/>
              <a:chExt cx="2148541" cy="57078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75402" y="2122337"/>
                <a:ext cx="955667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r>
                  <a:rPr lang="pt-PT" sz="1400" dirty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A</a:t>
                </a:r>
                <a:r>
                  <a:rPr lang="pt-PT" sz="1400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plicações analisadas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781240" y="2122337"/>
                <a:ext cx="627774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PT" sz="1400" b="1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200</a:t>
                </a:r>
              </a:p>
            </p:txBody>
          </p:sp>
          <p:pic>
            <p:nvPicPr>
              <p:cNvPr id="57" name="Picture 2" descr="http://townsquareinteractive.com/files/2014/01/Features_seo_icon.jpg?w=1060&amp;h=795&amp;a=t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36" r="15600"/>
              <a:stretch/>
            </p:blipFill>
            <p:spPr bwMode="auto">
              <a:xfrm>
                <a:off x="2260473" y="2083129"/>
                <a:ext cx="565179" cy="570785"/>
              </a:xfrm>
              <a:prstGeom prst="ellipse">
                <a:avLst/>
              </a:prstGeom>
              <a:ln w="63500" cap="rnd"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1835696" y="1477453"/>
              <a:ext cx="2106976" cy="492368"/>
              <a:chOff x="2302038" y="1437373"/>
              <a:chExt cx="2106976" cy="49236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75402" y="1437373"/>
                <a:ext cx="1152128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r>
                  <a:rPr lang="pt-PT" sz="1400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Trabalho realizado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781240" y="1437373"/>
                <a:ext cx="627774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PT" sz="1400" b="1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100%</a:t>
                </a:r>
              </a:p>
            </p:txBody>
          </p:sp>
          <p:pic>
            <p:nvPicPr>
              <p:cNvPr id="54" name="Picture 2" descr="D:\Trabalho\Brasil\Oi\Unificação R1 R2\Apresentações Executivas OI\Reunião Bayard 2FEV\Cenário2.jp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94" t="10211" r="7042" b="9650"/>
              <a:stretch/>
            </p:blipFill>
            <p:spPr bwMode="auto">
              <a:xfrm>
                <a:off x="2302038" y="1474379"/>
                <a:ext cx="457112" cy="418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4188895" y="1477453"/>
              <a:ext cx="2081864" cy="492368"/>
              <a:chOff x="4294433" y="1452232"/>
              <a:chExt cx="2081864" cy="49236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842685" y="1452232"/>
                <a:ext cx="1152128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r>
                  <a:rPr lang="pt-PT" sz="1400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Cenários avaliados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748523" y="1452232"/>
                <a:ext cx="627774" cy="492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PT" sz="1400" b="1" dirty="0" smtClean="0">
                    <a:solidFill>
                      <a:srgbClr val="439E9F">
                        <a:lumMod val="50000"/>
                      </a:srgbClr>
                    </a:solidFill>
                    <a:latin typeface="Simplon BP Regular"/>
                    <a:cs typeface="Simplon BP Regular"/>
                  </a:rPr>
                  <a:t>125</a:t>
                </a:r>
              </a:p>
            </p:txBody>
          </p:sp>
          <p:pic>
            <p:nvPicPr>
              <p:cNvPr id="51" name="Picture 2" descr="D:\Trabalho\Brasil\Oi\Unificação R1 R2\Apresentações Executivas OI\Reunião Bayard 2FEV\Cenário4.png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4433" y="1489238"/>
                <a:ext cx="432000" cy="4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tângulo de cantos arredondados 54"/>
            <p:cNvSpPr/>
            <p:nvPr/>
          </p:nvSpPr>
          <p:spPr>
            <a:xfrm>
              <a:off x="1691681" y="1379579"/>
              <a:ext cx="7214194" cy="688116"/>
            </a:xfrm>
            <a:prstGeom prst="roundRect">
              <a:avLst>
                <a:gd name="adj" fmla="val 8875"/>
              </a:avLst>
            </a:prstGeom>
            <a:noFill/>
            <a:ln w="3175" cap="flat" cmpd="sng" algn="ctr">
              <a:solidFill>
                <a:srgbClr val="00AAA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pt-BR" sz="1600" kern="0" smtClean="0">
                <a:solidFill>
                  <a:prstClr val="white"/>
                </a:solidFill>
                <a:latin typeface="Simplon BP Regular"/>
              </a:endParaRPr>
            </a:p>
          </p:txBody>
        </p:sp>
      </p:grpSp>
      <p:sp>
        <p:nvSpPr>
          <p:cNvPr id="41" name="Retângulo 30"/>
          <p:cNvSpPr/>
          <p:nvPr/>
        </p:nvSpPr>
        <p:spPr>
          <a:xfrm>
            <a:off x="5552903" y="2169175"/>
            <a:ext cx="3268800" cy="1892826"/>
          </a:xfrm>
          <a:prstGeom prst="rect">
            <a:avLst/>
          </a:prstGeom>
        </p:spPr>
        <p:txBody>
          <a:bodyPr wrap="square" lIns="0" rIns="7200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Arial"/>
              </a:rPr>
              <a:t>O valor do investimento refere-se exclusivamente à adequação e migração de sistemas, testes e infra-estrutura.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900" dirty="0" smtClean="0">
              <a:solidFill>
                <a:prstClr val="black"/>
              </a:solidFill>
              <a:latin typeface="Simplon BP Regular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Arial"/>
              </a:rPr>
              <a:t>O valor do investimento exclui a implementação na R1 da automatização de processos existente na R2.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900" dirty="0">
              <a:solidFill>
                <a:prstClr val="black"/>
              </a:solidFill>
              <a:latin typeface="Simplon BP Regular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Arial"/>
              </a:rPr>
              <a:t>O valor de testes corresponde a 25% do valor da adequação e migração de sistemas.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900" dirty="0" smtClean="0">
              <a:solidFill>
                <a:prstClr val="black"/>
              </a:solidFill>
              <a:latin typeface="Simplon BP Regular"/>
              <a:cs typeface="Arial"/>
            </a:endParaRPr>
          </a:p>
          <a:p>
            <a:endParaRPr lang="pt-BR" sz="900" dirty="0">
              <a:solidFill>
                <a:prstClr val="black"/>
              </a:solidFill>
              <a:latin typeface="Simplon BP Regular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Arial"/>
              </a:rPr>
              <a:t>O </a:t>
            </a:r>
            <a:r>
              <a:rPr lang="pt-BR" sz="900" i="1" dirty="0" err="1" smtClean="0">
                <a:solidFill>
                  <a:prstClr val="black"/>
                </a:solidFill>
                <a:latin typeface="Simplon BP Regular"/>
                <a:cs typeface="Arial"/>
              </a:rPr>
              <a:t>spending</a:t>
            </a:r>
            <a:r>
              <a:rPr lang="pt-BR" sz="900" dirty="0" smtClean="0">
                <a:solidFill>
                  <a:prstClr val="black"/>
                </a:solidFill>
                <a:latin typeface="Simplon BP Regular"/>
                <a:cs typeface="Arial"/>
              </a:rPr>
              <a:t> de sistemas refere-se apenas a OPEX e CAPEX aplicacional e de infraestrutura, excluindo quaisquer outro tipo de rubricas.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75876" y="4874168"/>
            <a:ext cx="5676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 smtClean="0">
                <a:solidFill>
                  <a:srgbClr val="215968"/>
                </a:solidFill>
                <a:latin typeface="Simplon BP Regular"/>
              </a:rPr>
              <a:t>OBS.: o estudo efetuado não inclui poupança nem investimento das áreas de negócio.</a:t>
            </a:r>
            <a:endParaRPr lang="pt-BR" sz="1000" b="1" i="1" dirty="0">
              <a:solidFill>
                <a:srgbClr val="215968"/>
              </a:solidFill>
              <a:latin typeface="Simplon BP Regular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9197" y="77775"/>
            <a:ext cx="2340000" cy="101555"/>
          </a:xfrm>
          <a:prstGeom prst="rect">
            <a:avLst/>
          </a:prstGeom>
        </p:spPr>
      </p:pic>
      <p:sp>
        <p:nvSpPr>
          <p:cNvPr id="36" name="CaixaDeTexto 42"/>
          <p:cNvSpPr txBox="1"/>
          <p:nvPr/>
        </p:nvSpPr>
        <p:spPr>
          <a:xfrm>
            <a:off x="475876" y="4626730"/>
            <a:ext cx="5676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800" dirty="0">
              <a:latin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49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3"/>
          <p:cNvSpPr txBox="1"/>
          <p:nvPr/>
        </p:nvSpPr>
        <p:spPr>
          <a:xfrm>
            <a:off x="475876" y="793009"/>
            <a:ext cx="84886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1400" b="1" dirty="0" smtClean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Após a implementação da iniciativa Fixo/Velox, o </a:t>
            </a:r>
            <a:r>
              <a:rPr lang="pt-PT" sz="1400" b="1" i="1" dirty="0" smtClean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spending</a:t>
            </a:r>
            <a:r>
              <a:rPr lang="pt-PT" sz="1400" b="1" dirty="0" smtClean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 anual evitado é equivalente /superior ao investimento que a estratégia Fixo/Velox + VADA exigirá. </a:t>
            </a:r>
            <a:endParaRPr lang="pt-PT" sz="1400" b="1" dirty="0">
              <a:solidFill>
                <a:srgbClr val="4BACC6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13" name="Title 95"/>
          <p:cNvSpPr txBox="1">
            <a:spLocks/>
          </p:cNvSpPr>
          <p:nvPr/>
        </p:nvSpPr>
        <p:spPr>
          <a:xfrm>
            <a:off x="28620" y="35302"/>
            <a:ext cx="9477749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4572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pt-BR" sz="5600" i="0" kern="1200" noProof="0">
                <a:solidFill>
                  <a:schemeClr val="tx2"/>
                </a:solidFill>
                <a:latin typeface="Simplon Oi Headline" charset="0"/>
                <a:ea typeface="ＭＳ Ｐゴシック" charset="0"/>
                <a:cs typeface="Simplon Oi Headline" charset="0"/>
              </a:defRPr>
            </a:lvl1pPr>
          </a:lstStyle>
          <a:p>
            <a:r>
              <a:rPr lang="pt-PT" sz="3200" b="1" dirty="0">
                <a:solidFill>
                  <a:srgbClr val="00AAAD"/>
                </a:solidFill>
                <a:latin typeface="Simplon BP Regular"/>
              </a:rPr>
              <a:t>Comparação </a:t>
            </a:r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Anual Investimento X Spending Evitado</a:t>
            </a:r>
            <a:endParaRPr lang="pt-PT" sz="3200" b="1" dirty="0">
              <a:solidFill>
                <a:srgbClr val="00AAAD"/>
              </a:solidFill>
              <a:latin typeface="Simplon BP Regula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24931" y="3930598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930598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67542" y="3930598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93527" y="3930598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93527" y="3488419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71798" y="3930598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71798" y="3488419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3776451"/>
            <a:ext cx="180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71798" y="3776451"/>
            <a:ext cx="180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43004" y="3930598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413363" y="4199380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1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981858" y="4132876"/>
            <a:ext cx="180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701596" y="4132876"/>
            <a:ext cx="180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3363" y="4132876"/>
            <a:ext cx="180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987020" y="3848459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>
                <a:solidFill>
                  <a:prstClr val="white"/>
                </a:solidFill>
                <a:latin typeface="Simplon BP Regular"/>
                <a:cs typeface="Simplon BP Regular"/>
              </a:rPr>
              <a:t>2</a:t>
            </a:r>
            <a:endParaRPr lang="pt-PT" sz="700" dirty="0" smtClean="0">
              <a:solidFill>
                <a:prstClr val="white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01596" y="3848459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413363" y="3848459"/>
            <a:ext cx="197991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pt-PT" sz="7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2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75876" y="1413024"/>
            <a:ext cx="1088362" cy="3241679"/>
            <a:chOff x="475876" y="1728326"/>
            <a:chExt cx="1088362" cy="3241679"/>
          </a:xfrm>
        </p:grpSpPr>
        <p:sp>
          <p:nvSpPr>
            <p:cNvPr id="85" name="Pentágono 51"/>
            <p:cNvSpPr/>
            <p:nvPr/>
          </p:nvSpPr>
          <p:spPr>
            <a:xfrm>
              <a:off x="475876" y="1728326"/>
              <a:ext cx="1088167" cy="612000"/>
            </a:xfrm>
            <a:prstGeom prst="homePlate">
              <a:avLst>
                <a:gd name="adj" fmla="val 21892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Mata Aplicações</a:t>
              </a:r>
            </a:p>
          </p:txBody>
        </p:sp>
        <p:sp>
          <p:nvSpPr>
            <p:cNvPr id="86" name="Pentágono 32"/>
            <p:cNvSpPr/>
            <p:nvPr/>
          </p:nvSpPr>
          <p:spPr>
            <a:xfrm>
              <a:off x="475876" y="3692005"/>
              <a:ext cx="1088167" cy="1278000"/>
            </a:xfrm>
            <a:prstGeom prst="homePlate">
              <a:avLst>
                <a:gd name="adj" fmla="val 11563"/>
              </a:avLst>
            </a:prstGeom>
            <a:solidFill>
              <a:srgbClr val="4BACC6">
                <a:lumMod val="75000"/>
              </a:srgb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Consolidação Aplicacional</a:t>
              </a:r>
            </a:p>
          </p:txBody>
        </p:sp>
        <p:sp>
          <p:nvSpPr>
            <p:cNvPr id="87" name="Pentágono 18"/>
            <p:cNvSpPr/>
            <p:nvPr/>
          </p:nvSpPr>
          <p:spPr>
            <a:xfrm>
              <a:off x="476071" y="2376525"/>
              <a:ext cx="1088167" cy="1279281"/>
            </a:xfrm>
            <a:prstGeom prst="homePlate">
              <a:avLst>
                <a:gd name="adj" fmla="val 11563"/>
              </a:avLst>
            </a:prstGeom>
            <a:solidFill>
              <a:srgbClr val="4BACC6">
                <a:lumMod val="75000"/>
              </a:srgb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Unificação de Processos </a:t>
              </a:r>
              <a:b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</a:br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R1/R2</a:t>
              </a:r>
            </a:p>
          </p:txBody>
        </p:sp>
      </p:grpSp>
      <p:sp>
        <p:nvSpPr>
          <p:cNvPr id="88" name="Pentágono 17"/>
          <p:cNvSpPr/>
          <p:nvPr/>
        </p:nvSpPr>
        <p:spPr>
          <a:xfrm>
            <a:off x="687632" y="3475676"/>
            <a:ext cx="863998" cy="287999"/>
          </a:xfrm>
          <a:prstGeom prst="homePlate">
            <a:avLst>
              <a:gd name="adj" fmla="val 24339"/>
            </a:avLst>
          </a:prstGeom>
          <a:solidFill>
            <a:sysClr val="window" lastClr="FFFFFF"/>
          </a:solidFill>
          <a:ln w="635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glow rad="101600">
              <a:srgbClr val="31859C">
                <a:alpha val="60000"/>
              </a:srgbClr>
            </a:glow>
            <a:outerShdw blurRad="50800" dist="12700" dir="13500000" sx="90000" sy="9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/>
          <a:lstStyle/>
          <a:p>
            <a:pPr algn="ctr" defTabSz="914400">
              <a:defRPr/>
            </a:pPr>
            <a:r>
              <a:rPr lang="pt-BR" sz="800" b="1" kern="0" dirty="0" smtClean="0">
                <a:solidFill>
                  <a:srgbClr val="31859C"/>
                </a:solidFill>
                <a:latin typeface="Simplon BP Regular"/>
                <a:cs typeface="Arial"/>
              </a:rPr>
              <a:t>Consolidações Táticas</a:t>
            </a:r>
          </a:p>
        </p:txBody>
      </p:sp>
      <p:sp>
        <p:nvSpPr>
          <p:cNvPr id="89" name="Pentágono 19"/>
          <p:cNvSpPr/>
          <p:nvPr/>
        </p:nvSpPr>
        <p:spPr>
          <a:xfrm>
            <a:off x="687632" y="2952908"/>
            <a:ext cx="863998" cy="287999"/>
          </a:xfrm>
          <a:prstGeom prst="homePlate">
            <a:avLst>
              <a:gd name="adj" fmla="val 24339"/>
            </a:avLst>
          </a:prstGeom>
          <a:solidFill>
            <a:sysClr val="window" lastClr="FFFFFF"/>
          </a:solidFill>
          <a:ln w="635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glow rad="101600">
              <a:srgbClr val="31859C">
                <a:alpha val="60000"/>
              </a:srgbClr>
            </a:glow>
            <a:outerShdw blurRad="50800" dist="12700" dir="13500000" sx="90000" sy="9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/>
          <a:lstStyle/>
          <a:p>
            <a:pPr algn="ctr" defTabSz="914400">
              <a:defRPr/>
            </a:pPr>
            <a:r>
              <a:rPr lang="pt-BR" sz="800" b="1" kern="0" dirty="0" smtClean="0">
                <a:solidFill>
                  <a:srgbClr val="31859C"/>
                </a:solidFill>
                <a:latin typeface="Simplon BP Regular"/>
                <a:cs typeface="Arial"/>
              </a:rPr>
              <a:t>Fixo e </a:t>
            </a:r>
            <a:r>
              <a:rPr lang="pt-BR" sz="800" b="1" kern="0" dirty="0" err="1" smtClean="0">
                <a:solidFill>
                  <a:srgbClr val="31859C"/>
                </a:solidFill>
                <a:latin typeface="Simplon BP Regular"/>
                <a:cs typeface="Arial"/>
              </a:rPr>
              <a:t>xDSL</a:t>
            </a:r>
            <a:endParaRPr lang="pt-BR" sz="800" b="1" kern="0" dirty="0" smtClean="0">
              <a:solidFill>
                <a:srgbClr val="31859C"/>
              </a:solidFill>
              <a:latin typeface="Simplon BP Regular"/>
              <a:cs typeface="Arial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547664" y="4673800"/>
            <a:ext cx="5837726" cy="296344"/>
            <a:chOff x="1547664" y="4723678"/>
            <a:chExt cx="5837726" cy="296344"/>
          </a:xfrm>
        </p:grpSpPr>
        <p:sp>
          <p:nvSpPr>
            <p:cNvPr id="54" name="Rectangle 53"/>
            <p:cNvSpPr/>
            <p:nvPr/>
          </p:nvSpPr>
          <p:spPr>
            <a:xfrm>
              <a:off x="1547664" y="4786469"/>
              <a:ext cx="5832648" cy="23355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400" dirty="0" smtClean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95562" y="4723678"/>
              <a:ext cx="631686" cy="125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pt-PT" sz="700" dirty="0" smtClean="0">
                  <a:solidFill>
                    <a:prstClr val="black"/>
                  </a:solidFill>
                  <a:latin typeface="Simplon BP Regular"/>
                  <a:cs typeface="Simplon BP Regular"/>
                </a:rPr>
                <a:t>Legenda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700910" y="4848258"/>
              <a:ext cx="5684480" cy="144016"/>
              <a:chOff x="934060" y="4889560"/>
              <a:chExt cx="5684480" cy="20247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304579" y="4903717"/>
                <a:ext cx="1532018" cy="174156"/>
                <a:chOff x="2034858" y="1722722"/>
                <a:chExt cx="1532018" cy="215399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034858" y="1830422"/>
                  <a:ext cx="360000" cy="0"/>
                </a:xfrm>
                <a:prstGeom prst="line">
                  <a:avLst/>
                </a:prstGeom>
                <a:ln w="19050">
                  <a:solidFill>
                    <a:srgbClr val="F99D1C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2497358" y="1722722"/>
                  <a:ext cx="1069518" cy="2153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r>
                    <a:rPr lang="pt-PT" sz="700" dirty="0" smtClean="0">
                      <a:solidFill>
                        <a:prstClr val="black"/>
                      </a:solidFill>
                      <a:latin typeface="Simplon BP Regular"/>
                      <a:cs typeface="Simplon BP Regular"/>
                    </a:rPr>
                    <a:t>Investimento acumulado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1950459" y="4889560"/>
                <a:ext cx="1258678" cy="202470"/>
                <a:chOff x="2103120" y="2045632"/>
                <a:chExt cx="1258678" cy="250419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103120" y="2080053"/>
                  <a:ext cx="216000" cy="182639"/>
                </a:xfrm>
                <a:prstGeom prst="rect">
                  <a:avLst/>
                </a:prstGeom>
                <a:solidFill>
                  <a:srgbClr val="00AAAD"/>
                </a:solidFill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PT" sz="1400" dirty="0" smtClean="0">
                    <a:solidFill>
                      <a:prstClr val="black"/>
                    </a:solidFill>
                    <a:latin typeface="Simplon BP Regular"/>
                    <a:cs typeface="Simplon BP Regular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364349" y="2045632"/>
                  <a:ext cx="997449" cy="2504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r>
                    <a:rPr lang="pt-PT" sz="700" i="1" dirty="0" err="1" smtClean="0">
                      <a:solidFill>
                        <a:prstClr val="black"/>
                      </a:solidFill>
                      <a:latin typeface="Simplon BP Regular"/>
                      <a:cs typeface="Simplon BP Regular"/>
                    </a:rPr>
                    <a:t>Spending</a:t>
                  </a:r>
                  <a:r>
                    <a:rPr lang="pt-PT" sz="700" dirty="0" smtClean="0">
                      <a:solidFill>
                        <a:prstClr val="black"/>
                      </a:solidFill>
                      <a:latin typeface="Simplon BP Regular"/>
                      <a:cs typeface="Simplon BP Regular"/>
                    </a:rPr>
                    <a:t> anual evitado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934060" y="4902405"/>
                <a:ext cx="920957" cy="176780"/>
                <a:chOff x="2103120" y="2226691"/>
                <a:chExt cx="920957" cy="21864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103120" y="2258463"/>
                  <a:ext cx="216000" cy="182639"/>
                </a:xfrm>
                <a:prstGeom prst="rect">
                  <a:avLst/>
                </a:prstGeom>
                <a:solidFill>
                  <a:srgbClr val="F99D1C"/>
                </a:solidFill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PT" sz="1400" dirty="0" smtClean="0">
                    <a:solidFill>
                      <a:prstClr val="black"/>
                    </a:solidFill>
                    <a:latin typeface="Simplon BP Regular"/>
                    <a:cs typeface="Simplon BP Regular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372662" y="2226691"/>
                  <a:ext cx="651415" cy="2186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r>
                    <a:rPr lang="pt-PT" sz="700" dirty="0" smtClean="0">
                      <a:solidFill>
                        <a:prstClr val="black"/>
                      </a:solidFill>
                      <a:latin typeface="Simplon BP Regular"/>
                      <a:cs typeface="Simplon BP Regular"/>
                    </a:rPr>
                    <a:t>Investimento</a:t>
                  </a: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4932040" y="4903717"/>
                <a:ext cx="1686500" cy="174156"/>
                <a:chOff x="2034858" y="1722722"/>
                <a:chExt cx="1686500" cy="215399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034858" y="1830422"/>
                  <a:ext cx="360000" cy="0"/>
                </a:xfrm>
                <a:prstGeom prst="line">
                  <a:avLst/>
                </a:prstGeom>
                <a:ln w="19050">
                  <a:solidFill>
                    <a:srgbClr val="00AAAD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ectangle 94"/>
                <p:cNvSpPr/>
                <p:nvPr/>
              </p:nvSpPr>
              <p:spPr>
                <a:xfrm>
                  <a:off x="2497358" y="1722722"/>
                  <a:ext cx="1224000" cy="2153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r>
                    <a:rPr lang="pt-PT" sz="700" i="1" dirty="0" err="1" smtClean="0">
                      <a:solidFill>
                        <a:prstClr val="black"/>
                      </a:solidFill>
                      <a:latin typeface="Simplon BP Regular"/>
                      <a:cs typeface="Simplon BP Regular"/>
                    </a:rPr>
                    <a:t>Spending</a:t>
                  </a:r>
                  <a:r>
                    <a:rPr lang="pt-PT" sz="700" dirty="0" smtClean="0">
                      <a:solidFill>
                        <a:prstClr val="black"/>
                      </a:solidFill>
                      <a:latin typeface="Simplon BP Regular"/>
                      <a:cs typeface="Simplon BP Regular"/>
                    </a:rPr>
                    <a:t> evitado acumulado</a:t>
                  </a:r>
                </a:p>
              </p:txBody>
            </p:sp>
          </p:grpSp>
        </p:grpSp>
      </p:grpSp>
      <p:grpSp>
        <p:nvGrpSpPr>
          <p:cNvPr id="53" name="Group 52"/>
          <p:cNvGrpSpPr/>
          <p:nvPr/>
        </p:nvGrpSpPr>
        <p:grpSpPr>
          <a:xfrm>
            <a:off x="1806818" y="4369517"/>
            <a:ext cx="4072072" cy="246185"/>
            <a:chOff x="1669436" y="4434100"/>
            <a:chExt cx="4072072" cy="246185"/>
          </a:xfrm>
        </p:grpSpPr>
        <p:grpSp>
          <p:nvGrpSpPr>
            <p:cNvPr id="56" name="Group 55"/>
            <p:cNvGrpSpPr/>
            <p:nvPr/>
          </p:nvGrpSpPr>
          <p:grpSpPr>
            <a:xfrm>
              <a:off x="1669436" y="4434100"/>
              <a:ext cx="1811014" cy="246185"/>
              <a:chOff x="1669436" y="4434100"/>
              <a:chExt cx="1811014" cy="246185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669436" y="4557192"/>
                <a:ext cx="1811014" cy="0"/>
              </a:xfrm>
              <a:prstGeom prst="line">
                <a:avLst/>
              </a:prstGeom>
              <a:ln w="6350">
                <a:solidFill>
                  <a:srgbClr val="F99D1C"/>
                </a:solidFill>
                <a:headEnd type="diamond" w="med" len="med"/>
                <a:tailEnd type="diamond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2282872" y="4434100"/>
                <a:ext cx="612817" cy="2461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PT" sz="700" dirty="0" smtClean="0">
                    <a:solidFill>
                      <a:srgbClr val="F99D1C"/>
                    </a:solidFill>
                    <a:latin typeface="Simplon BP Regular"/>
                    <a:cs typeface="Simplon BP Regular"/>
                  </a:rPr>
                  <a:t>1 - Fixo/</a:t>
                </a:r>
                <a:r>
                  <a:rPr lang="pt-PT" sz="700" dirty="0" err="1" smtClean="0">
                    <a:solidFill>
                      <a:srgbClr val="F99D1C"/>
                    </a:solidFill>
                    <a:latin typeface="Simplon BP Regular"/>
                    <a:cs typeface="Simplon BP Regular"/>
                  </a:rPr>
                  <a:t>Velox</a:t>
                </a:r>
                <a:endParaRPr lang="pt-PT" sz="700" dirty="0" smtClean="0">
                  <a:solidFill>
                    <a:srgbClr val="F99D1C"/>
                  </a:solidFill>
                  <a:latin typeface="Simplon BP Regular"/>
                  <a:cs typeface="Simplon BP Regular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339880" y="4583735"/>
              <a:ext cx="2401628" cy="96550"/>
              <a:chOff x="3339880" y="4508918"/>
              <a:chExt cx="2401628" cy="9655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3339880" y="4557193"/>
                <a:ext cx="2401628" cy="1"/>
              </a:xfrm>
              <a:prstGeom prst="line">
                <a:avLst/>
              </a:prstGeom>
              <a:ln w="6350">
                <a:solidFill>
                  <a:srgbClr val="F99D1C"/>
                </a:solidFill>
                <a:headEnd type="diamond" w="med" len="med"/>
                <a:tailEnd type="diamond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4337446" y="4508918"/>
                <a:ext cx="684336" cy="96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PT" sz="700" dirty="0" smtClean="0">
                    <a:solidFill>
                      <a:srgbClr val="F99D1C"/>
                    </a:solidFill>
                    <a:latin typeface="Simplon BP Regular"/>
                    <a:cs typeface="Simplon BP Regular"/>
                  </a:rPr>
                  <a:t>2 - VADA</a:t>
                </a: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7496821" y="4436089"/>
            <a:ext cx="1528553" cy="24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r"/>
            <a:r>
              <a:rPr lang="pt-PT" sz="700" dirty="0" smtClean="0">
                <a:solidFill>
                  <a:prstClr val="black"/>
                </a:solidFill>
                <a:latin typeface="Simplon BP Regular"/>
                <a:cs typeface="Simplon BP Regular"/>
              </a:rPr>
              <a:t>Tempo (anos)</a:t>
            </a:r>
          </a:p>
        </p:txBody>
      </p:sp>
      <p:sp>
        <p:nvSpPr>
          <p:cNvPr id="74" name="CaixaDeTexto 42"/>
          <p:cNvSpPr txBox="1"/>
          <p:nvPr/>
        </p:nvSpPr>
        <p:spPr>
          <a:xfrm>
            <a:off x="1785633" y="4963705"/>
            <a:ext cx="5676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Simplon BP Regular"/>
              </a:rPr>
              <a:t>(*) Ano 1 corresponde aos meses de Agosto a Dezembro de 2015</a:t>
            </a:r>
            <a:endParaRPr lang="pt-BR" sz="800" dirty="0">
              <a:latin typeface="Simplon BP Regular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38" y="1407419"/>
            <a:ext cx="6340475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5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e5d3lgEyDnqzIJ87Pq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25UxsADEWHwOLaKxDk0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.CXNXBeUkOr4aqqk2hV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SFmRcMtSEGQZJ4x.VbX3Q"/>
</p:tagLst>
</file>

<file path=ppt/theme/theme1.xml><?xml version="1.0" encoding="utf-8"?>
<a:theme xmlns:a="http://schemas.openxmlformats.org/drawingml/2006/main" name="Oi - CONSOLIDA - AprExec 02FEV">
  <a:themeElements>
    <a:clrScheme name="OI PANTONE">
      <a:dk1>
        <a:sysClr val="windowText" lastClr="000000"/>
      </a:dk1>
      <a:lt1>
        <a:sysClr val="window" lastClr="FFFFFF"/>
      </a:lt1>
      <a:dk2>
        <a:srgbClr val="439E9F"/>
      </a:dk2>
      <a:lt2>
        <a:srgbClr val="EEECE1"/>
      </a:lt2>
      <a:accent1>
        <a:srgbClr val="439E9F"/>
      </a:accent1>
      <a:accent2>
        <a:srgbClr val="AD3186"/>
      </a:accent2>
      <a:accent3>
        <a:srgbClr val="4D4E50"/>
      </a:accent3>
      <a:accent4>
        <a:srgbClr val="E98B33"/>
      </a:accent4>
      <a:accent5>
        <a:srgbClr val="000000"/>
      </a:accent5>
      <a:accent6>
        <a:srgbClr val="EE183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FBBR0598.TP.13051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3CFB21B58E8746B30F97DFDED4A5E1" ma:contentTypeVersion="1" ma:contentTypeDescription="Crie um novo documento." ma:contentTypeScope="" ma:versionID="0ec0eb6cffb2ef8314b0a25b6b739ca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14eccdc4c1ca31697aef7c4f4652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Tipo de Conteú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9D3B5-B957-4350-B3FF-A4D9B87F4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EA6320-6983-47C2-8C98-D7BB0A037E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5D919B-1717-499D-AF0D-2256FA926B9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Oi - CONSOLIDA - AprExec 02FEV</Template>
  <TotalTime>18832</TotalTime>
  <Words>796</Words>
  <Application>Microsoft Office PowerPoint</Application>
  <PresentationFormat>Apresentação na tela (16:9)</PresentationFormat>
  <Paragraphs>130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Georgia</vt:lpstr>
      <vt:lpstr>Museo Sans 300</vt:lpstr>
      <vt:lpstr>Simplon BP Regular</vt:lpstr>
      <vt:lpstr>Simplon Oi Headline</vt:lpstr>
      <vt:lpstr>Wingdings</vt:lpstr>
      <vt:lpstr>Oi - CONSOLIDA - AprExec 02FEV</vt:lpstr>
      <vt:lpstr>2_FBBR0598.TP.130513</vt:lpstr>
      <vt:lpstr>GTA FASE 2 - Configurações de faturamento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Maksen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Consolida</dc:title>
  <dc:creator>Maksen</dc:creator>
  <cp:lastModifiedBy>Vivian Aparecida De Jesus</cp:lastModifiedBy>
  <cp:revision>990</cp:revision>
  <dcterms:created xsi:type="dcterms:W3CDTF">2015-01-29T12:12:54Z</dcterms:created>
  <dcterms:modified xsi:type="dcterms:W3CDTF">2017-12-20T22:14:55Z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0x010100DD3CFB21B58E8746B30F97DFDED4A5E1</vt:lpwstr>
  </property>
</Properties>
</file>