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8" r:id="rId5"/>
  </p:sldMasterIdLst>
  <p:notesMasterIdLst>
    <p:notesMasterId r:id="rId15"/>
  </p:notesMasterIdLst>
  <p:sldIdLst>
    <p:sldId id="256" r:id="rId6"/>
    <p:sldId id="259" r:id="rId7"/>
    <p:sldId id="346" r:id="rId8"/>
    <p:sldId id="347" r:id="rId9"/>
    <p:sldId id="351" r:id="rId10"/>
    <p:sldId id="350" r:id="rId11"/>
    <p:sldId id="352" r:id="rId12"/>
    <p:sldId id="348" r:id="rId13"/>
    <p:sldId id="34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>
          <p15:clr>
            <a:srgbClr val="A4A3A4"/>
          </p15:clr>
        </p15:guide>
        <p15:guide id="2" orient="horz" pos="249">
          <p15:clr>
            <a:srgbClr val="A4A3A4"/>
          </p15:clr>
        </p15:guide>
        <p15:guide id="3" orient="horz" pos="662">
          <p15:clr>
            <a:srgbClr val="A4A3A4"/>
          </p15:clr>
        </p15:guide>
        <p15:guide id="4" pos="4707">
          <p15:clr>
            <a:srgbClr val="A4A3A4"/>
          </p15:clr>
        </p15:guide>
        <p15:guide id="5" pos="1123">
          <p15:clr>
            <a:srgbClr val="A4A3A4"/>
          </p15:clr>
        </p15:guide>
        <p15:guide id="6" pos="4140">
          <p15:clr>
            <a:srgbClr val="A4A3A4"/>
          </p15:clr>
        </p15:guide>
        <p15:guide id="7" pos="5478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D1C"/>
    <a:srgbClr val="B95915"/>
    <a:srgbClr val="006666"/>
    <a:srgbClr val="4BACFF"/>
    <a:srgbClr val="00AAAD"/>
    <a:srgbClr val="D6D6D6"/>
    <a:srgbClr val="4D4D4D"/>
    <a:srgbClr val="C03E9F"/>
    <a:srgbClr val="21596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7" autoAdjust="0"/>
    <p:restoredTop sz="90504" autoAdjust="0"/>
  </p:normalViewPr>
  <p:slideViewPr>
    <p:cSldViewPr snapToGrid="0" snapToObjects="1">
      <p:cViewPr varScale="1">
        <p:scale>
          <a:sx n="95" d="100"/>
          <a:sy n="95" d="100"/>
        </p:scale>
        <p:origin x="1296" y="102"/>
      </p:cViewPr>
      <p:guideLst>
        <p:guide orient="horz" pos="2886"/>
        <p:guide orient="horz" pos="249"/>
        <p:guide orient="horz" pos="662"/>
        <p:guide pos="4707"/>
        <p:guide pos="1123"/>
        <p:guide pos="4140"/>
        <p:guide pos="5478"/>
        <p:guide pos="287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F5CCD-4937-4554-B81F-DC74A50742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871F892-9381-4726-A0D2-DEAA060A60D9}">
      <dgm:prSet custT="1"/>
      <dgm:spPr>
        <a:xfrm>
          <a:off x="2090" y="312922"/>
          <a:ext cx="1860607" cy="744242"/>
        </a:xfrm>
        <a:solidFill>
          <a:srgbClr val="FF6D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t-BR" sz="1200" b="1" dirty="0">
              <a:effectLst/>
              <a:latin typeface="Simplon BP Regular" pitchFamily="2" charset="0"/>
            </a:rPr>
            <a:t>PRODUTOS E OFERTAS</a:t>
          </a:r>
          <a:endParaRPr lang="pt-BR" sz="800" b="1" dirty="0">
            <a:solidFill>
              <a:sysClr val="window" lastClr="FFFFFF"/>
            </a:solidFill>
            <a:latin typeface="Simplon BP Regular" pitchFamily="2" charset="0"/>
            <a:ea typeface="+mn-ea"/>
            <a:cs typeface="+mn-cs"/>
          </a:endParaRPr>
        </a:p>
      </dgm:t>
    </dgm:pt>
    <dgm:pt modelId="{C5DFADE6-E34E-44E9-963C-811FFDE255E8}" type="parTrans" cxnId="{128A42C4-B8C3-4429-8498-A1390D12BC10}">
      <dgm:prSet/>
      <dgm:spPr/>
      <dgm:t>
        <a:bodyPr/>
        <a:lstStyle/>
        <a:p>
          <a:endParaRPr lang="pt-BR" sz="1200" b="1"/>
        </a:p>
      </dgm:t>
    </dgm:pt>
    <dgm:pt modelId="{8427B799-6B94-4343-A513-0F78C07F109B}" type="sibTrans" cxnId="{128A42C4-B8C3-4429-8498-A1390D12BC10}">
      <dgm:prSet/>
      <dgm:spPr/>
      <dgm:t>
        <a:bodyPr/>
        <a:lstStyle/>
        <a:p>
          <a:endParaRPr lang="pt-BR" sz="1200" b="1"/>
        </a:p>
      </dgm:t>
    </dgm:pt>
    <dgm:pt modelId="{1CE50050-FFA3-4AFC-9902-4CA1D089BED9}">
      <dgm:prSet custT="1"/>
      <dgm:spPr>
        <a:xfrm>
          <a:off x="1676637" y="312922"/>
          <a:ext cx="1860607" cy="744242"/>
        </a:xfrm>
        <a:solidFill>
          <a:srgbClr val="FF6D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t-BR" sz="1200" b="1" dirty="0">
              <a:solidFill>
                <a:schemeClr val="bg1"/>
              </a:solidFill>
              <a:latin typeface="Simplon BP Regular" pitchFamily="2" charset="0"/>
              <a:ea typeface="+mn-ea"/>
              <a:cs typeface="+mn-cs"/>
            </a:rPr>
            <a:t>MEDIAÇÃO/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pt-BR" sz="1200" b="1" dirty="0">
              <a:solidFill>
                <a:schemeClr val="bg1"/>
              </a:solidFill>
              <a:latin typeface="Simplon BP Regular" pitchFamily="2" charset="0"/>
              <a:ea typeface="+mn-ea"/>
              <a:cs typeface="+mn-cs"/>
            </a:rPr>
            <a:t>TARIFAÇÃO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pt-BR" sz="800" b="1" dirty="0">
              <a:solidFill>
                <a:sysClr val="window" lastClr="FFFFFF"/>
              </a:solidFill>
              <a:effectLst/>
              <a:latin typeface="Simplon BP Regular" pitchFamily="2" charset="0"/>
              <a:ea typeface="+mn-ea"/>
              <a:cs typeface="+mn-cs"/>
            </a:rPr>
            <a:t>(4 sistemas)</a:t>
          </a:r>
        </a:p>
      </dgm:t>
    </dgm:pt>
    <dgm:pt modelId="{D0F1889F-F6B6-4F26-8C61-F7A82152D92E}" type="parTrans" cxnId="{6F82EB56-867C-454E-BBFC-A80E524F4CE5}">
      <dgm:prSet/>
      <dgm:spPr/>
      <dgm:t>
        <a:bodyPr/>
        <a:lstStyle/>
        <a:p>
          <a:endParaRPr lang="pt-BR" sz="1200" b="1"/>
        </a:p>
      </dgm:t>
    </dgm:pt>
    <dgm:pt modelId="{3C3606B0-1C70-4EA3-A44A-715FB87BD6C0}" type="sibTrans" cxnId="{6F82EB56-867C-454E-BBFC-A80E524F4CE5}">
      <dgm:prSet/>
      <dgm:spPr/>
      <dgm:t>
        <a:bodyPr/>
        <a:lstStyle/>
        <a:p>
          <a:endParaRPr lang="pt-BR" sz="1200" b="1"/>
        </a:p>
      </dgm:t>
    </dgm:pt>
    <dgm:pt modelId="{1E9605BA-D56B-4754-A6FB-8164172AF50A}">
      <dgm:prSet custT="1"/>
      <dgm:spPr>
        <a:xfrm>
          <a:off x="5025730" y="312922"/>
          <a:ext cx="1860607" cy="744242"/>
        </a:xfrm>
        <a:solidFill>
          <a:srgbClr val="FF6D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t-BR" sz="1200" b="1" dirty="0">
              <a:solidFill>
                <a:schemeClr val="bg1"/>
              </a:solidFill>
              <a:latin typeface="Simplon BP Regular" pitchFamily="2" charset="0"/>
              <a:ea typeface="+mn-ea"/>
              <a:cs typeface="+mn-cs"/>
            </a:rPr>
            <a:t>FATURAMENTO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pt-BR" sz="800" b="1" dirty="0">
              <a:solidFill>
                <a:schemeClr val="bg1"/>
              </a:solidFill>
              <a:latin typeface="Simplon BP Regular" pitchFamily="2" charset="0"/>
              <a:ea typeface="+mn-ea"/>
              <a:cs typeface="+mn-cs"/>
            </a:rPr>
            <a:t>(5 sistemas)</a:t>
          </a:r>
        </a:p>
      </dgm:t>
    </dgm:pt>
    <dgm:pt modelId="{711AFF61-6245-4110-B730-3F77CB44B904}" type="sibTrans" cxnId="{7773DD2B-2AE1-473C-A07E-7B0B4758FD4F}">
      <dgm:prSet/>
      <dgm:spPr/>
      <dgm:t>
        <a:bodyPr/>
        <a:lstStyle/>
        <a:p>
          <a:endParaRPr lang="pt-BR" sz="1200" b="1"/>
        </a:p>
      </dgm:t>
    </dgm:pt>
    <dgm:pt modelId="{0C148D01-4E01-45E4-B945-C1FDC3AAA128}" type="parTrans" cxnId="{7773DD2B-2AE1-473C-A07E-7B0B4758FD4F}">
      <dgm:prSet/>
      <dgm:spPr/>
      <dgm:t>
        <a:bodyPr/>
        <a:lstStyle/>
        <a:p>
          <a:endParaRPr lang="pt-BR" sz="1200" b="1"/>
        </a:p>
      </dgm:t>
    </dgm:pt>
    <dgm:pt modelId="{411E3F5C-CD49-4932-BA6C-4C486C305373}">
      <dgm:prSet custT="1"/>
      <dgm:spPr>
        <a:xfrm>
          <a:off x="1676637" y="312922"/>
          <a:ext cx="1860607" cy="744242"/>
        </a:xfrm>
        <a:solidFill>
          <a:srgbClr val="FF6D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200" b="1" dirty="0">
              <a:solidFill>
                <a:sysClr val="window" lastClr="FFFFFF"/>
              </a:solidFill>
              <a:latin typeface="Simplon BP Regular" pitchFamily="2" charset="0"/>
              <a:ea typeface="+mn-ea"/>
              <a:cs typeface="+mn-cs"/>
            </a:rPr>
            <a:t>PRÉ-FATURAMENTO</a:t>
          </a:r>
        </a:p>
      </dgm:t>
    </dgm:pt>
    <dgm:pt modelId="{468BD419-345D-49A8-85BC-77A0CCDD3EED}" type="parTrans" cxnId="{6297AFC2-DE41-4599-8B52-87AA6EDB7E21}">
      <dgm:prSet/>
      <dgm:spPr/>
      <dgm:t>
        <a:bodyPr/>
        <a:lstStyle/>
        <a:p>
          <a:endParaRPr lang="pt-BR" sz="1200" b="1"/>
        </a:p>
      </dgm:t>
    </dgm:pt>
    <dgm:pt modelId="{02DF7BC7-07AB-4C4B-B588-D761C9D1ECD5}" type="sibTrans" cxnId="{6297AFC2-DE41-4599-8B52-87AA6EDB7E21}">
      <dgm:prSet/>
      <dgm:spPr/>
      <dgm:t>
        <a:bodyPr/>
        <a:lstStyle/>
        <a:p>
          <a:endParaRPr lang="pt-BR" sz="1200" b="1"/>
        </a:p>
      </dgm:t>
    </dgm:pt>
    <dgm:pt modelId="{865FDCE6-609A-4EFB-ADCC-EC9C149B49A8}">
      <dgm:prSet custT="1"/>
      <dgm:spPr>
        <a:xfrm>
          <a:off x="5025730" y="312922"/>
          <a:ext cx="1860607" cy="744242"/>
        </a:xfrm>
        <a:solidFill>
          <a:srgbClr val="FF6D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sz="1200" b="1" dirty="0">
              <a:solidFill>
                <a:schemeClr val="bg1"/>
              </a:solidFill>
              <a:latin typeface="Simplon BP Regular" pitchFamily="2" charset="0"/>
              <a:ea typeface="+mn-ea"/>
              <a:cs typeface="+mn-cs"/>
            </a:rPr>
            <a:t>PÓS-FATURAMENTO</a:t>
          </a:r>
        </a:p>
      </dgm:t>
    </dgm:pt>
    <dgm:pt modelId="{B44D3B04-AB9E-48F6-BE75-E8A656B341CA}" type="parTrans" cxnId="{516508FC-43B1-4DC0-ADEC-1B3E21E32DA0}">
      <dgm:prSet/>
      <dgm:spPr/>
      <dgm:t>
        <a:bodyPr/>
        <a:lstStyle/>
        <a:p>
          <a:endParaRPr lang="pt-BR" sz="1200" b="1"/>
        </a:p>
      </dgm:t>
    </dgm:pt>
    <dgm:pt modelId="{F4D7DB3A-B88E-407A-B759-08D931F9A062}" type="sibTrans" cxnId="{516508FC-43B1-4DC0-ADEC-1B3E21E32DA0}">
      <dgm:prSet/>
      <dgm:spPr/>
      <dgm:t>
        <a:bodyPr/>
        <a:lstStyle/>
        <a:p>
          <a:endParaRPr lang="pt-BR" sz="1200" b="1"/>
        </a:p>
      </dgm:t>
    </dgm:pt>
    <dgm:pt modelId="{222F48DC-4731-4FD2-9CBA-F776E4CB4F70}" type="pres">
      <dgm:prSet presAssocID="{91BF5CCD-4937-4554-B81F-DC74A50742B6}" presName="Name0" presStyleCnt="0">
        <dgm:presLayoutVars>
          <dgm:dir/>
          <dgm:animLvl val="lvl"/>
          <dgm:resizeHandles val="exact"/>
        </dgm:presLayoutVars>
      </dgm:prSet>
      <dgm:spPr/>
    </dgm:pt>
    <dgm:pt modelId="{1464183C-E425-4867-9EEC-5AE323F0FA34}" type="pres">
      <dgm:prSet presAssocID="{A871F892-9381-4726-A0D2-DEAA060A60D9}" presName="parTxOnly" presStyleLbl="node1" presStyleIdx="0" presStyleCnt="5" custScaleX="22793" custScaleY="29154" custLinFactNeighborX="-95385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8E585E4D-F42E-4C0C-BB4B-31D67C04278C}" type="pres">
      <dgm:prSet presAssocID="{8427B799-6B94-4343-A513-0F78C07F109B}" presName="parTxOnlySpace" presStyleCnt="0"/>
      <dgm:spPr/>
    </dgm:pt>
    <dgm:pt modelId="{42DA44F4-95F0-4CF2-A6B1-30D8E2E1E187}" type="pres">
      <dgm:prSet presAssocID="{1CE50050-FFA3-4AFC-9902-4CA1D089BED9}" presName="parTxOnly" presStyleLbl="node1" presStyleIdx="1" presStyleCnt="5" custScaleX="24911" custScaleY="29154" custLinFactNeighborX="-57228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157D3920-E068-47DE-9D44-BB97A3029B86}" type="pres">
      <dgm:prSet presAssocID="{3C3606B0-1C70-4EA3-A44A-715FB87BD6C0}" presName="parTxOnlySpace" presStyleCnt="0"/>
      <dgm:spPr/>
    </dgm:pt>
    <dgm:pt modelId="{FC86BFC6-6E63-4ABB-9712-267BDC21D880}" type="pres">
      <dgm:prSet presAssocID="{411E3F5C-CD49-4932-BA6C-4C486C305373}" presName="parTxOnly" presStyleLbl="node1" presStyleIdx="2" presStyleCnt="5" custScaleX="23403" custScaleY="29154" custLinFactNeighborX="-140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FFC4AB-1049-4053-85B1-C431E3DB5877}" type="pres">
      <dgm:prSet presAssocID="{02DF7BC7-07AB-4C4B-B588-D761C9D1ECD5}" presName="parTxOnlySpace" presStyleCnt="0"/>
      <dgm:spPr/>
    </dgm:pt>
    <dgm:pt modelId="{0A970EAD-E440-4610-BB3E-D93E1820C30B}" type="pres">
      <dgm:prSet presAssocID="{1E9605BA-D56B-4754-A6FB-8164172AF50A}" presName="parTxOnly" presStyleLbl="node1" presStyleIdx="3" presStyleCnt="5" custScaleX="23818" custScaleY="29154" custLinFactNeighborX="34600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BCFDB6AF-AA6A-4BBC-96A2-85315A778268}" type="pres">
      <dgm:prSet presAssocID="{711AFF61-6245-4110-B730-3F77CB44B904}" presName="parTxOnlySpace" presStyleCnt="0"/>
      <dgm:spPr/>
    </dgm:pt>
    <dgm:pt modelId="{429222A5-5C2A-4E26-9F92-FCA87D4D9CF4}" type="pres">
      <dgm:prSet presAssocID="{865FDCE6-609A-4EFB-ADCC-EC9C149B49A8}" presName="parTxOnly" presStyleLbl="node1" presStyleIdx="4" presStyleCnt="5" custScaleX="23073" custScaleY="29154" custLinFactNeighborX="83550">
        <dgm:presLayoutVars>
          <dgm:chMax val="0"/>
          <dgm:chPref val="0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44895B0A-F802-41A7-95C8-4799247C194E}" type="presOf" srcId="{865FDCE6-609A-4EFB-ADCC-EC9C149B49A8}" destId="{429222A5-5C2A-4E26-9F92-FCA87D4D9CF4}" srcOrd="0" destOrd="0" presId="urn:microsoft.com/office/officeart/2005/8/layout/chevron1"/>
    <dgm:cxn modelId="{234BBA0E-E291-438F-9EA0-8056E0273574}" type="presOf" srcId="{91BF5CCD-4937-4554-B81F-DC74A50742B6}" destId="{222F48DC-4731-4FD2-9CBA-F776E4CB4F70}" srcOrd="0" destOrd="0" presId="urn:microsoft.com/office/officeart/2005/8/layout/chevron1"/>
    <dgm:cxn modelId="{6297AFC2-DE41-4599-8B52-87AA6EDB7E21}" srcId="{91BF5CCD-4937-4554-B81F-DC74A50742B6}" destId="{411E3F5C-CD49-4932-BA6C-4C486C305373}" srcOrd="2" destOrd="0" parTransId="{468BD419-345D-49A8-85BC-77A0CCDD3EED}" sibTransId="{02DF7BC7-07AB-4C4B-B588-D761C9D1ECD5}"/>
    <dgm:cxn modelId="{7773DD2B-2AE1-473C-A07E-7B0B4758FD4F}" srcId="{91BF5CCD-4937-4554-B81F-DC74A50742B6}" destId="{1E9605BA-D56B-4754-A6FB-8164172AF50A}" srcOrd="3" destOrd="0" parTransId="{0C148D01-4E01-45E4-B945-C1FDC3AAA128}" sibTransId="{711AFF61-6245-4110-B730-3F77CB44B904}"/>
    <dgm:cxn modelId="{86F9C38B-AF2F-4BD1-9FC5-BE60D8F720CE}" type="presOf" srcId="{1CE50050-FFA3-4AFC-9902-4CA1D089BED9}" destId="{42DA44F4-95F0-4CF2-A6B1-30D8E2E1E187}" srcOrd="0" destOrd="0" presId="urn:microsoft.com/office/officeart/2005/8/layout/chevron1"/>
    <dgm:cxn modelId="{6F82EB56-867C-454E-BBFC-A80E524F4CE5}" srcId="{91BF5CCD-4937-4554-B81F-DC74A50742B6}" destId="{1CE50050-FFA3-4AFC-9902-4CA1D089BED9}" srcOrd="1" destOrd="0" parTransId="{D0F1889F-F6B6-4F26-8C61-F7A82152D92E}" sibTransId="{3C3606B0-1C70-4EA3-A44A-715FB87BD6C0}"/>
    <dgm:cxn modelId="{9E603971-7D10-4D05-B195-3D4EF8327C5B}" type="presOf" srcId="{A871F892-9381-4726-A0D2-DEAA060A60D9}" destId="{1464183C-E425-4867-9EEC-5AE323F0FA34}" srcOrd="0" destOrd="0" presId="urn:microsoft.com/office/officeart/2005/8/layout/chevron1"/>
    <dgm:cxn modelId="{EC1ED29B-782D-4040-ACF7-173D89271648}" type="presOf" srcId="{411E3F5C-CD49-4932-BA6C-4C486C305373}" destId="{FC86BFC6-6E63-4ABB-9712-267BDC21D880}" srcOrd="0" destOrd="0" presId="urn:microsoft.com/office/officeart/2005/8/layout/chevron1"/>
    <dgm:cxn modelId="{BF9E34D8-D95A-4FB0-A3F7-F993E1CC18E7}" type="presOf" srcId="{1E9605BA-D56B-4754-A6FB-8164172AF50A}" destId="{0A970EAD-E440-4610-BB3E-D93E1820C30B}" srcOrd="0" destOrd="0" presId="urn:microsoft.com/office/officeart/2005/8/layout/chevron1"/>
    <dgm:cxn modelId="{516508FC-43B1-4DC0-ADEC-1B3E21E32DA0}" srcId="{91BF5CCD-4937-4554-B81F-DC74A50742B6}" destId="{865FDCE6-609A-4EFB-ADCC-EC9C149B49A8}" srcOrd="4" destOrd="0" parTransId="{B44D3B04-AB9E-48F6-BE75-E8A656B341CA}" sibTransId="{F4D7DB3A-B88E-407A-B759-08D931F9A062}"/>
    <dgm:cxn modelId="{128A42C4-B8C3-4429-8498-A1390D12BC10}" srcId="{91BF5CCD-4937-4554-B81F-DC74A50742B6}" destId="{A871F892-9381-4726-A0D2-DEAA060A60D9}" srcOrd="0" destOrd="0" parTransId="{C5DFADE6-E34E-44E9-963C-811FFDE255E8}" sibTransId="{8427B799-6B94-4343-A513-0F78C07F109B}"/>
    <dgm:cxn modelId="{C3F91A77-3BC3-41AA-8A13-818F68CE5F0F}" type="presParOf" srcId="{222F48DC-4731-4FD2-9CBA-F776E4CB4F70}" destId="{1464183C-E425-4867-9EEC-5AE323F0FA34}" srcOrd="0" destOrd="0" presId="urn:microsoft.com/office/officeart/2005/8/layout/chevron1"/>
    <dgm:cxn modelId="{308C85A9-DF38-48E4-B763-9A2C6BFF2010}" type="presParOf" srcId="{222F48DC-4731-4FD2-9CBA-F776E4CB4F70}" destId="{8E585E4D-F42E-4C0C-BB4B-31D67C04278C}" srcOrd="1" destOrd="0" presId="urn:microsoft.com/office/officeart/2005/8/layout/chevron1"/>
    <dgm:cxn modelId="{41572FF4-811B-4921-A549-CDFAFDEE7448}" type="presParOf" srcId="{222F48DC-4731-4FD2-9CBA-F776E4CB4F70}" destId="{42DA44F4-95F0-4CF2-A6B1-30D8E2E1E187}" srcOrd="2" destOrd="0" presId="urn:microsoft.com/office/officeart/2005/8/layout/chevron1"/>
    <dgm:cxn modelId="{EB6FD47A-0033-4E82-B25F-59150787E5D8}" type="presParOf" srcId="{222F48DC-4731-4FD2-9CBA-F776E4CB4F70}" destId="{157D3920-E068-47DE-9D44-BB97A3029B86}" srcOrd="3" destOrd="0" presId="urn:microsoft.com/office/officeart/2005/8/layout/chevron1"/>
    <dgm:cxn modelId="{3636DF54-9022-4856-B2DE-14877B2E9D88}" type="presParOf" srcId="{222F48DC-4731-4FD2-9CBA-F776E4CB4F70}" destId="{FC86BFC6-6E63-4ABB-9712-267BDC21D880}" srcOrd="4" destOrd="0" presId="urn:microsoft.com/office/officeart/2005/8/layout/chevron1"/>
    <dgm:cxn modelId="{9B869919-1633-488C-AA5E-7080F4D72035}" type="presParOf" srcId="{222F48DC-4731-4FD2-9CBA-F776E4CB4F70}" destId="{EDFFC4AB-1049-4053-85B1-C431E3DB5877}" srcOrd="5" destOrd="0" presId="urn:microsoft.com/office/officeart/2005/8/layout/chevron1"/>
    <dgm:cxn modelId="{58186E0F-BB91-42CC-B3B4-8F69164998B6}" type="presParOf" srcId="{222F48DC-4731-4FD2-9CBA-F776E4CB4F70}" destId="{0A970EAD-E440-4610-BB3E-D93E1820C30B}" srcOrd="6" destOrd="0" presId="urn:microsoft.com/office/officeart/2005/8/layout/chevron1"/>
    <dgm:cxn modelId="{526D648C-67CD-4C8A-AFAF-28AE54B7F9B3}" type="presParOf" srcId="{222F48DC-4731-4FD2-9CBA-F776E4CB4F70}" destId="{BCFDB6AF-AA6A-4BBC-96A2-85315A778268}" srcOrd="7" destOrd="0" presId="urn:microsoft.com/office/officeart/2005/8/layout/chevron1"/>
    <dgm:cxn modelId="{EEA905D2-07FC-4CB8-A072-94ABBCB02E64}" type="presParOf" srcId="{222F48DC-4731-4FD2-9CBA-F776E4CB4F70}" destId="{429222A5-5C2A-4E26-9F92-FCA87D4D9CF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4183C-E425-4867-9EEC-5AE323F0FA34}">
      <dsp:nvSpPr>
        <dsp:cNvPr id="0" name=""/>
        <dsp:cNvSpPr/>
      </dsp:nvSpPr>
      <dsp:spPr>
        <a:xfrm>
          <a:off x="138897" y="0"/>
          <a:ext cx="2094714" cy="932379"/>
        </a:xfrm>
        <a:prstGeom prst="chevron">
          <a:avLst/>
        </a:prstGeom>
        <a:solidFill>
          <a:srgbClr val="FF6D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1200" b="1" kern="1200" dirty="0">
              <a:effectLst/>
              <a:latin typeface="Simplon BP Regular" pitchFamily="2" charset="0"/>
            </a:rPr>
            <a:t>PRODUTOS E OFERTAS</a:t>
          </a:r>
          <a:endParaRPr lang="pt-BR" sz="800" b="1" kern="1200" dirty="0">
            <a:solidFill>
              <a:sysClr val="window" lastClr="FFFFFF"/>
            </a:solidFill>
            <a:latin typeface="Simplon BP Regular" pitchFamily="2" charset="0"/>
            <a:ea typeface="+mn-ea"/>
            <a:cs typeface="+mn-cs"/>
          </a:endParaRPr>
        </a:p>
      </dsp:txBody>
      <dsp:txXfrm>
        <a:off x="605087" y="0"/>
        <a:ext cx="1162335" cy="932379"/>
      </dsp:txXfrm>
    </dsp:sp>
    <dsp:sp modelId="{42DA44F4-95F0-4CF2-A6B1-30D8E2E1E187}">
      <dsp:nvSpPr>
        <dsp:cNvPr id="0" name=""/>
        <dsp:cNvSpPr/>
      </dsp:nvSpPr>
      <dsp:spPr>
        <a:xfrm>
          <a:off x="1665264" y="0"/>
          <a:ext cx="2289362" cy="932379"/>
        </a:xfrm>
        <a:prstGeom prst="chevron">
          <a:avLst/>
        </a:prstGeom>
        <a:solidFill>
          <a:srgbClr val="FF6D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1200" b="1" kern="1200" dirty="0">
              <a:solidFill>
                <a:schemeClr val="bg1"/>
              </a:solidFill>
              <a:latin typeface="Simplon BP Regular" pitchFamily="2" charset="0"/>
              <a:ea typeface="+mn-ea"/>
              <a:cs typeface="+mn-cs"/>
            </a:rPr>
            <a:t>MEDIAÇÃO/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1200" b="1" kern="1200" dirty="0">
              <a:solidFill>
                <a:schemeClr val="bg1"/>
              </a:solidFill>
              <a:latin typeface="Simplon BP Regular" pitchFamily="2" charset="0"/>
              <a:ea typeface="+mn-ea"/>
              <a:cs typeface="+mn-cs"/>
            </a:rPr>
            <a:t>TARIFAÇÃO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b="1" kern="1200" dirty="0">
              <a:solidFill>
                <a:sysClr val="window" lastClr="FFFFFF"/>
              </a:solidFill>
              <a:effectLst/>
              <a:latin typeface="Simplon BP Regular" pitchFamily="2" charset="0"/>
              <a:ea typeface="+mn-ea"/>
              <a:cs typeface="+mn-cs"/>
            </a:rPr>
            <a:t>(4 sistemas)</a:t>
          </a:r>
        </a:p>
      </dsp:txBody>
      <dsp:txXfrm>
        <a:off x="2131454" y="0"/>
        <a:ext cx="1356983" cy="932379"/>
      </dsp:txXfrm>
    </dsp:sp>
    <dsp:sp modelId="{FC86BFC6-6E63-4ABB-9712-267BDC21D880}">
      <dsp:nvSpPr>
        <dsp:cNvPr id="0" name=""/>
        <dsp:cNvSpPr/>
      </dsp:nvSpPr>
      <dsp:spPr>
        <a:xfrm>
          <a:off x="3432662" y="0"/>
          <a:ext cx="2150774" cy="932379"/>
        </a:xfrm>
        <a:prstGeom prst="chevron">
          <a:avLst/>
        </a:prstGeom>
        <a:solidFill>
          <a:srgbClr val="FF6D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>
              <a:solidFill>
                <a:sysClr val="window" lastClr="FFFFFF"/>
              </a:solidFill>
              <a:latin typeface="Simplon BP Regular" pitchFamily="2" charset="0"/>
              <a:ea typeface="+mn-ea"/>
              <a:cs typeface="+mn-cs"/>
            </a:rPr>
            <a:t>PRÉ-FATURAMENTO</a:t>
          </a:r>
        </a:p>
      </dsp:txBody>
      <dsp:txXfrm>
        <a:off x="3898852" y="0"/>
        <a:ext cx="1218395" cy="932379"/>
      </dsp:txXfrm>
    </dsp:sp>
    <dsp:sp modelId="{0A970EAD-E440-4610-BB3E-D93E1820C30B}">
      <dsp:nvSpPr>
        <dsp:cNvPr id="0" name=""/>
        <dsp:cNvSpPr/>
      </dsp:nvSpPr>
      <dsp:spPr>
        <a:xfrm>
          <a:off x="5111282" y="0"/>
          <a:ext cx="2188913" cy="932379"/>
        </a:xfrm>
        <a:prstGeom prst="chevron">
          <a:avLst/>
        </a:prstGeom>
        <a:solidFill>
          <a:srgbClr val="FF6D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1200" b="1" kern="1200" dirty="0">
              <a:solidFill>
                <a:schemeClr val="bg1"/>
              </a:solidFill>
              <a:latin typeface="Simplon BP Regular" pitchFamily="2" charset="0"/>
              <a:ea typeface="+mn-ea"/>
              <a:cs typeface="+mn-cs"/>
            </a:rPr>
            <a:t>FATURAMENTO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pt-BR" sz="800" b="1" kern="1200" dirty="0">
              <a:solidFill>
                <a:schemeClr val="bg1"/>
              </a:solidFill>
              <a:latin typeface="Simplon BP Regular" pitchFamily="2" charset="0"/>
              <a:ea typeface="+mn-ea"/>
              <a:cs typeface="+mn-cs"/>
            </a:rPr>
            <a:t>(5 sistemas)</a:t>
          </a:r>
        </a:p>
      </dsp:txBody>
      <dsp:txXfrm>
        <a:off x="5577472" y="0"/>
        <a:ext cx="1256534" cy="932379"/>
      </dsp:txXfrm>
    </dsp:sp>
    <dsp:sp modelId="{429222A5-5C2A-4E26-9F92-FCA87D4D9CF4}">
      <dsp:nvSpPr>
        <dsp:cNvPr id="0" name=""/>
        <dsp:cNvSpPr/>
      </dsp:nvSpPr>
      <dsp:spPr>
        <a:xfrm>
          <a:off x="6831038" y="0"/>
          <a:ext cx="2120446" cy="932379"/>
        </a:xfrm>
        <a:prstGeom prst="chevron">
          <a:avLst/>
        </a:prstGeom>
        <a:solidFill>
          <a:srgbClr val="FF6D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>
              <a:solidFill>
                <a:schemeClr val="bg1"/>
              </a:solidFill>
              <a:latin typeface="Simplon BP Regular" pitchFamily="2" charset="0"/>
              <a:ea typeface="+mn-ea"/>
              <a:cs typeface="+mn-cs"/>
            </a:rPr>
            <a:t>PÓS-FATURAMENTO</a:t>
          </a:r>
        </a:p>
      </dsp:txBody>
      <dsp:txXfrm>
        <a:off x="7297228" y="0"/>
        <a:ext cx="1188067" cy="932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3371-C7D7-F048-A57E-C03D5C4E4947}" type="datetimeFigureOut">
              <a:rPr lang="en-US" smtClean="0"/>
              <a:t>12/21/2017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AF3DB-B6A1-2444-9DD8-53D016F8E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5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9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1. NÃO APLICÁVEL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1. NÃO APLICÁVEL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1. NÃO APLICÁVEL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1. NÃO APLICÁVEL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662238"/>
            <a:ext cx="2024062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5" y="411832"/>
            <a:ext cx="8207750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662238"/>
            <a:ext cx="6084888" cy="1919287"/>
          </a:xfrm>
          <a:noFill/>
          <a:ln>
            <a:noFill/>
          </a:ln>
        </p:spPr>
        <p:txBody>
          <a:bodyPr lIns="0" tIns="0" rIns="0" bIns="0"/>
          <a:lstStyle>
            <a:lvl1pPr marL="0" indent="0">
              <a:buFont typeface="Wingdings" charset="2"/>
              <a:buNone/>
              <a:defRPr lang="es-ES_tradnl" sz="28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27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662238"/>
            <a:ext cx="2024062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475875" y="411832"/>
            <a:ext cx="8207750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662238"/>
            <a:ext cx="6084888" cy="1919287"/>
          </a:xfrm>
          <a:noFill/>
          <a:ln>
            <a:noFill/>
          </a:ln>
        </p:spPr>
        <p:txBody>
          <a:bodyPr lIns="0" tIns="0" rIns="0" bIns="0"/>
          <a:lstStyle>
            <a:lvl1pPr marL="0" indent="0">
              <a:buFont typeface="Wingdings" charset="2"/>
              <a:buNone/>
              <a:defRPr lang="es-ES_tradnl" sz="28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636963"/>
            <a:ext cx="12192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57200" y="1725613"/>
            <a:ext cx="7015163" cy="28690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79388" indent="-179388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1pPr>
            <a:lvl2pPr marL="536575" indent="-174625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2pPr>
            <a:lvl3pPr marL="898525" indent="-185738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3pPr>
            <a:lvl4pPr marL="1260475" indent="-185738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4pPr>
            <a:lvl5pPr marL="1611313" indent="-174625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5pPr>
          </a:lstStyle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5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6996487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21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07749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4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3524250"/>
            <a:ext cx="1385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accent4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7015163" cy="2849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25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6996487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accent4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chemeClr val="accent3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783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rgbClr val="E98B33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9495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rgbClr val="E98B33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623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1998663"/>
            <a:ext cx="11303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914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2662238"/>
            <a:ext cx="2024062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475875" y="411832"/>
            <a:ext cx="8207750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662238"/>
            <a:ext cx="6084888" cy="1919287"/>
          </a:xfrm>
          <a:noFill/>
          <a:ln>
            <a:noFill/>
          </a:ln>
        </p:spPr>
        <p:txBody>
          <a:bodyPr lIns="0" tIns="0" rIns="0" bIns="0"/>
          <a:lstStyle>
            <a:lvl1pPr marL="0" indent="0">
              <a:buFont typeface="Wingdings" charset="2"/>
              <a:buNone/>
              <a:defRPr lang="es-ES_tradnl" sz="28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81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3681413"/>
            <a:ext cx="11303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725613"/>
            <a:ext cx="7015163" cy="28690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 marL="536575" indent="-17462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374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3524250"/>
            <a:ext cx="1385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725613"/>
            <a:ext cx="7015163" cy="28690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179388" indent="-179388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1pPr>
            <a:lvl2pPr marL="536575" indent="-174625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2pPr>
            <a:lvl3pPr marL="898525" indent="-185738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3pPr>
            <a:lvl4pPr marL="1260475" indent="-185738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4pPr>
            <a:lvl5pPr marL="1611313" indent="-174625" algn="l">
              <a:buFont typeface="Wingdings" charset="2"/>
              <a:buChar char="§"/>
              <a:defRPr sz="1400">
                <a:solidFill>
                  <a:schemeClr val="bg1"/>
                </a:solidFill>
                <a:latin typeface="Simplon BP Regular"/>
                <a:cs typeface="Simplon BP Regular"/>
              </a:defRPr>
            </a:lvl5pPr>
          </a:lstStyle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966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6996487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855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07749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14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3524250"/>
            <a:ext cx="1385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accent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7015163" cy="2849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406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6698037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accent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chemeClr val="accent3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2300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accent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359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accent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326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878013"/>
            <a:ext cx="138588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249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76001" y="915991"/>
            <a:ext cx="8002160" cy="61170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lvl1pPr>
              <a:defRPr lang="pt-BR" sz="1600" b="1" noProof="0" smtClean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  <a:lvl2pPr>
              <a:defRPr lang="pt-BR" noProof="0" smtClean="0">
                <a:latin typeface="Georgia" pitchFamily="18" charset="0"/>
                <a:ea typeface="+mn-ea"/>
                <a:cs typeface="Arial" pitchFamily="34" charset="0"/>
              </a:defRPr>
            </a:lvl2pPr>
          </a:lstStyle>
          <a:p>
            <a:pPr lvl="0">
              <a:spcBef>
                <a:spcPct val="0"/>
              </a:spcBef>
            </a:pPr>
            <a:r>
              <a:rPr lang="pt-BR" noProof="0" dirty="0"/>
              <a:t>Clique para editar o texto mestre</a:t>
            </a:r>
          </a:p>
          <a:p>
            <a:pPr marL="457178" lvl="1">
              <a:spcBef>
                <a:spcPct val="0"/>
              </a:spcBef>
            </a:pPr>
            <a:r>
              <a:rPr lang="pt-BR" noProof="0" dirty="0"/>
              <a:t>Segundo nível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76000" y="322266"/>
            <a:ext cx="7992268" cy="327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lnSpc>
                <a:spcPts val="2400"/>
              </a:lnSpc>
              <a:spcBef>
                <a:spcPts val="1100"/>
              </a:spcBef>
              <a:defRPr sz="22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Slide Number Placeholder 1"/>
          <p:cNvSpPr txBox="1">
            <a:spLocks/>
          </p:cNvSpPr>
          <p:nvPr userDrawn="1"/>
        </p:nvSpPr>
        <p:spPr bwMode="auto">
          <a:xfrm>
            <a:off x="8683625" y="4865861"/>
            <a:ext cx="46037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DAA2CB-5297-41BC-8FCB-984AE5C55091}" type="slidenum">
              <a:rPr lang="en-US" sz="1000" smtClean="0">
                <a:solidFill>
                  <a:srgbClr val="4D4E50"/>
                </a:solidFill>
                <a:latin typeface="Simplon BP Regular"/>
                <a:cs typeface="Simplon BP Regular"/>
              </a:rPr>
              <a:t>‹nº›</a:t>
            </a:fld>
            <a:endParaRPr lang="en-US" sz="10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6512006" y="4867449"/>
            <a:ext cx="2171619" cy="2730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4D4E50"/>
                </a:solidFill>
                <a:latin typeface="Simplon BP Regular"/>
                <a:cs typeface="Simplon BP Regular"/>
              </a:rPr>
              <a:t>MATERIAL CONFIDENCIAL  |  SLIDE Nº</a:t>
            </a:r>
          </a:p>
        </p:txBody>
      </p:sp>
    </p:spTree>
    <p:extLst>
      <p:ext uri="{BB962C8B-B14F-4D97-AF65-F5344CB8AC3E}">
        <p14:creationId xmlns:p14="http://schemas.microsoft.com/office/powerpoint/2010/main" val="1969584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 userDrawn="1"/>
        </p:nvSpPr>
        <p:spPr bwMode="auto">
          <a:xfrm>
            <a:off x="8682334" y="4843043"/>
            <a:ext cx="46037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9BC079-CC89-43AE-AC2B-A134ACA1032B}" type="slidenum">
              <a:rPr lang="en-US" sz="1000" smtClean="0">
                <a:solidFill>
                  <a:srgbClr val="4D4D4D"/>
                </a:solidFill>
                <a:latin typeface="Simplon BP Regular" pitchFamily="2" charset="0"/>
                <a:cs typeface="Simplon BP Regular"/>
              </a:rPr>
              <a:pPr eaLnBrk="1" hangingPunct="1"/>
              <a:t>‹nº›</a:t>
            </a:fld>
            <a:endParaRPr lang="en-US" sz="1000" dirty="0">
              <a:solidFill>
                <a:srgbClr val="4D4D4D"/>
              </a:solidFill>
              <a:latin typeface="Simplon BP Regular" pitchFamily="2" charset="0"/>
              <a:cs typeface="Simplon BP Regular"/>
            </a:endParaRPr>
          </a:p>
        </p:txBody>
      </p:sp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6619918" y="4843043"/>
            <a:ext cx="2172024" cy="273050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4D4D4D"/>
                </a:solidFill>
                <a:latin typeface="Simplon BP Regular" pitchFamily="2" charset="0"/>
                <a:cs typeface="Simplon BP Regular"/>
              </a:rPr>
              <a:t>MATERIAL CONFIDENCIAL  |  SLIDE Nº</a:t>
            </a:r>
          </a:p>
        </p:txBody>
      </p:sp>
    </p:spTree>
    <p:extLst>
      <p:ext uri="{BB962C8B-B14F-4D97-AF65-F5344CB8AC3E}">
        <p14:creationId xmlns:p14="http://schemas.microsoft.com/office/powerpoint/2010/main" val="150038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6996487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544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92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07749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77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1313781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pic>
        <p:nvPicPr>
          <p:cNvPr id="3" name="Picture 5" descr="Oi_todomundo_logo_1_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3524250"/>
            <a:ext cx="1385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7015163" cy="2849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27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1"/>
            <a:ext cx="6996487" cy="727994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chemeClr val="accent3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59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69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87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1998663"/>
            <a:ext cx="12192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1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1637"/>
            <a:ext cx="8229600" cy="738187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8229600" cy="28690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2"/>
            <a:ext cx="7178550" cy="37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5750" y="4767262"/>
            <a:ext cx="1051050" cy="37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-3033892" y="492125"/>
            <a:ext cx="3003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>
              <a:lnSpc>
                <a:spcPts val="5600"/>
              </a:lnSpc>
              <a:spcBef>
                <a:spcPts val="800"/>
              </a:spcBef>
              <a:defRPr/>
            </a:pPr>
            <a:r>
              <a:rPr lang="en-US" sz="5600" dirty="0" err="1" smtClean="0">
                <a:solidFill>
                  <a:srgbClr val="4D4D4D"/>
                </a:solidFill>
                <a:latin typeface="Simplon Oi Headline" charset="0"/>
                <a:cs typeface="Simplon Oi Headline" charset="0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 charset="0"/>
                <a:cs typeface="Simplon Oi Headline" charset="0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 charset="0"/>
                <a:cs typeface="Simplon Oi Headline" charset="0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 charset="0"/>
                <a:cs typeface="Simplon Oi Headline" charset="0"/>
              </a:rPr>
              <a:t> 56pt</a:t>
            </a:r>
          </a:p>
        </p:txBody>
      </p:sp>
      <p:sp>
        <p:nvSpPr>
          <p:cNvPr id="8" name="TextBox 40"/>
          <p:cNvSpPr txBox="1">
            <a:spLocks noChangeArrowheads="1"/>
          </p:cNvSpPr>
          <p:nvPr/>
        </p:nvSpPr>
        <p:spPr bwMode="auto">
          <a:xfrm>
            <a:off x="-2997380" y="2806700"/>
            <a:ext cx="274002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>
              <a:lnSpc>
                <a:spcPts val="2800"/>
              </a:lnSpc>
              <a:defRPr/>
            </a:pPr>
            <a:r>
              <a:rPr lang="en-US" sz="2800" dirty="0" smtClean="0">
                <a:solidFill>
                  <a:srgbClr val="4D4D4D"/>
                </a:solidFill>
                <a:latin typeface="Simplon BP Regular" charset="0"/>
                <a:cs typeface="Simplon BP Regular" charset="0"/>
              </a:rPr>
              <a:t>SUB</a:t>
            </a:r>
            <a:r>
              <a:rPr lang="en-US" sz="2800" baseline="0" dirty="0" smtClean="0">
                <a:solidFill>
                  <a:srgbClr val="4D4D4D"/>
                </a:solidFill>
                <a:latin typeface="Simplon BP Regular" charset="0"/>
                <a:cs typeface="Simplon BP Regular" charset="0"/>
              </a:rPr>
              <a:t> </a:t>
            </a:r>
            <a:r>
              <a:rPr lang="en-US" sz="2800" dirty="0" smtClean="0">
                <a:solidFill>
                  <a:srgbClr val="4D4D4D"/>
                </a:solidFill>
                <a:latin typeface="Simplon BP Regular" charset="0"/>
                <a:cs typeface="Simplon BP Regular" charset="0"/>
              </a:rPr>
              <a:t>TÍTULOS</a:t>
            </a:r>
          </a:p>
          <a:p>
            <a:pPr>
              <a:lnSpc>
                <a:spcPts val="2800"/>
              </a:lnSpc>
              <a:defRPr/>
            </a:pPr>
            <a:r>
              <a:rPr lang="en-US" sz="2800" dirty="0" smtClean="0">
                <a:solidFill>
                  <a:srgbClr val="4D4D4D"/>
                </a:solidFill>
                <a:latin typeface="Simplon BP Regular" charset="0"/>
                <a:cs typeface="Simplon BP Regular" charset="0"/>
              </a:rPr>
              <a:t>SIMPLON BP REGULAR 28PT</a:t>
            </a:r>
          </a:p>
        </p:txBody>
      </p: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-2997380" y="4094164"/>
            <a:ext cx="2740025" cy="50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>
              <a:lnSpc>
                <a:spcPts val="1400"/>
              </a:lnSpc>
              <a:defRPr/>
            </a:pPr>
            <a:r>
              <a:rPr lang="en-US" sz="1400" dirty="0" err="1" smtClean="0">
                <a:solidFill>
                  <a:srgbClr val="4D4D4D"/>
                </a:solidFill>
                <a:latin typeface="Simplon BP Regular" charset="0"/>
                <a:cs typeface="Simplon BP Regular" charset="0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 charset="0"/>
                <a:cs typeface="Simplon BP Regular" charset="0"/>
              </a:rPr>
              <a:t> Simplon BP Regular 14pt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01493" y="0"/>
            <a:ext cx="770037" cy="859196"/>
          </a:xfrm>
          <a:prstGeom prst="rect">
            <a:avLst/>
          </a:prstGeom>
          <a:solidFill>
            <a:srgbClr val="E98B3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249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157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28</a:t>
            </a:r>
            <a:endParaRPr lang="en-US" sz="12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01493" y="1063229"/>
            <a:ext cx="770037" cy="859196"/>
          </a:xfrm>
          <a:prstGeom prst="rect">
            <a:avLst/>
          </a:prstGeom>
          <a:solidFill>
            <a:srgbClr val="AD318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192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62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150</a:t>
            </a:r>
            <a:endParaRPr lang="en-US" sz="12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01493" y="2119927"/>
            <a:ext cx="770037" cy="859196"/>
          </a:xfrm>
          <a:prstGeom prst="rect">
            <a:avLst/>
          </a:prstGeom>
          <a:solidFill>
            <a:srgbClr val="439E9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0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170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173</a:t>
            </a:r>
            <a:endParaRPr lang="en-US" sz="12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01493" y="3203217"/>
            <a:ext cx="770037" cy="859196"/>
          </a:xfrm>
          <a:prstGeom prst="rect">
            <a:avLst/>
          </a:prstGeom>
          <a:solidFill>
            <a:srgbClr val="4D4E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77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77  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77</a:t>
            </a:r>
            <a:endParaRPr lang="en-US" sz="12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8" r:id="rId3"/>
    <p:sldLayoutId id="2147483683" r:id="rId4"/>
    <p:sldLayoutId id="2147483658" r:id="rId5"/>
    <p:sldLayoutId id="2147483681" r:id="rId6"/>
    <p:sldLayoutId id="2147483650" r:id="rId7"/>
    <p:sldLayoutId id="2147483682" r:id="rId8"/>
    <p:sldLayoutId id="2147483659" r:id="rId9"/>
    <p:sldLayoutId id="2147483670" r:id="rId10"/>
    <p:sldLayoutId id="2147483680" r:id="rId11"/>
    <p:sldLayoutId id="2147483671" r:id="rId12"/>
    <p:sldLayoutId id="2147483684" r:id="rId13"/>
    <p:sldLayoutId id="2147483665" r:id="rId14"/>
    <p:sldLayoutId id="2147483687" r:id="rId15"/>
    <p:sldLayoutId id="2147483674" r:id="rId16"/>
    <p:sldLayoutId id="2147483675" r:id="rId17"/>
    <p:sldLayoutId id="2147483662" r:id="rId18"/>
    <p:sldLayoutId id="2147483666" r:id="rId19"/>
    <p:sldLayoutId id="2147483673" r:id="rId20"/>
    <p:sldLayoutId id="2147483679" r:id="rId21"/>
    <p:sldLayoutId id="2147483685" r:id="rId22"/>
    <p:sldLayoutId id="2147483669" r:id="rId23"/>
    <p:sldLayoutId id="2147483686" r:id="rId24"/>
    <p:sldLayoutId id="2147483676" r:id="rId25"/>
    <p:sldLayoutId id="2147483677" r:id="rId26"/>
    <p:sldLayoutId id="2147483672" r:id="rId27"/>
    <p:sldLayoutId id="2147483690" r:id="rId28"/>
    <p:sldLayoutId id="2147483691" r:id="rId29"/>
  </p:sldLayoutIdLst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lang="pt-BR" sz="5600" i="0" kern="1200" noProof="0">
          <a:solidFill>
            <a:srgbClr val="00AAAD"/>
          </a:solidFill>
          <a:latin typeface="Simplon Oi Headline" charset="0"/>
          <a:ea typeface="ＭＳ Ｐゴシック" charset="0"/>
          <a:cs typeface="Simplon Oi Headline" charset="0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ct val="20000"/>
        </a:spcBef>
        <a:buFont typeface="Wingdings" charset="2"/>
        <a:buChar char="§"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536575" indent="-174625" algn="l" defTabSz="457200" rtl="0" eaLnBrk="1" latinLnBrk="0" hangingPunct="1">
        <a:lnSpc>
          <a:spcPct val="100000"/>
        </a:lnSpc>
        <a:spcBef>
          <a:spcPct val="20000"/>
        </a:spcBef>
        <a:buFont typeface="Wingdings" charset="2"/>
        <a:buChar char="§"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898525" indent="-185738" algn="l" defTabSz="457200" rtl="0" eaLnBrk="1" latinLnBrk="0" hangingPunct="1">
        <a:lnSpc>
          <a:spcPct val="100000"/>
        </a:lnSpc>
        <a:spcBef>
          <a:spcPct val="20000"/>
        </a:spcBef>
        <a:buFont typeface="Wingdings" charset="2"/>
        <a:buChar char="§"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1260475" indent="-185738" algn="l" defTabSz="457200" rtl="0" eaLnBrk="1" latinLnBrk="0" hangingPunct="1">
        <a:lnSpc>
          <a:spcPct val="100000"/>
        </a:lnSpc>
        <a:spcBef>
          <a:spcPct val="20000"/>
        </a:spcBef>
        <a:buFont typeface="Wingdings" charset="2"/>
        <a:buChar char="§"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1611313" indent="-174625" algn="l" defTabSz="457200" rtl="0" eaLnBrk="1" latinLnBrk="0" hangingPunct="1">
        <a:lnSpc>
          <a:spcPct val="100000"/>
        </a:lnSpc>
        <a:spcBef>
          <a:spcPct val="20000"/>
        </a:spcBef>
        <a:buFont typeface="Wingdings" charset="2"/>
        <a:buChar char="§"/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06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  <a:lvl2pPr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2pPr>
      <a:lvl3pPr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3pPr>
      <a:lvl4pPr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4pPr>
      <a:lvl5pPr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5pPr>
      <a:lvl6pPr marL="457200"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6pPr>
      <a:lvl7pPr marL="914400"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7pPr>
      <a:lvl8pPr marL="1371600"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8pPr>
      <a:lvl9pPr marL="1828800" algn="l" defTabSz="457200" rtl="0" fontAlgn="base">
        <a:lnSpc>
          <a:spcPts val="2400"/>
        </a:lnSpc>
        <a:spcBef>
          <a:spcPts val="1100"/>
        </a:spcBef>
        <a:spcAft>
          <a:spcPct val="0"/>
        </a:spcAft>
        <a:defRPr sz="2200" i="1">
          <a:solidFill>
            <a:schemeClr val="tx1"/>
          </a:solidFill>
          <a:latin typeface="Georgia" pitchFamily="18" charset="0"/>
          <a:cs typeface="Arial" pitchFamily="34" charset="0"/>
        </a:defRPr>
      </a:lvl9pPr>
    </p:titleStyle>
    <p:bodyStyle>
      <a:lvl1pPr algn="l" defTabSz="457200" rtl="0" fontAlgn="base">
        <a:lnSpc>
          <a:spcPts val="2000"/>
        </a:lnSpc>
        <a:spcBef>
          <a:spcPts val="9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Museo Sans 300"/>
          <a:ea typeface="Museo Sans 300"/>
          <a:cs typeface="Museo Sans 300"/>
        </a:defRPr>
      </a:lvl1pPr>
      <a:lvl2pPr marL="176213" indent="-176213" algn="l" defTabSz="457200" rtl="0" fontAlgn="base">
        <a:lnSpc>
          <a:spcPts val="2000"/>
        </a:lnSpc>
        <a:spcBef>
          <a:spcPts val="900"/>
        </a:spcBef>
        <a:spcAft>
          <a:spcPct val="0"/>
        </a:spcAft>
        <a:buSzPct val="50000"/>
        <a:buFont typeface="Arial" pitchFamily="34" charset="0"/>
        <a:buChar char="•"/>
        <a:defRPr kern="1200">
          <a:solidFill>
            <a:schemeClr val="tx1"/>
          </a:solidFill>
          <a:latin typeface="Museo Sans 300"/>
          <a:ea typeface="Museo Sans 300"/>
          <a:cs typeface="Museo Sans 300"/>
        </a:defRPr>
      </a:lvl2pPr>
      <a:lvl3pPr marL="914400" algn="l" defTabSz="457200" rtl="0" fontAlgn="base">
        <a:lnSpc>
          <a:spcPts val="2200"/>
        </a:lnSpc>
        <a:spcBef>
          <a:spcPct val="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Museo Sans 300"/>
          <a:ea typeface="Museo Sans 300"/>
          <a:cs typeface="Museo Sans 300"/>
        </a:defRPr>
      </a:lvl3pPr>
      <a:lvl4pPr marL="1371600" algn="l" defTabSz="457200" rtl="0" fontAlgn="base">
        <a:lnSpc>
          <a:spcPts val="2200"/>
        </a:lnSpc>
        <a:spcBef>
          <a:spcPct val="0"/>
        </a:spcBef>
        <a:spcAft>
          <a:spcPct val="0"/>
        </a:spcAft>
        <a:buFont typeface="Arial" pitchFamily="34" charset="0"/>
        <a:defRPr sz="1400" kern="1200">
          <a:solidFill>
            <a:schemeClr val="tx1"/>
          </a:solidFill>
          <a:latin typeface="Museo Sans 300"/>
          <a:ea typeface="Museo Sans 300"/>
          <a:cs typeface="Museo Sans 300"/>
        </a:defRPr>
      </a:lvl4pPr>
      <a:lvl5pPr marL="1828800" algn="l" defTabSz="457200" rtl="0" fontAlgn="base">
        <a:lnSpc>
          <a:spcPts val="2200"/>
        </a:lnSpc>
        <a:spcBef>
          <a:spcPct val="0"/>
        </a:spcBef>
        <a:spcAft>
          <a:spcPct val="0"/>
        </a:spcAft>
        <a:buFont typeface="Arial" pitchFamily="34" charset="0"/>
        <a:defRPr sz="1400" kern="1200">
          <a:solidFill>
            <a:schemeClr val="tx1"/>
          </a:solidFill>
          <a:latin typeface="Museo Sans 300"/>
          <a:ea typeface="Museo Sans 300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BR" dirty="0" smtClean="0"/>
              <a:t>PROFORMA FULL FASE </a:t>
            </a:r>
            <a:r>
              <a:rPr lang="pt-BR" dirty="0"/>
              <a:t>3</a:t>
            </a:r>
            <a:r>
              <a:rPr lang="pt-BR" dirty="0" smtClean="0"/>
              <a:t> </a:t>
            </a:r>
            <a:r>
              <a:rPr lang="pt-BR" dirty="0"/>
              <a:t>- </a:t>
            </a:r>
            <a:r>
              <a:rPr lang="pt-BR" dirty="0" smtClean="0"/>
              <a:t>BATIMENTOS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smtClean="0"/>
              <a:t>Apresentação Executiva</a:t>
            </a:r>
          </a:p>
          <a:p>
            <a:pPr marL="0" indent="0">
              <a:buNone/>
            </a:pPr>
            <a:r>
              <a:rPr lang="pt-BR" dirty="0" smtClean="0"/>
              <a:t>Comitê de Gestão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Dezembro 2017</a:t>
            </a:r>
          </a:p>
        </p:txBody>
      </p:sp>
    </p:spTree>
    <p:extLst>
      <p:ext uri="{BB962C8B-B14F-4D97-AF65-F5344CB8AC3E}">
        <p14:creationId xmlns:p14="http://schemas.microsoft.com/office/powerpoint/2010/main" val="42021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</a:p>
          <a:p>
            <a:r>
              <a:rPr lang="pt-BR" dirty="0" smtClean="0"/>
              <a:t>Benefícios</a:t>
            </a:r>
          </a:p>
          <a:p>
            <a:r>
              <a:rPr lang="pt-BR" dirty="0" smtClean="0"/>
              <a:t>Validações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3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67"/>
          <p:cNvSpPr/>
          <p:nvPr/>
        </p:nvSpPr>
        <p:spPr>
          <a:xfrm>
            <a:off x="1763687" y="2472223"/>
            <a:ext cx="1790751" cy="2331776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31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36000" tIns="36000" rIns="36000" bIns="0" rtlCol="0" anchor="t"/>
          <a:lstStyle/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Validação do </a:t>
            </a:r>
            <a:r>
              <a:rPr lang="pt-BR" sz="900" dirty="0" smtClean="0"/>
              <a:t>nome</a:t>
            </a: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Validação do </a:t>
            </a:r>
            <a:r>
              <a:rPr lang="pt-BR" sz="900" dirty="0" smtClean="0"/>
              <a:t>CPF</a:t>
            </a: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Validação do endereço</a:t>
            </a:r>
            <a:endParaRPr lang="pt-BR" sz="900" dirty="0" smtClean="0"/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Validação Clientes </a:t>
            </a:r>
            <a:r>
              <a:rPr lang="pt-BR" sz="900" dirty="0" smtClean="0"/>
              <a:t>Cancelados</a:t>
            </a: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Validação Sincronismo de </a:t>
            </a:r>
            <a:r>
              <a:rPr lang="pt-BR" sz="900" dirty="0" smtClean="0"/>
              <a:t>Instância</a:t>
            </a: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Componentes obrigatórios</a:t>
            </a:r>
            <a:endParaRPr lang="pt-BR" sz="900" kern="0" dirty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Validação Serviços Adicionais  </a:t>
            </a:r>
            <a:endParaRPr lang="pt-BR" sz="900" kern="0" dirty="0" smtClean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Analise Sincronismo Siebel x Arbor</a:t>
            </a:r>
            <a:endParaRPr lang="pt-BR" sz="900" kern="0" dirty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endParaRPr lang="pt-BR" sz="900" kern="0" dirty="0" smtClean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endParaRPr lang="pt-BR" sz="900" kern="0" dirty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endParaRPr lang="pt-BR" sz="900" kern="0" dirty="0" smtClean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endParaRPr lang="pt-BR" sz="900" kern="0" dirty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endParaRPr lang="pt-BR" sz="900" kern="0" dirty="0" smtClean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endParaRPr lang="pt-BR" sz="900" kern="0" dirty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endParaRPr lang="pt-BR" sz="900" kern="0" dirty="0" smtClean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48" name="Retângulo 68"/>
          <p:cNvSpPr/>
          <p:nvPr/>
        </p:nvSpPr>
        <p:spPr>
          <a:xfrm>
            <a:off x="3677636" y="2472222"/>
            <a:ext cx="1629470" cy="2332800"/>
          </a:xfrm>
          <a:prstGeom prst="rect">
            <a:avLst/>
          </a:prstGeom>
          <a:solidFill>
            <a:srgbClr val="4BACC6">
              <a:lumMod val="20000"/>
              <a:lumOff val="80000"/>
            </a:srgbClr>
          </a:solidFill>
          <a:ln w="31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36000" tIns="36000" rIns="36000" bIns="0" rtlCol="0" anchor="t"/>
          <a:lstStyle/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Validação aplicação de desconto (Voz e dados</a:t>
            </a:r>
            <a:r>
              <a:rPr lang="pt-BR" sz="900" dirty="0" smtClean="0"/>
              <a:t>)</a:t>
            </a: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Validação de Bônus para bloco ligações</a:t>
            </a:r>
            <a:endParaRPr lang="pt-BR" sz="900" kern="0" dirty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Validação aplicação de franquia</a:t>
            </a:r>
            <a:endParaRPr lang="pt-BR" sz="900" kern="0" dirty="0" smtClean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Validação Sincronismo Pacotes/Componentes </a:t>
            </a:r>
            <a:endParaRPr lang="pt-BR" sz="900" kern="0" dirty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 err="1"/>
              <a:t>alidação</a:t>
            </a:r>
            <a:r>
              <a:rPr lang="pt-BR" sz="900" dirty="0"/>
              <a:t> Campanhas Siebel x Arbor e Siebel marketing</a:t>
            </a:r>
            <a:endParaRPr lang="pt-BR" sz="900" kern="0" dirty="0" smtClean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Validação Serviços de Terceiros</a:t>
            </a:r>
            <a:endParaRPr lang="pt-BR" sz="900" kern="0" dirty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r>
              <a:rPr lang="pt-BR" sz="900" dirty="0"/>
              <a:t>Validação das tarifas</a:t>
            </a:r>
            <a:endParaRPr lang="pt-BR" sz="900" kern="0" dirty="0" smtClean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endParaRPr lang="pt-BR" sz="900" kern="0" dirty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endParaRPr lang="pt-BR" sz="900" kern="0" dirty="0" smtClean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endParaRPr lang="pt-BR" sz="900" kern="0" dirty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endParaRPr lang="pt-BR" sz="900" kern="0" dirty="0" smtClean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  <a:p>
            <a:pPr marL="85725" indent="-85725" defTabSz="914400">
              <a:spcAft>
                <a:spcPts val="300"/>
              </a:spcAft>
              <a:buFont typeface="Wingdings" charset="2"/>
              <a:buChar char="§"/>
              <a:defRPr/>
            </a:pPr>
            <a:endParaRPr lang="pt-BR" sz="900" kern="0" dirty="0" smtClean="0">
              <a:solidFill>
                <a:prstClr val="black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57" name="Folded Corner 56"/>
          <p:cNvSpPr/>
          <p:nvPr/>
        </p:nvSpPr>
        <p:spPr>
          <a:xfrm>
            <a:off x="5535007" y="2090597"/>
            <a:ext cx="3158064" cy="176335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pt-BR" sz="1200" b="1" kern="0" dirty="0" smtClean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algn="ctr" defTabSz="914400">
              <a:defRPr/>
            </a:pPr>
            <a:endParaRPr lang="pt-BR" sz="1200" b="1" kern="0" dirty="0" smtClean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algn="ctr" defTabSz="914400">
              <a:defRPr/>
            </a:pPr>
            <a:r>
              <a:rPr lang="pt-BR" sz="1200" b="1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Considerando o RAID-PI possui as </a:t>
            </a:r>
            <a:r>
              <a:rPr lang="pt-BR" sz="1200" b="1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bases </a:t>
            </a:r>
            <a:r>
              <a:rPr lang="pt-BR" sz="1200" b="1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atualizadas de </a:t>
            </a:r>
            <a:r>
              <a:rPr lang="pt-BR" sz="1200" b="1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cadastro do SIEBEL e </a:t>
            </a:r>
            <a:r>
              <a:rPr lang="pt-BR" sz="1200" b="1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do ARBOR, é possível </a:t>
            </a:r>
            <a:r>
              <a:rPr lang="pt-BR" sz="1200" b="1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incorporar </a:t>
            </a:r>
            <a:r>
              <a:rPr lang="pt-BR" sz="1200" b="1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aos </a:t>
            </a:r>
            <a:r>
              <a:rPr lang="pt-BR" sz="1200" b="1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relatórios dos Proformas </a:t>
            </a:r>
            <a:r>
              <a:rPr lang="pt-BR" sz="1200" b="1" kern="0" dirty="0" err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Full</a:t>
            </a:r>
            <a:r>
              <a:rPr lang="pt-BR" sz="1200" b="1" kern="0" dirty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 </a:t>
            </a:r>
            <a:r>
              <a:rPr lang="pt-BR" sz="1200" b="1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Móvel batimentos específicos no momento do Faturamento: (em cada ciclo)</a:t>
            </a:r>
            <a:endParaRPr lang="pt-BR" sz="1200" b="1" kern="0" dirty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  <a:p>
            <a:pPr algn="ctr" defTabSz="914400">
              <a:defRPr/>
            </a:pPr>
            <a:endParaRPr lang="pt-BR" sz="1200" kern="0" dirty="0" smtClean="0">
              <a:solidFill>
                <a:prstClr val="black"/>
              </a:solidFill>
              <a:latin typeface="Simplon BP Regular"/>
            </a:endParaRPr>
          </a:p>
        </p:txBody>
      </p:sp>
      <p:sp>
        <p:nvSpPr>
          <p:cNvPr id="32" name="CaixaDeTexto 52"/>
          <p:cNvSpPr txBox="1"/>
          <p:nvPr/>
        </p:nvSpPr>
        <p:spPr>
          <a:xfrm>
            <a:off x="1949426" y="1358731"/>
            <a:ext cx="33432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 smtClean="0">
                <a:solidFill>
                  <a:srgbClr val="4BACC6">
                    <a:lumMod val="50000"/>
                  </a:srgbClr>
                </a:solidFill>
                <a:latin typeface="Simplon BP Regular"/>
                <a:cs typeface="Arial" panose="020B0604020202020204" pitchFamily="34" charset="0"/>
              </a:rPr>
              <a:t>Faturamento Móvel</a:t>
            </a:r>
            <a:endParaRPr lang="pt-BR" sz="900" b="1" dirty="0">
              <a:solidFill>
                <a:srgbClr val="4BACC6">
                  <a:lumMod val="50000"/>
                </a:srgbClr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34" name="Retângulo de cantos arredondados 54"/>
          <p:cNvSpPr/>
          <p:nvPr/>
        </p:nvSpPr>
        <p:spPr>
          <a:xfrm>
            <a:off x="1691681" y="1379578"/>
            <a:ext cx="3680792" cy="1066777"/>
          </a:xfrm>
          <a:prstGeom prst="roundRect">
            <a:avLst/>
          </a:prstGeom>
          <a:noFill/>
          <a:ln w="3175" cap="flat" cmpd="sng" algn="ctr">
            <a:solidFill>
              <a:srgbClr val="4BACC6">
                <a:lumMod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600" kern="0" smtClean="0">
              <a:solidFill>
                <a:prstClr val="white"/>
              </a:solidFill>
              <a:latin typeface="Simplon BP Regular"/>
            </a:endParaRPr>
          </a:p>
        </p:txBody>
      </p:sp>
      <p:sp>
        <p:nvSpPr>
          <p:cNvPr id="36" name="Retângulo 56"/>
          <p:cNvSpPr/>
          <p:nvPr/>
        </p:nvSpPr>
        <p:spPr>
          <a:xfrm>
            <a:off x="1763688" y="1892368"/>
            <a:ext cx="1783486" cy="413885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31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Validação de existência</a:t>
            </a:r>
            <a:endParaRPr lang="pt-BR" sz="900" kern="0" dirty="0" smtClean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38" name="Retângulo 58"/>
          <p:cNvSpPr/>
          <p:nvPr/>
        </p:nvSpPr>
        <p:spPr>
          <a:xfrm>
            <a:off x="3677636" y="1892368"/>
            <a:ext cx="1629470" cy="413885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31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pt-BR" sz="900" kern="0" dirty="0" smtClean="0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rPr>
              <a:t>Validação sincronismo de serviços e componentes</a:t>
            </a:r>
            <a:endParaRPr lang="pt-BR" sz="900" kern="0" dirty="0" smtClean="0">
              <a:solidFill>
                <a:srgbClr val="000000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45" name="Fluxograma: Mesclar 65"/>
          <p:cNvSpPr/>
          <p:nvPr/>
        </p:nvSpPr>
        <p:spPr>
          <a:xfrm>
            <a:off x="2411011" y="2325811"/>
            <a:ext cx="488841" cy="97768"/>
          </a:xfrm>
          <a:prstGeom prst="flowChartMerge">
            <a:avLst/>
          </a:prstGeom>
          <a:solidFill>
            <a:srgbClr val="4BACC6">
              <a:lumMod val="60000"/>
              <a:lumOff val="40000"/>
            </a:srgb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600" kern="0" smtClean="0">
              <a:solidFill>
                <a:prstClr val="white"/>
              </a:solidFill>
              <a:latin typeface="Simplon BP Regular"/>
            </a:endParaRPr>
          </a:p>
        </p:txBody>
      </p:sp>
      <p:sp>
        <p:nvSpPr>
          <p:cNvPr id="46" name="Fluxograma: Mesclar 66"/>
          <p:cNvSpPr/>
          <p:nvPr/>
        </p:nvSpPr>
        <p:spPr>
          <a:xfrm>
            <a:off x="4247950" y="2325811"/>
            <a:ext cx="488841" cy="97768"/>
          </a:xfrm>
          <a:prstGeom prst="flowChartMerge">
            <a:avLst/>
          </a:prstGeom>
          <a:solidFill>
            <a:srgbClr val="4BACC6">
              <a:lumMod val="60000"/>
              <a:lumOff val="40000"/>
            </a:srgb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600" kern="0" smtClean="0">
              <a:solidFill>
                <a:prstClr val="white"/>
              </a:solidFill>
              <a:latin typeface="Simplon BP Regular"/>
            </a:endParaRPr>
          </a:p>
        </p:txBody>
      </p:sp>
      <p:sp>
        <p:nvSpPr>
          <p:cNvPr id="31" name="Seta para a direita 50"/>
          <p:cNvSpPr>
            <a:spLocks noChangeAspect="1"/>
          </p:cNvSpPr>
          <p:nvPr/>
        </p:nvSpPr>
        <p:spPr>
          <a:xfrm>
            <a:off x="1763689" y="1563638"/>
            <a:ext cx="3672407" cy="279660"/>
          </a:xfrm>
          <a:prstGeom prst="homePlate">
            <a:avLst>
              <a:gd name="adj" fmla="val 23248"/>
            </a:avLst>
          </a:prstGeom>
          <a:solidFill>
            <a:srgbClr val="4BACC6">
              <a:lumMod val="75000"/>
            </a:srgbClr>
          </a:solidFill>
          <a:ln w="31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050" kern="0" smtClean="0">
              <a:solidFill>
                <a:prstClr val="white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37" name="CaixaDeTexto 57"/>
          <p:cNvSpPr txBox="1">
            <a:spLocks noChangeAspect="1"/>
          </p:cNvSpPr>
          <p:nvPr/>
        </p:nvSpPr>
        <p:spPr>
          <a:xfrm>
            <a:off x="2145967" y="1571229"/>
            <a:ext cx="1123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prstClr val="white"/>
                </a:solidFill>
                <a:latin typeface="Simplon BP Regular"/>
                <a:cs typeface="Arial" panose="020B0604020202020204" pitchFamily="34" charset="0"/>
              </a:rPr>
              <a:t>Batimento RAID</a:t>
            </a:r>
            <a:endParaRPr lang="pt-BR" sz="1100" b="1" dirty="0">
              <a:solidFill>
                <a:prstClr val="white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49" name="Chevron 24"/>
          <p:cNvSpPr>
            <a:spLocks noChangeAspect="1"/>
          </p:cNvSpPr>
          <p:nvPr/>
        </p:nvSpPr>
        <p:spPr>
          <a:xfrm>
            <a:off x="3547173" y="1619474"/>
            <a:ext cx="130463" cy="162959"/>
          </a:xfrm>
          <a:prstGeom prst="chevron">
            <a:avLst/>
          </a:prstGeom>
          <a:solidFill>
            <a:srgbClr val="FFFFF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pt-BR" sz="1600" kern="0" smtClean="0">
              <a:solidFill>
                <a:prstClr val="black"/>
              </a:solidFill>
              <a:latin typeface="Simplon BP Regular"/>
            </a:endParaRPr>
          </a:p>
        </p:txBody>
      </p:sp>
      <p:sp>
        <p:nvSpPr>
          <p:cNvPr id="76" name="CaixaDeTexto 57"/>
          <p:cNvSpPr txBox="1">
            <a:spLocks noChangeAspect="1"/>
          </p:cNvSpPr>
          <p:nvPr/>
        </p:nvSpPr>
        <p:spPr>
          <a:xfrm>
            <a:off x="4052491" y="1571229"/>
            <a:ext cx="1042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solidFill>
                  <a:prstClr val="white"/>
                </a:solidFill>
                <a:latin typeface="Simplon BP Regular"/>
                <a:cs typeface="Arial" panose="020B0604020202020204" pitchFamily="34" charset="0"/>
              </a:rPr>
              <a:t>PROFORMA</a:t>
            </a:r>
            <a:endParaRPr lang="pt-BR" sz="1100" b="1" dirty="0">
              <a:solidFill>
                <a:prstClr val="white"/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61" name="CaixaDeTexto 3"/>
          <p:cNvSpPr txBox="1"/>
          <p:nvPr/>
        </p:nvSpPr>
        <p:spPr>
          <a:xfrm>
            <a:off x="475875" y="793009"/>
            <a:ext cx="785940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400" b="1" dirty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Este projeto tem como </a:t>
            </a:r>
            <a:r>
              <a:rPr lang="pt-BR" sz="1400" b="1" dirty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objetivo </a:t>
            </a:r>
            <a:r>
              <a:rPr lang="pt-BR" sz="1400" b="1" dirty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a </a:t>
            </a:r>
            <a:r>
              <a:rPr lang="pt-BR" sz="1400" b="1" dirty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incorporação </a:t>
            </a:r>
            <a:r>
              <a:rPr lang="pt-BR" sz="1400" b="1" dirty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de </a:t>
            </a:r>
            <a:r>
              <a:rPr lang="pt-BR" sz="1400" b="1" dirty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batimentos de produtos </a:t>
            </a:r>
            <a:r>
              <a:rPr lang="pt-BR" sz="1400" b="1" dirty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convergentes do RAID-PI aos </a:t>
            </a:r>
            <a:r>
              <a:rPr lang="pt-BR" sz="1400" b="1" dirty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relatórios do Proforma </a:t>
            </a:r>
            <a:r>
              <a:rPr lang="pt-BR" sz="1400" b="1" dirty="0" err="1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Full</a:t>
            </a:r>
            <a:r>
              <a:rPr lang="pt-BR" sz="1400" b="1" dirty="0">
                <a:solidFill>
                  <a:srgbClr val="4BACC6"/>
                </a:solidFill>
                <a:latin typeface="Simplon BP Regular"/>
                <a:cs typeface="Arial" panose="020B0604020202020204" pitchFamily="34" charset="0"/>
              </a:rPr>
              <a:t> Móvel</a:t>
            </a:r>
          </a:p>
        </p:txBody>
      </p:sp>
      <p:sp>
        <p:nvSpPr>
          <p:cNvPr id="62" name="Title 95"/>
          <p:cNvSpPr txBox="1">
            <a:spLocks/>
          </p:cNvSpPr>
          <p:nvPr/>
        </p:nvSpPr>
        <p:spPr>
          <a:xfrm>
            <a:off x="475876" y="174448"/>
            <a:ext cx="877664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4572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lang="pt-BR" sz="5600" i="0" kern="1200" noProof="0">
                <a:solidFill>
                  <a:schemeClr val="tx2"/>
                </a:solidFill>
                <a:latin typeface="Simplon Oi Headline" charset="0"/>
                <a:ea typeface="ＭＳ Ｐゴシック" charset="0"/>
                <a:cs typeface="Simplon Oi Headline" charset="0"/>
              </a:defRPr>
            </a:lvl1pPr>
          </a:lstStyle>
          <a:p>
            <a:r>
              <a:rPr lang="pt-PT" sz="3200" b="1" dirty="0" smtClean="0">
                <a:solidFill>
                  <a:srgbClr val="00AAAD"/>
                </a:solidFill>
                <a:latin typeface="Simplon BP Regular"/>
              </a:rPr>
              <a:t>Estratégia </a:t>
            </a:r>
            <a:r>
              <a:rPr lang="pt-PT" sz="3200" b="1" smtClean="0">
                <a:solidFill>
                  <a:srgbClr val="00AAAD"/>
                </a:solidFill>
                <a:latin typeface="Simplon BP Regular"/>
              </a:rPr>
              <a:t>do PROFORMA FULL FASE 3...</a:t>
            </a:r>
            <a:endParaRPr lang="pt-PT" sz="3200" b="1" dirty="0">
              <a:solidFill>
                <a:srgbClr val="00AAAD"/>
              </a:solidFill>
              <a:latin typeface="Simplon BP Regular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75876" y="2061223"/>
            <a:ext cx="1088362" cy="2593480"/>
            <a:chOff x="475876" y="2376525"/>
            <a:chExt cx="1088362" cy="2593480"/>
          </a:xfrm>
        </p:grpSpPr>
        <p:sp>
          <p:nvSpPr>
            <p:cNvPr id="73" name="Pentágono 32"/>
            <p:cNvSpPr/>
            <p:nvPr/>
          </p:nvSpPr>
          <p:spPr>
            <a:xfrm>
              <a:off x="475876" y="3692005"/>
              <a:ext cx="1088167" cy="1278000"/>
            </a:xfrm>
            <a:prstGeom prst="homePlate">
              <a:avLst>
                <a:gd name="adj" fmla="val 11563"/>
              </a:avLst>
            </a:prstGeom>
            <a:solidFill>
              <a:srgbClr val="F99D1C"/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pt-BR" sz="900" b="1" kern="0" dirty="0" smtClean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Base de cadastro e itens de fatura ARBOR</a:t>
              </a:r>
            </a:p>
            <a:p>
              <a:pPr algn="ctr" defTabSz="914400">
                <a:defRPr/>
              </a:pPr>
              <a:r>
                <a:rPr lang="pt-BR" sz="900" b="1" kern="0" dirty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(BASE RAID-PI)</a:t>
              </a:r>
              <a:endParaRPr lang="pt-BR" sz="900" b="1" kern="0" dirty="0" smtClean="0">
                <a:solidFill>
                  <a:prstClr val="white"/>
                </a:solidFill>
                <a:latin typeface="Simplon BP Regular"/>
                <a:cs typeface="Arial" panose="020B0604020202020204" pitchFamily="34" charset="0"/>
              </a:endParaRPr>
            </a:p>
          </p:txBody>
        </p:sp>
        <p:sp>
          <p:nvSpPr>
            <p:cNvPr id="74" name="Pentágono 18"/>
            <p:cNvSpPr/>
            <p:nvPr/>
          </p:nvSpPr>
          <p:spPr>
            <a:xfrm>
              <a:off x="476071" y="2376525"/>
              <a:ext cx="1088167" cy="1279281"/>
            </a:xfrm>
            <a:prstGeom prst="homePlate">
              <a:avLst>
                <a:gd name="adj" fmla="val 11563"/>
              </a:avLst>
            </a:prstGeom>
            <a:solidFill>
              <a:srgbClr val="4BACC6">
                <a:lumMod val="75000"/>
              </a:srgbClr>
            </a:solidFill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pt-BR" sz="900" b="1" kern="0" dirty="0" smtClean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Base de cadastro </a:t>
              </a:r>
              <a:r>
                <a:rPr lang="pt-BR" sz="900" b="1" kern="0" dirty="0" smtClean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S</a:t>
              </a:r>
              <a:r>
                <a:rPr lang="pt-BR" sz="900" b="1" kern="0" dirty="0" smtClean="0">
                  <a:solidFill>
                    <a:prstClr val="white"/>
                  </a:solidFill>
                  <a:latin typeface="Simplon BP Regular"/>
                  <a:cs typeface="Arial" panose="020B0604020202020204" pitchFamily="34" charset="0"/>
                </a:rPr>
                <a:t>iebel (BASE RAID-PI)</a:t>
              </a:r>
              <a:endParaRPr lang="pt-BR" sz="900" b="1" kern="0" dirty="0">
                <a:solidFill>
                  <a:prstClr val="white"/>
                </a:solidFill>
                <a:latin typeface="Simplon BP Regular"/>
                <a:cs typeface="Arial" panose="020B0604020202020204" pitchFamily="34" charset="0"/>
              </a:endParaRPr>
            </a:p>
          </p:txBody>
        </p:sp>
      </p:grpSp>
      <p:sp>
        <p:nvSpPr>
          <p:cNvPr id="42" name="Pentágono 19"/>
          <p:cNvSpPr/>
          <p:nvPr/>
        </p:nvSpPr>
        <p:spPr>
          <a:xfrm>
            <a:off x="687632" y="2993100"/>
            <a:ext cx="863998" cy="287999"/>
          </a:xfrm>
          <a:prstGeom prst="homePlate">
            <a:avLst>
              <a:gd name="adj" fmla="val 24339"/>
            </a:avLst>
          </a:prstGeom>
          <a:solidFill>
            <a:sysClr val="window" lastClr="FFFFFF"/>
          </a:solidFill>
          <a:ln w="6350" cap="flat" cmpd="sng" algn="ctr">
            <a:solidFill>
              <a:srgbClr val="4BACC6">
                <a:lumMod val="75000"/>
              </a:srgbClr>
            </a:solidFill>
            <a:prstDash val="solid"/>
          </a:ln>
          <a:effectLst>
            <a:glow rad="101600">
              <a:srgbClr val="31859C">
                <a:alpha val="60000"/>
              </a:srgbClr>
            </a:glow>
            <a:outerShdw blurRad="50800" dist="12700" dir="13500000" sx="90000" sy="9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rtlCol="0" anchor="ctr"/>
          <a:lstStyle/>
          <a:p>
            <a:pPr algn="ctr" defTabSz="914400">
              <a:defRPr/>
            </a:pPr>
            <a:r>
              <a:rPr lang="pt-BR" sz="800" b="1" kern="0" dirty="0" smtClean="0">
                <a:solidFill>
                  <a:srgbClr val="31859C"/>
                </a:solidFill>
                <a:latin typeface="Simplon BP Regular"/>
                <a:cs typeface="Arial"/>
              </a:rPr>
              <a:t>Móvel voz e dados</a:t>
            </a:r>
            <a:endParaRPr lang="pt-BR" sz="800" b="1" kern="0" dirty="0" smtClean="0">
              <a:solidFill>
                <a:srgbClr val="31859C"/>
              </a:solidFill>
              <a:latin typeface="Simplon BP Regular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1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95"/>
          <p:cNvSpPr txBox="1">
            <a:spLocks/>
          </p:cNvSpPr>
          <p:nvPr/>
        </p:nvSpPr>
        <p:spPr>
          <a:xfrm>
            <a:off x="475876" y="174448"/>
            <a:ext cx="877664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4572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lang="pt-BR" sz="5600" i="0" kern="1200" noProof="0">
                <a:solidFill>
                  <a:schemeClr val="tx2"/>
                </a:solidFill>
                <a:latin typeface="Simplon Oi Headline" charset="0"/>
                <a:ea typeface="ＭＳ Ｐゴシック" charset="0"/>
                <a:cs typeface="Simplon Oi Headline" charset="0"/>
              </a:defRPr>
            </a:lvl1pPr>
          </a:lstStyle>
          <a:p>
            <a:r>
              <a:rPr lang="pt-PT" sz="3200" b="1" dirty="0" smtClean="0">
                <a:solidFill>
                  <a:srgbClr val="00AAAD"/>
                </a:solidFill>
                <a:latin typeface="Simplon BP Regular"/>
              </a:rPr>
              <a:t>Qualificação de benefícios para a Cia</a:t>
            </a:r>
            <a:endParaRPr lang="pt-PT" sz="3200" b="1" dirty="0">
              <a:solidFill>
                <a:srgbClr val="00AAAD"/>
              </a:solidFill>
              <a:latin typeface="Simplon BP Regular"/>
            </a:endParaRPr>
          </a:p>
        </p:txBody>
      </p:sp>
      <p:sp>
        <p:nvSpPr>
          <p:cNvPr id="44" name="Pentágono 51"/>
          <p:cNvSpPr/>
          <p:nvPr/>
        </p:nvSpPr>
        <p:spPr>
          <a:xfrm>
            <a:off x="507006" y="2473591"/>
            <a:ext cx="1088167" cy="612000"/>
          </a:xfrm>
          <a:prstGeom prst="homePlate">
            <a:avLst>
              <a:gd name="adj" fmla="val 21892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pt-BR" sz="900" b="1" dirty="0" smtClean="0">
                <a:solidFill>
                  <a:srgbClr val="439E9F">
                    <a:lumMod val="50000"/>
                  </a:srgbClr>
                </a:solidFill>
                <a:latin typeface="Simplon BP Regular"/>
                <a:cs typeface="Arial" panose="020B0604020202020204" pitchFamily="34" charset="0"/>
              </a:rPr>
              <a:t>Benefícios</a:t>
            </a:r>
            <a:endParaRPr lang="pt-BR" sz="900" b="1" dirty="0">
              <a:solidFill>
                <a:srgbClr val="439E9F">
                  <a:lumMod val="50000"/>
                </a:srgbClr>
              </a:solidFill>
              <a:latin typeface="Simplon BP Regular"/>
              <a:cs typeface="Arial" panose="020B0604020202020204" pitchFamily="34" charset="0"/>
            </a:endParaRPr>
          </a:p>
        </p:txBody>
      </p:sp>
      <p:sp>
        <p:nvSpPr>
          <p:cNvPr id="15" name="Retângulo 30"/>
          <p:cNvSpPr/>
          <p:nvPr/>
        </p:nvSpPr>
        <p:spPr>
          <a:xfrm>
            <a:off x="1734269" y="2043155"/>
            <a:ext cx="6942187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rIns="72000">
            <a:spAutoFit/>
          </a:bodyPr>
          <a:lstStyle/>
          <a:p>
            <a:pPr marL="174625" indent="-174625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000000"/>
                </a:solidFill>
                <a:latin typeface="Simplon BP Regular" pitchFamily="2" charset="0"/>
              </a:rPr>
              <a:t>Redução dos problemas de erro em cobrança de valores nas faturas de clientes, ou perda de receita, relacionadas a configuração de tarifas de usos de provedores (SVA).</a:t>
            </a:r>
          </a:p>
          <a:p>
            <a:pPr marL="174625" indent="-174625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000000"/>
                </a:solidFill>
                <a:latin typeface="Simplon BP Regular" pitchFamily="2" charset="0"/>
              </a:rPr>
              <a:t>Redução de perdas de receita na ordem de R$ 12 MM/ano.</a:t>
            </a:r>
          </a:p>
          <a:p>
            <a:pPr marL="174625" indent="-174625" fontAlgn="t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000000"/>
                </a:solidFill>
                <a:latin typeface="Simplon BP Regular" pitchFamily="2" charset="0"/>
              </a:rPr>
              <a:t>Redução dos problemas de erro em cobrança de valores nas faturas de clientes, ou perda de receita, relacionadas a conciliação de integridade entre os cadastros de Rede, CRM e Faturamento..</a:t>
            </a:r>
          </a:p>
          <a:p>
            <a:pPr marL="174625" indent="-174625" fontAlgn="t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000000"/>
                </a:solidFill>
                <a:latin typeface="Simplon BP Regular" pitchFamily="2" charset="0"/>
              </a:rPr>
              <a:t>Redução de perdas de receita na ordem de R$ 12 MM/ano.</a:t>
            </a:r>
          </a:p>
          <a:p>
            <a:pPr marL="174625" indent="-174625" fontAlgn="t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rgbClr val="000000"/>
                </a:solidFill>
                <a:latin typeface="Simplon BP Regular" pitchFamily="2" charset="0"/>
              </a:rPr>
              <a:t>Viabilidade de execução das validações OCT e OI Total de forma automatizada</a:t>
            </a:r>
            <a:r>
              <a:rPr lang="pt-BR" sz="1200" dirty="0" smtClean="0">
                <a:solidFill>
                  <a:srgbClr val="000000"/>
                </a:solidFill>
                <a:latin typeface="Simplon BP Regular" pitchFamily="2" charset="0"/>
              </a:rPr>
              <a:t>.</a:t>
            </a:r>
            <a:r>
              <a:rPr lang="pt-BR" sz="1200" dirty="0" smtClean="0">
                <a:solidFill>
                  <a:srgbClr val="000000"/>
                </a:solidFill>
                <a:latin typeface="Simplon BP Regular" pitchFamily="2" charset="0"/>
              </a:rPr>
              <a:t>.</a:t>
            </a:r>
            <a:endParaRPr lang="pt-BR" sz="1200" dirty="0">
              <a:solidFill>
                <a:srgbClr val="000000"/>
              </a:solidFill>
              <a:latin typeface="Simplon BP Regular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197" y="74067"/>
            <a:ext cx="2312951" cy="1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62488" y="42530"/>
            <a:ext cx="9081512" cy="7230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400" i="0" dirty="0">
                <a:solidFill>
                  <a:srgbClr val="A02BFF"/>
                </a:solidFill>
                <a:latin typeface="Simplon Oi Headline"/>
                <a:cs typeface="Simplon Oi Headline"/>
              </a:rPr>
              <a:t>NOVAS VALIDAÇÕES </a:t>
            </a:r>
            <a:r>
              <a:rPr lang="pt-BR" sz="24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E BATIMENTOS a INCORPORAR O PROFORMA </a:t>
            </a:r>
            <a:r>
              <a:rPr lang="pt-BR" sz="2400" i="0" dirty="0">
                <a:solidFill>
                  <a:srgbClr val="A02BFF"/>
                </a:solidFill>
                <a:latin typeface="Simplon Oi Headline"/>
                <a:cs typeface="Simplon Oi Headline"/>
              </a:rPr>
              <a:t>FULL DA MÓVEL</a:t>
            </a:r>
            <a:endParaRPr lang="pt-BR" sz="1800" i="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17" name="Pentágono 16"/>
          <p:cNvSpPr/>
          <p:nvPr/>
        </p:nvSpPr>
        <p:spPr>
          <a:xfrm>
            <a:off x="1087653" y="1167788"/>
            <a:ext cx="1655546" cy="716096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/>
            <a:r>
              <a:rPr lang="pt-BR" sz="1050" dirty="0">
                <a:latin typeface="Simplon BP Regular" pitchFamily="2" charset="0"/>
              </a:rPr>
              <a:t>Clientes convergentes sem MSISDN associado</a:t>
            </a:r>
          </a:p>
        </p:txBody>
      </p:sp>
      <p:sp>
        <p:nvSpPr>
          <p:cNvPr id="18" name="Pentágono 17"/>
          <p:cNvSpPr/>
          <p:nvPr/>
        </p:nvSpPr>
        <p:spPr>
          <a:xfrm>
            <a:off x="3457465" y="1167788"/>
            <a:ext cx="1393636" cy="716096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/>
            <a:r>
              <a:rPr lang="pt-BR" sz="1050" dirty="0">
                <a:latin typeface="Simplon BP Regular" pitchFamily="2" charset="0"/>
              </a:rPr>
              <a:t>Batimento Oi </a:t>
            </a:r>
            <a:r>
              <a:rPr lang="pt-BR" sz="1050" dirty="0" smtClean="0">
                <a:latin typeface="Simplon BP Regular" pitchFamily="2" charset="0"/>
              </a:rPr>
              <a:t>Total</a:t>
            </a:r>
            <a:endParaRPr lang="pt-BR" sz="1050" dirty="0">
              <a:latin typeface="Simplon BP Regular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074800" y="2155175"/>
            <a:ext cx="1377109" cy="25669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marL="85725"/>
            <a:r>
              <a:rPr lang="pt-BR" sz="1100" dirty="0">
                <a:latin typeface="Simplon BP Regular" pitchFamily="2" charset="0"/>
              </a:rPr>
              <a:t>Batimento de clientes sem </a:t>
            </a:r>
            <a:r>
              <a:rPr lang="pt-BR" sz="1100" dirty="0" err="1">
                <a:latin typeface="Simplon BP Regular" pitchFamily="2" charset="0"/>
              </a:rPr>
              <a:t>MSISDN’s</a:t>
            </a:r>
            <a:r>
              <a:rPr lang="pt-BR" sz="1100" dirty="0">
                <a:latin typeface="Simplon BP Regular" pitchFamily="2" charset="0"/>
              </a:rPr>
              <a:t> associados, porém com pacotes ativos, para planos convergentes.</a:t>
            </a:r>
          </a:p>
          <a:p>
            <a:pPr marL="85725"/>
            <a:endParaRPr lang="pt-BR" sz="1100" b="1" dirty="0">
              <a:latin typeface="Simplon BP Regular" pitchFamily="2" charset="0"/>
            </a:endParaRPr>
          </a:p>
          <a:p>
            <a:pPr marL="85725"/>
            <a:endParaRPr lang="pt-BR" sz="1100" b="1" dirty="0">
              <a:latin typeface="Simplon BP Regular" pitchFamily="2" charset="0"/>
            </a:endParaRPr>
          </a:p>
          <a:p>
            <a:pPr marL="85725"/>
            <a:endParaRPr lang="pt-BR" sz="1100" b="1" dirty="0">
              <a:latin typeface="Simplon BP Regular" pitchFamily="2" charset="0"/>
            </a:endParaRPr>
          </a:p>
          <a:p>
            <a:pPr marL="85725"/>
            <a:endParaRPr lang="pt-BR" sz="1100" b="1" dirty="0">
              <a:latin typeface="Simplon BP Regular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473992" y="2155175"/>
            <a:ext cx="1377109" cy="25669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marL="92075" lvl="0">
              <a:spcBef>
                <a:spcPts val="1200"/>
              </a:spcBef>
            </a:pPr>
            <a:r>
              <a:rPr lang="pt-BR" sz="1100" dirty="0">
                <a:latin typeface="Simplon BP Regular" pitchFamily="2" charset="0"/>
              </a:rPr>
              <a:t>Batimento entre a base de clientes convergentes da </a:t>
            </a:r>
            <a:r>
              <a:rPr lang="pt-BR" sz="1100" dirty="0" smtClean="0">
                <a:latin typeface="Simplon BP Regular" pitchFamily="2" charset="0"/>
              </a:rPr>
              <a:t>Móvel</a:t>
            </a:r>
            <a:endParaRPr lang="pt-BR" sz="1100" dirty="0">
              <a:latin typeface="Simplon BP Regular" pitchFamily="2" charset="0"/>
            </a:endParaRPr>
          </a:p>
          <a:p>
            <a:pPr marL="92075" lvl="0">
              <a:spcBef>
                <a:spcPts val="1200"/>
              </a:spcBef>
            </a:pPr>
            <a:endParaRPr lang="pt-BR" sz="1100" dirty="0">
              <a:latin typeface="Simplon BP Regular" pitchFamily="2" charset="0"/>
            </a:endParaRPr>
          </a:p>
          <a:p>
            <a:pPr marL="92075" lvl="0">
              <a:spcBef>
                <a:spcPts val="1200"/>
              </a:spcBef>
            </a:pPr>
            <a:endParaRPr lang="pt-BR" sz="1100" dirty="0">
              <a:latin typeface="Simplon BP Regular" pitchFamily="2" charset="0"/>
            </a:endParaRPr>
          </a:p>
        </p:txBody>
      </p:sp>
      <p:sp>
        <p:nvSpPr>
          <p:cNvPr id="13" name="Pentágono 12"/>
          <p:cNvSpPr/>
          <p:nvPr/>
        </p:nvSpPr>
        <p:spPr>
          <a:xfrm>
            <a:off x="5453271" y="1167788"/>
            <a:ext cx="1540378" cy="716096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/>
            <a:r>
              <a:rPr lang="pt-BR" sz="1100" dirty="0" smtClean="0">
                <a:latin typeface="Simplon BP Regular" pitchFamily="2" charset="0"/>
              </a:rPr>
              <a:t>Validações de cadastro e ofertas</a:t>
            </a:r>
            <a:endParaRPr lang="pt-BR" sz="1100" dirty="0">
              <a:latin typeface="Simplon BP Regular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453271" y="2142001"/>
            <a:ext cx="1377109" cy="25669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92075" lvl="0">
              <a:spcBef>
                <a:spcPts val="1200"/>
              </a:spcBef>
              <a:defRPr sz="1100">
                <a:latin typeface="Simplon BP Regular" pitchFamily="2" charset="0"/>
              </a:defRPr>
            </a:lvl1pPr>
          </a:lstStyle>
          <a:p>
            <a:r>
              <a:rPr lang="en-US" dirty="0" err="1" smtClean="0"/>
              <a:t>Batimento</a:t>
            </a:r>
            <a:r>
              <a:rPr lang="en-US" dirty="0" smtClean="0"/>
              <a:t> do </a:t>
            </a:r>
            <a:r>
              <a:rPr lang="en-US" dirty="0" err="1" smtClean="0"/>
              <a:t>cadastro</a:t>
            </a:r>
            <a:r>
              <a:rPr lang="en-US" dirty="0" smtClean="0"/>
              <a:t> e </a:t>
            </a:r>
            <a:r>
              <a:rPr lang="en-US" dirty="0" err="1" smtClean="0"/>
              <a:t>ofertas</a:t>
            </a:r>
            <a:r>
              <a:rPr lang="en-US" dirty="0" smtClean="0"/>
              <a:t> Siebel x Arbor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10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62488" y="42530"/>
            <a:ext cx="9081512" cy="7230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400" i="0" dirty="0">
                <a:solidFill>
                  <a:srgbClr val="A02BFF"/>
                </a:solidFill>
                <a:latin typeface="Simplon Oi Headline"/>
                <a:cs typeface="Simplon Oi Headline"/>
              </a:rPr>
              <a:t>REGRAS DE VALIDAÇÃO DO PROCESSO </a:t>
            </a:r>
            <a:r>
              <a:rPr lang="pt-BR" sz="24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móvel</a:t>
            </a:r>
            <a:endParaRPr lang="pt-BR" sz="2400" i="0" dirty="0">
              <a:solidFill>
                <a:srgbClr val="A02BFF"/>
              </a:solidFill>
              <a:latin typeface="Simplon Oi Headline"/>
              <a:cs typeface="Simplon Oi Headline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i="0" dirty="0">
                <a:solidFill>
                  <a:srgbClr val="A02BFF"/>
                </a:solidFill>
                <a:latin typeface="Simplon Oi Headline"/>
                <a:cs typeface="Simplon Oi Headline"/>
              </a:rPr>
              <a:t>29 Regras de Negócio</a:t>
            </a:r>
          </a:p>
        </p:txBody>
      </p:sp>
      <p:grpSp>
        <p:nvGrpSpPr>
          <p:cNvPr id="73" name="Group 4"/>
          <p:cNvGrpSpPr/>
          <p:nvPr/>
        </p:nvGrpSpPr>
        <p:grpSpPr>
          <a:xfrm>
            <a:off x="226238" y="759165"/>
            <a:ext cx="819151" cy="759568"/>
            <a:chOff x="1331722" y="1723311"/>
            <a:chExt cx="819151" cy="759568"/>
          </a:xfrm>
        </p:grpSpPr>
        <p:pic>
          <p:nvPicPr>
            <p:cNvPr id="74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799" y="1723311"/>
              <a:ext cx="586999" cy="586999"/>
            </a:xfrm>
            <a:prstGeom prst="rect">
              <a:avLst/>
            </a:prstGeom>
          </p:spPr>
        </p:pic>
        <p:sp>
          <p:nvSpPr>
            <p:cNvPr id="75" name="TextBox 3"/>
            <p:cNvSpPr txBox="1"/>
            <p:nvPr/>
          </p:nvSpPr>
          <p:spPr>
            <a:xfrm>
              <a:off x="1331722" y="2267435"/>
              <a:ext cx="8191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Feed File</a:t>
              </a:r>
            </a:p>
          </p:txBody>
        </p:sp>
      </p:grpSp>
      <p:grpSp>
        <p:nvGrpSpPr>
          <p:cNvPr id="76" name="Group 7"/>
          <p:cNvGrpSpPr/>
          <p:nvPr/>
        </p:nvGrpSpPr>
        <p:grpSpPr>
          <a:xfrm>
            <a:off x="1304106" y="873465"/>
            <a:ext cx="1012371" cy="641742"/>
            <a:chOff x="1268380" y="2218101"/>
            <a:chExt cx="1012371" cy="641742"/>
          </a:xfrm>
        </p:grpSpPr>
        <p:pic>
          <p:nvPicPr>
            <p:cNvPr id="7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889" y="2218101"/>
              <a:ext cx="777354" cy="439374"/>
            </a:xfrm>
            <a:prstGeom prst="rect">
              <a:avLst/>
            </a:prstGeom>
          </p:spPr>
        </p:pic>
        <p:sp>
          <p:nvSpPr>
            <p:cNvPr id="78" name="TextBox 101"/>
            <p:cNvSpPr txBox="1"/>
            <p:nvPr/>
          </p:nvSpPr>
          <p:spPr>
            <a:xfrm>
              <a:off x="1268380" y="2644399"/>
              <a:ext cx="10123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SIEBEL/ARBOR</a:t>
              </a:r>
              <a:endParaRPr lang="en-US" sz="800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9" name="Group 22"/>
          <p:cNvGrpSpPr/>
          <p:nvPr/>
        </p:nvGrpSpPr>
        <p:grpSpPr>
          <a:xfrm>
            <a:off x="907264" y="1036414"/>
            <a:ext cx="476250" cy="129266"/>
            <a:chOff x="3638550" y="1971276"/>
            <a:chExt cx="476250" cy="129266"/>
          </a:xfrm>
        </p:grpSpPr>
        <p:cxnSp>
          <p:nvCxnSpPr>
            <p:cNvPr id="80" name="Straight Arrow Connector 9"/>
            <p:cNvCxnSpPr/>
            <p:nvPr/>
          </p:nvCxnSpPr>
          <p:spPr>
            <a:xfrm>
              <a:off x="3648075" y="1971276"/>
              <a:ext cx="466725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  <p:cxnSp>
          <p:nvCxnSpPr>
            <p:cNvPr id="81" name="Straight Arrow Connector 12"/>
            <p:cNvCxnSpPr/>
            <p:nvPr/>
          </p:nvCxnSpPr>
          <p:spPr>
            <a:xfrm flipH="1">
              <a:off x="3638550" y="2100542"/>
              <a:ext cx="466725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</p:grpSp>
      <p:grpSp>
        <p:nvGrpSpPr>
          <p:cNvPr id="82" name="Group 102"/>
          <p:cNvGrpSpPr/>
          <p:nvPr/>
        </p:nvGrpSpPr>
        <p:grpSpPr>
          <a:xfrm>
            <a:off x="2991870" y="785896"/>
            <a:ext cx="819151" cy="759568"/>
            <a:chOff x="1331722" y="1723311"/>
            <a:chExt cx="819151" cy="759568"/>
          </a:xfrm>
        </p:grpSpPr>
        <p:pic>
          <p:nvPicPr>
            <p:cNvPr id="83" name="Picture 10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799" y="1723311"/>
              <a:ext cx="586999" cy="586999"/>
            </a:xfrm>
            <a:prstGeom prst="rect">
              <a:avLst/>
            </a:prstGeom>
          </p:spPr>
        </p:pic>
        <p:sp>
          <p:nvSpPr>
            <p:cNvPr id="84" name="TextBox 104"/>
            <p:cNvSpPr txBox="1"/>
            <p:nvPr/>
          </p:nvSpPr>
          <p:spPr>
            <a:xfrm>
              <a:off x="1331722" y="2267435"/>
              <a:ext cx="8191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Feed File</a:t>
              </a:r>
            </a:p>
          </p:txBody>
        </p:sp>
      </p:grpSp>
      <p:grpSp>
        <p:nvGrpSpPr>
          <p:cNvPr id="85" name="Group 26"/>
          <p:cNvGrpSpPr/>
          <p:nvPr/>
        </p:nvGrpSpPr>
        <p:grpSpPr>
          <a:xfrm>
            <a:off x="5149650" y="593666"/>
            <a:ext cx="1452635" cy="973000"/>
            <a:chOff x="6732474" y="1750697"/>
            <a:chExt cx="1995149" cy="1119187"/>
          </a:xfrm>
        </p:grpSpPr>
        <p:pic>
          <p:nvPicPr>
            <p:cNvPr id="86" name="Picture 2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1838" y="1750697"/>
              <a:ext cx="1119187" cy="1119187"/>
            </a:xfrm>
            <a:prstGeom prst="rect">
              <a:avLst/>
            </a:prstGeom>
          </p:spPr>
        </p:pic>
        <p:sp>
          <p:nvSpPr>
            <p:cNvPr id="87" name="TextBox 105"/>
            <p:cNvSpPr txBox="1"/>
            <p:nvPr/>
          </p:nvSpPr>
          <p:spPr>
            <a:xfrm>
              <a:off x="6732474" y="2590803"/>
              <a:ext cx="1995149" cy="24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800" b="1" dirty="0" err="1">
                  <a:solidFill>
                    <a:prstClr val="black"/>
                  </a:solidFill>
                  <a:latin typeface="Calibri" panose="020F0502020204030204" pitchFamily="34" charset="0"/>
                </a:rPr>
                <a:t>Novos</a:t>
              </a:r>
              <a:r>
                <a:rPr lang="en-US" sz="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b="1" dirty="0" err="1">
                  <a:solidFill>
                    <a:prstClr val="black"/>
                  </a:solidFill>
                  <a:latin typeface="Calibri" panose="020F0502020204030204" pitchFamily="34" charset="0"/>
                </a:rPr>
                <a:t>produtos</a:t>
              </a:r>
              <a:r>
                <a:rPr lang="en-US" sz="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  e </a:t>
              </a:r>
              <a:r>
                <a:rPr lang="en-US" sz="800" b="1" dirty="0" err="1">
                  <a:solidFill>
                    <a:prstClr val="black"/>
                  </a:solidFill>
                  <a:latin typeface="Calibri" panose="020F0502020204030204" pitchFamily="34" charset="0"/>
                </a:rPr>
                <a:t>tarifas</a:t>
              </a:r>
              <a:endParaRPr lang="en-US" sz="800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88" name="Group 106"/>
          <p:cNvGrpSpPr/>
          <p:nvPr/>
        </p:nvGrpSpPr>
        <p:grpSpPr>
          <a:xfrm>
            <a:off x="5039886" y="988030"/>
            <a:ext cx="476250" cy="129266"/>
            <a:chOff x="3638550" y="1971276"/>
            <a:chExt cx="476250" cy="129266"/>
          </a:xfrm>
        </p:grpSpPr>
        <p:cxnSp>
          <p:nvCxnSpPr>
            <p:cNvPr id="89" name="Straight Arrow Connector 107"/>
            <p:cNvCxnSpPr/>
            <p:nvPr/>
          </p:nvCxnSpPr>
          <p:spPr>
            <a:xfrm>
              <a:off x="3648075" y="1971276"/>
              <a:ext cx="466725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  <p:cxnSp>
          <p:nvCxnSpPr>
            <p:cNvPr id="90" name="Straight Arrow Connector 111"/>
            <p:cNvCxnSpPr/>
            <p:nvPr/>
          </p:nvCxnSpPr>
          <p:spPr>
            <a:xfrm flipH="1">
              <a:off x="3638550" y="2100542"/>
              <a:ext cx="466725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</p:grpSp>
      <p:grpSp>
        <p:nvGrpSpPr>
          <p:cNvPr id="91" name="Group 112"/>
          <p:cNvGrpSpPr/>
          <p:nvPr/>
        </p:nvGrpSpPr>
        <p:grpSpPr>
          <a:xfrm>
            <a:off x="4303322" y="815977"/>
            <a:ext cx="819151" cy="759568"/>
            <a:chOff x="1331722" y="1723311"/>
            <a:chExt cx="819151" cy="759568"/>
          </a:xfrm>
        </p:grpSpPr>
        <p:pic>
          <p:nvPicPr>
            <p:cNvPr id="92" name="Picture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799" y="1723311"/>
              <a:ext cx="586999" cy="586999"/>
            </a:xfrm>
            <a:prstGeom prst="rect">
              <a:avLst/>
            </a:prstGeom>
          </p:spPr>
        </p:pic>
        <p:sp>
          <p:nvSpPr>
            <p:cNvPr id="93" name="TextBox 114"/>
            <p:cNvSpPr txBox="1"/>
            <p:nvPr/>
          </p:nvSpPr>
          <p:spPr>
            <a:xfrm>
              <a:off x="1331722" y="2267435"/>
              <a:ext cx="8191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Feed File</a:t>
              </a:r>
            </a:p>
          </p:txBody>
        </p:sp>
      </p:grpSp>
      <p:grpSp>
        <p:nvGrpSpPr>
          <p:cNvPr id="97" name="Group 37"/>
          <p:cNvGrpSpPr/>
          <p:nvPr/>
        </p:nvGrpSpPr>
        <p:grpSpPr>
          <a:xfrm>
            <a:off x="6694022" y="820362"/>
            <a:ext cx="819151" cy="759568"/>
            <a:chOff x="1331722" y="1723311"/>
            <a:chExt cx="819151" cy="759568"/>
          </a:xfrm>
        </p:grpSpPr>
        <p:pic>
          <p:nvPicPr>
            <p:cNvPr id="98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799" y="1723311"/>
              <a:ext cx="586999" cy="586999"/>
            </a:xfrm>
            <a:prstGeom prst="rect">
              <a:avLst/>
            </a:prstGeom>
          </p:spPr>
        </p:pic>
        <p:sp>
          <p:nvSpPr>
            <p:cNvPr id="99" name="TextBox 39"/>
            <p:cNvSpPr txBox="1"/>
            <p:nvPr/>
          </p:nvSpPr>
          <p:spPr>
            <a:xfrm>
              <a:off x="1331722" y="2267435"/>
              <a:ext cx="8191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Feed File</a:t>
              </a:r>
            </a:p>
          </p:txBody>
        </p:sp>
      </p:grpSp>
      <p:grpSp>
        <p:nvGrpSpPr>
          <p:cNvPr id="100" name="Group 43"/>
          <p:cNvGrpSpPr/>
          <p:nvPr/>
        </p:nvGrpSpPr>
        <p:grpSpPr>
          <a:xfrm>
            <a:off x="7375048" y="1097611"/>
            <a:ext cx="476250" cy="129266"/>
            <a:chOff x="3638550" y="1971276"/>
            <a:chExt cx="476250" cy="129266"/>
          </a:xfrm>
        </p:grpSpPr>
        <p:cxnSp>
          <p:nvCxnSpPr>
            <p:cNvPr id="101" name="Straight Arrow Connector 44"/>
            <p:cNvCxnSpPr/>
            <p:nvPr/>
          </p:nvCxnSpPr>
          <p:spPr>
            <a:xfrm>
              <a:off x="3648075" y="1971276"/>
              <a:ext cx="466725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  <p:cxnSp>
          <p:nvCxnSpPr>
            <p:cNvPr id="102" name="Straight Arrow Connector 45"/>
            <p:cNvCxnSpPr/>
            <p:nvPr/>
          </p:nvCxnSpPr>
          <p:spPr>
            <a:xfrm flipH="1">
              <a:off x="3638550" y="2100542"/>
              <a:ext cx="466725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</p:grpSp>
      <p:grpSp>
        <p:nvGrpSpPr>
          <p:cNvPr id="104" name="Group 14"/>
          <p:cNvGrpSpPr/>
          <p:nvPr/>
        </p:nvGrpSpPr>
        <p:grpSpPr>
          <a:xfrm>
            <a:off x="7798529" y="870214"/>
            <a:ext cx="1235435" cy="670306"/>
            <a:chOff x="8004815" y="1242687"/>
            <a:chExt cx="1235435" cy="670306"/>
          </a:xfrm>
        </p:grpSpPr>
        <p:sp>
          <p:nvSpPr>
            <p:cNvPr id="105" name="TextBox 49"/>
            <p:cNvSpPr txBox="1"/>
            <p:nvPr/>
          </p:nvSpPr>
          <p:spPr>
            <a:xfrm>
              <a:off x="8004815" y="1697549"/>
              <a:ext cx="12354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800" b="1" dirty="0" err="1">
                  <a:solidFill>
                    <a:prstClr val="black"/>
                  </a:solidFill>
                  <a:latin typeface="Calibri" panose="020F0502020204030204" pitchFamily="34" charset="0"/>
                </a:rPr>
                <a:t>Sistemas</a:t>
              </a:r>
              <a:r>
                <a:rPr lang="en-US" sz="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b="1" dirty="0" err="1">
                  <a:solidFill>
                    <a:prstClr val="black"/>
                  </a:solidFill>
                  <a:latin typeface="Calibri" panose="020F0502020204030204" pitchFamily="34" charset="0"/>
                </a:rPr>
                <a:t>Convergentes</a:t>
              </a:r>
              <a:r>
                <a:rPr lang="en-US" sz="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*</a:t>
              </a:r>
            </a:p>
          </p:txBody>
        </p:sp>
        <p:pic>
          <p:nvPicPr>
            <p:cNvPr id="106" name="Picture 5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523" y="1242687"/>
              <a:ext cx="780043" cy="467551"/>
            </a:xfrm>
            <a:prstGeom prst="rect">
              <a:avLst/>
            </a:prstGeom>
          </p:spPr>
        </p:pic>
      </p:grpSp>
      <p:sp>
        <p:nvSpPr>
          <p:cNvPr id="37" name="Botão de ação: Voltar ou Anterior 36">
            <a:hlinkClick r:id="" action="ppaction://hlinkshowjump?jump=lastslideviewed" highlightClick="1"/>
          </p:cNvPr>
          <p:cNvSpPr/>
          <p:nvPr/>
        </p:nvSpPr>
        <p:spPr>
          <a:xfrm>
            <a:off x="8780204" y="4604225"/>
            <a:ext cx="231058" cy="1948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900" b="1" dirty="0">
              <a:latin typeface="Simplon BP Regular" pitchFamily="2" charset="0"/>
            </a:endParaRPr>
          </a:p>
        </p:txBody>
      </p:sp>
      <p:graphicFrame>
        <p:nvGraphicFramePr>
          <p:cNvPr id="42" name="Table 27"/>
          <p:cNvGraphicFramePr>
            <a:graphicFrameLocks noGrp="1"/>
          </p:cNvGraphicFramePr>
          <p:nvPr>
            <p:extLst/>
          </p:nvPr>
        </p:nvGraphicFramePr>
        <p:xfrm>
          <a:off x="185166" y="1617035"/>
          <a:ext cx="2085162" cy="15021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2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288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457200" rtl="0" eaLnBrk="1" fontAlgn="b" latinLnBrk="0" hangingPunct="1"/>
                      <a:r>
                        <a:rPr lang="pt-BR" sz="800" kern="1200" dirty="0">
                          <a:latin typeface="Simplon BP Regular" pitchFamily="2" charset="0"/>
                        </a:rPr>
                        <a:t> #</a:t>
                      </a:r>
                      <a:endParaRPr lang="pt-BR" sz="800" b="1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latin typeface="Simplon BP Regular" pitchFamily="2" charset="0"/>
                        </a:rPr>
                        <a:t>REGRA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3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1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aplicação de desconto (Voz e dados)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250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2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Juros e Multas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047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3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aplicação de franquia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984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4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Regra de conferência de franquia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3984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B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Validação de Usos</a:t>
                      </a: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984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B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Validação Assinatura</a:t>
                      </a: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Validação pró-rata</a:t>
                      </a: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3" name="Table 115"/>
          <p:cNvGraphicFramePr>
            <a:graphicFrameLocks noGrp="1"/>
          </p:cNvGraphicFramePr>
          <p:nvPr>
            <p:extLst/>
          </p:nvPr>
        </p:nvGraphicFramePr>
        <p:xfrm>
          <a:off x="2498024" y="1617035"/>
          <a:ext cx="1945511" cy="30271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85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69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484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457200" rtl="0" eaLnBrk="1" fontAlgn="b" latinLnBrk="0" hangingPunct="1"/>
                      <a:r>
                        <a:rPr lang="pt-BR" sz="800" kern="1200" dirty="0">
                          <a:latin typeface="Simplon BP Regular" pitchFamily="2" charset="0"/>
                        </a:rPr>
                        <a:t> #</a:t>
                      </a:r>
                      <a:endParaRPr lang="pt-BR" sz="800" b="1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latin typeface="Simplon BP Regular" pitchFamily="2" charset="0"/>
                        </a:rPr>
                        <a:t>REGRA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58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8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código de barras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64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9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Resumo de Tributos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64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10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da NF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21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11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Serviços de Terceiros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12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Regra Ligação Longa Duração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844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13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de decurso de prazo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37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14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de sobreposição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3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15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números de destino e origem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3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16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chamadas LD outras operadoras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602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17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de parcelamento débito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3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18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de planos com mesmo período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832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19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Regra de duplicidade de chamadas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45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20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do endereço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64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21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de HASH CODE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4" name="Table 116"/>
          <p:cNvGraphicFramePr>
            <a:graphicFrameLocks noGrp="1"/>
          </p:cNvGraphicFramePr>
          <p:nvPr>
            <p:extLst/>
          </p:nvPr>
        </p:nvGraphicFramePr>
        <p:xfrm>
          <a:off x="4618231" y="1617035"/>
          <a:ext cx="1916859" cy="13814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6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01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45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457200" rtl="0" eaLnBrk="1" fontAlgn="b" latinLnBrk="0" hangingPunct="1"/>
                      <a:r>
                        <a:rPr lang="pt-BR" sz="800" kern="1200" dirty="0">
                          <a:latin typeface="Simplon BP Regular" pitchFamily="2" charset="0"/>
                        </a:rPr>
                        <a:t> #</a:t>
                      </a:r>
                      <a:endParaRPr lang="pt-BR" sz="800" b="1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latin typeface="Simplon BP Regular" pitchFamily="2" charset="0"/>
                        </a:rPr>
                        <a:t>REGRA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7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22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Valor Cheio do Plano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7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23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pró-rata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7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24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das tarifas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7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25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Assinatura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Table 46"/>
          <p:cNvGraphicFramePr>
            <a:graphicFrameLocks noGrp="1"/>
          </p:cNvGraphicFramePr>
          <p:nvPr>
            <p:extLst/>
          </p:nvPr>
        </p:nvGraphicFramePr>
        <p:xfrm>
          <a:off x="6762786" y="1617035"/>
          <a:ext cx="2271178" cy="14032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1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90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62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457200" rtl="0" eaLnBrk="1" fontAlgn="b" latinLnBrk="0" hangingPunct="1"/>
                      <a:r>
                        <a:rPr lang="pt-BR" sz="800" kern="1200" dirty="0">
                          <a:latin typeface="Simplon BP Regular" pitchFamily="2" charset="0"/>
                        </a:rPr>
                        <a:t> #</a:t>
                      </a:r>
                      <a:endParaRPr lang="pt-BR" sz="800" b="1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latin typeface="Simplon BP Regular" pitchFamily="2" charset="0"/>
                        </a:rPr>
                        <a:t>REGRA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7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26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Batimento do Serviço MPN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7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27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Sincronismo de Marcação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7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28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Valor Credor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67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29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>
                          <a:effectLst/>
                          <a:latin typeface="Simplon BP Regular" pitchFamily="2" charset="0"/>
                        </a:rPr>
                        <a:t>Validação Recarga Programada (SISRAF)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1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62488" y="42530"/>
            <a:ext cx="9081512" cy="7230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400" i="0" dirty="0">
                <a:solidFill>
                  <a:srgbClr val="A02BFF"/>
                </a:solidFill>
                <a:latin typeface="Simplon Oi Headline"/>
                <a:cs typeface="Simplon Oi Headline"/>
              </a:rPr>
              <a:t>REGRAS DE VALIDAÇÃO DO PROCESSO </a:t>
            </a:r>
            <a:r>
              <a:rPr lang="pt-BR" sz="24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móvel (Proforma </a:t>
            </a:r>
            <a:r>
              <a:rPr lang="pt-BR" sz="2400" i="0" dirty="0" err="1" smtClean="0">
                <a:solidFill>
                  <a:srgbClr val="A02BFF"/>
                </a:solidFill>
                <a:latin typeface="Simplon Oi Headline"/>
                <a:cs typeface="Simplon Oi Headline"/>
              </a:rPr>
              <a:t>FuLL</a:t>
            </a:r>
            <a:r>
              <a:rPr lang="pt-BR" sz="24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)</a:t>
            </a:r>
            <a:endParaRPr lang="pt-BR" sz="2400" i="0" dirty="0">
              <a:solidFill>
                <a:srgbClr val="A02BFF"/>
              </a:solidFill>
              <a:latin typeface="Simplon Oi Headline"/>
              <a:cs typeface="Simplon Oi Headline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i="0" dirty="0">
                <a:solidFill>
                  <a:srgbClr val="A02BFF"/>
                </a:solidFill>
                <a:latin typeface="Simplon Oi Headline"/>
                <a:cs typeface="Simplon Oi Headline"/>
              </a:rPr>
              <a:t>18 Regras de Negócio</a:t>
            </a:r>
          </a:p>
        </p:txBody>
      </p:sp>
      <p:grpSp>
        <p:nvGrpSpPr>
          <p:cNvPr id="73" name="Group 4"/>
          <p:cNvGrpSpPr/>
          <p:nvPr/>
        </p:nvGrpSpPr>
        <p:grpSpPr>
          <a:xfrm>
            <a:off x="620863" y="759165"/>
            <a:ext cx="819151" cy="759568"/>
            <a:chOff x="1331722" y="1723311"/>
            <a:chExt cx="819151" cy="759568"/>
          </a:xfrm>
        </p:grpSpPr>
        <p:pic>
          <p:nvPicPr>
            <p:cNvPr id="74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799" y="1723311"/>
              <a:ext cx="586999" cy="586999"/>
            </a:xfrm>
            <a:prstGeom prst="rect">
              <a:avLst/>
            </a:prstGeom>
          </p:spPr>
        </p:pic>
        <p:sp>
          <p:nvSpPr>
            <p:cNvPr id="75" name="TextBox 3"/>
            <p:cNvSpPr txBox="1"/>
            <p:nvPr/>
          </p:nvSpPr>
          <p:spPr>
            <a:xfrm>
              <a:off x="1331722" y="2267435"/>
              <a:ext cx="8191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b="1" dirty="0" err="1" smtClean="0">
                  <a:solidFill>
                    <a:prstClr val="black"/>
                  </a:solidFill>
                  <a:latin typeface="Calibri" panose="020F0502020204030204" pitchFamily="34" charset="0"/>
                </a:rPr>
                <a:t>Proforma</a:t>
              </a: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 Full</a:t>
              </a:r>
              <a:endParaRPr lang="en-US" sz="800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6" name="Group 7"/>
          <p:cNvGrpSpPr/>
          <p:nvPr/>
        </p:nvGrpSpPr>
        <p:grpSpPr>
          <a:xfrm>
            <a:off x="2587251" y="844809"/>
            <a:ext cx="1012371" cy="641742"/>
            <a:chOff x="1268380" y="2218101"/>
            <a:chExt cx="1012371" cy="641742"/>
          </a:xfrm>
        </p:grpSpPr>
        <p:pic>
          <p:nvPicPr>
            <p:cNvPr id="7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889" y="2218101"/>
              <a:ext cx="777354" cy="439374"/>
            </a:xfrm>
            <a:prstGeom prst="rect">
              <a:avLst/>
            </a:prstGeom>
          </p:spPr>
        </p:pic>
        <p:sp>
          <p:nvSpPr>
            <p:cNvPr id="78" name="TextBox 101"/>
            <p:cNvSpPr txBox="1"/>
            <p:nvPr/>
          </p:nvSpPr>
          <p:spPr>
            <a:xfrm>
              <a:off x="1268380" y="2644399"/>
              <a:ext cx="10123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Siebel /Arbor</a:t>
              </a:r>
              <a:endParaRPr lang="en-US" sz="800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9" name="Group 22"/>
          <p:cNvGrpSpPr/>
          <p:nvPr/>
        </p:nvGrpSpPr>
        <p:grpSpPr>
          <a:xfrm>
            <a:off x="1789156" y="1012400"/>
            <a:ext cx="476250" cy="129266"/>
            <a:chOff x="3638550" y="1971276"/>
            <a:chExt cx="476250" cy="129266"/>
          </a:xfrm>
        </p:grpSpPr>
        <p:cxnSp>
          <p:nvCxnSpPr>
            <p:cNvPr id="80" name="Straight Arrow Connector 9"/>
            <p:cNvCxnSpPr/>
            <p:nvPr/>
          </p:nvCxnSpPr>
          <p:spPr>
            <a:xfrm>
              <a:off x="3648075" y="1971276"/>
              <a:ext cx="466725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  <p:cxnSp>
          <p:nvCxnSpPr>
            <p:cNvPr id="81" name="Straight Arrow Connector 12"/>
            <p:cNvCxnSpPr/>
            <p:nvPr/>
          </p:nvCxnSpPr>
          <p:spPr>
            <a:xfrm flipH="1">
              <a:off x="3638550" y="2100542"/>
              <a:ext cx="466725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</p:grpSp>
      <p:grpSp>
        <p:nvGrpSpPr>
          <p:cNvPr id="97" name="Group 37"/>
          <p:cNvGrpSpPr/>
          <p:nvPr/>
        </p:nvGrpSpPr>
        <p:grpSpPr>
          <a:xfrm>
            <a:off x="5211772" y="801112"/>
            <a:ext cx="819151" cy="759568"/>
            <a:chOff x="1331722" y="1723311"/>
            <a:chExt cx="819151" cy="759568"/>
          </a:xfrm>
        </p:grpSpPr>
        <p:pic>
          <p:nvPicPr>
            <p:cNvPr id="98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799" y="1723311"/>
              <a:ext cx="586999" cy="586999"/>
            </a:xfrm>
            <a:prstGeom prst="rect">
              <a:avLst/>
            </a:prstGeom>
          </p:spPr>
        </p:pic>
        <p:sp>
          <p:nvSpPr>
            <p:cNvPr id="99" name="TextBox 39"/>
            <p:cNvSpPr txBox="1"/>
            <p:nvPr/>
          </p:nvSpPr>
          <p:spPr>
            <a:xfrm>
              <a:off x="1331722" y="2267435"/>
              <a:ext cx="8191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800" b="1" dirty="0" err="1" smtClean="0">
                  <a:solidFill>
                    <a:prstClr val="black"/>
                  </a:solidFill>
                  <a:latin typeface="Calibri" panose="020F0502020204030204" pitchFamily="34" charset="0"/>
                </a:rPr>
                <a:t>Proforma</a:t>
              </a:r>
              <a:r>
                <a:rPr lang="en-US" sz="800" b="1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 Full</a:t>
              </a:r>
              <a:endParaRPr lang="en-US" sz="800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0" name="Group 43"/>
          <p:cNvGrpSpPr/>
          <p:nvPr/>
        </p:nvGrpSpPr>
        <p:grpSpPr>
          <a:xfrm>
            <a:off x="5892798" y="1078361"/>
            <a:ext cx="476250" cy="129266"/>
            <a:chOff x="3638550" y="1971276"/>
            <a:chExt cx="476250" cy="129266"/>
          </a:xfrm>
        </p:grpSpPr>
        <p:cxnSp>
          <p:nvCxnSpPr>
            <p:cNvPr id="101" name="Straight Arrow Connector 44"/>
            <p:cNvCxnSpPr/>
            <p:nvPr/>
          </p:nvCxnSpPr>
          <p:spPr>
            <a:xfrm>
              <a:off x="3648075" y="1971276"/>
              <a:ext cx="466725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  <p:cxnSp>
          <p:nvCxnSpPr>
            <p:cNvPr id="102" name="Straight Arrow Connector 45"/>
            <p:cNvCxnSpPr/>
            <p:nvPr/>
          </p:nvCxnSpPr>
          <p:spPr>
            <a:xfrm flipH="1">
              <a:off x="3638550" y="2100542"/>
              <a:ext cx="466725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tailEnd type="arrow"/>
            </a:ln>
            <a:effectLst/>
          </p:spPr>
        </p:cxnSp>
      </p:grpSp>
      <p:grpSp>
        <p:nvGrpSpPr>
          <p:cNvPr id="104" name="Group 14"/>
          <p:cNvGrpSpPr/>
          <p:nvPr/>
        </p:nvGrpSpPr>
        <p:grpSpPr>
          <a:xfrm>
            <a:off x="6316279" y="850964"/>
            <a:ext cx="1235435" cy="670306"/>
            <a:chOff x="8004815" y="1242687"/>
            <a:chExt cx="1235435" cy="670306"/>
          </a:xfrm>
        </p:grpSpPr>
        <p:sp>
          <p:nvSpPr>
            <p:cNvPr id="105" name="TextBox 49"/>
            <p:cNvSpPr txBox="1"/>
            <p:nvPr/>
          </p:nvSpPr>
          <p:spPr>
            <a:xfrm>
              <a:off x="8004815" y="1697549"/>
              <a:ext cx="12354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800" b="1" dirty="0" err="1">
                  <a:solidFill>
                    <a:prstClr val="black"/>
                  </a:solidFill>
                  <a:latin typeface="Calibri" panose="020F0502020204030204" pitchFamily="34" charset="0"/>
                </a:rPr>
                <a:t>Sistemas</a:t>
              </a:r>
              <a:r>
                <a:rPr lang="en-US" sz="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b="1" dirty="0" err="1">
                  <a:solidFill>
                    <a:prstClr val="black"/>
                  </a:solidFill>
                  <a:latin typeface="Calibri" panose="020F0502020204030204" pitchFamily="34" charset="0"/>
                </a:rPr>
                <a:t>Convergentes</a:t>
              </a:r>
              <a:r>
                <a:rPr lang="en-US" sz="800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*</a:t>
              </a:r>
            </a:p>
          </p:txBody>
        </p:sp>
        <p:pic>
          <p:nvPicPr>
            <p:cNvPr id="106" name="Picture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523" y="1242687"/>
              <a:ext cx="780043" cy="467551"/>
            </a:xfrm>
            <a:prstGeom prst="rect">
              <a:avLst/>
            </a:prstGeom>
          </p:spPr>
        </p:pic>
      </p:grpSp>
      <p:sp>
        <p:nvSpPr>
          <p:cNvPr id="37" name="Botão de ação: Voltar ou Anterior 36">
            <a:hlinkClick r:id="" action="ppaction://hlinkshowjump?jump=lastslideviewed" highlightClick="1"/>
          </p:cNvPr>
          <p:cNvSpPr/>
          <p:nvPr/>
        </p:nvSpPr>
        <p:spPr>
          <a:xfrm>
            <a:off x="8780204" y="4604225"/>
            <a:ext cx="231058" cy="1948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900" b="1" dirty="0">
              <a:latin typeface="Simplon BP Regular" pitchFamily="2" charset="0"/>
            </a:endParaRPr>
          </a:p>
        </p:txBody>
      </p:sp>
      <p:graphicFrame>
        <p:nvGraphicFramePr>
          <p:cNvPr id="42" name="Table 27"/>
          <p:cNvGraphicFramePr>
            <a:graphicFrameLocks noGrp="1"/>
          </p:cNvGraphicFramePr>
          <p:nvPr>
            <p:extLst/>
          </p:nvPr>
        </p:nvGraphicFramePr>
        <p:xfrm>
          <a:off x="579790" y="1617035"/>
          <a:ext cx="3075619" cy="25346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0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50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288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457200" rtl="0" eaLnBrk="1" fontAlgn="b" latinLnBrk="0" hangingPunct="1"/>
                      <a:r>
                        <a:rPr lang="pt-BR" sz="800" kern="1200" dirty="0">
                          <a:latin typeface="Simplon BP Regular" pitchFamily="2" charset="0"/>
                        </a:rPr>
                        <a:t> #</a:t>
                      </a:r>
                      <a:endParaRPr lang="pt-BR" sz="800" b="1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latin typeface="Simplon BP Regular" pitchFamily="2" charset="0"/>
                        </a:rPr>
                        <a:t>REGRA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3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1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 smtClean="0">
                          <a:effectLst/>
                          <a:latin typeface="Simplon BP Regular" pitchFamily="2" charset="0"/>
                        </a:rPr>
                        <a:t>Analise</a:t>
                      </a:r>
                      <a:r>
                        <a:rPr lang="pt-BR" sz="800" u="none" strike="noStrike" baseline="0" dirty="0" smtClean="0">
                          <a:effectLst/>
                          <a:latin typeface="Simplon BP Regular" pitchFamily="2" charset="0"/>
                        </a:rPr>
                        <a:t> de dispersão </a:t>
                      </a:r>
                      <a:r>
                        <a:rPr lang="pt-BR" sz="800" u="none" strike="noStrike" baseline="0" dirty="0" err="1" smtClean="0">
                          <a:effectLst/>
                          <a:latin typeface="Simplon BP Regular" pitchFamily="2" charset="0"/>
                        </a:rPr>
                        <a:t>full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250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2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 smtClean="0">
                          <a:effectLst/>
                          <a:latin typeface="Simplon BP Regular" pitchFamily="2" charset="0"/>
                        </a:rPr>
                        <a:t>Analise de clientes não faturados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047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3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dirty="0" smtClean="0">
                          <a:latin typeface="Simplon BP Light" pitchFamily="2" charset="0"/>
                        </a:rPr>
                        <a:t>Validações de quantidade de faturas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984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4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latin typeface="Simplon BP Light" pitchFamily="2" charset="0"/>
                        </a:rPr>
                        <a:t>Quantidade de terminais 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3984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B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17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latin typeface="Simplon BP Light" pitchFamily="2" charset="0"/>
                        </a:rPr>
                        <a:t>Validaçã</a:t>
                      </a:r>
                      <a:r>
                        <a:rPr lang="pt-BR" sz="800" baseline="0" dirty="0" smtClean="0">
                          <a:latin typeface="Simplon BP Light" pitchFamily="2" charset="0"/>
                        </a:rPr>
                        <a:t>o de </a:t>
                      </a:r>
                      <a:r>
                        <a:rPr lang="pt-BR" sz="800" dirty="0" smtClean="0">
                          <a:latin typeface="Simplon BP Light" pitchFamily="2" charset="0"/>
                        </a:rPr>
                        <a:t>Cálculo</a:t>
                      </a:r>
                      <a:endParaRPr lang="pt-BR" sz="80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984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B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latin typeface="Simplon BP Light" pitchFamily="2" charset="0"/>
                        </a:rPr>
                        <a:t>Validação</a:t>
                      </a:r>
                      <a:r>
                        <a:rPr lang="pt-BR" sz="800" baseline="0" dirty="0" smtClean="0">
                          <a:latin typeface="Simplon BP Light" pitchFamily="2" charset="0"/>
                        </a:rPr>
                        <a:t> de </a:t>
                      </a:r>
                      <a:r>
                        <a:rPr lang="pt-BR" sz="800" dirty="0" smtClean="0">
                          <a:latin typeface="Simplon BP Light" pitchFamily="2" charset="0"/>
                        </a:rPr>
                        <a:t> pró-rata</a:t>
                      </a:r>
                      <a:endParaRPr lang="pt-BR" sz="80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latin typeface="Simplon BP Light" pitchFamily="2" charset="0"/>
                        </a:rPr>
                        <a:t>Validação</a:t>
                      </a:r>
                      <a:r>
                        <a:rPr lang="pt-BR" sz="800" baseline="0" dirty="0" smtClean="0">
                          <a:latin typeface="Simplon BP Light" pitchFamily="2" charset="0"/>
                        </a:rPr>
                        <a:t> de </a:t>
                      </a:r>
                      <a:r>
                        <a:rPr lang="pt-BR" sz="800" dirty="0" smtClean="0">
                          <a:latin typeface="Simplon BP Light" pitchFamily="2" charset="0"/>
                        </a:rPr>
                        <a:t> ajustes </a:t>
                      </a:r>
                      <a:endParaRPr lang="pt-BR" sz="80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10800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8</a:t>
                      </a:r>
                      <a:endParaRPr lang="pt-BR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latin typeface="Simplon BP Light" pitchFamily="2" charset="0"/>
                        </a:rPr>
                        <a:t>Validação de Descontos</a:t>
                      </a:r>
                      <a:endParaRPr lang="pt-BR" sz="80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10800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9</a:t>
                      </a:r>
                      <a:endParaRPr lang="pt-BR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latin typeface="Simplon BP Light" pitchFamily="2" charset="0"/>
                        </a:rPr>
                        <a:t>Validação de tráfego franqueado</a:t>
                      </a:r>
                      <a:endParaRPr lang="pt-B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10800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10</a:t>
                      </a:r>
                      <a:endParaRPr lang="pt-BR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Validação do Tipo Pagamento</a:t>
                      </a:r>
                      <a:endParaRPr lang="pt-BR" sz="80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10800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11</a:t>
                      </a:r>
                      <a:endParaRPr lang="pt-BR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pt-B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 Validação</a:t>
                      </a:r>
                      <a:r>
                        <a:rPr lang="pt-B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NRC</a:t>
                      </a:r>
                      <a:r>
                        <a:rPr lang="pt-B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 Oi controle</a:t>
                      </a:r>
                      <a:endParaRPr lang="pt-BR" sz="80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10800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12</a:t>
                      </a:r>
                      <a:endParaRPr lang="pt-BR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 pitchFamily="2" charset="0"/>
                        </a:rPr>
                        <a:t>Validação com dados cadastrais do Siebel</a:t>
                      </a:r>
                      <a:r>
                        <a:rPr lang="pt-B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 </a:t>
                      </a: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(Dependente de demanda TI)</a:t>
                      </a:r>
                      <a:endParaRPr lang="pt-BR" sz="800" u="none" strike="noStrike" kern="1200" dirty="0">
                        <a:solidFill>
                          <a:srgbClr val="FF0000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10800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13</a:t>
                      </a:r>
                      <a:endParaRPr lang="pt-BR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 pitchFamily="2" charset="0"/>
                        </a:rPr>
                        <a:t>Validação Campanhas Siebel x Arbor e Siebel marketing </a:t>
                      </a:r>
                      <a:r>
                        <a:rPr lang="pt-B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(Dependente de demanda TI)</a:t>
                      </a:r>
                    </a:p>
                  </a:txBody>
                  <a:tcPr marL="10800" marR="9525" marT="9525" marB="0" anchor="ctr"/>
                </a:tc>
              </a:tr>
            </a:tbl>
          </a:graphicData>
        </a:graphic>
      </p:graphicFrame>
      <p:graphicFrame>
        <p:nvGraphicFramePr>
          <p:cNvPr id="45" name="Table 46"/>
          <p:cNvGraphicFramePr>
            <a:graphicFrameLocks noGrp="1"/>
          </p:cNvGraphicFramePr>
          <p:nvPr>
            <p:extLst/>
          </p:nvPr>
        </p:nvGraphicFramePr>
        <p:xfrm>
          <a:off x="5258924" y="1579930"/>
          <a:ext cx="2271178" cy="17785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1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90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62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457200" rtl="0" eaLnBrk="1" fontAlgn="b" latinLnBrk="0" hangingPunct="1"/>
                      <a:r>
                        <a:rPr lang="pt-BR" sz="800" kern="1200" dirty="0">
                          <a:latin typeface="Simplon BP Regular" pitchFamily="2" charset="0"/>
                        </a:rPr>
                        <a:t> #</a:t>
                      </a:r>
                      <a:endParaRPr lang="pt-BR" sz="800" b="1" kern="1200" dirty="0">
                        <a:solidFill>
                          <a:schemeClr val="tx1"/>
                        </a:solidFill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latin typeface="Simplon BP Regular" pitchFamily="2" charset="0"/>
                        </a:rPr>
                        <a:t>REGRA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7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14</a:t>
                      </a:r>
                      <a:endParaRPr lang="pt-BR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u="none" strike="noStrike" dirty="0" smtClean="0">
                          <a:effectLst/>
                          <a:latin typeface="Simplon BP Regular" pitchFamily="2" charset="0"/>
                        </a:rPr>
                        <a:t>Validação Pró-rata entrada e saída </a:t>
                      </a:r>
                      <a:r>
                        <a:rPr lang="pt-BR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(</a:t>
                      </a:r>
                      <a:r>
                        <a:rPr lang="pt-BR" sz="800" b="0" i="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Depente</a:t>
                      </a:r>
                      <a:r>
                        <a:rPr lang="pt-BR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 proforma </a:t>
                      </a:r>
                      <a:r>
                        <a:rPr lang="pt-BR" sz="800" b="0" i="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full</a:t>
                      </a:r>
                      <a:r>
                        <a:rPr lang="pt-BR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 fixa definitivo)</a:t>
                      </a:r>
                      <a:endParaRPr lang="pt-BR" sz="800" b="1" i="0" u="none" strike="noStrike" dirty="0">
                        <a:solidFill>
                          <a:srgbClr val="FF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7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15</a:t>
                      </a:r>
                      <a:endParaRPr lang="pt-BR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17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implon BP Regular" pitchFamily="2" charset="0"/>
                        </a:rPr>
                        <a:t>Analise Sincronismo Siebel x Arbor, STC e SISRAF, SFA e SAC e SINN</a:t>
                      </a:r>
                    </a:p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(Depende</a:t>
                      </a:r>
                      <a:r>
                        <a:rPr lang="pt-BR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 demanda em TI)</a:t>
                      </a:r>
                      <a:endParaRPr lang="pt-BR" sz="800" b="0" i="0" u="none" strike="noStrike" dirty="0">
                        <a:solidFill>
                          <a:srgbClr val="FF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</a:tr>
              <a:tr h="2867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16</a:t>
                      </a:r>
                      <a:endParaRPr lang="pt-BR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17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u="none" strike="noStrike" dirty="0" smtClean="0">
                          <a:effectLst/>
                          <a:latin typeface="Simplon BP Regular" pitchFamily="2" charset="0"/>
                        </a:rPr>
                        <a:t>Validação de Crédito entre sistemas</a:t>
                      </a:r>
                    </a:p>
                    <a:p>
                      <a:pPr marL="0" marR="0" indent="0" algn="l" defTabSz="45717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(Depende de proforma</a:t>
                      </a:r>
                      <a:r>
                        <a:rPr lang="pt-BR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 </a:t>
                      </a:r>
                      <a:r>
                        <a:rPr lang="pt-BR" sz="800" b="0" i="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Full</a:t>
                      </a:r>
                      <a:r>
                        <a:rPr lang="pt-BR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 Fixa)</a:t>
                      </a:r>
                      <a:endParaRPr lang="pt-BR" sz="800" b="0" i="0" u="none" strike="noStrike" dirty="0">
                        <a:solidFill>
                          <a:srgbClr val="FF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</a:tr>
              <a:tr h="2867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  <a:ea typeface="+mn-ea"/>
                          <a:cs typeface="+mn-cs"/>
                        </a:rPr>
                        <a:t>17</a:t>
                      </a:r>
                      <a:endParaRPr lang="pt-BR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implon BP Regular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17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>
                          <a:latin typeface="Simplon BP Light" pitchFamily="2" charset="0"/>
                        </a:rPr>
                        <a:t>Validação</a:t>
                      </a:r>
                      <a:r>
                        <a:rPr lang="pt-BR" sz="800" baseline="0" dirty="0" smtClean="0">
                          <a:latin typeface="Simplon BP Light" pitchFamily="2" charset="0"/>
                        </a:rPr>
                        <a:t> de pró-rata entre sistemas</a:t>
                      </a:r>
                      <a:endParaRPr lang="pt-B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Simplon BP Regular" pitchFamily="2" charset="0"/>
                      </a:endParaRPr>
                    </a:p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(Depende Proforma </a:t>
                      </a:r>
                      <a:r>
                        <a:rPr lang="pt-BR" sz="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Full</a:t>
                      </a:r>
                      <a:r>
                        <a:rPr lang="pt-BR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 Fixa definitivo)</a:t>
                      </a:r>
                      <a:endParaRPr lang="pt-BR" sz="800" b="0" i="0" u="none" strike="noStrike" dirty="0">
                        <a:solidFill>
                          <a:srgbClr val="FF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</a:tr>
              <a:tr h="2867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pt-B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18</a:t>
                      </a:r>
                      <a:endParaRPr lang="pt-BR" sz="800" b="1" i="0" u="none" strike="noStrike" dirty="0">
                        <a:solidFill>
                          <a:srgbClr val="0070C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pt-BR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Faturas</a:t>
                      </a:r>
                      <a:r>
                        <a:rPr lang="pt-BR" sz="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Simplon BP Regular" pitchFamily="2" charset="0"/>
                        </a:rPr>
                        <a:t> em multiplicidade entre sistemas </a:t>
                      </a:r>
                      <a:r>
                        <a:rPr lang="pt-BR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(</a:t>
                      </a:r>
                      <a:r>
                        <a:rPr lang="pt-BR" sz="800" b="0" i="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Depente</a:t>
                      </a:r>
                      <a:r>
                        <a:rPr lang="pt-BR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 proforma </a:t>
                      </a:r>
                      <a:r>
                        <a:rPr lang="pt-BR" sz="800" b="0" i="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full</a:t>
                      </a:r>
                      <a:r>
                        <a:rPr lang="pt-BR" sz="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Simplon BP Regular" pitchFamily="2" charset="0"/>
                        </a:rPr>
                        <a:t> fixa definitivo)</a:t>
                      </a:r>
                      <a:endParaRPr lang="pt-BR" sz="800" b="1" i="0" u="none" strike="noStrike" dirty="0">
                        <a:solidFill>
                          <a:srgbClr val="FF0000"/>
                        </a:solidFill>
                        <a:effectLst/>
                        <a:latin typeface="Simplon BP Regular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40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250"/>
          <p:cNvSpPr>
            <a:spLocks noChangeArrowheads="1"/>
          </p:cNvSpPr>
          <p:nvPr/>
        </p:nvSpPr>
        <p:spPr bwMode="auto">
          <a:xfrm>
            <a:off x="106043" y="2062914"/>
            <a:ext cx="454649" cy="19196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659" anchor="b">
            <a:spAutoFit/>
          </a:bodyPr>
          <a:lstStyle/>
          <a:p>
            <a:pPr defTabSz="930587"/>
            <a:r>
              <a:rPr lang="pt-BR" sz="1100" b="1" dirty="0">
                <a:solidFill>
                  <a:srgbClr val="00474C"/>
                </a:solidFill>
                <a:latin typeface="Museo Sans 300"/>
              </a:rPr>
              <a:t>Móvel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383322" y="1567342"/>
            <a:ext cx="1615356" cy="1491083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71997" tIns="143993" rIns="71997" bIns="71997" rtlCol="0" anchor="t" anchorCtr="0">
            <a:noAutofit/>
          </a:bodyPr>
          <a:lstStyle/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Validação </a:t>
            </a: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amostral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das contas (conteúdo, sincronismo e layout)</a:t>
            </a:r>
          </a:p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Análise </a:t>
            </a: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consolidada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físico x faturado.</a:t>
            </a:r>
          </a:p>
          <a:p>
            <a:pPr defTabSz="457178">
              <a:spcBef>
                <a:spcPts val="800"/>
              </a:spcBef>
            </a:pPr>
            <a:endParaRPr lang="pt-BR" sz="900" dirty="0">
              <a:solidFill>
                <a:srgbClr val="FF0000"/>
              </a:solidFill>
              <a:latin typeface="Simplon BP Regular" pitchFamily="2" charset="0"/>
            </a:endParaRPr>
          </a:p>
        </p:txBody>
      </p:sp>
      <p:sp>
        <p:nvSpPr>
          <p:cNvPr id="26" name="Retângulo 49"/>
          <p:cNvSpPr/>
          <p:nvPr/>
        </p:nvSpPr>
        <p:spPr>
          <a:xfrm>
            <a:off x="3692189" y="1566205"/>
            <a:ext cx="1691135" cy="120743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71997" tIns="143993" rIns="71997" bIns="71997" rtlCol="0" anchor="t" anchorCtr="0">
            <a:noAutofit/>
          </a:bodyPr>
          <a:lstStyle/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Validação </a:t>
            </a: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amostral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das contas (conteúdo, sincronismo e layout)</a:t>
            </a:r>
          </a:p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Acompanhamento da correção do erros de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pré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-faturamento (50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ARS´s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/mês)</a:t>
            </a:r>
          </a:p>
        </p:txBody>
      </p:sp>
      <p:sp>
        <p:nvSpPr>
          <p:cNvPr id="28" name="Retângulo 12"/>
          <p:cNvSpPr/>
          <p:nvPr/>
        </p:nvSpPr>
        <p:spPr>
          <a:xfrm>
            <a:off x="4115703" y="3002628"/>
            <a:ext cx="1909426" cy="214087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71997" tIns="143993" rIns="71997" bIns="71997" rtlCol="0" anchor="t" anchorCtr="0">
            <a:noAutofit/>
          </a:bodyPr>
          <a:lstStyle/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pt-BR" sz="900" dirty="0">
              <a:solidFill>
                <a:srgbClr val="FF0000"/>
              </a:solidFill>
              <a:latin typeface="Simplon BP Regular" pitchFamily="2" charset="0"/>
            </a:endParaRPr>
          </a:p>
        </p:txBody>
      </p:sp>
      <p:pic>
        <p:nvPicPr>
          <p:cNvPr id="14" name="Imagem 6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4" y="1634759"/>
            <a:ext cx="363926" cy="384216"/>
          </a:xfrm>
          <a:prstGeom prst="rect">
            <a:avLst/>
          </a:prstGeom>
        </p:spPr>
      </p:pic>
      <p:sp>
        <p:nvSpPr>
          <p:cNvPr id="33" name="Retângulo 32"/>
          <p:cNvSpPr/>
          <p:nvPr/>
        </p:nvSpPr>
        <p:spPr>
          <a:xfrm>
            <a:off x="1869568" y="1591920"/>
            <a:ext cx="1947521" cy="3402623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71997" tIns="143993" rIns="71997" bIns="71997" rtlCol="0" anchor="t" anchorCtr="0">
            <a:noAutofit/>
          </a:bodyPr>
          <a:lstStyle/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Controle de volumetria da entrada e saída de bilhetes (minuto e valor)</a:t>
            </a:r>
          </a:p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Certificação das configurações de reajuste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pré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e pós implantação </a:t>
            </a: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(amostral)</a:t>
            </a:r>
          </a:p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Recuperação dos bilhetes criticados </a:t>
            </a:r>
          </a:p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Margem Física </a:t>
            </a: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(em construção)</a:t>
            </a:r>
          </a:p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Analytics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de variações por tipo de tráfego</a:t>
            </a:r>
          </a:p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Certificação das entrega dos registros para o faturamento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505759" y="1720726"/>
            <a:ext cx="1439921" cy="151387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172792" indent="-17279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Workflow de solicitação (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Organon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)</a:t>
            </a:r>
          </a:p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Validação </a:t>
            </a: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novas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</a:t>
            </a: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campanhas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(acima de 50 ativações) e </a:t>
            </a: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amostral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 para </a:t>
            </a: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novos produtos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por 3 ciclos</a:t>
            </a:r>
          </a:p>
          <a:p>
            <a:pPr defTabSz="457178">
              <a:lnSpc>
                <a:spcPts val="500"/>
              </a:lnSpc>
              <a:spcBef>
                <a:spcPts val="800"/>
              </a:spcBef>
            </a:pP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pPr defTabSz="457178">
              <a:lnSpc>
                <a:spcPts val="500"/>
              </a:lnSpc>
              <a:spcBef>
                <a:spcPts val="800"/>
              </a:spcBef>
            </a:pP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37" name="Retângulo 12"/>
          <p:cNvSpPr/>
          <p:nvPr/>
        </p:nvSpPr>
        <p:spPr>
          <a:xfrm>
            <a:off x="7018342" y="1532090"/>
            <a:ext cx="1884040" cy="312512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lIns="71997" tIns="143993" rIns="71997" bIns="71997" rtlCol="0" anchor="t" anchorCtr="0">
            <a:noAutofit/>
          </a:bodyPr>
          <a:lstStyle/>
          <a:p>
            <a:pPr marL="176213" indent="-87313">
              <a:buFont typeface="Arial" panose="020B0604020202020204" pitchFamily="34" charset="0"/>
              <a:buChar char="•"/>
            </a:pPr>
            <a:r>
              <a:rPr lang="pt-BR" sz="900" dirty="0">
                <a:latin typeface="Simplon BP Regular" pitchFamily="2" charset="0"/>
              </a:rPr>
              <a:t>Validação </a:t>
            </a:r>
            <a:r>
              <a:rPr lang="pt-BR" sz="900" b="1" dirty="0">
                <a:latin typeface="Simplon BP Regular" pitchFamily="2" charset="0"/>
              </a:rPr>
              <a:t>automática</a:t>
            </a:r>
            <a:r>
              <a:rPr lang="pt-BR" sz="900" dirty="0">
                <a:latin typeface="Simplon BP Regular" pitchFamily="2" charset="0"/>
              </a:rPr>
              <a:t> de regras de negócio (10K faturas por ciclo</a:t>
            </a:r>
            <a:r>
              <a:rPr lang="pt-BR" sz="900" dirty="0" smtClean="0">
                <a:latin typeface="Simplon BP Regular" pitchFamily="2" charset="0"/>
              </a:rPr>
              <a:t>)</a:t>
            </a:r>
          </a:p>
          <a:p>
            <a:pPr marL="176213" indent="-87313">
              <a:buFont typeface="Arial" panose="020B0604020202020204" pitchFamily="34" charset="0"/>
              <a:buChar char="•"/>
            </a:pPr>
            <a:endParaRPr lang="pt-BR" sz="900" dirty="0" smtClean="0">
              <a:latin typeface="Simplon BP Regular" pitchFamily="2" charset="0"/>
            </a:endParaRPr>
          </a:p>
          <a:p>
            <a:pPr marL="176213" indent="-87313">
              <a:buFont typeface="Arial" panose="020B0604020202020204" pitchFamily="34" charset="0"/>
              <a:buChar char="•"/>
            </a:pPr>
            <a:r>
              <a:rPr lang="pt-BR" sz="900" dirty="0">
                <a:latin typeface="Simplon BP Regular" pitchFamily="2" charset="0"/>
              </a:rPr>
              <a:t>Validação automática de </a:t>
            </a:r>
            <a:r>
              <a:rPr lang="pt-BR" sz="900" dirty="0" smtClean="0">
                <a:latin typeface="Simplon BP Regular" pitchFamily="2" charset="0"/>
              </a:rPr>
              <a:t>faturas (400 </a:t>
            </a:r>
            <a:r>
              <a:rPr lang="pt-BR" sz="900" dirty="0">
                <a:latin typeface="Simplon BP Regular" pitchFamily="2" charset="0"/>
              </a:rPr>
              <a:t>faturas por ciclo) comparando com Siebel e calculo de conta</a:t>
            </a:r>
          </a:p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Análise 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de dispersão do Físico Financeiro por “tipo de uso”.</a:t>
            </a:r>
          </a:p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Acompanhamento valor mínimo, suspensão de franquia e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noBill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Analytics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físico por ciclo</a:t>
            </a:r>
          </a:p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Acompanhamento das remessas das contas para os correios.</a:t>
            </a:r>
          </a:p>
          <a:p>
            <a:pPr marL="171442" indent="-171442" defTabSz="457178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Gestão contas devolvidas</a:t>
            </a:r>
          </a:p>
        </p:txBody>
      </p:sp>
      <p:sp>
        <p:nvSpPr>
          <p:cNvPr id="38" name="Pentágono 37"/>
          <p:cNvSpPr/>
          <p:nvPr/>
        </p:nvSpPr>
        <p:spPr>
          <a:xfrm>
            <a:off x="351366" y="4727276"/>
            <a:ext cx="8431280" cy="310551"/>
          </a:xfrm>
          <a:prstGeom prst="homePlate">
            <a:avLst/>
          </a:prstGeom>
          <a:solidFill>
            <a:srgbClr val="FF6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78">
              <a:lnSpc>
                <a:spcPts val="1800"/>
              </a:lnSpc>
              <a:spcBef>
                <a:spcPts val="800"/>
              </a:spcBef>
            </a:pPr>
            <a:r>
              <a:rPr lang="pt-BR" sz="1200" b="1" dirty="0">
                <a:solidFill>
                  <a:prstClr val="white"/>
                </a:solidFill>
                <a:latin typeface="Simplon BP Regular" pitchFamily="2" charset="0"/>
              </a:rPr>
              <a:t>REVENUE ASSURANCE</a:t>
            </a:r>
          </a:p>
        </p:txBody>
      </p:sp>
      <p:graphicFrame>
        <p:nvGraphicFramePr>
          <p:cNvPr id="41" name="Diagrama 40"/>
          <p:cNvGraphicFramePr/>
          <p:nvPr>
            <p:extLst/>
          </p:nvPr>
        </p:nvGraphicFramePr>
        <p:xfrm>
          <a:off x="196703" y="656324"/>
          <a:ext cx="9199149" cy="932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Elipse 14"/>
          <p:cNvSpPr/>
          <p:nvPr/>
        </p:nvSpPr>
        <p:spPr>
          <a:xfrm>
            <a:off x="1936449" y="4138044"/>
            <a:ext cx="144016" cy="144016"/>
          </a:xfrm>
          <a:prstGeom prst="ellipse">
            <a:avLst/>
          </a:prstGeom>
          <a:noFill/>
          <a:ln w="190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457178"/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37016" y="4176978"/>
            <a:ext cx="687003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178">
              <a:lnSpc>
                <a:spcPts val="400"/>
              </a:lnSpc>
              <a:spcBef>
                <a:spcPts val="800"/>
              </a:spcBef>
            </a:pPr>
            <a:r>
              <a:rPr lang="pt-BR" sz="900" dirty="0">
                <a:solidFill>
                  <a:srgbClr val="1F497D">
                    <a:lumMod val="75000"/>
                  </a:srgbClr>
                </a:solidFill>
                <a:latin typeface="Simplon BP Regular" pitchFamily="2" charset="0"/>
              </a:rPr>
              <a:t>Novo sistema de gestão de Tarifas</a:t>
            </a:r>
          </a:p>
          <a:p>
            <a:pPr defTabSz="457178">
              <a:lnSpc>
                <a:spcPts val="200"/>
              </a:lnSpc>
              <a:spcBef>
                <a:spcPts val="800"/>
              </a:spcBef>
            </a:pPr>
            <a:r>
              <a:rPr lang="pt-BR" sz="900" dirty="0">
                <a:solidFill>
                  <a:srgbClr val="1F497D">
                    <a:lumMod val="75000"/>
                  </a:srgbClr>
                </a:solidFill>
                <a:latin typeface="Simplon BP Regular" pitchFamily="2" charset="0"/>
              </a:rPr>
              <a:t>e Alíquotas no Arbor (sistema </a:t>
            </a:r>
            <a:r>
              <a:rPr lang="pt-BR" sz="900" dirty="0" smtClean="0">
                <a:solidFill>
                  <a:srgbClr val="1F497D">
                    <a:lumMod val="75000"/>
                  </a:srgbClr>
                </a:solidFill>
                <a:latin typeface="Simplon BP Regular" pitchFamily="2" charset="0"/>
              </a:rPr>
              <a:t>GTA)</a:t>
            </a:r>
            <a:endParaRPr lang="pt-BR" sz="900" dirty="0">
              <a:solidFill>
                <a:srgbClr val="1F497D">
                  <a:lumMod val="75000"/>
                </a:srgbClr>
              </a:solidFill>
              <a:latin typeface="Simplon BP Regular" pitchFamily="2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837834" y="3030369"/>
            <a:ext cx="144016" cy="144016"/>
          </a:xfrm>
          <a:prstGeom prst="ellipse">
            <a:avLst/>
          </a:prstGeom>
          <a:noFill/>
          <a:ln w="190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457178"/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019351" y="3059778"/>
            <a:ext cx="687003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7178">
              <a:lnSpc>
                <a:spcPts val="400"/>
              </a:lnSpc>
              <a:spcBef>
                <a:spcPts val="800"/>
              </a:spcBef>
            </a:pPr>
            <a:r>
              <a:rPr lang="pt-BR" sz="900" dirty="0">
                <a:solidFill>
                  <a:srgbClr val="1F497D">
                    <a:lumMod val="75000"/>
                  </a:srgbClr>
                </a:solidFill>
                <a:latin typeface="Simplon BP Regular" pitchFamily="2" charset="0"/>
              </a:rPr>
              <a:t>Ferramenta de validação </a:t>
            </a:r>
          </a:p>
          <a:p>
            <a:pPr defTabSz="457178">
              <a:lnSpc>
                <a:spcPts val="200"/>
              </a:lnSpc>
              <a:spcBef>
                <a:spcPts val="800"/>
              </a:spcBef>
            </a:pPr>
            <a:r>
              <a:rPr lang="pt-BR" sz="900" dirty="0">
                <a:solidFill>
                  <a:srgbClr val="1F497D">
                    <a:lumMod val="75000"/>
                  </a:srgbClr>
                </a:solidFill>
                <a:latin typeface="Simplon BP Regular" pitchFamily="2" charset="0"/>
              </a:rPr>
              <a:t>de contas para 100% da base</a:t>
            </a:r>
          </a:p>
          <a:p>
            <a:pPr defTabSz="457178">
              <a:lnSpc>
                <a:spcPts val="200"/>
              </a:lnSpc>
              <a:spcBef>
                <a:spcPts val="800"/>
              </a:spcBef>
            </a:pPr>
            <a:r>
              <a:rPr lang="pt-BR" sz="900" dirty="0">
                <a:solidFill>
                  <a:srgbClr val="1F497D">
                    <a:lumMod val="75000"/>
                  </a:srgbClr>
                </a:solidFill>
                <a:latin typeface="Simplon BP Regular" pitchFamily="2" charset="0"/>
              </a:rPr>
              <a:t>(Pro Forma </a:t>
            </a:r>
            <a:r>
              <a:rPr lang="pt-BR" sz="900" dirty="0" err="1">
                <a:solidFill>
                  <a:srgbClr val="1F497D">
                    <a:lumMod val="75000"/>
                  </a:srgbClr>
                </a:solidFill>
                <a:latin typeface="Simplon BP Regular" pitchFamily="2" charset="0"/>
              </a:rPr>
              <a:t>Full</a:t>
            </a:r>
            <a:r>
              <a:rPr lang="pt-BR" sz="900" dirty="0">
                <a:solidFill>
                  <a:srgbClr val="1F497D">
                    <a:lumMod val="75000"/>
                  </a:srgbClr>
                </a:solidFill>
                <a:latin typeface="Simplon BP Regular" pitchFamily="2" charset="0"/>
              </a:rPr>
              <a:t>) 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698481" y="2951479"/>
            <a:ext cx="4572000" cy="255836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defTabSz="457178">
              <a:lnSpc>
                <a:spcPts val="200"/>
              </a:lnSpc>
              <a:spcBef>
                <a:spcPts val="800"/>
              </a:spcBef>
            </a:pP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Melhorias nos Testes </a:t>
            </a:r>
          </a:p>
          <a:p>
            <a:pPr defTabSz="457178">
              <a:lnSpc>
                <a:spcPts val="200"/>
              </a:lnSpc>
              <a:spcBef>
                <a:spcPts val="800"/>
              </a:spcBef>
            </a:pP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com TI (</a:t>
            </a:r>
            <a:r>
              <a:rPr lang="pt-BR" sz="900" dirty="0" err="1">
                <a:solidFill>
                  <a:srgbClr val="002060"/>
                </a:solidFill>
                <a:latin typeface="Simplon BP Regular" pitchFamily="2" charset="0"/>
              </a:rPr>
              <a:t>Pkes</a:t>
            </a: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/</a:t>
            </a:r>
            <a:r>
              <a:rPr lang="pt-BR" sz="900" dirty="0" err="1">
                <a:solidFill>
                  <a:srgbClr val="002060"/>
                </a:solidFill>
                <a:latin typeface="Simplon BP Regular" pitchFamily="2" charset="0"/>
              </a:rPr>
              <a:t>realeses</a:t>
            </a: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)</a:t>
            </a:r>
            <a:endParaRPr lang="pt-BR" sz="900" dirty="0">
              <a:solidFill>
                <a:srgbClr val="002060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581958" y="2935980"/>
            <a:ext cx="144016" cy="144016"/>
          </a:xfrm>
          <a:prstGeom prst="ellipse">
            <a:avLst/>
          </a:prstGeom>
          <a:noFill/>
          <a:ln w="190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457178"/>
            <a:endParaRPr lang="pt-BR">
              <a:solidFill>
                <a:prstClr val="white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973808" y="3534732"/>
            <a:ext cx="4572000" cy="255836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defTabSz="457178">
              <a:lnSpc>
                <a:spcPts val="200"/>
              </a:lnSpc>
              <a:spcBef>
                <a:spcPts val="800"/>
              </a:spcBef>
            </a:pP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Melhorias nos Testes </a:t>
            </a:r>
          </a:p>
          <a:p>
            <a:pPr defTabSz="457178">
              <a:lnSpc>
                <a:spcPts val="200"/>
              </a:lnSpc>
              <a:spcBef>
                <a:spcPts val="800"/>
              </a:spcBef>
            </a:pP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com TI (</a:t>
            </a:r>
            <a:r>
              <a:rPr lang="pt-BR" sz="900" dirty="0" err="1">
                <a:solidFill>
                  <a:srgbClr val="002060"/>
                </a:solidFill>
                <a:latin typeface="Simplon BP Regular" pitchFamily="2" charset="0"/>
              </a:rPr>
              <a:t>Pkes</a:t>
            </a: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/</a:t>
            </a:r>
            <a:r>
              <a:rPr lang="pt-BR" sz="900" dirty="0" err="1">
                <a:solidFill>
                  <a:srgbClr val="002060"/>
                </a:solidFill>
                <a:latin typeface="Simplon BP Regular" pitchFamily="2" charset="0"/>
              </a:rPr>
              <a:t>realeses</a:t>
            </a: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)</a:t>
            </a:r>
            <a:endParaRPr lang="pt-BR" sz="900" dirty="0">
              <a:solidFill>
                <a:srgbClr val="002060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3857286" y="3509706"/>
            <a:ext cx="144016" cy="144016"/>
          </a:xfrm>
          <a:prstGeom prst="ellipse">
            <a:avLst/>
          </a:prstGeom>
          <a:noFill/>
          <a:ln w="190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457178"/>
            <a:endParaRPr lang="pt-BR">
              <a:solidFill>
                <a:prstClr val="white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595096" y="2741504"/>
            <a:ext cx="4572000" cy="255836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defTabSz="457178">
              <a:lnSpc>
                <a:spcPts val="200"/>
              </a:lnSpc>
              <a:spcBef>
                <a:spcPts val="800"/>
              </a:spcBef>
            </a:pP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Melhorias nos Testes </a:t>
            </a:r>
          </a:p>
          <a:p>
            <a:pPr defTabSz="457178">
              <a:lnSpc>
                <a:spcPts val="200"/>
              </a:lnSpc>
              <a:spcBef>
                <a:spcPts val="800"/>
              </a:spcBef>
            </a:pP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com TI (</a:t>
            </a:r>
            <a:r>
              <a:rPr lang="pt-BR" sz="900" dirty="0" err="1">
                <a:solidFill>
                  <a:srgbClr val="002060"/>
                </a:solidFill>
                <a:latin typeface="Simplon BP Regular" pitchFamily="2" charset="0"/>
              </a:rPr>
              <a:t>Pkes</a:t>
            </a: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/</a:t>
            </a:r>
            <a:r>
              <a:rPr lang="pt-BR" sz="900" dirty="0" err="1">
                <a:solidFill>
                  <a:srgbClr val="002060"/>
                </a:solidFill>
                <a:latin typeface="Simplon BP Regular" pitchFamily="2" charset="0"/>
              </a:rPr>
              <a:t>realeses</a:t>
            </a: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)</a:t>
            </a:r>
            <a:endParaRPr lang="pt-BR" sz="900" dirty="0">
              <a:solidFill>
                <a:srgbClr val="002060"/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5478573" y="2716479"/>
            <a:ext cx="144016" cy="144016"/>
          </a:xfrm>
          <a:prstGeom prst="ellipse">
            <a:avLst/>
          </a:prstGeom>
          <a:noFill/>
          <a:ln w="190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457178"/>
            <a:endParaRPr lang="pt-BR">
              <a:solidFill>
                <a:prstClr val="white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2055811" y="4500618"/>
            <a:ext cx="4572000" cy="255836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defTabSz="457178">
              <a:lnSpc>
                <a:spcPts val="200"/>
              </a:lnSpc>
              <a:spcBef>
                <a:spcPts val="800"/>
              </a:spcBef>
            </a:pP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Melhorias nos Testes </a:t>
            </a:r>
          </a:p>
          <a:p>
            <a:pPr defTabSz="457178">
              <a:lnSpc>
                <a:spcPts val="200"/>
              </a:lnSpc>
              <a:spcBef>
                <a:spcPts val="800"/>
              </a:spcBef>
            </a:pP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com TI (</a:t>
            </a:r>
            <a:r>
              <a:rPr lang="pt-BR" sz="900" dirty="0" err="1">
                <a:solidFill>
                  <a:srgbClr val="002060"/>
                </a:solidFill>
                <a:latin typeface="Simplon BP Regular" pitchFamily="2" charset="0"/>
              </a:rPr>
              <a:t>Pkes</a:t>
            </a: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/</a:t>
            </a:r>
            <a:r>
              <a:rPr lang="pt-BR" sz="900" dirty="0" err="1">
                <a:solidFill>
                  <a:srgbClr val="002060"/>
                </a:solidFill>
                <a:latin typeface="Simplon BP Regular" pitchFamily="2" charset="0"/>
              </a:rPr>
              <a:t>realeses</a:t>
            </a: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)</a:t>
            </a:r>
            <a:endParaRPr lang="pt-BR" sz="900" dirty="0">
              <a:solidFill>
                <a:srgbClr val="002060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1939287" y="4475592"/>
            <a:ext cx="144016" cy="144016"/>
          </a:xfrm>
          <a:prstGeom prst="ellipse">
            <a:avLst/>
          </a:prstGeom>
          <a:noFill/>
          <a:ln w="190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457178"/>
            <a:endParaRPr lang="pt-BR">
              <a:solidFill>
                <a:prstClr val="white"/>
              </a:solidFill>
            </a:endParaRPr>
          </a:p>
        </p:txBody>
      </p:sp>
      <p:sp>
        <p:nvSpPr>
          <p:cNvPr id="44" name="Title 22"/>
          <p:cNvSpPr txBox="1">
            <a:spLocks/>
          </p:cNvSpPr>
          <p:nvPr/>
        </p:nvSpPr>
        <p:spPr>
          <a:xfrm>
            <a:off x="90214" y="24250"/>
            <a:ext cx="9053785" cy="431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400" i="0" dirty="0">
                <a:solidFill>
                  <a:srgbClr val="A02BFF"/>
                </a:solidFill>
                <a:latin typeface="Simplon Oi Headline"/>
                <a:cs typeface="Simplon Oi Headline"/>
              </a:rPr>
              <a:t>PONTOS DE CERTIFICAÇÃO DA CADEIA DO CICLO DA </a:t>
            </a:r>
            <a:r>
              <a:rPr lang="pt-BR" sz="24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RECEITA (3/4)</a:t>
            </a:r>
            <a:endParaRPr lang="en-US" sz="2400" i="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595096" y="3037959"/>
            <a:ext cx="1403582" cy="496774"/>
          </a:xfrm>
          <a:prstGeom prst="rect">
            <a:avLst/>
          </a:prstGeom>
        </p:spPr>
        <p:txBody>
          <a:bodyPr wrap="square" lIns="91436" tIns="45718" rIns="91436" bIns="45718">
            <a:noAutofit/>
          </a:bodyPr>
          <a:lstStyle/>
          <a:p>
            <a:pPr defTabSz="457178"/>
            <a:r>
              <a:rPr lang="pt-BR" sz="900" b="1" dirty="0" smtClean="0">
                <a:solidFill>
                  <a:srgbClr val="002060"/>
                </a:solidFill>
                <a:latin typeface="Simplon BP Regular" pitchFamily="2" charset="0"/>
              </a:rPr>
              <a:t>Validação </a:t>
            </a:r>
            <a:r>
              <a:rPr lang="pt-BR" sz="900" b="1" dirty="0">
                <a:solidFill>
                  <a:srgbClr val="002060"/>
                </a:solidFill>
                <a:latin typeface="Simplon BP Regular" pitchFamily="2" charset="0"/>
              </a:rPr>
              <a:t>dos dados </a:t>
            </a: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cadastrais via batimento com base BCV </a:t>
            </a:r>
            <a:r>
              <a:rPr lang="pt-BR" sz="900" dirty="0" smtClean="0">
                <a:solidFill>
                  <a:srgbClr val="002060"/>
                </a:solidFill>
                <a:latin typeface="Simplon BP Regular" pitchFamily="2" charset="0"/>
              </a:rPr>
              <a:t>SIEBEL</a:t>
            </a:r>
          </a:p>
        </p:txBody>
      </p:sp>
      <p:sp>
        <p:nvSpPr>
          <p:cNvPr id="39" name="Elipse 38"/>
          <p:cNvSpPr/>
          <p:nvPr/>
        </p:nvSpPr>
        <p:spPr>
          <a:xfrm>
            <a:off x="5478573" y="3101422"/>
            <a:ext cx="144016" cy="144016"/>
          </a:xfrm>
          <a:prstGeom prst="ellipse">
            <a:avLst/>
          </a:prstGeom>
          <a:noFill/>
          <a:ln w="190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457178"/>
            <a:endParaRPr lang="pt-BR">
              <a:solidFill>
                <a:prstClr val="white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5614760" y="3532724"/>
            <a:ext cx="1403582" cy="496774"/>
          </a:xfrm>
          <a:prstGeom prst="rect">
            <a:avLst/>
          </a:prstGeom>
        </p:spPr>
        <p:txBody>
          <a:bodyPr wrap="square" lIns="91436" tIns="45718" rIns="91436" bIns="45718">
            <a:noAutofit/>
          </a:bodyPr>
          <a:lstStyle/>
          <a:p>
            <a:pPr defTabSz="457178"/>
            <a:r>
              <a:rPr lang="pt-BR" sz="900" dirty="0" smtClean="0">
                <a:solidFill>
                  <a:srgbClr val="002060"/>
                </a:solidFill>
                <a:latin typeface="Simplon BP Regular" pitchFamily="2" charset="0"/>
              </a:rPr>
              <a:t>Validação </a:t>
            </a: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via </a:t>
            </a:r>
            <a:r>
              <a:rPr lang="pt-BR" sz="900" b="1" dirty="0" err="1">
                <a:solidFill>
                  <a:srgbClr val="002060"/>
                </a:solidFill>
                <a:latin typeface="Simplon BP Regular" pitchFamily="2" charset="0"/>
              </a:rPr>
              <a:t>feed</a:t>
            </a:r>
            <a:r>
              <a:rPr lang="pt-BR" sz="900" b="1" dirty="0">
                <a:solidFill>
                  <a:srgbClr val="002060"/>
                </a:solidFill>
                <a:latin typeface="Simplon BP Regular" pitchFamily="2" charset="0"/>
              </a:rPr>
              <a:t> file </a:t>
            </a: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de forma </a:t>
            </a:r>
            <a:r>
              <a:rPr lang="pt-BR" sz="900" b="1" dirty="0">
                <a:solidFill>
                  <a:srgbClr val="002060"/>
                </a:solidFill>
                <a:latin typeface="Simplon BP Regular" pitchFamily="2" charset="0"/>
              </a:rPr>
              <a:t>automatizada</a:t>
            </a:r>
            <a:endParaRPr lang="pt-BR" sz="900" b="1" dirty="0" smtClean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5498237" y="3596187"/>
            <a:ext cx="144016" cy="144016"/>
          </a:xfrm>
          <a:prstGeom prst="ellipse">
            <a:avLst/>
          </a:prstGeom>
          <a:noFill/>
          <a:ln w="190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457178"/>
            <a:endParaRPr lang="pt-BR">
              <a:solidFill>
                <a:prstClr val="white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614760" y="3986919"/>
            <a:ext cx="1403582" cy="496774"/>
          </a:xfrm>
          <a:prstGeom prst="rect">
            <a:avLst/>
          </a:prstGeom>
        </p:spPr>
        <p:txBody>
          <a:bodyPr wrap="square" lIns="91436" tIns="45718" rIns="91436" bIns="45718">
            <a:noAutofit/>
          </a:bodyPr>
          <a:lstStyle/>
          <a:p>
            <a:pPr defTabSz="457178"/>
            <a:r>
              <a:rPr lang="pt-BR" sz="900" dirty="0" smtClean="0">
                <a:solidFill>
                  <a:srgbClr val="002060"/>
                </a:solidFill>
                <a:latin typeface="Simplon BP Regular" pitchFamily="2" charset="0"/>
              </a:rPr>
              <a:t>Analise </a:t>
            </a:r>
            <a:r>
              <a:rPr lang="pt-BR" sz="900" b="1" dirty="0">
                <a:solidFill>
                  <a:srgbClr val="002060"/>
                </a:solidFill>
                <a:latin typeface="Simplon BP Regular" pitchFamily="2" charset="0"/>
              </a:rPr>
              <a:t>Sincronismo</a:t>
            </a: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 Siebel x Arbor</a:t>
            </a:r>
          </a:p>
          <a:p>
            <a:pPr defTabSz="457178"/>
            <a:r>
              <a:rPr lang="pt-BR" sz="900" dirty="0" smtClean="0">
                <a:solidFill>
                  <a:srgbClr val="002060"/>
                </a:solidFill>
                <a:latin typeface="Simplon BP Regular" pitchFamily="2" charset="0"/>
              </a:rPr>
              <a:t>Validação </a:t>
            </a:r>
            <a:r>
              <a:rPr lang="pt-BR" sz="900" b="1" dirty="0">
                <a:solidFill>
                  <a:srgbClr val="002060"/>
                </a:solidFill>
                <a:latin typeface="Simplon BP Regular" pitchFamily="2" charset="0"/>
              </a:rPr>
              <a:t>Campanhas</a:t>
            </a:r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 Siebel x Arbor e Siebel marketing</a:t>
            </a:r>
          </a:p>
          <a:p>
            <a:pPr defTabSz="457178"/>
            <a:r>
              <a:rPr lang="pt-BR" sz="900" dirty="0">
                <a:solidFill>
                  <a:srgbClr val="002060"/>
                </a:solidFill>
                <a:latin typeface="Simplon BP Regular" pitchFamily="2" charset="0"/>
              </a:rPr>
              <a:t> </a:t>
            </a:r>
            <a:endParaRPr lang="pt-BR" sz="900" dirty="0" smtClean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5498237" y="4050382"/>
            <a:ext cx="144016" cy="144016"/>
          </a:xfrm>
          <a:prstGeom prst="ellipse">
            <a:avLst/>
          </a:prstGeom>
          <a:noFill/>
          <a:ln w="190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457178"/>
            <a:endParaRPr lang="pt-BR">
              <a:solidFill>
                <a:prstClr val="white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89569" y="4306793"/>
            <a:ext cx="1162642" cy="2002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000" dirty="0" smtClean="0">
                <a:latin typeface="Simplon BP Regular" pitchFamily="2" charset="0"/>
              </a:rPr>
              <a:t>Avaliação processo</a:t>
            </a:r>
          </a:p>
        </p:txBody>
      </p:sp>
      <p:sp>
        <p:nvSpPr>
          <p:cNvPr id="50" name="Botão de ação: Avançar ou Próximo 49">
            <a:hlinkClick r:id="" action="ppaction://noaction" highlightClick="1"/>
          </p:cNvPr>
          <p:cNvSpPr/>
          <p:nvPr/>
        </p:nvSpPr>
        <p:spPr>
          <a:xfrm>
            <a:off x="317181" y="4361626"/>
            <a:ext cx="132101" cy="14401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900" b="1" dirty="0">
              <a:latin typeface="Simplon BP Regular" pitchFamily="2" charset="0"/>
            </a:endParaRPr>
          </a:p>
        </p:txBody>
      </p:sp>
      <p:sp>
        <p:nvSpPr>
          <p:cNvPr id="51" name="Botão de ação: Avançar ou Próximo 50">
            <a:hlinkClick r:id="" action="ppaction://noaction" highlightClick="1"/>
          </p:cNvPr>
          <p:cNvSpPr/>
          <p:nvPr/>
        </p:nvSpPr>
        <p:spPr>
          <a:xfrm>
            <a:off x="318694" y="4560251"/>
            <a:ext cx="132736" cy="128455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900" b="1" dirty="0">
              <a:latin typeface="Simplon BP Regular" pitchFamily="2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505759" y="4500618"/>
            <a:ext cx="1162642" cy="20029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000" dirty="0" smtClean="0">
                <a:latin typeface="Simplon BP Regular" pitchFamily="2" charset="0"/>
              </a:rPr>
              <a:t>Regras validação</a:t>
            </a:r>
          </a:p>
        </p:txBody>
      </p:sp>
      <p:grpSp>
        <p:nvGrpSpPr>
          <p:cNvPr id="53" name="Grupo 52"/>
          <p:cNvGrpSpPr/>
          <p:nvPr/>
        </p:nvGrpSpPr>
        <p:grpSpPr>
          <a:xfrm>
            <a:off x="8902383" y="1501999"/>
            <a:ext cx="267494" cy="2644506"/>
            <a:chOff x="8876505" y="1931196"/>
            <a:chExt cx="267494" cy="2071374"/>
          </a:xfrm>
        </p:grpSpPr>
        <p:sp>
          <p:nvSpPr>
            <p:cNvPr id="54" name="Elipse 53"/>
            <p:cNvSpPr/>
            <p:nvPr/>
          </p:nvSpPr>
          <p:spPr>
            <a:xfrm>
              <a:off x="8911722" y="3899580"/>
              <a:ext cx="144016" cy="10299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 defTabSz="457178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 rot="16200000">
              <a:off x="8006862" y="2800839"/>
              <a:ext cx="2006780" cy="267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6" tIns="45718" rIns="91436" bIns="45718" rtlCol="0" anchor="ctr">
              <a:noAutofit/>
            </a:bodyPr>
            <a:lstStyle/>
            <a:p>
              <a:pPr marL="1587" defTabSz="457178" eaLnBrk="0" hangingPunct="0">
                <a:lnSpc>
                  <a:spcPts val="500"/>
                </a:lnSpc>
                <a:spcAft>
                  <a:spcPts val="600"/>
                </a:spcAft>
                <a:buClr>
                  <a:srgbClr val="009AA6"/>
                </a:buClr>
                <a:buSzPct val="100000"/>
                <a:tabLst>
                  <a:tab pos="723864" algn="l"/>
                  <a:tab pos="1447728" algn="l"/>
                  <a:tab pos="2171592" algn="l"/>
                  <a:tab pos="2895455" algn="l"/>
                  <a:tab pos="3619319" algn="l"/>
                  <a:tab pos="4343183" algn="l"/>
                  <a:tab pos="5067047" algn="l"/>
                  <a:tab pos="5790911" algn="l"/>
                  <a:tab pos="6514775" algn="l"/>
                  <a:tab pos="7238638" algn="l"/>
                  <a:tab pos="7962502" algn="l"/>
                </a:tabLst>
              </a:pPr>
              <a:r>
                <a:rPr lang="pt-BR" sz="900" dirty="0" smtClean="0">
                  <a:solidFill>
                    <a:srgbClr val="1F497D">
                      <a:lumMod val="75000"/>
                    </a:srgbClr>
                  </a:solidFill>
                  <a:latin typeface="Simplon BP Regular" pitchFamily="2" charset="0"/>
                </a:rPr>
                <a:t>Em avaliação oportunidade </a:t>
              </a:r>
              <a:r>
                <a:rPr lang="pt-BR" sz="900" dirty="0">
                  <a:solidFill>
                    <a:srgbClr val="1F497D">
                      <a:lumMod val="75000"/>
                    </a:srgbClr>
                  </a:solidFill>
                  <a:latin typeface="Simplon BP Regular" pitchFamily="2" charset="0"/>
                </a:rPr>
                <a:t>de melhoria com TI</a:t>
              </a:r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334435" y="2354863"/>
            <a:ext cx="696123" cy="31993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100" b="1" dirty="0" smtClean="0">
                <a:solidFill>
                  <a:srgbClr val="FF0000"/>
                </a:solidFill>
                <a:latin typeface="Simplon BP Light" pitchFamily="2" charset="0"/>
              </a:rPr>
              <a:t>Novo</a:t>
            </a:r>
            <a:r>
              <a:rPr lang="pt-BR" sz="1100" dirty="0" smtClean="0">
                <a:solidFill>
                  <a:srgbClr val="FF0000"/>
                </a:solidFill>
                <a:latin typeface="Simplon BP Light" pitchFamily="2" charset="0"/>
              </a:rPr>
              <a:t>!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7607465" y="1902945"/>
            <a:ext cx="696123" cy="31993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100" b="1" dirty="0" smtClean="0">
                <a:solidFill>
                  <a:srgbClr val="FF0000"/>
                </a:solidFill>
                <a:latin typeface="Simplon BP Light" pitchFamily="2" charset="0"/>
              </a:rPr>
              <a:t>Novo</a:t>
            </a:r>
            <a:r>
              <a:rPr lang="pt-BR" sz="1100" dirty="0" smtClean="0">
                <a:solidFill>
                  <a:srgbClr val="FF0000"/>
                </a:solidFill>
                <a:latin typeface="Simplon BP Light" pitchFamily="2" charset="0"/>
              </a:rPr>
              <a:t>!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160650" y="2598999"/>
            <a:ext cx="696123" cy="31993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100" b="1" dirty="0" smtClean="0">
                <a:solidFill>
                  <a:srgbClr val="FF0000"/>
                </a:solidFill>
                <a:latin typeface="Simplon BP Light" pitchFamily="2" charset="0"/>
              </a:rPr>
              <a:t>Novo</a:t>
            </a:r>
            <a:r>
              <a:rPr lang="pt-BR" sz="1100" dirty="0" smtClean="0">
                <a:solidFill>
                  <a:srgbClr val="FF0000"/>
                </a:solidFill>
                <a:latin typeface="Simplon BP Light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335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2"/>
          <p:cNvSpPr txBox="1">
            <a:spLocks/>
          </p:cNvSpPr>
          <p:nvPr/>
        </p:nvSpPr>
        <p:spPr>
          <a:xfrm>
            <a:off x="62488" y="42530"/>
            <a:ext cx="9081512" cy="7230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400" i="0" dirty="0">
                <a:solidFill>
                  <a:srgbClr val="A02BFF"/>
                </a:solidFill>
                <a:latin typeface="Simplon Oi Headline"/>
                <a:cs typeface="Simplon Oi Headline"/>
              </a:rPr>
              <a:t>AVALIAÇÃO PROCESSO DE VALIDAÇÃO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i="0" dirty="0" smtClean="0">
                <a:solidFill>
                  <a:srgbClr val="A02BFF"/>
                </a:solidFill>
                <a:latin typeface="Simplon Oi Headline"/>
                <a:cs typeface="Simplon Oi Headline"/>
              </a:rPr>
              <a:t>móvel</a:t>
            </a:r>
            <a:endParaRPr lang="pt-BR" sz="1200" i="0" dirty="0">
              <a:solidFill>
                <a:srgbClr val="A02BFF"/>
              </a:solidFill>
              <a:latin typeface="Simplon Oi Headline"/>
              <a:cs typeface="Simplon Oi Headline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36747" y="673356"/>
            <a:ext cx="1104993" cy="4072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sz="1000" b="1" dirty="0" smtClean="0">
                <a:latin typeface="Simplon BP Regular" pitchFamily="2" charset="0"/>
              </a:rPr>
              <a:t>Regras de Validação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034093" y="647426"/>
            <a:ext cx="1563329" cy="1942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000" b="1" dirty="0" smtClean="0">
                <a:latin typeface="Simplon BP Regular" pitchFamily="2" charset="0"/>
              </a:rPr>
              <a:t>O que não é feito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539588" y="638034"/>
            <a:ext cx="1563329" cy="1942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000" b="1" dirty="0" smtClean="0">
                <a:latin typeface="Simplon BP Regular" pitchFamily="2" charset="0"/>
              </a:rPr>
              <a:t>Em desenvolvimento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445031" y="642225"/>
            <a:ext cx="1563329" cy="1942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000" b="1" dirty="0" smtClean="0">
                <a:latin typeface="Simplon BP Regular" pitchFamily="2" charset="0"/>
              </a:rPr>
              <a:t>Desejado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855973" y="638033"/>
            <a:ext cx="1563329" cy="1942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r>
              <a:rPr lang="pt-BR" sz="1000" b="1" dirty="0" smtClean="0">
                <a:latin typeface="Simplon BP Regular" pitchFamily="2" charset="0"/>
              </a:rPr>
              <a:t>O que precisa ser feito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915236" y="1160079"/>
            <a:ext cx="581781" cy="2965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Macro interna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964396" y="3133252"/>
            <a:ext cx="603036" cy="6383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Macro de movimento (robô)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925067" y="1971219"/>
            <a:ext cx="1563329" cy="1942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8900" indent="-88900">
              <a:lnSpc>
                <a:spcPts val="18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Manual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915235" y="4090454"/>
            <a:ext cx="903760" cy="826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Queries BCV Arbor,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err="1" smtClean="0">
                <a:latin typeface="Simplon BP Regular" pitchFamily="2" charset="0"/>
              </a:rPr>
              <a:t>Feed</a:t>
            </a:r>
            <a:r>
              <a:rPr lang="pt-BR" sz="1000" dirty="0" smtClean="0">
                <a:latin typeface="Simplon BP Regular" pitchFamily="2" charset="0"/>
              </a:rPr>
              <a:t> file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Tabela regras de negócio</a:t>
            </a:r>
          </a:p>
        </p:txBody>
      </p:sp>
      <p:sp>
        <p:nvSpPr>
          <p:cNvPr id="32" name="Pentágono 31"/>
          <p:cNvSpPr/>
          <p:nvPr/>
        </p:nvSpPr>
        <p:spPr>
          <a:xfrm>
            <a:off x="103782" y="996734"/>
            <a:ext cx="1377109" cy="716096"/>
          </a:xfrm>
          <a:prstGeom prst="homePlate">
            <a:avLst/>
          </a:prstGeom>
          <a:solidFill>
            <a:srgbClr val="FF6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/>
            <a:r>
              <a:rPr lang="pt-BR" sz="1050" dirty="0" smtClean="0">
                <a:latin typeface="Simplon BP Regular" pitchFamily="2" charset="0"/>
              </a:rPr>
              <a:t>Seleção do Proforma</a:t>
            </a:r>
            <a:endParaRPr lang="pt-BR" sz="1050" dirty="0">
              <a:latin typeface="Simplon BP Regular" pitchFamily="2" charset="0"/>
            </a:endParaRPr>
          </a:p>
        </p:txBody>
      </p:sp>
      <p:sp>
        <p:nvSpPr>
          <p:cNvPr id="33" name="Pentágono 32"/>
          <p:cNvSpPr/>
          <p:nvPr/>
        </p:nvSpPr>
        <p:spPr>
          <a:xfrm>
            <a:off x="103782" y="3104713"/>
            <a:ext cx="1364256" cy="716096"/>
          </a:xfrm>
          <a:prstGeom prst="homePlate">
            <a:avLst/>
          </a:prstGeom>
          <a:solidFill>
            <a:srgbClr val="FF6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pt-BR" sz="900" dirty="0" smtClean="0">
                <a:latin typeface="Simplon BP Regular" pitchFamily="2" charset="0"/>
              </a:rPr>
              <a:t>Bill </a:t>
            </a:r>
            <a:r>
              <a:rPr lang="pt-BR" sz="900" dirty="0" err="1" smtClean="0">
                <a:latin typeface="Simplon BP Regular" pitchFamily="2" charset="0"/>
              </a:rPr>
              <a:t>Validations</a:t>
            </a:r>
            <a:r>
              <a:rPr lang="pt-BR" sz="900" dirty="0" smtClean="0">
                <a:latin typeface="Simplon BP Regular" pitchFamily="2" charset="0"/>
              </a:rPr>
              <a:t> PDF</a:t>
            </a:r>
            <a:endParaRPr lang="pt-BR" sz="900" dirty="0">
              <a:latin typeface="Simplon BP Regular" pitchFamily="2" charset="0"/>
            </a:endParaRPr>
          </a:p>
        </p:txBody>
      </p:sp>
      <p:sp>
        <p:nvSpPr>
          <p:cNvPr id="34" name="Pentágono 33"/>
          <p:cNvSpPr/>
          <p:nvPr/>
        </p:nvSpPr>
        <p:spPr>
          <a:xfrm>
            <a:off x="103782" y="2059988"/>
            <a:ext cx="1393636" cy="716096"/>
          </a:xfrm>
          <a:prstGeom prst="homePlate">
            <a:avLst/>
          </a:prstGeom>
          <a:solidFill>
            <a:srgbClr val="FF6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/>
            <a:r>
              <a:rPr lang="pt-BR" sz="1050" dirty="0" smtClean="0">
                <a:latin typeface="Simplon BP Regular" pitchFamily="2" charset="0"/>
              </a:rPr>
              <a:t>Análise da amostra</a:t>
            </a:r>
          </a:p>
          <a:p>
            <a:pPr marL="92075"/>
            <a:r>
              <a:rPr lang="pt-BR" sz="1050" dirty="0" smtClean="0">
                <a:latin typeface="Simplon BP Regular" pitchFamily="2" charset="0"/>
              </a:rPr>
              <a:t>Validação </a:t>
            </a:r>
            <a:r>
              <a:rPr lang="pt-BR" sz="1050" dirty="0" err="1" smtClean="0">
                <a:latin typeface="Simplon BP Regular" pitchFamily="2" charset="0"/>
              </a:rPr>
              <a:t>Sample</a:t>
            </a:r>
            <a:endParaRPr lang="pt-BR" sz="1050" dirty="0" smtClean="0">
              <a:latin typeface="Simplon BP Regular" pitchFamily="2" charset="0"/>
            </a:endParaRPr>
          </a:p>
        </p:txBody>
      </p:sp>
      <p:sp>
        <p:nvSpPr>
          <p:cNvPr id="35" name="Pentágono 34"/>
          <p:cNvSpPr/>
          <p:nvPr/>
        </p:nvSpPr>
        <p:spPr>
          <a:xfrm>
            <a:off x="103782" y="4028964"/>
            <a:ext cx="1373115" cy="716096"/>
          </a:xfrm>
          <a:prstGeom prst="homePlate">
            <a:avLst/>
          </a:prstGeom>
          <a:solidFill>
            <a:srgbClr val="FF6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/>
            <a:r>
              <a:rPr lang="pt-BR" sz="1100" dirty="0" smtClean="0">
                <a:latin typeface="Simplon BP Regular" pitchFamily="2" charset="0"/>
              </a:rPr>
              <a:t>Bill </a:t>
            </a:r>
            <a:r>
              <a:rPr lang="pt-BR" sz="1100" dirty="0" err="1" smtClean="0">
                <a:latin typeface="Simplon BP Regular" pitchFamily="2" charset="0"/>
              </a:rPr>
              <a:t>validation</a:t>
            </a:r>
            <a:r>
              <a:rPr lang="pt-BR" sz="1100" dirty="0" smtClean="0">
                <a:latin typeface="Simplon BP Regular" pitchFamily="2" charset="0"/>
              </a:rPr>
              <a:t> Regra de negócio</a:t>
            </a:r>
            <a:endParaRPr lang="pt-BR" sz="1100" dirty="0">
              <a:latin typeface="Simplon BP Regular" pitchFamily="2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477753" y="979568"/>
            <a:ext cx="1361959" cy="954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6213" indent="-84138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Execução do proforma (5 a 10K faturas) </a:t>
            </a:r>
          </a:p>
          <a:p>
            <a:pPr marL="176213" indent="-84138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Analise dispersão com 50 a 70 clientes por ciclo</a:t>
            </a:r>
            <a:endParaRPr lang="pt-BR" sz="1000" dirty="0">
              <a:latin typeface="Simplon BP Regular" pitchFamily="2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497418" y="3119885"/>
            <a:ext cx="1388321" cy="572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6213" indent="-87313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Validação automática de regras (400 faturas por ciclo) comparando com Siebel e calculo de conta</a:t>
            </a:r>
            <a:endParaRPr lang="pt-BR" sz="1000" dirty="0">
              <a:latin typeface="Simplon BP Regular" pitchFamily="2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497418" y="1985991"/>
            <a:ext cx="1440616" cy="10695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6213" indent="-84138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Validação de dados de clientes (50 a 70 clientes por ciclo) que dispersaram </a:t>
            </a:r>
          </a:p>
          <a:p>
            <a:pPr marL="176213" indent="-84138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Validação dos erros identificados  no </a:t>
            </a:r>
            <a:r>
              <a:rPr lang="pt-BR" sz="1000" dirty="0" err="1" smtClean="0">
                <a:latin typeface="Simplon BP Regular" pitchFamily="2" charset="0"/>
              </a:rPr>
              <a:t>Sample</a:t>
            </a:r>
            <a:endParaRPr lang="pt-BR" sz="1000" dirty="0">
              <a:latin typeface="Simplon BP Regular" pitchFamily="2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477754" y="4100286"/>
            <a:ext cx="1440616" cy="572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6213" indent="-87313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Regular" pitchFamily="2" charset="0"/>
              </a:rPr>
              <a:t>Validação automática de </a:t>
            </a:r>
            <a:r>
              <a:rPr lang="pt-BR" sz="1000" dirty="0" smtClean="0">
                <a:latin typeface="Simplon BP Regular" pitchFamily="2" charset="0"/>
              </a:rPr>
              <a:t>regras de negócio (10K faturas </a:t>
            </a:r>
            <a:r>
              <a:rPr lang="pt-BR" sz="1000" dirty="0">
                <a:latin typeface="Simplon BP Regular" pitchFamily="2" charset="0"/>
              </a:rPr>
              <a:t>por ciclo</a:t>
            </a:r>
            <a:r>
              <a:rPr lang="pt-BR" sz="1000" dirty="0" smtClean="0">
                <a:latin typeface="Simplon BP Regular" pitchFamily="2" charset="0"/>
              </a:rPr>
              <a:t>)</a:t>
            </a:r>
          </a:p>
          <a:p>
            <a:pPr marL="176213" indent="-87313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Validação novas campanhas</a:t>
            </a:r>
            <a:endParaRPr lang="pt-BR" sz="1000" dirty="0">
              <a:latin typeface="Simplon BP Regular" pitchFamily="2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839714" y="677362"/>
            <a:ext cx="1235950" cy="4072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sz="1000" b="1" dirty="0" smtClean="0">
                <a:latin typeface="Simplon BP Regular" pitchFamily="2" charset="0"/>
              </a:rPr>
              <a:t>Sistema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663390" y="116007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pt-BR" sz="1600" i="1" dirty="0" smtClean="0">
              <a:latin typeface="Georgia" pitchFamily="18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4879255" y="1012325"/>
            <a:ext cx="1489566" cy="604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Seleção </a:t>
            </a:r>
            <a:r>
              <a:rPr lang="pt-BR" sz="1000" dirty="0" err="1" smtClean="0">
                <a:latin typeface="Simplon BP Regular" pitchFamily="2" charset="0"/>
              </a:rPr>
              <a:t>Full</a:t>
            </a:r>
            <a:endParaRPr lang="pt-BR" sz="1000" dirty="0" smtClean="0">
              <a:latin typeface="Simplon BP Regular" pitchFamily="2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307382" y="936286"/>
            <a:ext cx="1528927" cy="93832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Validação </a:t>
            </a:r>
            <a:r>
              <a:rPr lang="pt-BR" sz="1000" dirty="0" err="1" smtClean="0">
                <a:latin typeface="Simplon BP Regular" pitchFamily="2" charset="0"/>
              </a:rPr>
              <a:t>full</a:t>
            </a:r>
            <a:r>
              <a:rPr lang="pt-BR" sz="1000" dirty="0" smtClean="0">
                <a:latin typeface="Simplon BP Regular" pitchFamily="2" charset="0"/>
              </a:rPr>
              <a:t> do faturamento com analise de dispersão 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7836310" y="1095257"/>
            <a:ext cx="1307692" cy="68844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Entrega do Projeto </a:t>
            </a:r>
            <a:r>
              <a:rPr lang="pt-BR" sz="1000" dirty="0">
                <a:latin typeface="Simplon BP Regular" pitchFamily="2" charset="0"/>
              </a:rPr>
              <a:t>PRJ10370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Implantação do processo de análise da dispersão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879255" y="3119885"/>
            <a:ext cx="1307791" cy="7736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Regular" pitchFamily="2" charset="0"/>
              </a:rPr>
              <a:t> </a:t>
            </a:r>
            <a:r>
              <a:rPr lang="pt-BR" sz="1000" dirty="0" smtClean="0">
                <a:latin typeface="Simplon BP Regular" pitchFamily="2" charset="0"/>
              </a:rPr>
              <a:t>Validação </a:t>
            </a:r>
            <a:r>
              <a:rPr lang="pt-BR" sz="1000" dirty="0">
                <a:latin typeface="Simplon BP Regular" pitchFamily="2" charset="0"/>
              </a:rPr>
              <a:t>com dados cadastrais do Siebel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Regular" pitchFamily="2" charset="0"/>
              </a:rPr>
              <a:t> </a:t>
            </a:r>
            <a:r>
              <a:rPr lang="pt-BR" sz="1000" dirty="0" smtClean="0">
                <a:latin typeface="Simplon BP Regular" pitchFamily="2" charset="0"/>
              </a:rPr>
              <a:t>Acessos </a:t>
            </a:r>
            <a:r>
              <a:rPr lang="pt-BR" sz="1000" dirty="0">
                <a:latin typeface="Simplon BP Regular" pitchFamily="2" charset="0"/>
              </a:rPr>
              <a:t>de maquina para aumento do processamento</a:t>
            </a:r>
            <a:endParaRPr lang="pt-BR" sz="1000" dirty="0" smtClean="0">
              <a:latin typeface="Simplon BP Regular" pitchFamily="2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292644" y="3111928"/>
            <a:ext cx="1563329" cy="6597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Regular" pitchFamily="2" charset="0"/>
              </a:rPr>
              <a:t> </a:t>
            </a:r>
            <a:r>
              <a:rPr lang="pt-BR" sz="1000" dirty="0" smtClean="0">
                <a:latin typeface="Simplon BP Regular" pitchFamily="2" charset="0"/>
              </a:rPr>
              <a:t>Validação </a:t>
            </a:r>
            <a:r>
              <a:rPr lang="pt-BR" sz="1000" dirty="0">
                <a:latin typeface="Simplon BP Regular" pitchFamily="2" charset="0"/>
              </a:rPr>
              <a:t>com dados cadastrais do Siebel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Regular" pitchFamily="2" charset="0"/>
              </a:rPr>
              <a:t> </a:t>
            </a:r>
            <a:r>
              <a:rPr lang="pt-BR" sz="1000" dirty="0" smtClean="0">
                <a:latin typeface="Simplon BP Regular" pitchFamily="2" charset="0"/>
              </a:rPr>
              <a:t>Acessos </a:t>
            </a:r>
            <a:r>
              <a:rPr lang="pt-BR" sz="1000" dirty="0">
                <a:latin typeface="Simplon BP Regular" pitchFamily="2" charset="0"/>
              </a:rPr>
              <a:t>de </a:t>
            </a:r>
            <a:r>
              <a:rPr lang="pt-BR" sz="1000" dirty="0" smtClean="0">
                <a:latin typeface="Simplon BP Regular" pitchFamily="2" charset="0"/>
              </a:rPr>
              <a:t>máquina </a:t>
            </a:r>
            <a:r>
              <a:rPr lang="pt-BR" sz="1000" dirty="0">
                <a:latin typeface="Simplon BP Regular" pitchFamily="2" charset="0"/>
              </a:rPr>
              <a:t>para aumento do processamento</a:t>
            </a:r>
            <a:endParaRPr lang="pt-BR" sz="1000" dirty="0" smtClean="0">
              <a:latin typeface="Simplon BP Regular" pitchFamily="2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7855974" y="3099573"/>
            <a:ext cx="1307690" cy="902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Regular" pitchFamily="2" charset="0"/>
              </a:rPr>
              <a:t> </a:t>
            </a:r>
            <a:r>
              <a:rPr lang="pt-BR" sz="1000" dirty="0" smtClean="0">
                <a:latin typeface="Simplon BP Regular" pitchFamily="2" charset="0"/>
              </a:rPr>
              <a:t>Acesso </a:t>
            </a:r>
            <a:r>
              <a:rPr lang="pt-BR" sz="1000" dirty="0">
                <a:latin typeface="Simplon BP Regular" pitchFamily="2" charset="0"/>
              </a:rPr>
              <a:t>ao BCV Siebel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Regular" pitchFamily="2" charset="0"/>
              </a:rPr>
              <a:t> </a:t>
            </a:r>
            <a:r>
              <a:rPr lang="pt-BR" sz="1000" dirty="0" smtClean="0">
                <a:latin typeface="Simplon BP Regular" pitchFamily="2" charset="0"/>
              </a:rPr>
              <a:t>Criação </a:t>
            </a:r>
            <a:r>
              <a:rPr lang="pt-BR" sz="1000" dirty="0">
                <a:latin typeface="Simplon BP Regular" pitchFamily="2" charset="0"/>
              </a:rPr>
              <a:t>de acessos de </a:t>
            </a:r>
            <a:r>
              <a:rPr lang="pt-BR" sz="1000" dirty="0" smtClean="0">
                <a:latin typeface="Simplon BP Regular" pitchFamily="2" charset="0"/>
              </a:rPr>
              <a:t>máquina </a:t>
            </a:r>
            <a:r>
              <a:rPr lang="pt-BR" sz="1000" dirty="0">
                <a:latin typeface="Simplon BP Regular" pitchFamily="2" charset="0"/>
              </a:rPr>
              <a:t>para execução</a:t>
            </a:r>
            <a:endParaRPr lang="pt-BR" sz="1000" dirty="0" smtClean="0">
              <a:latin typeface="Simplon BP Regular" pitchFamily="2" charset="0"/>
            </a:endParaRPr>
          </a:p>
        </p:txBody>
      </p:sp>
      <p:cxnSp>
        <p:nvCxnSpPr>
          <p:cNvPr id="52" name="Conector reto 51"/>
          <p:cNvCxnSpPr/>
          <p:nvPr/>
        </p:nvCxnSpPr>
        <p:spPr>
          <a:xfrm flipH="1">
            <a:off x="1537120" y="831845"/>
            <a:ext cx="1123909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H="1">
            <a:off x="3547768" y="836765"/>
            <a:ext cx="1123909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H="1">
            <a:off x="5027488" y="831853"/>
            <a:ext cx="1123909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59728" y="836773"/>
            <a:ext cx="1123909" cy="0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849281" y="831845"/>
            <a:ext cx="1294719" cy="16"/>
          </a:xfrm>
          <a:prstGeom prst="line">
            <a:avLst/>
          </a:prstGeom>
          <a:ln w="952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2839713" y="835103"/>
            <a:ext cx="532751" cy="0"/>
          </a:xfrm>
          <a:prstGeom prst="lin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4879255" y="4083700"/>
            <a:ext cx="1526448" cy="823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Sincronismo cadastro SIEBEL </a:t>
            </a:r>
            <a:r>
              <a:rPr lang="pt-BR" sz="1000" dirty="0">
                <a:latin typeface="Simplon BP Regular" pitchFamily="2" charset="0"/>
              </a:rPr>
              <a:t>x ARBOR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Batimento </a:t>
            </a:r>
            <a:r>
              <a:rPr lang="pt-BR" sz="1000" dirty="0">
                <a:latin typeface="Simplon BP Regular" pitchFamily="2" charset="0"/>
              </a:rPr>
              <a:t>campanhas Siebel x Arbor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Batimento </a:t>
            </a:r>
            <a:r>
              <a:rPr lang="pt-BR" sz="1000" dirty="0">
                <a:latin typeface="Simplon BP Regular" pitchFamily="2" charset="0"/>
              </a:rPr>
              <a:t>campanhas Siebel Marketing x Siebel</a:t>
            </a:r>
            <a:endParaRPr lang="pt-BR" sz="1000" dirty="0" smtClean="0">
              <a:latin typeface="Simplon BP Regular" pitchFamily="2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359728" y="4043004"/>
            <a:ext cx="1413389" cy="10513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Validação cadastral </a:t>
            </a:r>
            <a:r>
              <a:rPr lang="pt-BR" sz="1000" dirty="0">
                <a:latin typeface="Simplon BP Regular" pitchFamily="2" charset="0"/>
              </a:rPr>
              <a:t>do Siebel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Sincronismo </a:t>
            </a:r>
            <a:r>
              <a:rPr lang="pt-BR" sz="1000" dirty="0">
                <a:latin typeface="Simplon BP Regular" pitchFamily="2" charset="0"/>
              </a:rPr>
              <a:t>Siebel x Arbor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Validação </a:t>
            </a:r>
            <a:r>
              <a:rPr lang="pt-BR" sz="1000" dirty="0">
                <a:latin typeface="Simplon BP Regular" pitchFamily="2" charset="0"/>
              </a:rPr>
              <a:t>Campanhas Siebel x Arbor e Siebel marketing</a:t>
            </a:r>
            <a:endParaRPr lang="pt-BR" sz="1000" dirty="0" smtClean="0">
              <a:latin typeface="Simplon BP Regular" pitchFamily="2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73628" y="4051126"/>
            <a:ext cx="1413389" cy="1911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Regular" pitchFamily="2" charset="0"/>
              </a:rPr>
              <a:t> </a:t>
            </a:r>
            <a:r>
              <a:rPr lang="pt-BR" sz="1000" dirty="0" smtClean="0">
                <a:latin typeface="Simplon BP Regular" pitchFamily="2" charset="0"/>
              </a:rPr>
              <a:t>Acesso </a:t>
            </a:r>
            <a:r>
              <a:rPr lang="pt-BR" sz="1000" dirty="0">
                <a:latin typeface="Simplon BP Regular" pitchFamily="2" charset="0"/>
              </a:rPr>
              <a:t>ao BCV Siebel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Regular" pitchFamily="2" charset="0"/>
              </a:rPr>
              <a:t> </a:t>
            </a:r>
            <a:r>
              <a:rPr lang="pt-BR" sz="1000" dirty="0" smtClean="0">
                <a:latin typeface="Simplon BP Regular" pitchFamily="2" charset="0"/>
              </a:rPr>
              <a:t>Acesso </a:t>
            </a:r>
            <a:r>
              <a:rPr lang="pt-BR" sz="1000" dirty="0">
                <a:latin typeface="Simplon BP Regular" pitchFamily="2" charset="0"/>
              </a:rPr>
              <a:t>ao BCV Siebel Marketing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Regular" pitchFamily="2" charset="0"/>
              </a:rPr>
              <a:t> </a:t>
            </a:r>
            <a:r>
              <a:rPr lang="pt-BR" sz="1000" dirty="0" smtClean="0">
                <a:latin typeface="Simplon BP Regular" pitchFamily="2" charset="0"/>
              </a:rPr>
              <a:t>Tabela </a:t>
            </a:r>
            <a:r>
              <a:rPr lang="pt-BR" sz="1000" dirty="0" err="1">
                <a:latin typeface="Simplon BP Regular" pitchFamily="2" charset="0"/>
              </a:rPr>
              <a:t>de-para</a:t>
            </a:r>
            <a:r>
              <a:rPr lang="pt-BR" sz="1000" dirty="0">
                <a:latin typeface="Simplon BP Regular" pitchFamily="2" charset="0"/>
              </a:rPr>
              <a:t> para as campanhas</a:t>
            </a:r>
            <a:endParaRPr lang="pt-BR" sz="1000" dirty="0" smtClean="0">
              <a:latin typeface="Simplon BP Regular" pitchFamily="2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3567432" y="1177033"/>
            <a:ext cx="581781" cy="2965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sz="1000" dirty="0" smtClean="0">
                <a:latin typeface="Simplon BP Regular" pitchFamily="2" charset="0"/>
              </a:rPr>
              <a:t>Proforma </a:t>
            </a:r>
            <a:r>
              <a:rPr lang="pt-BR" sz="1000" dirty="0" err="1" smtClean="0">
                <a:latin typeface="Simplon BP Regular" pitchFamily="2" charset="0"/>
              </a:rPr>
              <a:t>Full</a:t>
            </a:r>
            <a:endParaRPr lang="pt-BR" sz="1000" dirty="0" smtClean="0">
              <a:latin typeface="Simplon BP Regular" pitchFamily="2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4879255" y="2003390"/>
            <a:ext cx="1342149" cy="998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Analise </a:t>
            </a:r>
            <a:r>
              <a:rPr lang="pt-BR" sz="1000" dirty="0" err="1" smtClean="0">
                <a:latin typeface="Simplon BP Regular" pitchFamily="2" charset="0"/>
              </a:rPr>
              <a:t>Full</a:t>
            </a:r>
            <a:r>
              <a:rPr lang="pt-BR" sz="1000" dirty="0" smtClean="0">
                <a:latin typeface="Simplon BP Regular" pitchFamily="2" charset="0"/>
              </a:rPr>
              <a:t> da dispersão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Analise de 100% das faturas com erro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307382" y="1985991"/>
            <a:ext cx="1342149" cy="998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Validação </a:t>
            </a:r>
            <a:r>
              <a:rPr lang="pt-BR" sz="1000" dirty="0" err="1" smtClean="0">
                <a:latin typeface="Simplon BP Regular" pitchFamily="2" charset="0"/>
              </a:rPr>
              <a:t>feed</a:t>
            </a:r>
            <a:r>
              <a:rPr lang="pt-BR" sz="1000" dirty="0" smtClean="0">
                <a:latin typeface="Simplon BP Regular" pitchFamily="2" charset="0"/>
              </a:rPr>
              <a:t> file automatizado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Validação dados cadastrais no Siebel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855973" y="2014782"/>
            <a:ext cx="1342149" cy="998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Automatização no Print Center e batimento na </a:t>
            </a:r>
            <a:r>
              <a:rPr lang="pt-BR" sz="1000" dirty="0" err="1" smtClean="0">
                <a:latin typeface="Simplon BP Regular" pitchFamily="2" charset="0"/>
              </a:rPr>
              <a:t>Acc</a:t>
            </a:r>
            <a:endParaRPr lang="pt-BR" sz="1000" dirty="0" smtClean="0">
              <a:latin typeface="Simplon BP Regular" pitchFamily="2" charset="0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Regular" pitchFamily="2" charset="0"/>
              </a:rPr>
              <a:t>Acesso BCV Siebel</a:t>
            </a:r>
          </a:p>
        </p:txBody>
      </p:sp>
      <p:sp>
        <p:nvSpPr>
          <p:cNvPr id="45" name="Botão de ação: Voltar ou Anterior 44">
            <a:hlinkClick r:id="" action="ppaction://hlinkshowjump?jump=lastslideviewed" highlightClick="1"/>
          </p:cNvPr>
          <p:cNvSpPr/>
          <p:nvPr/>
        </p:nvSpPr>
        <p:spPr>
          <a:xfrm>
            <a:off x="8883440" y="4890590"/>
            <a:ext cx="231058" cy="1948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800"/>
              </a:lnSpc>
              <a:spcBef>
                <a:spcPts val="800"/>
              </a:spcBef>
            </a:pPr>
            <a:endParaRPr lang="pt-BR" sz="900" b="1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7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lraKEqbEWKYbaYlj2_7g"/>
</p:tagLst>
</file>

<file path=ppt/theme/theme1.xml><?xml version="1.0" encoding="utf-8"?>
<a:theme xmlns:a="http://schemas.openxmlformats.org/drawingml/2006/main" name="Oi - CONSOLIDA - AprExec 02FEV">
  <a:themeElements>
    <a:clrScheme name="OI PANTONE">
      <a:dk1>
        <a:sysClr val="windowText" lastClr="000000"/>
      </a:dk1>
      <a:lt1>
        <a:sysClr val="window" lastClr="FFFFFF"/>
      </a:lt1>
      <a:dk2>
        <a:srgbClr val="439E9F"/>
      </a:dk2>
      <a:lt2>
        <a:srgbClr val="EEECE1"/>
      </a:lt2>
      <a:accent1>
        <a:srgbClr val="439E9F"/>
      </a:accent1>
      <a:accent2>
        <a:srgbClr val="AD3186"/>
      </a:accent2>
      <a:accent3>
        <a:srgbClr val="4D4E50"/>
      </a:accent3>
      <a:accent4>
        <a:srgbClr val="E98B33"/>
      </a:accent4>
      <a:accent5>
        <a:srgbClr val="000000"/>
      </a:accent5>
      <a:accent6>
        <a:srgbClr val="EE183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FBBR0598.TP.13051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3CFB21B58E8746B30F97DFDED4A5E1" ma:contentTypeVersion="1" ma:contentTypeDescription="Crie um novo documento." ma:contentTypeScope="" ma:versionID="0ec0eb6cffb2ef8314b0a25b6b739ca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14eccdc4c1ca31697aef7c4f4652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Tipo de Conteú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5D919B-1717-499D-AF0D-2256FA926B92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739D3B5-B957-4350-B3FF-A4D9B87F42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EA6320-6983-47C2-8C98-D7BB0A037E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Oi - CONSOLIDA - AprExec 02FEV</Template>
  <TotalTime>18868</TotalTime>
  <Words>1304</Words>
  <Application>Microsoft Office PowerPoint</Application>
  <PresentationFormat>Apresentação na tela (16:9)</PresentationFormat>
  <Paragraphs>304</Paragraphs>
  <Slides>9</Slides>
  <Notes>5</Notes>
  <HiddenSlides>4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20" baseType="lpstr">
      <vt:lpstr>MS PGothic</vt:lpstr>
      <vt:lpstr>Arial</vt:lpstr>
      <vt:lpstr>Calibri</vt:lpstr>
      <vt:lpstr>Georgia</vt:lpstr>
      <vt:lpstr>Museo Sans 300</vt:lpstr>
      <vt:lpstr>Simplon BP Light</vt:lpstr>
      <vt:lpstr>Simplon BP Regular</vt:lpstr>
      <vt:lpstr>Simplon Oi Headline</vt:lpstr>
      <vt:lpstr>Wingdings</vt:lpstr>
      <vt:lpstr>Oi - CONSOLIDA - AprExec 02FEV</vt:lpstr>
      <vt:lpstr>2_FBBR0598.TP.130513</vt:lpstr>
      <vt:lpstr>PROFORMA FULL FASE 3 - BATIMENTOS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Maksen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Consolida</dc:title>
  <dc:creator>Maksen</dc:creator>
  <cp:lastModifiedBy>Leandro Marcos Frossard</cp:lastModifiedBy>
  <cp:revision>1002</cp:revision>
  <dcterms:created xsi:type="dcterms:W3CDTF">2015-01-29T12:12:54Z</dcterms:created>
  <dcterms:modified xsi:type="dcterms:W3CDTF">2017-12-21T20:57:03Z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0x010100DD3CFB21B58E8746B30F97DFDED4A5E1</vt:lpwstr>
  </property>
</Properties>
</file>