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51" r:id="rId2"/>
    <p:sldMasterId id="2147483755" r:id="rId3"/>
    <p:sldMasterId id="2147483759" r:id="rId4"/>
    <p:sldMasterId id="2147483765" r:id="rId5"/>
    <p:sldMasterId id="2147483770" r:id="rId6"/>
  </p:sldMasterIdLst>
  <p:notesMasterIdLst>
    <p:notesMasterId r:id="rId18"/>
  </p:notesMasterIdLst>
  <p:sldIdLst>
    <p:sldId id="445" r:id="rId7"/>
    <p:sldId id="521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22" r:id="rId17"/>
  </p:sldIdLst>
  <p:sldSz cx="12192000" cy="6858000"/>
  <p:notesSz cx="6858000" cy="9144000"/>
  <p:defaultTextStyle>
    <a:defPPr>
      <a:defRPr lang="pt-BR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B4E"/>
    <a:srgbClr val="F5C687"/>
    <a:srgbClr val="DB8513"/>
    <a:srgbClr val="008080"/>
    <a:srgbClr val="00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5" autoAdjust="0"/>
    <p:restoredTop sz="92895" autoAdjust="0"/>
  </p:normalViewPr>
  <p:slideViewPr>
    <p:cSldViewPr>
      <p:cViewPr>
        <p:scale>
          <a:sx n="84" d="100"/>
          <a:sy n="84" d="100"/>
        </p:scale>
        <p:origin x="-120" y="582"/>
      </p:cViewPr>
      <p:guideLst>
        <p:guide orient="horz" pos="2205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41C2-B12D-417C-AAE0-CBCCC4B59516}" type="datetimeFigureOut">
              <a:rPr lang="pt-BR" smtClean="0"/>
              <a:pPr/>
              <a:t>20/07/2017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9F260-AC7C-48D7-BB79-175B58219B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19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Capa padrão Oi.</a:t>
            </a:r>
          </a:p>
          <a:p>
            <a:r>
              <a:rPr lang="pt-BR" dirty="0" smtClean="0"/>
              <a:t>Não alterar fonte, posicionamento, cores,</a:t>
            </a:r>
            <a:r>
              <a:rPr lang="pt-BR" baseline="0" dirty="0" smtClean="0"/>
              <a:t> tamanho ou inserir outras informações. Permitido </a:t>
            </a:r>
            <a:r>
              <a:rPr lang="pt-BR" baseline="0" smtClean="0"/>
              <a:t>apenas atualizar.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932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Slide final de agradecimento.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5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Comentários pertinentes ao</a:t>
            </a:r>
            <a:r>
              <a:rPr lang="pt-BR" baseline="0" dirty="0" smtClean="0"/>
              <a:t> desenrolar dos acontecimentos ao longo do mês.</a:t>
            </a:r>
          </a:p>
          <a:p>
            <a:r>
              <a:rPr lang="pt-BR" baseline="0" dirty="0" smtClean="0"/>
              <a:t>Insumos da apresentação de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F260-AC7C-48D7-BB79-175B58219B0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10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2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6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0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3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59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121917" tIns="60958" rIns="121917" bIns="60958"/>
          <a:lstStyle/>
          <a:p>
            <a:pPr algn="ctr" defTabSz="609585"/>
            <a:fld id="{B2531E6E-6E7D-4785-BFDF-BAABB6C6AA33}" type="slidenum">
              <a:rPr lang="pt-BR" sz="2400" smtClean="0">
                <a:solidFill>
                  <a:prstClr val="black"/>
                </a:solidFill>
              </a:rPr>
              <a:pPr algn="ctr" defTabSz="609585"/>
              <a:t>‹nº›</a:t>
            </a:fld>
            <a:endParaRPr lang="pt-B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6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121917" tIns="60958" rIns="121917" bIns="60958"/>
          <a:lstStyle/>
          <a:p>
            <a:pPr algn="ctr" defTabSz="609585"/>
            <a:fld id="{B2531E6E-6E7D-4785-BFDF-BAABB6C6AA33}" type="slidenum">
              <a:rPr lang="pt-BR" sz="2400" smtClean="0">
                <a:solidFill>
                  <a:prstClr val="black"/>
                </a:solidFill>
              </a:rPr>
              <a:pPr algn="ctr" defTabSz="609585"/>
              <a:t>‹nº›</a:t>
            </a:fld>
            <a:endParaRPr lang="pt-B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88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21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63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7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1"/>
            <a:ext cx="6030036" cy="7242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1029843" y="-17724"/>
            <a:ext cx="4132260" cy="6875727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7327518" y="-123152"/>
            <a:ext cx="3526767" cy="6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8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1"/>
            <a:ext cx="6030036" cy="7242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1029843" y="-17724"/>
            <a:ext cx="4132260" cy="6875727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7327518" y="-123152"/>
            <a:ext cx="3526767" cy="6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37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6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 lIns="91436" tIns="45718" rIns="91436" bIns="45718"/>
          <a:lstStyle/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5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4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1"/>
            <a:ext cx="6030036" cy="7242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1029843" y="-17724"/>
            <a:ext cx="4132260" cy="6875727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7327518" y="-123152"/>
            <a:ext cx="3526767" cy="6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403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5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8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1867"/>
              </a:lnSpc>
            </a:pPr>
            <a:r>
              <a:rPr lang="en-US" sz="19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9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8"/>
            <a:ext cx="1182176" cy="477053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5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6" y="144739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6" y="718297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6" y="212923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6" y="2868740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6" y="3611613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6" y="4379201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9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6" y="5124105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6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2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7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5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5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33" indent="-234933" algn="l" defTabSz="60955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10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664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218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5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8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1867"/>
              </a:lnSpc>
            </a:pPr>
            <a:r>
              <a:rPr lang="en-US" sz="19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9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8"/>
            <a:ext cx="1182176" cy="477053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5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6" y="144739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6" y="718297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6" y="212923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6" y="2868740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6" y="3611613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6" y="4379201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9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6" y="5124105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6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2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5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5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33" indent="-234933" algn="l" defTabSz="60955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10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664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218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5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8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1867"/>
              </a:lnSpc>
            </a:pPr>
            <a:r>
              <a:rPr lang="en-US" sz="19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9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8"/>
            <a:ext cx="1182176" cy="477053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5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6" y="144739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6" y="718297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6" y="212923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6" y="2868740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6" y="3611613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6" y="4379201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9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6" y="5124105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6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5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5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33" indent="-234933" algn="l" defTabSz="60955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10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664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218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5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8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1867"/>
              </a:lnSpc>
            </a:pPr>
            <a:r>
              <a:rPr lang="en-US" sz="19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9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8"/>
            <a:ext cx="1182176" cy="477053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5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6" y="144739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6" y="718297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6" y="212923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6" y="2868740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6" y="3611613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6" y="4379201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9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6" y="5124105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6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5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5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33" indent="-234933" algn="l" defTabSz="60955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10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664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218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8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5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8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1867"/>
              </a:lnSpc>
            </a:pPr>
            <a:r>
              <a:rPr lang="en-US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4"/>
            <a:ext cx="1182176" cy="480131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8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5" y="1447391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5" y="718297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5" y="2129231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5" y="2868739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5" y="3611613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5" y="4379202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6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0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5" y="5124105"/>
            <a:ext cx="1808005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3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399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7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45" indent="-234945" algn="l" defTabSz="60958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70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754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339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55">
              <a:lnSpc>
                <a:spcPts val="2400"/>
              </a:lnSpc>
              <a:spcBef>
                <a:spcPts val="1067"/>
              </a:spcBef>
            </a:pPr>
            <a:endParaRPr lang="en-US" sz="21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118981" y="21998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7466"/>
              </a:lnSpc>
              <a:spcBef>
                <a:spcPts val="1067"/>
              </a:spcBef>
            </a:pP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5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55">
              <a:lnSpc>
                <a:spcPts val="3733"/>
              </a:lnSpc>
            </a:pPr>
            <a:r>
              <a:rPr lang="en-US" sz="37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lnSpc>
                <a:spcPts val="1867"/>
              </a:lnSpc>
            </a:pPr>
            <a:r>
              <a:rPr lang="en-US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3344424" y="412108"/>
            <a:ext cx="1182176" cy="477053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5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5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3355796" y="144739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3355796" y="718297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3355796" y="2129232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3355796" y="2868740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3355796" y="3611613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3355796" y="4379201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2419232" y="40709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12419232" y="3339169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419232" y="260740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12419232" y="187563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12419232" y="114387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12419232" y="41210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3355796" y="5124105"/>
            <a:ext cx="1808005" cy="3385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defTabSz="60955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419232" y="481583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12419236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55">
              <a:spcBef>
                <a:spcPts val="1067"/>
              </a:spcBef>
            </a:pPr>
            <a:r>
              <a:rPr lang="en-US" sz="21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1001183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002367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3224743" y="7391405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322474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4225925" y="8140057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227109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41879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418792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419976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8421161" y="8140058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defTabSz="60955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5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55" rtl="0" eaLnBrk="1" latinLnBrk="0" hangingPunct="1">
        <a:lnSpc>
          <a:spcPts val="3200"/>
        </a:lnSpc>
        <a:spcBef>
          <a:spcPts val="1467"/>
        </a:spcBef>
        <a:buNone/>
        <a:defRPr sz="29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5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33" indent="-234933" algn="l" defTabSz="60955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10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21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664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218" indent="0" algn="l" defTabSz="609555" rtl="0" eaLnBrk="1" latinLnBrk="0" hangingPunct="1">
        <a:lnSpc>
          <a:spcPts val="2933"/>
        </a:lnSpc>
        <a:spcBef>
          <a:spcPts val="0"/>
        </a:spcBef>
        <a:buFont typeface="Arial"/>
        <a:buNone/>
        <a:defRPr sz="19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>
            <a:spLocks noGrp="1"/>
          </p:cNvSpPr>
          <p:nvPr>
            <p:ph type="ctrTitle" idx="4294967295"/>
          </p:nvPr>
        </p:nvSpPr>
        <p:spPr>
          <a:xfrm>
            <a:off x="767408" y="1772816"/>
            <a:ext cx="10304081" cy="2157831"/>
          </a:xfrm>
          <a:prstGeom prst="rect">
            <a:avLst/>
          </a:prstGeom>
        </p:spPr>
        <p:txBody>
          <a:bodyPr lIns="91436" tIns="45718" rIns="91436" bIns="45718" anchor="t" anchorCtr="0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Projeto novo </a:t>
            </a:r>
            <a:r>
              <a:rPr lang="pt-BR" sz="4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ocs</a:t>
            </a:r>
            <a:endParaRPr lang="en-US" sz="4000" i="0" dirty="0">
              <a:solidFill>
                <a:srgbClr val="EA288C"/>
              </a:solidFill>
              <a:latin typeface="Simplon Oi Headline"/>
              <a:cs typeface="Simplon Oi Headline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67408" y="692696"/>
            <a:ext cx="460851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5600" dirty="0" smtClean="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rPr>
              <a:t>Proposta simplificação 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5600" dirty="0">
              <a:solidFill>
                <a:srgbClr val="4D4D4D"/>
              </a:solidFill>
              <a:latin typeface="Simplon Oi Headline"/>
              <a:ea typeface="+mj-ea"/>
              <a:cs typeface="Simplon Oi Headline"/>
            </a:endParaRPr>
          </a:p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5600" dirty="0" smtClean="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rPr>
              <a:t>de </a:t>
            </a:r>
            <a:r>
              <a:rPr lang="pt-BR" sz="5600" dirty="0" err="1" smtClean="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rPr>
              <a:t>tgcs</a:t>
            </a:r>
            <a:endParaRPr lang="pt-BR" sz="5600" dirty="0" smtClean="0">
              <a:solidFill>
                <a:srgbClr val="4D4D4D"/>
              </a:solidFill>
              <a:latin typeface="Simplon Oi Headline"/>
              <a:ea typeface="+mj-ea"/>
              <a:cs typeface="Simplon Oi Headline"/>
            </a:endParaRP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5600" dirty="0">
              <a:solidFill>
                <a:srgbClr val="4D4D4D"/>
              </a:solidFill>
              <a:latin typeface="Simplon Oi Headline"/>
              <a:ea typeface="+mj-ea"/>
              <a:cs typeface="Simplon Oi Headline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1344" y="65891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Julho/2017</a:t>
            </a:r>
          </a:p>
        </p:txBody>
      </p:sp>
    </p:spTree>
    <p:extLst>
      <p:ext uri="{BB962C8B-B14F-4D97-AF65-F5344CB8AC3E}">
        <p14:creationId xmlns:p14="http://schemas.microsoft.com/office/powerpoint/2010/main" val="40580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estorno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10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AAAA-&lt;PRODUTO&gt;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10441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ESTO – Estorno de eventos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2216790" cy="16921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VOZ0 – Ajuste de Voz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SMS0 – Ajuste de SMS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MMS0 – Ajuste de MMS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GPRS – Ajuste de Dados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 – Ajuste de Taxas e Pacotes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2275981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480376" y="5415195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1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</a:t>
            </a:r>
            <a:r>
              <a:rPr lang="pt-BR" sz="1400" dirty="0">
                <a:solidFill>
                  <a:srgbClr val="000000"/>
                </a:solidFill>
                <a:latin typeface="Simplon BP Regular" pitchFamily="2" charset="0"/>
              </a:rPr>
              <a:t>5</a:t>
            </a: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voz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2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XXXX-DD-EMP-RE-H-CSP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35643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 de voz: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1020 – Auxilio a Lista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0300 – Chamada 0300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0500 – chamada 0500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0800 – chamada 0800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CP00 – Caixa Postal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D1/D2/D3/D4/DL – Degrau tarifário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LDI0 – Chamada longa distancia internacional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PVOZ – Portal de Voz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S1/SE – Chamadas números especiais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VC1O/VC1T/VC1R – Chamada Local 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VC2O/VC2T/VC2R – Chamada longa distancia VC2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VC3O/VC2T/VC2R - Chamada longa distancia VC3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424702" cy="17032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Destinação: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F0 - Origem Fixo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M0 - Origem Móvel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MM - Móvel -&gt; Móvel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MF – Móvel -&gt; Fixo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FM – Fixo -&gt; Móvel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FF – Fixo -&gt; Fixo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511824" y="2528900"/>
            <a:ext cx="1872208" cy="15500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Empresa destino chamada: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000 – Serviço Oi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OI0 – Destino Oi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OUT – Destino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EBT – Embratel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TLF – Telefônica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461618" y="2528900"/>
            <a:ext cx="1224136" cy="8231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Rede usada: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RP – Rede Própria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RO – Rede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778374" y="2528900"/>
            <a:ext cx="1368152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Área do cliente: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H – Área do terminal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 - Roaming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9264352" y="2528900"/>
            <a:ext cx="2041629" cy="16660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smtClean="0">
                <a:latin typeface="Simplon BP Regular" pitchFamily="2" charset="0"/>
              </a:rPr>
              <a:t>CSP </a:t>
            </a:r>
            <a:r>
              <a:rPr lang="pt-BR" sz="1200" dirty="0" smtClean="0">
                <a:latin typeface="Simplon BP Regular" pitchFamily="2" charset="0"/>
              </a:rPr>
              <a:t>usado: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31 – CSP da Telemar R1/R3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14 – CSP da BTSA R2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21 – Embratel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15 – Telefônica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...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80/88 – 2ª perna de roaming</a:t>
            </a: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351584" y="1399128"/>
            <a:ext cx="0" cy="432048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783632" y="1385682"/>
            <a:ext cx="0" cy="27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143672" y="1399446"/>
            <a:ext cx="0" cy="1248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1879937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endCxn id="19" idx="0"/>
          </p:cNvCxnSpPr>
          <p:nvPr/>
        </p:nvCxnSpPr>
        <p:spPr>
          <a:xfrm>
            <a:off x="2351584" y="1844824"/>
            <a:ext cx="3096344" cy="684076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>
            <a:endCxn id="20" idx="0"/>
          </p:cNvCxnSpPr>
          <p:nvPr/>
        </p:nvCxnSpPr>
        <p:spPr>
          <a:xfrm>
            <a:off x="2787496" y="1671421"/>
            <a:ext cx="4286190" cy="857479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endCxn id="21" idx="0"/>
          </p:cNvCxnSpPr>
          <p:nvPr/>
        </p:nvCxnSpPr>
        <p:spPr>
          <a:xfrm>
            <a:off x="3143672" y="1524318"/>
            <a:ext cx="5318778" cy="1004582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endCxn id="22" idx="0"/>
          </p:cNvCxnSpPr>
          <p:nvPr/>
        </p:nvCxnSpPr>
        <p:spPr>
          <a:xfrm>
            <a:off x="3727465" y="1340768"/>
            <a:ext cx="6557702" cy="1188132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992949" y="4509120"/>
            <a:ext cx="4176464" cy="17636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Exemplos:</a:t>
            </a:r>
          </a:p>
          <a:p>
            <a:r>
              <a:rPr lang="pt-BR" sz="1600" dirty="0" smtClean="0">
                <a:latin typeface="Simplon BP Regular" pitchFamily="2" charset="0"/>
              </a:rPr>
              <a:t>VC1O-MM-OI0-RP-H</a:t>
            </a:r>
            <a:endParaRPr lang="pt-BR" sz="1600" dirty="0">
              <a:latin typeface="Simplon BP Regular" pitchFamily="2" charset="0"/>
            </a:endParaRPr>
          </a:p>
          <a:p>
            <a:r>
              <a:rPr lang="pt-BR" sz="1600" dirty="0">
                <a:latin typeface="Simplon BP Regular" pitchFamily="2" charset="0"/>
              </a:rPr>
              <a:t>VC1O-MM-OUT-RP-H</a:t>
            </a:r>
          </a:p>
          <a:p>
            <a:r>
              <a:rPr lang="pt-BR" sz="1600" dirty="0" smtClean="0">
                <a:latin typeface="Simplon BP Regular" pitchFamily="2" charset="0"/>
              </a:rPr>
              <a:t>VC1O-MM-OI0-RP-R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Simplon BP Regular" pitchFamily="2" charset="0"/>
              </a:rPr>
              <a:t>VC2T-FF-OI0-RP-H-31</a:t>
            </a:r>
            <a:r>
              <a:rPr lang="pt-BR" sz="1600" dirty="0">
                <a:solidFill>
                  <a:srgbClr val="000000"/>
                </a:solidFill>
                <a:latin typeface="Simplon BP Regular" pitchFamily="2" charset="0"/>
              </a:rPr>
              <a:t>	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Simplon BP Regular" pitchFamily="2" charset="0"/>
              </a:rPr>
              <a:t>VC2T-FF-OUT-RP-H-14</a:t>
            </a:r>
            <a:r>
              <a:rPr lang="pt-BR" sz="1600" dirty="0">
                <a:solidFill>
                  <a:srgbClr val="000000"/>
                </a:solidFill>
                <a:latin typeface="Simplon BP Regular" pitchFamily="2" charset="0"/>
              </a:rPr>
              <a:t>	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Simplon BP Regular" pitchFamily="2" charset="0"/>
              </a:rPr>
              <a:t>VC2T-FM-OI0-RP-H-21</a:t>
            </a:r>
            <a:r>
              <a:rPr lang="pt-BR" sz="1600" dirty="0">
                <a:solidFill>
                  <a:srgbClr val="000000"/>
                </a:solidFill>
                <a:latin typeface="Simplon BP Regular" pitchFamily="2" charset="0"/>
              </a:rPr>
              <a:t>	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Simplon BP Regular" pitchFamily="2" charset="0"/>
              </a:rPr>
              <a:t>VC2T-FM-OUT-RP-H-15</a:t>
            </a:r>
            <a:r>
              <a:rPr lang="pt-BR" sz="1600" dirty="0">
                <a:solidFill>
                  <a:srgbClr val="000000"/>
                </a:solidFill>
                <a:latin typeface="Simplon BP Regular" pitchFamily="2" charset="0"/>
              </a:rPr>
              <a:t>	</a:t>
            </a:r>
          </a:p>
          <a:p>
            <a:pPr>
              <a:spcBef>
                <a:spcPts val="800"/>
              </a:spcBef>
            </a:pP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 smtClean="0">
              <a:latin typeface="Simplon BP Regular" pitchFamily="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79270" y="5390926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4.716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293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225840" y="4311099"/>
            <a:ext cx="1915477" cy="10798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</a:t>
            </a:r>
            <a:r>
              <a:rPr lang="pt-BR" sz="1200" dirty="0" smtClean="0">
                <a:latin typeface="Simplon BP Regular" pitchFamily="2" charset="0"/>
              </a:rPr>
              <a:t>Origem:</a:t>
            </a: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XXXO – Originada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XXXR – Redirecionada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XXXT – Terminada (a cobrar)</a:t>
            </a:r>
            <a:endParaRPr lang="pt-BR" sz="1200" dirty="0" smtClean="0">
              <a:latin typeface="Simplon BP Regular" pitchFamily="2" charset="0"/>
            </a:endParaRPr>
          </a:p>
        </p:txBody>
      </p:sp>
      <p:cxnSp>
        <p:nvCxnSpPr>
          <p:cNvPr id="3" name="Conector angulado 2"/>
          <p:cNvCxnSpPr>
            <a:endCxn id="25" idx="1"/>
          </p:cNvCxnSpPr>
          <p:nvPr/>
        </p:nvCxnSpPr>
        <p:spPr>
          <a:xfrm>
            <a:off x="2927648" y="4797152"/>
            <a:ext cx="298192" cy="53861"/>
          </a:xfrm>
          <a:prstGeom prst="bentConnector3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</a:t>
            </a:r>
            <a:r>
              <a:rPr lang="pt-BR" sz="4000" i="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sms</a:t>
            </a:r>
            <a:endParaRPr lang="pt-BR" sz="4000" i="0" dirty="0" smtClean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3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SMS0-MM-EMP-RE-H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540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 de SMS: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SMS0 – Chamadas de SMS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1"/>
            <a:ext cx="1424702" cy="540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Destinação: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MM - Móvel -&gt; Móvel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511824" y="2528901"/>
            <a:ext cx="1872208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Empresa destino chamada: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OI0 – Destino Oi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OUT – Destino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461618" y="2528900"/>
            <a:ext cx="1224136" cy="8231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Rede usada: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RP – Rede Própria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RO – Rede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778374" y="2528900"/>
            <a:ext cx="1368152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Área do cliente: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H – Área do terminal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 - Roaming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351584" y="1399128"/>
            <a:ext cx="0" cy="432048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783632" y="1385682"/>
            <a:ext cx="0" cy="27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143672" y="1399446"/>
            <a:ext cx="0" cy="1248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1879937" cy="571538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endCxn id="19" idx="0"/>
          </p:cNvCxnSpPr>
          <p:nvPr/>
        </p:nvCxnSpPr>
        <p:spPr>
          <a:xfrm>
            <a:off x="2351584" y="1844824"/>
            <a:ext cx="3096344" cy="68407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>
            <a:endCxn id="20" idx="0"/>
          </p:cNvCxnSpPr>
          <p:nvPr/>
        </p:nvCxnSpPr>
        <p:spPr>
          <a:xfrm>
            <a:off x="2787496" y="1671421"/>
            <a:ext cx="4286190" cy="857479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endCxn id="21" idx="0"/>
          </p:cNvCxnSpPr>
          <p:nvPr/>
        </p:nvCxnSpPr>
        <p:spPr>
          <a:xfrm>
            <a:off x="3143672" y="1524318"/>
            <a:ext cx="5318778" cy="1004582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992949" y="4005064"/>
            <a:ext cx="4176464" cy="22322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Exemplos: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SMS0-MM-OI0-RO-H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SMS0-MM-OI0-RO-R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SMS0-MM-OI0-RP-H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SMS0-MM-OI0-RP-R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SMS0-MM-OUT-RO-H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SMS0-MM-OUT-RO-R</a:t>
            </a:r>
          </a:p>
          <a:p>
            <a:r>
              <a:rPr lang="en-US" sz="1600" dirty="0">
                <a:solidFill>
                  <a:srgbClr val="000000"/>
                </a:solidFill>
                <a:latin typeface="Simplon BP Regular" pitchFamily="2" charset="0"/>
              </a:rPr>
              <a:t>SMS0-MM-OUT-RP-H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Simplon BP Regular" pitchFamily="2" charset="0"/>
              </a:rPr>
              <a:t>SMS0-MM-OUT-RP-R</a:t>
            </a:r>
            <a:r>
              <a:rPr lang="pt-BR" sz="1600" dirty="0" smtClean="0">
                <a:solidFill>
                  <a:srgbClr val="000000"/>
                </a:solidFill>
                <a:latin typeface="Simplon BP Regular" pitchFamily="2" charset="0"/>
              </a:rPr>
              <a:t>	</a:t>
            </a:r>
          </a:p>
          <a:p>
            <a:pPr>
              <a:spcBef>
                <a:spcPts val="800"/>
              </a:spcBef>
            </a:pP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 smtClean="0">
              <a:latin typeface="Simplon BP Regular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79270" y="5390926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28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8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MMS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4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MMS0-MX-EMP-RE-H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540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 de MMS: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MMS0 – Chamadas de MMS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1"/>
            <a:ext cx="1424702" cy="10441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Destinação: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MM - Móvel -&gt; Móvel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MT – Móvel -&gt; Outro destino (</a:t>
            </a:r>
            <a:r>
              <a:rPr lang="pt-BR" sz="1200" dirty="0" err="1" smtClean="0">
                <a:latin typeface="Simplon BP Regular" pitchFamily="2" charset="0"/>
              </a:rPr>
              <a:t>email</a:t>
            </a:r>
            <a:r>
              <a:rPr lang="pt-BR" sz="1200" dirty="0" smtClean="0">
                <a:latin typeface="Simplon BP Regular" pitchFamily="2" charset="0"/>
              </a:rPr>
              <a:t>, </a:t>
            </a:r>
            <a:r>
              <a:rPr lang="pt-BR" sz="1200" dirty="0" err="1" smtClean="0">
                <a:latin typeface="Simplon BP Regular" pitchFamily="2" charset="0"/>
              </a:rPr>
              <a:t>facebook</a:t>
            </a:r>
            <a:r>
              <a:rPr lang="pt-BR" sz="1200" dirty="0" smtClean="0">
                <a:latin typeface="Simplon BP Regular" pitchFamily="2" charset="0"/>
              </a:rPr>
              <a:t> , </a:t>
            </a:r>
            <a:r>
              <a:rPr lang="pt-BR" sz="1200" dirty="0" err="1" smtClean="0">
                <a:latin typeface="Simplon BP Regular" pitchFamily="2" charset="0"/>
              </a:rPr>
              <a:t>etc</a:t>
            </a:r>
            <a:r>
              <a:rPr lang="pt-BR" sz="1200" dirty="0" smtClean="0">
                <a:latin typeface="Simplon BP Regular" pitchFamily="2" charset="0"/>
              </a:rPr>
              <a:t>)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511824" y="2528901"/>
            <a:ext cx="1872208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Empresa destino chamada: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OI0 – Destino Oi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OUT – Destino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461618" y="2528900"/>
            <a:ext cx="1224136" cy="8231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Rede usada: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RP – Rede Própria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RO – Rede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778374" y="2528900"/>
            <a:ext cx="1368152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Área do cliente: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H – Área do terminal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 - Roaming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351584" y="1399128"/>
            <a:ext cx="0" cy="432048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783632" y="1385682"/>
            <a:ext cx="0" cy="27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143672" y="1399446"/>
            <a:ext cx="0" cy="1248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1879937" cy="571538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endCxn id="19" idx="0"/>
          </p:cNvCxnSpPr>
          <p:nvPr/>
        </p:nvCxnSpPr>
        <p:spPr>
          <a:xfrm>
            <a:off x="2351584" y="1844824"/>
            <a:ext cx="3096344" cy="68407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>
            <a:endCxn id="20" idx="0"/>
          </p:cNvCxnSpPr>
          <p:nvPr/>
        </p:nvCxnSpPr>
        <p:spPr>
          <a:xfrm>
            <a:off x="2787496" y="1671421"/>
            <a:ext cx="4286190" cy="857479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endCxn id="21" idx="0"/>
          </p:cNvCxnSpPr>
          <p:nvPr/>
        </p:nvCxnSpPr>
        <p:spPr>
          <a:xfrm>
            <a:off x="3143672" y="1524318"/>
            <a:ext cx="5318778" cy="1004582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992949" y="4005064"/>
            <a:ext cx="4176464" cy="22322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Exemplos:</a:t>
            </a:r>
          </a:p>
          <a:p>
            <a:r>
              <a:rPr lang="pt-BR" sz="1600" dirty="0">
                <a:latin typeface="Simplon BP Regular" pitchFamily="2" charset="0"/>
              </a:rPr>
              <a:t>MMS0-MM-OI0-RO-H</a:t>
            </a:r>
          </a:p>
          <a:p>
            <a:r>
              <a:rPr lang="pt-BR" sz="1600" dirty="0">
                <a:latin typeface="Simplon BP Regular" pitchFamily="2" charset="0"/>
              </a:rPr>
              <a:t>MMS0-MM-OI0-RO-R</a:t>
            </a:r>
          </a:p>
          <a:p>
            <a:r>
              <a:rPr lang="pt-BR" sz="1600" dirty="0">
                <a:latin typeface="Simplon BP Regular" pitchFamily="2" charset="0"/>
              </a:rPr>
              <a:t>MMS0-MM-OI0-RP-H</a:t>
            </a:r>
          </a:p>
          <a:p>
            <a:r>
              <a:rPr lang="pt-BR" sz="1600" dirty="0">
                <a:latin typeface="Simplon BP Regular" pitchFamily="2" charset="0"/>
              </a:rPr>
              <a:t>MMS0-MM-OI0-RP-R</a:t>
            </a:r>
          </a:p>
          <a:p>
            <a:r>
              <a:rPr lang="pt-BR" sz="1600" dirty="0">
                <a:latin typeface="Simplon BP Regular" pitchFamily="2" charset="0"/>
              </a:rPr>
              <a:t>MMS0-MM-OUT-RO-H</a:t>
            </a:r>
          </a:p>
          <a:p>
            <a:r>
              <a:rPr lang="pt-BR" sz="1600" dirty="0">
                <a:latin typeface="Simplon BP Regular" pitchFamily="2" charset="0"/>
              </a:rPr>
              <a:t>MMS0-MM-OUT-RO-R</a:t>
            </a:r>
          </a:p>
          <a:p>
            <a:pPr>
              <a:spcBef>
                <a:spcPts val="800"/>
              </a:spcBef>
            </a:pP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 smtClean="0">
              <a:latin typeface="Simplon BP Regular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79270" y="5390926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1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6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</a:t>
            </a:r>
            <a:r>
              <a:rPr lang="pt-BR" sz="4000" i="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gprs</a:t>
            </a:r>
            <a:endParaRPr lang="pt-BR" sz="4000" i="0" dirty="0" smtClean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5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GPRS-MO-000-RE-H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540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 de GPRS: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GPRS – Chamadas de dados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424702" cy="5400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Destinação: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M0 – Origem Móvel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511824" y="2528901"/>
            <a:ext cx="1872208" cy="5400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Empresa destino chamada: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000 – Serviço Oi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461618" y="2528900"/>
            <a:ext cx="1224136" cy="8231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Rede usada: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RP – Rede Própria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RO – Rede Outras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778374" y="2528900"/>
            <a:ext cx="1368152" cy="7750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Área do cliente: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H – Área do terminal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 - Roaming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351584" y="1399128"/>
            <a:ext cx="0" cy="432048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783632" y="1385682"/>
            <a:ext cx="0" cy="27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143672" y="1399446"/>
            <a:ext cx="0" cy="1248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1879937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endCxn id="19" idx="0"/>
          </p:cNvCxnSpPr>
          <p:nvPr/>
        </p:nvCxnSpPr>
        <p:spPr>
          <a:xfrm>
            <a:off x="2351584" y="1844824"/>
            <a:ext cx="3096344" cy="68407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>
            <a:endCxn id="20" idx="0"/>
          </p:cNvCxnSpPr>
          <p:nvPr/>
        </p:nvCxnSpPr>
        <p:spPr>
          <a:xfrm>
            <a:off x="2787496" y="1671421"/>
            <a:ext cx="4286190" cy="857479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endCxn id="21" idx="0"/>
          </p:cNvCxnSpPr>
          <p:nvPr/>
        </p:nvCxnSpPr>
        <p:spPr>
          <a:xfrm>
            <a:off x="3143672" y="1524318"/>
            <a:ext cx="5318778" cy="1004582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992949" y="4005064"/>
            <a:ext cx="4176464" cy="22322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Exemplos:</a:t>
            </a:r>
          </a:p>
          <a:p>
            <a:r>
              <a:rPr lang="pt-BR" sz="1600" dirty="0">
                <a:latin typeface="Simplon BP Regular" pitchFamily="2" charset="0"/>
              </a:rPr>
              <a:t>GPRS-M0-000-RO-H</a:t>
            </a:r>
          </a:p>
          <a:p>
            <a:r>
              <a:rPr lang="pt-BR" sz="1600" dirty="0">
                <a:latin typeface="Simplon BP Regular" pitchFamily="2" charset="0"/>
              </a:rPr>
              <a:t>GPRS-M0-000-RO-R</a:t>
            </a:r>
          </a:p>
          <a:p>
            <a:r>
              <a:rPr lang="pt-BR" sz="1600" dirty="0">
                <a:latin typeface="Simplon BP Regular" pitchFamily="2" charset="0"/>
              </a:rPr>
              <a:t>GPRS-M0-000-RP-H</a:t>
            </a:r>
          </a:p>
          <a:p>
            <a:r>
              <a:rPr lang="pt-BR" sz="1600" dirty="0">
                <a:latin typeface="Simplon BP Regular" pitchFamily="2" charset="0"/>
              </a:rPr>
              <a:t>GPRS-M0-000-RP-R</a:t>
            </a:r>
          </a:p>
          <a:p>
            <a:pPr>
              <a:spcBef>
                <a:spcPts val="800"/>
              </a:spcBef>
            </a:pP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 smtClean="0">
              <a:latin typeface="Simplon BP Regular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79270" y="5390926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2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4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</a:t>
            </a:r>
            <a:r>
              <a:rPr lang="pt-BR" sz="4000" i="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sva</a:t>
            </a:r>
            <a:endParaRPr lang="pt-BR" sz="4000" i="0" dirty="0" smtClean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6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SVA-OCS-&lt;ID_PRODUTO&gt;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540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SVA – Serviço de Valor Agregado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424702" cy="5400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Plataforma: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OCS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511824" y="2528901"/>
            <a:ext cx="1872208" cy="5400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ID do 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XXXX – ID Produto VAS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351584" y="1399128"/>
            <a:ext cx="0" cy="432048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1879937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endCxn id="19" idx="0"/>
          </p:cNvCxnSpPr>
          <p:nvPr/>
        </p:nvCxnSpPr>
        <p:spPr>
          <a:xfrm>
            <a:off x="2351584" y="1844824"/>
            <a:ext cx="3096344" cy="68407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672064" y="1340768"/>
            <a:ext cx="4176464" cy="15841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600" b="1" dirty="0" smtClean="0">
                <a:latin typeface="Simplon BP Regular" pitchFamily="2" charset="0"/>
              </a:rPr>
              <a:t>Exemplos:</a:t>
            </a:r>
          </a:p>
          <a:p>
            <a:r>
              <a:rPr lang="pt-BR" sz="1600" dirty="0" smtClean="0">
                <a:latin typeface="Simplon BP Regular" pitchFamily="2" charset="0"/>
              </a:rPr>
              <a:t>SVA-OCS-4231</a:t>
            </a:r>
          </a:p>
          <a:p>
            <a:r>
              <a:rPr lang="pt-BR" sz="1600" dirty="0" smtClean="0">
                <a:latin typeface="Simplon BP Regular" pitchFamily="2" charset="0"/>
              </a:rPr>
              <a:t>SVA-OCS-3785</a:t>
            </a:r>
          </a:p>
          <a:p>
            <a:r>
              <a:rPr lang="pt-BR" sz="1600" dirty="0" smtClean="0">
                <a:latin typeface="Simplon BP Regular" pitchFamily="2" charset="0"/>
              </a:rPr>
              <a:t>SVA-OCS-2012</a:t>
            </a:r>
          </a:p>
          <a:p>
            <a:r>
              <a:rPr lang="pt-BR" sz="1600" dirty="0" smtClean="0">
                <a:latin typeface="Simplon BP Regular" pitchFamily="2" charset="0"/>
              </a:rPr>
              <a:t>SVA-OCS-4035</a:t>
            </a:r>
          </a:p>
          <a:p>
            <a:r>
              <a:rPr lang="pt-BR" sz="1600" dirty="0" smtClean="0">
                <a:latin typeface="Simplon BP Regular" pitchFamily="2" charset="0"/>
              </a:rPr>
              <a:t>SVA-OCS-102</a:t>
            </a: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600" dirty="0" smtClean="0">
              <a:latin typeface="Simplon BP Regular" pitchFamily="2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480376" y="5415195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1231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1231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TAXAS E PACOTES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7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YYYY-&lt;PRODUTO&gt;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12601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ASSI – Assinatura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FRAN – Franquia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PCTE – Pacote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 – Taxa de Serviço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856750" cy="38524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ASSI-NAO-TRIB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ASSI-TRIB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FRAN-FIXO-R2-5001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FRAN-FIXO-R2-5002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FRAN-FIXO-R2-5003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FRAN-FIXO-R2-5004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FRAN-FIXO-R2-5005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FRAN-FIXO-R2-5006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FRAN-OCSF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FRAN-PRO-RATA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PCTE-DADOS-AUTO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PCTE-DADOS-AVULSO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PCTE-DADOS-OCSF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PCTE-DADOS-VT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PCTE-DIGITAL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PCTE-MIX</a:t>
            </a: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2095961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943872" y="2523634"/>
            <a:ext cx="2016224" cy="38576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PCTE-OIGALERA-DIARIA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PCTE-OIGALERA-MENSAL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PCTE-OIGALERA-SEMANAL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PCTE-OI-TV-PRE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PCTE-RB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PCTE-SMS-AUTO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PCTE-SMS-AVULSO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PCTE-SMS-DIARIO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PCTE-SMS-ILIMITADO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PCTE-SMS-OCSF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PCTE-VOZ-AVULSO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PCTE-VOZ-FIXO-OIFIXO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PCTE-VOZ-MIX01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PCTE-VOZ-MIX02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032104" y="2528900"/>
            <a:ext cx="2016224" cy="38524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PCTE-VOZ-MOVEL-OIOI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PCTE-VOZ-OFFNET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PCTE-VOZ-VT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TAXA-ACM0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TAXA-CONVERSAO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TAXA-GARANTIA-EXT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TAXA-OFERTA-VT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TAXA-RENOV-OFERTA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TAXA-SERVICO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480376" y="5415195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40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40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empréstimos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8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ZZZZ-&lt;PRODUTO&gt;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11852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CONT – Contratação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PGTO – Pagamento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 – Taxa de Empréstimo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856750" cy="2988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CONT-EMP-DADOS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CONT-EMP-MIX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CONT-EMP-NORMAL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CONT-EMP-SMS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fr-FR" sz="1200" dirty="0">
                <a:latin typeface="Simplon BP Regular" pitchFamily="2" charset="0"/>
              </a:rPr>
              <a:t>CONT-EMP-VOZ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PGTO-EMP-AUTO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PGTO-EMP-DADOS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PGTO-EMP-MIX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PGTO-EMP-NORMAL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PGTO-EMP-SMS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PGTO-EMP-VOZ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2095961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943872" y="2523634"/>
            <a:ext cx="2016224" cy="17694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TAXA-EMP-AUTO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TAXA-EMP-DADOS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TAXA-EMP-MIX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TAXA-EMP-NORMAL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TAXA-EMP-SMS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TAXA-EMP-VOZ</a:t>
            </a: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480376" y="5415195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18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18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126058" y="173593"/>
            <a:ext cx="11864988" cy="875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40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Trafego de desconexão e apropriação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26058" y="939612"/>
            <a:ext cx="11864988" cy="554914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7" name="Espaço Reservado para Número de Slide 1"/>
          <p:cNvSpPr txBox="1">
            <a:spLocks/>
          </p:cNvSpPr>
          <p:nvPr/>
        </p:nvSpPr>
        <p:spPr>
          <a:xfrm>
            <a:off x="11744917" y="6488756"/>
            <a:ext cx="408000" cy="3692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55"/>
            <a:fld id="{B2531E6E-6E7D-4785-BFDF-BAABB6C6AA33}" type="slidenum">
              <a:rPr lang="pt-BR" smtClean="0">
                <a:solidFill>
                  <a:prstClr val="black"/>
                </a:solidFill>
                <a:latin typeface="Simplon BP Regular" pitchFamily="2" charset="0"/>
              </a:rPr>
              <a:pPr algn="ctr" defTabSz="609555"/>
              <a:t>9</a:t>
            </a:fld>
            <a:endParaRPr lang="pt-BR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3432" y="1196752"/>
            <a:ext cx="2952328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2000" b="1" dirty="0" smtClean="0">
                <a:latin typeface="Simplon BP Regular" pitchFamily="2" charset="0"/>
              </a:rPr>
              <a:t>AAAA-TIP-&lt;PRODUTO&gt;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71363" y="2528900"/>
            <a:ext cx="2556285" cy="10441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 de tráfego: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DESC - Desconexão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TAXA – Taxa de apropriação franquia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 smtClean="0">
              <a:latin typeface="Simplon BP Regular" pitchFamily="2" charset="0"/>
            </a:endParaRPr>
          </a:p>
          <a:p>
            <a:pPr>
              <a:lnSpc>
                <a:spcPts val="1000"/>
              </a:lnSpc>
              <a:spcBef>
                <a:spcPts val="800"/>
              </a:spcBef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015114" y="2528900"/>
            <a:ext cx="1856750" cy="10441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Tipo: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REC – Receita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PRD – Perda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APR – Apropriação Franquia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343472" y="1484784"/>
            <a:ext cx="0" cy="104411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847528" y="1399128"/>
            <a:ext cx="0" cy="5445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endCxn id="18" idx="0"/>
          </p:cNvCxnSpPr>
          <p:nvPr/>
        </p:nvCxnSpPr>
        <p:spPr>
          <a:xfrm>
            <a:off x="1847528" y="1957363"/>
            <a:ext cx="2095961" cy="571537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943872" y="2523634"/>
            <a:ext cx="2016224" cy="19134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Produto: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DESC-REC-APROPRIACAO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DESC-REC-LINHA-DESCONECT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DESC-REC-LINHA-EXPIRADA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TAXA-APR-FRANQUIA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DESC-PRD-APROPRIACAO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>
                <a:latin typeface="Simplon BP Regular" pitchFamily="2" charset="0"/>
              </a:rPr>
              <a:t>DESC-PRD-LINHA-DESCONECT</a:t>
            </a:r>
          </a:p>
          <a:p>
            <a:pPr>
              <a:lnSpc>
                <a:spcPts val="10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DESC-PRD-LINHA-EXPIRADA</a:t>
            </a:r>
            <a:endParaRPr lang="pt-BR" sz="1200" dirty="0">
              <a:latin typeface="Simplon BP Regular" pitchFamily="2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2783632" y="1412776"/>
            <a:ext cx="0" cy="36004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endCxn id="34" idx="0"/>
          </p:cNvCxnSpPr>
          <p:nvPr/>
        </p:nvCxnSpPr>
        <p:spPr>
          <a:xfrm>
            <a:off x="2783632" y="1772816"/>
            <a:ext cx="3168352" cy="750818"/>
          </a:xfrm>
          <a:prstGeom prst="bentConnector2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480376" y="5415195"/>
            <a:ext cx="1808618" cy="10735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b="1" dirty="0" smtClean="0">
                <a:latin typeface="Simplon BP Regular" pitchFamily="2" charset="0"/>
              </a:rPr>
              <a:t>ATUAL:</a:t>
            </a:r>
          </a:p>
          <a:p>
            <a:r>
              <a:rPr lang="pt-BR" sz="1400" dirty="0" smtClean="0">
                <a:latin typeface="Simplon BP Regular" pitchFamily="2" charset="0"/>
              </a:rPr>
              <a:t>QTDE TGCS	7</a:t>
            </a:r>
          </a:p>
          <a:p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Simplon BP Regular" pitchFamily="2" charset="0"/>
              </a:rPr>
              <a:t>PREVISAO FUTURA: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Simplon BP Regular" pitchFamily="2" charset="0"/>
              </a:rPr>
              <a:t>QTDE TGCS	7</a:t>
            </a:r>
            <a:endParaRPr lang="pt-BR" sz="1400" dirty="0">
              <a:solidFill>
                <a:srgbClr val="000000"/>
              </a:solidFill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800"/>
              </a:spcBef>
            </a:pPr>
            <a:endParaRPr lang="pt-BR" sz="1400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30723</TotalTime>
  <Words>884</Words>
  <Application>Microsoft Office PowerPoint</Application>
  <PresentationFormat>Personalizar</PresentationFormat>
  <Paragraphs>376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FBBR0598.TP.130513</vt:lpstr>
      <vt:lpstr>1_FBBR0598.TP.130513</vt:lpstr>
      <vt:lpstr>2_FBBR0598.TP.130513</vt:lpstr>
      <vt:lpstr>3_FBBR0598.TP.130513</vt:lpstr>
      <vt:lpstr>4_FBBR0598.TP.130513</vt:lpstr>
      <vt:lpstr>5_FBBR0598.TP.130513</vt:lpstr>
      <vt:lpstr>Projeto novo ocs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ASSURANCE REUNIãO RESULTADO -    pré pago AGOSTO/16</dc:title>
  <dc:creator>Fabiano Almeida;Monique Machado;Michelle Rosa;Lopes Ramos</dc:creator>
  <cp:lastModifiedBy>Julio Solar</cp:lastModifiedBy>
  <cp:revision>1221</cp:revision>
  <dcterms:created xsi:type="dcterms:W3CDTF">2014-11-21T13:32:55Z</dcterms:created>
  <dcterms:modified xsi:type="dcterms:W3CDTF">2017-07-20T14:14:35Z</dcterms:modified>
</cp:coreProperties>
</file>