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1" r:id="rId2"/>
    <p:sldMasterId id="2147483755" r:id="rId3"/>
    <p:sldMasterId id="2147483759" r:id="rId4"/>
    <p:sldMasterId id="2147483765" r:id="rId5"/>
    <p:sldMasterId id="2147483770" r:id="rId6"/>
  </p:sldMasterIdLst>
  <p:notesMasterIdLst>
    <p:notesMasterId r:id="rId18"/>
  </p:notesMasterIdLst>
  <p:sldIdLst>
    <p:sldId id="445" r:id="rId7"/>
    <p:sldId id="521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22" r:id="rId17"/>
  </p:sldIdLst>
  <p:sldSz cx="12192000" cy="6858000"/>
  <p:notesSz cx="6858000" cy="9144000"/>
  <p:defaultTextStyle>
    <a:defPPr>
      <a:defRPr lang="pt-BR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4E"/>
    <a:srgbClr val="F5C687"/>
    <a:srgbClr val="DB8513"/>
    <a:srgbClr val="008080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92895" autoAdjust="0"/>
  </p:normalViewPr>
  <p:slideViewPr>
    <p:cSldViewPr>
      <p:cViewPr>
        <p:scale>
          <a:sx n="84" d="100"/>
          <a:sy n="84" d="100"/>
        </p:scale>
        <p:origin x="-72" y="726"/>
      </p:cViewPr>
      <p:guideLst>
        <p:guide orient="horz" pos="220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41C2-B12D-417C-AAE0-CBCCC4B59516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9F260-AC7C-48D7-BB79-175B58219B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Capa padrão Oi.</a:t>
            </a:r>
          </a:p>
          <a:p>
            <a:r>
              <a:rPr lang="pt-BR" dirty="0" smtClean="0"/>
              <a:t>Não alterar fonte, posicionamento, cores,</a:t>
            </a:r>
            <a:r>
              <a:rPr lang="pt-BR" baseline="0" dirty="0" smtClean="0"/>
              <a:t> tamanho ou inserir outras informações. Permitido </a:t>
            </a:r>
            <a:r>
              <a:rPr lang="pt-BR" baseline="0" smtClean="0"/>
              <a:t>apenas atualizar.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3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Slide final de agradecimento.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6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0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59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121917" tIns="60958" rIns="121917" bIns="60958"/>
          <a:lstStyle/>
          <a:p>
            <a:pPr algn="ctr" defTabSz="609585"/>
            <a:fld id="{B2531E6E-6E7D-4785-BFDF-BAABB6C6AA33}" type="slidenum">
              <a:rPr lang="pt-BR" sz="2400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6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121917" tIns="60958" rIns="121917" bIns="60958"/>
          <a:lstStyle/>
          <a:p>
            <a:pPr algn="ctr" defTabSz="609585"/>
            <a:fld id="{B2531E6E-6E7D-4785-BFDF-BAABB6C6AA33}" type="slidenum">
              <a:rPr lang="pt-BR" sz="2400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88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6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7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37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4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40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2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8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5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8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1867"/>
              </a:lnSpc>
            </a:pPr>
            <a:r>
              <a:rPr lang="en-US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4"/>
            <a:ext cx="1182176" cy="480131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8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5" y="1447391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5" y="718297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5" y="2129231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5" y="2868739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5" y="3611613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5" y="4379202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6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0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5" y="5124105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3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399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7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45" indent="-234945" algn="l" defTabSz="60958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70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754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339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>
            <a:spLocks noGrp="1"/>
          </p:cNvSpPr>
          <p:nvPr>
            <p:ph type="ctrTitle" idx="4294967295"/>
          </p:nvPr>
        </p:nvSpPr>
        <p:spPr>
          <a:xfrm>
            <a:off x="767408" y="1772816"/>
            <a:ext cx="10304081" cy="2157831"/>
          </a:xfrm>
          <a:prstGeom prst="rect">
            <a:avLst/>
          </a:prstGeom>
        </p:spPr>
        <p:txBody>
          <a:bodyPr lIns="91436" tIns="45718" rIns="91436" bIns="45718" anchor="t" anchorCtr="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Projeto novo </a:t>
            </a:r>
            <a:r>
              <a:rPr lang="pt-BR" sz="4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ocs</a:t>
            </a:r>
            <a:endParaRPr lang="en-US" sz="4000" i="0" dirty="0">
              <a:solidFill>
                <a:srgbClr val="EA288C"/>
              </a:solidFill>
              <a:latin typeface="Simplon Oi Headline"/>
              <a:cs typeface="Simplon Oi Headline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67408" y="692696"/>
            <a:ext cx="460851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5600" dirty="0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Proposta simplificação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5600" dirty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5600" dirty="0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de </a:t>
            </a:r>
            <a:r>
              <a:rPr lang="pt-BR" sz="5600" dirty="0" err="1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tgcs</a:t>
            </a:r>
            <a:endParaRPr lang="pt-BR" sz="5600" dirty="0" smtClean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5600" dirty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1344" y="65891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Julho/2017</a:t>
            </a:r>
          </a:p>
        </p:txBody>
      </p:sp>
    </p:spTree>
    <p:extLst>
      <p:ext uri="{BB962C8B-B14F-4D97-AF65-F5344CB8AC3E}">
        <p14:creationId xmlns:p14="http://schemas.microsoft.com/office/powerpoint/2010/main" val="4058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</a:t>
            </a: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estorno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10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AAAA-&lt;</a:t>
            </a:r>
            <a:r>
              <a:rPr lang="pt-BR" sz="2000" b="1" dirty="0" smtClean="0">
                <a:latin typeface="Simplon BP Regular" pitchFamily="2" charset="0"/>
              </a:rPr>
              <a:t>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ESTO – Estorno de eventos</a:t>
            </a: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2216790" cy="16921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VOZ0 – Ajuste de 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SMS0 – Ajuste de 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MMS0 – Ajuste de MMS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GPRS</a:t>
            </a:r>
            <a:r>
              <a:rPr lang="pt-BR" sz="1200" dirty="0" smtClean="0">
                <a:latin typeface="Simplon BP Regular" pitchFamily="2" charset="0"/>
              </a:rPr>
              <a:t> – Ajuste de 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Ajuste de Taxas e Pacotes</a:t>
            </a:r>
            <a:endParaRPr lang="pt-BR" sz="1200" dirty="0" smtClean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27598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</a:t>
            </a:r>
            <a:r>
              <a:rPr lang="pt-BR" sz="1400" dirty="0" smtClean="0">
                <a:latin typeface="Simplon BP Regular" pitchFamily="2" charset="0"/>
              </a:rPr>
              <a:t>1</a:t>
            </a:r>
            <a:endParaRPr lang="pt-BR" sz="1400" dirty="0" smtClean="0">
              <a:latin typeface="Simplon BP Regular" pitchFamily="2" charset="0"/>
            </a:endParaRP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</a:t>
            </a:r>
            <a:r>
              <a:rPr lang="pt-BR" sz="1400" dirty="0">
                <a:solidFill>
                  <a:srgbClr val="000000"/>
                </a:solidFill>
                <a:latin typeface="Simplon BP Regular" pitchFamily="2" charset="0"/>
              </a:rPr>
              <a:t>5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voz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2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XXXX-DD-EMP-RE-H-CSP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3564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voz: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1020 – Auxilio a Lista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0300 – Chamada 0300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0500 – chamada 0500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0800 – chamada 0800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CP00 – Caixa Postal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D1/D2/D3/D4/DL – Degrau tarifário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LDI0 – Chamada longa distancia internacional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PVOZ – Portal de 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S1/SE – Chamadas números especiais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VC1O/VC1T/VC1R – Chamada Local 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VC2O/VC2T/VC2R – Chamada longa distancia VC2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VC3O/VC2T/VC2R - Chamada longa distancia VC3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17032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F0 - Origem 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M0 - Origem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MF – Móvel -&gt; 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FM – Fixo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FF – Fixo -&gt; Fixo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0"/>
            <a:ext cx="1872208" cy="15500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000 – Serviço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EBT – Embratel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TLF – Telefônica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264352" y="2528900"/>
            <a:ext cx="2041629" cy="16660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smtClean="0">
                <a:latin typeface="Simplon BP Regular" pitchFamily="2" charset="0"/>
              </a:rPr>
              <a:t>CSP </a:t>
            </a:r>
            <a:r>
              <a:rPr lang="pt-BR" sz="1200" dirty="0" smtClean="0">
                <a:latin typeface="Simplon BP Regular" pitchFamily="2" charset="0"/>
              </a:rPr>
              <a:t>usado: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31 – CSP da Telemar R1/R3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14 – CSP da BTSA R2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21 – Embratel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15 – Telefônica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...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80/88 – 2ª perna de roaming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6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endCxn id="22" idx="0"/>
          </p:cNvCxnSpPr>
          <p:nvPr/>
        </p:nvCxnSpPr>
        <p:spPr>
          <a:xfrm>
            <a:off x="3727465" y="1340768"/>
            <a:ext cx="6557702" cy="118813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509120"/>
            <a:ext cx="4176464" cy="17636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 smtClean="0">
                <a:latin typeface="Simplon BP Regular" pitchFamily="2" charset="0"/>
              </a:rPr>
              <a:t>VC1O-MM-OI0-RP-H</a:t>
            </a:r>
            <a:endParaRPr lang="pt-BR" sz="1600" dirty="0">
              <a:latin typeface="Simplon BP Regular" pitchFamily="2" charset="0"/>
            </a:endParaRPr>
          </a:p>
          <a:p>
            <a:r>
              <a:rPr lang="pt-BR" sz="1600" dirty="0">
                <a:latin typeface="Simplon BP Regular" pitchFamily="2" charset="0"/>
              </a:rPr>
              <a:t>VC1O-MM-OUT-RP-H</a:t>
            </a:r>
          </a:p>
          <a:p>
            <a:r>
              <a:rPr lang="pt-BR" sz="1600" dirty="0" smtClean="0">
                <a:latin typeface="Simplon BP Regular" pitchFamily="2" charset="0"/>
              </a:rPr>
              <a:t>VC1O-MM-OI0-RP-R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VC2T-FF-OI0-RP-H-31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VC2T-FF-OUT-RP-H-14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VC2T-FM-OI0-RP-H-21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VC2T-FM-OUT-RP-H-15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4.716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293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sms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3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SMS0-MM-EMP-RE-H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SMS: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SMS0 – Chamadas de 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1"/>
            <a:ext cx="1424702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SMS0-MM-OI0-RO-H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SMS0-MM-OI0-RO-R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SMS0-MM-OI0-RP-H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SMS0-MM-OI0-RP-R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SMS0-MM-OUT-RO-H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SMS0-MM-OUT-RO-R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SMS0-MM-OUT-RP-H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Simplon BP Regular" pitchFamily="2" charset="0"/>
              </a:rPr>
              <a:t>SMS0-MM-OUT-RP-R</a:t>
            </a:r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28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8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MMS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4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MMS0-MX-EMP-RE-H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MMS: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MMS0 – Chamadas de MMS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1"/>
            <a:ext cx="1424702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MT – Móvel -&gt; Outro destino (</a:t>
            </a:r>
            <a:r>
              <a:rPr lang="pt-BR" sz="1200" dirty="0" err="1" smtClean="0">
                <a:latin typeface="Simplon BP Regular" pitchFamily="2" charset="0"/>
              </a:rPr>
              <a:t>email</a:t>
            </a:r>
            <a:r>
              <a:rPr lang="pt-BR" sz="1200" dirty="0" smtClean="0">
                <a:latin typeface="Simplon BP Regular" pitchFamily="2" charset="0"/>
              </a:rPr>
              <a:t>, </a:t>
            </a:r>
            <a:r>
              <a:rPr lang="pt-BR" sz="1200" dirty="0" err="1" smtClean="0">
                <a:latin typeface="Simplon BP Regular" pitchFamily="2" charset="0"/>
              </a:rPr>
              <a:t>facebook</a:t>
            </a:r>
            <a:r>
              <a:rPr lang="pt-BR" sz="1200" dirty="0" smtClean="0">
                <a:latin typeface="Simplon BP Regular" pitchFamily="2" charset="0"/>
              </a:rPr>
              <a:t> , </a:t>
            </a:r>
            <a:r>
              <a:rPr lang="pt-BR" sz="1200" dirty="0" err="1" smtClean="0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>
                <a:latin typeface="Simplon BP Regular" pitchFamily="2" charset="0"/>
              </a:rPr>
              <a:t>MMS0-MM-OI0-RO-H</a:t>
            </a:r>
          </a:p>
          <a:p>
            <a:r>
              <a:rPr lang="pt-BR" sz="1600" dirty="0">
                <a:latin typeface="Simplon BP Regular" pitchFamily="2" charset="0"/>
              </a:rPr>
              <a:t>MMS0-MM-OI0-RO-R</a:t>
            </a:r>
          </a:p>
          <a:p>
            <a:r>
              <a:rPr lang="pt-BR" sz="1600" dirty="0">
                <a:latin typeface="Simplon BP Regular" pitchFamily="2" charset="0"/>
              </a:rPr>
              <a:t>MMS0-MM-OI0-RP-H</a:t>
            </a:r>
          </a:p>
          <a:p>
            <a:r>
              <a:rPr lang="pt-BR" sz="1600" dirty="0">
                <a:latin typeface="Simplon BP Regular" pitchFamily="2" charset="0"/>
              </a:rPr>
              <a:t>MMS0-MM-OI0-RP-R</a:t>
            </a:r>
          </a:p>
          <a:p>
            <a:r>
              <a:rPr lang="pt-BR" sz="1600" dirty="0">
                <a:latin typeface="Simplon BP Regular" pitchFamily="2" charset="0"/>
              </a:rPr>
              <a:t>MMS0-MM-OUT-RO-H</a:t>
            </a:r>
          </a:p>
          <a:p>
            <a:r>
              <a:rPr lang="pt-BR" sz="1600" dirty="0">
                <a:latin typeface="Simplon BP Regular" pitchFamily="2" charset="0"/>
              </a:rPr>
              <a:t>MMS0-MM-OUT-RO-R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6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gprs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5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GPRS-MO-000-RE-H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GPRS: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GPRS – Chamadas de 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M0 – Origem Móvel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000 – Serviço Oi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>
                <a:latin typeface="Simplon BP Regular" pitchFamily="2" charset="0"/>
              </a:rPr>
              <a:t>GPRS-M0-000-RO-H</a:t>
            </a:r>
          </a:p>
          <a:p>
            <a:r>
              <a:rPr lang="pt-BR" sz="1600" dirty="0">
                <a:latin typeface="Simplon BP Regular" pitchFamily="2" charset="0"/>
              </a:rPr>
              <a:t>GPRS-M0-000-RO-R</a:t>
            </a:r>
          </a:p>
          <a:p>
            <a:r>
              <a:rPr lang="pt-BR" sz="1600" dirty="0">
                <a:latin typeface="Simplon BP Regular" pitchFamily="2" charset="0"/>
              </a:rPr>
              <a:t>GPRS-M0-000-RP-H</a:t>
            </a:r>
          </a:p>
          <a:p>
            <a:r>
              <a:rPr lang="pt-BR" sz="1600" dirty="0">
                <a:latin typeface="Simplon BP Regular" pitchFamily="2" charset="0"/>
              </a:rPr>
              <a:t>GPRS-M0-000-RP-R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2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4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sva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6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SVA-OCS-&lt;ID_PRODUTO&gt;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SVA – Serviço de Valor Agregado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Plataforma: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OCS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ID do 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XXXX – ID Produto VAS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672064" y="1340768"/>
            <a:ext cx="4176464" cy="15841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SVA-OCS-4231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SVA-OCS-3785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SVA-OCS-2012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SVA-OCS-4035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SVA-OCS-102</a:t>
            </a: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55812" y="3662534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SVA-SMS-&lt;LA&gt;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43743" y="4994682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SVA – Serviço de Valor Agregado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987494" y="4994682"/>
            <a:ext cx="1424702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Plataforma: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SMSC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484204" y="4994683"/>
            <a:ext cx="1872208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err="1" smtClean="0">
                <a:latin typeface="Simplon BP Regular" pitchFamily="2" charset="0"/>
              </a:rPr>
              <a:t>Large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 err="1" smtClean="0">
                <a:latin typeface="Simplon BP Regular" pitchFamily="2" charset="0"/>
              </a:rPr>
              <a:t>Account</a:t>
            </a: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XXXXX – </a:t>
            </a:r>
            <a:r>
              <a:rPr lang="pt-BR" sz="1200" dirty="0" err="1" smtClean="0">
                <a:latin typeface="Simplon BP Regular" pitchFamily="2" charset="0"/>
              </a:rPr>
              <a:t>Large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 err="1" smtClean="0">
                <a:latin typeface="Simplon BP Regular" pitchFamily="2" charset="0"/>
              </a:rPr>
              <a:t>Account</a:t>
            </a:r>
            <a:endParaRPr lang="pt-BR" sz="1200" dirty="0" smtClean="0">
              <a:latin typeface="Simplon BP Regular" pitchFamily="2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315852" y="3950566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819908" y="3864910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23964" y="3864910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endCxn id="25" idx="0"/>
          </p:cNvCxnSpPr>
          <p:nvPr/>
        </p:nvCxnSpPr>
        <p:spPr>
          <a:xfrm>
            <a:off x="1819908" y="4423145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endCxn id="26" idx="0"/>
          </p:cNvCxnSpPr>
          <p:nvPr/>
        </p:nvCxnSpPr>
        <p:spPr>
          <a:xfrm>
            <a:off x="2323964" y="4310606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888088" y="4296958"/>
            <a:ext cx="4176464" cy="15841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 smtClean="0">
                <a:latin typeface="Simplon BP Regular" pitchFamily="2" charset="0"/>
              </a:rPr>
              <a:t>SVA-SMS-14231</a:t>
            </a:r>
          </a:p>
          <a:p>
            <a:r>
              <a:rPr lang="pt-BR" sz="1600" dirty="0" smtClean="0">
                <a:latin typeface="Simplon BP Regular" pitchFamily="2" charset="0"/>
              </a:rPr>
              <a:t>SVA-SMS-43785</a:t>
            </a:r>
          </a:p>
          <a:p>
            <a:r>
              <a:rPr lang="pt-BR" sz="1600" dirty="0" smtClean="0">
                <a:latin typeface="Simplon BP Regular" pitchFamily="2" charset="0"/>
              </a:rPr>
              <a:t>SVA-SMS-42012</a:t>
            </a:r>
          </a:p>
          <a:p>
            <a:r>
              <a:rPr lang="pt-BR" sz="1600" dirty="0" smtClean="0">
                <a:latin typeface="Simplon BP Regular" pitchFamily="2" charset="0"/>
              </a:rPr>
              <a:t>SVA-SMS-40350</a:t>
            </a:r>
          </a:p>
          <a:p>
            <a:r>
              <a:rPr lang="pt-BR" sz="1600" dirty="0" smtClean="0">
                <a:latin typeface="Simplon BP Regular" pitchFamily="2" charset="0"/>
              </a:rPr>
              <a:t>SVA-SMS-10200</a:t>
            </a: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1231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1231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TAXAS E PACOTES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7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YYYY-&lt;PRODUTO&gt;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2601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ASSI – Assinatura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 – 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 – Pacote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Serviço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38524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ASSI-NAO-TRIB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ASSI-TRIB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FRAN-FIXO-R2-5001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FRAN-FIXO-R2-5004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FRAN-FIXO-R2-5005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FRAN-FIXO-R2-5006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FRAN-PRO-RATA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PCTE-DIGITAL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PCTE-MIX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38576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PCTE-OIGALERA-DIARIA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PCTE-OIGALERA-MENSAL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PCTE-OIGALERA-SEMANAL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PCTE-OI-TV-PRE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PCTE-RB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PCTE-SMS-DIARIO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PCTE-SMS-ILIMITADO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PCTE-VOZ-FIXO-OIFIXO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PCTE-VOZ-MIX01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PCTE-VOZ-MIX02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032104" y="2528900"/>
            <a:ext cx="2016224" cy="38524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PCTE-VOZ-MOVEL-OIOI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PCTE-VOZ-OFFNET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TAXA-ACM0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TAXA-CONVERSAO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TAXA-GARANTIA-EXT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TAXA-OFERTA-VT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TAXA-RENOV-OFERTA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TAXA-SERVICO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40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40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empréstimos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8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ZZZZ-&lt;PRODUTO&gt;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1852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CONT – Contratação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PGTO – Pagamento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Empréstimo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2988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PGTO-EMP-VOZ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17694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TAXA-EMP-VOZ</a:t>
            </a: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18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18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desconexão e apropriação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9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AAAA-TIP-&lt;PRODUTO&gt;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 - Desconexão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apropriação 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REC – Receita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PRD – Perda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APR – Apropriação Franquia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19134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DESC-REC-APROPRIACAO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DESC-REC-LINHA-DESCONECT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DESC-REC-LINHA-EXPIRADA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TAXA-APR-FRANQUIA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DESC-PRD-APROPRIACAO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DESC-PRD-LINHA-DESCONECT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DESC-PRD-LINHA-EXPIRADA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783632" y="1412776"/>
            <a:ext cx="0" cy="36004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endCxn id="34" idx="0"/>
          </p:cNvCxnSpPr>
          <p:nvPr/>
        </p:nvCxnSpPr>
        <p:spPr>
          <a:xfrm>
            <a:off x="2783632" y="1772816"/>
            <a:ext cx="3168352" cy="75081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7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7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30720</TotalTime>
  <Words>898</Words>
  <Application>Microsoft Office PowerPoint</Application>
  <PresentationFormat>Personalizar</PresentationFormat>
  <Paragraphs>387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FBBR0598.TP.130513</vt:lpstr>
      <vt:lpstr>1_FBBR0598.TP.130513</vt:lpstr>
      <vt:lpstr>2_FBBR0598.TP.130513</vt:lpstr>
      <vt:lpstr>3_FBBR0598.TP.130513</vt:lpstr>
      <vt:lpstr>4_FBBR0598.TP.130513</vt:lpstr>
      <vt:lpstr>5_FBBR0598.TP.130513</vt:lpstr>
      <vt:lpstr>Projeto novo ocs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ASSURANCE REUNIãO RESULTADO -    pré pago AGOSTO/16</dc:title>
  <dc:creator>Fabiano Almeida;Monique Machado;Michelle Rosa;Lopes Ramos</dc:creator>
  <cp:lastModifiedBy>Julio Solar</cp:lastModifiedBy>
  <cp:revision>1220</cp:revision>
  <dcterms:created xsi:type="dcterms:W3CDTF">2014-11-21T13:32:55Z</dcterms:created>
  <dcterms:modified xsi:type="dcterms:W3CDTF">2017-07-11T03:38:46Z</dcterms:modified>
</cp:coreProperties>
</file>