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33"/>
  </p:notesMasterIdLst>
  <p:handoutMasterIdLst>
    <p:handoutMasterId r:id="rId34"/>
  </p:handoutMasterIdLst>
  <p:sldIdLst>
    <p:sldId id="418" r:id="rId24"/>
    <p:sldId id="518" r:id="rId25"/>
    <p:sldId id="516" r:id="rId26"/>
    <p:sldId id="515" r:id="rId27"/>
    <p:sldId id="519" r:id="rId28"/>
    <p:sldId id="524" r:id="rId29"/>
    <p:sldId id="522" r:id="rId30"/>
    <p:sldId id="525" r:id="rId31"/>
    <p:sldId id="517" r:id="rId32"/>
  </p:sldIdLst>
  <p:sldSz cx="9144000" cy="5143500" type="screen16x9"/>
  <p:notesSz cx="6883400" cy="9906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D4D4D"/>
    <a:srgbClr val="00D318"/>
    <a:srgbClr val="4D4E50"/>
    <a:srgbClr val="FF6D00"/>
    <a:srgbClr val="A02BFF"/>
    <a:srgbClr val="00CEFF"/>
    <a:srgbClr val="EA288C"/>
    <a:srgbClr val="BB0F9A"/>
    <a:srgbClr val="FDF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606" autoAdjust="0"/>
  </p:normalViewPr>
  <p:slideViewPr>
    <p:cSldViewPr snapToGrid="0" snapToObjects="1">
      <p:cViewPr varScale="1">
        <p:scale>
          <a:sx n="97" d="100"/>
          <a:sy n="97" d="100"/>
        </p:scale>
        <p:origin x="630" y="78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tableStyles" Target="tableStyles.xml"/><Relationship Id="rId21" Type="http://schemas.openxmlformats.org/officeDocument/2006/relationships/slideMaster" Target="slideMasters/slideMaster18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tags" Target="tags/tag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23/01/2018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4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3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8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4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6" y="274641"/>
            <a:ext cx="8207375" cy="71278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4876007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7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37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887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6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1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6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8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53" r:id="rId9"/>
    <p:sldLayoutId id="2147484154" r:id="rId10"/>
    <p:sldLayoutId id="2147484155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90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6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62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91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6479951" cy="784225"/>
          </a:xfrm>
        </p:spPr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Novo </a:t>
            </a:r>
            <a:r>
              <a:rPr lang="en-US" dirty="0" err="1"/>
              <a:t>Antifraude</a:t>
            </a:r>
            <a:r>
              <a:rPr lang="en-US" dirty="0"/>
              <a:t> </a:t>
            </a:r>
            <a:r>
              <a:rPr lang="en-US" dirty="0" smtClean="0"/>
              <a:t>RAID-FMS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Core Team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22</a:t>
            </a:r>
            <a:r>
              <a:rPr lang="en-US" smtClean="0"/>
              <a:t>/01/18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Organograma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Rectangle 36"/>
          <p:cNvSpPr/>
          <p:nvPr/>
        </p:nvSpPr>
        <p:spPr>
          <a:xfrm>
            <a:off x="4772432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dirty="0">
                <a:latin typeface="Simplon BP Regular"/>
                <a:cs typeface="Simplon BP Regular"/>
              </a:rPr>
              <a:t>INTEGRAÇÔES TI </a:t>
            </a:r>
            <a:endParaRPr lang="pt-BR" sz="1100" b="1" dirty="0" smtClean="0"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>
                <a:latin typeface="Simplon BP Regular"/>
                <a:cs typeface="Simplon BP Regular"/>
              </a:rPr>
              <a:t>Eduardo 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23499" y="1001339"/>
            <a:ext cx="6691573" cy="360000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plon BP Regular"/>
                <a:cs typeface="Simplon BP Regular"/>
              </a:rPr>
              <a:t>SPONSOR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Carreira / André </a:t>
            </a:r>
            <a:r>
              <a:rPr lang="pt-BR" sz="1100" kern="0" dirty="0" err="1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18392" y="2283718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ARQ. SOLUÇÕES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 smtClean="0">
                <a:latin typeface="Simplon BP Regular"/>
                <a:cs typeface="Simplon BP Regular"/>
              </a:rPr>
              <a:t>Marcelus</a:t>
            </a:r>
            <a:r>
              <a:rPr lang="pt-BR" sz="1100" kern="0" dirty="0" smtClean="0">
                <a:latin typeface="Simplon BP Regular"/>
                <a:cs typeface="Simplon BP Regular"/>
              </a:rPr>
              <a:t> Silva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72432" y="1887484"/>
            <a:ext cx="264264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pt-BR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T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ÉCNICA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100" kern="0" dirty="0" err="1" smtClean="0">
                <a:latin typeface="Simplon BP Regular"/>
                <a:cs typeface="Simplon BP Regular"/>
              </a:rPr>
              <a:t>Frossard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418392" y="1887484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PMO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Adriana Almeida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3" name="Rectangle 30"/>
          <p:cNvSpPr/>
          <p:nvPr/>
        </p:nvSpPr>
        <p:spPr>
          <a:xfrm>
            <a:off x="6119073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Planej.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smtClean="0">
                <a:latin typeface="Simplon BP Regular"/>
                <a:cs typeface="Simplon BP Regular"/>
              </a:rPr>
              <a:t>Fabian </a:t>
            </a:r>
            <a:r>
              <a:rPr lang="pt-BR" sz="1100" dirty="0" err="1" smtClean="0">
                <a:latin typeface="Simplon BP Regular"/>
                <a:cs typeface="Simplon BP Regular"/>
              </a:rPr>
              <a:t>Maravalha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14" name="Rectangle 36"/>
          <p:cNvSpPr/>
          <p:nvPr/>
        </p:nvSpPr>
        <p:spPr>
          <a:xfrm>
            <a:off x="4772432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Solução AF/Dados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r>
              <a:rPr lang="pt-BR" sz="1100" dirty="0">
                <a:latin typeface="Simplon BP Regular"/>
                <a:cs typeface="Simplon BP Regular"/>
              </a:rPr>
              <a:t> </a:t>
            </a:r>
            <a:r>
              <a:rPr lang="pt-BR" sz="1100" dirty="0" smtClean="0">
                <a:latin typeface="Simplon BP Regular"/>
                <a:cs typeface="Simplon BP Regular"/>
              </a:rPr>
              <a:t>Carlos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23055" y="1439581"/>
            <a:ext cx="6691572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GP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200" kern="0" dirty="0" err="1" smtClean="0">
                <a:latin typeface="Simplon BP Regular"/>
                <a:cs typeface="Simplon BP Regular"/>
              </a:rPr>
              <a:t>Frossard</a:t>
            </a:r>
            <a:endParaRPr lang="pt-BR" sz="1200" b="1" kern="0" dirty="0">
              <a:latin typeface="Simplon BP Regular"/>
              <a:cs typeface="Simplon BP Regular"/>
            </a:endParaRPr>
          </a:p>
        </p:txBody>
      </p:sp>
      <p:sp>
        <p:nvSpPr>
          <p:cNvPr id="17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18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23499" y="1887484"/>
            <a:ext cx="264248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FUNCIONAL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21" name="Rectangle 30"/>
          <p:cNvSpPr/>
          <p:nvPr/>
        </p:nvSpPr>
        <p:spPr>
          <a:xfrm>
            <a:off x="2070141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Unidade de Venda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Debora Farias</a:t>
            </a:r>
          </a:p>
        </p:txBody>
      </p:sp>
      <p:sp>
        <p:nvSpPr>
          <p:cNvPr id="22" name="Rectangle 36"/>
          <p:cNvSpPr/>
          <p:nvPr/>
        </p:nvSpPr>
        <p:spPr>
          <a:xfrm>
            <a:off x="723500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Rodrigo Freitas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81190" y="1439581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481190" y="1001339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SPONSOR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481190" y="188748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COORDENAÇ</a:t>
            </a:r>
            <a:r>
              <a:rPr kumimoji="0" lang="es-ES_tradnl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ÃO</a:t>
            </a:r>
            <a:endParaRPr kumimoji="0" lang="pt-BR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 flipH="1">
            <a:off x="7481189" y="70557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latin typeface="Simplon BP Regular"/>
                <a:cs typeface="Simplon BP Regular"/>
              </a:rPr>
              <a:t>Integrador (</a:t>
            </a:r>
            <a:r>
              <a:rPr lang="pt-BR" sz="1200" b="1" kern="0" dirty="0" err="1" smtClean="0">
                <a:latin typeface="Simplon BP Regular"/>
                <a:cs typeface="Simplon BP Regular"/>
              </a:rPr>
              <a:t>WeDo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)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23499" y="70557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8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0"/>
          <p:cNvSpPr/>
          <p:nvPr/>
        </p:nvSpPr>
        <p:spPr>
          <a:xfrm>
            <a:off x="6119073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Projetos INFRA</a:t>
            </a:r>
            <a:endParaRPr lang="pt-BR" sz="800" b="1" dirty="0"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800" dirty="0" smtClean="0">
                <a:latin typeface="Simplon BP Regular"/>
                <a:cs typeface="Simplon BP Regular"/>
              </a:rPr>
              <a:t>Wagner Veloso/Paulo Barreto</a:t>
            </a:r>
            <a:endParaRPr lang="pt-BR" sz="800" dirty="0">
              <a:latin typeface="Simplon BP Regular"/>
              <a:cs typeface="Simplon BP Regular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4772432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SCORE EXT. e TV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Leandro </a:t>
            </a:r>
            <a:r>
              <a:rPr lang="pt-BR" sz="1100" dirty="0" err="1">
                <a:latin typeface="Simplon BP Regular"/>
                <a:cs typeface="Simplon BP Regular"/>
              </a:rPr>
              <a:t>Frossard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2070141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Cezar Fernandes</a:t>
            </a:r>
          </a:p>
        </p:txBody>
      </p:sp>
      <p:sp>
        <p:nvSpPr>
          <p:cNvPr id="33" name="Rectangle 36"/>
          <p:cNvSpPr/>
          <p:nvPr/>
        </p:nvSpPr>
        <p:spPr>
          <a:xfrm>
            <a:off x="723500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34" name="Rectangle 30"/>
          <p:cNvSpPr/>
          <p:nvPr/>
        </p:nvSpPr>
        <p:spPr>
          <a:xfrm>
            <a:off x="6119073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Sistemas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Christiano Maia</a:t>
            </a:r>
          </a:p>
        </p:txBody>
      </p:sp>
      <p:sp>
        <p:nvSpPr>
          <p:cNvPr id="35" name="Rectangle 30"/>
          <p:cNvSpPr/>
          <p:nvPr/>
        </p:nvSpPr>
        <p:spPr>
          <a:xfrm>
            <a:off x="2070141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Fraude Interna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Iran</a:t>
            </a:r>
          </a:p>
        </p:txBody>
      </p:sp>
      <p:sp>
        <p:nvSpPr>
          <p:cNvPr id="36" name="Rectangle 36"/>
          <p:cNvSpPr/>
          <p:nvPr/>
        </p:nvSpPr>
        <p:spPr>
          <a:xfrm>
            <a:off x="723500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TBD</a:t>
            </a:r>
          </a:p>
        </p:txBody>
      </p:sp>
      <p:sp>
        <p:nvSpPr>
          <p:cNvPr id="37" name="Rectangle 30"/>
          <p:cNvSpPr/>
          <p:nvPr/>
        </p:nvSpPr>
        <p:spPr>
          <a:xfrm>
            <a:off x="6119073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Segurança NDS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Flavio de Jesus</a:t>
            </a:r>
          </a:p>
        </p:txBody>
      </p:sp>
      <p:sp>
        <p:nvSpPr>
          <p:cNvPr id="38" name="Rectangle 36"/>
          <p:cNvSpPr/>
          <p:nvPr/>
        </p:nvSpPr>
        <p:spPr>
          <a:xfrm>
            <a:off x="4772432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 smtClean="0">
                <a:latin typeface="Simplon BP Regular"/>
                <a:cs typeface="Simplon BP Regular"/>
              </a:rPr>
              <a:t>Gestão de Testes</a:t>
            </a:r>
            <a:endParaRPr lang="pt-BR" sz="1100" b="1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Soraia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ea typeface="MS Gothic" charset="-128"/>
              <a:cs typeface="Simplon BP Regular"/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723500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CRÉDITO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smtClean="0">
                <a:latin typeface="Simplon BP Regular"/>
                <a:cs typeface="Simplon BP Regular"/>
              </a:rPr>
              <a:t>Frederico </a:t>
            </a:r>
            <a:r>
              <a:rPr lang="pt-BR" sz="1100" dirty="0" err="1" smtClean="0">
                <a:latin typeface="Simplon BP Regular"/>
                <a:cs typeface="Simplon BP Regular"/>
              </a:rPr>
              <a:t>Basili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6119073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Intel.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Eduardo Fernandes</a:t>
            </a:r>
          </a:p>
        </p:txBody>
      </p:sp>
      <p:sp>
        <p:nvSpPr>
          <p:cNvPr id="42" name="Rectangle 36"/>
          <p:cNvSpPr/>
          <p:nvPr/>
        </p:nvSpPr>
        <p:spPr>
          <a:xfrm>
            <a:off x="4772432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Infra e Operações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Judney</a:t>
            </a:r>
            <a:r>
              <a:rPr lang="pt-BR" sz="1100" dirty="0">
                <a:latin typeface="Simplon BP Regular"/>
                <a:cs typeface="Simplon BP Regular"/>
              </a:rPr>
              <a:t>/</a:t>
            </a: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44" name="Rectangle 36"/>
          <p:cNvSpPr/>
          <p:nvPr/>
        </p:nvSpPr>
        <p:spPr>
          <a:xfrm>
            <a:off x="723500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Ariane Carla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481190" y="230302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Funcional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481190" y="271856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</a:t>
            </a: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481190" y="3141817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</a:p>
        </p:txBody>
      </p:sp>
      <p:sp>
        <p:nvSpPr>
          <p:cNvPr id="51" name="Rectangle 36"/>
          <p:cNvSpPr/>
          <p:nvPr/>
        </p:nvSpPr>
        <p:spPr>
          <a:xfrm>
            <a:off x="6119073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Acessos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Amaury </a:t>
            </a:r>
            <a:r>
              <a:rPr lang="pt-BR" sz="1100" dirty="0" err="1">
                <a:latin typeface="Simplon BP Regular"/>
                <a:cs typeface="Simplon BP Regular"/>
              </a:rPr>
              <a:t>Araujo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4756956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DATA LAKE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Thiago Jordão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412823" y="269216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Relacionamento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Marcio Cesar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3404808" y="352324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TML Releases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Sabrina Mota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404808" y="310770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Transição 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Prod.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Camila Costa</a:t>
            </a:r>
            <a:endParaRPr lang="pt-BR" sz="1200" kern="0" dirty="0">
              <a:latin typeface="Simplon BP Regular"/>
              <a:cs typeface="Simplon BP Regular"/>
            </a:endParaRPr>
          </a:p>
        </p:txBody>
      </p:sp>
      <p:sp>
        <p:nvSpPr>
          <p:cNvPr id="48" name="Elipse 217"/>
          <p:cNvSpPr/>
          <p:nvPr/>
        </p:nvSpPr>
        <p:spPr>
          <a:xfrm>
            <a:off x="5892885" y="336385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Elipse 217"/>
          <p:cNvSpPr/>
          <p:nvPr/>
        </p:nvSpPr>
        <p:spPr>
          <a:xfrm>
            <a:off x="5892885" y="459035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Elipse 217"/>
          <p:cNvSpPr/>
          <p:nvPr/>
        </p:nvSpPr>
        <p:spPr>
          <a:xfrm>
            <a:off x="4539269" y="37238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703321" y="1200110"/>
            <a:ext cx="1479366" cy="597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PRJ00024387</a:t>
            </a:r>
          </a:p>
          <a:p>
            <a:pPr algn="ctr"/>
            <a:r>
              <a:rPr lang="pt-BR" sz="900" dirty="0"/>
              <a:t>Projeto: Novo Antifraude RAID-FMS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589050" y="2058083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PRJ00024506</a:t>
            </a:r>
          </a:p>
          <a:p>
            <a:pPr algn="ctr"/>
            <a:r>
              <a:rPr lang="pt-BR" sz="900" dirty="0"/>
              <a:t>Aquisição Infra Novo Antifraude RAID-FMS 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2484393" y="2056125"/>
            <a:ext cx="168348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PRJ00024931</a:t>
            </a:r>
          </a:p>
          <a:p>
            <a:pPr algn="ctr"/>
            <a:r>
              <a:rPr lang="pt-BR" sz="900" dirty="0"/>
              <a:t>Aquisição Infra de Produção do Novo Antifraude RAID-FMS 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4891375" y="2056125"/>
            <a:ext cx="1485894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PRJ00026001</a:t>
            </a:r>
          </a:p>
          <a:p>
            <a:pPr algn="ctr"/>
            <a:r>
              <a:rPr lang="pt-BR" sz="900" dirty="0"/>
              <a:t>Aquisição Infra </a:t>
            </a:r>
            <a:r>
              <a:rPr lang="pt-BR" sz="900" dirty="0" err="1"/>
              <a:t>Hadoop</a:t>
            </a:r>
            <a:r>
              <a:rPr lang="pt-BR" sz="900" dirty="0"/>
              <a:t> para o Novo Antifraude RAID-FMS 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7160405" y="2047068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PRJ00025887</a:t>
            </a:r>
          </a:p>
          <a:p>
            <a:pPr algn="ctr"/>
            <a:r>
              <a:rPr lang="pt-BR" sz="900" b="1" dirty="0"/>
              <a:t>[Novo Antifraude RAID-FMS] - Onda 1</a:t>
            </a:r>
            <a:endParaRPr lang="pt-BR" sz="9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468617" y="3454648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PRJ00025351</a:t>
            </a:r>
          </a:p>
          <a:p>
            <a:pPr algn="ctr"/>
            <a:r>
              <a:rPr lang="pt-BR" sz="900" b="1" dirty="0"/>
              <a:t>[Novo Antifraude RAID-FMS] - Onda 2</a:t>
            </a:r>
            <a:endParaRPr lang="pt-BR" sz="900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68617" y="4453956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PRJ00025837</a:t>
            </a:r>
          </a:p>
          <a:p>
            <a:pPr algn="ctr"/>
            <a:r>
              <a:rPr lang="pt-BR" sz="900" b="1" dirty="0"/>
              <a:t>[Novo Antifraude RAID-FMS] - Onda 2</a:t>
            </a:r>
            <a:endParaRPr lang="pt-BR" sz="900" dirty="0"/>
          </a:p>
        </p:txBody>
      </p:sp>
      <p:cxnSp>
        <p:nvCxnSpPr>
          <p:cNvPr id="13" name="Conector reto 12"/>
          <p:cNvCxnSpPr>
            <a:stCxn id="5" idx="0"/>
            <a:endCxn id="4" idx="2"/>
          </p:cNvCxnSpPr>
          <p:nvPr/>
        </p:nvCxnSpPr>
        <p:spPr>
          <a:xfrm flipV="1">
            <a:off x="1266687" y="1797736"/>
            <a:ext cx="3176317" cy="26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0"/>
            <a:endCxn id="4" idx="2"/>
          </p:cNvCxnSpPr>
          <p:nvPr/>
        </p:nvCxnSpPr>
        <p:spPr>
          <a:xfrm flipV="1">
            <a:off x="3326134" y="1797736"/>
            <a:ext cx="1116870" cy="25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0"/>
            <a:endCxn id="4" idx="2"/>
          </p:cNvCxnSpPr>
          <p:nvPr/>
        </p:nvCxnSpPr>
        <p:spPr>
          <a:xfrm flipH="1" flipV="1">
            <a:off x="4443004" y="1797736"/>
            <a:ext cx="1191318" cy="25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9" idx="0"/>
            <a:endCxn id="4" idx="2"/>
          </p:cNvCxnSpPr>
          <p:nvPr/>
        </p:nvCxnSpPr>
        <p:spPr>
          <a:xfrm flipH="1" flipV="1">
            <a:off x="4443004" y="1797736"/>
            <a:ext cx="3395038" cy="2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1" idx="0"/>
            <a:endCxn id="10" idx="2"/>
          </p:cNvCxnSpPr>
          <p:nvPr/>
        </p:nvCxnSpPr>
        <p:spPr>
          <a:xfrm flipV="1">
            <a:off x="1146254" y="4003288"/>
            <a:ext cx="0" cy="45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9"/>
          <p:cNvSpPr/>
          <p:nvPr/>
        </p:nvSpPr>
        <p:spPr>
          <a:xfrm>
            <a:off x="2070427" y="3462696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PRJ00025964</a:t>
            </a:r>
          </a:p>
          <a:p>
            <a:pPr algn="ctr"/>
            <a:r>
              <a:rPr lang="pt-BR" sz="900" b="1" dirty="0"/>
              <a:t>[Novo Antifraude RAID-FMS] - Onda 3</a:t>
            </a:r>
            <a:endParaRPr lang="pt-BR" sz="900" dirty="0"/>
          </a:p>
        </p:txBody>
      </p:sp>
      <p:sp>
        <p:nvSpPr>
          <p:cNvPr id="22" name="Retângulo Arredondado 10"/>
          <p:cNvSpPr/>
          <p:nvPr/>
        </p:nvSpPr>
        <p:spPr>
          <a:xfrm>
            <a:off x="2070427" y="4462004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r>
              <a:rPr lang="pt-BR" sz="900" dirty="0" smtClean="0"/>
              <a:t>PRJ00026905</a:t>
            </a:r>
          </a:p>
          <a:p>
            <a:pPr algn="ctr"/>
            <a:r>
              <a:rPr lang="pt-BR" sz="900" b="1" dirty="0"/>
              <a:t>[Novo Antifraude RAID-FMS] - Onda 3</a:t>
            </a:r>
            <a:endParaRPr lang="pt-BR" sz="900" dirty="0"/>
          </a:p>
          <a:p>
            <a:pPr algn="ctr"/>
            <a:endParaRPr lang="pt-BR" sz="900" dirty="0" smtClean="0"/>
          </a:p>
          <a:p>
            <a:pPr algn="ctr"/>
            <a:endParaRPr lang="pt-BR" sz="900" dirty="0"/>
          </a:p>
        </p:txBody>
      </p:sp>
      <p:cxnSp>
        <p:nvCxnSpPr>
          <p:cNvPr id="23" name="Conector reto 22"/>
          <p:cNvCxnSpPr>
            <a:stCxn id="22" idx="0"/>
            <a:endCxn id="20" idx="2"/>
          </p:cNvCxnSpPr>
          <p:nvPr/>
        </p:nvCxnSpPr>
        <p:spPr>
          <a:xfrm flipV="1">
            <a:off x="2748063" y="4011336"/>
            <a:ext cx="0" cy="45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463078" y="70201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implon BP Regular" pitchFamily="2" charset="0"/>
              </a:rPr>
              <a:t>ABERTOS POR TI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297320" y="2787645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implon BP Regular" pitchFamily="2" charset="0"/>
              </a:rPr>
              <a:t>ABERTOS PELO USUÁRIO/RELACIONAMENTO</a:t>
            </a:r>
          </a:p>
        </p:txBody>
      </p:sp>
      <p:sp>
        <p:nvSpPr>
          <p:cNvPr id="25" name="Título 2"/>
          <p:cNvSpPr txBox="1">
            <a:spLocks/>
          </p:cNvSpPr>
          <p:nvPr/>
        </p:nvSpPr>
        <p:spPr>
          <a:xfrm>
            <a:off x="77519" y="-70820"/>
            <a:ext cx="8710521" cy="52927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457200" rtl="0" eaLnBrk="1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None/>
              <a:defRPr lang="pt-BR" sz="4500" b="0" i="0" kern="1200" noProof="0">
                <a:solidFill>
                  <a:srgbClr val="A037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600" dirty="0" smtClean="0"/>
              <a:t>Programa Novo antifraude RAID-FMS (PRJ00024387/PRJ25351/PRJ25964)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Solução Antifraude na Oi a partir da aplicação RAID-FMS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176547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Devido ao planejamento da disponibilização do ambiente de PRD para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/18 e, e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 virtude do projeto BONIFICAÇÃO-Oi, ter suspendido empréstimos de HW, </a:t>
            </a:r>
            <a:r>
              <a:rPr lang="pt-PT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usaremos como contingência para as Ondas 2 e 3, o ambiente de DEV definitivo, já disponibilizado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DSOL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2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61107" y="711255"/>
            <a:ext cx="2699576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290111" y="3501182"/>
            <a:ext cx="2539725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89245"/>
            <a:ext cx="631695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/>
              <a:t>PRJ24506 - Aquisição Infra Novo Antifraude RAID-FMS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HW, SW e Serviços visando u</a:t>
            </a:r>
            <a:r>
              <a:rPr lang="pt-BR" sz="1000" dirty="0" smtClean="0">
                <a:solidFill>
                  <a:schemeClr val="tx1"/>
                </a:solidFill>
              </a:rPr>
              <a:t>nificar </a:t>
            </a:r>
            <a:r>
              <a:rPr lang="pt-BR" sz="1000" dirty="0">
                <a:solidFill>
                  <a:schemeClr val="tx1"/>
                </a:solidFill>
              </a:rPr>
              <a:t>os processos de Gestão de Fraudes e habilitar as capacidades para a transformação digital na Oi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23174" y="980966"/>
            <a:ext cx="39775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Servidores HML: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término da instalação dos equipamentos planejado para 19/03, para finalização do cadastramento dos equipamentos no CMDB e utilização no Projeto. Processo de Aquisição em andamento para reposição dos equipamentos.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Novos ajustes no DSOL enviados em 16/01 para alteração no documento e aprovação no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Clarity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TBD </a:t>
            </a:r>
            <a:r>
              <a:rPr lang="pt-BR" sz="1000" strike="sngStrike" dirty="0" smtClean="0">
                <a:latin typeface="Simplon BP Light" pitchFamily="2" charset="0"/>
                <a:cs typeface="Times New Roman" panose="02020603050405020304" pitchFamily="18" charset="0"/>
              </a:rPr>
              <a:t>16/01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– Envio DSOL revisado para aprovação no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Clarity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– Resp.: Wagner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1017901"/>
            <a:ext cx="397980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N/A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DSOL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rgbClr val="4D4D4D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60800" y="78612"/>
            <a:ext cx="6549650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PRJ24931 - Aquisição </a:t>
            </a:r>
            <a:r>
              <a:rPr lang="pt-BR" sz="1600" dirty="0"/>
              <a:t>Infra de Produção do Novo Antifraude RAID-FMS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HW, SW e Serviços visando Unificar os processos de Gestão de Fraudes e habilitar as capacidades para a transformação digital na Oi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846" y="989996"/>
            <a:ext cx="39775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Geração de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RFP´s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concluído em 22/01 para início do processo de aquisição dos equipamentos e revisão do cronograma para confirmação da data de entrega dos servidores.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8447" y="3752952"/>
            <a:ext cx="8061656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2800" indent="-17280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23/01 </a:t>
            </a:r>
            <a:r>
              <a:rPr lang="pt-BR" sz="1000" strike="sngStrike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19/01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Término DSOL para aprovação no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Clarity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Resp.: Wagner</a:t>
            </a:r>
          </a:p>
          <a:p>
            <a:pPr marL="172800" indent="-17280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24/01 – envio do cronograma revisado – Resp.: Wagner</a:t>
            </a:r>
          </a:p>
        </p:txBody>
      </p:sp>
    </p:spTree>
    <p:extLst>
      <p:ext uri="{BB962C8B-B14F-4D97-AF65-F5344CB8AC3E}">
        <p14:creationId xmlns:p14="http://schemas.microsoft.com/office/powerpoint/2010/main" val="19797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1017901"/>
            <a:ext cx="397980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N/A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tx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29903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1001559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70362" y="98986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881383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89201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69444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86246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5019211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6410316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PRJ26001 -  </a:t>
            </a:r>
            <a:r>
              <a:rPr lang="pt-BR" sz="1600" dirty="0"/>
              <a:t>Aquisição Infra </a:t>
            </a:r>
            <a:r>
              <a:rPr lang="pt-BR" sz="1600" dirty="0" err="1"/>
              <a:t>Hadoop</a:t>
            </a:r>
            <a:r>
              <a:rPr lang="pt-BR" sz="1600" dirty="0"/>
              <a:t> para o Novo Antifraude RAID-FMS </a:t>
            </a:r>
            <a:br>
              <a:rPr lang="pt-BR" sz="1600" dirty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</a:t>
            </a:r>
            <a:r>
              <a:rPr lang="pt-BR" sz="1000" dirty="0" err="1" smtClean="0">
                <a:solidFill>
                  <a:schemeClr val="tx1"/>
                </a:solidFill>
              </a:rPr>
              <a:t>Hadoop</a:t>
            </a:r>
            <a:r>
              <a:rPr lang="pt-BR" sz="1000" dirty="0" smtClean="0">
                <a:solidFill>
                  <a:schemeClr val="tx1"/>
                </a:solidFill>
              </a:rPr>
              <a:t> visando </a:t>
            </a:r>
            <a:r>
              <a:rPr lang="pt-BR" sz="1000" dirty="0">
                <a:solidFill>
                  <a:schemeClr val="tx1"/>
                </a:solidFill>
              </a:rPr>
              <a:t>garantir a entrada em PRD </a:t>
            </a:r>
            <a:r>
              <a:rPr lang="pt-BR" sz="1000" dirty="0" smtClean="0">
                <a:solidFill>
                  <a:schemeClr val="tx1"/>
                </a:solidFill>
              </a:rPr>
              <a:t>do </a:t>
            </a:r>
            <a:r>
              <a:rPr lang="pt-BR" sz="1000" dirty="0">
                <a:solidFill>
                  <a:schemeClr val="tx1"/>
                </a:solidFill>
              </a:rPr>
              <a:t>Programa RAID-FMS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846" y="1096327"/>
            <a:ext cx="39775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Geração de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RFP´s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concluído em 22/01 para início do processo de aquisição dos equipamentos e revisão do cronograma para confirmação da data de entrega dos servidores.</a:t>
            </a: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 Infra poderá ser utilizada a partir da Onda 7.1.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811590"/>
            <a:ext cx="81184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800" indent="-17280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TBD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envio do cronograma revisado – Resp.: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Paulo Barreto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44271"/>
            <a:ext cx="3979804" cy="8421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 de Atenção: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Pendente abertura de CR de Usuário para tratamento dos 6 defeitos de UAT, conforme alinhado durante o teste, para formalização e início das atividades da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2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475574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PRJ25837 </a:t>
            </a:r>
            <a:r>
              <a:rPr lang="pt-BR" sz="1600" dirty="0"/>
              <a:t>- [Novo Antifraude RAID-FMS] - Onda </a:t>
            </a:r>
            <a:r>
              <a:rPr lang="pt-BR" sz="1600" dirty="0" smtClean="0"/>
              <a:t>2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regra para Motor </a:t>
            </a:r>
            <a:r>
              <a:rPr lang="pt-BR" sz="1000" dirty="0">
                <a:solidFill>
                  <a:schemeClr val="tx1"/>
                </a:solidFill>
              </a:rPr>
              <a:t>de regras e TV </a:t>
            </a:r>
            <a:r>
              <a:rPr lang="pt-BR" sz="1000" dirty="0" err="1">
                <a:solidFill>
                  <a:schemeClr val="tx1"/>
                </a:solidFill>
              </a:rPr>
              <a:t>Offline</a:t>
            </a:r>
            <a:r>
              <a:rPr lang="pt-BR" sz="1000" dirty="0">
                <a:solidFill>
                  <a:schemeClr val="tx1"/>
                </a:solidFill>
              </a:rPr>
              <a:t/>
            </a:r>
            <a:br>
              <a:rPr lang="pt-BR" sz="1000" dirty="0">
                <a:solidFill>
                  <a:schemeClr val="tx1"/>
                </a:solidFill>
              </a:rPr>
            </a:b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510" y="914544"/>
            <a:ext cx="397751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Término UAT planejado para 23/01. Do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total de 100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cenários,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temos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99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cenários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validados,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 cenário (ID88) depende de liberação de porta de firewall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13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defeitos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identificados e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destes: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defeitos corrigidos,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retestados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 validados OK;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defeitos pendentes de correção até 23/01;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melhorias absorvidas pela WEDO pendentes de entrega até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23/01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defeitos classificados como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CR, a serem planejados como uma 2ª Entrega da Onda 2, aguardando abertura de CR de Usuário para formalização;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Itens de melhoria endereçados para detalhamento no escopo da Onda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23/01 - Correção 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de defeitos e melhorias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absorvidas da UAT – 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Resp.: WEDO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23/01 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– Término UAT – Resp.: Oi-Fraude; </a:t>
            </a:r>
            <a:r>
              <a:rPr lang="pt-BR" sz="1000" dirty="0" err="1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;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Oi-TI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23/01 – Aprovação MOP revisado, entregue pela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em 22/01 – Resp.: Oi-Operações</a:t>
            </a: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31/01 – Entrada em Produção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19/02 – Planejamento da entrega dos 6 Defeitos de UAT classificados como CR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TBD – entrega da documentação para aprovação da etapa de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Analytics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– Resp.: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1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191936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Após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revisão do DAS, confirmado impacto de desenvolvimento e testes para as frentes de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Integração,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além do sistema de crédito, implicando no aumento do escopo inicial previsto na etapa de planejamento do Programa Novo Antifraude.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acordo com o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macrocronograma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divulgado pela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na fase de planejamento do Programa (Onda 0), não foi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contemplado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paralelismo entre as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Ondas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Possível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impacto e replanejamento do DSOL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caso,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durante as plenárias seja identificado um nível de complexidade maior do que o informado até o momento pelo usuário de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Fraude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77480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475574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PRJ26905 </a:t>
            </a:r>
            <a:r>
              <a:rPr lang="pt-BR" sz="1600" dirty="0"/>
              <a:t>- [Novo Antifraude RAID-FMS] - Onda 3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</a:t>
            </a:r>
            <a:r>
              <a:rPr lang="pt-BR" sz="1000" dirty="0">
                <a:solidFill>
                  <a:schemeClr val="tx1"/>
                </a:solidFill>
              </a:rPr>
              <a:t>novas regras para Oi Total 2P+Fixa R1 1P+Transact Online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/>
            </a:r>
            <a:br>
              <a:rPr lang="pt-BR" sz="1000" dirty="0">
                <a:solidFill>
                  <a:schemeClr val="tx1"/>
                </a:solidFill>
              </a:rPr>
            </a:b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46" y="904713"/>
            <a:ext cx="397751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cumprimento do prazo de elaboração dos artefatos de DSOL RAID-FMS e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Transact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é imprescindível a participação das áreas de Fraude e Crédito, conforme agenda abaixo: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Fred -&gt; 24/01 e/ou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25/01: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definição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inputs de dados SOA x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Transact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x RAID-FMS; LOCAL (BH HGA – Videoconferência Polidoro)</a:t>
            </a:r>
          </a:p>
          <a:p>
            <a:pPr lvl="1" algn="just"/>
            <a:r>
              <a:rPr lang="pt-BR" sz="1000" i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Obs.: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Caso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 assunto relacionado aos inputs não se esgote no dia 24/01,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precisaremos da participação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 Fred novamente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 29/01.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Fred -&gt; 05/02 e/ou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06/02: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definição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 fluxo online de propostas derivadas entre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Transact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 RAID-FMS; LOCAL (Polidoro)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Priscila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-&gt; 31/01 a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02/02: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definição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telas de operação de credito e produtividade. LOCAL (BH HGA – Videoconferência Polidoro ou Ipanema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24/01 a 09/02 –  Elaboração Artefatos do DSOL (RAID-FMS e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Transact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) – Resp.: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/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Experian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/Oi-Crédito/Oi-Fraude/Oi-Sistemas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09 a 23/02 – Consolidação e Validação 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DSOL (RAID-FMS e </a:t>
            </a:r>
            <a:r>
              <a:rPr lang="pt-BR" sz="1000" dirty="0" err="1">
                <a:latin typeface="Simplon BP Light" pitchFamily="2" charset="0"/>
                <a:cs typeface="Times New Roman" panose="02020603050405020304" pitchFamily="18" charset="0"/>
              </a:rPr>
              <a:t>Transact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)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– Resp.: Oi-Crédito/Oi-Fraude/Oi-Sistemas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TBD: detalhamento dos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9 Itens de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melhoria identificados na UAT da Onda 2 – Resp.: Cezar/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Kleyton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Oval 113"/>
          <p:cNvSpPr>
            <a:spLocks noChangeAspect="1"/>
          </p:cNvSpPr>
          <p:nvPr/>
        </p:nvSpPr>
        <p:spPr>
          <a:xfrm rot="5400000">
            <a:off x="6743817" y="203887"/>
            <a:ext cx="106540" cy="178971"/>
          </a:xfrm>
          <a:prstGeom prst="ellipse">
            <a:avLst/>
          </a:prstGeom>
          <a:solidFill>
            <a:srgbClr val="FFFF00"/>
          </a:solidFill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363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8303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Agenda </a:t>
            </a:r>
            <a:r>
              <a:rPr lang="pt-BR" sz="3200" dirty="0"/>
              <a:t>de reuniões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6878638" y="640234"/>
            <a:ext cx="1455737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Sexta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69069" y="92268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MANHÃ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69069" y="297925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TARDE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302250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Quinta</a:t>
            </a: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3730625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Quarta</a:t>
            </a: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2160588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Terça</a:t>
            </a: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582613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 dirty="0">
                <a:solidFill>
                  <a:prstClr val="white"/>
                </a:solidFill>
                <a:latin typeface="Simplon BP Regular" pitchFamily="2" charset="0"/>
              </a:rPr>
              <a:t>Segunda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817563" y="4930676"/>
            <a:ext cx="24923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 eaLnBrk="0" hangingPunct="0">
              <a:defRPr/>
            </a:pPr>
            <a:endParaRPr 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5" name="CaixaDeTexto 22"/>
          <p:cNvSpPr txBox="1">
            <a:spLocks noChangeArrowheads="1"/>
          </p:cNvSpPr>
          <p:nvPr/>
        </p:nvSpPr>
        <p:spPr bwMode="auto">
          <a:xfrm>
            <a:off x="1084263" y="4917976"/>
            <a:ext cx="701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Presencial</a:t>
            </a:r>
          </a:p>
        </p:txBody>
      </p:sp>
      <p:sp>
        <p:nvSpPr>
          <p:cNvPr id="16" name="CaixaDeTexto 23"/>
          <p:cNvSpPr txBox="1">
            <a:spLocks noChangeArrowheads="1"/>
          </p:cNvSpPr>
          <p:nvPr/>
        </p:nvSpPr>
        <p:spPr bwMode="auto">
          <a:xfrm>
            <a:off x="3175" y="4917976"/>
            <a:ext cx="6445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Legenda: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1898650" y="4930676"/>
            <a:ext cx="247650" cy="163512"/>
          </a:xfrm>
          <a:prstGeom prst="rect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8" name="CaixaDeTexto 25"/>
          <p:cNvSpPr txBox="1">
            <a:spLocks noChangeArrowheads="1"/>
          </p:cNvSpPr>
          <p:nvPr/>
        </p:nvSpPr>
        <p:spPr bwMode="auto">
          <a:xfrm>
            <a:off x="2133600" y="4917976"/>
            <a:ext cx="13858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Atividade de Preparação</a:t>
            </a: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5286327" y="1511499"/>
            <a:ext cx="1454150" cy="946401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Acompanhamento de Pendências – Envio de e-mail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PMO 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Resp. Pendências Abertas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,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3817938" y="4930676"/>
            <a:ext cx="249237" cy="163512"/>
          </a:xfrm>
          <a:prstGeom prst="rect">
            <a:avLst/>
          </a:prstGeom>
          <a:noFill/>
          <a:ln w="12700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1" name="CaixaDeTexto 28"/>
          <p:cNvSpPr txBox="1">
            <a:spLocks noChangeArrowheads="1"/>
          </p:cNvSpPr>
          <p:nvPr/>
        </p:nvSpPr>
        <p:spPr bwMode="auto">
          <a:xfrm>
            <a:off x="4125913" y="4917976"/>
            <a:ext cx="11541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Divulgação Material</a:t>
            </a:r>
          </a:p>
        </p:txBody>
      </p:sp>
      <p:sp>
        <p:nvSpPr>
          <p:cNvPr id="22" name="CaixaDeTexto 33"/>
          <p:cNvSpPr txBox="1">
            <a:spLocks noChangeArrowheads="1"/>
          </p:cNvSpPr>
          <p:nvPr/>
        </p:nvSpPr>
        <p:spPr bwMode="auto">
          <a:xfrm>
            <a:off x="96764" y="2787774"/>
            <a:ext cx="6572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14:00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582613" y="2968160"/>
            <a:ext cx="1454400" cy="657690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Preparação do Material para o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Semanal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</a:t>
            </a: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2191154" y="2968160"/>
            <a:ext cx="1454150" cy="1861200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Divulgação Ata de Core Team , Cadastramento das Pendências e das Decisões, Premissas e Restrições definidas na reunião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PMO 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Membros do Core Team</a:t>
            </a:r>
          </a:p>
        </p:txBody>
      </p:sp>
      <p:sp>
        <p:nvSpPr>
          <p:cNvPr id="25" name="CaixaDeTexto 41"/>
          <p:cNvSpPr txBox="1">
            <a:spLocks noChangeArrowheads="1"/>
          </p:cNvSpPr>
          <p:nvPr/>
        </p:nvSpPr>
        <p:spPr bwMode="auto">
          <a:xfrm>
            <a:off x="96764" y="715608"/>
            <a:ext cx="658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 smtClean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09:00</a:t>
            </a:r>
            <a:endParaRPr lang="pt-BR" altLang="pt-BR" sz="900" dirty="0">
              <a:solidFill>
                <a:schemeClr val="bg1">
                  <a:lumMod val="5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auto">
          <a:xfrm>
            <a:off x="582613" y="3675315"/>
            <a:ext cx="1454150" cy="11653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</a:t>
            </a:r>
            <a:r>
              <a:rPr 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Core Team</a:t>
            </a:r>
          </a:p>
          <a:p>
            <a:pPr eaLnBrk="0">
              <a:defRPr/>
            </a:pPr>
            <a:endParaRPr 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GPs, CT, CF,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Gestão 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e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7" name="Rectangle 68"/>
          <p:cNvSpPr>
            <a:spLocks noChangeArrowheads="1"/>
          </p:cNvSpPr>
          <p:nvPr/>
        </p:nvSpPr>
        <p:spPr bwMode="auto">
          <a:xfrm>
            <a:off x="6878638" y="923798"/>
            <a:ext cx="1454150" cy="726589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t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Envio do Status </a:t>
            </a:r>
            <a:r>
              <a:rPr lang="pt-BR" altLang="pt-BR" sz="900" b="1" dirty="0" err="1">
                <a:solidFill>
                  <a:prstClr val="black"/>
                </a:solidFill>
                <a:latin typeface="Simplon BP Regular" pitchFamily="2" charset="0"/>
              </a:rPr>
              <a:t>Report</a:t>
            </a:r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 pelos Fornecedores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GPs e </a:t>
            </a:r>
            <a:r>
              <a:rPr lang="pt-BR" alt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6879975" y="1747197"/>
            <a:ext cx="1454400" cy="10667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Status com fornecedores </a:t>
            </a:r>
          </a:p>
          <a:p>
            <a:pPr eaLnBrk="0">
              <a:defRPr/>
            </a:pPr>
            <a:endParaRPr 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GP, CT, Gestão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e 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859744" y="3977554"/>
            <a:ext cx="1454150" cy="862301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0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Acompanhamento e Atualização de Pendências para Core Team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Responsável pelas pendências em Aberto</a:t>
            </a:r>
          </a:p>
        </p:txBody>
      </p:sp>
    </p:spTree>
    <p:extLst>
      <p:ext uri="{BB962C8B-B14F-4D97-AF65-F5344CB8AC3E}">
        <p14:creationId xmlns:p14="http://schemas.microsoft.com/office/powerpoint/2010/main" val="416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E43F0-B2E4-4B8F-BB5D-28B2EAB90953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83457</TotalTime>
  <Words>1486</Words>
  <Application>Microsoft Office PowerPoint</Application>
  <PresentationFormat>Apresentação na tela (16:9)</PresentationFormat>
  <Paragraphs>284</Paragraphs>
  <Slides>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43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Light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Programa Novo Antifraude RAID-FMS  Core Team 22/01/18  </vt:lpstr>
      <vt:lpstr>Organograma</vt:lpstr>
      <vt:lpstr>Apresentação do PowerPoint</vt:lpstr>
      <vt:lpstr>PRJ24506 - Aquisição Infra Novo Antifraude RAID-FMS  Escopo: Aquisição de infraestrutura de HW, SW e Serviços visando unificar os processos de Gestão de Fraudes e habilitar as capacidades para a transformação digital na Oi</vt:lpstr>
      <vt:lpstr>PRJ24931 - Aquisição Infra de Produção do Novo Antifraude RAID-FMS  Escopo: Aquisição de infraestrutura de HW, SW e Serviços visando Unificar os processos de Gestão de Fraudes e habilitar as capacidades para a transformação digital na Oi</vt:lpstr>
      <vt:lpstr>PRJ26001 -  Aquisição Infra Hadoop para o Novo Antifraude RAID-FMS  Escopo: Aquisição de infraestrutura de Hadoop visando garantir a entrada em PRD do Programa RAID-FMS</vt:lpstr>
      <vt:lpstr>PRJ25837 - [Novo Antifraude RAID-FMS] - Onda 2 Escopo: Implementar nova regra para Motor de regras e TV Offline </vt:lpstr>
      <vt:lpstr>PRJ26905 - [Novo Antifraude RAID-FMS] - Onda 3 Escopo: Implementar novas regras para Oi Total 2P+Fixa R1 1P+Transact Online  </vt:lpstr>
      <vt:lpstr>Agenda de reuniões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Usuário do Windows</cp:lastModifiedBy>
  <cp:revision>2398</cp:revision>
  <cp:lastPrinted>2018-01-03T21:09:45Z</cp:lastPrinted>
  <dcterms:created xsi:type="dcterms:W3CDTF">2013-05-14T05:19:21Z</dcterms:created>
  <dcterms:modified xsi:type="dcterms:W3CDTF">2018-01-23T13:02:26Z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