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33"/>
  </p:notesMasterIdLst>
  <p:handoutMasterIdLst>
    <p:handoutMasterId r:id="rId34"/>
  </p:handoutMasterIdLst>
  <p:sldIdLst>
    <p:sldId id="418" r:id="rId24"/>
    <p:sldId id="518" r:id="rId25"/>
    <p:sldId id="516" r:id="rId26"/>
    <p:sldId id="515" r:id="rId27"/>
    <p:sldId id="519" r:id="rId28"/>
    <p:sldId id="524" r:id="rId29"/>
    <p:sldId id="522" r:id="rId30"/>
    <p:sldId id="525" r:id="rId31"/>
    <p:sldId id="517" r:id="rId32"/>
  </p:sldIdLst>
  <p:sldSz cx="9144000" cy="5143500" type="screen16x9"/>
  <p:notesSz cx="6883400" cy="9906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D4D4D"/>
    <a:srgbClr val="00D318"/>
    <a:srgbClr val="4D4E50"/>
    <a:srgbClr val="FF6D00"/>
    <a:srgbClr val="A02BFF"/>
    <a:srgbClr val="00CEFF"/>
    <a:srgbClr val="EA288C"/>
    <a:srgbClr val="BB0F9A"/>
    <a:srgbClr val="FD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06" autoAdjust="0"/>
  </p:normalViewPr>
  <p:slideViewPr>
    <p:cSldViewPr snapToGrid="0" snapToObjects="1">
      <p:cViewPr varScale="1">
        <p:scale>
          <a:sx n="97" d="100"/>
          <a:sy n="97" d="100"/>
        </p:scale>
        <p:origin x="630" y="78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18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tags" Target="tags/tag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29/01/2018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5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29/01/2018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7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4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  <p:sldLayoutId id="2147484154" r:id="rId10"/>
    <p:sldLayoutId id="2147484155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2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78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07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Novo </a:t>
            </a:r>
            <a:r>
              <a:rPr lang="en-US" dirty="0" err="1"/>
              <a:t>Antifraude</a:t>
            </a:r>
            <a:r>
              <a:rPr lang="en-US" dirty="0"/>
              <a:t> </a:t>
            </a:r>
            <a:r>
              <a:rPr lang="en-US" dirty="0" smtClean="0"/>
              <a:t>RAID-FMS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Core Team</a:t>
            </a:r>
            <a:br>
              <a:rPr lang="en-US" dirty="0" smtClean="0"/>
            </a:br>
            <a:r>
              <a:rPr lang="en-US" dirty="0" smtClean="0"/>
              <a:t>29/01/18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Organograma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dirty="0">
                <a:latin typeface="Simplon BP Regular"/>
                <a:cs typeface="Simplon BP Regular"/>
              </a:rPr>
              <a:t>INTEGRAÇÔES TI </a:t>
            </a:r>
            <a:endParaRPr lang="pt-BR" sz="1100" b="1" dirty="0" smtClean="0"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>
                <a:latin typeface="Simplon BP Regular"/>
                <a:cs typeface="Simplon BP Regular"/>
              </a:rPr>
              <a:t>Eduardo 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plon BP Regular"/>
                <a:cs typeface="Simplon BP Regular"/>
              </a:rPr>
              <a:t>SPONSOR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 / André </a:t>
            </a:r>
            <a:r>
              <a:rPr lang="pt-BR" sz="1100" kern="0" dirty="0" err="1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18392" y="2283718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ARQ. SOLUÇÕES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 smtClean="0">
                <a:latin typeface="Simplon BP Regular"/>
                <a:cs typeface="Simplon BP Regular"/>
              </a:rPr>
              <a:t>Marcelus</a:t>
            </a:r>
            <a:r>
              <a:rPr lang="pt-BR" sz="1100" kern="0" dirty="0" smtClean="0">
                <a:latin typeface="Simplon BP Regular"/>
                <a:cs typeface="Simplon BP Regular"/>
              </a:rPr>
              <a:t> Silva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100" kern="0" dirty="0" err="1" smtClean="0">
                <a:latin typeface="Simplon BP Regular"/>
                <a:cs typeface="Simplon BP Regular"/>
              </a:rPr>
              <a:t>Frossard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Adriana Almeida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Planej.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Fabian </a:t>
            </a:r>
            <a:r>
              <a:rPr lang="pt-BR" sz="1100" dirty="0" err="1" smtClean="0">
                <a:latin typeface="Simplon BP Regular"/>
                <a:cs typeface="Simplon BP Regular"/>
              </a:rPr>
              <a:t>Maravalha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Solução AF/Dados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r>
              <a:rPr lang="pt-BR" sz="1100" dirty="0">
                <a:latin typeface="Simplon BP Regular"/>
                <a:cs typeface="Simplon BP Regular"/>
              </a:rPr>
              <a:t> </a:t>
            </a:r>
            <a:r>
              <a:rPr lang="pt-BR" sz="1100" dirty="0" smtClean="0">
                <a:latin typeface="Simplon BP Regular"/>
                <a:cs typeface="Simplon BP Regular"/>
              </a:rPr>
              <a:t>Carlos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3055" y="1439581"/>
            <a:ext cx="6691572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200" kern="0" dirty="0" err="1" smtClean="0">
                <a:latin typeface="Simplon BP Regular"/>
                <a:cs typeface="Simplon BP Regular"/>
              </a:rPr>
              <a:t>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17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18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21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Unidade de Venda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Debora Farias</a:t>
            </a:r>
          </a:p>
        </p:txBody>
      </p:sp>
      <p:sp>
        <p:nvSpPr>
          <p:cNvPr id="22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 (</a:t>
            </a:r>
            <a:r>
              <a:rPr lang="pt-BR" sz="1200" b="1" kern="0" dirty="0" err="1" smtClean="0">
                <a:latin typeface="Simplon BP Regular"/>
                <a:cs typeface="Simplon BP Regular"/>
              </a:rPr>
              <a:t>WeDo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)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8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Projetos INFRA</a:t>
            </a:r>
            <a:endParaRPr lang="pt-BR" sz="800" b="1" dirty="0"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800" dirty="0" smtClean="0">
                <a:latin typeface="Simplon BP Regular"/>
                <a:cs typeface="Simplon BP Regular"/>
              </a:rPr>
              <a:t>Wagner Veloso/Paulo Barreto</a:t>
            </a:r>
            <a:endParaRPr lang="pt-BR" sz="800" dirty="0">
              <a:latin typeface="Simplon BP Regular"/>
              <a:cs typeface="Simplon BP Regular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SCORE EXT. e TV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Leandro </a:t>
            </a:r>
            <a:r>
              <a:rPr lang="pt-BR" sz="1100" dirty="0" err="1">
                <a:latin typeface="Simplon BP Regular"/>
                <a:cs typeface="Simplon BP Regular"/>
              </a:rPr>
              <a:t>Frossard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2070141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33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34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Sistemas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35" name="Rectangle 30"/>
          <p:cNvSpPr/>
          <p:nvPr/>
        </p:nvSpPr>
        <p:spPr>
          <a:xfrm>
            <a:off x="2070141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Fraude Interna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Iran</a:t>
            </a:r>
          </a:p>
        </p:txBody>
      </p:sp>
      <p:sp>
        <p:nvSpPr>
          <p:cNvPr id="36" name="Rectangle 36"/>
          <p:cNvSpPr/>
          <p:nvPr/>
        </p:nvSpPr>
        <p:spPr>
          <a:xfrm>
            <a:off x="723500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37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Segurança NDS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Flavio de Jesus</a:t>
            </a:r>
          </a:p>
        </p:txBody>
      </p:sp>
      <p:sp>
        <p:nvSpPr>
          <p:cNvPr id="38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 smtClean="0">
                <a:latin typeface="Simplon BP Regular"/>
                <a:cs typeface="Simplon BP Regular"/>
              </a:rPr>
              <a:t>Gestão de Testes</a:t>
            </a:r>
            <a:endParaRPr lang="pt-BR" sz="1100" b="1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rgbClr val="000000"/>
                </a:solidFill>
                <a:latin typeface="Simplon BP Regular"/>
                <a:ea typeface="MS Gothic" charset="-128"/>
                <a:cs typeface="Simplon BP Regular"/>
              </a:rPr>
              <a:t>Soraia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723500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CRÉDITO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Frederico </a:t>
            </a:r>
            <a:r>
              <a:rPr lang="pt-BR" sz="1100" dirty="0" err="1" smtClean="0">
                <a:latin typeface="Simplon BP Regular"/>
                <a:cs typeface="Simplon BP Regular"/>
              </a:rPr>
              <a:t>Basili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Intel.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Eduardo Fernandes</a:t>
            </a:r>
          </a:p>
        </p:txBody>
      </p:sp>
      <p:sp>
        <p:nvSpPr>
          <p:cNvPr id="42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Infra e Operações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Judney</a:t>
            </a:r>
            <a:r>
              <a:rPr lang="pt-BR" sz="1100" dirty="0">
                <a:latin typeface="Simplon BP Regular"/>
                <a:cs typeface="Simplon BP Regular"/>
              </a:rPr>
              <a:t>/</a:t>
            </a: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723500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Ariane Carla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481190" y="230302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Funcional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481190" y="271856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</a:t>
            </a: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481190" y="3141817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</a:p>
        </p:txBody>
      </p:sp>
      <p:sp>
        <p:nvSpPr>
          <p:cNvPr id="51" name="Rectangle 36"/>
          <p:cNvSpPr/>
          <p:nvPr/>
        </p:nvSpPr>
        <p:spPr>
          <a:xfrm>
            <a:off x="6119073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Acessos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Amaury </a:t>
            </a:r>
            <a:r>
              <a:rPr lang="pt-BR" sz="1100" dirty="0" err="1">
                <a:latin typeface="Simplon BP Regular"/>
                <a:cs typeface="Simplon BP Regular"/>
              </a:rPr>
              <a:t>Araujo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4756956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DATA LAKE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Thiago Jordão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412823" y="269216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Relacionamento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Marcio Cesar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404808" y="352324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TML Releases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Sabrina Mota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04808" y="310770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Transição 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Prod.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Camila Costa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  <p:sp>
        <p:nvSpPr>
          <p:cNvPr id="48" name="Elipse 217"/>
          <p:cNvSpPr/>
          <p:nvPr/>
        </p:nvSpPr>
        <p:spPr>
          <a:xfrm>
            <a:off x="5892885" y="33638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Elipse 217"/>
          <p:cNvSpPr/>
          <p:nvPr/>
        </p:nvSpPr>
        <p:spPr>
          <a:xfrm>
            <a:off x="5892885" y="459035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ipse 217"/>
          <p:cNvSpPr/>
          <p:nvPr/>
        </p:nvSpPr>
        <p:spPr>
          <a:xfrm>
            <a:off x="4539269" y="37238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703321" y="1200110"/>
            <a:ext cx="1479366" cy="597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PRJ00024387</a:t>
            </a:r>
          </a:p>
          <a:p>
            <a:pPr algn="ctr"/>
            <a:r>
              <a:rPr lang="pt-BR" sz="900" dirty="0"/>
              <a:t>Projeto: Novo Antifraude RAID-FMS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589050" y="2058083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PRJ00024506</a:t>
            </a:r>
          </a:p>
          <a:p>
            <a:pPr algn="ctr"/>
            <a:r>
              <a:rPr lang="pt-BR" sz="900" dirty="0"/>
              <a:t>Aquisição Infra Novo Antifraude RAID-FMS 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2484393" y="2056125"/>
            <a:ext cx="168348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PRJ00024931</a:t>
            </a:r>
          </a:p>
          <a:p>
            <a:pPr algn="ctr"/>
            <a:r>
              <a:rPr lang="pt-BR" sz="900" dirty="0"/>
              <a:t>Aquisição Infra de Produção do Novo Antifraude RAID-FMS 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4891375" y="2056125"/>
            <a:ext cx="148589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PRJ00026001</a:t>
            </a:r>
          </a:p>
          <a:p>
            <a:pPr algn="ctr"/>
            <a:r>
              <a:rPr lang="pt-BR" sz="900" dirty="0"/>
              <a:t>Aquisição Infra </a:t>
            </a:r>
            <a:r>
              <a:rPr lang="pt-BR" sz="900" dirty="0" err="1"/>
              <a:t>Hadoop</a:t>
            </a:r>
            <a:r>
              <a:rPr lang="pt-BR" sz="900" dirty="0"/>
              <a:t> para o Novo Antifraude RAID-FMS 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7160405" y="204706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PRJ00025887</a:t>
            </a:r>
          </a:p>
          <a:p>
            <a:pPr algn="ctr"/>
            <a:r>
              <a:rPr lang="pt-BR" sz="900" b="1" dirty="0"/>
              <a:t>[Novo Antifraude RAID-FMS] - Onda 1</a:t>
            </a:r>
            <a:endParaRPr lang="pt-BR" sz="9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68617" y="345464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PRJ00025351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68617" y="445395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PRJ00025837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cxnSp>
        <p:nvCxnSpPr>
          <p:cNvPr id="13" name="Conector reto 12"/>
          <p:cNvCxnSpPr>
            <a:stCxn id="5" idx="0"/>
            <a:endCxn id="4" idx="2"/>
          </p:cNvCxnSpPr>
          <p:nvPr/>
        </p:nvCxnSpPr>
        <p:spPr>
          <a:xfrm flipV="1">
            <a:off x="1266687" y="1797736"/>
            <a:ext cx="3176317" cy="26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  <a:endCxn id="4" idx="2"/>
          </p:cNvCxnSpPr>
          <p:nvPr/>
        </p:nvCxnSpPr>
        <p:spPr>
          <a:xfrm flipV="1">
            <a:off x="3326134" y="1797736"/>
            <a:ext cx="1116870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0"/>
            <a:endCxn id="4" idx="2"/>
          </p:cNvCxnSpPr>
          <p:nvPr/>
        </p:nvCxnSpPr>
        <p:spPr>
          <a:xfrm flipH="1" flipV="1">
            <a:off x="4443004" y="1797736"/>
            <a:ext cx="1191318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0"/>
            <a:endCxn id="4" idx="2"/>
          </p:cNvCxnSpPr>
          <p:nvPr/>
        </p:nvCxnSpPr>
        <p:spPr>
          <a:xfrm flipH="1" flipV="1">
            <a:off x="4443004" y="1797736"/>
            <a:ext cx="3395038" cy="2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  <a:endCxn id="10" idx="2"/>
          </p:cNvCxnSpPr>
          <p:nvPr/>
        </p:nvCxnSpPr>
        <p:spPr>
          <a:xfrm flipV="1">
            <a:off x="1146254" y="4003288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9"/>
          <p:cNvSpPr/>
          <p:nvPr/>
        </p:nvSpPr>
        <p:spPr>
          <a:xfrm>
            <a:off x="2070427" y="346269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PRJ00025964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</p:txBody>
      </p:sp>
      <p:sp>
        <p:nvSpPr>
          <p:cNvPr id="22" name="Retângulo Arredondado 10"/>
          <p:cNvSpPr/>
          <p:nvPr/>
        </p:nvSpPr>
        <p:spPr>
          <a:xfrm>
            <a:off x="2070427" y="4462004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r>
              <a:rPr lang="pt-BR" sz="900" dirty="0" smtClean="0"/>
              <a:t>PRJ00026905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  <a:p>
            <a:pPr algn="ctr"/>
            <a:endParaRPr lang="pt-BR" sz="900" dirty="0" smtClean="0"/>
          </a:p>
          <a:p>
            <a:pPr algn="ctr"/>
            <a:endParaRPr lang="pt-BR" sz="900" dirty="0"/>
          </a:p>
        </p:txBody>
      </p:sp>
      <p:cxnSp>
        <p:nvCxnSpPr>
          <p:cNvPr id="23" name="Conector reto 22"/>
          <p:cNvCxnSpPr>
            <a:stCxn id="22" idx="0"/>
            <a:endCxn id="20" idx="2"/>
          </p:cNvCxnSpPr>
          <p:nvPr/>
        </p:nvCxnSpPr>
        <p:spPr>
          <a:xfrm flipV="1">
            <a:off x="2748063" y="4011336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463078" y="70201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POR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97320" y="27876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PELO USUÁRIO/RELACIONAMENTO</a:t>
            </a:r>
          </a:p>
        </p:txBody>
      </p:sp>
      <p:sp>
        <p:nvSpPr>
          <p:cNvPr id="25" name="Título 2"/>
          <p:cNvSpPr txBox="1">
            <a:spLocks/>
          </p:cNvSpPr>
          <p:nvPr/>
        </p:nvSpPr>
        <p:spPr>
          <a:xfrm>
            <a:off x="77519" y="-70820"/>
            <a:ext cx="8710521" cy="5292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pt-BR" sz="4500" b="0" i="0" kern="1200" noProof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600" dirty="0" smtClean="0"/>
              <a:t>Programa Novo antifraude RAID-FMS (PRJ00024387/PRJ25351/PRJ25964)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Usaremos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contingência para as Ondas 2 e 3, o ambiente de DEV definitivo, já disponibilizado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61107" y="711255"/>
            <a:ext cx="2699576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290111" y="3501182"/>
            <a:ext cx="2539725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89245"/>
            <a:ext cx="631695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/>
              <a:t>PRJ24506 - Aquisição Infra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</a:t>
            </a:r>
            <a:r>
              <a:rPr lang="pt-BR" sz="1000" dirty="0" smtClean="0">
                <a:solidFill>
                  <a:schemeClr val="tx1"/>
                </a:solidFill>
              </a:rPr>
              <a:t>nificar </a:t>
            </a:r>
            <a:r>
              <a:rPr lang="pt-BR" sz="1000" dirty="0">
                <a:solidFill>
                  <a:schemeClr val="tx1"/>
                </a:solidFill>
              </a:rPr>
              <a:t>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23174" y="980966"/>
            <a:ext cx="39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HML: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término da instalação dos equipamentos planejado para 19/03, para finalização do cadastramento dos equipamentos no CMDB e utilização no Projeto. Processo de Aquisição em andamento para reposição dos equipamentos.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02/02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– Aprovação DSOL Consolidado – Resp.: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GP 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RT´s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  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60800" y="78612"/>
            <a:ext cx="6549650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PRJ24931 - Aquisição </a:t>
            </a:r>
            <a:r>
              <a:rPr lang="pt-BR" sz="1600" dirty="0"/>
              <a:t>Infra de Produção do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Unificar 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989996"/>
            <a:ext cx="39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Geração de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RFP´s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concluído em 22/01 para início do processo de aquisição dos equipamentos. 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 revisado apontando data estimada de entrega dos servidores para Julho/18 (a depender do prazo de conclusão da etapa de Aquisição dos Equipamentos)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8447" y="3752952"/>
            <a:ext cx="806165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TBD </a:t>
            </a:r>
            <a:r>
              <a:rPr lang="pt-BR" sz="1000" strike="sngStrike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23/01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strike="sngStrike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19/01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Término DSOL para aprovação no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Resp.: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Wagner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tx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29903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1001559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70362" y="98986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881383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89201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69444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86246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5019211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410316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PRJ26001 -  </a:t>
            </a:r>
            <a:r>
              <a:rPr lang="pt-BR" sz="1600" dirty="0"/>
              <a:t>Aquisição Infra </a:t>
            </a:r>
            <a:r>
              <a:rPr lang="pt-BR" sz="1600" dirty="0" err="1"/>
              <a:t>Hadoop</a:t>
            </a:r>
            <a:r>
              <a:rPr lang="pt-BR" sz="1600" dirty="0"/>
              <a:t> para o Novo Antifraude RAID-FMS </a:t>
            </a:r>
            <a:br>
              <a:rPr lang="pt-BR" sz="1600" dirty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</a:t>
            </a:r>
            <a:r>
              <a:rPr lang="pt-BR" sz="1000" dirty="0" err="1" smtClean="0">
                <a:solidFill>
                  <a:schemeClr val="tx1"/>
                </a:solidFill>
              </a:rPr>
              <a:t>Hadoop</a:t>
            </a:r>
            <a:r>
              <a:rPr lang="pt-BR" sz="1000" dirty="0" smtClean="0">
                <a:solidFill>
                  <a:schemeClr val="tx1"/>
                </a:solidFill>
              </a:rPr>
              <a:t> visando </a:t>
            </a:r>
            <a:r>
              <a:rPr lang="pt-BR" sz="1000" dirty="0">
                <a:solidFill>
                  <a:schemeClr val="tx1"/>
                </a:solidFill>
              </a:rPr>
              <a:t>garantir a entrada em PRD </a:t>
            </a:r>
            <a:r>
              <a:rPr lang="pt-BR" sz="1000" dirty="0" smtClean="0">
                <a:solidFill>
                  <a:schemeClr val="tx1"/>
                </a:solidFill>
              </a:rPr>
              <a:t>do </a:t>
            </a:r>
            <a:r>
              <a:rPr lang="pt-BR" sz="1000" dirty="0">
                <a:solidFill>
                  <a:schemeClr val="tx1"/>
                </a:solidFill>
              </a:rPr>
              <a:t>Programa RAID-FMS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1096327"/>
            <a:ext cx="39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Geração de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RFP´s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concluído em 22/01 para início do processo de aquisição dos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equipamentos. Apenas após término do processo de contratação será possível revisar o cronograma e informar a data planejada de entrega.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 Infra poderá ser utilizada a partir da Onda 7.1.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811590"/>
            <a:ext cx="8118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TBD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envio do cronograma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revisado, após envio do cronograma de Aquisições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Resp.: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Paulo Barreto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44271"/>
            <a:ext cx="397980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Pendente abertura de CR de Usuário para tratamento dos 6 defeitos de UAT, conforme alinhado durante o teste, para formalização e início das atividades da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Resp.: Leandro/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Kleyton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PRJ25837 </a:t>
            </a:r>
            <a:r>
              <a:rPr lang="pt-BR" sz="1600" dirty="0"/>
              <a:t>- [Novo Antifraude RAID-FMS] - Onda </a:t>
            </a:r>
            <a:r>
              <a:rPr lang="pt-BR" sz="1600" dirty="0" smtClean="0"/>
              <a:t>2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regra para Motor </a:t>
            </a:r>
            <a:r>
              <a:rPr lang="pt-BR" sz="1000" dirty="0">
                <a:solidFill>
                  <a:schemeClr val="tx1"/>
                </a:solidFill>
              </a:rPr>
              <a:t>de regras e TV </a:t>
            </a:r>
            <a:r>
              <a:rPr lang="pt-BR" sz="1000" dirty="0" err="1">
                <a:solidFill>
                  <a:schemeClr val="tx1"/>
                </a:solidFill>
              </a:rPr>
              <a:t>Offline</a:t>
            </a: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510" y="914544"/>
            <a:ext cx="39775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Aguardando entrada em Produção em 31/01.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Durante a validação da UAT, 6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defeitos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foram classificados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CR, para uma 2ª entrega no Projeto. DSOL desta entrega será disponibilizado pela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até 31/01 para validação e planejamento.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31/01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26/01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– entrega da documentação para aprovação da etapa de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Analytics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 – Resp.: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31/01 – Entrada em Produção (Escopo Original)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19/02 – Entrega do pacote com a solução dos 6 Defeitos de UAT classificados como CR para validação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1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238102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do DAS, confirmado impacto de desenvolvimento e testes para as frentes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além do sistema de crédito, implicando no aumento do escopo inicial previsto na etapa de planejamento do Programa Novo Antifraude.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acordo com 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macrocronograma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divulgado pela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na fase de planejamento do Programa (Onda 0), não foi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contemplado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entre as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Possível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impacto e replanejamento do DSOL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caso,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durante as plenárias seja identificado um nível de complexidade maior do que o informado até o momento pelo usuário de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Fraude.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Possível impacto na etapa de Construção pela absorção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dos 9 Itens de melhoria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referentes à </a:t>
            </a:r>
            <a:r>
              <a:rPr lang="pt-BR" sz="1000" b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 2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77480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PRJ26905 </a:t>
            </a:r>
            <a:r>
              <a:rPr lang="pt-BR" sz="1600" dirty="0"/>
              <a:t>- [Novo Antifraude RAID-FMS] - Onda 3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</a:t>
            </a:r>
            <a:r>
              <a:rPr lang="pt-BR" sz="1000" dirty="0">
                <a:solidFill>
                  <a:schemeClr val="tx1"/>
                </a:solidFill>
              </a:rPr>
              <a:t>novas regras para Oi Total 2P+Fixa R1 1P+Transact Online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04713"/>
            <a:ext cx="3977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DSOL iniciado em 24/01, com 20% de conclusão.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Durante a validação da UAT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Onda 2, 9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Itens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Melhoria foram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endereçados para detalhamento no escopo da Onda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24/01 a 09/02 –  Elaboração Artefatos do DSOL (RAID-FMS 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)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/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Experian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/Oi-Crédito/Oi-Fraude/Oi-Sistemas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15 a 23/02 – Consolidação e Validação 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DSOL (RAID-FMS e </a:t>
            </a:r>
            <a:r>
              <a:rPr lang="pt-BR" sz="1000" dirty="0" err="1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)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– Resp.: Oi-Crédito/Oi-Fraude/Oi-Sistemas</a:t>
            </a:r>
          </a:p>
        </p:txBody>
      </p:sp>
      <p:sp>
        <p:nvSpPr>
          <p:cNvPr id="32" name="Oval 113"/>
          <p:cNvSpPr>
            <a:spLocks noChangeAspect="1"/>
          </p:cNvSpPr>
          <p:nvPr/>
        </p:nvSpPr>
        <p:spPr>
          <a:xfrm rot="5400000">
            <a:off x="6743817" y="203887"/>
            <a:ext cx="106540" cy="17897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63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8303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Agenda </a:t>
            </a:r>
            <a:r>
              <a:rPr lang="pt-BR" sz="3200" dirty="0"/>
              <a:t>de reuniões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878638" y="640234"/>
            <a:ext cx="1455737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Sexta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069" y="92268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MANHÃ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069" y="297925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TARDE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302250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Quinta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730625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Quarta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160588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Terça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82613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 dirty="0">
                <a:solidFill>
                  <a:prstClr val="white"/>
                </a:solidFill>
                <a:latin typeface="Simplon BP Regular" pitchFamily="2" charset="0"/>
              </a:rPr>
              <a:t>Segunda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817563" y="4930676"/>
            <a:ext cx="2492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 eaLnBrk="0" hangingPunct="0">
              <a:defRPr/>
            </a:pPr>
            <a:endParaRPr 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5" name="CaixaDeTexto 22"/>
          <p:cNvSpPr txBox="1">
            <a:spLocks noChangeArrowheads="1"/>
          </p:cNvSpPr>
          <p:nvPr/>
        </p:nvSpPr>
        <p:spPr bwMode="auto">
          <a:xfrm>
            <a:off x="1084263" y="4917976"/>
            <a:ext cx="701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Presencial</a:t>
            </a:r>
          </a:p>
        </p:txBody>
      </p:sp>
      <p:sp>
        <p:nvSpPr>
          <p:cNvPr id="16" name="CaixaDeTexto 23"/>
          <p:cNvSpPr txBox="1">
            <a:spLocks noChangeArrowheads="1"/>
          </p:cNvSpPr>
          <p:nvPr/>
        </p:nvSpPr>
        <p:spPr bwMode="auto">
          <a:xfrm>
            <a:off x="3175" y="4917976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Legenda: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1898650" y="4930676"/>
            <a:ext cx="247650" cy="163512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25"/>
          <p:cNvSpPr txBox="1">
            <a:spLocks noChangeArrowheads="1"/>
          </p:cNvSpPr>
          <p:nvPr/>
        </p:nvSpPr>
        <p:spPr bwMode="auto">
          <a:xfrm>
            <a:off x="2133600" y="4917976"/>
            <a:ext cx="13858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Atividade de Preparação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5286327" y="1511499"/>
            <a:ext cx="1454150" cy="946401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Acompanhamento de Pendências – Envio de e-mail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PMO 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Resp. Pendências Abertas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,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817938" y="4930676"/>
            <a:ext cx="249237" cy="163512"/>
          </a:xfrm>
          <a:prstGeom prst="rect">
            <a:avLst/>
          </a:prstGeom>
          <a:noFill/>
          <a:ln w="12700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8"/>
          <p:cNvSpPr txBox="1">
            <a:spLocks noChangeArrowheads="1"/>
          </p:cNvSpPr>
          <p:nvPr/>
        </p:nvSpPr>
        <p:spPr bwMode="auto">
          <a:xfrm>
            <a:off x="4125913" y="4917976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Divulgação Material</a:t>
            </a:r>
          </a:p>
        </p:txBody>
      </p:sp>
      <p:sp>
        <p:nvSpPr>
          <p:cNvPr id="22" name="CaixaDeTexto 33"/>
          <p:cNvSpPr txBox="1">
            <a:spLocks noChangeArrowheads="1"/>
          </p:cNvSpPr>
          <p:nvPr/>
        </p:nvSpPr>
        <p:spPr bwMode="auto">
          <a:xfrm>
            <a:off x="96764" y="2787774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14:00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82613" y="2968160"/>
            <a:ext cx="1454400" cy="657690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Preparação do Material para o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Semanal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</a:t>
            </a: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191154" y="2968160"/>
            <a:ext cx="1454150" cy="18612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Divulgação Ata de Core Team , Cadastramento das Pendências e das Decisões, Premissas e Restrições definidas na reunião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PMO 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Membros do Core Team</a:t>
            </a:r>
          </a:p>
        </p:txBody>
      </p:sp>
      <p:sp>
        <p:nvSpPr>
          <p:cNvPr id="25" name="CaixaDeTexto 41"/>
          <p:cNvSpPr txBox="1">
            <a:spLocks noChangeArrowheads="1"/>
          </p:cNvSpPr>
          <p:nvPr/>
        </p:nvSpPr>
        <p:spPr bwMode="auto">
          <a:xfrm>
            <a:off x="96764" y="715608"/>
            <a:ext cx="658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09:00</a:t>
            </a:r>
            <a:endParaRPr lang="pt-BR" altLang="pt-BR" sz="9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82613" y="3675315"/>
            <a:ext cx="1454150" cy="1165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</a:t>
            </a:r>
            <a:r>
              <a:rPr 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Core Team</a:t>
            </a:r>
          </a:p>
          <a:p>
            <a:pPr eaLnBrk="0">
              <a:defRPr/>
            </a:pPr>
            <a:endParaRPr 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GPs, CT, CF,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6878638" y="923798"/>
            <a:ext cx="1454150" cy="726589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t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Envio do Status </a:t>
            </a:r>
            <a:r>
              <a:rPr lang="pt-BR" altLang="pt-BR" sz="900" b="1" dirty="0" err="1">
                <a:solidFill>
                  <a:prstClr val="black"/>
                </a:solidFill>
                <a:latin typeface="Simplon BP Regular" pitchFamily="2" charset="0"/>
              </a:rPr>
              <a:t>Report</a:t>
            </a:r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 pelos Fornecedores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GPs e </a:t>
            </a:r>
            <a:r>
              <a:rPr lang="pt-BR" alt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6879975" y="1747197"/>
            <a:ext cx="1454400" cy="10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Status com fornecedores </a:t>
            </a:r>
          </a:p>
          <a:p>
            <a:pPr eaLnBrk="0">
              <a:defRPr/>
            </a:pPr>
            <a:endParaRPr 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GP, CT, Gestão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e 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859744" y="3977554"/>
            <a:ext cx="1454150" cy="862301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0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Acompanhamento e Atualização de Pendências para Core Team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Responsável pelas pendências em Aberto</a:t>
            </a:r>
          </a:p>
        </p:txBody>
      </p:sp>
    </p:spTree>
    <p:extLst>
      <p:ext uri="{BB962C8B-B14F-4D97-AF65-F5344CB8AC3E}">
        <p14:creationId xmlns:p14="http://schemas.microsoft.com/office/powerpoint/2010/main" val="416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FE43F0-B2E4-4B8F-BB5D-28B2EAB90953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83886</TotalTime>
  <Words>1282</Words>
  <Application>Microsoft Office PowerPoint</Application>
  <PresentationFormat>Apresentação na tela (16:9)</PresentationFormat>
  <Paragraphs>263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4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Programa Novo Antifraude RAID-FMS  Core Team 29/01/18  </vt:lpstr>
      <vt:lpstr>Organograma</vt:lpstr>
      <vt:lpstr>Apresentação do PowerPoint</vt:lpstr>
      <vt:lpstr>PRJ24506 - Aquisição Infra Novo Antifraude RAID-FMS  Escopo: Aquisição de infraestrutura de HW, SW e Serviços visando unificar os processos de Gestão de Fraudes e habilitar as capacidades para a transformação digital na Oi</vt:lpstr>
      <vt:lpstr>PRJ24931 - Aquisição Infra de Produção do Novo Antifraude RAID-FMS  Escopo: Aquisição de infraestrutura de HW, SW e Serviços visando Unificar os processos de Gestão de Fraudes e habilitar as capacidades para a transformação digital na Oi</vt:lpstr>
      <vt:lpstr>PRJ26001 -  Aquisição Infra Hadoop para o Novo Antifraude RAID-FMS  Escopo: Aquisição de infraestrutura de Hadoop visando garantir a entrada em PRD do Programa RAID-FMS</vt:lpstr>
      <vt:lpstr>PRJ25837 - [Novo Antifraude RAID-FMS] - Onda 2 Escopo: Implementar nova regra para Motor de regras e TV Offline </vt:lpstr>
      <vt:lpstr>PRJ26905 - [Novo Antifraude RAID-FMS] - Onda 3 Escopo: Implementar novas regras para Oi Total 2P+Fixa R1 1P+Transact Online  </vt:lpstr>
      <vt:lpstr>Agenda de reuniões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Usuário do Windows</cp:lastModifiedBy>
  <cp:revision>2416</cp:revision>
  <cp:lastPrinted>2018-01-03T21:09:45Z</cp:lastPrinted>
  <dcterms:created xsi:type="dcterms:W3CDTF">2013-05-14T05:19:21Z</dcterms:created>
  <dcterms:modified xsi:type="dcterms:W3CDTF">2018-01-29T20:26:28Z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