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08" r:id="rId5"/>
  </p:sldMasterIdLst>
  <p:notesMasterIdLst>
    <p:notesMasterId r:id="rId26"/>
  </p:notesMasterIdLst>
  <p:handoutMasterIdLst>
    <p:handoutMasterId r:id="rId27"/>
  </p:handoutMasterIdLst>
  <p:sldIdLst>
    <p:sldId id="292" r:id="rId6"/>
    <p:sldId id="359" r:id="rId7"/>
    <p:sldId id="352" r:id="rId8"/>
    <p:sldId id="361" r:id="rId9"/>
    <p:sldId id="354" r:id="rId10"/>
    <p:sldId id="425" r:id="rId11"/>
    <p:sldId id="407" r:id="rId12"/>
    <p:sldId id="429" r:id="rId13"/>
    <p:sldId id="430" r:id="rId14"/>
    <p:sldId id="433" r:id="rId15"/>
    <p:sldId id="434" r:id="rId16"/>
    <p:sldId id="435" r:id="rId17"/>
    <p:sldId id="422" r:id="rId18"/>
    <p:sldId id="423" r:id="rId19"/>
    <p:sldId id="424" r:id="rId20"/>
    <p:sldId id="420" r:id="rId21"/>
    <p:sldId id="417" r:id="rId22"/>
    <p:sldId id="418" r:id="rId23"/>
    <p:sldId id="419" r:id="rId24"/>
    <p:sldId id="280" r:id="rId25"/>
  </p:sldIdLst>
  <p:sldSz cx="9144000" cy="5143500" type="screen16x9"/>
  <p:notesSz cx="6784975" cy="98567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46">
          <p15:clr>
            <a:srgbClr val="A4A3A4"/>
          </p15:clr>
        </p15:guide>
        <p15:guide id="2" pos="2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A6"/>
    <a:srgbClr val="E05206"/>
    <a:srgbClr val="757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9" autoAdjust="0"/>
    <p:restoredTop sz="93961" autoAdjust="0"/>
  </p:normalViewPr>
  <p:slideViewPr>
    <p:cSldViewPr snapToObjects="1">
      <p:cViewPr varScale="1">
        <p:scale>
          <a:sx n="93" d="100"/>
          <a:sy n="93" d="100"/>
        </p:scale>
        <p:origin x="-528" y="-102"/>
      </p:cViewPr>
      <p:guideLst>
        <p:guide orient="horz" pos="2346"/>
        <p:guide pos="2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3249" y="0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89CA9-4B8C-F44D-99A4-F7846C6CD634}" type="datetime1">
              <a:rPr lang="pt-BR" smtClean="0"/>
              <a:t>31/05/2017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2238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CONFIDENCIAL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3249" y="9362238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2ECE9-622E-2045-A857-6F56FA9954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42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3249" y="0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CBC11-D23A-9B42-BE2B-A820FD87732B}" type="datetime1">
              <a:rPr lang="pt-BR" smtClean="0"/>
              <a:t>31/05/2017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69075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498" y="4681974"/>
            <a:ext cx="542798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CONFIDENCIAL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3249" y="9362238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3344D-FFC8-1E48-B5D6-DDE69E6481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43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53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54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54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22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399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A75E64B0-50A3-43C0-B3D8-03654CA03282}" type="slidenum">
              <a:rPr lang="en-US" altLang="pt-BR" smtClean="0">
                <a:solidFill>
                  <a:srgbClr val="000000"/>
                </a:solidFill>
              </a:rPr>
              <a:pPr/>
              <a:t>16</a:t>
            </a:fld>
            <a:endParaRPr lang="en-US" altLang="pt-BR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46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5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Instruções</a:t>
            </a:r>
            <a:r>
              <a:rPr lang="en-US" b="1" dirty="0" smtClean="0"/>
              <a:t> </a:t>
            </a:r>
            <a:r>
              <a:rPr lang="en-US" b="1" dirty="0" err="1" smtClean="0"/>
              <a:t>Gerais</a:t>
            </a:r>
            <a:r>
              <a:rPr lang="en-US" b="1" dirty="0" smtClean="0"/>
              <a:t>: </a:t>
            </a:r>
            <a:r>
              <a:rPr lang="en-US" b="0" dirty="0" smtClean="0"/>
              <a:t>Ao </a:t>
            </a:r>
            <a:r>
              <a:rPr lang="en-US" b="0" dirty="0" err="1" smtClean="0"/>
              <a:t>elaborar</a:t>
            </a:r>
            <a:r>
              <a:rPr lang="en-US" b="0" dirty="0" smtClean="0"/>
              <a:t> a </a:t>
            </a:r>
            <a:r>
              <a:rPr lang="en-US" b="0" dirty="0" err="1" smtClean="0"/>
              <a:t>Visão</a:t>
            </a:r>
            <a:r>
              <a:rPr lang="en-US" b="0" dirty="0" smtClean="0"/>
              <a:t> da </a:t>
            </a:r>
            <a:r>
              <a:rPr lang="en-US" b="0" dirty="0" err="1" smtClean="0"/>
              <a:t>Solução</a:t>
            </a:r>
            <a:r>
              <a:rPr lang="en-US" b="0" dirty="0" smtClean="0"/>
              <a:t>, 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equipe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Arquitetura</a:t>
            </a:r>
            <a:r>
              <a:rPr lang="en-US" b="0" baseline="0" dirty="0" smtClean="0"/>
              <a:t> e DDSA </a:t>
            </a:r>
            <a:r>
              <a:rPr lang="en-US" b="0" baseline="0" dirty="0" err="1" smtClean="0"/>
              <a:t>podem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ocultar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os</a:t>
            </a:r>
            <a:r>
              <a:rPr lang="en-US" b="0" baseline="0" dirty="0" smtClean="0"/>
              <a:t> slides </a:t>
            </a:r>
            <a:r>
              <a:rPr lang="en-US" b="0" baseline="0" dirty="0" err="1" smtClean="0"/>
              <a:t>que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não</a:t>
            </a:r>
            <a:r>
              <a:rPr lang="en-US" b="0" baseline="0" dirty="0" smtClean="0"/>
              <a:t> se </a:t>
            </a:r>
            <a:r>
              <a:rPr lang="en-US" b="0" baseline="0" dirty="0" err="1" smtClean="0"/>
              <a:t>aplicam</a:t>
            </a:r>
            <a:r>
              <a:rPr lang="en-US" b="0" baseline="0" dirty="0" smtClean="0"/>
              <a:t> a </a:t>
            </a:r>
            <a:r>
              <a:rPr lang="en-US" b="0" baseline="0" dirty="0" err="1" smtClean="0"/>
              <a:t>sua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realidade</a:t>
            </a:r>
            <a:r>
              <a:rPr lang="en-US" b="0" baseline="0" dirty="0" smtClean="0"/>
              <a:t> e </a:t>
            </a:r>
            <a:r>
              <a:rPr lang="en-US" b="0" baseline="0" dirty="0" err="1" smtClean="0"/>
              <a:t>atualizar</a:t>
            </a:r>
            <a:r>
              <a:rPr lang="en-US" b="0" baseline="0" dirty="0" smtClean="0"/>
              <a:t> o </a:t>
            </a:r>
            <a:r>
              <a:rPr lang="en-US" b="0" baseline="0" dirty="0" err="1" smtClean="0"/>
              <a:t>Índice</a:t>
            </a:r>
            <a:r>
              <a:rPr lang="en-US" b="0" baseline="0" dirty="0" smtClean="0"/>
              <a:t> para se </a:t>
            </a:r>
            <a:r>
              <a:rPr lang="en-US" b="0" baseline="0" dirty="0" err="1" smtClean="0"/>
              <a:t>adequar</a:t>
            </a:r>
            <a:r>
              <a:rPr lang="en-US" b="0" baseline="0" dirty="0" smtClean="0"/>
              <a:t> a </a:t>
            </a:r>
            <a:r>
              <a:rPr lang="en-US" b="0" baseline="0" dirty="0" err="1" smtClean="0"/>
              <a:t>essa</a:t>
            </a:r>
            <a:r>
              <a:rPr lang="en-US" b="0" baseline="0" smtClean="0"/>
              <a:t> realidade</a:t>
            </a:r>
            <a:r>
              <a:rPr lang="en-US" b="0" baseline="0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2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2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29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29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2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2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22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6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15072" y="1635646"/>
            <a:ext cx="50013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800" b="1"/>
            </a:lvl1pPr>
          </a:lstStyle>
          <a:p>
            <a:r>
              <a:rPr lang="x-none" dirty="0" smtClean="0"/>
              <a:t>Título com letra Arial</a:t>
            </a:r>
            <a:br>
              <a:rPr lang="x-none" dirty="0" smtClean="0"/>
            </a:br>
            <a:r>
              <a:rPr lang="x-none" dirty="0" smtClean="0"/>
              <a:t>Bold tamanho 38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347467" y="2860154"/>
            <a:ext cx="4968875" cy="64770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pPr lvl="0"/>
            <a:r>
              <a:rPr lang="x-none" dirty="0" smtClean="0"/>
              <a:t>Referência (Dpto, cidade, etc.) | Ano</a:t>
            </a:r>
          </a:p>
          <a:p>
            <a:pPr lvl="0"/>
            <a:r>
              <a:rPr lang="x-none" dirty="0" smtClean="0"/>
              <a:t>Usar letra Arial tamanho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7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5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22421" y="2212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8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923925" y="1066800"/>
            <a:ext cx="6600825" cy="857250"/>
          </a:xfrm>
        </p:spPr>
        <p:txBody>
          <a:bodyPr/>
          <a:lstStyle>
            <a:lvl1pPr marL="0" indent="0">
              <a:buNone/>
              <a:defRPr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pt-BR" b="0" noProof="0" dirty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23925" y="2427734"/>
            <a:ext cx="6600825" cy="2016224"/>
          </a:xfrm>
        </p:spPr>
        <p:txBody>
          <a:bodyPr/>
          <a:lstStyle>
            <a:lvl1pPr marL="0" indent="0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r>
              <a:rPr lang="pt-BR" noProof="0" dirty="0" smtClean="0">
                <a:solidFill>
                  <a:schemeClr val="tx1"/>
                </a:solidFill>
              </a:rPr>
              <a:t>01	Página de texto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02	Exemplo de destaque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06	Exemplo de subtítulo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07	Modelo de Capa para Capítulo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09	Aplicações com imagens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20	Modelo de tabela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21	Modelo de Gráfico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b="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76256" y="4496626"/>
            <a:ext cx="648494" cy="369332"/>
          </a:xfrm>
        </p:spPr>
        <p:txBody>
          <a:bodyPr>
            <a:noAutofit/>
          </a:bodyPr>
          <a:lstStyle>
            <a:lvl1pPr marL="0" indent="0" algn="r" defTabSz="457200" rtl="0" eaLnBrk="0" latinLnBrk="0" hangingPunct="0">
              <a:spcBef>
                <a:spcPct val="50000"/>
              </a:spcBef>
              <a:buNone/>
              <a:defRPr lang="en-US" sz="1800" b="1" kern="1200" dirty="0" smtClean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  <a:lvl2pPr marL="361950" indent="0">
              <a:buNone/>
              <a:defRPr sz="1800" b="1">
                <a:solidFill>
                  <a:schemeClr val="accent1"/>
                </a:solidFill>
              </a:defRPr>
            </a:lvl2pPr>
            <a:lvl3pPr marL="712788" indent="0">
              <a:buNone/>
              <a:defRPr sz="1800" b="1">
                <a:solidFill>
                  <a:schemeClr val="accent1"/>
                </a:solidFill>
              </a:defRPr>
            </a:lvl3pPr>
            <a:lvl4pPr marL="1074738" indent="0">
              <a:buNone/>
              <a:defRPr sz="1800" b="1">
                <a:solidFill>
                  <a:schemeClr val="accent1"/>
                </a:solidFill>
              </a:defRPr>
            </a:lvl4pPr>
            <a:lvl5pPr marL="1436688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noProof="0" dirty="0" smtClean="0"/>
              <a:t>###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" y="200573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Índice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788023" y="4497992"/>
            <a:ext cx="2232249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pt-BR" dirty="0" smtClean="0">
                <a:solidFill>
                  <a:srgbClr val="00AFB2"/>
                </a:solidFill>
              </a:rPr>
              <a:t>Total de Slides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925" y="24830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Sumário Executivo</a:t>
            </a:r>
            <a:endParaRPr lang="pt-BR" dirty="0">
              <a:solidFill>
                <a:srgbClr val="00AF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73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347788"/>
            <a:ext cx="8208962" cy="3528218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4275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288" y="2211710"/>
            <a:ext cx="8208962" cy="993775"/>
          </a:xfrm>
        </p:spPr>
        <p:txBody>
          <a:bodyPr/>
          <a:lstStyle>
            <a:lvl1pPr>
              <a:defRPr lang="pt-BR" sz="3200" b="1" cap="all" baseline="0" dirty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lvl="0" defTabSz="457200">
              <a:lnSpc>
                <a:spcPct val="100000"/>
              </a:lnSpc>
            </a:pPr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47102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1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707" r:id="rId3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500" kern="1200" baseline="0">
          <a:solidFill>
            <a:srgbClr val="FFFFFF"/>
          </a:solidFill>
          <a:latin typeface="Arial"/>
          <a:ea typeface="+mn-ea"/>
          <a:cs typeface="Arial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480" y="259869"/>
            <a:ext cx="720000" cy="7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1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marL="0" algn="l" defTabSz="457200" rtl="0" eaLnBrk="1" latinLnBrk="0" hangingPunct="1">
        <a:lnSpc>
          <a:spcPct val="90000"/>
        </a:lnSpc>
        <a:spcBef>
          <a:spcPct val="5000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37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76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49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938" y="1635646"/>
            <a:ext cx="5256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Arial"/>
                <a:cs typeface="Arial"/>
              </a:rPr>
              <a:t>DAS - Documento de Arquitetura da Solução </a:t>
            </a:r>
            <a:endParaRPr lang="pt-BR" sz="2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0886" y="2787774"/>
            <a:ext cx="56036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PRJ00021810 – Cingapura - SUB -  Adequação de portfólio da Móvel - Integração</a:t>
            </a:r>
          </a:p>
          <a:p>
            <a:r>
              <a:rPr lang="pt-BR" sz="2400" b="1" dirty="0" smtClean="0">
                <a:solidFill>
                  <a:schemeClr val="bg1"/>
                </a:solidFill>
              </a:rPr>
              <a:t>Gerência </a:t>
            </a:r>
            <a:r>
              <a:rPr lang="pt-BR" sz="2400" b="1" dirty="0">
                <a:solidFill>
                  <a:schemeClr val="bg1"/>
                </a:solidFill>
              </a:rPr>
              <a:t>de Arquitetura de </a:t>
            </a:r>
            <a:r>
              <a:rPr lang="pt-BR" sz="2400" b="1" dirty="0" smtClean="0">
                <a:solidFill>
                  <a:schemeClr val="bg1"/>
                </a:solidFill>
              </a:rPr>
              <a:t>Soluções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8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ângulo 125"/>
          <p:cNvSpPr/>
          <p:nvPr/>
        </p:nvSpPr>
        <p:spPr>
          <a:xfrm>
            <a:off x="8100392" y="313242"/>
            <a:ext cx="898291" cy="864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extBox 2"/>
          <p:cNvSpPr txBox="1"/>
          <p:nvPr/>
        </p:nvSpPr>
        <p:spPr>
          <a:xfrm>
            <a:off x="44920" y="51369"/>
            <a:ext cx="5823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009AA6"/>
                </a:solidFill>
                <a:latin typeface="Arial"/>
                <a:cs typeface="Arial"/>
              </a:rPr>
              <a:t>Desenho de Solução – Solicitação via Canais – Transferência de Saldo 2/2 </a:t>
            </a:r>
            <a:endParaRPr lang="pt-BR" sz="1200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8280472" y="195486"/>
            <a:ext cx="540000" cy="1814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5868145" y="529590"/>
          <a:ext cx="3168351" cy="1844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0039"/>
                <a:gridCol w="2304256"/>
                <a:gridCol w="504056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Atividade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5.4</a:t>
                      </a: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Barramento envia para IN a</a:t>
                      </a:r>
                      <a:r>
                        <a:rPr lang="pt-BR" sz="7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solicitação de crédito para o receptor da transação anterior, onde o débito já foi realizado com sucesso no saldo do doador</a:t>
                      </a:r>
                      <a:endParaRPr lang="pt-BR" sz="7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</a:t>
                      </a: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5.5</a:t>
                      </a: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 realiza com sucesso</a:t>
                      </a:r>
                      <a:r>
                        <a:rPr lang="pt-BR" sz="7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 crédito para o receptor e </a:t>
                      </a: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responde ao barramento</a:t>
                      </a:r>
                      <a:r>
                        <a:rPr lang="pt-BR" sz="7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endParaRPr lang="pt-BR" sz="7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</a:t>
                      </a: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5.6</a:t>
                      </a: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Barramento envia</a:t>
                      </a:r>
                      <a:r>
                        <a:rPr lang="pt-BR" sz="7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para o Siebel a resposta da solicitação de Transferência  para registrar em TT específico para esta operação</a:t>
                      </a:r>
                      <a:endParaRPr lang="pt-BR" sz="7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Canais Consultam histórico de Transferências de dados através</a:t>
                      </a:r>
                      <a:r>
                        <a:rPr lang="pt-BR" sz="7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dos </a:t>
                      </a:r>
                      <a:r>
                        <a:rPr lang="pt-BR" sz="700" b="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TTs</a:t>
                      </a:r>
                      <a:r>
                        <a:rPr lang="pt-BR" sz="7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criados específicos para esta operação </a:t>
                      </a:r>
                      <a:endParaRPr lang="pt-BR" sz="7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OSB/API</a:t>
                      </a: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2" name="Grupo 51"/>
          <p:cNvGrpSpPr/>
          <p:nvPr/>
        </p:nvGrpSpPr>
        <p:grpSpPr>
          <a:xfrm>
            <a:off x="117519" y="4371950"/>
            <a:ext cx="8866847" cy="546571"/>
            <a:chOff x="117519" y="4391504"/>
            <a:chExt cx="8866847" cy="546571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6877084" y="4474002"/>
              <a:ext cx="2107282" cy="442800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108000" tIns="0" rIns="0" bIns="0" anchor="ctr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Impacto</a:t>
              </a:r>
            </a:p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/ Teste</a:t>
              </a: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	</a:t>
              </a: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Desenvolvimento</a:t>
              </a:r>
            </a:p>
          </p:txBody>
        </p:sp>
        <p:sp>
          <p:nvSpPr>
            <p:cNvPr id="77" name="Retângulo de cantos arredondados 76"/>
            <p:cNvSpPr/>
            <p:nvPr/>
          </p:nvSpPr>
          <p:spPr>
            <a:xfrm>
              <a:off x="117519" y="4482932"/>
              <a:ext cx="2655109" cy="443899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108000" tIns="0" rIns="0" bIns="0" anchor="ctr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Sistema</a:t>
              </a:r>
            </a:p>
          </p:txBody>
        </p:sp>
        <p:sp>
          <p:nvSpPr>
            <p:cNvPr id="82" name="Retângulo de cantos arredondados 81"/>
            <p:cNvSpPr/>
            <p:nvPr/>
          </p:nvSpPr>
          <p:spPr>
            <a:xfrm>
              <a:off x="763688" y="4580774"/>
              <a:ext cx="575548" cy="275493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TI</a:t>
              </a:r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421284" y="4579023"/>
              <a:ext cx="576000" cy="275404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Externo</a:t>
              </a:r>
              <a:endParaRPr lang="pt-BR" sz="800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2817586" y="4480352"/>
              <a:ext cx="4026384" cy="442800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36000" tIns="0" rIns="0" bIns="0" anchor="t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Integração</a:t>
              </a:r>
            </a:p>
          </p:txBody>
        </p:sp>
        <p:cxnSp>
          <p:nvCxnSpPr>
            <p:cNvPr id="87" name="Conector de seta reta 86"/>
            <p:cNvCxnSpPr/>
            <p:nvPr/>
          </p:nvCxnSpPr>
          <p:spPr>
            <a:xfrm>
              <a:off x="6204391" y="4579023"/>
              <a:ext cx="544217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Conector de seta reta 87"/>
            <p:cNvCxnSpPr/>
            <p:nvPr/>
          </p:nvCxnSpPr>
          <p:spPr>
            <a:xfrm>
              <a:off x="4716591" y="4827501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89" name="Conector de seta reta 88"/>
            <p:cNvCxnSpPr/>
            <p:nvPr/>
          </p:nvCxnSpPr>
          <p:spPr>
            <a:xfrm>
              <a:off x="4713416" y="4561823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DB6826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0" name="CaixaDeTexto 89"/>
            <p:cNvSpPr txBox="1"/>
            <p:nvPr/>
          </p:nvSpPr>
          <p:spPr>
            <a:xfrm>
              <a:off x="5148892" y="4490941"/>
              <a:ext cx="986592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Síncrona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Assíncrona</a:t>
              </a:r>
            </a:p>
          </p:txBody>
        </p:sp>
        <p:cxnSp>
          <p:nvCxnSpPr>
            <p:cNvPr id="93" name="Conector reto 92"/>
            <p:cNvCxnSpPr/>
            <p:nvPr/>
          </p:nvCxnSpPr>
          <p:spPr bwMode="auto">
            <a:xfrm flipV="1">
              <a:off x="5436924" y="4519396"/>
              <a:ext cx="0" cy="36374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CaixaDeTexto 93"/>
            <p:cNvSpPr txBox="1"/>
            <p:nvPr/>
          </p:nvSpPr>
          <p:spPr>
            <a:xfrm>
              <a:off x="3962856" y="4487887"/>
              <a:ext cx="747631" cy="45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Nova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Alteração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Existente</a:t>
              </a:r>
              <a:endParaRPr lang="pt-BR" sz="9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cxnSp>
          <p:nvCxnSpPr>
            <p:cNvPr id="95" name="Conector de seta reta 94"/>
            <p:cNvCxnSpPr/>
            <p:nvPr/>
          </p:nvCxnSpPr>
          <p:spPr>
            <a:xfrm>
              <a:off x="4713416" y="4691741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6" name="Retângulo de cantos arredondados 95"/>
            <p:cNvSpPr/>
            <p:nvPr/>
          </p:nvSpPr>
          <p:spPr>
            <a:xfrm>
              <a:off x="2084835" y="4579023"/>
              <a:ext cx="576000" cy="275404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Novo</a:t>
              </a:r>
            </a:p>
          </p:txBody>
        </p:sp>
        <p:cxnSp>
          <p:nvCxnSpPr>
            <p:cNvPr id="97" name="Conector de seta reta 96"/>
            <p:cNvCxnSpPr/>
            <p:nvPr/>
          </p:nvCxnSpPr>
          <p:spPr>
            <a:xfrm>
              <a:off x="6208608" y="4701420"/>
              <a:ext cx="540000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lgDash"/>
              <a:headEnd type="none" w="med" len="med"/>
              <a:tailEnd type="none" w="med" len="med"/>
            </a:ln>
            <a:effectLst/>
          </p:spPr>
        </p:cxnSp>
        <p:sp>
          <p:nvSpPr>
            <p:cNvPr id="98" name="CaixaDeTexto 97"/>
            <p:cNvSpPr txBox="1"/>
            <p:nvPr/>
          </p:nvSpPr>
          <p:spPr>
            <a:xfrm>
              <a:off x="159303" y="4391504"/>
              <a:ext cx="633507" cy="2211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9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Legenda</a:t>
              </a:r>
              <a:endParaRPr lang="pt-BR" sz="10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cxnSp>
          <p:nvCxnSpPr>
            <p:cNvPr id="100" name="Conector de seta reta 235"/>
            <p:cNvCxnSpPr/>
            <p:nvPr/>
          </p:nvCxnSpPr>
          <p:spPr>
            <a:xfrm flipV="1">
              <a:off x="3420700" y="4830901"/>
              <a:ext cx="648072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AFB2">
                  <a:lumMod val="7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01" name="Conector reto 100"/>
            <p:cNvCxnSpPr/>
            <p:nvPr/>
          </p:nvCxnSpPr>
          <p:spPr bwMode="auto">
            <a:xfrm flipV="1">
              <a:off x="4140780" y="4519396"/>
              <a:ext cx="0" cy="3637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CaixaDeTexto 101"/>
            <p:cNvSpPr txBox="1"/>
            <p:nvPr/>
          </p:nvSpPr>
          <p:spPr>
            <a:xfrm>
              <a:off x="2906834" y="4764192"/>
              <a:ext cx="459599" cy="1145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Migração</a:t>
              </a:r>
              <a:endParaRPr lang="pt-BR" sz="9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sp>
          <p:nvSpPr>
            <p:cNvPr id="103" name="Oval 40"/>
            <p:cNvSpPr>
              <a:spLocks noChangeArrowheads="1"/>
            </p:cNvSpPr>
            <p:nvPr/>
          </p:nvSpPr>
          <p:spPr bwMode="auto">
            <a:xfrm>
              <a:off x="7446293" y="4609900"/>
              <a:ext cx="171004" cy="171004"/>
            </a:xfrm>
            <a:prstGeom prst="ellipse">
              <a:avLst/>
            </a:prstGeom>
            <a:solidFill>
              <a:srgbClr val="FFC00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b="1" dirty="0" smtClean="0">
                  <a:solidFill>
                    <a:srgbClr val="000000"/>
                  </a:solidFill>
                  <a:latin typeface="Arial" charset="0"/>
                  <a:ea typeface="MS Gothic" charset="-128"/>
                  <a:cs typeface="Arial" charset="0"/>
                </a:rPr>
                <a:t>I</a:t>
              </a:r>
              <a:endParaRPr lang="pt-BR" sz="800" b="1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endParaRPr>
            </a:p>
          </p:txBody>
        </p:sp>
        <p:sp>
          <p:nvSpPr>
            <p:cNvPr id="104" name="Oval 40"/>
            <p:cNvSpPr>
              <a:spLocks noChangeArrowheads="1"/>
            </p:cNvSpPr>
            <p:nvPr/>
          </p:nvSpPr>
          <p:spPr bwMode="auto">
            <a:xfrm>
              <a:off x="8756499" y="4609900"/>
              <a:ext cx="171004" cy="171004"/>
            </a:xfrm>
            <a:prstGeom prst="ellipse">
              <a:avLst/>
            </a:prstGeom>
            <a:solidFill>
              <a:srgbClr val="00B05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b="1" dirty="0">
                  <a:solidFill>
                    <a:srgbClr val="000000"/>
                  </a:solidFill>
                  <a:latin typeface="Arial" charset="0"/>
                  <a:ea typeface="MS Gothic" charset="-128"/>
                  <a:cs typeface="Arial" charset="0"/>
                </a:rPr>
                <a:t>D</a:t>
              </a:r>
            </a:p>
          </p:txBody>
        </p:sp>
        <p:cxnSp>
          <p:nvCxnSpPr>
            <p:cNvPr id="105" name="Conector reto 104"/>
            <p:cNvCxnSpPr/>
            <p:nvPr/>
          </p:nvCxnSpPr>
          <p:spPr bwMode="auto">
            <a:xfrm flipV="1">
              <a:off x="7741180" y="4519396"/>
              <a:ext cx="0" cy="36374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0" name="Retângulo 119"/>
          <p:cNvSpPr/>
          <p:nvPr/>
        </p:nvSpPr>
        <p:spPr>
          <a:xfrm>
            <a:off x="119270" y="525506"/>
            <a:ext cx="5675243" cy="3846444"/>
          </a:xfrm>
          <a:prstGeom prst="rect">
            <a:avLst/>
          </a:prstGeom>
          <a:noFill/>
          <a:ln w="12700">
            <a:solidFill>
              <a:srgbClr val="009AA6"/>
            </a:solidFill>
          </a:ln>
          <a:effectLst/>
        </p:spPr>
        <p:txBody>
          <a:bodyPr lIns="36000" tIns="36000" rIns="36000" bIns="36000" rtlCol="0" anchor="ctr">
            <a:normAutofit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MS Gothic" charset="-128"/>
            </a:endParaRPr>
          </a:p>
        </p:txBody>
      </p:sp>
      <p:sp>
        <p:nvSpPr>
          <p:cNvPr id="129" name="Retângulo de cantos arredondados 128"/>
          <p:cNvSpPr/>
          <p:nvPr/>
        </p:nvSpPr>
        <p:spPr>
          <a:xfrm>
            <a:off x="1116018" y="2657547"/>
            <a:ext cx="2519878" cy="2382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OSB</a:t>
            </a:r>
          </a:p>
        </p:txBody>
      </p:sp>
      <p:sp>
        <p:nvSpPr>
          <p:cNvPr id="132" name="Oval 40"/>
          <p:cNvSpPr>
            <a:spLocks noChangeArrowheads="1"/>
          </p:cNvSpPr>
          <p:nvPr/>
        </p:nvSpPr>
        <p:spPr bwMode="auto">
          <a:xfrm>
            <a:off x="1115616" y="2607821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33" name="Retângulo de cantos arredondados 132"/>
          <p:cNvSpPr/>
          <p:nvPr/>
        </p:nvSpPr>
        <p:spPr>
          <a:xfrm>
            <a:off x="395536" y="3543909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IN</a:t>
            </a:r>
          </a:p>
        </p:txBody>
      </p:sp>
      <p:cxnSp>
        <p:nvCxnSpPr>
          <p:cNvPr id="134" name="Conector angulado 133"/>
          <p:cNvCxnSpPr>
            <a:stCxn id="129" idx="1"/>
            <a:endCxn id="133" idx="0"/>
          </p:cNvCxnSpPr>
          <p:nvPr/>
        </p:nvCxnSpPr>
        <p:spPr>
          <a:xfrm rot="10800000" flipV="1">
            <a:off x="791580" y="2776691"/>
            <a:ext cx="324438" cy="767217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Oval 40"/>
          <p:cNvSpPr>
            <a:spLocks noChangeArrowheads="1"/>
          </p:cNvSpPr>
          <p:nvPr/>
        </p:nvSpPr>
        <p:spPr bwMode="auto">
          <a:xfrm>
            <a:off x="827584" y="3075118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</a:p>
        </p:txBody>
      </p:sp>
      <p:cxnSp>
        <p:nvCxnSpPr>
          <p:cNvPr id="136" name="Conector angulado 135"/>
          <p:cNvCxnSpPr>
            <a:stCxn id="133" idx="3"/>
          </p:cNvCxnSpPr>
          <p:nvPr/>
        </p:nvCxnSpPr>
        <p:spPr>
          <a:xfrm flipV="1">
            <a:off x="1187624" y="2895837"/>
            <a:ext cx="288198" cy="803222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Oval 40"/>
          <p:cNvSpPr>
            <a:spLocks noChangeArrowheads="1"/>
          </p:cNvSpPr>
          <p:nvPr/>
        </p:nvSpPr>
        <p:spPr bwMode="auto">
          <a:xfrm>
            <a:off x="1392106" y="3075118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140" name="Retângulo de cantos arredondados 139"/>
          <p:cNvSpPr/>
          <p:nvPr/>
        </p:nvSpPr>
        <p:spPr>
          <a:xfrm>
            <a:off x="2339752" y="3543909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Siebel 6.3</a:t>
            </a:r>
          </a:p>
        </p:txBody>
      </p:sp>
      <p:cxnSp>
        <p:nvCxnSpPr>
          <p:cNvPr id="143" name="Conector angulado 142"/>
          <p:cNvCxnSpPr>
            <a:stCxn id="129" idx="2"/>
            <a:endCxn id="140" idx="0"/>
          </p:cNvCxnSpPr>
          <p:nvPr/>
        </p:nvCxnSpPr>
        <p:spPr>
          <a:xfrm rot="16200000" flipH="1">
            <a:off x="2231840" y="3039953"/>
            <a:ext cx="648072" cy="359839"/>
          </a:xfrm>
          <a:prstGeom prst="bentConnector3">
            <a:avLst>
              <a:gd name="adj1" fmla="val 61758"/>
            </a:avLst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Oval 40"/>
          <p:cNvSpPr>
            <a:spLocks noChangeArrowheads="1"/>
          </p:cNvSpPr>
          <p:nvPr/>
        </p:nvSpPr>
        <p:spPr bwMode="auto">
          <a:xfrm>
            <a:off x="606002" y="3003798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5.1</a:t>
            </a:r>
          </a:p>
        </p:txBody>
      </p:sp>
      <p:sp>
        <p:nvSpPr>
          <p:cNvPr id="148" name="Oval 40"/>
          <p:cNvSpPr>
            <a:spLocks noChangeArrowheads="1"/>
          </p:cNvSpPr>
          <p:nvPr/>
        </p:nvSpPr>
        <p:spPr bwMode="auto">
          <a:xfrm>
            <a:off x="606042" y="3194985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5.4</a:t>
            </a:r>
          </a:p>
        </p:txBody>
      </p:sp>
      <p:sp>
        <p:nvSpPr>
          <p:cNvPr id="149" name="Oval 40"/>
          <p:cNvSpPr>
            <a:spLocks noChangeArrowheads="1"/>
          </p:cNvSpPr>
          <p:nvPr/>
        </p:nvSpPr>
        <p:spPr bwMode="auto">
          <a:xfrm>
            <a:off x="2987840" y="3759949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52" name="Oval 40"/>
          <p:cNvSpPr>
            <a:spLocks noChangeArrowheads="1"/>
          </p:cNvSpPr>
          <p:nvPr/>
        </p:nvSpPr>
        <p:spPr bwMode="auto">
          <a:xfrm>
            <a:off x="2555776" y="3075118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154" name="Retângulo de cantos arredondados 153"/>
          <p:cNvSpPr/>
          <p:nvPr/>
        </p:nvSpPr>
        <p:spPr>
          <a:xfrm>
            <a:off x="3923928" y="3125547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err="1" smtClean="0">
                <a:solidFill>
                  <a:srgbClr val="000000"/>
                </a:solidFill>
                <a:latin typeface="Arial"/>
              </a:rPr>
              <a:t>Unipro</a:t>
            </a:r>
            <a:endParaRPr lang="pt-BR" sz="800" kern="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Oval 40"/>
          <p:cNvSpPr>
            <a:spLocks noChangeArrowheads="1"/>
          </p:cNvSpPr>
          <p:nvPr/>
        </p:nvSpPr>
        <p:spPr bwMode="auto">
          <a:xfrm>
            <a:off x="488967" y="3812697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5.2</a:t>
            </a:r>
          </a:p>
        </p:txBody>
      </p:sp>
      <p:sp>
        <p:nvSpPr>
          <p:cNvPr id="156" name="Oval 40"/>
          <p:cNvSpPr>
            <a:spLocks noChangeArrowheads="1"/>
          </p:cNvSpPr>
          <p:nvPr/>
        </p:nvSpPr>
        <p:spPr bwMode="auto">
          <a:xfrm>
            <a:off x="659341" y="3815190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5.3</a:t>
            </a:r>
          </a:p>
        </p:txBody>
      </p:sp>
      <p:cxnSp>
        <p:nvCxnSpPr>
          <p:cNvPr id="157" name="Conector angulado 156"/>
          <p:cNvCxnSpPr>
            <a:stCxn id="129" idx="3"/>
            <a:endCxn id="154" idx="0"/>
          </p:cNvCxnSpPr>
          <p:nvPr/>
        </p:nvCxnSpPr>
        <p:spPr>
          <a:xfrm>
            <a:off x="3635896" y="2776692"/>
            <a:ext cx="684076" cy="34885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Oval 40"/>
          <p:cNvSpPr>
            <a:spLocks noChangeArrowheads="1"/>
          </p:cNvSpPr>
          <p:nvPr/>
        </p:nvSpPr>
        <p:spPr bwMode="auto">
          <a:xfrm>
            <a:off x="3923928" y="3048372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 dirty="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159" name="Oval 40"/>
          <p:cNvSpPr>
            <a:spLocks noChangeArrowheads="1"/>
          </p:cNvSpPr>
          <p:nvPr/>
        </p:nvSpPr>
        <p:spPr bwMode="auto">
          <a:xfrm>
            <a:off x="395552" y="3507854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60" name="Oval 40"/>
          <p:cNvSpPr>
            <a:spLocks noChangeArrowheads="1"/>
          </p:cNvSpPr>
          <p:nvPr/>
        </p:nvSpPr>
        <p:spPr bwMode="auto">
          <a:xfrm>
            <a:off x="3840804" y="2632642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161" name="Oval 40"/>
          <p:cNvSpPr>
            <a:spLocks noChangeArrowheads="1"/>
          </p:cNvSpPr>
          <p:nvPr/>
        </p:nvSpPr>
        <p:spPr bwMode="auto">
          <a:xfrm>
            <a:off x="1388840" y="3233285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5.3</a:t>
            </a:r>
          </a:p>
        </p:txBody>
      </p:sp>
      <p:sp>
        <p:nvSpPr>
          <p:cNvPr id="162" name="Oval 40"/>
          <p:cNvSpPr>
            <a:spLocks noChangeArrowheads="1"/>
          </p:cNvSpPr>
          <p:nvPr/>
        </p:nvSpPr>
        <p:spPr bwMode="auto">
          <a:xfrm>
            <a:off x="858664" y="3815190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5.5</a:t>
            </a:r>
          </a:p>
        </p:txBody>
      </p:sp>
      <p:sp>
        <p:nvSpPr>
          <p:cNvPr id="163" name="Oval 40"/>
          <p:cNvSpPr>
            <a:spLocks noChangeArrowheads="1"/>
          </p:cNvSpPr>
          <p:nvPr/>
        </p:nvSpPr>
        <p:spPr bwMode="auto">
          <a:xfrm>
            <a:off x="1378102" y="3411563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5.5</a:t>
            </a:r>
          </a:p>
        </p:txBody>
      </p:sp>
      <p:sp>
        <p:nvSpPr>
          <p:cNvPr id="164" name="Oval 40"/>
          <p:cNvSpPr>
            <a:spLocks noChangeArrowheads="1"/>
          </p:cNvSpPr>
          <p:nvPr/>
        </p:nvSpPr>
        <p:spPr bwMode="auto">
          <a:xfrm>
            <a:off x="2279376" y="2934072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5.6</a:t>
            </a:r>
          </a:p>
        </p:txBody>
      </p:sp>
      <p:sp>
        <p:nvSpPr>
          <p:cNvPr id="165" name="Oval 40"/>
          <p:cNvSpPr>
            <a:spLocks noChangeArrowheads="1"/>
          </p:cNvSpPr>
          <p:nvPr/>
        </p:nvSpPr>
        <p:spPr bwMode="auto">
          <a:xfrm>
            <a:off x="2094968" y="2931055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166" name="Retângulo de cantos arredondados 165"/>
          <p:cNvSpPr/>
          <p:nvPr/>
        </p:nvSpPr>
        <p:spPr>
          <a:xfrm>
            <a:off x="1331640" y="807605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Minha Oi</a:t>
            </a:r>
          </a:p>
        </p:txBody>
      </p:sp>
      <p:sp>
        <p:nvSpPr>
          <p:cNvPr id="167" name="Oval 40"/>
          <p:cNvSpPr>
            <a:spLocks noChangeArrowheads="1"/>
          </p:cNvSpPr>
          <p:nvPr/>
        </p:nvSpPr>
        <p:spPr bwMode="auto">
          <a:xfrm>
            <a:off x="1295470" y="735613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72" name="Oval 40"/>
          <p:cNvSpPr>
            <a:spLocks noChangeArrowheads="1"/>
          </p:cNvSpPr>
          <p:nvPr/>
        </p:nvSpPr>
        <p:spPr bwMode="auto">
          <a:xfrm>
            <a:off x="1932426" y="724481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173" name="Retângulo de cantos arredondados 172"/>
          <p:cNvSpPr/>
          <p:nvPr/>
        </p:nvSpPr>
        <p:spPr>
          <a:xfrm>
            <a:off x="1043608" y="1649427"/>
            <a:ext cx="2333903" cy="2382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API</a:t>
            </a:r>
          </a:p>
        </p:txBody>
      </p:sp>
      <p:sp>
        <p:nvSpPr>
          <p:cNvPr id="176" name="Retângulo de cantos arredondados 175"/>
          <p:cNvSpPr/>
          <p:nvPr/>
        </p:nvSpPr>
        <p:spPr>
          <a:xfrm>
            <a:off x="2627784" y="807605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err="1" smtClean="0">
                <a:solidFill>
                  <a:srgbClr val="000000"/>
                </a:solidFill>
                <a:latin typeface="Arial"/>
              </a:rPr>
              <a:t>App</a:t>
            </a: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 </a:t>
            </a:r>
          </a:p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Minha OI</a:t>
            </a:r>
          </a:p>
        </p:txBody>
      </p:sp>
      <p:sp>
        <p:nvSpPr>
          <p:cNvPr id="177" name="Oval 40"/>
          <p:cNvSpPr>
            <a:spLocks noChangeArrowheads="1"/>
          </p:cNvSpPr>
          <p:nvPr/>
        </p:nvSpPr>
        <p:spPr bwMode="auto">
          <a:xfrm>
            <a:off x="2627800" y="735613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78" name="Oval 40"/>
          <p:cNvSpPr>
            <a:spLocks noChangeArrowheads="1"/>
          </p:cNvSpPr>
          <p:nvPr/>
        </p:nvSpPr>
        <p:spPr bwMode="auto">
          <a:xfrm>
            <a:off x="3192732" y="724481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179" name="Oval 40"/>
          <p:cNvSpPr>
            <a:spLocks noChangeArrowheads="1"/>
          </p:cNvSpPr>
          <p:nvPr/>
        </p:nvSpPr>
        <p:spPr bwMode="auto">
          <a:xfrm>
            <a:off x="2411760" y="1599693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cxnSp>
        <p:nvCxnSpPr>
          <p:cNvPr id="180" name="Conector de seta reta 179"/>
          <p:cNvCxnSpPr/>
          <p:nvPr/>
        </p:nvCxnSpPr>
        <p:spPr>
          <a:xfrm>
            <a:off x="2609645" y="1887725"/>
            <a:ext cx="0" cy="76982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Oval 40"/>
          <p:cNvSpPr>
            <a:spLocks noChangeArrowheads="1"/>
          </p:cNvSpPr>
          <p:nvPr/>
        </p:nvSpPr>
        <p:spPr bwMode="auto">
          <a:xfrm>
            <a:off x="2544010" y="2170656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</a:t>
            </a:r>
          </a:p>
        </p:txBody>
      </p:sp>
      <p:cxnSp>
        <p:nvCxnSpPr>
          <p:cNvPr id="182" name="Conector angulado 181"/>
          <p:cNvCxnSpPr/>
          <p:nvPr/>
        </p:nvCxnSpPr>
        <p:spPr>
          <a:xfrm rot="5400000" flipH="1" flipV="1">
            <a:off x="2823311" y="1052866"/>
            <a:ext cx="374296" cy="818826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Oval 40"/>
          <p:cNvSpPr>
            <a:spLocks noChangeArrowheads="1"/>
          </p:cNvSpPr>
          <p:nvPr/>
        </p:nvSpPr>
        <p:spPr bwMode="auto">
          <a:xfrm>
            <a:off x="2915816" y="1408506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</a:t>
            </a:r>
          </a:p>
        </p:txBody>
      </p:sp>
      <p:cxnSp>
        <p:nvCxnSpPr>
          <p:cNvPr id="186" name="Conector angulado 185"/>
          <p:cNvCxnSpPr/>
          <p:nvPr/>
        </p:nvCxnSpPr>
        <p:spPr>
          <a:xfrm rot="5400000">
            <a:off x="1466434" y="1275131"/>
            <a:ext cx="396000" cy="39600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Oval 40"/>
          <p:cNvSpPr>
            <a:spLocks noChangeArrowheads="1"/>
          </p:cNvSpPr>
          <p:nvPr/>
        </p:nvSpPr>
        <p:spPr bwMode="auto">
          <a:xfrm>
            <a:off x="899592" y="134761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</a:t>
            </a:r>
          </a:p>
        </p:txBody>
      </p:sp>
      <p:cxnSp>
        <p:nvCxnSpPr>
          <p:cNvPr id="193" name="Conector angulado 192"/>
          <p:cNvCxnSpPr/>
          <p:nvPr/>
        </p:nvCxnSpPr>
        <p:spPr>
          <a:xfrm rot="16200000" flipH="1">
            <a:off x="1968199" y="1287120"/>
            <a:ext cx="371155" cy="348128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de seta reta 200"/>
          <p:cNvCxnSpPr/>
          <p:nvPr/>
        </p:nvCxnSpPr>
        <p:spPr>
          <a:xfrm flipH="1">
            <a:off x="1475656" y="1887725"/>
            <a:ext cx="0" cy="7560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Oval 40"/>
          <p:cNvSpPr>
            <a:spLocks noChangeArrowheads="1"/>
          </p:cNvSpPr>
          <p:nvPr/>
        </p:nvSpPr>
        <p:spPr bwMode="auto">
          <a:xfrm>
            <a:off x="1187624" y="134761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205" name="Oval 40"/>
          <p:cNvSpPr>
            <a:spLocks noChangeArrowheads="1"/>
          </p:cNvSpPr>
          <p:nvPr/>
        </p:nvSpPr>
        <p:spPr bwMode="auto">
          <a:xfrm>
            <a:off x="1331640" y="134761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7</a:t>
            </a:r>
          </a:p>
        </p:txBody>
      </p:sp>
      <p:sp>
        <p:nvSpPr>
          <p:cNvPr id="206" name="Oval 40"/>
          <p:cNvSpPr>
            <a:spLocks noChangeArrowheads="1"/>
          </p:cNvSpPr>
          <p:nvPr/>
        </p:nvSpPr>
        <p:spPr bwMode="auto">
          <a:xfrm>
            <a:off x="1051992" y="134761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207" name="Retângulo de cantos arredondados 206"/>
          <p:cNvSpPr/>
          <p:nvPr/>
        </p:nvSpPr>
        <p:spPr>
          <a:xfrm>
            <a:off x="3961741" y="799084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Minha OI </a:t>
            </a:r>
          </a:p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Site Móvel</a:t>
            </a:r>
          </a:p>
        </p:txBody>
      </p:sp>
      <p:sp>
        <p:nvSpPr>
          <p:cNvPr id="208" name="Retângulo 207"/>
          <p:cNvSpPr/>
          <p:nvPr/>
        </p:nvSpPr>
        <p:spPr>
          <a:xfrm>
            <a:off x="982716" y="627534"/>
            <a:ext cx="4093339" cy="64759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Oval 40"/>
          <p:cNvSpPr>
            <a:spLocks noChangeArrowheads="1"/>
          </p:cNvSpPr>
          <p:nvPr/>
        </p:nvSpPr>
        <p:spPr bwMode="auto">
          <a:xfrm>
            <a:off x="4597135" y="699542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210" name="Oval 40"/>
          <p:cNvSpPr>
            <a:spLocks noChangeArrowheads="1"/>
          </p:cNvSpPr>
          <p:nvPr/>
        </p:nvSpPr>
        <p:spPr bwMode="auto">
          <a:xfrm>
            <a:off x="3923928" y="723083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cxnSp>
        <p:nvCxnSpPr>
          <p:cNvPr id="211" name="Conector de seta reta 210"/>
          <p:cNvCxnSpPr/>
          <p:nvPr/>
        </p:nvCxnSpPr>
        <p:spPr>
          <a:xfrm flipH="1">
            <a:off x="2334814" y="1887717"/>
            <a:ext cx="4938" cy="7560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Oval 40"/>
          <p:cNvSpPr>
            <a:spLocks noChangeArrowheads="1"/>
          </p:cNvSpPr>
          <p:nvPr/>
        </p:nvSpPr>
        <p:spPr bwMode="auto">
          <a:xfrm>
            <a:off x="1979712" y="1408506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</a:p>
        </p:txBody>
      </p:sp>
      <p:sp>
        <p:nvSpPr>
          <p:cNvPr id="213" name="Oval 40"/>
          <p:cNvSpPr>
            <a:spLocks noChangeArrowheads="1"/>
          </p:cNvSpPr>
          <p:nvPr/>
        </p:nvSpPr>
        <p:spPr bwMode="auto">
          <a:xfrm>
            <a:off x="2263638" y="2170656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</a:p>
        </p:txBody>
      </p:sp>
      <p:sp>
        <p:nvSpPr>
          <p:cNvPr id="214" name="Oval 40"/>
          <p:cNvSpPr>
            <a:spLocks noChangeArrowheads="1"/>
          </p:cNvSpPr>
          <p:nvPr/>
        </p:nvSpPr>
        <p:spPr bwMode="auto">
          <a:xfrm>
            <a:off x="899592" y="220059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215" name="Oval 40"/>
          <p:cNvSpPr>
            <a:spLocks noChangeArrowheads="1"/>
          </p:cNvSpPr>
          <p:nvPr/>
        </p:nvSpPr>
        <p:spPr bwMode="auto">
          <a:xfrm>
            <a:off x="1187624" y="220059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216" name="Oval 40"/>
          <p:cNvSpPr>
            <a:spLocks noChangeArrowheads="1"/>
          </p:cNvSpPr>
          <p:nvPr/>
        </p:nvSpPr>
        <p:spPr bwMode="auto">
          <a:xfrm>
            <a:off x="1331640" y="220059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7</a:t>
            </a:r>
          </a:p>
        </p:txBody>
      </p:sp>
      <p:sp>
        <p:nvSpPr>
          <p:cNvPr id="217" name="Oval 40"/>
          <p:cNvSpPr>
            <a:spLocks noChangeArrowheads="1"/>
          </p:cNvSpPr>
          <p:nvPr/>
        </p:nvSpPr>
        <p:spPr bwMode="auto">
          <a:xfrm>
            <a:off x="1051992" y="220059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955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ângulo 125"/>
          <p:cNvSpPr/>
          <p:nvPr/>
        </p:nvSpPr>
        <p:spPr>
          <a:xfrm>
            <a:off x="8100392" y="313242"/>
            <a:ext cx="898291" cy="864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extBox 2"/>
          <p:cNvSpPr txBox="1"/>
          <p:nvPr/>
        </p:nvSpPr>
        <p:spPr>
          <a:xfrm>
            <a:off x="44920" y="51369"/>
            <a:ext cx="5823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009AA6"/>
                </a:solidFill>
                <a:latin typeface="Arial"/>
                <a:cs typeface="Arial"/>
              </a:rPr>
              <a:t>Desenho de Solução – Solicitação via Canais – Consulta de </a:t>
            </a:r>
            <a:r>
              <a:rPr lang="pt-BR" sz="1200" b="1" dirty="0" err="1" smtClean="0">
                <a:solidFill>
                  <a:srgbClr val="009AA6"/>
                </a:solidFill>
                <a:latin typeface="Arial"/>
                <a:cs typeface="Arial"/>
              </a:rPr>
              <a:t>SVAs</a:t>
            </a:r>
            <a:endParaRPr lang="pt-BR" sz="1200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8280472" y="195486"/>
            <a:ext cx="540000" cy="1814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78157"/>
              </p:ext>
            </p:extLst>
          </p:nvPr>
        </p:nvGraphicFramePr>
        <p:xfrm>
          <a:off x="5868145" y="529590"/>
          <a:ext cx="3168351" cy="1356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0039"/>
                <a:gridCol w="2304256"/>
                <a:gridCol w="504056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Atividade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Consulta Serviço Canônico</a:t>
                      </a:r>
                      <a:r>
                        <a:rPr lang="pt-BR" sz="8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Cliente-Serviço, que deverá ser alterado para  incluir os </a:t>
                      </a:r>
                      <a:r>
                        <a:rPr lang="pt-BR" sz="800" b="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SVAs</a:t>
                      </a:r>
                      <a:r>
                        <a:rPr lang="pt-BR" sz="8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dos clientes  que estão no CRM</a:t>
                      </a:r>
                      <a:endParaRPr lang="pt-BR" sz="8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API/SOA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endParaRPr lang="pt-BR" sz="7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endParaRPr lang="pt-BR" sz="7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endParaRPr lang="pt-BR" sz="7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2" name="Grupo 51"/>
          <p:cNvGrpSpPr/>
          <p:nvPr/>
        </p:nvGrpSpPr>
        <p:grpSpPr>
          <a:xfrm>
            <a:off x="117519" y="4371950"/>
            <a:ext cx="8866847" cy="546571"/>
            <a:chOff x="117519" y="4391504"/>
            <a:chExt cx="8866847" cy="546571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6877084" y="4474002"/>
              <a:ext cx="2107282" cy="442800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108000" tIns="0" rIns="0" bIns="0" anchor="ctr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Impacto</a:t>
              </a:r>
            </a:p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/ Teste</a:t>
              </a: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	</a:t>
              </a: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Desenvolvimento</a:t>
              </a:r>
            </a:p>
          </p:txBody>
        </p:sp>
        <p:sp>
          <p:nvSpPr>
            <p:cNvPr id="77" name="Retângulo de cantos arredondados 76"/>
            <p:cNvSpPr/>
            <p:nvPr/>
          </p:nvSpPr>
          <p:spPr>
            <a:xfrm>
              <a:off x="117519" y="4482932"/>
              <a:ext cx="2655109" cy="443899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108000" tIns="0" rIns="0" bIns="0" anchor="ctr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Sistema</a:t>
              </a:r>
            </a:p>
          </p:txBody>
        </p:sp>
        <p:sp>
          <p:nvSpPr>
            <p:cNvPr id="82" name="Retângulo de cantos arredondados 81"/>
            <p:cNvSpPr/>
            <p:nvPr/>
          </p:nvSpPr>
          <p:spPr>
            <a:xfrm>
              <a:off x="763688" y="4580774"/>
              <a:ext cx="575548" cy="275493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TI</a:t>
              </a:r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421284" y="4579023"/>
              <a:ext cx="576000" cy="275404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Externo</a:t>
              </a:r>
              <a:endParaRPr lang="pt-BR" sz="800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2817586" y="4480352"/>
              <a:ext cx="4026384" cy="442800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36000" tIns="0" rIns="0" bIns="0" anchor="t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Integração</a:t>
              </a:r>
            </a:p>
          </p:txBody>
        </p:sp>
        <p:cxnSp>
          <p:nvCxnSpPr>
            <p:cNvPr id="87" name="Conector de seta reta 86"/>
            <p:cNvCxnSpPr/>
            <p:nvPr/>
          </p:nvCxnSpPr>
          <p:spPr>
            <a:xfrm>
              <a:off x="6204391" y="4579023"/>
              <a:ext cx="544217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Conector de seta reta 87"/>
            <p:cNvCxnSpPr/>
            <p:nvPr/>
          </p:nvCxnSpPr>
          <p:spPr>
            <a:xfrm>
              <a:off x="4716591" y="4827501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89" name="Conector de seta reta 88"/>
            <p:cNvCxnSpPr/>
            <p:nvPr/>
          </p:nvCxnSpPr>
          <p:spPr>
            <a:xfrm>
              <a:off x="4713416" y="4561823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DB6826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0" name="CaixaDeTexto 89"/>
            <p:cNvSpPr txBox="1"/>
            <p:nvPr/>
          </p:nvSpPr>
          <p:spPr>
            <a:xfrm>
              <a:off x="5148892" y="4490941"/>
              <a:ext cx="986592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Síncrona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Assíncrona</a:t>
              </a:r>
            </a:p>
          </p:txBody>
        </p:sp>
        <p:cxnSp>
          <p:nvCxnSpPr>
            <p:cNvPr id="93" name="Conector reto 92"/>
            <p:cNvCxnSpPr/>
            <p:nvPr/>
          </p:nvCxnSpPr>
          <p:spPr bwMode="auto">
            <a:xfrm flipV="1">
              <a:off x="5436924" y="4519396"/>
              <a:ext cx="0" cy="36374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CaixaDeTexto 93"/>
            <p:cNvSpPr txBox="1"/>
            <p:nvPr/>
          </p:nvSpPr>
          <p:spPr>
            <a:xfrm>
              <a:off x="3962856" y="4487887"/>
              <a:ext cx="747631" cy="45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Nova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Alteração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Existente</a:t>
              </a:r>
              <a:endParaRPr lang="pt-BR" sz="9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cxnSp>
          <p:nvCxnSpPr>
            <p:cNvPr id="95" name="Conector de seta reta 94"/>
            <p:cNvCxnSpPr/>
            <p:nvPr/>
          </p:nvCxnSpPr>
          <p:spPr>
            <a:xfrm>
              <a:off x="4713416" y="4691741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6" name="Retângulo de cantos arredondados 95"/>
            <p:cNvSpPr/>
            <p:nvPr/>
          </p:nvSpPr>
          <p:spPr>
            <a:xfrm>
              <a:off x="2084835" y="4579023"/>
              <a:ext cx="576000" cy="275404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Novo</a:t>
              </a:r>
            </a:p>
          </p:txBody>
        </p:sp>
        <p:cxnSp>
          <p:nvCxnSpPr>
            <p:cNvPr id="97" name="Conector de seta reta 96"/>
            <p:cNvCxnSpPr/>
            <p:nvPr/>
          </p:nvCxnSpPr>
          <p:spPr>
            <a:xfrm>
              <a:off x="6208608" y="4701420"/>
              <a:ext cx="540000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lgDash"/>
              <a:headEnd type="none" w="med" len="med"/>
              <a:tailEnd type="none" w="med" len="med"/>
            </a:ln>
            <a:effectLst/>
          </p:spPr>
        </p:cxnSp>
        <p:sp>
          <p:nvSpPr>
            <p:cNvPr id="98" name="CaixaDeTexto 97"/>
            <p:cNvSpPr txBox="1"/>
            <p:nvPr/>
          </p:nvSpPr>
          <p:spPr>
            <a:xfrm>
              <a:off x="159303" y="4391504"/>
              <a:ext cx="633507" cy="2211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9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Legenda</a:t>
              </a:r>
              <a:endParaRPr lang="pt-BR" sz="10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cxnSp>
          <p:nvCxnSpPr>
            <p:cNvPr id="100" name="Conector de seta reta 235"/>
            <p:cNvCxnSpPr/>
            <p:nvPr/>
          </p:nvCxnSpPr>
          <p:spPr>
            <a:xfrm flipV="1">
              <a:off x="3420700" y="4830901"/>
              <a:ext cx="648072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AFB2">
                  <a:lumMod val="7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01" name="Conector reto 100"/>
            <p:cNvCxnSpPr/>
            <p:nvPr/>
          </p:nvCxnSpPr>
          <p:spPr bwMode="auto">
            <a:xfrm flipV="1">
              <a:off x="4140780" y="4519396"/>
              <a:ext cx="0" cy="3637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CaixaDeTexto 101"/>
            <p:cNvSpPr txBox="1"/>
            <p:nvPr/>
          </p:nvSpPr>
          <p:spPr>
            <a:xfrm>
              <a:off x="2906834" y="4764192"/>
              <a:ext cx="459599" cy="1145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Migração</a:t>
              </a:r>
              <a:endParaRPr lang="pt-BR" sz="9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sp>
          <p:nvSpPr>
            <p:cNvPr id="103" name="Oval 40"/>
            <p:cNvSpPr>
              <a:spLocks noChangeArrowheads="1"/>
            </p:cNvSpPr>
            <p:nvPr/>
          </p:nvSpPr>
          <p:spPr bwMode="auto">
            <a:xfrm>
              <a:off x="7446293" y="4609900"/>
              <a:ext cx="171004" cy="171004"/>
            </a:xfrm>
            <a:prstGeom prst="ellipse">
              <a:avLst/>
            </a:prstGeom>
            <a:solidFill>
              <a:srgbClr val="FFC00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b="1" dirty="0" smtClean="0">
                  <a:solidFill>
                    <a:srgbClr val="000000"/>
                  </a:solidFill>
                  <a:latin typeface="Arial" charset="0"/>
                  <a:ea typeface="MS Gothic" charset="-128"/>
                  <a:cs typeface="Arial" charset="0"/>
                </a:rPr>
                <a:t>I</a:t>
              </a:r>
              <a:endParaRPr lang="pt-BR" sz="800" b="1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endParaRPr>
            </a:p>
          </p:txBody>
        </p:sp>
        <p:sp>
          <p:nvSpPr>
            <p:cNvPr id="104" name="Oval 40"/>
            <p:cNvSpPr>
              <a:spLocks noChangeArrowheads="1"/>
            </p:cNvSpPr>
            <p:nvPr/>
          </p:nvSpPr>
          <p:spPr bwMode="auto">
            <a:xfrm>
              <a:off x="8756499" y="4609900"/>
              <a:ext cx="171004" cy="171004"/>
            </a:xfrm>
            <a:prstGeom prst="ellipse">
              <a:avLst/>
            </a:prstGeom>
            <a:solidFill>
              <a:srgbClr val="00B05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b="1" dirty="0">
                  <a:solidFill>
                    <a:srgbClr val="000000"/>
                  </a:solidFill>
                  <a:latin typeface="Arial" charset="0"/>
                  <a:ea typeface="MS Gothic" charset="-128"/>
                  <a:cs typeface="Arial" charset="0"/>
                </a:rPr>
                <a:t>D</a:t>
              </a:r>
            </a:p>
          </p:txBody>
        </p:sp>
        <p:cxnSp>
          <p:nvCxnSpPr>
            <p:cNvPr id="105" name="Conector reto 104"/>
            <p:cNvCxnSpPr/>
            <p:nvPr/>
          </p:nvCxnSpPr>
          <p:spPr bwMode="auto">
            <a:xfrm flipV="1">
              <a:off x="7741180" y="4519396"/>
              <a:ext cx="0" cy="36374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0" name="Retângulo 119"/>
          <p:cNvSpPr/>
          <p:nvPr/>
        </p:nvSpPr>
        <p:spPr>
          <a:xfrm>
            <a:off x="119270" y="525506"/>
            <a:ext cx="5675243" cy="3846444"/>
          </a:xfrm>
          <a:prstGeom prst="rect">
            <a:avLst/>
          </a:prstGeom>
          <a:noFill/>
          <a:ln w="12700">
            <a:solidFill>
              <a:srgbClr val="009AA6"/>
            </a:solidFill>
          </a:ln>
          <a:effectLst/>
        </p:spPr>
        <p:txBody>
          <a:bodyPr lIns="36000" tIns="36000" rIns="36000" bIns="36000" rtlCol="0" anchor="ctr">
            <a:normAutofit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MS Gothic" charset="-128"/>
            </a:endParaRPr>
          </a:p>
        </p:txBody>
      </p:sp>
      <p:sp>
        <p:nvSpPr>
          <p:cNvPr id="129" name="Retângulo de cantos arredondados 128"/>
          <p:cNvSpPr/>
          <p:nvPr/>
        </p:nvSpPr>
        <p:spPr>
          <a:xfrm>
            <a:off x="1116018" y="2657547"/>
            <a:ext cx="2519878" cy="2382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OSB</a:t>
            </a:r>
          </a:p>
        </p:txBody>
      </p:sp>
      <p:sp>
        <p:nvSpPr>
          <p:cNvPr id="140" name="Retângulo de cantos arredondados 139"/>
          <p:cNvSpPr/>
          <p:nvPr/>
        </p:nvSpPr>
        <p:spPr>
          <a:xfrm>
            <a:off x="2339752" y="3543909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Siebel 6.3</a:t>
            </a:r>
          </a:p>
        </p:txBody>
      </p:sp>
      <p:cxnSp>
        <p:nvCxnSpPr>
          <p:cNvPr id="143" name="Conector angulado 142"/>
          <p:cNvCxnSpPr>
            <a:stCxn id="129" idx="2"/>
            <a:endCxn id="140" idx="0"/>
          </p:cNvCxnSpPr>
          <p:nvPr/>
        </p:nvCxnSpPr>
        <p:spPr>
          <a:xfrm rot="16200000" flipH="1">
            <a:off x="2231840" y="3039953"/>
            <a:ext cx="648072" cy="359839"/>
          </a:xfrm>
          <a:prstGeom prst="bentConnector3">
            <a:avLst>
              <a:gd name="adj1" fmla="val 61758"/>
            </a:avLst>
          </a:prstGeom>
          <a:ln w="12700">
            <a:solidFill>
              <a:srgbClr val="009A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 40"/>
          <p:cNvSpPr>
            <a:spLocks noChangeArrowheads="1"/>
          </p:cNvSpPr>
          <p:nvPr/>
        </p:nvSpPr>
        <p:spPr bwMode="auto">
          <a:xfrm>
            <a:off x="2987840" y="3759949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52" name="Oval 40"/>
          <p:cNvSpPr>
            <a:spLocks noChangeArrowheads="1"/>
          </p:cNvSpPr>
          <p:nvPr/>
        </p:nvSpPr>
        <p:spPr bwMode="auto">
          <a:xfrm>
            <a:off x="2555776" y="3075118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</a:p>
        </p:txBody>
      </p:sp>
      <p:sp>
        <p:nvSpPr>
          <p:cNvPr id="166" name="Retângulo de cantos arredondados 165"/>
          <p:cNvSpPr/>
          <p:nvPr/>
        </p:nvSpPr>
        <p:spPr>
          <a:xfrm>
            <a:off x="1331640" y="807605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Minha Oi</a:t>
            </a:r>
          </a:p>
        </p:txBody>
      </p:sp>
      <p:sp>
        <p:nvSpPr>
          <p:cNvPr id="167" name="Oval 40"/>
          <p:cNvSpPr>
            <a:spLocks noChangeArrowheads="1"/>
          </p:cNvSpPr>
          <p:nvPr/>
        </p:nvSpPr>
        <p:spPr bwMode="auto">
          <a:xfrm>
            <a:off x="1295470" y="735613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72" name="Oval 40"/>
          <p:cNvSpPr>
            <a:spLocks noChangeArrowheads="1"/>
          </p:cNvSpPr>
          <p:nvPr/>
        </p:nvSpPr>
        <p:spPr bwMode="auto">
          <a:xfrm>
            <a:off x="1932426" y="724481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173" name="Retângulo de cantos arredondados 172"/>
          <p:cNvSpPr/>
          <p:nvPr/>
        </p:nvSpPr>
        <p:spPr>
          <a:xfrm>
            <a:off x="1043608" y="1649427"/>
            <a:ext cx="2333903" cy="2382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API</a:t>
            </a:r>
          </a:p>
        </p:txBody>
      </p:sp>
      <p:sp>
        <p:nvSpPr>
          <p:cNvPr id="176" name="Retângulo de cantos arredondados 175"/>
          <p:cNvSpPr/>
          <p:nvPr/>
        </p:nvSpPr>
        <p:spPr>
          <a:xfrm>
            <a:off x="2627784" y="807605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err="1" smtClean="0">
                <a:solidFill>
                  <a:srgbClr val="000000"/>
                </a:solidFill>
                <a:latin typeface="Arial"/>
              </a:rPr>
              <a:t>App</a:t>
            </a: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 </a:t>
            </a:r>
          </a:p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Minha OI</a:t>
            </a:r>
          </a:p>
        </p:txBody>
      </p:sp>
      <p:sp>
        <p:nvSpPr>
          <p:cNvPr id="177" name="Oval 40"/>
          <p:cNvSpPr>
            <a:spLocks noChangeArrowheads="1"/>
          </p:cNvSpPr>
          <p:nvPr/>
        </p:nvSpPr>
        <p:spPr bwMode="auto">
          <a:xfrm>
            <a:off x="2627800" y="735613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78" name="Oval 40"/>
          <p:cNvSpPr>
            <a:spLocks noChangeArrowheads="1"/>
          </p:cNvSpPr>
          <p:nvPr/>
        </p:nvSpPr>
        <p:spPr bwMode="auto">
          <a:xfrm>
            <a:off x="3192732" y="724481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179" name="Oval 40"/>
          <p:cNvSpPr>
            <a:spLocks noChangeArrowheads="1"/>
          </p:cNvSpPr>
          <p:nvPr/>
        </p:nvSpPr>
        <p:spPr bwMode="auto">
          <a:xfrm>
            <a:off x="1043608" y="1635662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cxnSp>
        <p:nvCxnSpPr>
          <p:cNvPr id="193" name="Conector angulado 192"/>
          <p:cNvCxnSpPr/>
          <p:nvPr/>
        </p:nvCxnSpPr>
        <p:spPr>
          <a:xfrm rot="16200000" flipH="1">
            <a:off x="1968199" y="1287120"/>
            <a:ext cx="371155" cy="348128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Retângulo de cantos arredondados 206"/>
          <p:cNvSpPr/>
          <p:nvPr/>
        </p:nvSpPr>
        <p:spPr>
          <a:xfrm>
            <a:off x="3961741" y="799084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Minha OI </a:t>
            </a:r>
          </a:p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Site Móvel</a:t>
            </a:r>
          </a:p>
        </p:txBody>
      </p:sp>
      <p:sp>
        <p:nvSpPr>
          <p:cNvPr id="208" name="Retângulo 207"/>
          <p:cNvSpPr/>
          <p:nvPr/>
        </p:nvSpPr>
        <p:spPr>
          <a:xfrm>
            <a:off x="982716" y="627534"/>
            <a:ext cx="4093339" cy="64759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Oval 40"/>
          <p:cNvSpPr>
            <a:spLocks noChangeArrowheads="1"/>
          </p:cNvSpPr>
          <p:nvPr/>
        </p:nvSpPr>
        <p:spPr bwMode="auto">
          <a:xfrm>
            <a:off x="4597135" y="699542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210" name="Oval 40"/>
          <p:cNvSpPr>
            <a:spLocks noChangeArrowheads="1"/>
          </p:cNvSpPr>
          <p:nvPr/>
        </p:nvSpPr>
        <p:spPr bwMode="auto">
          <a:xfrm>
            <a:off x="3923928" y="723083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cxnSp>
        <p:nvCxnSpPr>
          <p:cNvPr id="211" name="Conector de seta reta 210"/>
          <p:cNvCxnSpPr/>
          <p:nvPr/>
        </p:nvCxnSpPr>
        <p:spPr>
          <a:xfrm flipH="1">
            <a:off x="2334814" y="1887717"/>
            <a:ext cx="4938" cy="756000"/>
          </a:xfrm>
          <a:prstGeom prst="straightConnector1">
            <a:avLst/>
          </a:prstGeom>
          <a:ln w="12700">
            <a:solidFill>
              <a:srgbClr val="009A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Oval 40"/>
          <p:cNvSpPr>
            <a:spLocks noChangeArrowheads="1"/>
          </p:cNvSpPr>
          <p:nvPr/>
        </p:nvSpPr>
        <p:spPr bwMode="auto">
          <a:xfrm>
            <a:off x="1979712" y="1408506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</a:p>
        </p:txBody>
      </p:sp>
      <p:sp>
        <p:nvSpPr>
          <p:cNvPr id="213" name="Oval 40"/>
          <p:cNvSpPr>
            <a:spLocks noChangeArrowheads="1"/>
          </p:cNvSpPr>
          <p:nvPr/>
        </p:nvSpPr>
        <p:spPr bwMode="auto">
          <a:xfrm>
            <a:off x="2263638" y="2170656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</a:p>
        </p:txBody>
      </p:sp>
      <p:sp>
        <p:nvSpPr>
          <p:cNvPr id="84" name="Oval 40"/>
          <p:cNvSpPr>
            <a:spLocks noChangeArrowheads="1"/>
          </p:cNvSpPr>
          <p:nvPr/>
        </p:nvSpPr>
        <p:spPr bwMode="auto">
          <a:xfrm>
            <a:off x="1115616" y="2643774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Número de Slide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740650" y="4875213"/>
            <a:ext cx="836613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25673CC2-E05A-4292-9BBB-AAA729BF295C}" type="slidenum">
              <a:rPr lang="en-US" altLang="pt-BR" smtClean="0">
                <a:solidFill>
                  <a:srgbClr val="7F7F7F"/>
                </a:solidFill>
                <a:latin typeface="Arial" pitchFamily="34" charset="0"/>
              </a:rPr>
              <a:pPr/>
              <a:t>12</a:t>
            </a:fld>
            <a:endParaRPr lang="en-US" altLang="pt-BR" smtClean="0">
              <a:solidFill>
                <a:srgbClr val="7F7F7F"/>
              </a:solidFill>
              <a:latin typeface="Arial" pitchFamily="34" charset="0"/>
            </a:endParaRPr>
          </a:p>
        </p:txBody>
      </p:sp>
      <p:grpSp>
        <p:nvGrpSpPr>
          <p:cNvPr id="34819" name="Grupo 37"/>
          <p:cNvGrpSpPr>
            <a:grpSpLocks/>
          </p:cNvGrpSpPr>
          <p:nvPr/>
        </p:nvGrpSpPr>
        <p:grpSpPr bwMode="auto">
          <a:xfrm>
            <a:off x="117475" y="4371975"/>
            <a:ext cx="8866188" cy="546100"/>
            <a:chOff x="117519" y="4391504"/>
            <a:chExt cx="8866847" cy="546571"/>
          </a:xfrm>
        </p:grpSpPr>
        <p:sp>
          <p:nvSpPr>
            <p:cNvPr id="34948" name="Retângulo de cantos arredondados 38"/>
            <p:cNvSpPr>
              <a:spLocks noChangeArrowheads="1"/>
            </p:cNvSpPr>
            <p:nvPr/>
          </p:nvSpPr>
          <p:spPr bwMode="auto">
            <a:xfrm>
              <a:off x="6877596" y="4474125"/>
              <a:ext cx="2106770" cy="443295"/>
            </a:xfrm>
            <a:prstGeom prst="roundRect">
              <a:avLst>
                <a:gd name="adj" fmla="val 9144"/>
              </a:avLst>
            </a:prstGeom>
            <a:noFill/>
            <a:ln w="3175" algn="ctr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 altLang="pt-B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17519" y="4483658"/>
              <a:ext cx="2654497" cy="443295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108000" tIns="0" rIns="0" bIns="0" anchor="ctr"/>
            <a:lstStyle/>
            <a:p>
              <a:pPr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Sistema</a:t>
              </a:r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763680" y="4580580"/>
              <a:ext cx="576305" cy="276463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Sistemas</a:t>
              </a:r>
            </a:p>
          </p:txBody>
        </p:sp>
        <p:sp>
          <p:nvSpPr>
            <p:cNvPr id="42" name="Retângulo de cantos arredondados 41"/>
            <p:cNvSpPr>
              <a:spLocks noChangeArrowheads="1"/>
            </p:cNvSpPr>
            <p:nvPr/>
          </p:nvSpPr>
          <p:spPr bwMode="auto">
            <a:xfrm>
              <a:off x="1420954" y="4578991"/>
              <a:ext cx="576305" cy="274875"/>
            </a:xfrm>
            <a:prstGeom prst="roundRect">
              <a:avLst>
                <a:gd name="adj" fmla="val 16667"/>
              </a:avLst>
            </a:prstGeom>
            <a:solidFill>
              <a:srgbClr val="A6A6A6"/>
            </a:solidFill>
            <a:ln w="9525">
              <a:solidFill>
                <a:srgbClr val="8C8068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Externo</a:t>
              </a:r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2818058" y="4480481"/>
              <a:ext cx="4026199" cy="443295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36000" tIns="0" rIns="0" bIns="0"/>
            <a:lstStyle/>
            <a:p>
              <a:pPr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Integração</a:t>
              </a:r>
            </a:p>
          </p:txBody>
        </p:sp>
        <p:cxnSp>
          <p:nvCxnSpPr>
            <p:cNvPr id="34953" name="Conector de seta reta 43"/>
            <p:cNvCxnSpPr>
              <a:cxnSpLocks noChangeShapeType="1"/>
            </p:cNvCxnSpPr>
            <p:nvPr/>
          </p:nvCxnSpPr>
          <p:spPr bwMode="auto">
            <a:xfrm>
              <a:off x="6204391" y="4579023"/>
              <a:ext cx="544217" cy="175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54" name="Conector de seta reta 44"/>
            <p:cNvCxnSpPr>
              <a:cxnSpLocks noChangeShapeType="1"/>
            </p:cNvCxnSpPr>
            <p:nvPr/>
          </p:nvCxnSpPr>
          <p:spPr bwMode="auto">
            <a:xfrm>
              <a:off x="4716591" y="4827501"/>
              <a:ext cx="648072" cy="1751"/>
            </a:xfrm>
            <a:prstGeom prst="straightConnector1">
              <a:avLst/>
            </a:prstGeom>
            <a:noFill/>
            <a:ln w="12700">
              <a:solidFill>
                <a:srgbClr val="7F7F7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55" name="Conector de seta reta 45"/>
            <p:cNvCxnSpPr>
              <a:cxnSpLocks noChangeShapeType="1"/>
            </p:cNvCxnSpPr>
            <p:nvPr/>
          </p:nvCxnSpPr>
          <p:spPr bwMode="auto">
            <a:xfrm>
              <a:off x="4713416" y="4561823"/>
              <a:ext cx="648072" cy="1751"/>
            </a:xfrm>
            <a:prstGeom prst="straightConnector1">
              <a:avLst/>
            </a:prstGeom>
            <a:noFill/>
            <a:ln w="12700">
              <a:solidFill>
                <a:srgbClr val="DB682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56" name="CaixaDeTexto 46"/>
            <p:cNvSpPr txBox="1">
              <a:spLocks noChangeArrowheads="1"/>
            </p:cNvSpPr>
            <p:nvPr/>
          </p:nvSpPr>
          <p:spPr bwMode="auto">
            <a:xfrm>
              <a:off x="5148892" y="4490941"/>
              <a:ext cx="986592" cy="321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Síncrona</a:t>
              </a:r>
            </a:p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Assíncrona</a:t>
              </a:r>
            </a:p>
          </p:txBody>
        </p:sp>
        <p:cxnSp>
          <p:nvCxnSpPr>
            <p:cNvPr id="34957" name="Conector reto 47"/>
            <p:cNvCxnSpPr>
              <a:cxnSpLocks noChangeShapeType="1"/>
            </p:cNvCxnSpPr>
            <p:nvPr/>
          </p:nvCxnSpPr>
          <p:spPr bwMode="auto">
            <a:xfrm flipV="1">
              <a:off x="5436924" y="4519396"/>
              <a:ext cx="0" cy="363740"/>
            </a:xfrm>
            <a:prstGeom prst="line">
              <a:avLst/>
            </a:prstGeom>
            <a:noFill/>
            <a:ln w="9525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58" name="CaixaDeTexto 48"/>
            <p:cNvSpPr txBox="1">
              <a:spLocks noChangeArrowheads="1"/>
            </p:cNvSpPr>
            <p:nvPr/>
          </p:nvSpPr>
          <p:spPr bwMode="auto">
            <a:xfrm>
              <a:off x="3962856" y="4487887"/>
              <a:ext cx="747631" cy="45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Nova</a:t>
              </a:r>
            </a:p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Alteração</a:t>
              </a:r>
            </a:p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Existente</a:t>
              </a:r>
              <a:endParaRPr lang="pt-BR" altLang="pt-BR" sz="900">
                <a:solidFill>
                  <a:srgbClr val="000000"/>
                </a:solidFill>
                <a:latin typeface="Arial" pitchFamily="34" charset="0"/>
                <a:ea typeface="MS Gothic" pitchFamily="49" charset="-128"/>
              </a:endParaRPr>
            </a:p>
          </p:txBody>
        </p:sp>
        <p:cxnSp>
          <p:nvCxnSpPr>
            <p:cNvPr id="34959" name="Conector de seta reta 49"/>
            <p:cNvCxnSpPr>
              <a:cxnSpLocks noChangeShapeType="1"/>
            </p:cNvCxnSpPr>
            <p:nvPr/>
          </p:nvCxnSpPr>
          <p:spPr bwMode="auto">
            <a:xfrm>
              <a:off x="4713416" y="4691741"/>
              <a:ext cx="648072" cy="1751"/>
            </a:xfrm>
            <a:prstGeom prst="straightConnector1">
              <a:avLst/>
            </a:prstGeom>
            <a:noFill/>
            <a:ln w="12700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Retângulo de cantos arredondados 50"/>
            <p:cNvSpPr>
              <a:spLocks noChangeArrowheads="1"/>
            </p:cNvSpPr>
            <p:nvPr/>
          </p:nvSpPr>
          <p:spPr bwMode="auto">
            <a:xfrm>
              <a:off x="2084578" y="4578991"/>
              <a:ext cx="576305" cy="274875"/>
            </a:xfrm>
            <a:prstGeom prst="roundRect">
              <a:avLst>
                <a:gd name="adj" fmla="val 16667"/>
              </a:avLst>
            </a:prstGeom>
            <a:solidFill>
              <a:srgbClr val="F79646"/>
            </a:solidFill>
            <a:ln w="9525">
              <a:solidFill>
                <a:srgbClr val="8C8068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Novo</a:t>
              </a:r>
            </a:p>
          </p:txBody>
        </p:sp>
        <p:cxnSp>
          <p:nvCxnSpPr>
            <p:cNvPr id="34961" name="Conector de seta reta 51"/>
            <p:cNvCxnSpPr>
              <a:cxnSpLocks noChangeShapeType="1"/>
            </p:cNvCxnSpPr>
            <p:nvPr/>
          </p:nvCxnSpPr>
          <p:spPr bwMode="auto">
            <a:xfrm>
              <a:off x="6208608" y="4701420"/>
              <a:ext cx="540000" cy="175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62" name="CaixaDeTexto 52"/>
            <p:cNvSpPr txBox="1">
              <a:spLocks noChangeArrowheads="1"/>
            </p:cNvSpPr>
            <p:nvPr/>
          </p:nvSpPr>
          <p:spPr bwMode="auto">
            <a:xfrm>
              <a:off x="181723" y="4391504"/>
              <a:ext cx="588667" cy="207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Legenda</a:t>
              </a:r>
              <a:endParaRPr lang="pt-BR" altLang="pt-BR" sz="900">
                <a:solidFill>
                  <a:srgbClr val="000000"/>
                </a:solidFill>
                <a:latin typeface="Arial" pitchFamily="34" charset="0"/>
                <a:ea typeface="MS Gothic" pitchFamily="49" charset="-128"/>
              </a:endParaRPr>
            </a:p>
          </p:txBody>
        </p:sp>
        <p:cxnSp>
          <p:nvCxnSpPr>
            <p:cNvPr id="34963" name="Conector de seta reta 235"/>
            <p:cNvCxnSpPr>
              <a:cxnSpLocks noChangeShapeType="1"/>
            </p:cNvCxnSpPr>
            <p:nvPr/>
          </p:nvCxnSpPr>
          <p:spPr bwMode="auto">
            <a:xfrm flipV="1">
              <a:off x="3420700" y="4830901"/>
              <a:ext cx="648072" cy="1"/>
            </a:xfrm>
            <a:prstGeom prst="straightConnector1">
              <a:avLst/>
            </a:prstGeom>
            <a:noFill/>
            <a:ln w="25400">
              <a:solidFill>
                <a:srgbClr val="00838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64" name="Conector reto 54"/>
            <p:cNvCxnSpPr>
              <a:cxnSpLocks noChangeShapeType="1"/>
            </p:cNvCxnSpPr>
            <p:nvPr/>
          </p:nvCxnSpPr>
          <p:spPr bwMode="auto">
            <a:xfrm flipV="1">
              <a:off x="4140780" y="4519396"/>
              <a:ext cx="0" cy="363740"/>
            </a:xfrm>
            <a:prstGeom prst="line">
              <a:avLst/>
            </a:prstGeom>
            <a:noFill/>
            <a:ln w="9525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65" name="CaixaDeTexto 55"/>
            <p:cNvSpPr txBox="1">
              <a:spLocks noChangeArrowheads="1"/>
            </p:cNvSpPr>
            <p:nvPr/>
          </p:nvSpPr>
          <p:spPr bwMode="auto">
            <a:xfrm>
              <a:off x="2906834" y="4764192"/>
              <a:ext cx="459599" cy="114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Migração</a:t>
              </a:r>
              <a:endParaRPr lang="pt-BR" altLang="pt-BR" sz="900">
                <a:solidFill>
                  <a:srgbClr val="000000"/>
                </a:solidFill>
                <a:latin typeface="Arial" pitchFamily="34" charset="0"/>
                <a:ea typeface="MS Gothic" pitchFamily="49" charset="-128"/>
              </a:endParaRPr>
            </a:p>
          </p:txBody>
        </p:sp>
        <p:sp>
          <p:nvSpPr>
            <p:cNvPr id="23658" name="Oval 40"/>
            <p:cNvSpPr>
              <a:spLocks noChangeArrowheads="1"/>
            </p:cNvSpPr>
            <p:nvPr/>
          </p:nvSpPr>
          <p:spPr bwMode="auto">
            <a:xfrm>
              <a:off x="7860332" y="4679090"/>
              <a:ext cx="171463" cy="17159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pt-BR" altLang="pt-BR" sz="800" b="1" dirty="0" smtClean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C</a:t>
              </a:r>
            </a:p>
          </p:txBody>
        </p:sp>
        <p:cxnSp>
          <p:nvCxnSpPr>
            <p:cNvPr id="34967" name="Conector reto 58"/>
            <p:cNvCxnSpPr>
              <a:cxnSpLocks noChangeShapeType="1"/>
            </p:cNvCxnSpPr>
            <p:nvPr/>
          </p:nvCxnSpPr>
          <p:spPr bwMode="auto">
            <a:xfrm flipV="1">
              <a:off x="7596936" y="4519396"/>
              <a:ext cx="0" cy="363740"/>
            </a:xfrm>
            <a:prstGeom prst="line">
              <a:avLst/>
            </a:prstGeom>
            <a:noFill/>
            <a:ln w="9525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68" name="Conector reto 58"/>
            <p:cNvCxnSpPr>
              <a:cxnSpLocks noChangeShapeType="1"/>
            </p:cNvCxnSpPr>
            <p:nvPr/>
          </p:nvCxnSpPr>
          <p:spPr bwMode="auto">
            <a:xfrm flipV="1">
              <a:off x="8299513" y="4509870"/>
              <a:ext cx="0" cy="363740"/>
            </a:xfrm>
            <a:prstGeom prst="line">
              <a:avLst/>
            </a:prstGeom>
            <a:noFill/>
            <a:ln w="9525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69" name="Oval 40"/>
            <p:cNvSpPr>
              <a:spLocks noChangeArrowheads="1"/>
            </p:cNvSpPr>
            <p:nvPr/>
          </p:nvSpPr>
          <p:spPr bwMode="auto">
            <a:xfrm>
              <a:off x="8533109" y="4676799"/>
              <a:ext cx="171004" cy="171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 b="1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D</a:t>
              </a:r>
            </a:p>
          </p:txBody>
        </p:sp>
        <p:sp>
          <p:nvSpPr>
            <p:cNvPr id="34970" name="Oval 40"/>
            <p:cNvSpPr>
              <a:spLocks noChangeArrowheads="1"/>
            </p:cNvSpPr>
            <p:nvPr/>
          </p:nvSpPr>
          <p:spPr bwMode="auto">
            <a:xfrm>
              <a:off x="7164856" y="4679759"/>
              <a:ext cx="171004" cy="17100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 b="1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I</a:t>
              </a:r>
            </a:p>
          </p:txBody>
        </p:sp>
      </p:grpSp>
      <p:sp>
        <p:nvSpPr>
          <p:cNvPr id="34820" name="Retângulo 28"/>
          <p:cNvSpPr>
            <a:spLocks noChangeArrowheads="1"/>
          </p:cNvSpPr>
          <p:nvPr/>
        </p:nvSpPr>
        <p:spPr bwMode="auto">
          <a:xfrm>
            <a:off x="117475" y="383004"/>
            <a:ext cx="5678488" cy="3917534"/>
          </a:xfrm>
          <a:prstGeom prst="rect">
            <a:avLst/>
          </a:prstGeom>
          <a:noFill/>
          <a:ln w="12700">
            <a:solidFill>
              <a:srgbClr val="009AA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defTabSz="91440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 sz="1200" b="1">
              <a:solidFill>
                <a:srgbClr val="FFFFFF"/>
              </a:solidFill>
              <a:latin typeface="Arial" pitchFamily="34" charset="0"/>
              <a:ea typeface="MS Gothic" pitchFamily="49" charset="-128"/>
            </a:endParaRPr>
          </a:p>
        </p:txBody>
      </p:sp>
      <p:sp>
        <p:nvSpPr>
          <p:cNvPr id="34821" name="Text Box 36"/>
          <p:cNvSpPr txBox="1">
            <a:spLocks noChangeArrowheads="1"/>
          </p:cNvSpPr>
          <p:nvPr/>
        </p:nvSpPr>
        <p:spPr bwMode="auto">
          <a:xfrm>
            <a:off x="53975" y="44450"/>
            <a:ext cx="57419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pt-BR" sz="1600" b="1" dirty="0">
                <a:solidFill>
                  <a:srgbClr val="009AA6"/>
                </a:solidFill>
                <a:latin typeface="Arial"/>
                <a:cs typeface="Arial"/>
              </a:rPr>
              <a:t>Desenho de Solução – </a:t>
            </a:r>
            <a:r>
              <a:rPr lang="pt-BR" sz="1600" b="1" dirty="0" smtClean="0">
                <a:solidFill>
                  <a:srgbClr val="009AA6"/>
                </a:solidFill>
                <a:latin typeface="Arial"/>
                <a:cs typeface="Arial"/>
              </a:rPr>
              <a:t>Compra de pacote via canais</a:t>
            </a:r>
            <a:endParaRPr lang="pt-BR" sz="1600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64" name="CaixaDeTexto 46"/>
          <p:cNvSpPr txBox="1">
            <a:spLocks noChangeArrowheads="1"/>
          </p:cNvSpPr>
          <p:nvPr/>
        </p:nvSpPr>
        <p:spPr bwMode="auto">
          <a:xfrm>
            <a:off x="6915150" y="4454525"/>
            <a:ext cx="638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400">
              <a:lnSpc>
                <a:spcPts val="1000"/>
              </a:lnSpc>
              <a:buClr>
                <a:srgbClr val="000000"/>
              </a:buClr>
              <a:buSzPct val="100000"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Impacto</a:t>
            </a:r>
            <a:endParaRPr lang="pt-BR" sz="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23" name="CaixaDeTexto 46"/>
          <p:cNvSpPr txBox="1">
            <a:spLocks noChangeArrowheads="1"/>
          </p:cNvSpPr>
          <p:nvPr/>
        </p:nvSpPr>
        <p:spPr bwMode="auto">
          <a:xfrm>
            <a:off x="8299450" y="4465638"/>
            <a:ext cx="99853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914400">
              <a:lnSpc>
                <a:spcPts val="1000"/>
              </a:lnSpc>
              <a:buClr>
                <a:srgbClr val="000000"/>
              </a:buClr>
              <a:buSzPct val="100000"/>
            </a:pPr>
            <a:r>
              <a:rPr lang="pt-BR" altLang="pt-BR" sz="800">
                <a:solidFill>
                  <a:srgbClr val="000000"/>
                </a:solidFill>
                <a:latin typeface="Arial" pitchFamily="34" charset="0"/>
              </a:rPr>
              <a:t>Desenvolv.</a:t>
            </a:r>
            <a:endParaRPr lang="pt-BR" altLang="pt-BR" sz="800">
              <a:solidFill>
                <a:srgbClr val="000000"/>
              </a:solidFill>
              <a:latin typeface="Arial" pitchFamily="34" charset="0"/>
              <a:ea typeface="MS Gothic" pitchFamily="49" charset="-128"/>
            </a:endParaRPr>
          </a:p>
        </p:txBody>
      </p:sp>
      <p:sp>
        <p:nvSpPr>
          <p:cNvPr id="34824" name="CaixaDeTexto 46"/>
          <p:cNvSpPr txBox="1">
            <a:spLocks noChangeArrowheads="1"/>
          </p:cNvSpPr>
          <p:nvPr/>
        </p:nvSpPr>
        <p:spPr bwMode="auto">
          <a:xfrm>
            <a:off x="7553325" y="4473575"/>
            <a:ext cx="85725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914400">
              <a:lnSpc>
                <a:spcPts val="1000"/>
              </a:lnSpc>
              <a:buClr>
                <a:srgbClr val="000000"/>
              </a:buClr>
              <a:buSzPct val="100000"/>
            </a:pPr>
            <a:r>
              <a:rPr lang="pt-BR" altLang="pt-BR" sz="800">
                <a:solidFill>
                  <a:srgbClr val="000000"/>
                </a:solidFill>
                <a:latin typeface="Arial" pitchFamily="34" charset="0"/>
              </a:rPr>
              <a:t>Configuração</a:t>
            </a:r>
            <a:endParaRPr lang="pt-BR" altLang="pt-BR" sz="800">
              <a:solidFill>
                <a:srgbClr val="000000"/>
              </a:solidFill>
              <a:latin typeface="Arial" pitchFamily="34" charset="0"/>
              <a:ea typeface="MS Gothic" pitchFamily="49" charset="-128"/>
            </a:endParaRPr>
          </a:p>
        </p:txBody>
      </p:sp>
      <p:sp>
        <p:nvSpPr>
          <p:cNvPr id="71" name="Retângulo de cantos arredondados 70"/>
          <p:cNvSpPr/>
          <p:nvPr/>
        </p:nvSpPr>
        <p:spPr>
          <a:xfrm>
            <a:off x="997198" y="3382937"/>
            <a:ext cx="960437" cy="3111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VITRIA</a:t>
            </a:r>
          </a:p>
        </p:txBody>
      </p:sp>
      <p:sp>
        <p:nvSpPr>
          <p:cNvPr id="83" name="Retângulo de cantos arredondados 82"/>
          <p:cNvSpPr>
            <a:spLocks noChangeArrowheads="1"/>
          </p:cNvSpPr>
          <p:nvPr/>
        </p:nvSpPr>
        <p:spPr bwMode="auto">
          <a:xfrm>
            <a:off x="4716016" y="1552550"/>
            <a:ext cx="720725" cy="3095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C8068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kern="0" dirty="0">
                <a:solidFill>
                  <a:srgbClr val="000000"/>
                </a:solidFill>
                <a:latin typeface="Arial"/>
              </a:rPr>
              <a:t>IN</a:t>
            </a:r>
          </a:p>
        </p:txBody>
      </p:sp>
      <p:sp>
        <p:nvSpPr>
          <p:cNvPr id="85" name="Retângulo de cantos arredondados 84"/>
          <p:cNvSpPr>
            <a:spLocks noChangeArrowheads="1"/>
          </p:cNvSpPr>
          <p:nvPr/>
        </p:nvSpPr>
        <p:spPr bwMode="auto">
          <a:xfrm>
            <a:off x="2702173" y="3384525"/>
            <a:ext cx="720725" cy="3095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C8068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kern="0" dirty="0">
                <a:solidFill>
                  <a:srgbClr val="000000"/>
                </a:solidFill>
                <a:latin typeface="Arial"/>
              </a:rPr>
              <a:t>SIEBEL 6.3</a:t>
            </a:r>
          </a:p>
        </p:txBody>
      </p:sp>
      <p:sp>
        <p:nvSpPr>
          <p:cNvPr id="86" name="Retângulo de cantos arredondados 85"/>
          <p:cNvSpPr>
            <a:spLocks noChangeArrowheads="1"/>
          </p:cNvSpPr>
          <p:nvPr/>
        </p:nvSpPr>
        <p:spPr bwMode="auto">
          <a:xfrm>
            <a:off x="2448173" y="1555725"/>
            <a:ext cx="1619250" cy="30956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API</a:t>
            </a:r>
            <a:endParaRPr lang="pt-BR" sz="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etângulo de cantos arredondados 86"/>
          <p:cNvSpPr>
            <a:spLocks noChangeArrowheads="1"/>
          </p:cNvSpPr>
          <p:nvPr/>
        </p:nvSpPr>
        <p:spPr bwMode="auto">
          <a:xfrm>
            <a:off x="3789610" y="3379762"/>
            <a:ext cx="720725" cy="3095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C8068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kern="0" dirty="0">
                <a:solidFill>
                  <a:srgbClr val="000000"/>
                </a:solidFill>
                <a:latin typeface="Arial"/>
              </a:rPr>
              <a:t>SIEBEL MKT</a:t>
            </a:r>
          </a:p>
        </p:txBody>
      </p:sp>
      <p:sp>
        <p:nvSpPr>
          <p:cNvPr id="97" name="Retângulo de cantos arredondados 96"/>
          <p:cNvSpPr>
            <a:spLocks noChangeArrowheads="1"/>
          </p:cNvSpPr>
          <p:nvPr/>
        </p:nvSpPr>
        <p:spPr bwMode="auto">
          <a:xfrm>
            <a:off x="3791198" y="3871887"/>
            <a:ext cx="720725" cy="3095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C8068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kern="0" dirty="0">
                <a:solidFill>
                  <a:srgbClr val="000000"/>
                </a:solidFill>
                <a:latin typeface="Arial"/>
              </a:rPr>
              <a:t>BLL</a:t>
            </a:r>
          </a:p>
        </p:txBody>
      </p:sp>
      <p:sp>
        <p:nvSpPr>
          <p:cNvPr id="2" name="Retângulo 1"/>
          <p:cNvSpPr/>
          <p:nvPr/>
        </p:nvSpPr>
        <p:spPr>
          <a:xfrm>
            <a:off x="8031163" y="123825"/>
            <a:ext cx="952500" cy="906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2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53401"/>
              </p:ext>
            </p:extLst>
          </p:nvPr>
        </p:nvGraphicFramePr>
        <p:xfrm>
          <a:off x="5940425" y="51470"/>
          <a:ext cx="3057525" cy="4313050"/>
        </p:xfrm>
        <a:graphic>
          <a:graphicData uri="http://schemas.openxmlformats.org/drawingml/2006/table">
            <a:tbl>
              <a:tblPr/>
              <a:tblGrid>
                <a:gridCol w="360363"/>
                <a:gridCol w="2087636"/>
                <a:gridCol w="609526"/>
              </a:tblGrid>
              <a:tr h="2134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Atividade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AA6"/>
                    </a:solidFill>
                  </a:tcPr>
                </a:tc>
              </a:tr>
              <a:tr h="2286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Valida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elegibilidade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do MSISDN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OSB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Valida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elegibilidade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plano</a:t>
                      </a:r>
                      <a:endParaRPr kumimoji="0" lang="en-US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OSB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Consultar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campanhas</a:t>
                      </a:r>
                      <a:endParaRPr kumimoji="0" lang="en-US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OSB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Consultar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ofertas</a:t>
                      </a:r>
                      <a:endParaRPr kumimoji="0" lang="en-US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OSB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baseline="0" noProof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Consulta </a:t>
                      </a:r>
                      <a:r>
                        <a:rPr lang="pt-BR" sz="800" b="0" kern="1200" baseline="0" noProof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info</a:t>
                      </a:r>
                      <a:r>
                        <a:rPr lang="pt-BR" sz="800" b="0" kern="1200" baseline="0" noProof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assinante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baseline="0" noProof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*serviço utilizado pelo oi livre e pelo minha oi, retorna as informações do assinante, inclusive os saldos)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VAS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10" marR="91410" marT="45717" marB="4571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Escolha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da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opção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dados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engenharia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(downgrade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ou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excedente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10" marR="91410"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Solicita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contratação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franquia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complementar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(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não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é via OS 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sim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via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criação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TT no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siebel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OSB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6.1</a:t>
                      </a:r>
                    </a:p>
                  </a:txBody>
                  <a:tcPr marL="91410" marR="91410"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Solicita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aprovisionamento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rede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(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retorno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da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ativação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fica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bll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não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é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devolvido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para o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siebel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OSB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10" marR="91410"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Aprovisonamento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pacotes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no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faturamento</a:t>
                      </a:r>
                      <a:endParaRPr kumimoji="0" lang="en-US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VITRIA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10" marR="91410"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Processo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retry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em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caso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falha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aprovisionamento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do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pacote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dados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Arquivo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8.1</a:t>
                      </a:r>
                    </a:p>
                  </a:txBody>
                  <a:tcPr marL="36000" marR="36000"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Reprocessa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as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linhas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que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tiveram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erro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no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aprovisionamento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pacotes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dados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IN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" name="Retângulo de cantos arredondados 97"/>
          <p:cNvSpPr>
            <a:spLocks noChangeArrowheads="1"/>
          </p:cNvSpPr>
          <p:nvPr/>
        </p:nvSpPr>
        <p:spPr bwMode="auto">
          <a:xfrm>
            <a:off x="1116260" y="3981425"/>
            <a:ext cx="720725" cy="3095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C8068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kern="0" dirty="0">
                <a:solidFill>
                  <a:srgbClr val="000000"/>
                </a:solidFill>
                <a:latin typeface="Arial"/>
              </a:rPr>
              <a:t>ARBOR</a:t>
            </a:r>
          </a:p>
        </p:txBody>
      </p:sp>
      <p:cxnSp>
        <p:nvCxnSpPr>
          <p:cNvPr id="104" name="Conector de seta reta 103"/>
          <p:cNvCxnSpPr/>
          <p:nvPr/>
        </p:nvCxnSpPr>
        <p:spPr>
          <a:xfrm>
            <a:off x="2927598" y="2649512"/>
            <a:ext cx="3175" cy="73501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4003923" y="2654275"/>
            <a:ext cx="0" cy="73501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de seta reta 112"/>
          <p:cNvCxnSpPr/>
          <p:nvPr/>
        </p:nvCxnSpPr>
        <p:spPr>
          <a:xfrm>
            <a:off x="4284910" y="2654275"/>
            <a:ext cx="0" cy="73501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/>
          <p:cNvCxnSpPr/>
          <p:nvPr/>
        </p:nvCxnSpPr>
        <p:spPr>
          <a:xfrm>
            <a:off x="3045346" y="1860525"/>
            <a:ext cx="0" cy="4826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Oval 40"/>
          <p:cNvSpPr>
            <a:spLocks noChangeArrowheads="1"/>
          </p:cNvSpPr>
          <p:nvPr/>
        </p:nvSpPr>
        <p:spPr bwMode="auto">
          <a:xfrm>
            <a:off x="2967559" y="1990018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123" name="Oval 40"/>
          <p:cNvSpPr>
            <a:spLocks noChangeArrowheads="1"/>
          </p:cNvSpPr>
          <p:nvPr/>
        </p:nvSpPr>
        <p:spPr bwMode="auto">
          <a:xfrm>
            <a:off x="2849810" y="2967012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3.1</a:t>
            </a:r>
          </a:p>
        </p:txBody>
      </p:sp>
      <p:sp>
        <p:nvSpPr>
          <p:cNvPr id="124" name="Oval 40"/>
          <p:cNvSpPr>
            <a:spLocks noChangeArrowheads="1"/>
          </p:cNvSpPr>
          <p:nvPr/>
        </p:nvSpPr>
        <p:spPr bwMode="auto">
          <a:xfrm>
            <a:off x="3922960" y="2967012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3.2</a:t>
            </a:r>
          </a:p>
        </p:txBody>
      </p:sp>
      <p:sp>
        <p:nvSpPr>
          <p:cNvPr id="125" name="Oval 40"/>
          <p:cNvSpPr>
            <a:spLocks noChangeArrowheads="1"/>
          </p:cNvSpPr>
          <p:nvPr/>
        </p:nvSpPr>
        <p:spPr bwMode="auto">
          <a:xfrm>
            <a:off x="4205535" y="2967012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3.3</a:t>
            </a:r>
          </a:p>
        </p:txBody>
      </p:sp>
      <p:cxnSp>
        <p:nvCxnSpPr>
          <p:cNvPr id="128" name="Conector de seta reta 127"/>
          <p:cNvCxnSpPr/>
          <p:nvPr/>
        </p:nvCxnSpPr>
        <p:spPr>
          <a:xfrm flipV="1">
            <a:off x="3094285" y="2649512"/>
            <a:ext cx="0" cy="73501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Oval 40"/>
          <p:cNvSpPr>
            <a:spLocks noChangeArrowheads="1"/>
          </p:cNvSpPr>
          <p:nvPr/>
        </p:nvSpPr>
        <p:spPr bwMode="auto">
          <a:xfrm>
            <a:off x="3018085" y="2967012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  <p:cxnSp>
        <p:nvCxnSpPr>
          <p:cNvPr id="130" name="Conector de seta reta 129"/>
          <p:cNvCxnSpPr/>
          <p:nvPr/>
        </p:nvCxnSpPr>
        <p:spPr>
          <a:xfrm flipV="1">
            <a:off x="3564459" y="1865287"/>
            <a:ext cx="0" cy="47466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de seta reta 137"/>
          <p:cNvCxnSpPr>
            <a:stCxn id="97" idx="1"/>
          </p:cNvCxnSpPr>
          <p:nvPr/>
        </p:nvCxnSpPr>
        <p:spPr>
          <a:xfrm rot="10800000">
            <a:off x="3648323" y="2646337"/>
            <a:ext cx="142875" cy="13811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140"/>
          <p:cNvCxnSpPr>
            <a:endCxn id="97" idx="3"/>
          </p:cNvCxnSpPr>
          <p:nvPr/>
        </p:nvCxnSpPr>
        <p:spPr>
          <a:xfrm rot="5400000">
            <a:off x="3693793" y="2683420"/>
            <a:ext cx="2161380" cy="52511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146"/>
          <p:cNvCxnSpPr>
            <a:stCxn id="85" idx="1"/>
            <a:endCxn id="71" idx="3"/>
          </p:cNvCxnSpPr>
          <p:nvPr/>
        </p:nvCxnSpPr>
        <p:spPr>
          <a:xfrm flipH="1">
            <a:off x="1957635" y="3538512"/>
            <a:ext cx="74453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/>
          <p:cNvCxnSpPr>
            <a:stCxn id="71" idx="2"/>
            <a:endCxn id="98" idx="0"/>
          </p:cNvCxnSpPr>
          <p:nvPr/>
        </p:nvCxnSpPr>
        <p:spPr>
          <a:xfrm flipH="1">
            <a:off x="1476623" y="3694087"/>
            <a:ext cx="1587" cy="28733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Oval 40"/>
          <p:cNvSpPr>
            <a:spLocks noChangeArrowheads="1"/>
          </p:cNvSpPr>
          <p:nvPr/>
        </p:nvSpPr>
        <p:spPr bwMode="auto">
          <a:xfrm>
            <a:off x="4932040" y="2967012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6.1</a:t>
            </a:r>
          </a:p>
        </p:txBody>
      </p:sp>
      <p:sp>
        <p:nvSpPr>
          <p:cNvPr id="158" name="Oval 40"/>
          <p:cNvSpPr>
            <a:spLocks noChangeArrowheads="1"/>
          </p:cNvSpPr>
          <p:nvPr/>
        </p:nvSpPr>
        <p:spPr bwMode="auto">
          <a:xfrm>
            <a:off x="2264023" y="3462312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7</a:t>
            </a:r>
          </a:p>
        </p:txBody>
      </p:sp>
      <p:sp>
        <p:nvSpPr>
          <p:cNvPr id="159" name="Oval 40"/>
          <p:cNvSpPr>
            <a:spLocks noChangeArrowheads="1"/>
          </p:cNvSpPr>
          <p:nvPr/>
        </p:nvSpPr>
        <p:spPr bwMode="auto">
          <a:xfrm>
            <a:off x="1173410" y="3736950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7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4490021" y="1987302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88" name="Oval 40"/>
          <p:cNvSpPr>
            <a:spLocks noChangeArrowheads="1"/>
          </p:cNvSpPr>
          <p:nvPr/>
        </p:nvSpPr>
        <p:spPr bwMode="auto">
          <a:xfrm>
            <a:off x="3481909" y="1984350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  <a:endParaRPr lang="pt-BR" sz="700" b="1" kern="0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cxnSp>
        <p:nvCxnSpPr>
          <p:cNvPr id="91" name="Conector de seta reta 90"/>
          <p:cNvCxnSpPr/>
          <p:nvPr/>
        </p:nvCxnSpPr>
        <p:spPr>
          <a:xfrm flipV="1">
            <a:off x="3257798" y="2649512"/>
            <a:ext cx="0" cy="73501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40"/>
          <p:cNvSpPr>
            <a:spLocks noChangeArrowheads="1"/>
          </p:cNvSpPr>
          <p:nvPr/>
        </p:nvSpPr>
        <p:spPr bwMode="auto">
          <a:xfrm>
            <a:off x="3189535" y="2967012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6.1</a:t>
            </a:r>
          </a:p>
        </p:txBody>
      </p:sp>
      <p:sp>
        <p:nvSpPr>
          <p:cNvPr id="100" name="Oval 40"/>
          <p:cNvSpPr>
            <a:spLocks noChangeArrowheads="1"/>
          </p:cNvSpPr>
          <p:nvPr/>
        </p:nvSpPr>
        <p:spPr bwMode="auto">
          <a:xfrm>
            <a:off x="3565773" y="2967012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6.1</a:t>
            </a:r>
          </a:p>
        </p:txBody>
      </p:sp>
      <p:sp>
        <p:nvSpPr>
          <p:cNvPr id="131" name="Retângulo de cantos arredondados 130"/>
          <p:cNvSpPr/>
          <p:nvPr/>
        </p:nvSpPr>
        <p:spPr>
          <a:xfrm>
            <a:off x="2340223" y="2336775"/>
            <a:ext cx="2170112" cy="3095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OSB</a:t>
            </a:r>
          </a:p>
        </p:txBody>
      </p:sp>
      <p:sp>
        <p:nvSpPr>
          <p:cNvPr id="132" name="Oval 40"/>
          <p:cNvSpPr>
            <a:spLocks noChangeArrowheads="1"/>
          </p:cNvSpPr>
          <p:nvPr/>
        </p:nvSpPr>
        <p:spPr bwMode="auto">
          <a:xfrm>
            <a:off x="5570140" y="2770162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8</a:t>
            </a:r>
          </a:p>
        </p:txBody>
      </p:sp>
      <p:cxnSp>
        <p:nvCxnSpPr>
          <p:cNvPr id="135" name="Conector de seta reta 137"/>
          <p:cNvCxnSpPr>
            <a:stCxn id="85" idx="2"/>
            <a:endCxn id="97" idx="2"/>
          </p:cNvCxnSpPr>
          <p:nvPr/>
        </p:nvCxnSpPr>
        <p:spPr>
          <a:xfrm rot="16200000" flipH="1">
            <a:off x="3363366" y="3393256"/>
            <a:ext cx="487363" cy="1089025"/>
          </a:xfrm>
          <a:prstGeom prst="bentConnector3">
            <a:avLst>
              <a:gd name="adj1" fmla="val 118467"/>
            </a:avLst>
          </a:prstGeom>
          <a:ln w="12700">
            <a:solidFill>
              <a:schemeClr val="bg1">
                <a:lumMod val="65000"/>
              </a:schemeClr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Oval 40"/>
          <p:cNvSpPr>
            <a:spLocks noChangeArrowheads="1"/>
          </p:cNvSpPr>
          <p:nvPr/>
        </p:nvSpPr>
        <p:spPr bwMode="auto">
          <a:xfrm>
            <a:off x="2992685" y="4027462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8</a:t>
            </a:r>
          </a:p>
        </p:txBody>
      </p:sp>
      <p:pic>
        <p:nvPicPr>
          <p:cNvPr id="34929" name="Imagem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565" y="2990825"/>
            <a:ext cx="182563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30" name="Imagem 1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160" y="4189387"/>
            <a:ext cx="18256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Oval 40"/>
          <p:cNvSpPr>
            <a:spLocks noChangeArrowheads="1"/>
          </p:cNvSpPr>
          <p:nvPr/>
        </p:nvSpPr>
        <p:spPr bwMode="auto">
          <a:xfrm>
            <a:off x="3302248" y="3557562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8.1</a:t>
            </a:r>
          </a:p>
        </p:txBody>
      </p:sp>
      <p:sp>
        <p:nvSpPr>
          <p:cNvPr id="114" name="Retângulo de cantos arredondados 113"/>
          <p:cNvSpPr/>
          <p:nvPr/>
        </p:nvSpPr>
        <p:spPr>
          <a:xfrm>
            <a:off x="1331640" y="591581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Minha Oi</a:t>
            </a:r>
          </a:p>
        </p:txBody>
      </p:sp>
      <p:sp>
        <p:nvSpPr>
          <p:cNvPr id="117" name="Oval 40"/>
          <p:cNvSpPr>
            <a:spLocks noChangeArrowheads="1"/>
          </p:cNvSpPr>
          <p:nvPr/>
        </p:nvSpPr>
        <p:spPr bwMode="auto">
          <a:xfrm>
            <a:off x="1295470" y="519589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18" name="Oval 40"/>
          <p:cNvSpPr>
            <a:spLocks noChangeArrowheads="1"/>
          </p:cNvSpPr>
          <p:nvPr/>
        </p:nvSpPr>
        <p:spPr bwMode="auto">
          <a:xfrm>
            <a:off x="1932426" y="508457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126" name="Retângulo de cantos arredondados 125"/>
          <p:cNvSpPr/>
          <p:nvPr/>
        </p:nvSpPr>
        <p:spPr>
          <a:xfrm>
            <a:off x="2627784" y="591581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err="1" smtClean="0">
                <a:solidFill>
                  <a:srgbClr val="000000"/>
                </a:solidFill>
                <a:latin typeface="Arial"/>
              </a:rPr>
              <a:t>App</a:t>
            </a: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 </a:t>
            </a:r>
          </a:p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Minha OI</a:t>
            </a:r>
          </a:p>
        </p:txBody>
      </p:sp>
      <p:sp>
        <p:nvSpPr>
          <p:cNvPr id="127" name="Oval 40"/>
          <p:cNvSpPr>
            <a:spLocks noChangeArrowheads="1"/>
          </p:cNvSpPr>
          <p:nvPr/>
        </p:nvSpPr>
        <p:spPr bwMode="auto">
          <a:xfrm>
            <a:off x="2627800" y="519589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54" name="Oval 40"/>
          <p:cNvSpPr>
            <a:spLocks noChangeArrowheads="1"/>
          </p:cNvSpPr>
          <p:nvPr/>
        </p:nvSpPr>
        <p:spPr bwMode="auto">
          <a:xfrm>
            <a:off x="3192732" y="508457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155" name="Retângulo de cantos arredondados 154"/>
          <p:cNvSpPr/>
          <p:nvPr/>
        </p:nvSpPr>
        <p:spPr>
          <a:xfrm>
            <a:off x="3961741" y="583060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Minha OI </a:t>
            </a:r>
          </a:p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Site Móvel</a:t>
            </a:r>
          </a:p>
        </p:txBody>
      </p:sp>
      <p:sp>
        <p:nvSpPr>
          <p:cNvPr id="156" name="Retângulo 155"/>
          <p:cNvSpPr/>
          <p:nvPr/>
        </p:nvSpPr>
        <p:spPr>
          <a:xfrm>
            <a:off x="982716" y="411510"/>
            <a:ext cx="4093339" cy="64759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Oval 40"/>
          <p:cNvSpPr>
            <a:spLocks noChangeArrowheads="1"/>
          </p:cNvSpPr>
          <p:nvPr/>
        </p:nvSpPr>
        <p:spPr bwMode="auto">
          <a:xfrm>
            <a:off x="4597135" y="483518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161" name="Oval 40"/>
          <p:cNvSpPr>
            <a:spLocks noChangeArrowheads="1"/>
          </p:cNvSpPr>
          <p:nvPr/>
        </p:nvSpPr>
        <p:spPr bwMode="auto">
          <a:xfrm>
            <a:off x="3923928" y="507059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cxnSp>
        <p:nvCxnSpPr>
          <p:cNvPr id="5" name="Conector angulado 4"/>
          <p:cNvCxnSpPr>
            <a:stCxn id="156" idx="2"/>
            <a:endCxn id="86" idx="0"/>
          </p:cNvCxnSpPr>
          <p:nvPr/>
        </p:nvCxnSpPr>
        <p:spPr>
          <a:xfrm rot="16200000" flipH="1">
            <a:off x="2895283" y="1193210"/>
            <a:ext cx="496618" cy="228412"/>
          </a:xfrm>
          <a:prstGeom prst="bentConnector3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 40"/>
          <p:cNvSpPr>
            <a:spLocks noChangeArrowheads="1"/>
          </p:cNvSpPr>
          <p:nvPr/>
        </p:nvSpPr>
        <p:spPr bwMode="auto">
          <a:xfrm>
            <a:off x="3121868" y="1131590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</a:t>
            </a:r>
          </a:p>
        </p:txBody>
      </p:sp>
      <p:cxnSp>
        <p:nvCxnSpPr>
          <p:cNvPr id="15" name="Conector angulado 14"/>
          <p:cNvCxnSpPr/>
          <p:nvPr/>
        </p:nvCxnSpPr>
        <p:spPr>
          <a:xfrm flipH="1">
            <a:off x="4511923" y="1764580"/>
            <a:ext cx="924818" cy="2319338"/>
          </a:xfrm>
          <a:prstGeom prst="bentConnector3">
            <a:avLst>
              <a:gd name="adj1" fmla="val -24718"/>
            </a:avLst>
          </a:prstGeom>
          <a:ln w="12700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131" idx="3"/>
            <a:endCxn id="83" idx="1"/>
          </p:cNvCxnSpPr>
          <p:nvPr/>
        </p:nvCxnSpPr>
        <p:spPr>
          <a:xfrm flipV="1">
            <a:off x="4510335" y="1707331"/>
            <a:ext cx="205681" cy="784225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/>
          <p:nvPr/>
        </p:nvCxnSpPr>
        <p:spPr>
          <a:xfrm rot="16200000" flipH="1">
            <a:off x="3473038" y="1234390"/>
            <a:ext cx="493444" cy="142876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Oval 40"/>
          <p:cNvSpPr>
            <a:spLocks noChangeArrowheads="1"/>
          </p:cNvSpPr>
          <p:nvPr/>
        </p:nvSpPr>
        <p:spPr bwMode="auto">
          <a:xfrm>
            <a:off x="3779912" y="1203598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164" name="Oval 40"/>
          <p:cNvSpPr>
            <a:spLocks noChangeArrowheads="1"/>
          </p:cNvSpPr>
          <p:nvPr/>
        </p:nvSpPr>
        <p:spPr bwMode="auto">
          <a:xfrm>
            <a:off x="3275856" y="1131590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165" name="Oval 40"/>
          <p:cNvSpPr>
            <a:spLocks noChangeArrowheads="1"/>
          </p:cNvSpPr>
          <p:nvPr/>
        </p:nvSpPr>
        <p:spPr bwMode="auto">
          <a:xfrm>
            <a:off x="3085828" y="1990018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766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Número de Slide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740650" y="4875213"/>
            <a:ext cx="836613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25673CC2-E05A-4292-9BBB-AAA729BF295C}" type="slidenum">
              <a:rPr lang="en-US" altLang="pt-BR" smtClean="0">
                <a:solidFill>
                  <a:srgbClr val="7F7F7F"/>
                </a:solidFill>
                <a:latin typeface="Arial" pitchFamily="34" charset="0"/>
              </a:rPr>
              <a:pPr/>
              <a:t>13</a:t>
            </a:fld>
            <a:endParaRPr lang="en-US" altLang="pt-BR" smtClean="0">
              <a:solidFill>
                <a:srgbClr val="7F7F7F"/>
              </a:solidFill>
              <a:latin typeface="Arial" pitchFamily="34" charset="0"/>
            </a:endParaRPr>
          </a:p>
        </p:txBody>
      </p:sp>
      <p:grpSp>
        <p:nvGrpSpPr>
          <p:cNvPr id="34819" name="Grupo 37"/>
          <p:cNvGrpSpPr>
            <a:grpSpLocks/>
          </p:cNvGrpSpPr>
          <p:nvPr/>
        </p:nvGrpSpPr>
        <p:grpSpPr bwMode="auto">
          <a:xfrm>
            <a:off x="117475" y="4371975"/>
            <a:ext cx="8866188" cy="546100"/>
            <a:chOff x="117519" y="4391504"/>
            <a:chExt cx="8866847" cy="546571"/>
          </a:xfrm>
        </p:grpSpPr>
        <p:sp>
          <p:nvSpPr>
            <p:cNvPr id="34948" name="Retângulo de cantos arredondados 38"/>
            <p:cNvSpPr>
              <a:spLocks noChangeArrowheads="1"/>
            </p:cNvSpPr>
            <p:nvPr/>
          </p:nvSpPr>
          <p:spPr bwMode="auto">
            <a:xfrm>
              <a:off x="6877596" y="4474125"/>
              <a:ext cx="2106770" cy="443295"/>
            </a:xfrm>
            <a:prstGeom prst="roundRect">
              <a:avLst>
                <a:gd name="adj" fmla="val 9144"/>
              </a:avLst>
            </a:prstGeom>
            <a:noFill/>
            <a:ln w="3175" algn="ctr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 altLang="pt-B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17519" y="4483658"/>
              <a:ext cx="2654497" cy="443295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108000" tIns="0" rIns="0" bIns="0" anchor="ctr"/>
            <a:lstStyle/>
            <a:p>
              <a:pPr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Sistema</a:t>
              </a:r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763680" y="4580580"/>
              <a:ext cx="576305" cy="276463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Sistemas</a:t>
              </a:r>
            </a:p>
          </p:txBody>
        </p:sp>
        <p:sp>
          <p:nvSpPr>
            <p:cNvPr id="42" name="Retângulo de cantos arredondados 41"/>
            <p:cNvSpPr>
              <a:spLocks noChangeArrowheads="1"/>
            </p:cNvSpPr>
            <p:nvPr/>
          </p:nvSpPr>
          <p:spPr bwMode="auto">
            <a:xfrm>
              <a:off x="1420954" y="4578991"/>
              <a:ext cx="576305" cy="274875"/>
            </a:xfrm>
            <a:prstGeom prst="roundRect">
              <a:avLst>
                <a:gd name="adj" fmla="val 16667"/>
              </a:avLst>
            </a:prstGeom>
            <a:solidFill>
              <a:srgbClr val="A6A6A6"/>
            </a:solidFill>
            <a:ln w="9525">
              <a:solidFill>
                <a:srgbClr val="8C8068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Externo</a:t>
              </a:r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2818058" y="4480481"/>
              <a:ext cx="4026199" cy="443295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36000" tIns="0" rIns="0" bIns="0"/>
            <a:lstStyle/>
            <a:p>
              <a:pPr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Integração</a:t>
              </a:r>
            </a:p>
          </p:txBody>
        </p:sp>
        <p:cxnSp>
          <p:nvCxnSpPr>
            <p:cNvPr id="34953" name="Conector de seta reta 43"/>
            <p:cNvCxnSpPr>
              <a:cxnSpLocks noChangeShapeType="1"/>
            </p:cNvCxnSpPr>
            <p:nvPr/>
          </p:nvCxnSpPr>
          <p:spPr bwMode="auto">
            <a:xfrm>
              <a:off x="6204391" y="4579023"/>
              <a:ext cx="544217" cy="175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54" name="Conector de seta reta 44"/>
            <p:cNvCxnSpPr>
              <a:cxnSpLocks noChangeShapeType="1"/>
            </p:cNvCxnSpPr>
            <p:nvPr/>
          </p:nvCxnSpPr>
          <p:spPr bwMode="auto">
            <a:xfrm>
              <a:off x="4716591" y="4827501"/>
              <a:ext cx="648072" cy="1751"/>
            </a:xfrm>
            <a:prstGeom prst="straightConnector1">
              <a:avLst/>
            </a:prstGeom>
            <a:noFill/>
            <a:ln w="12700">
              <a:solidFill>
                <a:srgbClr val="7F7F7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55" name="Conector de seta reta 45"/>
            <p:cNvCxnSpPr>
              <a:cxnSpLocks noChangeShapeType="1"/>
            </p:cNvCxnSpPr>
            <p:nvPr/>
          </p:nvCxnSpPr>
          <p:spPr bwMode="auto">
            <a:xfrm>
              <a:off x="4713416" y="4561823"/>
              <a:ext cx="648072" cy="1751"/>
            </a:xfrm>
            <a:prstGeom prst="straightConnector1">
              <a:avLst/>
            </a:prstGeom>
            <a:noFill/>
            <a:ln w="12700">
              <a:solidFill>
                <a:srgbClr val="DB682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56" name="CaixaDeTexto 46"/>
            <p:cNvSpPr txBox="1">
              <a:spLocks noChangeArrowheads="1"/>
            </p:cNvSpPr>
            <p:nvPr/>
          </p:nvSpPr>
          <p:spPr bwMode="auto">
            <a:xfrm>
              <a:off x="5148892" y="4490941"/>
              <a:ext cx="986592" cy="321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Síncrona</a:t>
              </a:r>
            </a:p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Assíncrona</a:t>
              </a:r>
            </a:p>
          </p:txBody>
        </p:sp>
        <p:cxnSp>
          <p:nvCxnSpPr>
            <p:cNvPr id="34957" name="Conector reto 47"/>
            <p:cNvCxnSpPr>
              <a:cxnSpLocks noChangeShapeType="1"/>
            </p:cNvCxnSpPr>
            <p:nvPr/>
          </p:nvCxnSpPr>
          <p:spPr bwMode="auto">
            <a:xfrm flipV="1">
              <a:off x="5436924" y="4519396"/>
              <a:ext cx="0" cy="363740"/>
            </a:xfrm>
            <a:prstGeom prst="line">
              <a:avLst/>
            </a:prstGeom>
            <a:noFill/>
            <a:ln w="9525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58" name="CaixaDeTexto 48"/>
            <p:cNvSpPr txBox="1">
              <a:spLocks noChangeArrowheads="1"/>
            </p:cNvSpPr>
            <p:nvPr/>
          </p:nvSpPr>
          <p:spPr bwMode="auto">
            <a:xfrm>
              <a:off x="3962856" y="4487887"/>
              <a:ext cx="747631" cy="45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Nova</a:t>
              </a:r>
            </a:p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Alteração</a:t>
              </a:r>
            </a:p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Existente</a:t>
              </a:r>
              <a:endParaRPr lang="pt-BR" altLang="pt-BR" sz="900">
                <a:solidFill>
                  <a:srgbClr val="000000"/>
                </a:solidFill>
                <a:latin typeface="Arial" pitchFamily="34" charset="0"/>
                <a:ea typeface="MS Gothic" pitchFamily="49" charset="-128"/>
              </a:endParaRPr>
            </a:p>
          </p:txBody>
        </p:sp>
        <p:cxnSp>
          <p:nvCxnSpPr>
            <p:cNvPr id="34959" name="Conector de seta reta 49"/>
            <p:cNvCxnSpPr>
              <a:cxnSpLocks noChangeShapeType="1"/>
            </p:cNvCxnSpPr>
            <p:nvPr/>
          </p:nvCxnSpPr>
          <p:spPr bwMode="auto">
            <a:xfrm>
              <a:off x="4713416" y="4691741"/>
              <a:ext cx="648072" cy="1751"/>
            </a:xfrm>
            <a:prstGeom prst="straightConnector1">
              <a:avLst/>
            </a:prstGeom>
            <a:noFill/>
            <a:ln w="12700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Retângulo de cantos arredondados 50"/>
            <p:cNvSpPr>
              <a:spLocks noChangeArrowheads="1"/>
            </p:cNvSpPr>
            <p:nvPr/>
          </p:nvSpPr>
          <p:spPr bwMode="auto">
            <a:xfrm>
              <a:off x="2084578" y="4578991"/>
              <a:ext cx="576305" cy="274875"/>
            </a:xfrm>
            <a:prstGeom prst="roundRect">
              <a:avLst>
                <a:gd name="adj" fmla="val 16667"/>
              </a:avLst>
            </a:prstGeom>
            <a:solidFill>
              <a:srgbClr val="F79646"/>
            </a:solidFill>
            <a:ln w="9525">
              <a:solidFill>
                <a:srgbClr val="8C8068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Novo</a:t>
              </a:r>
            </a:p>
          </p:txBody>
        </p:sp>
        <p:cxnSp>
          <p:nvCxnSpPr>
            <p:cNvPr id="34961" name="Conector de seta reta 51"/>
            <p:cNvCxnSpPr>
              <a:cxnSpLocks noChangeShapeType="1"/>
            </p:cNvCxnSpPr>
            <p:nvPr/>
          </p:nvCxnSpPr>
          <p:spPr bwMode="auto">
            <a:xfrm>
              <a:off x="6208608" y="4701420"/>
              <a:ext cx="540000" cy="175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62" name="CaixaDeTexto 52"/>
            <p:cNvSpPr txBox="1">
              <a:spLocks noChangeArrowheads="1"/>
            </p:cNvSpPr>
            <p:nvPr/>
          </p:nvSpPr>
          <p:spPr bwMode="auto">
            <a:xfrm>
              <a:off x="181723" y="4391504"/>
              <a:ext cx="588667" cy="207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Legenda</a:t>
              </a:r>
              <a:endParaRPr lang="pt-BR" altLang="pt-BR" sz="900">
                <a:solidFill>
                  <a:srgbClr val="000000"/>
                </a:solidFill>
                <a:latin typeface="Arial" pitchFamily="34" charset="0"/>
                <a:ea typeface="MS Gothic" pitchFamily="49" charset="-128"/>
              </a:endParaRPr>
            </a:p>
          </p:txBody>
        </p:sp>
        <p:cxnSp>
          <p:nvCxnSpPr>
            <p:cNvPr id="34963" name="Conector de seta reta 235"/>
            <p:cNvCxnSpPr>
              <a:cxnSpLocks noChangeShapeType="1"/>
            </p:cNvCxnSpPr>
            <p:nvPr/>
          </p:nvCxnSpPr>
          <p:spPr bwMode="auto">
            <a:xfrm flipV="1">
              <a:off x="3420700" y="4830901"/>
              <a:ext cx="648072" cy="1"/>
            </a:xfrm>
            <a:prstGeom prst="straightConnector1">
              <a:avLst/>
            </a:prstGeom>
            <a:noFill/>
            <a:ln w="25400">
              <a:solidFill>
                <a:srgbClr val="00838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64" name="Conector reto 54"/>
            <p:cNvCxnSpPr>
              <a:cxnSpLocks noChangeShapeType="1"/>
            </p:cNvCxnSpPr>
            <p:nvPr/>
          </p:nvCxnSpPr>
          <p:spPr bwMode="auto">
            <a:xfrm flipV="1">
              <a:off x="4140780" y="4519396"/>
              <a:ext cx="0" cy="363740"/>
            </a:xfrm>
            <a:prstGeom prst="line">
              <a:avLst/>
            </a:prstGeom>
            <a:noFill/>
            <a:ln w="9525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65" name="CaixaDeTexto 55"/>
            <p:cNvSpPr txBox="1">
              <a:spLocks noChangeArrowheads="1"/>
            </p:cNvSpPr>
            <p:nvPr/>
          </p:nvSpPr>
          <p:spPr bwMode="auto">
            <a:xfrm>
              <a:off x="2906834" y="4764192"/>
              <a:ext cx="459599" cy="114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Migração</a:t>
              </a:r>
              <a:endParaRPr lang="pt-BR" altLang="pt-BR" sz="900">
                <a:solidFill>
                  <a:srgbClr val="000000"/>
                </a:solidFill>
                <a:latin typeface="Arial" pitchFamily="34" charset="0"/>
                <a:ea typeface="MS Gothic" pitchFamily="49" charset="-128"/>
              </a:endParaRPr>
            </a:p>
          </p:txBody>
        </p:sp>
        <p:sp>
          <p:nvSpPr>
            <p:cNvPr id="23658" name="Oval 40"/>
            <p:cNvSpPr>
              <a:spLocks noChangeArrowheads="1"/>
            </p:cNvSpPr>
            <p:nvPr/>
          </p:nvSpPr>
          <p:spPr bwMode="auto">
            <a:xfrm>
              <a:off x="7860332" y="4679090"/>
              <a:ext cx="171463" cy="17159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pt-BR" altLang="pt-BR" sz="800" b="1" dirty="0" smtClean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C</a:t>
              </a:r>
            </a:p>
          </p:txBody>
        </p:sp>
        <p:cxnSp>
          <p:nvCxnSpPr>
            <p:cNvPr id="34967" name="Conector reto 58"/>
            <p:cNvCxnSpPr>
              <a:cxnSpLocks noChangeShapeType="1"/>
            </p:cNvCxnSpPr>
            <p:nvPr/>
          </p:nvCxnSpPr>
          <p:spPr bwMode="auto">
            <a:xfrm flipV="1">
              <a:off x="7596936" y="4519396"/>
              <a:ext cx="0" cy="363740"/>
            </a:xfrm>
            <a:prstGeom prst="line">
              <a:avLst/>
            </a:prstGeom>
            <a:noFill/>
            <a:ln w="9525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68" name="Conector reto 58"/>
            <p:cNvCxnSpPr>
              <a:cxnSpLocks noChangeShapeType="1"/>
            </p:cNvCxnSpPr>
            <p:nvPr/>
          </p:nvCxnSpPr>
          <p:spPr bwMode="auto">
            <a:xfrm flipV="1">
              <a:off x="8299513" y="4509870"/>
              <a:ext cx="0" cy="363740"/>
            </a:xfrm>
            <a:prstGeom prst="line">
              <a:avLst/>
            </a:prstGeom>
            <a:noFill/>
            <a:ln w="9525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69" name="Oval 40"/>
            <p:cNvSpPr>
              <a:spLocks noChangeArrowheads="1"/>
            </p:cNvSpPr>
            <p:nvPr/>
          </p:nvSpPr>
          <p:spPr bwMode="auto">
            <a:xfrm>
              <a:off x="8533109" y="4676799"/>
              <a:ext cx="171004" cy="171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 b="1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D</a:t>
              </a:r>
            </a:p>
          </p:txBody>
        </p:sp>
        <p:sp>
          <p:nvSpPr>
            <p:cNvPr id="34970" name="Oval 40"/>
            <p:cNvSpPr>
              <a:spLocks noChangeArrowheads="1"/>
            </p:cNvSpPr>
            <p:nvPr/>
          </p:nvSpPr>
          <p:spPr bwMode="auto">
            <a:xfrm>
              <a:off x="7164856" y="4679759"/>
              <a:ext cx="171004" cy="17100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 b="1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I</a:t>
              </a:r>
            </a:p>
          </p:txBody>
        </p:sp>
      </p:grpSp>
      <p:sp>
        <p:nvSpPr>
          <p:cNvPr id="34820" name="Retângulo 28"/>
          <p:cNvSpPr>
            <a:spLocks noChangeArrowheads="1"/>
          </p:cNvSpPr>
          <p:nvPr/>
        </p:nvSpPr>
        <p:spPr bwMode="auto">
          <a:xfrm>
            <a:off x="117475" y="741363"/>
            <a:ext cx="5678488" cy="3559175"/>
          </a:xfrm>
          <a:prstGeom prst="rect">
            <a:avLst/>
          </a:prstGeom>
          <a:noFill/>
          <a:ln w="12700">
            <a:solidFill>
              <a:srgbClr val="009A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defTabSz="91440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 sz="1200" b="1">
              <a:solidFill>
                <a:srgbClr val="FFFFFF"/>
              </a:solidFill>
              <a:latin typeface="Arial" pitchFamily="34" charset="0"/>
              <a:ea typeface="MS Gothic" pitchFamily="49" charset="-128"/>
            </a:endParaRPr>
          </a:p>
        </p:txBody>
      </p:sp>
      <p:sp>
        <p:nvSpPr>
          <p:cNvPr id="34821" name="Text Box 36"/>
          <p:cNvSpPr txBox="1">
            <a:spLocks noChangeArrowheads="1"/>
          </p:cNvSpPr>
          <p:nvPr/>
        </p:nvSpPr>
        <p:spPr bwMode="auto">
          <a:xfrm>
            <a:off x="53975" y="44450"/>
            <a:ext cx="8047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b="1">
                <a:solidFill>
                  <a:srgbClr val="009AA6"/>
                </a:solidFill>
                <a:latin typeface="Arial" pitchFamily="34" charset="0"/>
              </a:rPr>
              <a:t>Redirect</a:t>
            </a:r>
          </a:p>
        </p:txBody>
      </p:sp>
      <p:sp>
        <p:nvSpPr>
          <p:cNvPr id="64" name="CaixaDeTexto 46"/>
          <p:cNvSpPr txBox="1">
            <a:spLocks noChangeArrowheads="1"/>
          </p:cNvSpPr>
          <p:nvPr/>
        </p:nvSpPr>
        <p:spPr bwMode="auto">
          <a:xfrm>
            <a:off x="6915150" y="4454525"/>
            <a:ext cx="638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400">
              <a:lnSpc>
                <a:spcPts val="1000"/>
              </a:lnSpc>
              <a:buClr>
                <a:srgbClr val="000000"/>
              </a:buClr>
              <a:buSzPct val="100000"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Impacto</a:t>
            </a:r>
            <a:endParaRPr lang="pt-BR" sz="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23" name="CaixaDeTexto 46"/>
          <p:cNvSpPr txBox="1">
            <a:spLocks noChangeArrowheads="1"/>
          </p:cNvSpPr>
          <p:nvPr/>
        </p:nvSpPr>
        <p:spPr bwMode="auto">
          <a:xfrm>
            <a:off x="8299450" y="4465638"/>
            <a:ext cx="99853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914400">
              <a:lnSpc>
                <a:spcPts val="1000"/>
              </a:lnSpc>
              <a:buClr>
                <a:srgbClr val="000000"/>
              </a:buClr>
              <a:buSzPct val="100000"/>
            </a:pPr>
            <a:r>
              <a:rPr lang="pt-BR" altLang="pt-BR" sz="800">
                <a:solidFill>
                  <a:srgbClr val="000000"/>
                </a:solidFill>
                <a:latin typeface="Arial" pitchFamily="34" charset="0"/>
              </a:rPr>
              <a:t>Desenvolv.</a:t>
            </a:r>
            <a:endParaRPr lang="pt-BR" altLang="pt-BR" sz="800">
              <a:solidFill>
                <a:srgbClr val="000000"/>
              </a:solidFill>
              <a:latin typeface="Arial" pitchFamily="34" charset="0"/>
              <a:ea typeface="MS Gothic" pitchFamily="49" charset="-128"/>
            </a:endParaRPr>
          </a:p>
        </p:txBody>
      </p:sp>
      <p:sp>
        <p:nvSpPr>
          <p:cNvPr id="34824" name="CaixaDeTexto 46"/>
          <p:cNvSpPr txBox="1">
            <a:spLocks noChangeArrowheads="1"/>
          </p:cNvSpPr>
          <p:nvPr/>
        </p:nvSpPr>
        <p:spPr bwMode="auto">
          <a:xfrm>
            <a:off x="7553325" y="4473575"/>
            <a:ext cx="85725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914400">
              <a:lnSpc>
                <a:spcPts val="1000"/>
              </a:lnSpc>
              <a:buClr>
                <a:srgbClr val="000000"/>
              </a:buClr>
              <a:buSzPct val="100000"/>
            </a:pPr>
            <a:r>
              <a:rPr lang="pt-BR" altLang="pt-BR" sz="800">
                <a:solidFill>
                  <a:srgbClr val="000000"/>
                </a:solidFill>
                <a:latin typeface="Arial" pitchFamily="34" charset="0"/>
              </a:rPr>
              <a:t>Configuração</a:t>
            </a:r>
            <a:endParaRPr lang="pt-BR" altLang="pt-BR" sz="800">
              <a:solidFill>
                <a:srgbClr val="000000"/>
              </a:solidFill>
              <a:latin typeface="Arial" pitchFamily="34" charset="0"/>
              <a:ea typeface="MS Gothic" pitchFamily="49" charset="-128"/>
            </a:endParaRPr>
          </a:p>
        </p:txBody>
      </p:sp>
      <p:sp>
        <p:nvSpPr>
          <p:cNvPr id="71" name="Retângulo de cantos arredondados 70"/>
          <p:cNvSpPr/>
          <p:nvPr/>
        </p:nvSpPr>
        <p:spPr>
          <a:xfrm>
            <a:off x="312738" y="3213100"/>
            <a:ext cx="960437" cy="3111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VITRIA</a:t>
            </a:r>
          </a:p>
        </p:txBody>
      </p:sp>
      <p:sp>
        <p:nvSpPr>
          <p:cNvPr id="83" name="Retângulo de cantos arredondados 82"/>
          <p:cNvSpPr>
            <a:spLocks noChangeArrowheads="1"/>
          </p:cNvSpPr>
          <p:nvPr/>
        </p:nvSpPr>
        <p:spPr bwMode="auto">
          <a:xfrm>
            <a:off x="3598863" y="1382713"/>
            <a:ext cx="720725" cy="3095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C8068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kern="0" dirty="0">
                <a:solidFill>
                  <a:srgbClr val="000000"/>
                </a:solidFill>
                <a:latin typeface="Arial"/>
              </a:rPr>
              <a:t>IN</a:t>
            </a:r>
          </a:p>
        </p:txBody>
      </p:sp>
      <p:sp>
        <p:nvSpPr>
          <p:cNvPr id="85" name="Retângulo de cantos arredondados 84"/>
          <p:cNvSpPr>
            <a:spLocks noChangeArrowheads="1"/>
          </p:cNvSpPr>
          <p:nvPr/>
        </p:nvSpPr>
        <p:spPr bwMode="auto">
          <a:xfrm>
            <a:off x="2017713" y="3214688"/>
            <a:ext cx="720725" cy="3095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C8068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kern="0" dirty="0">
                <a:solidFill>
                  <a:srgbClr val="000000"/>
                </a:solidFill>
                <a:latin typeface="Arial"/>
              </a:rPr>
              <a:t>SIEBEL 6.3</a:t>
            </a:r>
          </a:p>
        </p:txBody>
      </p:sp>
      <p:sp>
        <p:nvSpPr>
          <p:cNvPr id="86" name="Retângulo de cantos arredondados 85"/>
          <p:cNvSpPr>
            <a:spLocks noChangeArrowheads="1"/>
          </p:cNvSpPr>
          <p:nvPr/>
        </p:nvSpPr>
        <p:spPr bwMode="auto">
          <a:xfrm>
            <a:off x="1763713" y="1385888"/>
            <a:ext cx="1619250" cy="30956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VAS</a:t>
            </a:r>
          </a:p>
        </p:txBody>
      </p:sp>
      <p:sp>
        <p:nvSpPr>
          <p:cNvPr id="87" name="Retângulo de cantos arredondados 86"/>
          <p:cNvSpPr>
            <a:spLocks noChangeArrowheads="1"/>
          </p:cNvSpPr>
          <p:nvPr/>
        </p:nvSpPr>
        <p:spPr bwMode="auto">
          <a:xfrm>
            <a:off x="3105150" y="3209925"/>
            <a:ext cx="720725" cy="3095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C8068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kern="0" dirty="0">
                <a:solidFill>
                  <a:srgbClr val="000000"/>
                </a:solidFill>
                <a:latin typeface="Arial"/>
              </a:rPr>
              <a:t>SIEBEL MKT</a:t>
            </a:r>
          </a:p>
        </p:txBody>
      </p:sp>
      <p:sp>
        <p:nvSpPr>
          <p:cNvPr id="90" name="Retângulo de cantos arredondados 89"/>
          <p:cNvSpPr>
            <a:spLocks noChangeArrowheads="1"/>
          </p:cNvSpPr>
          <p:nvPr/>
        </p:nvSpPr>
        <p:spPr bwMode="auto">
          <a:xfrm>
            <a:off x="1870075" y="915988"/>
            <a:ext cx="720725" cy="309562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9525">
            <a:solidFill>
              <a:srgbClr val="8C8068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  <a:cs typeface="+mn-cs"/>
              </a:rPr>
              <a:t>TODO</a:t>
            </a:r>
          </a:p>
        </p:txBody>
      </p:sp>
      <p:sp>
        <p:nvSpPr>
          <p:cNvPr id="97" name="Retângulo de cantos arredondados 96"/>
          <p:cNvSpPr>
            <a:spLocks noChangeArrowheads="1"/>
          </p:cNvSpPr>
          <p:nvPr/>
        </p:nvSpPr>
        <p:spPr bwMode="auto">
          <a:xfrm>
            <a:off x="3106738" y="3702050"/>
            <a:ext cx="720725" cy="3095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C8068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kern="0" dirty="0">
                <a:solidFill>
                  <a:srgbClr val="000000"/>
                </a:solidFill>
                <a:latin typeface="Arial"/>
              </a:rPr>
              <a:t>BLL</a:t>
            </a:r>
          </a:p>
        </p:txBody>
      </p:sp>
      <p:sp>
        <p:nvSpPr>
          <p:cNvPr id="2" name="Retângulo 1"/>
          <p:cNvSpPr/>
          <p:nvPr/>
        </p:nvSpPr>
        <p:spPr>
          <a:xfrm>
            <a:off x="8031163" y="123825"/>
            <a:ext cx="952500" cy="906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27" name="Table 8"/>
          <p:cNvGraphicFramePr>
            <a:graphicFrameLocks noGrp="1"/>
          </p:cNvGraphicFramePr>
          <p:nvPr/>
        </p:nvGraphicFramePr>
        <p:xfrm>
          <a:off x="5940425" y="282575"/>
          <a:ext cx="3057525" cy="4008438"/>
        </p:xfrm>
        <a:graphic>
          <a:graphicData uri="http://schemas.openxmlformats.org/drawingml/2006/table">
            <a:tbl>
              <a:tblPr/>
              <a:tblGrid>
                <a:gridCol w="360363"/>
                <a:gridCol w="2087636"/>
                <a:gridCol w="609526"/>
              </a:tblGrid>
              <a:tr h="2134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Atividade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AA6"/>
                    </a:solidFill>
                  </a:tcPr>
                </a:tc>
              </a:tr>
              <a:tr h="6401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Envio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mesnagens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aviso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consumo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da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franquia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(50%, 80% 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fim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Email</a:t>
                      </a: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-&gt; VAS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SMS -&gt; SMSC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Cliente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é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interceptado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por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falta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saldo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para internet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móvel</a:t>
                      </a:r>
                      <a:endParaRPr kumimoji="0" lang="en-US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3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Direcionamento para página de compra de pacotes de dados para navegação ou </a:t>
                      </a: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downgrade</a:t>
                      </a: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(</a:t>
                      </a: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redirect</a:t>
                      </a: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fica ativo durante 1 minuto, caso o cliente entre no browser ele será desviado)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Via GGSN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2.2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Envio de SMS com o link para o portal </a:t>
                      </a:r>
                      <a:r>
                        <a:rPr kumimoji="0" lang="pt-BR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redirect</a:t>
                      </a: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para os clientes que estiverem marcados para envio de SMS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SDP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Envio de menu USSD para aquisição de pacotes de dados pós pago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GW USSD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Valida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elegibilidade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do MSISDN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OSB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Valida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elegibilidade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plano</a:t>
                      </a:r>
                      <a:endParaRPr kumimoji="0" lang="en-US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OSB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Consultar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campanhas</a:t>
                      </a:r>
                      <a:endParaRPr kumimoji="0" lang="en-US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OSB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Consultar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ofertas</a:t>
                      </a:r>
                      <a:endParaRPr kumimoji="0" lang="en-US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OSB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10" marR="91410"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Consulta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saldo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IN</a:t>
                      </a:r>
                      <a:endParaRPr kumimoji="0" lang="pt-BR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VAS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" name="Retângulo de cantos arredondados 97"/>
          <p:cNvSpPr>
            <a:spLocks noChangeArrowheads="1"/>
          </p:cNvSpPr>
          <p:nvPr/>
        </p:nvSpPr>
        <p:spPr bwMode="auto">
          <a:xfrm>
            <a:off x="431800" y="3811588"/>
            <a:ext cx="720725" cy="3095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C8068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kern="0" dirty="0">
                <a:solidFill>
                  <a:srgbClr val="000000"/>
                </a:solidFill>
                <a:latin typeface="Arial"/>
              </a:rPr>
              <a:t>ARBOR</a:t>
            </a:r>
          </a:p>
        </p:txBody>
      </p:sp>
      <p:cxnSp>
        <p:nvCxnSpPr>
          <p:cNvPr id="4" name="Conector de seta reta 3"/>
          <p:cNvCxnSpPr/>
          <p:nvPr/>
        </p:nvCxnSpPr>
        <p:spPr>
          <a:xfrm flipH="1">
            <a:off x="3382963" y="1497013"/>
            <a:ext cx="215900" cy="158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/>
          <p:cNvCxnSpPr/>
          <p:nvPr/>
        </p:nvCxnSpPr>
        <p:spPr>
          <a:xfrm>
            <a:off x="2243138" y="2479675"/>
            <a:ext cx="3175" cy="73501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19463" y="2484438"/>
            <a:ext cx="0" cy="73501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de seta reta 112"/>
          <p:cNvCxnSpPr/>
          <p:nvPr/>
        </p:nvCxnSpPr>
        <p:spPr>
          <a:xfrm>
            <a:off x="3600450" y="2484438"/>
            <a:ext cx="0" cy="73501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/>
          <p:cNvCxnSpPr/>
          <p:nvPr/>
        </p:nvCxnSpPr>
        <p:spPr>
          <a:xfrm>
            <a:off x="1974850" y="1690688"/>
            <a:ext cx="0" cy="482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de seta reta 115"/>
          <p:cNvCxnSpPr/>
          <p:nvPr/>
        </p:nvCxnSpPr>
        <p:spPr>
          <a:xfrm flipV="1">
            <a:off x="3022600" y="1690688"/>
            <a:ext cx="12700" cy="50323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40"/>
          <p:cNvSpPr>
            <a:spLocks noChangeArrowheads="1"/>
          </p:cNvSpPr>
          <p:nvPr/>
        </p:nvSpPr>
        <p:spPr bwMode="auto">
          <a:xfrm>
            <a:off x="2946400" y="1900238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120" name="Oval 40"/>
          <p:cNvSpPr>
            <a:spLocks noChangeArrowheads="1"/>
          </p:cNvSpPr>
          <p:nvPr/>
        </p:nvSpPr>
        <p:spPr bwMode="auto">
          <a:xfrm>
            <a:off x="3398838" y="1270000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</a:p>
        </p:txBody>
      </p:sp>
      <p:sp>
        <p:nvSpPr>
          <p:cNvPr id="122" name="Oval 40"/>
          <p:cNvSpPr>
            <a:spLocks noChangeArrowheads="1"/>
          </p:cNvSpPr>
          <p:nvPr/>
        </p:nvSpPr>
        <p:spPr bwMode="auto">
          <a:xfrm>
            <a:off x="1897063" y="1814513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123" name="Oval 40"/>
          <p:cNvSpPr>
            <a:spLocks noChangeArrowheads="1"/>
          </p:cNvSpPr>
          <p:nvPr/>
        </p:nvSpPr>
        <p:spPr bwMode="auto">
          <a:xfrm>
            <a:off x="2165350" y="2797175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3.1</a:t>
            </a:r>
          </a:p>
        </p:txBody>
      </p:sp>
      <p:sp>
        <p:nvSpPr>
          <p:cNvPr id="124" name="Oval 40"/>
          <p:cNvSpPr>
            <a:spLocks noChangeArrowheads="1"/>
          </p:cNvSpPr>
          <p:nvPr/>
        </p:nvSpPr>
        <p:spPr bwMode="auto">
          <a:xfrm>
            <a:off x="3238500" y="2797175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3.2</a:t>
            </a:r>
          </a:p>
        </p:txBody>
      </p:sp>
      <p:sp>
        <p:nvSpPr>
          <p:cNvPr id="125" name="Oval 40"/>
          <p:cNvSpPr>
            <a:spLocks noChangeArrowheads="1"/>
          </p:cNvSpPr>
          <p:nvPr/>
        </p:nvSpPr>
        <p:spPr bwMode="auto">
          <a:xfrm>
            <a:off x="3521075" y="2797175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3.3</a:t>
            </a:r>
          </a:p>
        </p:txBody>
      </p:sp>
      <p:cxnSp>
        <p:nvCxnSpPr>
          <p:cNvPr id="128" name="Conector de seta reta 127"/>
          <p:cNvCxnSpPr/>
          <p:nvPr/>
        </p:nvCxnSpPr>
        <p:spPr>
          <a:xfrm flipV="1">
            <a:off x="2409825" y="2479675"/>
            <a:ext cx="0" cy="73501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Oval 40"/>
          <p:cNvSpPr>
            <a:spLocks noChangeArrowheads="1"/>
          </p:cNvSpPr>
          <p:nvPr/>
        </p:nvSpPr>
        <p:spPr bwMode="auto">
          <a:xfrm>
            <a:off x="2333625" y="2797175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  <p:cxnSp>
        <p:nvCxnSpPr>
          <p:cNvPr id="130" name="Conector de seta reta 129"/>
          <p:cNvCxnSpPr/>
          <p:nvPr/>
        </p:nvCxnSpPr>
        <p:spPr>
          <a:xfrm flipV="1">
            <a:off x="2493963" y="1695450"/>
            <a:ext cx="0" cy="47466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de seta reta 137"/>
          <p:cNvCxnSpPr>
            <a:stCxn id="97" idx="1"/>
          </p:cNvCxnSpPr>
          <p:nvPr/>
        </p:nvCxnSpPr>
        <p:spPr>
          <a:xfrm rot="10800000">
            <a:off x="2963863" y="2476500"/>
            <a:ext cx="142875" cy="13811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140"/>
          <p:cNvCxnSpPr/>
          <p:nvPr/>
        </p:nvCxnSpPr>
        <p:spPr>
          <a:xfrm rot="5400000">
            <a:off x="2880518" y="2628107"/>
            <a:ext cx="2195513" cy="323850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146"/>
          <p:cNvCxnSpPr>
            <a:stCxn id="85" idx="1"/>
            <a:endCxn id="71" idx="3"/>
          </p:cNvCxnSpPr>
          <p:nvPr/>
        </p:nvCxnSpPr>
        <p:spPr>
          <a:xfrm flipH="1">
            <a:off x="1273175" y="3368675"/>
            <a:ext cx="74453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/>
          <p:cNvCxnSpPr>
            <a:stCxn id="71" idx="2"/>
            <a:endCxn id="98" idx="0"/>
          </p:cNvCxnSpPr>
          <p:nvPr/>
        </p:nvCxnSpPr>
        <p:spPr>
          <a:xfrm flipH="1">
            <a:off x="792163" y="3524250"/>
            <a:ext cx="1587" cy="28733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Oval 40"/>
          <p:cNvSpPr>
            <a:spLocks noChangeArrowheads="1"/>
          </p:cNvSpPr>
          <p:nvPr/>
        </p:nvSpPr>
        <p:spPr bwMode="auto">
          <a:xfrm>
            <a:off x="4062413" y="2797175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6.1</a:t>
            </a:r>
          </a:p>
        </p:txBody>
      </p:sp>
      <p:sp>
        <p:nvSpPr>
          <p:cNvPr id="158" name="Oval 40"/>
          <p:cNvSpPr>
            <a:spLocks noChangeArrowheads="1"/>
          </p:cNvSpPr>
          <p:nvPr/>
        </p:nvSpPr>
        <p:spPr bwMode="auto">
          <a:xfrm>
            <a:off x="1579563" y="3292475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7</a:t>
            </a:r>
          </a:p>
        </p:txBody>
      </p:sp>
      <p:sp>
        <p:nvSpPr>
          <p:cNvPr id="159" name="Oval 40"/>
          <p:cNvSpPr>
            <a:spLocks noChangeArrowheads="1"/>
          </p:cNvSpPr>
          <p:nvPr/>
        </p:nvSpPr>
        <p:spPr bwMode="auto">
          <a:xfrm>
            <a:off x="488950" y="3567113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7</a:t>
            </a:r>
          </a:p>
        </p:txBody>
      </p:sp>
      <p:cxnSp>
        <p:nvCxnSpPr>
          <p:cNvPr id="79" name="Conector de seta reta 78"/>
          <p:cNvCxnSpPr/>
          <p:nvPr/>
        </p:nvCxnSpPr>
        <p:spPr>
          <a:xfrm flipH="1">
            <a:off x="3381375" y="1624013"/>
            <a:ext cx="215900" cy="158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3408363" y="1709738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82" name="Oval 40"/>
          <p:cNvSpPr>
            <a:spLocks noChangeArrowheads="1"/>
          </p:cNvSpPr>
          <p:nvPr/>
        </p:nvSpPr>
        <p:spPr bwMode="auto">
          <a:xfrm>
            <a:off x="4230688" y="1316038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133" name="Oval 40"/>
          <p:cNvSpPr>
            <a:spLocks noChangeArrowheads="1"/>
          </p:cNvSpPr>
          <p:nvPr/>
        </p:nvSpPr>
        <p:spPr bwMode="auto">
          <a:xfrm>
            <a:off x="1814513" y="863600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88" name="Oval 40"/>
          <p:cNvSpPr>
            <a:spLocks noChangeArrowheads="1"/>
          </p:cNvSpPr>
          <p:nvPr/>
        </p:nvSpPr>
        <p:spPr bwMode="auto">
          <a:xfrm>
            <a:off x="2411413" y="1814513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  <p:cxnSp>
        <p:nvCxnSpPr>
          <p:cNvPr id="34911" name="Conector de seta reta 98"/>
          <p:cNvCxnSpPr>
            <a:cxnSpLocks noChangeShapeType="1"/>
            <a:stCxn id="83" idx="0"/>
            <a:endCxn id="90" idx="3"/>
          </p:cNvCxnSpPr>
          <p:nvPr/>
        </p:nvCxnSpPr>
        <p:spPr bwMode="auto">
          <a:xfrm rot="16200000" flipV="1">
            <a:off x="2974181" y="686594"/>
            <a:ext cx="312738" cy="1079500"/>
          </a:xfrm>
          <a:prstGeom prst="bentConnector2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Oval 40"/>
          <p:cNvSpPr>
            <a:spLocks noChangeArrowheads="1"/>
          </p:cNvSpPr>
          <p:nvPr/>
        </p:nvSpPr>
        <p:spPr bwMode="auto">
          <a:xfrm>
            <a:off x="3000375" y="1004888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2.3</a:t>
            </a:r>
          </a:p>
        </p:txBody>
      </p:sp>
      <p:cxnSp>
        <p:nvCxnSpPr>
          <p:cNvPr id="91" name="Conector de seta reta 90"/>
          <p:cNvCxnSpPr/>
          <p:nvPr/>
        </p:nvCxnSpPr>
        <p:spPr>
          <a:xfrm flipV="1">
            <a:off x="2573338" y="2479675"/>
            <a:ext cx="0" cy="73501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40"/>
          <p:cNvSpPr>
            <a:spLocks noChangeArrowheads="1"/>
          </p:cNvSpPr>
          <p:nvPr/>
        </p:nvSpPr>
        <p:spPr bwMode="auto">
          <a:xfrm>
            <a:off x="2505075" y="2797175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6.1</a:t>
            </a:r>
          </a:p>
        </p:txBody>
      </p:sp>
      <p:sp>
        <p:nvSpPr>
          <p:cNvPr id="100" name="Oval 40"/>
          <p:cNvSpPr>
            <a:spLocks noChangeArrowheads="1"/>
          </p:cNvSpPr>
          <p:nvPr/>
        </p:nvSpPr>
        <p:spPr bwMode="auto">
          <a:xfrm>
            <a:off x="2881313" y="2797175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6.1</a:t>
            </a:r>
          </a:p>
        </p:txBody>
      </p:sp>
      <p:sp>
        <p:nvSpPr>
          <p:cNvPr id="101" name="Retângulo de cantos arredondados 100"/>
          <p:cNvSpPr>
            <a:spLocks noChangeArrowheads="1"/>
          </p:cNvSpPr>
          <p:nvPr/>
        </p:nvSpPr>
        <p:spPr bwMode="auto">
          <a:xfrm>
            <a:off x="4789488" y="906463"/>
            <a:ext cx="720725" cy="309562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9525">
            <a:solidFill>
              <a:srgbClr val="8C8068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  <a:cs typeface="+mn-cs"/>
              </a:rPr>
              <a:t>JNEXT</a:t>
            </a:r>
          </a:p>
        </p:txBody>
      </p:sp>
      <p:sp>
        <p:nvSpPr>
          <p:cNvPr id="102" name="Retângulo de cantos arredondados 101"/>
          <p:cNvSpPr>
            <a:spLocks noChangeArrowheads="1"/>
          </p:cNvSpPr>
          <p:nvPr/>
        </p:nvSpPr>
        <p:spPr bwMode="auto">
          <a:xfrm>
            <a:off x="4787900" y="1757363"/>
            <a:ext cx="720725" cy="309562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9525">
            <a:solidFill>
              <a:srgbClr val="8C8068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  <a:cs typeface="+mn-cs"/>
              </a:rPr>
              <a:t>SMSC</a:t>
            </a:r>
          </a:p>
        </p:txBody>
      </p:sp>
      <p:cxnSp>
        <p:nvCxnSpPr>
          <p:cNvPr id="103" name="Conector de seta reta 102"/>
          <p:cNvCxnSpPr>
            <a:stCxn id="102" idx="0"/>
            <a:endCxn id="101" idx="2"/>
          </p:cNvCxnSpPr>
          <p:nvPr/>
        </p:nvCxnSpPr>
        <p:spPr>
          <a:xfrm flipV="1">
            <a:off x="5148263" y="1216025"/>
            <a:ext cx="1587" cy="54133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98"/>
          <p:cNvCxnSpPr>
            <a:stCxn id="83" idx="0"/>
            <a:endCxn id="101" idx="1"/>
          </p:cNvCxnSpPr>
          <p:nvPr/>
        </p:nvCxnSpPr>
        <p:spPr>
          <a:xfrm rot="5400000" flipH="1" flipV="1">
            <a:off x="4213225" y="806450"/>
            <a:ext cx="322263" cy="830263"/>
          </a:xfrm>
          <a:prstGeom prst="bentConnector2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Oval 40"/>
          <p:cNvSpPr>
            <a:spLocks noChangeArrowheads="1"/>
          </p:cNvSpPr>
          <p:nvPr/>
        </p:nvSpPr>
        <p:spPr bwMode="auto">
          <a:xfrm>
            <a:off x="4308475" y="984250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2.2</a:t>
            </a:r>
          </a:p>
        </p:txBody>
      </p:sp>
      <p:sp>
        <p:nvSpPr>
          <p:cNvPr id="108" name="Oval 40"/>
          <p:cNvSpPr>
            <a:spLocks noChangeArrowheads="1"/>
          </p:cNvSpPr>
          <p:nvPr/>
        </p:nvSpPr>
        <p:spPr bwMode="auto">
          <a:xfrm>
            <a:off x="5072063" y="1265238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2.2</a:t>
            </a:r>
          </a:p>
        </p:txBody>
      </p:sp>
      <p:cxnSp>
        <p:nvCxnSpPr>
          <p:cNvPr id="111" name="Conector de seta reta 110"/>
          <p:cNvCxnSpPr>
            <a:stCxn id="102" idx="0"/>
            <a:endCxn id="83" idx="3"/>
          </p:cNvCxnSpPr>
          <p:nvPr/>
        </p:nvCxnSpPr>
        <p:spPr>
          <a:xfrm rot="16200000" flipV="1">
            <a:off x="4534694" y="1323182"/>
            <a:ext cx="219075" cy="649287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40"/>
          <p:cNvSpPr>
            <a:spLocks noChangeArrowheads="1"/>
          </p:cNvSpPr>
          <p:nvPr/>
        </p:nvSpPr>
        <p:spPr bwMode="auto">
          <a:xfrm>
            <a:off x="4632325" y="1462088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</a:p>
        </p:txBody>
      </p:sp>
      <p:cxnSp>
        <p:nvCxnSpPr>
          <p:cNvPr id="112" name="Conector de seta reta 140"/>
          <p:cNvCxnSpPr>
            <a:stCxn id="97" idx="3"/>
            <a:endCxn id="83" idx="2"/>
          </p:cNvCxnSpPr>
          <p:nvPr/>
        </p:nvCxnSpPr>
        <p:spPr>
          <a:xfrm flipV="1">
            <a:off x="3827463" y="1692275"/>
            <a:ext cx="131762" cy="2087563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tângulo de cantos arredondados 130"/>
          <p:cNvSpPr/>
          <p:nvPr/>
        </p:nvSpPr>
        <p:spPr>
          <a:xfrm>
            <a:off x="1655763" y="2166938"/>
            <a:ext cx="2170112" cy="3095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OSB</a:t>
            </a:r>
          </a:p>
        </p:txBody>
      </p:sp>
      <p:sp>
        <p:nvSpPr>
          <p:cNvPr id="132" name="Oval 40"/>
          <p:cNvSpPr>
            <a:spLocks noChangeArrowheads="1"/>
          </p:cNvSpPr>
          <p:nvPr/>
        </p:nvSpPr>
        <p:spPr bwMode="auto">
          <a:xfrm>
            <a:off x="3883025" y="2600325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8</a:t>
            </a:r>
          </a:p>
        </p:txBody>
      </p:sp>
      <p:cxnSp>
        <p:nvCxnSpPr>
          <p:cNvPr id="135" name="Conector de seta reta 137"/>
          <p:cNvCxnSpPr>
            <a:stCxn id="85" idx="2"/>
            <a:endCxn id="97" idx="2"/>
          </p:cNvCxnSpPr>
          <p:nvPr/>
        </p:nvCxnSpPr>
        <p:spPr>
          <a:xfrm rot="16200000" flipH="1">
            <a:off x="2678906" y="3223419"/>
            <a:ext cx="487363" cy="1089025"/>
          </a:xfrm>
          <a:prstGeom prst="bentConnector3">
            <a:avLst>
              <a:gd name="adj1" fmla="val 118467"/>
            </a:avLst>
          </a:prstGeom>
          <a:ln w="12700">
            <a:solidFill>
              <a:schemeClr val="bg1">
                <a:lumMod val="65000"/>
              </a:schemeClr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Oval 40"/>
          <p:cNvSpPr>
            <a:spLocks noChangeArrowheads="1"/>
          </p:cNvSpPr>
          <p:nvPr/>
        </p:nvSpPr>
        <p:spPr bwMode="auto">
          <a:xfrm>
            <a:off x="2308225" y="3857625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8</a:t>
            </a:r>
          </a:p>
        </p:txBody>
      </p:sp>
      <p:pic>
        <p:nvPicPr>
          <p:cNvPr id="34929" name="Imagem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0" y="2820988"/>
            <a:ext cx="1825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30" name="Imagem 1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4019550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Oval 40"/>
          <p:cNvSpPr>
            <a:spLocks noChangeArrowheads="1"/>
          </p:cNvSpPr>
          <p:nvPr/>
        </p:nvSpPr>
        <p:spPr bwMode="auto">
          <a:xfrm>
            <a:off x="2617788" y="3387725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8.1</a:t>
            </a:r>
          </a:p>
        </p:txBody>
      </p:sp>
      <p:sp>
        <p:nvSpPr>
          <p:cNvPr id="99" name="Retângulo de cantos arredondados 98"/>
          <p:cNvSpPr>
            <a:spLocks noChangeArrowheads="1"/>
          </p:cNvSpPr>
          <p:nvPr/>
        </p:nvSpPr>
        <p:spPr bwMode="auto">
          <a:xfrm>
            <a:off x="912813" y="925513"/>
            <a:ext cx="720725" cy="3079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C8068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kern="0" dirty="0">
                <a:solidFill>
                  <a:srgbClr val="000000"/>
                </a:solidFill>
                <a:latin typeface="Arial"/>
              </a:rPr>
              <a:t>PORTAL</a:t>
            </a:r>
          </a:p>
        </p:txBody>
      </p:sp>
      <p:sp>
        <p:nvSpPr>
          <p:cNvPr id="109" name="Oval 40"/>
          <p:cNvSpPr>
            <a:spLocks noChangeArrowheads="1"/>
          </p:cNvSpPr>
          <p:nvPr/>
        </p:nvSpPr>
        <p:spPr bwMode="auto">
          <a:xfrm>
            <a:off x="836613" y="1155700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cxnSp>
        <p:nvCxnSpPr>
          <p:cNvPr id="110" name="Conector de seta reta 98"/>
          <p:cNvCxnSpPr>
            <a:stCxn id="83" idx="0"/>
            <a:endCxn id="99" idx="0"/>
          </p:cNvCxnSpPr>
          <p:nvPr/>
        </p:nvCxnSpPr>
        <p:spPr>
          <a:xfrm rot="16200000" flipV="1">
            <a:off x="2323307" y="-124619"/>
            <a:ext cx="458788" cy="2555875"/>
          </a:xfrm>
          <a:prstGeom prst="bentConnector3">
            <a:avLst>
              <a:gd name="adj1" fmla="val 129746"/>
            </a:avLst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" name="Oval 40"/>
          <p:cNvSpPr>
            <a:spLocks noChangeArrowheads="1"/>
          </p:cNvSpPr>
          <p:nvPr/>
        </p:nvSpPr>
        <p:spPr bwMode="auto">
          <a:xfrm>
            <a:off x="3756025" y="863600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2.1</a:t>
            </a:r>
          </a:p>
        </p:txBody>
      </p:sp>
      <p:cxnSp>
        <p:nvCxnSpPr>
          <p:cNvPr id="137" name="Conector de seta reta 136"/>
          <p:cNvCxnSpPr/>
          <p:nvPr/>
        </p:nvCxnSpPr>
        <p:spPr>
          <a:xfrm rot="16200000" flipH="1">
            <a:off x="792163" y="1563688"/>
            <a:ext cx="1187450" cy="539750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de seta reta 136"/>
          <p:cNvCxnSpPr/>
          <p:nvPr/>
        </p:nvCxnSpPr>
        <p:spPr>
          <a:xfrm rot="16200000" flipH="1">
            <a:off x="916782" y="1583531"/>
            <a:ext cx="1081088" cy="39687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de seta reta 136"/>
          <p:cNvCxnSpPr/>
          <p:nvPr/>
        </p:nvCxnSpPr>
        <p:spPr>
          <a:xfrm rot="16200000" flipH="1">
            <a:off x="1044575" y="1590676"/>
            <a:ext cx="935037" cy="252412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40"/>
          <p:cNvSpPr>
            <a:spLocks noChangeArrowheads="1"/>
          </p:cNvSpPr>
          <p:nvPr/>
        </p:nvSpPr>
        <p:spPr bwMode="auto">
          <a:xfrm>
            <a:off x="1038225" y="1492250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144" name="Oval 40"/>
          <p:cNvSpPr>
            <a:spLocks noChangeArrowheads="1"/>
          </p:cNvSpPr>
          <p:nvPr/>
        </p:nvSpPr>
        <p:spPr bwMode="auto">
          <a:xfrm>
            <a:off x="1182688" y="1676400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145" name="Oval 40"/>
          <p:cNvSpPr>
            <a:spLocks noChangeArrowheads="1"/>
          </p:cNvSpPr>
          <p:nvPr/>
        </p:nvSpPr>
        <p:spPr bwMode="auto">
          <a:xfrm>
            <a:off x="1303338" y="1881188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  <p:cxnSp>
        <p:nvCxnSpPr>
          <p:cNvPr id="146" name="Conector de seta reta 145"/>
          <p:cNvCxnSpPr/>
          <p:nvPr/>
        </p:nvCxnSpPr>
        <p:spPr>
          <a:xfrm>
            <a:off x="2230438" y="1233488"/>
            <a:ext cx="0" cy="15716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de seta reta 147"/>
          <p:cNvCxnSpPr/>
          <p:nvPr/>
        </p:nvCxnSpPr>
        <p:spPr>
          <a:xfrm>
            <a:off x="2482850" y="1233488"/>
            <a:ext cx="1588" cy="15716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de seta reta 148"/>
          <p:cNvCxnSpPr/>
          <p:nvPr/>
        </p:nvCxnSpPr>
        <p:spPr>
          <a:xfrm>
            <a:off x="1968500" y="1233488"/>
            <a:ext cx="1588" cy="15716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Oval 40"/>
          <p:cNvSpPr>
            <a:spLocks noChangeArrowheads="1"/>
          </p:cNvSpPr>
          <p:nvPr/>
        </p:nvSpPr>
        <p:spPr bwMode="auto">
          <a:xfrm>
            <a:off x="2149475" y="1119188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152" name="Oval 40"/>
          <p:cNvSpPr>
            <a:spLocks noChangeArrowheads="1"/>
          </p:cNvSpPr>
          <p:nvPr/>
        </p:nvSpPr>
        <p:spPr bwMode="auto">
          <a:xfrm>
            <a:off x="1892300" y="1119188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153" name="Oval 40"/>
          <p:cNvSpPr>
            <a:spLocks noChangeArrowheads="1"/>
          </p:cNvSpPr>
          <p:nvPr/>
        </p:nvSpPr>
        <p:spPr bwMode="auto">
          <a:xfrm>
            <a:off x="2406650" y="1119188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913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Número de Slide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740650" y="4875213"/>
            <a:ext cx="836613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3E84F03-B33F-4078-84B7-66F028C576A3}" type="slidenum">
              <a:rPr lang="en-US" altLang="pt-BR" smtClean="0">
                <a:solidFill>
                  <a:srgbClr val="7F7F7F"/>
                </a:solidFill>
                <a:latin typeface="Arial" pitchFamily="34" charset="0"/>
              </a:rPr>
              <a:pPr/>
              <a:t>14</a:t>
            </a:fld>
            <a:endParaRPr lang="en-US" altLang="pt-BR" smtClean="0">
              <a:solidFill>
                <a:srgbClr val="7F7F7F"/>
              </a:solidFill>
              <a:latin typeface="Arial" pitchFamily="34" charset="0"/>
            </a:endParaRPr>
          </a:p>
        </p:txBody>
      </p:sp>
      <p:grpSp>
        <p:nvGrpSpPr>
          <p:cNvPr id="35843" name="Grupo 37"/>
          <p:cNvGrpSpPr>
            <a:grpSpLocks/>
          </p:cNvGrpSpPr>
          <p:nvPr/>
        </p:nvGrpSpPr>
        <p:grpSpPr bwMode="auto">
          <a:xfrm>
            <a:off x="117475" y="4371975"/>
            <a:ext cx="8866188" cy="546100"/>
            <a:chOff x="117519" y="4391504"/>
            <a:chExt cx="8866847" cy="546571"/>
          </a:xfrm>
        </p:grpSpPr>
        <p:sp>
          <p:nvSpPr>
            <p:cNvPr id="35956" name="Retângulo de cantos arredondados 38"/>
            <p:cNvSpPr>
              <a:spLocks noChangeArrowheads="1"/>
            </p:cNvSpPr>
            <p:nvPr/>
          </p:nvSpPr>
          <p:spPr bwMode="auto">
            <a:xfrm>
              <a:off x="6877596" y="4474125"/>
              <a:ext cx="2106770" cy="443295"/>
            </a:xfrm>
            <a:prstGeom prst="roundRect">
              <a:avLst>
                <a:gd name="adj" fmla="val 9144"/>
              </a:avLst>
            </a:prstGeom>
            <a:noFill/>
            <a:ln w="3175" algn="ctr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 altLang="pt-B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17519" y="4483658"/>
              <a:ext cx="2654497" cy="443295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108000" tIns="0" rIns="0" bIns="0" anchor="ctr"/>
            <a:lstStyle/>
            <a:p>
              <a:pPr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Sistema</a:t>
              </a:r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763680" y="4580580"/>
              <a:ext cx="576305" cy="276463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Sistemas</a:t>
              </a:r>
            </a:p>
          </p:txBody>
        </p:sp>
        <p:sp>
          <p:nvSpPr>
            <p:cNvPr id="42" name="Retângulo de cantos arredondados 41"/>
            <p:cNvSpPr>
              <a:spLocks noChangeArrowheads="1"/>
            </p:cNvSpPr>
            <p:nvPr/>
          </p:nvSpPr>
          <p:spPr bwMode="auto">
            <a:xfrm>
              <a:off x="1420954" y="4578991"/>
              <a:ext cx="576305" cy="274875"/>
            </a:xfrm>
            <a:prstGeom prst="roundRect">
              <a:avLst>
                <a:gd name="adj" fmla="val 16667"/>
              </a:avLst>
            </a:prstGeom>
            <a:solidFill>
              <a:srgbClr val="A6A6A6"/>
            </a:solidFill>
            <a:ln w="9525">
              <a:solidFill>
                <a:srgbClr val="8C8068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Externo</a:t>
              </a:r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2818058" y="4480481"/>
              <a:ext cx="4026199" cy="443295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36000" tIns="0" rIns="0" bIns="0"/>
            <a:lstStyle/>
            <a:p>
              <a:pPr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Integração</a:t>
              </a:r>
            </a:p>
          </p:txBody>
        </p:sp>
        <p:cxnSp>
          <p:nvCxnSpPr>
            <p:cNvPr id="35961" name="Conector de seta reta 43"/>
            <p:cNvCxnSpPr>
              <a:cxnSpLocks noChangeShapeType="1"/>
            </p:cNvCxnSpPr>
            <p:nvPr/>
          </p:nvCxnSpPr>
          <p:spPr bwMode="auto">
            <a:xfrm>
              <a:off x="6204391" y="4579023"/>
              <a:ext cx="544217" cy="175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62" name="Conector de seta reta 44"/>
            <p:cNvCxnSpPr>
              <a:cxnSpLocks noChangeShapeType="1"/>
            </p:cNvCxnSpPr>
            <p:nvPr/>
          </p:nvCxnSpPr>
          <p:spPr bwMode="auto">
            <a:xfrm>
              <a:off x="4716591" y="4827501"/>
              <a:ext cx="648072" cy="1751"/>
            </a:xfrm>
            <a:prstGeom prst="straightConnector1">
              <a:avLst/>
            </a:prstGeom>
            <a:noFill/>
            <a:ln w="12700">
              <a:solidFill>
                <a:srgbClr val="7F7F7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63" name="Conector de seta reta 45"/>
            <p:cNvCxnSpPr>
              <a:cxnSpLocks noChangeShapeType="1"/>
            </p:cNvCxnSpPr>
            <p:nvPr/>
          </p:nvCxnSpPr>
          <p:spPr bwMode="auto">
            <a:xfrm>
              <a:off x="4713416" y="4561823"/>
              <a:ext cx="648072" cy="1751"/>
            </a:xfrm>
            <a:prstGeom prst="straightConnector1">
              <a:avLst/>
            </a:prstGeom>
            <a:noFill/>
            <a:ln w="12700">
              <a:solidFill>
                <a:srgbClr val="DB682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64" name="CaixaDeTexto 46"/>
            <p:cNvSpPr txBox="1">
              <a:spLocks noChangeArrowheads="1"/>
            </p:cNvSpPr>
            <p:nvPr/>
          </p:nvSpPr>
          <p:spPr bwMode="auto">
            <a:xfrm>
              <a:off x="5148892" y="4490941"/>
              <a:ext cx="986592" cy="321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Síncrona</a:t>
              </a:r>
            </a:p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Assíncrona</a:t>
              </a:r>
            </a:p>
          </p:txBody>
        </p:sp>
        <p:cxnSp>
          <p:nvCxnSpPr>
            <p:cNvPr id="35965" name="Conector reto 47"/>
            <p:cNvCxnSpPr>
              <a:cxnSpLocks noChangeShapeType="1"/>
            </p:cNvCxnSpPr>
            <p:nvPr/>
          </p:nvCxnSpPr>
          <p:spPr bwMode="auto">
            <a:xfrm flipV="1">
              <a:off x="5436924" y="4519396"/>
              <a:ext cx="0" cy="363740"/>
            </a:xfrm>
            <a:prstGeom prst="line">
              <a:avLst/>
            </a:prstGeom>
            <a:noFill/>
            <a:ln w="9525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66" name="CaixaDeTexto 48"/>
            <p:cNvSpPr txBox="1">
              <a:spLocks noChangeArrowheads="1"/>
            </p:cNvSpPr>
            <p:nvPr/>
          </p:nvSpPr>
          <p:spPr bwMode="auto">
            <a:xfrm>
              <a:off x="3962856" y="4487887"/>
              <a:ext cx="747631" cy="45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Nova</a:t>
              </a:r>
            </a:p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Alteração</a:t>
              </a:r>
            </a:p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Existente</a:t>
              </a:r>
              <a:endParaRPr lang="pt-BR" altLang="pt-BR" sz="900">
                <a:solidFill>
                  <a:srgbClr val="000000"/>
                </a:solidFill>
                <a:latin typeface="Arial" pitchFamily="34" charset="0"/>
                <a:ea typeface="MS Gothic" pitchFamily="49" charset="-128"/>
              </a:endParaRPr>
            </a:p>
          </p:txBody>
        </p:sp>
        <p:cxnSp>
          <p:nvCxnSpPr>
            <p:cNvPr id="35967" name="Conector de seta reta 49"/>
            <p:cNvCxnSpPr>
              <a:cxnSpLocks noChangeShapeType="1"/>
            </p:cNvCxnSpPr>
            <p:nvPr/>
          </p:nvCxnSpPr>
          <p:spPr bwMode="auto">
            <a:xfrm>
              <a:off x="4713416" y="4691741"/>
              <a:ext cx="648072" cy="1751"/>
            </a:xfrm>
            <a:prstGeom prst="straightConnector1">
              <a:avLst/>
            </a:prstGeom>
            <a:noFill/>
            <a:ln w="12700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Retângulo de cantos arredondados 50"/>
            <p:cNvSpPr>
              <a:spLocks noChangeArrowheads="1"/>
            </p:cNvSpPr>
            <p:nvPr/>
          </p:nvSpPr>
          <p:spPr bwMode="auto">
            <a:xfrm>
              <a:off x="2084578" y="4578991"/>
              <a:ext cx="576305" cy="274875"/>
            </a:xfrm>
            <a:prstGeom prst="roundRect">
              <a:avLst>
                <a:gd name="adj" fmla="val 16667"/>
              </a:avLst>
            </a:prstGeom>
            <a:solidFill>
              <a:srgbClr val="F79646"/>
            </a:solidFill>
            <a:ln w="9525">
              <a:solidFill>
                <a:srgbClr val="8C8068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Novo</a:t>
              </a:r>
            </a:p>
          </p:txBody>
        </p:sp>
        <p:cxnSp>
          <p:nvCxnSpPr>
            <p:cNvPr id="35969" name="Conector de seta reta 51"/>
            <p:cNvCxnSpPr>
              <a:cxnSpLocks noChangeShapeType="1"/>
            </p:cNvCxnSpPr>
            <p:nvPr/>
          </p:nvCxnSpPr>
          <p:spPr bwMode="auto">
            <a:xfrm>
              <a:off x="6208608" y="4701420"/>
              <a:ext cx="540000" cy="175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70" name="CaixaDeTexto 52"/>
            <p:cNvSpPr txBox="1">
              <a:spLocks noChangeArrowheads="1"/>
            </p:cNvSpPr>
            <p:nvPr/>
          </p:nvSpPr>
          <p:spPr bwMode="auto">
            <a:xfrm>
              <a:off x="181723" y="4391504"/>
              <a:ext cx="588667" cy="207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Legenda</a:t>
              </a:r>
              <a:endParaRPr lang="pt-BR" altLang="pt-BR" sz="900">
                <a:solidFill>
                  <a:srgbClr val="000000"/>
                </a:solidFill>
                <a:latin typeface="Arial" pitchFamily="34" charset="0"/>
                <a:ea typeface="MS Gothic" pitchFamily="49" charset="-128"/>
              </a:endParaRPr>
            </a:p>
          </p:txBody>
        </p:sp>
        <p:cxnSp>
          <p:nvCxnSpPr>
            <p:cNvPr id="35971" name="Conector de seta reta 235"/>
            <p:cNvCxnSpPr>
              <a:cxnSpLocks noChangeShapeType="1"/>
            </p:cNvCxnSpPr>
            <p:nvPr/>
          </p:nvCxnSpPr>
          <p:spPr bwMode="auto">
            <a:xfrm flipV="1">
              <a:off x="3420700" y="4830901"/>
              <a:ext cx="648072" cy="1"/>
            </a:xfrm>
            <a:prstGeom prst="straightConnector1">
              <a:avLst/>
            </a:prstGeom>
            <a:noFill/>
            <a:ln w="25400">
              <a:solidFill>
                <a:srgbClr val="00838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72" name="Conector reto 54"/>
            <p:cNvCxnSpPr>
              <a:cxnSpLocks noChangeShapeType="1"/>
            </p:cNvCxnSpPr>
            <p:nvPr/>
          </p:nvCxnSpPr>
          <p:spPr bwMode="auto">
            <a:xfrm flipV="1">
              <a:off x="4140780" y="4519396"/>
              <a:ext cx="0" cy="363740"/>
            </a:xfrm>
            <a:prstGeom prst="line">
              <a:avLst/>
            </a:prstGeom>
            <a:noFill/>
            <a:ln w="9525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73" name="CaixaDeTexto 55"/>
            <p:cNvSpPr txBox="1">
              <a:spLocks noChangeArrowheads="1"/>
            </p:cNvSpPr>
            <p:nvPr/>
          </p:nvSpPr>
          <p:spPr bwMode="auto">
            <a:xfrm>
              <a:off x="2906834" y="4764192"/>
              <a:ext cx="459599" cy="114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Migração</a:t>
              </a:r>
              <a:endParaRPr lang="pt-BR" altLang="pt-BR" sz="900">
                <a:solidFill>
                  <a:srgbClr val="000000"/>
                </a:solidFill>
                <a:latin typeface="Arial" pitchFamily="34" charset="0"/>
                <a:ea typeface="MS Gothic" pitchFamily="49" charset="-128"/>
              </a:endParaRPr>
            </a:p>
          </p:txBody>
        </p:sp>
        <p:sp>
          <p:nvSpPr>
            <p:cNvPr id="23658" name="Oval 40"/>
            <p:cNvSpPr>
              <a:spLocks noChangeArrowheads="1"/>
            </p:cNvSpPr>
            <p:nvPr/>
          </p:nvSpPr>
          <p:spPr bwMode="auto">
            <a:xfrm>
              <a:off x="7860332" y="4679090"/>
              <a:ext cx="171463" cy="17159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pt-BR" altLang="pt-BR" sz="800" b="1" dirty="0" smtClean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C</a:t>
              </a:r>
            </a:p>
          </p:txBody>
        </p:sp>
        <p:cxnSp>
          <p:nvCxnSpPr>
            <p:cNvPr id="35975" name="Conector reto 58"/>
            <p:cNvCxnSpPr>
              <a:cxnSpLocks noChangeShapeType="1"/>
            </p:cNvCxnSpPr>
            <p:nvPr/>
          </p:nvCxnSpPr>
          <p:spPr bwMode="auto">
            <a:xfrm flipV="1">
              <a:off x="7596936" y="4519396"/>
              <a:ext cx="0" cy="363740"/>
            </a:xfrm>
            <a:prstGeom prst="line">
              <a:avLst/>
            </a:prstGeom>
            <a:noFill/>
            <a:ln w="9525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76" name="Conector reto 58"/>
            <p:cNvCxnSpPr>
              <a:cxnSpLocks noChangeShapeType="1"/>
            </p:cNvCxnSpPr>
            <p:nvPr/>
          </p:nvCxnSpPr>
          <p:spPr bwMode="auto">
            <a:xfrm flipV="1">
              <a:off x="8299513" y="4509870"/>
              <a:ext cx="0" cy="363740"/>
            </a:xfrm>
            <a:prstGeom prst="line">
              <a:avLst/>
            </a:prstGeom>
            <a:noFill/>
            <a:ln w="9525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77" name="Oval 40"/>
            <p:cNvSpPr>
              <a:spLocks noChangeArrowheads="1"/>
            </p:cNvSpPr>
            <p:nvPr/>
          </p:nvSpPr>
          <p:spPr bwMode="auto">
            <a:xfrm>
              <a:off x="8533109" y="4676799"/>
              <a:ext cx="171004" cy="171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 b="1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D</a:t>
              </a:r>
            </a:p>
          </p:txBody>
        </p:sp>
        <p:sp>
          <p:nvSpPr>
            <p:cNvPr id="35978" name="Oval 40"/>
            <p:cNvSpPr>
              <a:spLocks noChangeArrowheads="1"/>
            </p:cNvSpPr>
            <p:nvPr/>
          </p:nvSpPr>
          <p:spPr bwMode="auto">
            <a:xfrm>
              <a:off x="7164856" y="4679759"/>
              <a:ext cx="171004" cy="17100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 b="1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I</a:t>
              </a:r>
            </a:p>
          </p:txBody>
        </p:sp>
      </p:grpSp>
      <p:sp>
        <p:nvSpPr>
          <p:cNvPr id="35845" name="Text Box 36"/>
          <p:cNvSpPr txBox="1">
            <a:spLocks noChangeArrowheads="1"/>
          </p:cNvSpPr>
          <p:nvPr/>
        </p:nvSpPr>
        <p:spPr bwMode="auto">
          <a:xfrm>
            <a:off x="53975" y="44450"/>
            <a:ext cx="8047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b="1">
                <a:solidFill>
                  <a:srgbClr val="009AA6"/>
                </a:solidFill>
                <a:latin typeface="Arial" pitchFamily="34" charset="0"/>
              </a:rPr>
              <a:t>Redirect</a:t>
            </a:r>
          </a:p>
        </p:txBody>
      </p:sp>
      <p:sp>
        <p:nvSpPr>
          <p:cNvPr id="64" name="CaixaDeTexto 46"/>
          <p:cNvSpPr txBox="1">
            <a:spLocks noChangeArrowheads="1"/>
          </p:cNvSpPr>
          <p:nvPr/>
        </p:nvSpPr>
        <p:spPr bwMode="auto">
          <a:xfrm>
            <a:off x="6915150" y="4454525"/>
            <a:ext cx="638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400">
              <a:lnSpc>
                <a:spcPts val="1000"/>
              </a:lnSpc>
              <a:buClr>
                <a:srgbClr val="000000"/>
              </a:buClr>
              <a:buSzPct val="100000"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Impacto</a:t>
            </a:r>
            <a:endParaRPr lang="pt-BR" sz="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47" name="CaixaDeTexto 46"/>
          <p:cNvSpPr txBox="1">
            <a:spLocks noChangeArrowheads="1"/>
          </p:cNvSpPr>
          <p:nvPr/>
        </p:nvSpPr>
        <p:spPr bwMode="auto">
          <a:xfrm>
            <a:off x="8299450" y="4465638"/>
            <a:ext cx="99853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914400">
              <a:lnSpc>
                <a:spcPts val="1000"/>
              </a:lnSpc>
              <a:buClr>
                <a:srgbClr val="000000"/>
              </a:buClr>
              <a:buSzPct val="100000"/>
            </a:pPr>
            <a:r>
              <a:rPr lang="pt-BR" altLang="pt-BR" sz="800">
                <a:solidFill>
                  <a:srgbClr val="000000"/>
                </a:solidFill>
                <a:latin typeface="Arial" pitchFamily="34" charset="0"/>
              </a:rPr>
              <a:t>Desenvolv.</a:t>
            </a:r>
            <a:endParaRPr lang="pt-BR" altLang="pt-BR" sz="800">
              <a:solidFill>
                <a:srgbClr val="000000"/>
              </a:solidFill>
              <a:latin typeface="Arial" pitchFamily="34" charset="0"/>
              <a:ea typeface="MS Gothic" pitchFamily="49" charset="-128"/>
            </a:endParaRPr>
          </a:p>
        </p:txBody>
      </p:sp>
      <p:sp>
        <p:nvSpPr>
          <p:cNvPr id="35848" name="CaixaDeTexto 46"/>
          <p:cNvSpPr txBox="1">
            <a:spLocks noChangeArrowheads="1"/>
          </p:cNvSpPr>
          <p:nvPr/>
        </p:nvSpPr>
        <p:spPr bwMode="auto">
          <a:xfrm>
            <a:off x="7553325" y="4473575"/>
            <a:ext cx="85725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914400">
              <a:lnSpc>
                <a:spcPts val="1000"/>
              </a:lnSpc>
              <a:buClr>
                <a:srgbClr val="000000"/>
              </a:buClr>
              <a:buSzPct val="100000"/>
            </a:pPr>
            <a:r>
              <a:rPr lang="pt-BR" altLang="pt-BR" sz="800">
                <a:solidFill>
                  <a:srgbClr val="000000"/>
                </a:solidFill>
                <a:latin typeface="Arial" pitchFamily="34" charset="0"/>
              </a:rPr>
              <a:t>Configuração</a:t>
            </a:r>
            <a:endParaRPr lang="pt-BR" altLang="pt-BR" sz="800">
              <a:solidFill>
                <a:srgbClr val="000000"/>
              </a:solidFill>
              <a:latin typeface="Arial" pitchFamily="34" charset="0"/>
              <a:ea typeface="MS Gothic" pitchFamily="49" charset="-128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031163" y="123825"/>
            <a:ext cx="952500" cy="906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109" name="Table 8"/>
          <p:cNvGraphicFramePr>
            <a:graphicFrameLocks noGrp="1"/>
          </p:cNvGraphicFramePr>
          <p:nvPr/>
        </p:nvGraphicFramePr>
        <p:xfrm>
          <a:off x="5940425" y="763588"/>
          <a:ext cx="3057525" cy="2957510"/>
        </p:xfrm>
        <a:graphic>
          <a:graphicData uri="http://schemas.openxmlformats.org/drawingml/2006/table">
            <a:tbl>
              <a:tblPr/>
              <a:tblGrid>
                <a:gridCol w="360363"/>
                <a:gridCol w="2087636"/>
                <a:gridCol w="609526"/>
              </a:tblGrid>
              <a:tr h="2134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</a:p>
                  </a:txBody>
                  <a:tcPr marL="91410" marR="91410"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Atividade</a:t>
                      </a:r>
                    </a:p>
                  </a:txBody>
                  <a:tcPr marL="91410" marR="91410"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</a:p>
                  </a:txBody>
                  <a:tcPr marL="91410" marR="91410"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AA6"/>
                    </a:solidFill>
                  </a:tcPr>
                </a:tc>
              </a:tr>
              <a:tr h="5030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10" marR="91410" marT="45717" marB="4571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Escolha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da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opção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dados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engenharia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(downgrade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ou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excedente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0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10" marR="91410"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Solicita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contratação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franquia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complementar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(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não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é via OS 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sim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via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criação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TT no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siebel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3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OSB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6.1</a:t>
                      </a:r>
                    </a:p>
                  </a:txBody>
                  <a:tcPr marL="91410" marR="91410"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Solicita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aprovisionamento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rede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(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retorno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da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ativação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fica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bll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não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é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devolvido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para o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siebel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OSB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10" marR="91410"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Aprovisonamento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pacotes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no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faturamento</a:t>
                      </a:r>
                      <a:endParaRPr kumimoji="0" lang="en-US" alt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VITRIA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10" marR="91410"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Processo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retry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em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caso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falha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aprovisionamento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do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pacote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dados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Arquivo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8.1</a:t>
                      </a:r>
                    </a:p>
                  </a:txBody>
                  <a:tcPr marL="36000" marR="36000"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Reprocessa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as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linhas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que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tiveram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erro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no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aprovisionamento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pacotes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de dados </a:t>
                      </a:r>
                      <a:r>
                        <a:rPr kumimoji="0" lang="en-US" altLang="pt-B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na</a:t>
                      </a:r>
                      <a:r>
                        <a:rPr kumimoji="0" lang="en-US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IN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" name="Retângulo 28"/>
          <p:cNvSpPr>
            <a:spLocks noChangeArrowheads="1"/>
          </p:cNvSpPr>
          <p:nvPr/>
        </p:nvSpPr>
        <p:spPr bwMode="auto">
          <a:xfrm>
            <a:off x="117475" y="741363"/>
            <a:ext cx="5678488" cy="3559175"/>
          </a:xfrm>
          <a:prstGeom prst="rect">
            <a:avLst/>
          </a:prstGeom>
          <a:noFill/>
          <a:ln w="12700">
            <a:solidFill>
              <a:srgbClr val="009A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defTabSz="91440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 sz="1200" b="1">
              <a:solidFill>
                <a:srgbClr val="FFFFFF"/>
              </a:solidFill>
              <a:latin typeface="Arial" pitchFamily="34" charset="0"/>
              <a:ea typeface="MS Gothic" pitchFamily="49" charset="-128"/>
            </a:endParaRPr>
          </a:p>
        </p:txBody>
      </p:sp>
      <p:sp>
        <p:nvSpPr>
          <p:cNvPr id="107" name="Retângulo de cantos arredondados 106"/>
          <p:cNvSpPr/>
          <p:nvPr/>
        </p:nvSpPr>
        <p:spPr>
          <a:xfrm>
            <a:off x="312738" y="3213100"/>
            <a:ext cx="960437" cy="3111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VITRIA</a:t>
            </a:r>
          </a:p>
        </p:txBody>
      </p:sp>
      <p:sp>
        <p:nvSpPr>
          <p:cNvPr id="108" name="Retângulo de cantos arredondados 107"/>
          <p:cNvSpPr>
            <a:spLocks noChangeArrowheads="1"/>
          </p:cNvSpPr>
          <p:nvPr/>
        </p:nvSpPr>
        <p:spPr bwMode="auto">
          <a:xfrm>
            <a:off x="3598863" y="1382713"/>
            <a:ext cx="720725" cy="3095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C8068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kern="0" dirty="0">
                <a:solidFill>
                  <a:srgbClr val="000000"/>
                </a:solidFill>
                <a:latin typeface="Arial"/>
              </a:rPr>
              <a:t>IN</a:t>
            </a:r>
          </a:p>
        </p:txBody>
      </p:sp>
      <p:sp>
        <p:nvSpPr>
          <p:cNvPr id="110" name="Retângulo de cantos arredondados 109"/>
          <p:cNvSpPr>
            <a:spLocks noChangeArrowheads="1"/>
          </p:cNvSpPr>
          <p:nvPr/>
        </p:nvSpPr>
        <p:spPr bwMode="auto">
          <a:xfrm>
            <a:off x="2017713" y="3214688"/>
            <a:ext cx="720725" cy="3095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C8068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kern="0" dirty="0">
                <a:solidFill>
                  <a:srgbClr val="000000"/>
                </a:solidFill>
                <a:latin typeface="Arial"/>
              </a:rPr>
              <a:t>SIEBEL 6.3</a:t>
            </a:r>
          </a:p>
        </p:txBody>
      </p:sp>
      <p:sp>
        <p:nvSpPr>
          <p:cNvPr id="111" name="Retângulo de cantos arredondados 110"/>
          <p:cNvSpPr>
            <a:spLocks noChangeArrowheads="1"/>
          </p:cNvSpPr>
          <p:nvPr/>
        </p:nvSpPr>
        <p:spPr bwMode="auto">
          <a:xfrm>
            <a:off x="1763713" y="1385888"/>
            <a:ext cx="1619250" cy="30956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VAS</a:t>
            </a:r>
          </a:p>
        </p:txBody>
      </p:sp>
      <p:sp>
        <p:nvSpPr>
          <p:cNvPr id="112" name="Retângulo de cantos arredondados 111"/>
          <p:cNvSpPr>
            <a:spLocks noChangeArrowheads="1"/>
          </p:cNvSpPr>
          <p:nvPr/>
        </p:nvSpPr>
        <p:spPr bwMode="auto">
          <a:xfrm>
            <a:off x="3105150" y="3209925"/>
            <a:ext cx="720725" cy="3095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C8068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kern="0" dirty="0">
                <a:solidFill>
                  <a:srgbClr val="000000"/>
                </a:solidFill>
                <a:latin typeface="Arial"/>
              </a:rPr>
              <a:t>SIEBEL MKT</a:t>
            </a:r>
          </a:p>
        </p:txBody>
      </p:sp>
      <p:sp>
        <p:nvSpPr>
          <p:cNvPr id="113" name="Retângulo de cantos arredondados 112"/>
          <p:cNvSpPr>
            <a:spLocks noChangeArrowheads="1"/>
          </p:cNvSpPr>
          <p:nvPr/>
        </p:nvSpPr>
        <p:spPr bwMode="auto">
          <a:xfrm>
            <a:off x="1870075" y="915988"/>
            <a:ext cx="720725" cy="309562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9525">
            <a:solidFill>
              <a:srgbClr val="8C8068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  <a:cs typeface="+mn-cs"/>
              </a:rPr>
              <a:t>TODO</a:t>
            </a:r>
          </a:p>
        </p:txBody>
      </p:sp>
      <p:sp>
        <p:nvSpPr>
          <p:cNvPr id="114" name="Retângulo de cantos arredondados 113"/>
          <p:cNvSpPr>
            <a:spLocks noChangeArrowheads="1"/>
          </p:cNvSpPr>
          <p:nvPr/>
        </p:nvSpPr>
        <p:spPr bwMode="auto">
          <a:xfrm>
            <a:off x="3106738" y="3702050"/>
            <a:ext cx="720725" cy="3095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C8068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kern="0" dirty="0">
                <a:solidFill>
                  <a:srgbClr val="000000"/>
                </a:solidFill>
                <a:latin typeface="Arial"/>
              </a:rPr>
              <a:t>BLL</a:t>
            </a:r>
          </a:p>
        </p:txBody>
      </p:sp>
      <p:sp>
        <p:nvSpPr>
          <p:cNvPr id="115" name="Retângulo de cantos arredondados 114"/>
          <p:cNvSpPr>
            <a:spLocks noChangeArrowheads="1"/>
          </p:cNvSpPr>
          <p:nvPr/>
        </p:nvSpPr>
        <p:spPr bwMode="auto">
          <a:xfrm>
            <a:off x="431800" y="3811588"/>
            <a:ext cx="720725" cy="3095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C8068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kern="0" dirty="0">
                <a:solidFill>
                  <a:srgbClr val="000000"/>
                </a:solidFill>
                <a:latin typeface="Arial"/>
              </a:rPr>
              <a:t>ARBOR</a:t>
            </a:r>
          </a:p>
        </p:txBody>
      </p:sp>
      <p:cxnSp>
        <p:nvCxnSpPr>
          <p:cNvPr id="116" name="Conector de seta reta 115"/>
          <p:cNvCxnSpPr/>
          <p:nvPr/>
        </p:nvCxnSpPr>
        <p:spPr>
          <a:xfrm flipH="1">
            <a:off x="3382963" y="1497013"/>
            <a:ext cx="215900" cy="158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16"/>
          <p:cNvCxnSpPr/>
          <p:nvPr/>
        </p:nvCxnSpPr>
        <p:spPr>
          <a:xfrm>
            <a:off x="2243138" y="2479675"/>
            <a:ext cx="3175" cy="73501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/>
          <p:cNvCxnSpPr/>
          <p:nvPr/>
        </p:nvCxnSpPr>
        <p:spPr>
          <a:xfrm>
            <a:off x="3319463" y="2484438"/>
            <a:ext cx="0" cy="73501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/>
          <p:nvPr/>
        </p:nvCxnSpPr>
        <p:spPr>
          <a:xfrm>
            <a:off x="3600450" y="2484438"/>
            <a:ext cx="0" cy="73501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>
            <a:off x="1974850" y="1690688"/>
            <a:ext cx="0" cy="482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/>
          <p:nvPr/>
        </p:nvCxnSpPr>
        <p:spPr>
          <a:xfrm flipV="1">
            <a:off x="3022600" y="1690688"/>
            <a:ext cx="12700" cy="50323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Oval 40"/>
          <p:cNvSpPr>
            <a:spLocks noChangeArrowheads="1"/>
          </p:cNvSpPr>
          <p:nvPr/>
        </p:nvSpPr>
        <p:spPr bwMode="auto">
          <a:xfrm>
            <a:off x="2946400" y="1900238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123" name="Oval 40"/>
          <p:cNvSpPr>
            <a:spLocks noChangeArrowheads="1"/>
          </p:cNvSpPr>
          <p:nvPr/>
        </p:nvSpPr>
        <p:spPr bwMode="auto">
          <a:xfrm>
            <a:off x="3398838" y="1270000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</a:p>
        </p:txBody>
      </p:sp>
      <p:sp>
        <p:nvSpPr>
          <p:cNvPr id="124" name="Oval 40"/>
          <p:cNvSpPr>
            <a:spLocks noChangeArrowheads="1"/>
          </p:cNvSpPr>
          <p:nvPr/>
        </p:nvSpPr>
        <p:spPr bwMode="auto">
          <a:xfrm>
            <a:off x="1897063" y="1814513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125" name="Oval 40"/>
          <p:cNvSpPr>
            <a:spLocks noChangeArrowheads="1"/>
          </p:cNvSpPr>
          <p:nvPr/>
        </p:nvSpPr>
        <p:spPr bwMode="auto">
          <a:xfrm>
            <a:off x="2165350" y="2797175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3.1</a:t>
            </a:r>
          </a:p>
        </p:txBody>
      </p:sp>
      <p:sp>
        <p:nvSpPr>
          <p:cNvPr id="126" name="Oval 40"/>
          <p:cNvSpPr>
            <a:spLocks noChangeArrowheads="1"/>
          </p:cNvSpPr>
          <p:nvPr/>
        </p:nvSpPr>
        <p:spPr bwMode="auto">
          <a:xfrm>
            <a:off x="3238500" y="2797175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3.2</a:t>
            </a:r>
          </a:p>
        </p:txBody>
      </p:sp>
      <p:sp>
        <p:nvSpPr>
          <p:cNvPr id="127" name="Oval 40"/>
          <p:cNvSpPr>
            <a:spLocks noChangeArrowheads="1"/>
          </p:cNvSpPr>
          <p:nvPr/>
        </p:nvSpPr>
        <p:spPr bwMode="auto">
          <a:xfrm>
            <a:off x="3521075" y="2797175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3.3</a:t>
            </a:r>
          </a:p>
        </p:txBody>
      </p:sp>
      <p:cxnSp>
        <p:nvCxnSpPr>
          <p:cNvPr id="128" name="Conector de seta reta 127"/>
          <p:cNvCxnSpPr/>
          <p:nvPr/>
        </p:nvCxnSpPr>
        <p:spPr>
          <a:xfrm flipV="1">
            <a:off x="2409825" y="2479675"/>
            <a:ext cx="0" cy="73501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Oval 40"/>
          <p:cNvSpPr>
            <a:spLocks noChangeArrowheads="1"/>
          </p:cNvSpPr>
          <p:nvPr/>
        </p:nvSpPr>
        <p:spPr bwMode="auto">
          <a:xfrm>
            <a:off x="2333625" y="2797175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  <p:cxnSp>
        <p:nvCxnSpPr>
          <p:cNvPr id="130" name="Conector de seta reta 129"/>
          <p:cNvCxnSpPr/>
          <p:nvPr/>
        </p:nvCxnSpPr>
        <p:spPr>
          <a:xfrm flipV="1">
            <a:off x="2493963" y="1695450"/>
            <a:ext cx="0" cy="47466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7"/>
          <p:cNvCxnSpPr>
            <a:stCxn id="114" idx="1"/>
          </p:cNvCxnSpPr>
          <p:nvPr/>
        </p:nvCxnSpPr>
        <p:spPr>
          <a:xfrm rot="10800000">
            <a:off x="2963863" y="2476500"/>
            <a:ext cx="142875" cy="13811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40"/>
          <p:cNvCxnSpPr/>
          <p:nvPr/>
        </p:nvCxnSpPr>
        <p:spPr>
          <a:xfrm rot="5400000">
            <a:off x="2880518" y="2628107"/>
            <a:ext cx="2195513" cy="323850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de seta reta 132"/>
          <p:cNvCxnSpPr>
            <a:stCxn id="110" idx="1"/>
            <a:endCxn id="107" idx="3"/>
          </p:cNvCxnSpPr>
          <p:nvPr/>
        </p:nvCxnSpPr>
        <p:spPr>
          <a:xfrm flipH="1">
            <a:off x="1273175" y="3368675"/>
            <a:ext cx="74453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>
            <a:stCxn id="107" idx="2"/>
            <a:endCxn id="115" idx="0"/>
          </p:cNvCxnSpPr>
          <p:nvPr/>
        </p:nvCxnSpPr>
        <p:spPr>
          <a:xfrm flipH="1">
            <a:off x="792163" y="3524250"/>
            <a:ext cx="1587" cy="28733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Oval 40"/>
          <p:cNvSpPr>
            <a:spLocks noChangeArrowheads="1"/>
          </p:cNvSpPr>
          <p:nvPr/>
        </p:nvSpPr>
        <p:spPr bwMode="auto">
          <a:xfrm>
            <a:off x="4062413" y="2797175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6.1</a:t>
            </a:r>
          </a:p>
        </p:txBody>
      </p:sp>
      <p:sp>
        <p:nvSpPr>
          <p:cNvPr id="136" name="Oval 40"/>
          <p:cNvSpPr>
            <a:spLocks noChangeArrowheads="1"/>
          </p:cNvSpPr>
          <p:nvPr/>
        </p:nvSpPr>
        <p:spPr bwMode="auto">
          <a:xfrm>
            <a:off x="1579563" y="3292475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7</a:t>
            </a:r>
          </a:p>
        </p:txBody>
      </p:sp>
      <p:sp>
        <p:nvSpPr>
          <p:cNvPr id="137" name="Oval 40"/>
          <p:cNvSpPr>
            <a:spLocks noChangeArrowheads="1"/>
          </p:cNvSpPr>
          <p:nvPr/>
        </p:nvSpPr>
        <p:spPr bwMode="auto">
          <a:xfrm>
            <a:off x="488950" y="3567113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7</a:t>
            </a:r>
          </a:p>
        </p:txBody>
      </p:sp>
      <p:cxnSp>
        <p:nvCxnSpPr>
          <p:cNvPr id="138" name="Conector de seta reta 137"/>
          <p:cNvCxnSpPr/>
          <p:nvPr/>
        </p:nvCxnSpPr>
        <p:spPr>
          <a:xfrm flipH="1">
            <a:off x="3381375" y="1624013"/>
            <a:ext cx="215900" cy="158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Oval 40"/>
          <p:cNvSpPr>
            <a:spLocks noChangeArrowheads="1"/>
          </p:cNvSpPr>
          <p:nvPr/>
        </p:nvSpPr>
        <p:spPr bwMode="auto">
          <a:xfrm>
            <a:off x="3408363" y="1709738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140" name="Oval 40"/>
          <p:cNvSpPr>
            <a:spLocks noChangeArrowheads="1"/>
          </p:cNvSpPr>
          <p:nvPr/>
        </p:nvSpPr>
        <p:spPr bwMode="auto">
          <a:xfrm>
            <a:off x="4230688" y="1316038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141" name="Oval 40"/>
          <p:cNvSpPr>
            <a:spLocks noChangeArrowheads="1"/>
          </p:cNvSpPr>
          <p:nvPr/>
        </p:nvSpPr>
        <p:spPr bwMode="auto">
          <a:xfrm>
            <a:off x="1814513" y="863600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142" name="Oval 40"/>
          <p:cNvSpPr>
            <a:spLocks noChangeArrowheads="1"/>
          </p:cNvSpPr>
          <p:nvPr/>
        </p:nvSpPr>
        <p:spPr bwMode="auto">
          <a:xfrm>
            <a:off x="2411413" y="1814513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  <p:cxnSp>
        <p:nvCxnSpPr>
          <p:cNvPr id="143" name="Conector de seta reta 98"/>
          <p:cNvCxnSpPr>
            <a:cxnSpLocks noChangeShapeType="1"/>
            <a:stCxn id="108" idx="0"/>
            <a:endCxn id="113" idx="3"/>
          </p:cNvCxnSpPr>
          <p:nvPr/>
        </p:nvCxnSpPr>
        <p:spPr bwMode="auto">
          <a:xfrm rot="16200000" flipV="1">
            <a:off x="2974181" y="686594"/>
            <a:ext cx="312738" cy="1079500"/>
          </a:xfrm>
          <a:prstGeom prst="bentConnector2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" name="Oval 40"/>
          <p:cNvSpPr>
            <a:spLocks noChangeArrowheads="1"/>
          </p:cNvSpPr>
          <p:nvPr/>
        </p:nvSpPr>
        <p:spPr bwMode="auto">
          <a:xfrm>
            <a:off x="3000375" y="1004888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2.3</a:t>
            </a:r>
          </a:p>
        </p:txBody>
      </p:sp>
      <p:cxnSp>
        <p:nvCxnSpPr>
          <p:cNvPr id="145" name="Conector de seta reta 144"/>
          <p:cNvCxnSpPr/>
          <p:nvPr/>
        </p:nvCxnSpPr>
        <p:spPr>
          <a:xfrm flipV="1">
            <a:off x="2573338" y="2479675"/>
            <a:ext cx="0" cy="73501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Oval 40"/>
          <p:cNvSpPr>
            <a:spLocks noChangeArrowheads="1"/>
          </p:cNvSpPr>
          <p:nvPr/>
        </p:nvSpPr>
        <p:spPr bwMode="auto">
          <a:xfrm>
            <a:off x="2505075" y="2797175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6.1</a:t>
            </a:r>
          </a:p>
        </p:txBody>
      </p:sp>
      <p:sp>
        <p:nvSpPr>
          <p:cNvPr id="147" name="Oval 40"/>
          <p:cNvSpPr>
            <a:spLocks noChangeArrowheads="1"/>
          </p:cNvSpPr>
          <p:nvPr/>
        </p:nvSpPr>
        <p:spPr bwMode="auto">
          <a:xfrm>
            <a:off x="2881313" y="2797175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6.1</a:t>
            </a:r>
          </a:p>
        </p:txBody>
      </p:sp>
      <p:sp>
        <p:nvSpPr>
          <p:cNvPr id="148" name="Retângulo de cantos arredondados 147"/>
          <p:cNvSpPr>
            <a:spLocks noChangeArrowheads="1"/>
          </p:cNvSpPr>
          <p:nvPr/>
        </p:nvSpPr>
        <p:spPr bwMode="auto">
          <a:xfrm>
            <a:off x="4789488" y="906463"/>
            <a:ext cx="720725" cy="309562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9525">
            <a:solidFill>
              <a:srgbClr val="8C8068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  <a:cs typeface="+mn-cs"/>
              </a:rPr>
              <a:t>JNEXT</a:t>
            </a:r>
          </a:p>
        </p:txBody>
      </p:sp>
      <p:sp>
        <p:nvSpPr>
          <p:cNvPr id="149" name="Retângulo de cantos arredondados 148"/>
          <p:cNvSpPr>
            <a:spLocks noChangeArrowheads="1"/>
          </p:cNvSpPr>
          <p:nvPr/>
        </p:nvSpPr>
        <p:spPr bwMode="auto">
          <a:xfrm>
            <a:off x="4787900" y="1757363"/>
            <a:ext cx="720725" cy="309562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9525">
            <a:solidFill>
              <a:srgbClr val="8C8068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  <a:cs typeface="+mn-cs"/>
              </a:rPr>
              <a:t>SMSC</a:t>
            </a:r>
          </a:p>
        </p:txBody>
      </p:sp>
      <p:cxnSp>
        <p:nvCxnSpPr>
          <p:cNvPr id="150" name="Conector de seta reta 149"/>
          <p:cNvCxnSpPr>
            <a:stCxn id="149" idx="0"/>
            <a:endCxn id="148" idx="2"/>
          </p:cNvCxnSpPr>
          <p:nvPr/>
        </p:nvCxnSpPr>
        <p:spPr>
          <a:xfrm flipV="1">
            <a:off x="5148263" y="1216025"/>
            <a:ext cx="1587" cy="54133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98"/>
          <p:cNvCxnSpPr>
            <a:stCxn id="108" idx="0"/>
            <a:endCxn id="148" idx="1"/>
          </p:cNvCxnSpPr>
          <p:nvPr/>
        </p:nvCxnSpPr>
        <p:spPr>
          <a:xfrm rot="5400000" flipH="1" flipV="1">
            <a:off x="4213225" y="806450"/>
            <a:ext cx="322263" cy="830263"/>
          </a:xfrm>
          <a:prstGeom prst="bentConnector2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Oval 40"/>
          <p:cNvSpPr>
            <a:spLocks noChangeArrowheads="1"/>
          </p:cNvSpPr>
          <p:nvPr/>
        </p:nvSpPr>
        <p:spPr bwMode="auto">
          <a:xfrm>
            <a:off x="4308475" y="984250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2.2</a:t>
            </a:r>
          </a:p>
        </p:txBody>
      </p:sp>
      <p:sp>
        <p:nvSpPr>
          <p:cNvPr id="153" name="Oval 40"/>
          <p:cNvSpPr>
            <a:spLocks noChangeArrowheads="1"/>
          </p:cNvSpPr>
          <p:nvPr/>
        </p:nvSpPr>
        <p:spPr bwMode="auto">
          <a:xfrm>
            <a:off x="5072063" y="1265238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2.2</a:t>
            </a:r>
          </a:p>
        </p:txBody>
      </p:sp>
      <p:cxnSp>
        <p:nvCxnSpPr>
          <p:cNvPr id="154" name="Conector de seta reta 110"/>
          <p:cNvCxnSpPr>
            <a:stCxn id="149" idx="0"/>
            <a:endCxn id="108" idx="3"/>
          </p:cNvCxnSpPr>
          <p:nvPr/>
        </p:nvCxnSpPr>
        <p:spPr>
          <a:xfrm rot="16200000" flipV="1">
            <a:off x="4534694" y="1323182"/>
            <a:ext cx="219075" cy="649287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Oval 40"/>
          <p:cNvSpPr>
            <a:spLocks noChangeArrowheads="1"/>
          </p:cNvSpPr>
          <p:nvPr/>
        </p:nvSpPr>
        <p:spPr bwMode="auto">
          <a:xfrm>
            <a:off x="4632325" y="1462088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</a:p>
        </p:txBody>
      </p:sp>
      <p:cxnSp>
        <p:nvCxnSpPr>
          <p:cNvPr id="156" name="Conector de seta reta 140"/>
          <p:cNvCxnSpPr>
            <a:stCxn id="114" idx="3"/>
            <a:endCxn id="108" idx="2"/>
          </p:cNvCxnSpPr>
          <p:nvPr/>
        </p:nvCxnSpPr>
        <p:spPr>
          <a:xfrm flipV="1">
            <a:off x="3827463" y="1692275"/>
            <a:ext cx="131762" cy="2087563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tângulo de cantos arredondados 156"/>
          <p:cNvSpPr/>
          <p:nvPr/>
        </p:nvSpPr>
        <p:spPr>
          <a:xfrm>
            <a:off x="1655763" y="2166938"/>
            <a:ext cx="2170112" cy="3095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OSB</a:t>
            </a:r>
          </a:p>
        </p:txBody>
      </p:sp>
      <p:sp>
        <p:nvSpPr>
          <p:cNvPr id="158" name="Oval 40"/>
          <p:cNvSpPr>
            <a:spLocks noChangeArrowheads="1"/>
          </p:cNvSpPr>
          <p:nvPr/>
        </p:nvSpPr>
        <p:spPr bwMode="auto">
          <a:xfrm>
            <a:off x="3883025" y="2600325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8</a:t>
            </a:r>
          </a:p>
        </p:txBody>
      </p:sp>
      <p:cxnSp>
        <p:nvCxnSpPr>
          <p:cNvPr id="159" name="Conector de seta reta 137"/>
          <p:cNvCxnSpPr>
            <a:stCxn id="110" idx="2"/>
            <a:endCxn id="114" idx="2"/>
          </p:cNvCxnSpPr>
          <p:nvPr/>
        </p:nvCxnSpPr>
        <p:spPr>
          <a:xfrm rot="16200000" flipH="1">
            <a:off x="2678906" y="3223419"/>
            <a:ext cx="487363" cy="1089025"/>
          </a:xfrm>
          <a:prstGeom prst="bentConnector3">
            <a:avLst>
              <a:gd name="adj1" fmla="val 118467"/>
            </a:avLst>
          </a:prstGeom>
          <a:ln w="12700">
            <a:solidFill>
              <a:schemeClr val="bg1">
                <a:lumMod val="65000"/>
              </a:schemeClr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40"/>
          <p:cNvSpPr>
            <a:spLocks noChangeArrowheads="1"/>
          </p:cNvSpPr>
          <p:nvPr/>
        </p:nvSpPr>
        <p:spPr bwMode="auto">
          <a:xfrm>
            <a:off x="2308225" y="3857625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8</a:t>
            </a:r>
          </a:p>
        </p:txBody>
      </p:sp>
      <p:pic>
        <p:nvPicPr>
          <p:cNvPr id="161" name="Imagem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0" y="2820988"/>
            <a:ext cx="1825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Imagem 1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4019550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Oval 40"/>
          <p:cNvSpPr>
            <a:spLocks noChangeArrowheads="1"/>
          </p:cNvSpPr>
          <p:nvPr/>
        </p:nvSpPr>
        <p:spPr bwMode="auto">
          <a:xfrm>
            <a:off x="2617788" y="3387725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8.1</a:t>
            </a:r>
          </a:p>
        </p:txBody>
      </p:sp>
      <p:sp>
        <p:nvSpPr>
          <p:cNvPr id="164" name="Retângulo de cantos arredondados 163"/>
          <p:cNvSpPr>
            <a:spLocks noChangeArrowheads="1"/>
          </p:cNvSpPr>
          <p:nvPr/>
        </p:nvSpPr>
        <p:spPr bwMode="auto">
          <a:xfrm>
            <a:off x="912813" y="925513"/>
            <a:ext cx="720725" cy="3079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C8068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 eaLnBrk="1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kern="0" dirty="0">
                <a:solidFill>
                  <a:srgbClr val="000000"/>
                </a:solidFill>
                <a:latin typeface="Arial"/>
              </a:rPr>
              <a:t>PORTAL</a:t>
            </a:r>
          </a:p>
        </p:txBody>
      </p:sp>
      <p:sp>
        <p:nvSpPr>
          <p:cNvPr id="165" name="Oval 40"/>
          <p:cNvSpPr>
            <a:spLocks noChangeArrowheads="1"/>
          </p:cNvSpPr>
          <p:nvPr/>
        </p:nvSpPr>
        <p:spPr bwMode="auto">
          <a:xfrm>
            <a:off x="836613" y="1155700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cxnSp>
        <p:nvCxnSpPr>
          <p:cNvPr id="166" name="Conector de seta reta 98"/>
          <p:cNvCxnSpPr>
            <a:stCxn id="108" idx="0"/>
            <a:endCxn id="164" idx="0"/>
          </p:cNvCxnSpPr>
          <p:nvPr/>
        </p:nvCxnSpPr>
        <p:spPr>
          <a:xfrm rot="16200000" flipV="1">
            <a:off x="2323307" y="-124619"/>
            <a:ext cx="458788" cy="2555875"/>
          </a:xfrm>
          <a:prstGeom prst="bentConnector3">
            <a:avLst>
              <a:gd name="adj1" fmla="val 129746"/>
            </a:avLst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7" name="Oval 40"/>
          <p:cNvSpPr>
            <a:spLocks noChangeArrowheads="1"/>
          </p:cNvSpPr>
          <p:nvPr/>
        </p:nvSpPr>
        <p:spPr bwMode="auto">
          <a:xfrm>
            <a:off x="3756025" y="863600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2.1</a:t>
            </a:r>
          </a:p>
        </p:txBody>
      </p:sp>
      <p:cxnSp>
        <p:nvCxnSpPr>
          <p:cNvPr id="168" name="Conector de seta reta 136"/>
          <p:cNvCxnSpPr/>
          <p:nvPr/>
        </p:nvCxnSpPr>
        <p:spPr>
          <a:xfrm rot="16200000" flipH="1">
            <a:off x="792163" y="1563688"/>
            <a:ext cx="1187450" cy="539750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de seta reta 136"/>
          <p:cNvCxnSpPr/>
          <p:nvPr/>
        </p:nvCxnSpPr>
        <p:spPr>
          <a:xfrm rot="16200000" flipH="1">
            <a:off x="916782" y="1583531"/>
            <a:ext cx="1081088" cy="39687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de seta reta 136"/>
          <p:cNvCxnSpPr/>
          <p:nvPr/>
        </p:nvCxnSpPr>
        <p:spPr>
          <a:xfrm rot="16200000" flipH="1">
            <a:off x="1044575" y="1590676"/>
            <a:ext cx="935037" cy="252412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40"/>
          <p:cNvSpPr>
            <a:spLocks noChangeArrowheads="1"/>
          </p:cNvSpPr>
          <p:nvPr/>
        </p:nvSpPr>
        <p:spPr bwMode="auto">
          <a:xfrm>
            <a:off x="1038225" y="1492250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172" name="Oval 40"/>
          <p:cNvSpPr>
            <a:spLocks noChangeArrowheads="1"/>
          </p:cNvSpPr>
          <p:nvPr/>
        </p:nvSpPr>
        <p:spPr bwMode="auto">
          <a:xfrm>
            <a:off x="1182688" y="1676400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173" name="Oval 40"/>
          <p:cNvSpPr>
            <a:spLocks noChangeArrowheads="1"/>
          </p:cNvSpPr>
          <p:nvPr/>
        </p:nvSpPr>
        <p:spPr bwMode="auto">
          <a:xfrm>
            <a:off x="1303338" y="1881188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  <p:cxnSp>
        <p:nvCxnSpPr>
          <p:cNvPr id="174" name="Conector de seta reta 173"/>
          <p:cNvCxnSpPr/>
          <p:nvPr/>
        </p:nvCxnSpPr>
        <p:spPr>
          <a:xfrm>
            <a:off x="2230438" y="1233488"/>
            <a:ext cx="0" cy="15716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de seta reta 174"/>
          <p:cNvCxnSpPr/>
          <p:nvPr/>
        </p:nvCxnSpPr>
        <p:spPr>
          <a:xfrm>
            <a:off x="2482850" y="1233488"/>
            <a:ext cx="1588" cy="15716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de seta reta 175"/>
          <p:cNvCxnSpPr/>
          <p:nvPr/>
        </p:nvCxnSpPr>
        <p:spPr>
          <a:xfrm>
            <a:off x="1968500" y="1233488"/>
            <a:ext cx="1588" cy="15716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Oval 40"/>
          <p:cNvSpPr>
            <a:spLocks noChangeArrowheads="1"/>
          </p:cNvSpPr>
          <p:nvPr/>
        </p:nvSpPr>
        <p:spPr bwMode="auto">
          <a:xfrm>
            <a:off x="2149475" y="1119188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178" name="Oval 40"/>
          <p:cNvSpPr>
            <a:spLocks noChangeArrowheads="1"/>
          </p:cNvSpPr>
          <p:nvPr/>
        </p:nvSpPr>
        <p:spPr bwMode="auto">
          <a:xfrm>
            <a:off x="1892300" y="1119188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179" name="Oval 40"/>
          <p:cNvSpPr>
            <a:spLocks noChangeArrowheads="1"/>
          </p:cNvSpPr>
          <p:nvPr/>
        </p:nvSpPr>
        <p:spPr bwMode="auto">
          <a:xfrm>
            <a:off x="2406650" y="1119188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9044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119270" y="525506"/>
            <a:ext cx="5675243" cy="3846444"/>
          </a:xfrm>
          <a:prstGeom prst="rect">
            <a:avLst/>
          </a:prstGeom>
          <a:noFill/>
          <a:ln w="12700">
            <a:solidFill>
              <a:srgbClr val="009AA6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MS Gothic" charset="-128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8100392" y="313242"/>
            <a:ext cx="898291" cy="864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extBox 2"/>
          <p:cNvSpPr txBox="1"/>
          <p:nvPr/>
        </p:nvSpPr>
        <p:spPr>
          <a:xfrm>
            <a:off x="116930" y="51369"/>
            <a:ext cx="567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009AA6"/>
                </a:solidFill>
                <a:latin typeface="Arial"/>
                <a:cs typeface="Arial"/>
              </a:rPr>
              <a:t>Desenho de Solução –  </a:t>
            </a:r>
            <a:r>
              <a:rPr lang="pt-BR" sz="1200" b="1" dirty="0">
                <a:solidFill>
                  <a:srgbClr val="009AA6"/>
                </a:solidFill>
                <a:latin typeface="Arial"/>
                <a:cs typeface="Arial"/>
              </a:rPr>
              <a:t>PRJ00021040 - [Minha Oi] Envio Dados do cliente para a base do </a:t>
            </a:r>
            <a:r>
              <a:rPr lang="pt-BR" sz="1200" b="1" dirty="0" err="1">
                <a:solidFill>
                  <a:srgbClr val="009AA6"/>
                </a:solidFill>
                <a:latin typeface="Arial"/>
                <a:cs typeface="Arial"/>
              </a:rPr>
              <a:t>Pré</a:t>
            </a:r>
            <a:r>
              <a:rPr lang="pt-BR" sz="1200" b="1" dirty="0">
                <a:solidFill>
                  <a:srgbClr val="009AA6"/>
                </a:solidFill>
                <a:latin typeface="Arial"/>
                <a:cs typeface="Arial"/>
              </a:rPr>
              <a:t>-Cadastro Minha Oi via CRM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8280472" y="195486"/>
            <a:ext cx="540000" cy="1814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242161"/>
              </p:ext>
            </p:extLst>
          </p:nvPr>
        </p:nvGraphicFramePr>
        <p:xfrm>
          <a:off x="5868145" y="608454"/>
          <a:ext cx="3168351" cy="21793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76063"/>
                <a:gridCol w="2016224"/>
                <a:gridCol w="576064"/>
              </a:tblGrid>
              <a:tr h="14172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Atividade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</a:t>
                      </a:r>
                      <a:r>
                        <a:rPr lang="pt-BR" sz="8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pt-BR" sz="800" b="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CRMs</a:t>
                      </a:r>
                      <a:r>
                        <a:rPr lang="pt-BR" sz="8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após concluírem a OS de venda, chamam o serviço de </a:t>
                      </a:r>
                      <a:r>
                        <a:rPr lang="pt-BR" sz="800" b="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</a:t>
                      </a:r>
                      <a:r>
                        <a:rPr lang="pt-BR" sz="8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Cadastro de usuário na base do Digital</a:t>
                      </a:r>
                      <a:endParaRPr lang="pt-BR" sz="8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800" b="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CRMs</a:t>
                      </a:r>
                      <a:r>
                        <a:rPr lang="pt-BR" sz="8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chamam o Serviço de </a:t>
                      </a:r>
                      <a:r>
                        <a:rPr lang="pt-BR" sz="800" b="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</a:t>
                      </a:r>
                      <a:r>
                        <a:rPr lang="pt-BR" sz="8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Cadastro de usuário</a:t>
                      </a:r>
                      <a:endParaRPr lang="pt-BR" sz="8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Barramento</a:t>
                      </a:r>
                      <a:r>
                        <a:rPr lang="pt-BR" sz="8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SOA solicita o serviço exposto no API Management</a:t>
                      </a:r>
                      <a:endParaRPr lang="pt-BR" sz="8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API  solicita API </a:t>
                      </a:r>
                      <a:r>
                        <a:rPr lang="pt-BR" sz="800" b="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</a:t>
                      </a: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Cadastro usuário</a:t>
                      </a:r>
                      <a:endParaRPr lang="pt-BR" sz="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API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endParaRPr lang="pt-BR" sz="8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endParaRPr lang="pt-BR" sz="8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endParaRPr lang="pt-BR" sz="8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9" name="Retângulo de cantos arredondados 78"/>
          <p:cNvSpPr/>
          <p:nvPr/>
        </p:nvSpPr>
        <p:spPr>
          <a:xfrm>
            <a:off x="2195736" y="922486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SINN</a:t>
            </a:r>
          </a:p>
        </p:txBody>
      </p:sp>
      <p:sp>
        <p:nvSpPr>
          <p:cNvPr id="118" name="Retângulo de cantos arredondados 117"/>
          <p:cNvSpPr/>
          <p:nvPr/>
        </p:nvSpPr>
        <p:spPr>
          <a:xfrm>
            <a:off x="2248281" y="3665658"/>
            <a:ext cx="792088" cy="31029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Oi Digital</a:t>
            </a:r>
          </a:p>
        </p:txBody>
      </p:sp>
      <p:sp>
        <p:nvSpPr>
          <p:cNvPr id="82" name="Oval 40"/>
          <p:cNvSpPr>
            <a:spLocks noChangeArrowheads="1"/>
          </p:cNvSpPr>
          <p:nvPr/>
        </p:nvSpPr>
        <p:spPr bwMode="auto">
          <a:xfrm>
            <a:off x="2699792" y="3244761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45" name="Oval 40"/>
          <p:cNvSpPr>
            <a:spLocks noChangeArrowheads="1"/>
          </p:cNvSpPr>
          <p:nvPr/>
        </p:nvSpPr>
        <p:spPr bwMode="auto">
          <a:xfrm>
            <a:off x="2699792" y="2391781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1868779" y="1937466"/>
            <a:ext cx="1551093" cy="3102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smtClean="0">
                <a:solidFill>
                  <a:srgbClr val="000000"/>
                </a:solidFill>
                <a:latin typeface="Arial"/>
              </a:rPr>
              <a:t>OSB</a:t>
            </a:r>
            <a:endParaRPr lang="pt-BR" sz="800" kern="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1868779" y="2754424"/>
            <a:ext cx="1551093" cy="3102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API 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1835696" y="2175757"/>
            <a:ext cx="122816" cy="122816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cxnSp>
        <p:nvCxnSpPr>
          <p:cNvPr id="14" name="Conector de seta reta 13"/>
          <p:cNvCxnSpPr>
            <a:stCxn id="50" idx="2"/>
            <a:endCxn id="51" idx="0"/>
          </p:cNvCxnSpPr>
          <p:nvPr/>
        </p:nvCxnSpPr>
        <p:spPr>
          <a:xfrm>
            <a:off x="2644326" y="2247765"/>
            <a:ext cx="0" cy="50665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51" idx="2"/>
            <a:endCxn id="118" idx="0"/>
          </p:cNvCxnSpPr>
          <p:nvPr/>
        </p:nvCxnSpPr>
        <p:spPr>
          <a:xfrm flipH="1">
            <a:off x="2644325" y="3064723"/>
            <a:ext cx="1" cy="6009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40"/>
          <p:cNvSpPr>
            <a:spLocks noChangeArrowheads="1"/>
          </p:cNvSpPr>
          <p:nvPr/>
        </p:nvSpPr>
        <p:spPr bwMode="auto">
          <a:xfrm>
            <a:off x="1835696" y="2989045"/>
            <a:ext cx="122816" cy="122816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76" name="Oval 40"/>
          <p:cNvSpPr>
            <a:spLocks noChangeArrowheads="1"/>
          </p:cNvSpPr>
          <p:nvPr/>
        </p:nvSpPr>
        <p:spPr bwMode="auto">
          <a:xfrm>
            <a:off x="2216936" y="3637117"/>
            <a:ext cx="122816" cy="122816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46" name="Retângulo de cantos arredondados 45"/>
          <p:cNvSpPr/>
          <p:nvPr/>
        </p:nvSpPr>
        <p:spPr>
          <a:xfrm>
            <a:off x="1331640" y="922486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SAC</a:t>
            </a:r>
          </a:p>
        </p:txBody>
      </p:sp>
      <p:sp>
        <p:nvSpPr>
          <p:cNvPr id="47" name="Retângulo de cantos arredondados 46"/>
          <p:cNvSpPr/>
          <p:nvPr/>
        </p:nvSpPr>
        <p:spPr>
          <a:xfrm>
            <a:off x="3059832" y="922486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STC</a:t>
            </a:r>
          </a:p>
        </p:txBody>
      </p:sp>
      <p:sp>
        <p:nvSpPr>
          <p:cNvPr id="48" name="Retângulo de cantos arredondados 47"/>
          <p:cNvSpPr/>
          <p:nvPr/>
        </p:nvSpPr>
        <p:spPr>
          <a:xfrm>
            <a:off x="3923928" y="922486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Siebel 6.3</a:t>
            </a:r>
          </a:p>
        </p:txBody>
      </p:sp>
      <p:sp>
        <p:nvSpPr>
          <p:cNvPr id="49" name="Retângulo de cantos arredondados 48"/>
          <p:cNvSpPr/>
          <p:nvPr/>
        </p:nvSpPr>
        <p:spPr>
          <a:xfrm>
            <a:off x="467544" y="922486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Siebel 8</a:t>
            </a:r>
          </a:p>
        </p:txBody>
      </p:sp>
      <p:cxnSp>
        <p:nvCxnSpPr>
          <p:cNvPr id="9" name="Conector angulado 8"/>
          <p:cNvCxnSpPr>
            <a:stCxn id="49" idx="2"/>
            <a:endCxn id="50" idx="0"/>
          </p:cNvCxnSpPr>
          <p:nvPr/>
        </p:nvCxnSpPr>
        <p:spPr>
          <a:xfrm rot="16200000" flipH="1">
            <a:off x="1401617" y="694756"/>
            <a:ext cx="704681" cy="1780738"/>
          </a:xfrm>
          <a:prstGeom prst="bentConnector3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46" idx="2"/>
            <a:endCxn id="50" idx="0"/>
          </p:cNvCxnSpPr>
          <p:nvPr/>
        </p:nvCxnSpPr>
        <p:spPr>
          <a:xfrm rot="16200000" flipH="1">
            <a:off x="1833665" y="1126804"/>
            <a:ext cx="704681" cy="916642"/>
          </a:xfrm>
          <a:prstGeom prst="bentConnector3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79" idx="2"/>
            <a:endCxn id="50" idx="0"/>
          </p:cNvCxnSpPr>
          <p:nvPr/>
        </p:nvCxnSpPr>
        <p:spPr>
          <a:xfrm rot="16200000" flipH="1">
            <a:off x="2265713" y="1558852"/>
            <a:ext cx="704681" cy="52546"/>
          </a:xfrm>
          <a:prstGeom prst="bentConnector3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stCxn id="47" idx="2"/>
            <a:endCxn id="50" idx="0"/>
          </p:cNvCxnSpPr>
          <p:nvPr/>
        </p:nvCxnSpPr>
        <p:spPr>
          <a:xfrm rot="5400000">
            <a:off x="2697761" y="1179350"/>
            <a:ext cx="704681" cy="811550"/>
          </a:xfrm>
          <a:prstGeom prst="bentConnector3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stCxn id="48" idx="2"/>
            <a:endCxn id="50" idx="0"/>
          </p:cNvCxnSpPr>
          <p:nvPr/>
        </p:nvCxnSpPr>
        <p:spPr>
          <a:xfrm rot="5400000">
            <a:off x="3129809" y="747302"/>
            <a:ext cx="704681" cy="1675646"/>
          </a:xfrm>
          <a:prstGeom prst="bentConnector3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40"/>
          <p:cNvSpPr>
            <a:spLocks noChangeArrowheads="1"/>
          </p:cNvSpPr>
          <p:nvPr/>
        </p:nvSpPr>
        <p:spPr bwMode="auto">
          <a:xfrm>
            <a:off x="3912812" y="843609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  <a:endParaRPr lang="pt-BR" sz="700" b="1" kern="0" dirty="0" smtClean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77" name="Oval 40"/>
          <p:cNvSpPr>
            <a:spLocks noChangeArrowheads="1"/>
          </p:cNvSpPr>
          <p:nvPr/>
        </p:nvSpPr>
        <p:spPr bwMode="auto">
          <a:xfrm>
            <a:off x="2195736" y="843609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  <a:endParaRPr lang="pt-BR" sz="700" b="1" kern="0" dirty="0" smtClean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78" name="Oval 40"/>
          <p:cNvSpPr>
            <a:spLocks noChangeArrowheads="1"/>
          </p:cNvSpPr>
          <p:nvPr/>
        </p:nvSpPr>
        <p:spPr bwMode="auto">
          <a:xfrm>
            <a:off x="1331640" y="843609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  <a:endParaRPr lang="pt-BR" sz="700" b="1" kern="0" dirty="0" smtClean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83" name="Oval 40"/>
          <p:cNvSpPr>
            <a:spLocks noChangeArrowheads="1"/>
          </p:cNvSpPr>
          <p:nvPr/>
        </p:nvSpPr>
        <p:spPr bwMode="auto">
          <a:xfrm>
            <a:off x="467544" y="843609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  <a:endParaRPr lang="pt-BR" sz="700" b="1" kern="0" dirty="0" smtClean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88" name="Oval 40"/>
          <p:cNvSpPr>
            <a:spLocks noChangeArrowheads="1"/>
          </p:cNvSpPr>
          <p:nvPr/>
        </p:nvSpPr>
        <p:spPr bwMode="auto">
          <a:xfrm>
            <a:off x="4017136" y="1167645"/>
            <a:ext cx="122816" cy="122816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93" name="Oval 40"/>
          <p:cNvSpPr>
            <a:spLocks noChangeArrowheads="1"/>
          </p:cNvSpPr>
          <p:nvPr/>
        </p:nvSpPr>
        <p:spPr bwMode="auto">
          <a:xfrm>
            <a:off x="2555776" y="1516569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114" name="Oval 40"/>
          <p:cNvSpPr>
            <a:spLocks noChangeArrowheads="1"/>
          </p:cNvSpPr>
          <p:nvPr/>
        </p:nvSpPr>
        <p:spPr bwMode="auto">
          <a:xfrm>
            <a:off x="3120724" y="843609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  <a:endParaRPr lang="pt-BR" sz="700" b="1" kern="0" dirty="0" smtClean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grpSp>
        <p:nvGrpSpPr>
          <p:cNvPr id="89" name="Grupo 37"/>
          <p:cNvGrpSpPr>
            <a:grpSpLocks/>
          </p:cNvGrpSpPr>
          <p:nvPr/>
        </p:nvGrpSpPr>
        <p:grpSpPr bwMode="auto">
          <a:xfrm>
            <a:off x="117475" y="4371975"/>
            <a:ext cx="8866188" cy="546100"/>
            <a:chOff x="117519" y="4391504"/>
            <a:chExt cx="8866847" cy="546571"/>
          </a:xfrm>
        </p:grpSpPr>
        <p:sp>
          <p:nvSpPr>
            <p:cNvPr id="90" name="Retângulo de cantos arredondados 38"/>
            <p:cNvSpPr>
              <a:spLocks noChangeArrowheads="1"/>
            </p:cNvSpPr>
            <p:nvPr/>
          </p:nvSpPr>
          <p:spPr bwMode="auto">
            <a:xfrm>
              <a:off x="6877596" y="4474125"/>
              <a:ext cx="2106770" cy="443295"/>
            </a:xfrm>
            <a:prstGeom prst="roundRect">
              <a:avLst>
                <a:gd name="adj" fmla="val 9144"/>
              </a:avLst>
            </a:prstGeom>
            <a:noFill/>
            <a:ln w="3175" algn="ctr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 altLang="pt-BR" sz="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117519" y="4483658"/>
              <a:ext cx="2654497" cy="443295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108000" tIns="0" rIns="0" bIns="0" anchor="ctr"/>
            <a:lstStyle/>
            <a:p>
              <a:pPr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Sistema</a:t>
              </a:r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763680" y="4580580"/>
              <a:ext cx="576305" cy="276463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Sistemas</a:t>
              </a:r>
            </a:p>
          </p:txBody>
        </p:sp>
        <p:sp>
          <p:nvSpPr>
            <p:cNvPr id="94" name="Retângulo de cantos arredondados 93"/>
            <p:cNvSpPr>
              <a:spLocks noChangeArrowheads="1"/>
            </p:cNvSpPr>
            <p:nvPr/>
          </p:nvSpPr>
          <p:spPr bwMode="auto">
            <a:xfrm>
              <a:off x="1420954" y="4578991"/>
              <a:ext cx="576305" cy="274875"/>
            </a:xfrm>
            <a:prstGeom prst="roundRect">
              <a:avLst>
                <a:gd name="adj" fmla="val 16667"/>
              </a:avLst>
            </a:prstGeom>
            <a:solidFill>
              <a:srgbClr val="A6A6A6"/>
            </a:solidFill>
            <a:ln w="9525">
              <a:solidFill>
                <a:srgbClr val="8C8068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Externo</a:t>
              </a:r>
            </a:p>
          </p:txBody>
        </p:sp>
        <p:sp>
          <p:nvSpPr>
            <p:cNvPr id="95" name="Retângulo de cantos arredondados 94"/>
            <p:cNvSpPr/>
            <p:nvPr/>
          </p:nvSpPr>
          <p:spPr>
            <a:xfrm>
              <a:off x="2818058" y="4480481"/>
              <a:ext cx="4026199" cy="443295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36000" tIns="0" rIns="0" bIns="0"/>
            <a:lstStyle/>
            <a:p>
              <a:pPr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Integração</a:t>
              </a:r>
            </a:p>
          </p:txBody>
        </p:sp>
        <p:cxnSp>
          <p:nvCxnSpPr>
            <p:cNvPr id="96" name="Conector de seta reta 43"/>
            <p:cNvCxnSpPr>
              <a:cxnSpLocks noChangeShapeType="1"/>
            </p:cNvCxnSpPr>
            <p:nvPr/>
          </p:nvCxnSpPr>
          <p:spPr bwMode="auto">
            <a:xfrm>
              <a:off x="6204391" y="4579023"/>
              <a:ext cx="544217" cy="175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Conector de seta reta 44"/>
            <p:cNvCxnSpPr>
              <a:cxnSpLocks noChangeShapeType="1"/>
            </p:cNvCxnSpPr>
            <p:nvPr/>
          </p:nvCxnSpPr>
          <p:spPr bwMode="auto">
            <a:xfrm>
              <a:off x="4716591" y="4827501"/>
              <a:ext cx="648072" cy="1751"/>
            </a:xfrm>
            <a:prstGeom prst="straightConnector1">
              <a:avLst/>
            </a:prstGeom>
            <a:noFill/>
            <a:ln w="12700">
              <a:solidFill>
                <a:srgbClr val="7F7F7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Conector de seta reta 45"/>
            <p:cNvCxnSpPr>
              <a:cxnSpLocks noChangeShapeType="1"/>
            </p:cNvCxnSpPr>
            <p:nvPr/>
          </p:nvCxnSpPr>
          <p:spPr bwMode="auto">
            <a:xfrm>
              <a:off x="4713416" y="4561823"/>
              <a:ext cx="648072" cy="1751"/>
            </a:xfrm>
            <a:prstGeom prst="straightConnector1">
              <a:avLst/>
            </a:prstGeom>
            <a:noFill/>
            <a:ln w="12700">
              <a:solidFill>
                <a:srgbClr val="DB682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" name="CaixaDeTexto 46"/>
            <p:cNvSpPr txBox="1">
              <a:spLocks noChangeArrowheads="1"/>
            </p:cNvSpPr>
            <p:nvPr/>
          </p:nvSpPr>
          <p:spPr bwMode="auto">
            <a:xfrm>
              <a:off x="5148892" y="4490941"/>
              <a:ext cx="986592" cy="321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Síncrona</a:t>
              </a:r>
            </a:p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Assíncrona</a:t>
              </a:r>
            </a:p>
          </p:txBody>
        </p:sp>
        <p:cxnSp>
          <p:nvCxnSpPr>
            <p:cNvPr id="100" name="Conector reto 47"/>
            <p:cNvCxnSpPr>
              <a:cxnSpLocks noChangeShapeType="1"/>
            </p:cNvCxnSpPr>
            <p:nvPr/>
          </p:nvCxnSpPr>
          <p:spPr bwMode="auto">
            <a:xfrm flipV="1">
              <a:off x="5436924" y="4519396"/>
              <a:ext cx="0" cy="363740"/>
            </a:xfrm>
            <a:prstGeom prst="line">
              <a:avLst/>
            </a:prstGeom>
            <a:noFill/>
            <a:ln w="9525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" name="CaixaDeTexto 48"/>
            <p:cNvSpPr txBox="1">
              <a:spLocks noChangeArrowheads="1"/>
            </p:cNvSpPr>
            <p:nvPr/>
          </p:nvSpPr>
          <p:spPr bwMode="auto">
            <a:xfrm>
              <a:off x="3962856" y="4487887"/>
              <a:ext cx="747631" cy="45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Nova</a:t>
              </a:r>
            </a:p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Alteração</a:t>
              </a:r>
            </a:p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Existente</a:t>
              </a:r>
              <a:endParaRPr lang="pt-BR" altLang="pt-BR" sz="900">
                <a:solidFill>
                  <a:srgbClr val="000000"/>
                </a:solidFill>
                <a:latin typeface="Arial" pitchFamily="34" charset="0"/>
                <a:ea typeface="MS Gothic" pitchFamily="49" charset="-128"/>
              </a:endParaRPr>
            </a:p>
          </p:txBody>
        </p:sp>
        <p:cxnSp>
          <p:nvCxnSpPr>
            <p:cNvPr id="102" name="Conector de seta reta 49"/>
            <p:cNvCxnSpPr>
              <a:cxnSpLocks noChangeShapeType="1"/>
            </p:cNvCxnSpPr>
            <p:nvPr/>
          </p:nvCxnSpPr>
          <p:spPr bwMode="auto">
            <a:xfrm>
              <a:off x="4713416" y="4691741"/>
              <a:ext cx="648072" cy="1751"/>
            </a:xfrm>
            <a:prstGeom prst="straightConnector1">
              <a:avLst/>
            </a:prstGeom>
            <a:noFill/>
            <a:ln w="12700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" name="Retângulo de cantos arredondados 102"/>
            <p:cNvSpPr>
              <a:spLocks noChangeArrowheads="1"/>
            </p:cNvSpPr>
            <p:nvPr/>
          </p:nvSpPr>
          <p:spPr bwMode="auto">
            <a:xfrm>
              <a:off x="2084578" y="4578991"/>
              <a:ext cx="576305" cy="274875"/>
            </a:xfrm>
            <a:prstGeom prst="roundRect">
              <a:avLst>
                <a:gd name="adj" fmla="val 16667"/>
              </a:avLst>
            </a:prstGeom>
            <a:solidFill>
              <a:srgbClr val="F79646"/>
            </a:solidFill>
            <a:ln w="9525">
              <a:solidFill>
                <a:srgbClr val="8C8068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defTabSz="914400" eaLnBrk="1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Novo</a:t>
              </a:r>
            </a:p>
          </p:txBody>
        </p:sp>
        <p:cxnSp>
          <p:nvCxnSpPr>
            <p:cNvPr id="104" name="Conector de seta reta 51"/>
            <p:cNvCxnSpPr>
              <a:cxnSpLocks noChangeShapeType="1"/>
            </p:cNvCxnSpPr>
            <p:nvPr/>
          </p:nvCxnSpPr>
          <p:spPr bwMode="auto">
            <a:xfrm>
              <a:off x="6208608" y="4701420"/>
              <a:ext cx="540000" cy="175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" name="CaixaDeTexto 52"/>
            <p:cNvSpPr txBox="1">
              <a:spLocks noChangeArrowheads="1"/>
            </p:cNvSpPr>
            <p:nvPr/>
          </p:nvSpPr>
          <p:spPr bwMode="auto">
            <a:xfrm>
              <a:off x="181723" y="4391504"/>
              <a:ext cx="588667" cy="207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Legenda</a:t>
              </a:r>
              <a:endParaRPr lang="pt-BR" altLang="pt-BR" sz="900">
                <a:solidFill>
                  <a:srgbClr val="000000"/>
                </a:solidFill>
                <a:latin typeface="Arial" pitchFamily="34" charset="0"/>
                <a:ea typeface="MS Gothic" pitchFamily="49" charset="-128"/>
              </a:endParaRPr>
            </a:p>
          </p:txBody>
        </p:sp>
        <p:cxnSp>
          <p:nvCxnSpPr>
            <p:cNvPr id="106" name="Conector de seta reta 235"/>
            <p:cNvCxnSpPr>
              <a:cxnSpLocks noChangeShapeType="1"/>
            </p:cNvCxnSpPr>
            <p:nvPr/>
          </p:nvCxnSpPr>
          <p:spPr bwMode="auto">
            <a:xfrm flipV="1">
              <a:off x="3420700" y="4830901"/>
              <a:ext cx="648072" cy="1"/>
            </a:xfrm>
            <a:prstGeom prst="straightConnector1">
              <a:avLst/>
            </a:prstGeom>
            <a:noFill/>
            <a:ln w="25400">
              <a:solidFill>
                <a:srgbClr val="00838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Conector reto 54"/>
            <p:cNvCxnSpPr>
              <a:cxnSpLocks noChangeShapeType="1"/>
            </p:cNvCxnSpPr>
            <p:nvPr/>
          </p:nvCxnSpPr>
          <p:spPr bwMode="auto">
            <a:xfrm flipV="1">
              <a:off x="4140780" y="4519396"/>
              <a:ext cx="0" cy="363740"/>
            </a:xfrm>
            <a:prstGeom prst="line">
              <a:avLst/>
            </a:prstGeom>
            <a:noFill/>
            <a:ln w="9525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" name="CaixaDeTexto 55"/>
            <p:cNvSpPr txBox="1">
              <a:spLocks noChangeArrowheads="1"/>
            </p:cNvSpPr>
            <p:nvPr/>
          </p:nvSpPr>
          <p:spPr bwMode="auto">
            <a:xfrm>
              <a:off x="2906834" y="4764192"/>
              <a:ext cx="459599" cy="114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Migração</a:t>
              </a:r>
              <a:endParaRPr lang="pt-BR" altLang="pt-BR" sz="900">
                <a:solidFill>
                  <a:srgbClr val="000000"/>
                </a:solidFill>
                <a:latin typeface="Arial" pitchFamily="34" charset="0"/>
                <a:ea typeface="MS Gothic" pitchFamily="49" charset="-128"/>
              </a:endParaRPr>
            </a:p>
          </p:txBody>
        </p:sp>
        <p:sp>
          <p:nvSpPr>
            <p:cNvPr id="109" name="Oval 40"/>
            <p:cNvSpPr>
              <a:spLocks noChangeArrowheads="1"/>
            </p:cNvSpPr>
            <p:nvPr/>
          </p:nvSpPr>
          <p:spPr bwMode="auto">
            <a:xfrm>
              <a:off x="7860332" y="4679090"/>
              <a:ext cx="171463" cy="17159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pt-BR" altLang="pt-BR" sz="800" b="1" dirty="0" smtClean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C</a:t>
              </a:r>
            </a:p>
          </p:txBody>
        </p:sp>
        <p:cxnSp>
          <p:nvCxnSpPr>
            <p:cNvPr id="110" name="Conector reto 58"/>
            <p:cNvCxnSpPr>
              <a:cxnSpLocks noChangeShapeType="1"/>
            </p:cNvCxnSpPr>
            <p:nvPr/>
          </p:nvCxnSpPr>
          <p:spPr bwMode="auto">
            <a:xfrm flipV="1">
              <a:off x="7596936" y="4519396"/>
              <a:ext cx="0" cy="363740"/>
            </a:xfrm>
            <a:prstGeom prst="line">
              <a:avLst/>
            </a:prstGeom>
            <a:noFill/>
            <a:ln w="9525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Conector reto 58"/>
            <p:cNvCxnSpPr>
              <a:cxnSpLocks noChangeShapeType="1"/>
            </p:cNvCxnSpPr>
            <p:nvPr/>
          </p:nvCxnSpPr>
          <p:spPr bwMode="auto">
            <a:xfrm flipV="1">
              <a:off x="8299513" y="4509870"/>
              <a:ext cx="0" cy="363740"/>
            </a:xfrm>
            <a:prstGeom prst="line">
              <a:avLst/>
            </a:prstGeom>
            <a:noFill/>
            <a:ln w="9525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" name="Oval 40"/>
            <p:cNvSpPr>
              <a:spLocks noChangeArrowheads="1"/>
            </p:cNvSpPr>
            <p:nvPr/>
          </p:nvSpPr>
          <p:spPr bwMode="auto">
            <a:xfrm>
              <a:off x="8533109" y="4676799"/>
              <a:ext cx="171004" cy="171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 b="1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D</a:t>
              </a:r>
            </a:p>
          </p:txBody>
        </p:sp>
        <p:sp>
          <p:nvSpPr>
            <p:cNvPr id="113" name="Oval 40"/>
            <p:cNvSpPr>
              <a:spLocks noChangeArrowheads="1"/>
            </p:cNvSpPr>
            <p:nvPr/>
          </p:nvSpPr>
          <p:spPr bwMode="auto">
            <a:xfrm>
              <a:off x="7164856" y="4679759"/>
              <a:ext cx="171004" cy="17100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 b="1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I</a:t>
              </a:r>
            </a:p>
          </p:txBody>
        </p:sp>
      </p:grpSp>
      <p:sp>
        <p:nvSpPr>
          <p:cNvPr id="115" name="CaixaDeTexto 46"/>
          <p:cNvSpPr txBox="1">
            <a:spLocks noChangeArrowheads="1"/>
          </p:cNvSpPr>
          <p:nvPr/>
        </p:nvSpPr>
        <p:spPr bwMode="auto">
          <a:xfrm>
            <a:off x="6915150" y="4454525"/>
            <a:ext cx="638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400">
              <a:lnSpc>
                <a:spcPts val="1000"/>
              </a:lnSpc>
              <a:buClr>
                <a:srgbClr val="000000"/>
              </a:buClr>
              <a:buSzPct val="100000"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Impacto</a:t>
            </a:r>
            <a:endParaRPr lang="pt-BR" sz="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aixaDeTexto 46"/>
          <p:cNvSpPr txBox="1">
            <a:spLocks noChangeArrowheads="1"/>
          </p:cNvSpPr>
          <p:nvPr/>
        </p:nvSpPr>
        <p:spPr bwMode="auto">
          <a:xfrm>
            <a:off x="7553325" y="4473575"/>
            <a:ext cx="85725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914400">
              <a:lnSpc>
                <a:spcPts val="1000"/>
              </a:lnSpc>
              <a:buClr>
                <a:srgbClr val="000000"/>
              </a:buClr>
              <a:buSzPct val="100000"/>
            </a:pPr>
            <a:r>
              <a:rPr lang="pt-BR" altLang="pt-BR" sz="800">
                <a:solidFill>
                  <a:srgbClr val="000000"/>
                </a:solidFill>
                <a:latin typeface="Arial" pitchFamily="34" charset="0"/>
              </a:rPr>
              <a:t>Configuração</a:t>
            </a:r>
            <a:endParaRPr lang="pt-BR" altLang="pt-BR" sz="800">
              <a:solidFill>
                <a:srgbClr val="000000"/>
              </a:solidFill>
              <a:latin typeface="Arial" pitchFamily="34" charset="0"/>
              <a:ea typeface="MS Gothic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52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ector angulado 32"/>
          <p:cNvCxnSpPr>
            <a:endCxn id="161" idx="0"/>
          </p:cNvCxnSpPr>
          <p:nvPr/>
        </p:nvCxnSpPr>
        <p:spPr>
          <a:xfrm rot="5400000">
            <a:off x="1146175" y="2713013"/>
            <a:ext cx="977900" cy="406400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119063" y="525016"/>
            <a:ext cx="5675312" cy="3846513"/>
          </a:xfrm>
          <a:prstGeom prst="rect">
            <a:avLst/>
          </a:prstGeom>
          <a:noFill/>
          <a:ln w="12700">
            <a:solidFill>
              <a:srgbClr val="009AA6"/>
            </a:solidFill>
          </a:ln>
          <a:effectLst/>
        </p:spPr>
        <p:txBody>
          <a:bodyPr lIns="36000" tIns="36000" rIns="36000" bIns="36000" anchor="ctr">
            <a:normAutofit/>
          </a:bodyPr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>
              <a:solidFill>
                <a:srgbClr val="FFFFFF"/>
              </a:solidFill>
              <a:latin typeface="Arial" charset="0"/>
              <a:ea typeface="MS Gothic" charset="-128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8101013" y="312738"/>
            <a:ext cx="896937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9701" name="TextBox 2"/>
          <p:cNvSpPr txBox="1">
            <a:spLocks noChangeArrowheads="1"/>
          </p:cNvSpPr>
          <p:nvPr/>
        </p:nvSpPr>
        <p:spPr bwMode="auto">
          <a:xfrm>
            <a:off x="44450" y="50800"/>
            <a:ext cx="64341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pt-BR" altLang="pt-BR" sz="1200" b="1" dirty="0">
                <a:solidFill>
                  <a:srgbClr val="009AA6"/>
                </a:solidFill>
                <a:latin typeface="Arial" pitchFamily="34" charset="0"/>
              </a:rPr>
              <a:t>Desenho de solução – E-</a:t>
            </a:r>
            <a:r>
              <a:rPr lang="pt-BR" altLang="pt-BR" sz="1200" b="1" dirty="0" err="1">
                <a:solidFill>
                  <a:srgbClr val="009AA6"/>
                </a:solidFill>
                <a:latin typeface="Arial" pitchFamily="34" charset="0"/>
              </a:rPr>
              <a:t>Billing</a:t>
            </a:r>
            <a:r>
              <a:rPr lang="pt-BR" altLang="pt-BR" sz="1200" b="1" dirty="0">
                <a:solidFill>
                  <a:srgbClr val="009AA6"/>
                </a:solidFill>
                <a:latin typeface="Arial" pitchFamily="34" charset="0"/>
              </a:rPr>
              <a:t> /  </a:t>
            </a:r>
            <a:r>
              <a:rPr lang="pt-BR" altLang="pt-BR" sz="1200" b="1" dirty="0" smtClean="0">
                <a:solidFill>
                  <a:srgbClr val="009AA6"/>
                </a:solidFill>
                <a:latin typeface="Arial" pitchFamily="34" charset="0"/>
              </a:rPr>
              <a:t>Informacional / Comissionamento / fiscal</a:t>
            </a:r>
            <a:endParaRPr lang="pt-BR" altLang="pt-BR" sz="1200" b="1" dirty="0">
              <a:solidFill>
                <a:srgbClr val="009AA6"/>
              </a:solidFill>
              <a:latin typeface="Arial" pitchFamily="34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8280400" y="195263"/>
            <a:ext cx="539750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96" name="Retângulo de cantos arredondados 95"/>
          <p:cNvSpPr/>
          <p:nvPr/>
        </p:nvSpPr>
        <p:spPr>
          <a:xfrm>
            <a:off x="2273300" y="1052488"/>
            <a:ext cx="792163" cy="3095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Siebel 6.3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389306"/>
              </p:ext>
            </p:extLst>
          </p:nvPr>
        </p:nvGraphicFramePr>
        <p:xfrm>
          <a:off x="5867400" y="301962"/>
          <a:ext cx="3168650" cy="406998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76117"/>
                <a:gridCol w="2016415"/>
                <a:gridCol w="576118"/>
              </a:tblGrid>
              <a:tr h="19817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49" marR="91449" marT="45732" marB="45732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Atividade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49" marR="91449" marT="45732" marB="45732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49" marR="91449" marT="45732" marB="45732" anchor="ctr">
                    <a:solidFill>
                      <a:srgbClr val="009AA6"/>
                    </a:solidFill>
                  </a:tcPr>
                </a:tc>
              </a:tr>
              <a:tr h="3048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Siebel envia</a:t>
                      </a:r>
                      <a:r>
                        <a:rPr lang="pt-BR" sz="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informações de OS para comissionamento</a:t>
                      </a:r>
                      <a:endParaRPr lang="pt-BR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IPC</a:t>
                      </a:r>
                      <a:endParaRPr lang="pt-BR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9" marR="91449" marT="45732" marB="45732" anchor="ctr"/>
                </a:tc>
              </a:tr>
              <a:tr h="1981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r>
                        <a:rPr lang="pt-BR" sz="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CRMs</a:t>
                      </a:r>
                      <a:r>
                        <a:rPr lang="pt-BR" sz="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envia informações de OS para DW</a:t>
                      </a:r>
                      <a:endParaRPr lang="pt-BR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IPC</a:t>
                      </a:r>
                      <a:endParaRPr lang="pt-BR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9" marR="91449" marT="45732" marB="45732" anchor="ctr"/>
                </a:tc>
              </a:tr>
              <a:tr h="3048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Arbor envia informações de fatura para</a:t>
                      </a:r>
                      <a:r>
                        <a:rPr lang="pt-BR" sz="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7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Ebilling</a:t>
                      </a:r>
                      <a:endParaRPr lang="pt-BR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IPC</a:t>
                      </a:r>
                      <a:endParaRPr lang="pt-BR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9" marR="91449" marT="45732" marB="45732" anchor="ctr"/>
                </a:tc>
              </a:tr>
              <a:tr h="3048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Minha Oi exibe informações das</a:t>
                      </a:r>
                      <a:r>
                        <a:rPr lang="pt-BR" sz="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Faturas ( detalhamento da Fatura )</a:t>
                      </a:r>
                      <a:endParaRPr lang="pt-BR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9" marR="91449" marT="45732" marB="45732" anchor="ctr"/>
                </a:tc>
              </a:tr>
              <a:tr h="3048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Arbor</a:t>
                      </a:r>
                      <a:r>
                        <a:rPr lang="pt-BR" sz="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envia informações contábeis para ao SAP</a:t>
                      </a:r>
                      <a:endParaRPr lang="pt-BR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Arquivo</a:t>
                      </a:r>
                      <a:endParaRPr lang="pt-BR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9" marR="91449" marT="45732" marB="45732" anchor="ctr"/>
                </a:tc>
              </a:tr>
              <a:tr h="3048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5.1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Arbor</a:t>
                      </a:r>
                      <a:r>
                        <a:rPr lang="pt-BR" sz="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envia informações contábeis para ao PW&gt;SATI</a:t>
                      </a:r>
                      <a:endParaRPr lang="pt-BR" sz="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arquivo</a:t>
                      </a:r>
                      <a:endParaRPr lang="pt-BR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9" marR="91449" marT="45732" marB="45732" anchor="ctr"/>
                </a:tc>
              </a:tr>
              <a:tr h="3048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Arbor Envia informações de fatura para cobrança</a:t>
                      </a: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IPC</a:t>
                      </a:r>
                      <a:endParaRPr lang="pt-BR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9" marR="91449" marT="45732" marB="45732" anchor="ctr"/>
                </a:tc>
              </a:tr>
              <a:tr h="3048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6.1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Siebel envia clientes </a:t>
                      </a:r>
                      <a:r>
                        <a:rPr lang="pt-BR" sz="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 o ICS</a:t>
                      </a:r>
                      <a:endParaRPr lang="pt-BR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IPC</a:t>
                      </a:r>
                      <a:endParaRPr lang="pt-BR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9" marR="91449" marT="45732" marB="45732" anchor="ctr"/>
                </a:tc>
              </a:tr>
              <a:tr h="3048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Faturamento envia informações de fatura para DW</a:t>
                      </a:r>
                      <a:endParaRPr lang="pt-BR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IPC</a:t>
                      </a:r>
                      <a:endParaRPr lang="pt-BR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9" marR="91449" marT="45732" marB="45732" anchor="ctr"/>
                </a:tc>
              </a:tr>
              <a:tr h="411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Siebel Envia informações de Venda / Migração / Cancelamento para geração de relatórios no Oi Vende</a:t>
                      </a: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IPC</a:t>
                      </a:r>
                      <a:endParaRPr lang="pt-BR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9" marR="91449" marT="45732" marB="45732" anchor="ctr"/>
                </a:tc>
              </a:tr>
              <a:tr h="411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Arbor envia informações de Fatura para Repasse – TVAS</a:t>
                      </a: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Arquivo</a:t>
                      </a:r>
                      <a:endParaRPr lang="pt-BR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9" marR="91449" marT="45732" marB="45732" anchor="ctr"/>
                </a:tc>
              </a:tr>
              <a:tr h="411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BLL envia</a:t>
                      </a:r>
                      <a:r>
                        <a:rPr lang="pt-BR" sz="7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informações para o DW</a:t>
                      </a:r>
                      <a:endParaRPr lang="pt-BR" sz="7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49" marR="91449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</a:t>
                      </a:r>
                      <a:endParaRPr lang="pt-BR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9" marR="91449" marT="45732" marB="45732" anchor="ctr"/>
                </a:tc>
              </a:tr>
            </a:tbl>
          </a:graphicData>
        </a:graphic>
      </p:graphicFrame>
      <p:sp>
        <p:nvSpPr>
          <p:cNvPr id="77" name="Retângulo de cantos arredondados 76"/>
          <p:cNvSpPr/>
          <p:nvPr/>
        </p:nvSpPr>
        <p:spPr>
          <a:xfrm>
            <a:off x="1406525" y="1058838"/>
            <a:ext cx="792163" cy="31115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Arbor</a:t>
            </a:r>
          </a:p>
        </p:txBody>
      </p:sp>
      <p:sp>
        <p:nvSpPr>
          <p:cNvPr id="123" name="Retângulo de cantos arredondados 122"/>
          <p:cNvSpPr/>
          <p:nvPr/>
        </p:nvSpPr>
        <p:spPr>
          <a:xfrm>
            <a:off x="1889125" y="3405163"/>
            <a:ext cx="792163" cy="309562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CMS</a:t>
            </a:r>
          </a:p>
        </p:txBody>
      </p:sp>
      <p:sp>
        <p:nvSpPr>
          <p:cNvPr id="128" name="Oval 40"/>
          <p:cNvSpPr>
            <a:spLocks noChangeArrowheads="1"/>
          </p:cNvSpPr>
          <p:nvPr/>
        </p:nvSpPr>
        <p:spPr bwMode="auto">
          <a:xfrm>
            <a:off x="2835275" y="1563663"/>
            <a:ext cx="155575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</a:p>
        </p:txBody>
      </p:sp>
      <p:sp>
        <p:nvSpPr>
          <p:cNvPr id="161" name="Retângulo de cantos arredondados 160"/>
          <p:cNvSpPr/>
          <p:nvPr/>
        </p:nvSpPr>
        <p:spPr>
          <a:xfrm>
            <a:off x="1035050" y="3405163"/>
            <a:ext cx="792163" cy="309562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err="1">
                <a:solidFill>
                  <a:srgbClr val="000000"/>
                </a:solidFill>
                <a:latin typeface="Arial"/>
              </a:rPr>
              <a:t>Ebilling</a:t>
            </a:r>
            <a:endParaRPr lang="pt-BR" sz="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Retângulo de cantos arredondados 161"/>
          <p:cNvSpPr/>
          <p:nvPr/>
        </p:nvSpPr>
        <p:spPr>
          <a:xfrm>
            <a:off x="1035050" y="3989363"/>
            <a:ext cx="792163" cy="309562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Minha Oi</a:t>
            </a:r>
          </a:p>
        </p:txBody>
      </p:sp>
      <p:sp>
        <p:nvSpPr>
          <p:cNvPr id="139" name="Retângulo de cantos arredondados 138"/>
          <p:cNvSpPr/>
          <p:nvPr/>
        </p:nvSpPr>
        <p:spPr>
          <a:xfrm>
            <a:off x="3635375" y="3405163"/>
            <a:ext cx="792163" cy="3095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DW</a:t>
            </a:r>
          </a:p>
        </p:txBody>
      </p:sp>
      <p:sp>
        <p:nvSpPr>
          <p:cNvPr id="140" name="Retângulo de cantos arredondados 139"/>
          <p:cNvSpPr/>
          <p:nvPr/>
        </p:nvSpPr>
        <p:spPr>
          <a:xfrm>
            <a:off x="2763838" y="3405163"/>
            <a:ext cx="792162" cy="3095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ODS</a:t>
            </a:r>
          </a:p>
        </p:txBody>
      </p:sp>
      <p:sp>
        <p:nvSpPr>
          <p:cNvPr id="215" name="Retângulo de cantos arredondados 214"/>
          <p:cNvSpPr/>
          <p:nvPr/>
        </p:nvSpPr>
        <p:spPr>
          <a:xfrm>
            <a:off x="179388" y="1612875"/>
            <a:ext cx="792162" cy="31115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SAP</a:t>
            </a:r>
          </a:p>
        </p:txBody>
      </p:sp>
      <p:sp>
        <p:nvSpPr>
          <p:cNvPr id="170" name="Oval 40"/>
          <p:cNvSpPr>
            <a:spLocks noChangeArrowheads="1"/>
          </p:cNvSpPr>
          <p:nvPr/>
        </p:nvSpPr>
        <p:spPr bwMode="auto">
          <a:xfrm>
            <a:off x="889000" y="1263625"/>
            <a:ext cx="153988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cxnSp>
        <p:nvCxnSpPr>
          <p:cNvPr id="7" name="Conector de seta reta 6"/>
          <p:cNvCxnSpPr>
            <a:stCxn id="161" idx="2"/>
            <a:endCxn id="162" idx="0"/>
          </p:cNvCxnSpPr>
          <p:nvPr/>
        </p:nvCxnSpPr>
        <p:spPr>
          <a:xfrm>
            <a:off x="1431925" y="3714725"/>
            <a:ext cx="0" cy="27463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endCxn id="123" idx="0"/>
          </p:cNvCxnSpPr>
          <p:nvPr/>
        </p:nvCxnSpPr>
        <p:spPr>
          <a:xfrm rot="5400000">
            <a:off x="2045494" y="2667769"/>
            <a:ext cx="977900" cy="496888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40"/>
          <p:cNvSpPr>
            <a:spLocks noChangeArrowheads="1"/>
          </p:cNvSpPr>
          <p:nvPr/>
        </p:nvSpPr>
        <p:spPr bwMode="auto">
          <a:xfrm>
            <a:off x="2489200" y="2644750"/>
            <a:ext cx="155575" cy="153988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</a:p>
        </p:txBody>
      </p:sp>
      <p:cxnSp>
        <p:nvCxnSpPr>
          <p:cNvPr id="15" name="Conector angulado 14"/>
          <p:cNvCxnSpPr/>
          <p:nvPr/>
        </p:nvCxnSpPr>
        <p:spPr>
          <a:xfrm rot="16200000" flipH="1">
            <a:off x="2601913" y="1573187"/>
            <a:ext cx="819150" cy="396875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77" idx="2"/>
          </p:cNvCxnSpPr>
          <p:nvPr/>
        </p:nvCxnSpPr>
        <p:spPr>
          <a:xfrm rot="16200000" flipH="1">
            <a:off x="1532732" y="1639069"/>
            <a:ext cx="801687" cy="263525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40"/>
          <p:cNvSpPr>
            <a:spLocks noChangeArrowheads="1"/>
          </p:cNvSpPr>
          <p:nvPr/>
        </p:nvSpPr>
        <p:spPr bwMode="auto">
          <a:xfrm>
            <a:off x="1838325" y="1563663"/>
            <a:ext cx="155575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84" name="Oval 40"/>
          <p:cNvSpPr>
            <a:spLocks noChangeArrowheads="1"/>
          </p:cNvSpPr>
          <p:nvPr/>
        </p:nvSpPr>
        <p:spPr bwMode="auto">
          <a:xfrm>
            <a:off x="1608138" y="2644750"/>
            <a:ext cx="155575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85" name="Oval 40"/>
          <p:cNvSpPr>
            <a:spLocks noChangeArrowheads="1"/>
          </p:cNvSpPr>
          <p:nvPr/>
        </p:nvSpPr>
        <p:spPr bwMode="auto">
          <a:xfrm>
            <a:off x="1744663" y="4216375"/>
            <a:ext cx="153987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  <p:cxnSp>
        <p:nvCxnSpPr>
          <p:cNvPr id="32" name="Conector angulado 31"/>
          <p:cNvCxnSpPr>
            <a:stCxn id="77" idx="1"/>
            <a:endCxn id="215" idx="0"/>
          </p:cNvCxnSpPr>
          <p:nvPr/>
        </p:nvCxnSpPr>
        <p:spPr>
          <a:xfrm rot="10800000" flipV="1">
            <a:off x="576263" y="1214413"/>
            <a:ext cx="830262" cy="398462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179388" y="3405163"/>
            <a:ext cx="792162" cy="309562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ICS</a:t>
            </a:r>
          </a:p>
        </p:txBody>
      </p:sp>
      <p:sp>
        <p:nvSpPr>
          <p:cNvPr id="91" name="Oval 40"/>
          <p:cNvSpPr>
            <a:spLocks noChangeArrowheads="1"/>
          </p:cNvSpPr>
          <p:nvPr/>
        </p:nvSpPr>
        <p:spPr bwMode="auto">
          <a:xfrm>
            <a:off x="1323975" y="1563663"/>
            <a:ext cx="153988" cy="153987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1511300" y="1369988"/>
            <a:ext cx="0" cy="80168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106" idx="1"/>
            <a:endCxn id="87" idx="0"/>
          </p:cNvCxnSpPr>
          <p:nvPr/>
        </p:nvCxnSpPr>
        <p:spPr>
          <a:xfrm rot="10800000" flipV="1">
            <a:off x="576263" y="2303438"/>
            <a:ext cx="788987" cy="11017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40"/>
          <p:cNvSpPr>
            <a:spLocks noChangeArrowheads="1"/>
          </p:cNvSpPr>
          <p:nvPr/>
        </p:nvSpPr>
        <p:spPr bwMode="auto">
          <a:xfrm>
            <a:off x="971550" y="2128813"/>
            <a:ext cx="155575" cy="153987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90" name="Oval 40"/>
          <p:cNvSpPr>
            <a:spLocks noChangeArrowheads="1"/>
          </p:cNvSpPr>
          <p:nvPr/>
        </p:nvSpPr>
        <p:spPr bwMode="auto">
          <a:xfrm>
            <a:off x="3054350" y="1563663"/>
            <a:ext cx="155575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6.1</a:t>
            </a:r>
          </a:p>
        </p:txBody>
      </p:sp>
      <p:sp>
        <p:nvSpPr>
          <p:cNvPr id="92" name="Oval 40"/>
          <p:cNvSpPr>
            <a:spLocks noChangeArrowheads="1"/>
          </p:cNvSpPr>
          <p:nvPr/>
        </p:nvSpPr>
        <p:spPr bwMode="auto">
          <a:xfrm>
            <a:off x="971550" y="2139925"/>
            <a:ext cx="155575" cy="153988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6.1</a:t>
            </a:r>
          </a:p>
        </p:txBody>
      </p:sp>
      <p:sp>
        <p:nvSpPr>
          <p:cNvPr id="88" name="Oval 40"/>
          <p:cNvSpPr>
            <a:spLocks noChangeArrowheads="1"/>
          </p:cNvSpPr>
          <p:nvPr/>
        </p:nvSpPr>
        <p:spPr bwMode="auto">
          <a:xfrm>
            <a:off x="1827213" y="1839888"/>
            <a:ext cx="155575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7</a:t>
            </a:r>
          </a:p>
        </p:txBody>
      </p:sp>
      <p:sp>
        <p:nvSpPr>
          <p:cNvPr id="95" name="Oval 40"/>
          <p:cNvSpPr>
            <a:spLocks noChangeArrowheads="1"/>
          </p:cNvSpPr>
          <p:nvPr/>
        </p:nvSpPr>
        <p:spPr bwMode="auto">
          <a:xfrm>
            <a:off x="3911600" y="2644750"/>
            <a:ext cx="155575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7</a:t>
            </a:r>
          </a:p>
        </p:txBody>
      </p:sp>
      <p:sp>
        <p:nvSpPr>
          <p:cNvPr id="97" name="Retângulo de cantos arredondados 96"/>
          <p:cNvSpPr/>
          <p:nvPr/>
        </p:nvSpPr>
        <p:spPr>
          <a:xfrm>
            <a:off x="3195638" y="1058838"/>
            <a:ext cx="792162" cy="31115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SINN </a:t>
            </a:r>
          </a:p>
        </p:txBody>
      </p:sp>
      <p:cxnSp>
        <p:nvCxnSpPr>
          <p:cNvPr id="12" name="Conector angulado 11"/>
          <p:cNvCxnSpPr>
            <a:stCxn id="97" idx="2"/>
          </p:cNvCxnSpPr>
          <p:nvPr/>
        </p:nvCxnSpPr>
        <p:spPr>
          <a:xfrm rot="5400000">
            <a:off x="3053557" y="1643831"/>
            <a:ext cx="811212" cy="263525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40"/>
          <p:cNvSpPr>
            <a:spLocks noChangeArrowheads="1"/>
          </p:cNvSpPr>
          <p:nvPr/>
        </p:nvSpPr>
        <p:spPr bwMode="auto">
          <a:xfrm>
            <a:off x="3544888" y="1563663"/>
            <a:ext cx="153987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</a:t>
            </a:r>
          </a:p>
        </p:txBody>
      </p:sp>
      <p:cxnSp>
        <p:nvCxnSpPr>
          <p:cNvPr id="8" name="Conector angulado 7"/>
          <p:cNvCxnSpPr>
            <a:endCxn id="139" idx="0"/>
          </p:cNvCxnSpPr>
          <p:nvPr/>
        </p:nvCxnSpPr>
        <p:spPr>
          <a:xfrm rot="16200000" flipH="1">
            <a:off x="3458369" y="2831282"/>
            <a:ext cx="977900" cy="169862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/>
          <p:nvPr/>
        </p:nvCxnSpPr>
        <p:spPr>
          <a:xfrm rot="5400000">
            <a:off x="2551113" y="2916213"/>
            <a:ext cx="977900" cy="12700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tângulo de cantos arredondados 105"/>
          <p:cNvSpPr/>
          <p:nvPr/>
        </p:nvSpPr>
        <p:spPr>
          <a:xfrm>
            <a:off x="1365250" y="2178025"/>
            <a:ext cx="3125788" cy="2492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IPC</a:t>
            </a:r>
          </a:p>
        </p:txBody>
      </p:sp>
      <p:sp>
        <p:nvSpPr>
          <p:cNvPr id="107" name="Oval 40"/>
          <p:cNvSpPr>
            <a:spLocks noChangeArrowheads="1"/>
          </p:cNvSpPr>
          <p:nvPr/>
        </p:nvSpPr>
        <p:spPr bwMode="auto">
          <a:xfrm>
            <a:off x="2619375" y="1563663"/>
            <a:ext cx="155575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2980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740650" y="4875213"/>
            <a:ext cx="836613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1D2DD0B-9FBD-4593-B03E-E6425618E42F}" type="slidenum">
              <a:rPr lang="en-US" altLang="pt-BR" smtClean="0">
                <a:solidFill>
                  <a:srgbClr val="7F7F7F"/>
                </a:solidFill>
                <a:latin typeface="Arial" pitchFamily="34" charset="0"/>
              </a:rPr>
              <a:pPr/>
              <a:t>16</a:t>
            </a:fld>
            <a:endParaRPr lang="en-US" altLang="pt-BR" smtClean="0">
              <a:solidFill>
                <a:srgbClr val="7F7F7F"/>
              </a:solidFill>
              <a:latin typeface="Arial" pitchFamily="34" charset="0"/>
            </a:endParaRPr>
          </a:p>
        </p:txBody>
      </p:sp>
      <p:sp>
        <p:nvSpPr>
          <p:cNvPr id="29807" name="Slide Number Placeholder 1"/>
          <p:cNvSpPr txBox="1">
            <a:spLocks noGrp="1"/>
          </p:cNvSpPr>
          <p:nvPr/>
        </p:nvSpPr>
        <p:spPr bwMode="auto">
          <a:xfrm>
            <a:off x="7740650" y="4875213"/>
            <a:ext cx="8366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fld id="{559E666C-9ECC-4DE3-A49B-7F26BB5A6E04}" type="slidenum">
              <a:rPr lang="en-US" altLang="pt-BR" sz="1100">
                <a:solidFill>
                  <a:srgbClr val="7F7F7F"/>
                </a:solidFill>
                <a:latin typeface="Arial" pitchFamily="34" charset="0"/>
              </a:rPr>
              <a:pPr algn="r" eaLnBrk="1" hangingPunct="1">
                <a:lnSpc>
                  <a:spcPct val="80000"/>
                </a:lnSpc>
              </a:pPr>
              <a:t>16</a:t>
            </a:fld>
            <a:endParaRPr lang="en-US" altLang="pt-BR" sz="1100">
              <a:solidFill>
                <a:srgbClr val="7F7F7F"/>
              </a:solidFill>
              <a:latin typeface="Arial" pitchFamily="34" charset="0"/>
            </a:endParaRPr>
          </a:p>
        </p:txBody>
      </p:sp>
      <p:grpSp>
        <p:nvGrpSpPr>
          <p:cNvPr id="29808" name="Grupo 37"/>
          <p:cNvGrpSpPr>
            <a:grpSpLocks/>
          </p:cNvGrpSpPr>
          <p:nvPr/>
        </p:nvGrpSpPr>
        <p:grpSpPr bwMode="auto">
          <a:xfrm>
            <a:off x="117475" y="4371975"/>
            <a:ext cx="8866188" cy="546100"/>
            <a:chOff x="117519" y="4391504"/>
            <a:chExt cx="8866847" cy="546571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6877596" y="4474125"/>
              <a:ext cx="2106770" cy="443295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108000" tIns="0" rIns="0" bIns="0" anchor="ctr"/>
            <a:lstStyle/>
            <a:p>
              <a:pPr defTabSz="914400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Impacto</a:t>
              </a:r>
            </a:p>
            <a:p>
              <a:pPr defTabSz="914400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/ Teste	Desenvolvimento</a:t>
              </a:r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117519" y="4483658"/>
              <a:ext cx="2654497" cy="443295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108000" tIns="0" rIns="0" bIns="0" anchor="ctr"/>
            <a:lstStyle/>
            <a:p>
              <a:pPr defTabSz="914400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Sistema</a:t>
              </a:r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763680" y="4580580"/>
              <a:ext cx="576305" cy="276463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914400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TI</a:t>
              </a:r>
            </a:p>
          </p:txBody>
        </p:sp>
        <p:sp>
          <p:nvSpPr>
            <p:cNvPr id="98" name="Retângulo de cantos arredondados 97"/>
            <p:cNvSpPr/>
            <p:nvPr/>
          </p:nvSpPr>
          <p:spPr>
            <a:xfrm>
              <a:off x="1420954" y="4578991"/>
              <a:ext cx="576305" cy="274875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914400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Externo</a:t>
              </a:r>
            </a:p>
          </p:txBody>
        </p:sp>
        <p:sp>
          <p:nvSpPr>
            <p:cNvPr id="108" name="Retângulo de cantos arredondados 107"/>
            <p:cNvSpPr/>
            <p:nvPr/>
          </p:nvSpPr>
          <p:spPr>
            <a:xfrm>
              <a:off x="2818058" y="4480481"/>
              <a:ext cx="4026199" cy="443295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36000" tIns="0" rIns="0" bIns="0"/>
            <a:lstStyle/>
            <a:p>
              <a:pPr defTabSz="914400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Integração</a:t>
              </a:r>
            </a:p>
          </p:txBody>
        </p:sp>
        <p:cxnSp>
          <p:nvCxnSpPr>
            <p:cNvPr id="29836" name="Conector de seta reta 43"/>
            <p:cNvCxnSpPr>
              <a:cxnSpLocks noChangeShapeType="1"/>
            </p:cNvCxnSpPr>
            <p:nvPr/>
          </p:nvCxnSpPr>
          <p:spPr bwMode="auto">
            <a:xfrm>
              <a:off x="6204391" y="4579023"/>
              <a:ext cx="544217" cy="1751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837" name="Conector de seta reta 44"/>
            <p:cNvCxnSpPr>
              <a:cxnSpLocks noChangeShapeType="1"/>
            </p:cNvCxnSpPr>
            <p:nvPr/>
          </p:nvCxnSpPr>
          <p:spPr bwMode="auto">
            <a:xfrm>
              <a:off x="4716591" y="4827501"/>
              <a:ext cx="648072" cy="1751"/>
            </a:xfrm>
            <a:prstGeom prst="straightConnector1">
              <a:avLst/>
            </a:prstGeom>
            <a:noFill/>
            <a:ln w="12700" algn="ctr">
              <a:solidFill>
                <a:srgbClr val="7F7F7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838" name="Conector de seta reta 45"/>
            <p:cNvCxnSpPr>
              <a:cxnSpLocks noChangeShapeType="1"/>
            </p:cNvCxnSpPr>
            <p:nvPr/>
          </p:nvCxnSpPr>
          <p:spPr bwMode="auto">
            <a:xfrm>
              <a:off x="4713416" y="4561823"/>
              <a:ext cx="648072" cy="1751"/>
            </a:xfrm>
            <a:prstGeom prst="straightConnector1">
              <a:avLst/>
            </a:prstGeom>
            <a:noFill/>
            <a:ln w="12700" algn="ctr">
              <a:solidFill>
                <a:srgbClr val="DB682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839" name="CaixaDeTexto 46"/>
            <p:cNvSpPr txBox="1">
              <a:spLocks noChangeArrowheads="1"/>
            </p:cNvSpPr>
            <p:nvPr/>
          </p:nvSpPr>
          <p:spPr bwMode="auto">
            <a:xfrm>
              <a:off x="5148892" y="4490941"/>
              <a:ext cx="986592" cy="321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Síncrona</a:t>
              </a:r>
            </a:p>
            <a:p>
              <a:pPr algn="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Assíncrona</a:t>
              </a:r>
            </a:p>
          </p:txBody>
        </p:sp>
        <p:cxnSp>
          <p:nvCxnSpPr>
            <p:cNvPr id="29840" name="Conector reto 47"/>
            <p:cNvCxnSpPr>
              <a:cxnSpLocks noChangeShapeType="1"/>
            </p:cNvCxnSpPr>
            <p:nvPr/>
          </p:nvCxnSpPr>
          <p:spPr bwMode="auto">
            <a:xfrm flipV="1">
              <a:off x="5436924" y="4519396"/>
              <a:ext cx="0" cy="363740"/>
            </a:xfrm>
            <a:prstGeom prst="line">
              <a:avLst/>
            </a:prstGeom>
            <a:noFill/>
            <a:ln w="9525" algn="ctr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841" name="CaixaDeTexto 48"/>
            <p:cNvSpPr txBox="1">
              <a:spLocks noChangeArrowheads="1"/>
            </p:cNvSpPr>
            <p:nvPr/>
          </p:nvSpPr>
          <p:spPr bwMode="auto">
            <a:xfrm>
              <a:off x="3962856" y="4487887"/>
              <a:ext cx="747631" cy="45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Nova</a:t>
              </a:r>
            </a:p>
            <a:p>
              <a:pPr algn="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Alteração</a:t>
              </a:r>
            </a:p>
            <a:p>
              <a:pPr algn="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Existente</a:t>
              </a:r>
              <a:endParaRPr lang="pt-BR" altLang="pt-BR" sz="900">
                <a:solidFill>
                  <a:srgbClr val="000000"/>
                </a:solidFill>
                <a:latin typeface="Arial" pitchFamily="34" charset="0"/>
                <a:ea typeface="MS Gothic" pitchFamily="49" charset="-128"/>
              </a:endParaRPr>
            </a:p>
          </p:txBody>
        </p:sp>
        <p:cxnSp>
          <p:nvCxnSpPr>
            <p:cNvPr id="29842" name="Conector de seta reta 49"/>
            <p:cNvCxnSpPr>
              <a:cxnSpLocks noChangeShapeType="1"/>
            </p:cNvCxnSpPr>
            <p:nvPr/>
          </p:nvCxnSpPr>
          <p:spPr bwMode="auto">
            <a:xfrm>
              <a:off x="4713416" y="4691741"/>
              <a:ext cx="648072" cy="1751"/>
            </a:xfrm>
            <a:prstGeom prst="straightConnector1">
              <a:avLst/>
            </a:prstGeom>
            <a:noFill/>
            <a:ln w="12700" algn="ctr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7" name="Retângulo de cantos arredondados 116"/>
            <p:cNvSpPr/>
            <p:nvPr/>
          </p:nvSpPr>
          <p:spPr>
            <a:xfrm>
              <a:off x="2084578" y="4578991"/>
              <a:ext cx="576305" cy="274875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914400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Novo</a:t>
              </a:r>
            </a:p>
          </p:txBody>
        </p:sp>
        <p:cxnSp>
          <p:nvCxnSpPr>
            <p:cNvPr id="29844" name="Conector de seta reta 51"/>
            <p:cNvCxnSpPr>
              <a:cxnSpLocks noChangeShapeType="1"/>
            </p:cNvCxnSpPr>
            <p:nvPr/>
          </p:nvCxnSpPr>
          <p:spPr bwMode="auto">
            <a:xfrm>
              <a:off x="6208608" y="4701420"/>
              <a:ext cx="540000" cy="1751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845" name="CaixaDeTexto 52"/>
            <p:cNvSpPr txBox="1">
              <a:spLocks noChangeArrowheads="1"/>
            </p:cNvSpPr>
            <p:nvPr/>
          </p:nvSpPr>
          <p:spPr bwMode="auto">
            <a:xfrm>
              <a:off x="159303" y="4391504"/>
              <a:ext cx="633507" cy="221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9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Legenda</a:t>
              </a:r>
              <a:endParaRPr lang="pt-BR" altLang="pt-BR" sz="1000">
                <a:solidFill>
                  <a:srgbClr val="000000"/>
                </a:solidFill>
                <a:latin typeface="Arial" pitchFamily="34" charset="0"/>
                <a:ea typeface="MS Gothic" pitchFamily="49" charset="-128"/>
              </a:endParaRPr>
            </a:p>
          </p:txBody>
        </p:sp>
        <p:cxnSp>
          <p:nvCxnSpPr>
            <p:cNvPr id="29846" name="Conector de seta reta 235"/>
            <p:cNvCxnSpPr>
              <a:cxnSpLocks noChangeShapeType="1"/>
            </p:cNvCxnSpPr>
            <p:nvPr/>
          </p:nvCxnSpPr>
          <p:spPr bwMode="auto">
            <a:xfrm flipV="1">
              <a:off x="3420700" y="4830901"/>
              <a:ext cx="648072" cy="1"/>
            </a:xfrm>
            <a:prstGeom prst="straightConnector1">
              <a:avLst/>
            </a:prstGeom>
            <a:noFill/>
            <a:ln w="12700" algn="ctr">
              <a:solidFill>
                <a:srgbClr val="00838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847" name="Conector reto 54"/>
            <p:cNvCxnSpPr>
              <a:cxnSpLocks noChangeShapeType="1"/>
            </p:cNvCxnSpPr>
            <p:nvPr/>
          </p:nvCxnSpPr>
          <p:spPr bwMode="auto">
            <a:xfrm flipV="1">
              <a:off x="4140780" y="4519396"/>
              <a:ext cx="0" cy="363740"/>
            </a:xfrm>
            <a:prstGeom prst="line">
              <a:avLst/>
            </a:prstGeom>
            <a:noFill/>
            <a:ln w="9525" algn="ctr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848" name="CaixaDeTexto 55"/>
            <p:cNvSpPr txBox="1">
              <a:spLocks noChangeArrowheads="1"/>
            </p:cNvSpPr>
            <p:nvPr/>
          </p:nvSpPr>
          <p:spPr bwMode="auto">
            <a:xfrm>
              <a:off x="2906834" y="4764192"/>
              <a:ext cx="459599" cy="114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Migração</a:t>
              </a:r>
              <a:endParaRPr lang="pt-BR" altLang="pt-BR" sz="900">
                <a:solidFill>
                  <a:srgbClr val="000000"/>
                </a:solidFill>
                <a:latin typeface="Arial" pitchFamily="34" charset="0"/>
                <a:ea typeface="MS Gothic" pitchFamily="49" charset="-128"/>
              </a:endParaRPr>
            </a:p>
          </p:txBody>
        </p:sp>
        <p:sp>
          <p:nvSpPr>
            <p:cNvPr id="29849" name="Oval 40"/>
            <p:cNvSpPr>
              <a:spLocks noChangeArrowheads="1"/>
            </p:cNvSpPr>
            <p:nvPr/>
          </p:nvSpPr>
          <p:spPr bwMode="auto">
            <a:xfrm>
              <a:off x="7446293" y="4609900"/>
              <a:ext cx="171004" cy="17100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 b="1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I</a:t>
              </a:r>
            </a:p>
          </p:txBody>
        </p:sp>
        <p:sp>
          <p:nvSpPr>
            <p:cNvPr id="29850" name="Oval 40"/>
            <p:cNvSpPr>
              <a:spLocks noChangeArrowheads="1"/>
            </p:cNvSpPr>
            <p:nvPr/>
          </p:nvSpPr>
          <p:spPr bwMode="auto">
            <a:xfrm>
              <a:off x="8756499" y="4609900"/>
              <a:ext cx="171004" cy="171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 b="1">
                  <a:solidFill>
                    <a:srgbClr val="000000"/>
                  </a:solidFill>
                  <a:latin typeface="Arial" pitchFamily="34" charset="0"/>
                  <a:ea typeface="MS Gothic" pitchFamily="49" charset="-128"/>
                </a:rPr>
                <a:t>D</a:t>
              </a:r>
            </a:p>
          </p:txBody>
        </p:sp>
        <p:cxnSp>
          <p:nvCxnSpPr>
            <p:cNvPr id="29851" name="Conector reto 58"/>
            <p:cNvCxnSpPr>
              <a:cxnSpLocks noChangeShapeType="1"/>
            </p:cNvCxnSpPr>
            <p:nvPr/>
          </p:nvCxnSpPr>
          <p:spPr bwMode="auto">
            <a:xfrm flipV="1">
              <a:off x="7741180" y="4519396"/>
              <a:ext cx="0" cy="363740"/>
            </a:xfrm>
            <a:prstGeom prst="line">
              <a:avLst/>
            </a:prstGeom>
            <a:noFill/>
            <a:ln w="9525" algn="ctr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9" name="Oval 40"/>
          <p:cNvSpPr>
            <a:spLocks noChangeArrowheads="1"/>
          </p:cNvSpPr>
          <p:nvPr/>
        </p:nvSpPr>
        <p:spPr bwMode="auto">
          <a:xfrm>
            <a:off x="2906713" y="2644750"/>
            <a:ext cx="155575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</a:t>
            </a:r>
          </a:p>
        </p:txBody>
      </p:sp>
      <p:cxnSp>
        <p:nvCxnSpPr>
          <p:cNvPr id="4" name="Conector angulado 3"/>
          <p:cNvCxnSpPr>
            <a:stCxn id="140" idx="0"/>
          </p:cNvCxnSpPr>
          <p:nvPr/>
        </p:nvCxnSpPr>
        <p:spPr>
          <a:xfrm rot="5400000" flipH="1" flipV="1">
            <a:off x="2801938" y="2786038"/>
            <a:ext cx="977900" cy="26035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40"/>
          <p:cNvSpPr>
            <a:spLocks noChangeArrowheads="1"/>
          </p:cNvSpPr>
          <p:nvPr/>
        </p:nvSpPr>
        <p:spPr bwMode="auto">
          <a:xfrm>
            <a:off x="3327400" y="2644750"/>
            <a:ext cx="155575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2.1</a:t>
            </a:r>
          </a:p>
        </p:txBody>
      </p:sp>
      <p:sp>
        <p:nvSpPr>
          <p:cNvPr id="110" name="Oval 40"/>
          <p:cNvSpPr>
            <a:spLocks noChangeArrowheads="1"/>
          </p:cNvSpPr>
          <p:nvPr/>
        </p:nvSpPr>
        <p:spPr bwMode="auto">
          <a:xfrm>
            <a:off x="3696345" y="2644750"/>
            <a:ext cx="155575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2.1</a:t>
            </a:r>
          </a:p>
        </p:txBody>
      </p:sp>
      <p:sp>
        <p:nvSpPr>
          <p:cNvPr id="113" name="Retângulo de cantos arredondados 112"/>
          <p:cNvSpPr/>
          <p:nvPr/>
        </p:nvSpPr>
        <p:spPr>
          <a:xfrm>
            <a:off x="4500563" y="3414688"/>
            <a:ext cx="792162" cy="3079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Oi Vende</a:t>
            </a:r>
          </a:p>
        </p:txBody>
      </p:sp>
      <p:cxnSp>
        <p:nvCxnSpPr>
          <p:cNvPr id="35" name="Conector angulado 34"/>
          <p:cNvCxnSpPr/>
          <p:nvPr/>
        </p:nvCxnSpPr>
        <p:spPr>
          <a:xfrm rot="16200000" flipH="1">
            <a:off x="4070350" y="2693963"/>
            <a:ext cx="977900" cy="444500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Oval 40"/>
          <p:cNvSpPr>
            <a:spLocks noChangeArrowheads="1"/>
          </p:cNvSpPr>
          <p:nvPr/>
        </p:nvSpPr>
        <p:spPr bwMode="auto">
          <a:xfrm>
            <a:off x="2627313" y="1716063"/>
            <a:ext cx="155575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8</a:t>
            </a:r>
          </a:p>
        </p:txBody>
      </p:sp>
      <p:sp>
        <p:nvSpPr>
          <p:cNvPr id="115" name="Oval 40"/>
          <p:cNvSpPr>
            <a:spLocks noChangeArrowheads="1"/>
          </p:cNvSpPr>
          <p:nvPr/>
        </p:nvSpPr>
        <p:spPr bwMode="auto">
          <a:xfrm>
            <a:off x="4416425" y="2776513"/>
            <a:ext cx="155575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8</a:t>
            </a:r>
          </a:p>
        </p:txBody>
      </p:sp>
      <p:sp>
        <p:nvSpPr>
          <p:cNvPr id="133" name="Retângulo de cantos arredondados 132"/>
          <p:cNvSpPr/>
          <p:nvPr/>
        </p:nvSpPr>
        <p:spPr>
          <a:xfrm>
            <a:off x="179388" y="568226"/>
            <a:ext cx="792162" cy="31115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err="1">
                <a:solidFill>
                  <a:srgbClr val="000000"/>
                </a:solidFill>
                <a:latin typeface="Arial"/>
              </a:rPr>
              <a:t>Pw.SATI</a:t>
            </a:r>
            <a:endParaRPr lang="pt-BR" sz="800" kern="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Conector angulado 48"/>
          <p:cNvCxnSpPr>
            <a:stCxn id="77" idx="0"/>
            <a:endCxn id="133" idx="3"/>
          </p:cNvCxnSpPr>
          <p:nvPr/>
        </p:nvCxnSpPr>
        <p:spPr>
          <a:xfrm rot="16200000" flipV="1">
            <a:off x="1219561" y="475791"/>
            <a:ext cx="335037" cy="831057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Oval 40"/>
          <p:cNvSpPr>
            <a:spLocks noChangeArrowheads="1"/>
          </p:cNvSpPr>
          <p:nvPr/>
        </p:nvSpPr>
        <p:spPr bwMode="auto">
          <a:xfrm>
            <a:off x="1322388" y="555526"/>
            <a:ext cx="153987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5.1</a:t>
            </a:r>
          </a:p>
        </p:txBody>
      </p:sp>
      <p:sp>
        <p:nvSpPr>
          <p:cNvPr id="111" name="Oval 40"/>
          <p:cNvSpPr>
            <a:spLocks noChangeArrowheads="1"/>
          </p:cNvSpPr>
          <p:nvPr/>
        </p:nvSpPr>
        <p:spPr bwMode="auto">
          <a:xfrm>
            <a:off x="1907704" y="3651737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19" name="Oval 40"/>
          <p:cNvSpPr>
            <a:spLocks noChangeArrowheads="1"/>
          </p:cNvSpPr>
          <p:nvPr/>
        </p:nvSpPr>
        <p:spPr bwMode="auto">
          <a:xfrm>
            <a:off x="179528" y="3651721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2267744" y="555526"/>
            <a:ext cx="792162" cy="31115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TVAS</a:t>
            </a:r>
            <a:endParaRPr lang="pt-BR" sz="800" kern="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Conector angulado 8"/>
          <p:cNvCxnSpPr>
            <a:stCxn id="77" idx="0"/>
            <a:endCxn id="120" idx="1"/>
          </p:cNvCxnSpPr>
          <p:nvPr/>
        </p:nvCxnSpPr>
        <p:spPr>
          <a:xfrm rot="5400000" flipH="1" flipV="1">
            <a:off x="1861307" y="652402"/>
            <a:ext cx="347737" cy="465137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Oval 40"/>
          <p:cNvSpPr>
            <a:spLocks noChangeArrowheads="1"/>
          </p:cNvSpPr>
          <p:nvPr/>
        </p:nvSpPr>
        <p:spPr bwMode="auto">
          <a:xfrm>
            <a:off x="1897732" y="555526"/>
            <a:ext cx="153988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9</a:t>
            </a:r>
            <a:endParaRPr lang="pt-BR" sz="700" b="1" kern="0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27" name="Oval 40"/>
          <p:cNvSpPr>
            <a:spLocks noChangeArrowheads="1"/>
          </p:cNvSpPr>
          <p:nvPr/>
        </p:nvSpPr>
        <p:spPr bwMode="auto">
          <a:xfrm>
            <a:off x="2915370" y="771550"/>
            <a:ext cx="144462" cy="144463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 dirty="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129" name="Oval 40"/>
          <p:cNvSpPr>
            <a:spLocks noChangeArrowheads="1"/>
          </p:cNvSpPr>
          <p:nvPr/>
        </p:nvSpPr>
        <p:spPr bwMode="auto">
          <a:xfrm>
            <a:off x="2771800" y="3651423"/>
            <a:ext cx="144462" cy="144463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 dirty="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132" name="Oval 40"/>
          <p:cNvSpPr>
            <a:spLocks noChangeArrowheads="1"/>
          </p:cNvSpPr>
          <p:nvPr/>
        </p:nvSpPr>
        <p:spPr bwMode="auto">
          <a:xfrm>
            <a:off x="1043608" y="3651870"/>
            <a:ext cx="144462" cy="144463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 dirty="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134" name="Oval 40"/>
          <p:cNvSpPr>
            <a:spLocks noChangeArrowheads="1"/>
          </p:cNvSpPr>
          <p:nvPr/>
        </p:nvSpPr>
        <p:spPr bwMode="auto">
          <a:xfrm>
            <a:off x="179512" y="771550"/>
            <a:ext cx="144462" cy="144463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 dirty="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135" name="Oval 40"/>
          <p:cNvSpPr>
            <a:spLocks noChangeArrowheads="1"/>
          </p:cNvSpPr>
          <p:nvPr/>
        </p:nvSpPr>
        <p:spPr bwMode="auto">
          <a:xfrm>
            <a:off x="179512" y="1851670"/>
            <a:ext cx="144462" cy="144463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 dirty="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137" name="Oval 40"/>
          <p:cNvSpPr>
            <a:spLocks noChangeArrowheads="1"/>
          </p:cNvSpPr>
          <p:nvPr/>
        </p:nvSpPr>
        <p:spPr bwMode="auto">
          <a:xfrm>
            <a:off x="1475656" y="2355726"/>
            <a:ext cx="144462" cy="144463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 dirty="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94" name="Oval 40"/>
          <p:cNvSpPr>
            <a:spLocks noChangeArrowheads="1"/>
          </p:cNvSpPr>
          <p:nvPr/>
        </p:nvSpPr>
        <p:spPr bwMode="auto">
          <a:xfrm>
            <a:off x="4211960" y="3651870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99" name="Retângulo de cantos arredondados 98"/>
          <p:cNvSpPr/>
          <p:nvPr/>
        </p:nvSpPr>
        <p:spPr>
          <a:xfrm>
            <a:off x="4139878" y="1059582"/>
            <a:ext cx="792162" cy="31115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BLL</a:t>
            </a:r>
            <a:endParaRPr lang="pt-BR" sz="800" kern="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" name="Conector angulado 5"/>
          <p:cNvCxnSpPr>
            <a:stCxn id="99" idx="2"/>
          </p:cNvCxnSpPr>
          <p:nvPr/>
        </p:nvCxnSpPr>
        <p:spPr>
          <a:xfrm rot="5400000">
            <a:off x="3823309" y="1459024"/>
            <a:ext cx="800943" cy="624359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40"/>
          <p:cNvSpPr>
            <a:spLocks noChangeArrowheads="1"/>
          </p:cNvSpPr>
          <p:nvPr/>
        </p:nvSpPr>
        <p:spPr bwMode="auto">
          <a:xfrm>
            <a:off x="4859586" y="1275159"/>
            <a:ext cx="144462" cy="144463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 dirty="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102" name="Oval 40"/>
          <p:cNvSpPr>
            <a:spLocks noChangeArrowheads="1"/>
          </p:cNvSpPr>
          <p:nvPr/>
        </p:nvSpPr>
        <p:spPr bwMode="auto">
          <a:xfrm>
            <a:off x="4201989" y="1624087"/>
            <a:ext cx="153987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10</a:t>
            </a:r>
            <a:endParaRPr lang="pt-BR" sz="700" b="1" kern="0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03" name="Oval 40"/>
          <p:cNvSpPr>
            <a:spLocks noChangeArrowheads="1"/>
          </p:cNvSpPr>
          <p:nvPr/>
        </p:nvSpPr>
        <p:spPr bwMode="auto">
          <a:xfrm>
            <a:off x="3707904" y="2787774"/>
            <a:ext cx="153987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10</a:t>
            </a:r>
            <a:endParaRPr lang="pt-BR" sz="700" b="1" kern="0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04" name="Oval 40"/>
          <p:cNvSpPr>
            <a:spLocks noChangeArrowheads="1"/>
          </p:cNvSpPr>
          <p:nvPr/>
        </p:nvSpPr>
        <p:spPr bwMode="auto">
          <a:xfrm>
            <a:off x="5148080" y="3651870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20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3" name="Retângulo 24642"/>
          <p:cNvSpPr/>
          <p:nvPr/>
        </p:nvSpPr>
        <p:spPr>
          <a:xfrm>
            <a:off x="8027988" y="195263"/>
            <a:ext cx="969962" cy="877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3555" name="Espaço Reservado para Número de Slide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740650" y="4875213"/>
            <a:ext cx="836613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D116ABE-2C61-45CB-AB1D-8A0DF626F13A}" type="slidenum">
              <a:rPr lang="en-US" altLang="pt-BR" smtClean="0">
                <a:solidFill>
                  <a:srgbClr val="7F7F7F"/>
                </a:solidFill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pt-BR" smtClean="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39" name="Retângulo de cantos arredondados 38"/>
          <p:cNvSpPr/>
          <p:nvPr/>
        </p:nvSpPr>
        <p:spPr bwMode="auto">
          <a:xfrm>
            <a:off x="6877050" y="4454525"/>
            <a:ext cx="2106613" cy="442913"/>
          </a:xfrm>
          <a:prstGeom prst="roundRect">
            <a:avLst>
              <a:gd name="adj" fmla="val 9145"/>
            </a:avLst>
          </a:prstGeom>
          <a:noFill/>
          <a:ln w="3175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lIns="108000" tIns="0" rIns="0" bIns="0" anchor="ctr"/>
          <a:lstStyle/>
          <a:p>
            <a:pPr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  <a:cs typeface="+mn-cs"/>
              </a:rPr>
              <a:t>Impacto</a:t>
            </a:r>
          </a:p>
          <a:p>
            <a:pPr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  <a:cs typeface="+mn-cs"/>
              </a:rPr>
              <a:t>/ Teste	Desenvolvimento</a:t>
            </a:r>
          </a:p>
        </p:txBody>
      </p:sp>
      <p:sp>
        <p:nvSpPr>
          <p:cNvPr id="40" name="Retângulo de cantos arredondados 39"/>
          <p:cNvSpPr/>
          <p:nvPr/>
        </p:nvSpPr>
        <p:spPr bwMode="auto">
          <a:xfrm>
            <a:off x="117475" y="4464050"/>
            <a:ext cx="2654300" cy="442913"/>
          </a:xfrm>
          <a:prstGeom prst="roundRect">
            <a:avLst>
              <a:gd name="adj" fmla="val 9145"/>
            </a:avLst>
          </a:prstGeom>
          <a:noFill/>
          <a:ln w="3175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lIns="108000" tIns="0" rIns="0" bIns="0" anchor="ctr"/>
          <a:lstStyle/>
          <a:p>
            <a:pPr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  <a:cs typeface="+mn-cs"/>
              </a:rPr>
              <a:t>Sistema</a:t>
            </a:r>
          </a:p>
        </p:txBody>
      </p:sp>
      <p:sp>
        <p:nvSpPr>
          <p:cNvPr id="41" name="Retângulo de cantos arredondados 40"/>
          <p:cNvSpPr/>
          <p:nvPr/>
        </p:nvSpPr>
        <p:spPr bwMode="auto">
          <a:xfrm>
            <a:off x="763588" y="4560888"/>
            <a:ext cx="576262" cy="276225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  <a:cs typeface="+mn-cs"/>
              </a:rPr>
              <a:t>TI</a:t>
            </a:r>
          </a:p>
        </p:txBody>
      </p:sp>
      <p:sp>
        <p:nvSpPr>
          <p:cNvPr id="42" name="Retângulo de cantos arredondados 41"/>
          <p:cNvSpPr/>
          <p:nvPr/>
        </p:nvSpPr>
        <p:spPr bwMode="auto">
          <a:xfrm>
            <a:off x="1420813" y="4559300"/>
            <a:ext cx="576262" cy="274638"/>
          </a:xfrm>
          <a:prstGeom prst="roundRect">
            <a:avLst/>
          </a:prstGeom>
          <a:solidFill>
            <a:srgbClr val="FFFFFF">
              <a:lumMod val="65000"/>
            </a:srgb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  <a:cs typeface="+mn-cs"/>
              </a:rPr>
              <a:t>Externo</a:t>
            </a:r>
          </a:p>
        </p:txBody>
      </p:sp>
      <p:sp>
        <p:nvSpPr>
          <p:cNvPr id="43" name="Retângulo de cantos arredondados 42"/>
          <p:cNvSpPr/>
          <p:nvPr/>
        </p:nvSpPr>
        <p:spPr bwMode="auto">
          <a:xfrm>
            <a:off x="2817813" y="4460875"/>
            <a:ext cx="4025900" cy="442913"/>
          </a:xfrm>
          <a:prstGeom prst="roundRect">
            <a:avLst>
              <a:gd name="adj" fmla="val 9145"/>
            </a:avLst>
          </a:prstGeom>
          <a:noFill/>
          <a:ln w="3175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lIns="36000" tIns="0" rIns="0" bIns="0"/>
          <a:lstStyle/>
          <a:p>
            <a:pPr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  <a:cs typeface="+mn-cs"/>
              </a:rPr>
              <a:t>Integração</a:t>
            </a:r>
          </a:p>
        </p:txBody>
      </p:sp>
      <p:cxnSp>
        <p:nvCxnSpPr>
          <p:cNvPr id="23561" name="Conector de seta reta 43"/>
          <p:cNvCxnSpPr>
            <a:cxnSpLocks noChangeShapeType="1"/>
          </p:cNvCxnSpPr>
          <p:nvPr/>
        </p:nvCxnSpPr>
        <p:spPr bwMode="auto">
          <a:xfrm>
            <a:off x="6203950" y="4559300"/>
            <a:ext cx="544513" cy="158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Conector de seta reta 44"/>
          <p:cNvCxnSpPr>
            <a:cxnSpLocks noChangeShapeType="1"/>
          </p:cNvCxnSpPr>
          <p:nvPr/>
        </p:nvCxnSpPr>
        <p:spPr bwMode="auto">
          <a:xfrm>
            <a:off x="4716463" y="4806950"/>
            <a:ext cx="647700" cy="3175"/>
          </a:xfrm>
          <a:prstGeom prst="straightConnector1">
            <a:avLst/>
          </a:prstGeom>
          <a:noFill/>
          <a:ln w="12700" algn="ctr">
            <a:solidFill>
              <a:srgbClr val="7F7F7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Conector de seta reta 45"/>
          <p:cNvCxnSpPr>
            <a:cxnSpLocks noChangeShapeType="1"/>
          </p:cNvCxnSpPr>
          <p:nvPr/>
        </p:nvCxnSpPr>
        <p:spPr bwMode="auto">
          <a:xfrm>
            <a:off x="4713288" y="4541838"/>
            <a:ext cx="647700" cy="1587"/>
          </a:xfrm>
          <a:prstGeom prst="straightConnector1">
            <a:avLst/>
          </a:prstGeom>
          <a:noFill/>
          <a:ln w="12700" algn="ctr">
            <a:solidFill>
              <a:srgbClr val="DB682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4" name="CaixaDeTexto 46"/>
          <p:cNvSpPr txBox="1">
            <a:spLocks noChangeArrowheads="1"/>
          </p:cNvSpPr>
          <p:nvPr/>
        </p:nvSpPr>
        <p:spPr bwMode="auto">
          <a:xfrm>
            <a:off x="5148263" y="4471988"/>
            <a:ext cx="987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Síncrona</a:t>
            </a:r>
          </a:p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Assíncrona</a:t>
            </a:r>
          </a:p>
        </p:txBody>
      </p:sp>
      <p:cxnSp>
        <p:nvCxnSpPr>
          <p:cNvPr id="23565" name="Conector reto 47"/>
          <p:cNvCxnSpPr>
            <a:cxnSpLocks noChangeShapeType="1"/>
          </p:cNvCxnSpPr>
          <p:nvPr/>
        </p:nvCxnSpPr>
        <p:spPr bwMode="auto">
          <a:xfrm flipV="1">
            <a:off x="5437188" y="4498975"/>
            <a:ext cx="0" cy="363538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6" name="CaixaDeTexto 48"/>
          <p:cNvSpPr txBox="1">
            <a:spLocks noChangeArrowheads="1"/>
          </p:cNvSpPr>
          <p:nvPr/>
        </p:nvSpPr>
        <p:spPr bwMode="auto">
          <a:xfrm>
            <a:off x="3962400" y="4468813"/>
            <a:ext cx="74771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Nova</a:t>
            </a:r>
          </a:p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Alteração</a:t>
            </a:r>
          </a:p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Existente</a:t>
            </a:r>
            <a:endParaRPr lang="pt-BR" altLang="pt-BR" sz="900">
              <a:solidFill>
                <a:srgbClr val="000000"/>
              </a:solidFill>
              <a:latin typeface="Arial" charset="0"/>
              <a:ea typeface="MS Gothic" pitchFamily="49" charset="-128"/>
            </a:endParaRPr>
          </a:p>
        </p:txBody>
      </p:sp>
      <p:cxnSp>
        <p:nvCxnSpPr>
          <p:cNvPr id="23567" name="Conector de seta reta 49"/>
          <p:cNvCxnSpPr>
            <a:cxnSpLocks noChangeShapeType="1"/>
          </p:cNvCxnSpPr>
          <p:nvPr/>
        </p:nvCxnSpPr>
        <p:spPr bwMode="auto">
          <a:xfrm>
            <a:off x="4713288" y="4672013"/>
            <a:ext cx="647700" cy="1587"/>
          </a:xfrm>
          <a:prstGeom prst="straightConnector1">
            <a:avLst/>
          </a:prstGeom>
          <a:noFill/>
          <a:ln w="12700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Retângulo de cantos arredondados 50"/>
          <p:cNvSpPr/>
          <p:nvPr/>
        </p:nvSpPr>
        <p:spPr bwMode="auto">
          <a:xfrm>
            <a:off x="2084388" y="4559300"/>
            <a:ext cx="576262" cy="274638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  <a:cs typeface="+mn-cs"/>
              </a:rPr>
              <a:t>Novo</a:t>
            </a:r>
          </a:p>
        </p:txBody>
      </p:sp>
      <p:cxnSp>
        <p:nvCxnSpPr>
          <p:cNvPr id="23569" name="Conector de seta reta 51"/>
          <p:cNvCxnSpPr>
            <a:cxnSpLocks noChangeShapeType="1"/>
          </p:cNvCxnSpPr>
          <p:nvPr/>
        </p:nvCxnSpPr>
        <p:spPr bwMode="auto">
          <a:xfrm>
            <a:off x="6208713" y="4681538"/>
            <a:ext cx="539750" cy="1587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0" name="CaixaDeTexto 52"/>
          <p:cNvSpPr txBox="1">
            <a:spLocks noChangeArrowheads="1"/>
          </p:cNvSpPr>
          <p:nvPr/>
        </p:nvSpPr>
        <p:spPr bwMode="auto">
          <a:xfrm>
            <a:off x="180975" y="4371975"/>
            <a:ext cx="588963" cy="206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Legenda</a:t>
            </a:r>
            <a:endParaRPr lang="pt-BR" altLang="pt-BR" sz="900">
              <a:solidFill>
                <a:srgbClr val="000000"/>
              </a:solidFill>
              <a:latin typeface="Arial" charset="0"/>
              <a:ea typeface="MS Gothic" pitchFamily="49" charset="-128"/>
            </a:endParaRPr>
          </a:p>
        </p:txBody>
      </p:sp>
      <p:cxnSp>
        <p:nvCxnSpPr>
          <p:cNvPr id="23571" name="Conector de seta reta 235"/>
          <p:cNvCxnSpPr>
            <a:cxnSpLocks noChangeShapeType="1"/>
          </p:cNvCxnSpPr>
          <p:nvPr/>
        </p:nvCxnSpPr>
        <p:spPr bwMode="auto">
          <a:xfrm flipV="1">
            <a:off x="3421063" y="4811713"/>
            <a:ext cx="647700" cy="0"/>
          </a:xfrm>
          <a:prstGeom prst="straightConnector1">
            <a:avLst/>
          </a:prstGeom>
          <a:noFill/>
          <a:ln w="12700" algn="ctr">
            <a:solidFill>
              <a:srgbClr val="00838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Conector reto 54"/>
          <p:cNvCxnSpPr>
            <a:cxnSpLocks noChangeShapeType="1"/>
          </p:cNvCxnSpPr>
          <p:nvPr/>
        </p:nvCxnSpPr>
        <p:spPr bwMode="auto">
          <a:xfrm flipV="1">
            <a:off x="4140200" y="4498975"/>
            <a:ext cx="0" cy="363538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3" name="CaixaDeTexto 55"/>
          <p:cNvSpPr txBox="1">
            <a:spLocks noChangeArrowheads="1"/>
          </p:cNvSpPr>
          <p:nvPr/>
        </p:nvSpPr>
        <p:spPr bwMode="auto">
          <a:xfrm>
            <a:off x="2906713" y="4745038"/>
            <a:ext cx="458787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Migração</a:t>
            </a:r>
            <a:endParaRPr lang="pt-BR" altLang="pt-BR" sz="900">
              <a:solidFill>
                <a:srgbClr val="000000"/>
              </a:solidFill>
              <a:latin typeface="Arial" charset="0"/>
              <a:ea typeface="MS Gothic" pitchFamily="49" charset="-128"/>
            </a:endParaRPr>
          </a:p>
        </p:txBody>
      </p:sp>
      <p:sp>
        <p:nvSpPr>
          <p:cNvPr id="23574" name="Oval 40"/>
          <p:cNvSpPr>
            <a:spLocks noChangeArrowheads="1"/>
          </p:cNvSpPr>
          <p:nvPr/>
        </p:nvSpPr>
        <p:spPr bwMode="auto">
          <a:xfrm>
            <a:off x="7445375" y="4589463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23575" name="Oval 40"/>
          <p:cNvSpPr>
            <a:spLocks noChangeArrowheads="1"/>
          </p:cNvSpPr>
          <p:nvPr/>
        </p:nvSpPr>
        <p:spPr bwMode="auto">
          <a:xfrm>
            <a:off x="8755063" y="4589463"/>
            <a:ext cx="171450" cy="171450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D</a:t>
            </a:r>
          </a:p>
        </p:txBody>
      </p:sp>
      <p:cxnSp>
        <p:nvCxnSpPr>
          <p:cNvPr id="23576" name="Conector reto 58"/>
          <p:cNvCxnSpPr>
            <a:cxnSpLocks noChangeShapeType="1"/>
          </p:cNvCxnSpPr>
          <p:nvPr/>
        </p:nvCxnSpPr>
        <p:spPr bwMode="auto">
          <a:xfrm flipV="1">
            <a:off x="7740650" y="4498975"/>
            <a:ext cx="0" cy="363538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7" name="Text Box 36"/>
          <p:cNvSpPr txBox="1">
            <a:spLocks noChangeArrowheads="1"/>
          </p:cNvSpPr>
          <p:nvPr/>
        </p:nvSpPr>
        <p:spPr bwMode="auto">
          <a:xfrm>
            <a:off x="53975" y="44450"/>
            <a:ext cx="587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b="1" dirty="0">
                <a:solidFill>
                  <a:srgbClr val="009AA6"/>
                </a:solidFill>
                <a:latin typeface="Arial" charset="0"/>
              </a:rPr>
              <a:t>Visão Geral – </a:t>
            </a:r>
            <a:r>
              <a:rPr lang="pt-BR" altLang="pt-BR" b="1" dirty="0" err="1" smtClean="0">
                <a:solidFill>
                  <a:srgbClr val="009AA6"/>
                </a:solidFill>
                <a:latin typeface="Arial" charset="0"/>
              </a:rPr>
              <a:t>Config</a:t>
            </a:r>
            <a:r>
              <a:rPr lang="pt-BR" altLang="pt-BR" b="1" dirty="0" smtClean="0">
                <a:solidFill>
                  <a:srgbClr val="009AA6"/>
                </a:solidFill>
                <a:latin typeface="Arial" charset="0"/>
              </a:rPr>
              <a:t> de SVA PRJ00015108</a:t>
            </a:r>
            <a:endParaRPr lang="pt-BR" altLang="pt-BR" b="1" dirty="0">
              <a:solidFill>
                <a:srgbClr val="009AA6"/>
              </a:solidFill>
              <a:latin typeface="Arial" charset="0"/>
            </a:endParaRPr>
          </a:p>
        </p:txBody>
      </p:sp>
      <p:sp>
        <p:nvSpPr>
          <p:cNvPr id="70" name="Retângulo 69"/>
          <p:cNvSpPr/>
          <p:nvPr/>
        </p:nvSpPr>
        <p:spPr>
          <a:xfrm>
            <a:off x="87313" y="414338"/>
            <a:ext cx="5680075" cy="3886200"/>
          </a:xfrm>
          <a:prstGeom prst="rect">
            <a:avLst/>
          </a:prstGeom>
          <a:noFill/>
          <a:ln w="12700">
            <a:solidFill>
              <a:srgbClr val="009AA6"/>
            </a:solidFill>
          </a:ln>
        </p:spPr>
        <p:txBody>
          <a:bodyPr lIns="36000" tIns="36000" rIns="36000" bIns="36000" anchor="ctr">
            <a:normAutofit/>
          </a:bodyPr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>
              <a:solidFill>
                <a:srgbClr val="FFFFFF"/>
              </a:solidFill>
              <a:latin typeface="Arial" charset="0"/>
              <a:ea typeface="MS Gothic" charset="-128"/>
              <a:cs typeface="+mn-cs"/>
            </a:endParaRPr>
          </a:p>
        </p:txBody>
      </p:sp>
      <p:graphicFrame>
        <p:nvGraphicFramePr>
          <p:cNvPr id="120" name="Table 8"/>
          <p:cNvGraphicFramePr>
            <a:graphicFrameLocks noGrp="1"/>
          </p:cNvGraphicFramePr>
          <p:nvPr/>
        </p:nvGraphicFramePr>
        <p:xfrm>
          <a:off x="6011863" y="50800"/>
          <a:ext cx="2971800" cy="446900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0724"/>
                <a:gridCol w="2159920"/>
                <a:gridCol w="451156"/>
              </a:tblGrid>
              <a:tr h="37204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pt-BR" sz="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396" marR="91396" marT="45634" marB="45634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Atividade</a:t>
                      </a:r>
                      <a:endParaRPr lang="pt-BR" sz="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396" marR="91396" marT="45634" marB="45634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Interface</a:t>
                      </a:r>
                      <a:endParaRPr lang="pt-BR" sz="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396" marR="91396" marT="45634" marB="45634" anchor="ctr">
                    <a:solidFill>
                      <a:srgbClr val="009AA6"/>
                    </a:solidFill>
                  </a:tcPr>
                </a:tc>
              </a:tr>
              <a:tr h="3655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9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6" marR="91396" marT="45634" marB="456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Criar </a:t>
                      </a:r>
                      <a:r>
                        <a:rPr lang="pt-BR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 contemplar novos serviços </a:t>
                      </a:r>
                      <a:r>
                        <a:rPr lang="pt-BR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SVA’s</a:t>
                      </a:r>
                      <a:endParaRPr lang="pt-BR" sz="9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634" marB="456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1426" marR="91426" marT="45634" marB="45634" anchor="ctr">
                    <a:solidFill>
                      <a:schemeClr val="bg1"/>
                    </a:solidFill>
                  </a:tcPr>
                </a:tc>
              </a:tr>
              <a:tr h="2536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6" marR="91396" marT="45634" marB="456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Aprovisiona novos </a:t>
                      </a:r>
                      <a:r>
                        <a:rPr lang="pt-BR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pt-BR" sz="9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634" marB="456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OSB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26" marR="91426" marT="45634" marB="45634" anchor="ctr">
                    <a:solidFill>
                      <a:schemeClr val="bg1"/>
                    </a:solidFill>
                  </a:tcPr>
                </a:tc>
              </a:tr>
              <a:tr h="502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6" marR="91396" marT="45634" marB="456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Solicitação do cliente via atendimento para contratação do serviço de dados (</a:t>
                      </a:r>
                      <a:r>
                        <a:rPr lang="pt-BR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sva</a:t>
                      </a:r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já estará associado) </a:t>
                      </a:r>
                      <a:endParaRPr lang="pt-BR" sz="9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634" marB="456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26" marR="91426" marT="45634" marB="45634" anchor="ctr">
                    <a:solidFill>
                      <a:schemeClr val="bg1"/>
                    </a:solidFill>
                  </a:tcPr>
                </a:tc>
              </a:tr>
              <a:tr h="502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6" marR="91396" marT="45634" marB="456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Solicitação do cliente na Loja para contratação do serviço de dados (</a:t>
                      </a:r>
                      <a:r>
                        <a:rPr lang="pt-BR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sva</a:t>
                      </a:r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já estará associado) </a:t>
                      </a:r>
                      <a:endParaRPr lang="pt-BR" sz="9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634" marB="456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26" marR="91426" marT="45634" marB="45634" anchor="ctr">
                    <a:solidFill>
                      <a:schemeClr val="bg1"/>
                    </a:solidFill>
                  </a:tcPr>
                </a:tc>
              </a:tr>
              <a:tr h="2535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6" marR="91396" marT="45634" marB="456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Aprovisiona  cliente no Faturamento</a:t>
                      </a:r>
                      <a:endParaRPr lang="pt-BR" sz="9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634" marB="456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OSB 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26" marR="91426" marT="45634" marB="45634" anchor="ctr">
                    <a:solidFill>
                      <a:schemeClr val="bg1"/>
                    </a:solidFill>
                  </a:tcPr>
                </a:tc>
              </a:tr>
              <a:tr h="2535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6" marR="91396" marT="45634" marB="456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Aprovisionamento dos novos pacotes</a:t>
                      </a:r>
                      <a:endParaRPr lang="pt-BR" sz="9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634" marB="456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26" marR="91426" marT="45634" marB="45634" anchor="ctr">
                    <a:solidFill>
                      <a:schemeClr val="bg1"/>
                    </a:solidFill>
                  </a:tcPr>
                </a:tc>
              </a:tr>
              <a:tr h="2284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6" marR="91396" marT="45634" marB="456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Solicitação de cancelamento de serviços.</a:t>
                      </a:r>
                    </a:p>
                  </a:txBody>
                  <a:tcPr marL="91426" marR="91426" marT="45634" marB="456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OBS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26" marR="91426" marT="45634" marB="45634" anchor="ctr">
                    <a:solidFill>
                      <a:schemeClr val="bg1"/>
                    </a:solidFill>
                  </a:tcPr>
                </a:tc>
              </a:tr>
              <a:tr h="7770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6" marR="91396" marT="45634" marB="456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 dados  da OS de inclusão/retirada/suspensão de serviço de SVA para Parceiro.</a:t>
                      </a:r>
                    </a:p>
                    <a:p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Isso não impedira a OS de ser concluída  no CRM .</a:t>
                      </a:r>
                      <a:endParaRPr lang="pt-BR" sz="9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634" marB="456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SFTP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26" marR="91426" marT="45634" marB="45634" anchor="ctr">
                    <a:solidFill>
                      <a:schemeClr val="bg1"/>
                    </a:solidFill>
                  </a:tcPr>
                </a:tc>
              </a:tr>
              <a:tr h="3655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6" marR="91396" marT="45634" marB="456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Arbor envia informações de faturamento para o sistema informacional</a:t>
                      </a:r>
                      <a:endParaRPr lang="pt-BR" sz="9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634" marB="456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IPC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26" marR="91426" marT="45634" marB="45634" anchor="ctr">
                    <a:solidFill>
                      <a:schemeClr val="bg1"/>
                    </a:solidFill>
                  </a:tcPr>
                </a:tc>
              </a:tr>
              <a:tr h="3655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6" marR="91396" marT="45634" marB="456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CRM envia informações de plano para o sistema informacional</a:t>
                      </a:r>
                      <a:endParaRPr lang="pt-BR" sz="9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634" marB="456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P2P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26" marR="91426" marT="45634" marB="45634" anchor="ctr">
                    <a:solidFill>
                      <a:schemeClr val="bg1"/>
                    </a:solidFill>
                  </a:tcPr>
                </a:tc>
              </a:tr>
              <a:tr h="2284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6" marR="91396" marT="45634" marB="456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Arbor envia informações de cobrança</a:t>
                      </a:r>
                      <a:endParaRPr lang="pt-BR" sz="9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634" marB="456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P2P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26" marR="91426" marT="45634" marB="45634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6" name="Retângulo de cantos arredondados 65"/>
          <p:cNvSpPr/>
          <p:nvPr/>
        </p:nvSpPr>
        <p:spPr>
          <a:xfrm>
            <a:off x="2614613" y="1276350"/>
            <a:ext cx="604837" cy="2873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600" kern="0" dirty="0">
                <a:solidFill>
                  <a:srgbClr val="000000"/>
                </a:solidFill>
                <a:latin typeface="Arial"/>
              </a:rPr>
              <a:t>SIEBEL 6.3/E-CHANEL</a:t>
            </a:r>
          </a:p>
        </p:txBody>
      </p:sp>
      <p:sp>
        <p:nvSpPr>
          <p:cNvPr id="75" name="Retângulo de cantos arredondados 74"/>
          <p:cNvSpPr/>
          <p:nvPr/>
        </p:nvSpPr>
        <p:spPr>
          <a:xfrm>
            <a:off x="1827213" y="2571750"/>
            <a:ext cx="1392237" cy="215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00" dirty="0">
                <a:solidFill>
                  <a:schemeClr val="tx1"/>
                </a:solidFill>
              </a:rPr>
              <a:t>OSB</a:t>
            </a:r>
          </a:p>
        </p:txBody>
      </p:sp>
      <p:sp>
        <p:nvSpPr>
          <p:cNvPr id="103" name="Retângulo de cantos arredondados 102"/>
          <p:cNvSpPr/>
          <p:nvPr/>
        </p:nvSpPr>
        <p:spPr>
          <a:xfrm>
            <a:off x="1614488" y="1831975"/>
            <a:ext cx="604837" cy="2873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SIEBEL MKT</a:t>
            </a:r>
          </a:p>
        </p:txBody>
      </p:sp>
      <p:cxnSp>
        <p:nvCxnSpPr>
          <p:cNvPr id="105" name="Conector de seta reta 104"/>
          <p:cNvCxnSpPr>
            <a:stCxn id="103" idx="2"/>
          </p:cNvCxnSpPr>
          <p:nvPr/>
        </p:nvCxnSpPr>
        <p:spPr>
          <a:xfrm>
            <a:off x="1917700" y="2119313"/>
            <a:ext cx="0" cy="45243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Oval 40"/>
          <p:cNvSpPr>
            <a:spLocks noChangeArrowheads="1"/>
          </p:cNvSpPr>
          <p:nvPr/>
        </p:nvSpPr>
        <p:spPr bwMode="auto">
          <a:xfrm>
            <a:off x="1563688" y="1736725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1</a:t>
            </a: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438150" y="1924050"/>
            <a:ext cx="604838" cy="28892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PARCEIRO</a:t>
            </a:r>
          </a:p>
        </p:txBody>
      </p:sp>
      <p:cxnSp>
        <p:nvCxnSpPr>
          <p:cNvPr id="65" name="Conector de seta reta 64"/>
          <p:cNvCxnSpPr/>
          <p:nvPr/>
        </p:nvCxnSpPr>
        <p:spPr>
          <a:xfrm>
            <a:off x="2781300" y="987425"/>
            <a:ext cx="3175" cy="28892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tângulo de cantos arredondados 88"/>
          <p:cNvSpPr/>
          <p:nvPr/>
        </p:nvSpPr>
        <p:spPr>
          <a:xfrm>
            <a:off x="4194175" y="3003550"/>
            <a:ext cx="1530350" cy="215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00" dirty="0">
                <a:solidFill>
                  <a:schemeClr val="tx1"/>
                </a:solidFill>
              </a:rPr>
              <a:t>IPC</a:t>
            </a:r>
          </a:p>
        </p:txBody>
      </p:sp>
      <p:cxnSp>
        <p:nvCxnSpPr>
          <p:cNvPr id="113" name="Conector de seta reta 112"/>
          <p:cNvCxnSpPr>
            <a:stCxn id="116" idx="2"/>
          </p:cNvCxnSpPr>
          <p:nvPr/>
        </p:nvCxnSpPr>
        <p:spPr>
          <a:xfrm>
            <a:off x="4268788" y="1614488"/>
            <a:ext cx="14287" cy="138906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642" name="Picture 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468313"/>
            <a:ext cx="5143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Oval 40"/>
          <p:cNvSpPr>
            <a:spLocks noChangeArrowheads="1"/>
          </p:cNvSpPr>
          <p:nvPr/>
        </p:nvSpPr>
        <p:spPr bwMode="auto">
          <a:xfrm>
            <a:off x="2673350" y="996950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3</a:t>
            </a:r>
          </a:p>
        </p:txBody>
      </p:sp>
      <p:sp>
        <p:nvSpPr>
          <p:cNvPr id="166" name="Oval 40"/>
          <p:cNvSpPr>
            <a:spLocks noChangeArrowheads="1"/>
          </p:cNvSpPr>
          <p:nvPr/>
        </p:nvSpPr>
        <p:spPr bwMode="auto">
          <a:xfrm>
            <a:off x="1795463" y="2132013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2</a:t>
            </a:r>
          </a:p>
        </p:txBody>
      </p:sp>
      <p:sp>
        <p:nvSpPr>
          <p:cNvPr id="181" name="Oval 40"/>
          <p:cNvSpPr>
            <a:spLocks noChangeArrowheads="1"/>
          </p:cNvSpPr>
          <p:nvPr/>
        </p:nvSpPr>
        <p:spPr bwMode="auto">
          <a:xfrm>
            <a:off x="4194175" y="2027238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7</a:t>
            </a:r>
          </a:p>
        </p:txBody>
      </p:sp>
      <p:cxnSp>
        <p:nvCxnSpPr>
          <p:cNvPr id="230" name="Conector de seta reta 229"/>
          <p:cNvCxnSpPr>
            <a:endCxn id="141" idx="0"/>
          </p:cNvCxnSpPr>
          <p:nvPr/>
        </p:nvCxnSpPr>
        <p:spPr>
          <a:xfrm flipH="1">
            <a:off x="4551363" y="3219450"/>
            <a:ext cx="0" cy="64928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tângulo de cantos arredondados 115"/>
          <p:cNvSpPr/>
          <p:nvPr/>
        </p:nvSpPr>
        <p:spPr>
          <a:xfrm>
            <a:off x="3967163" y="1327150"/>
            <a:ext cx="604837" cy="2873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ARBOR</a:t>
            </a:r>
          </a:p>
        </p:txBody>
      </p:sp>
      <p:cxnSp>
        <p:nvCxnSpPr>
          <p:cNvPr id="119" name="Conector de seta reta 118"/>
          <p:cNvCxnSpPr/>
          <p:nvPr/>
        </p:nvCxnSpPr>
        <p:spPr>
          <a:xfrm flipH="1" flipV="1">
            <a:off x="2770188" y="1563688"/>
            <a:ext cx="14287" cy="100806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40"/>
          <p:cNvSpPr>
            <a:spLocks noChangeArrowheads="1"/>
          </p:cNvSpPr>
          <p:nvPr/>
        </p:nvSpPr>
        <p:spPr bwMode="auto">
          <a:xfrm>
            <a:off x="2693988" y="1746250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2</a:t>
            </a:r>
          </a:p>
        </p:txBody>
      </p:sp>
      <p:cxnSp>
        <p:nvCxnSpPr>
          <p:cNvPr id="124" name="Conector de seta reta 123"/>
          <p:cNvCxnSpPr/>
          <p:nvPr/>
        </p:nvCxnSpPr>
        <p:spPr>
          <a:xfrm>
            <a:off x="2930525" y="2203450"/>
            <a:ext cx="0" cy="3683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>
            <a:off x="4032250" y="1622425"/>
            <a:ext cx="0" cy="4445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Oval 40"/>
          <p:cNvSpPr>
            <a:spLocks noChangeArrowheads="1"/>
          </p:cNvSpPr>
          <p:nvPr/>
        </p:nvSpPr>
        <p:spPr bwMode="auto">
          <a:xfrm>
            <a:off x="3924300" y="1762125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4</a:t>
            </a:r>
          </a:p>
        </p:txBody>
      </p:sp>
      <p:sp>
        <p:nvSpPr>
          <p:cNvPr id="129" name="Oval 40"/>
          <p:cNvSpPr>
            <a:spLocks noChangeArrowheads="1"/>
          </p:cNvSpPr>
          <p:nvPr/>
        </p:nvSpPr>
        <p:spPr bwMode="auto">
          <a:xfrm>
            <a:off x="3933825" y="1914525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5</a:t>
            </a:r>
          </a:p>
        </p:txBody>
      </p:sp>
      <p:sp>
        <p:nvSpPr>
          <p:cNvPr id="141" name="Retângulo de cantos arredondados 140"/>
          <p:cNvSpPr/>
          <p:nvPr/>
        </p:nvSpPr>
        <p:spPr>
          <a:xfrm>
            <a:off x="4248150" y="3868738"/>
            <a:ext cx="604838" cy="2873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DW</a:t>
            </a:r>
          </a:p>
        </p:txBody>
      </p:sp>
      <p:sp>
        <p:nvSpPr>
          <p:cNvPr id="146" name="Oval 40"/>
          <p:cNvSpPr>
            <a:spLocks noChangeArrowheads="1"/>
          </p:cNvSpPr>
          <p:nvPr/>
        </p:nvSpPr>
        <p:spPr bwMode="auto">
          <a:xfrm>
            <a:off x="4445000" y="3540125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7</a:t>
            </a:r>
          </a:p>
        </p:txBody>
      </p:sp>
      <p:cxnSp>
        <p:nvCxnSpPr>
          <p:cNvPr id="46" name="Conector angulado 45"/>
          <p:cNvCxnSpPr/>
          <p:nvPr/>
        </p:nvCxnSpPr>
        <p:spPr>
          <a:xfrm rot="16200000" flipH="1">
            <a:off x="3218657" y="1289843"/>
            <a:ext cx="1727200" cy="1700213"/>
          </a:xfrm>
          <a:prstGeom prst="bentConnector3">
            <a:avLst>
              <a:gd name="adj1" fmla="val -9326"/>
            </a:avLst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angulado 233"/>
          <p:cNvCxnSpPr>
            <a:stCxn id="66" idx="0"/>
          </p:cNvCxnSpPr>
          <p:nvPr/>
        </p:nvCxnSpPr>
        <p:spPr>
          <a:xfrm rot="16200000" flipH="1">
            <a:off x="3138488" y="1055687"/>
            <a:ext cx="1727200" cy="2168525"/>
          </a:xfrm>
          <a:prstGeom prst="bentConnector4">
            <a:avLst>
              <a:gd name="adj1" fmla="val -13232"/>
              <a:gd name="adj2" fmla="val 99604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Oval 40"/>
          <p:cNvSpPr>
            <a:spLocks noChangeArrowheads="1"/>
          </p:cNvSpPr>
          <p:nvPr/>
        </p:nvSpPr>
        <p:spPr bwMode="auto">
          <a:xfrm>
            <a:off x="4883150" y="1798638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8</a:t>
            </a:r>
          </a:p>
        </p:txBody>
      </p:sp>
      <p:sp>
        <p:nvSpPr>
          <p:cNvPr id="246" name="Retângulo de cantos arredondados 245"/>
          <p:cNvSpPr/>
          <p:nvPr/>
        </p:nvSpPr>
        <p:spPr>
          <a:xfrm>
            <a:off x="5119688" y="3868738"/>
            <a:ext cx="604837" cy="2873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ODS</a:t>
            </a:r>
          </a:p>
        </p:txBody>
      </p:sp>
      <p:cxnSp>
        <p:nvCxnSpPr>
          <p:cNvPr id="247" name="Conector de seta reta 246"/>
          <p:cNvCxnSpPr/>
          <p:nvPr/>
        </p:nvCxnSpPr>
        <p:spPr>
          <a:xfrm>
            <a:off x="5381625" y="3236913"/>
            <a:ext cx="0" cy="63182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Oval 40"/>
          <p:cNvSpPr>
            <a:spLocks noChangeArrowheads="1"/>
          </p:cNvSpPr>
          <p:nvPr/>
        </p:nvSpPr>
        <p:spPr bwMode="auto">
          <a:xfrm>
            <a:off x="5275263" y="3540125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8</a:t>
            </a:r>
          </a:p>
        </p:txBody>
      </p:sp>
      <p:cxnSp>
        <p:nvCxnSpPr>
          <p:cNvPr id="249" name="Conector de seta reta 248"/>
          <p:cNvCxnSpPr>
            <a:stCxn id="246" idx="1"/>
            <a:endCxn id="141" idx="3"/>
          </p:cNvCxnSpPr>
          <p:nvPr/>
        </p:nvCxnSpPr>
        <p:spPr>
          <a:xfrm flipH="1">
            <a:off x="4852988" y="4011613"/>
            <a:ext cx="266700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Oval 40"/>
          <p:cNvSpPr>
            <a:spLocks noChangeArrowheads="1"/>
          </p:cNvSpPr>
          <p:nvPr/>
        </p:nvSpPr>
        <p:spPr bwMode="auto">
          <a:xfrm>
            <a:off x="4914900" y="3797300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8</a:t>
            </a:r>
          </a:p>
        </p:txBody>
      </p:sp>
      <p:cxnSp>
        <p:nvCxnSpPr>
          <p:cNvPr id="253" name="Conector de seta reta 252"/>
          <p:cNvCxnSpPr/>
          <p:nvPr/>
        </p:nvCxnSpPr>
        <p:spPr>
          <a:xfrm>
            <a:off x="4424363" y="1614488"/>
            <a:ext cx="14287" cy="138906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Oval 40"/>
          <p:cNvSpPr>
            <a:spLocks noChangeArrowheads="1"/>
          </p:cNvSpPr>
          <p:nvPr/>
        </p:nvSpPr>
        <p:spPr bwMode="auto">
          <a:xfrm>
            <a:off x="4356100" y="2203450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9</a:t>
            </a:r>
          </a:p>
        </p:txBody>
      </p:sp>
      <p:sp>
        <p:nvSpPr>
          <p:cNvPr id="255" name="Retângulo de cantos arredondados 254"/>
          <p:cNvSpPr/>
          <p:nvPr/>
        </p:nvSpPr>
        <p:spPr>
          <a:xfrm>
            <a:off x="3606800" y="3868738"/>
            <a:ext cx="604838" cy="2873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ICS</a:t>
            </a:r>
          </a:p>
        </p:txBody>
      </p:sp>
      <p:sp>
        <p:nvSpPr>
          <p:cNvPr id="263" name="Retângulo de cantos arredondados 262"/>
          <p:cNvSpPr/>
          <p:nvPr/>
        </p:nvSpPr>
        <p:spPr>
          <a:xfrm>
            <a:off x="2166938" y="2859088"/>
            <a:ext cx="604837" cy="2873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TVAS</a:t>
            </a:r>
          </a:p>
        </p:txBody>
      </p:sp>
      <p:sp>
        <p:nvSpPr>
          <p:cNvPr id="265" name="Retângulo de cantos arredondados 264"/>
          <p:cNvSpPr/>
          <p:nvPr/>
        </p:nvSpPr>
        <p:spPr>
          <a:xfrm>
            <a:off x="3744913" y="2571750"/>
            <a:ext cx="466725" cy="215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00" dirty="0">
                <a:solidFill>
                  <a:schemeClr val="tx1"/>
                </a:solidFill>
              </a:rPr>
              <a:t>OSB</a:t>
            </a:r>
          </a:p>
        </p:txBody>
      </p:sp>
      <p:cxnSp>
        <p:nvCxnSpPr>
          <p:cNvPr id="268" name="Conector angulado 267"/>
          <p:cNvCxnSpPr/>
          <p:nvPr/>
        </p:nvCxnSpPr>
        <p:spPr>
          <a:xfrm rot="5400000">
            <a:off x="3732212" y="3317876"/>
            <a:ext cx="631825" cy="4699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angulado 270"/>
          <p:cNvCxnSpPr>
            <a:stCxn id="116" idx="1"/>
            <a:endCxn id="263" idx="3"/>
          </p:cNvCxnSpPr>
          <p:nvPr/>
        </p:nvCxnSpPr>
        <p:spPr>
          <a:xfrm rot="10800000" flipV="1">
            <a:off x="2771775" y="1471613"/>
            <a:ext cx="1195388" cy="153193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de seta reta 278"/>
          <p:cNvCxnSpPr/>
          <p:nvPr/>
        </p:nvCxnSpPr>
        <p:spPr>
          <a:xfrm>
            <a:off x="4551363" y="1603375"/>
            <a:ext cx="0" cy="140017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Oval 40"/>
          <p:cNvSpPr>
            <a:spLocks noChangeArrowheads="1"/>
          </p:cNvSpPr>
          <p:nvPr/>
        </p:nvSpPr>
        <p:spPr bwMode="auto">
          <a:xfrm>
            <a:off x="4500563" y="2419350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11</a:t>
            </a:r>
          </a:p>
        </p:txBody>
      </p:sp>
      <p:sp>
        <p:nvSpPr>
          <p:cNvPr id="286" name="Retângulo de cantos arredondados 285"/>
          <p:cNvSpPr/>
          <p:nvPr/>
        </p:nvSpPr>
        <p:spPr>
          <a:xfrm>
            <a:off x="2484438" y="3849688"/>
            <a:ext cx="604837" cy="28892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EBILLING</a:t>
            </a:r>
          </a:p>
        </p:txBody>
      </p:sp>
      <p:sp>
        <p:nvSpPr>
          <p:cNvPr id="287" name="Retângulo de cantos arredondados 286"/>
          <p:cNvSpPr/>
          <p:nvPr/>
        </p:nvSpPr>
        <p:spPr>
          <a:xfrm>
            <a:off x="684213" y="3835400"/>
            <a:ext cx="604837" cy="3190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MINHA OI</a:t>
            </a:r>
          </a:p>
        </p:txBody>
      </p:sp>
      <p:cxnSp>
        <p:nvCxnSpPr>
          <p:cNvPr id="290" name="Conector de seta reta 289"/>
          <p:cNvCxnSpPr>
            <a:stCxn id="286" idx="1"/>
            <a:endCxn id="287" idx="3"/>
          </p:cNvCxnSpPr>
          <p:nvPr/>
        </p:nvCxnSpPr>
        <p:spPr>
          <a:xfrm flipH="1">
            <a:off x="1289050" y="3994150"/>
            <a:ext cx="119538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angulado 296"/>
          <p:cNvCxnSpPr>
            <a:stCxn id="89" idx="1"/>
            <a:endCxn id="286" idx="3"/>
          </p:cNvCxnSpPr>
          <p:nvPr/>
        </p:nvCxnSpPr>
        <p:spPr>
          <a:xfrm rot="10800000" flipV="1">
            <a:off x="3089275" y="3111500"/>
            <a:ext cx="1104900" cy="882650"/>
          </a:xfrm>
          <a:prstGeom prst="bentConnector3">
            <a:avLst>
              <a:gd name="adj1" fmla="val 61325"/>
            </a:avLst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Oval 40"/>
          <p:cNvSpPr>
            <a:spLocks noChangeArrowheads="1"/>
          </p:cNvSpPr>
          <p:nvPr/>
        </p:nvSpPr>
        <p:spPr bwMode="auto">
          <a:xfrm>
            <a:off x="4057650" y="3500438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9</a:t>
            </a:r>
          </a:p>
        </p:txBody>
      </p:sp>
      <p:cxnSp>
        <p:nvCxnSpPr>
          <p:cNvPr id="310" name="Conector angulado 309"/>
          <p:cNvCxnSpPr>
            <a:stCxn id="263" idx="1"/>
            <a:endCxn id="58" idx="2"/>
          </p:cNvCxnSpPr>
          <p:nvPr/>
        </p:nvCxnSpPr>
        <p:spPr>
          <a:xfrm rot="10800000">
            <a:off x="741363" y="2212975"/>
            <a:ext cx="1425575" cy="790575"/>
          </a:xfrm>
          <a:prstGeom prst="bentConnector2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Oval 40"/>
          <p:cNvSpPr>
            <a:spLocks noChangeArrowheads="1"/>
          </p:cNvSpPr>
          <p:nvPr/>
        </p:nvSpPr>
        <p:spPr bwMode="auto">
          <a:xfrm>
            <a:off x="687388" y="2892425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12</a:t>
            </a:r>
          </a:p>
        </p:txBody>
      </p:sp>
      <p:sp>
        <p:nvSpPr>
          <p:cNvPr id="323" name="Retângulo de cantos arredondados 322"/>
          <p:cNvSpPr/>
          <p:nvPr/>
        </p:nvSpPr>
        <p:spPr>
          <a:xfrm>
            <a:off x="2166938" y="3182938"/>
            <a:ext cx="604837" cy="2873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PWSATI</a:t>
            </a:r>
          </a:p>
        </p:txBody>
      </p:sp>
      <p:cxnSp>
        <p:nvCxnSpPr>
          <p:cNvPr id="324" name="Conector angulado 323"/>
          <p:cNvCxnSpPr>
            <a:stCxn id="116" idx="1"/>
            <a:endCxn id="323" idx="3"/>
          </p:cNvCxnSpPr>
          <p:nvPr/>
        </p:nvCxnSpPr>
        <p:spPr>
          <a:xfrm rot="10800000" flipV="1">
            <a:off x="2771775" y="1470025"/>
            <a:ext cx="1195388" cy="185737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Oval 40"/>
          <p:cNvSpPr>
            <a:spLocks noChangeArrowheads="1"/>
          </p:cNvSpPr>
          <p:nvPr/>
        </p:nvSpPr>
        <p:spPr bwMode="auto">
          <a:xfrm>
            <a:off x="3919538" y="3144838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11</a:t>
            </a:r>
          </a:p>
        </p:txBody>
      </p:sp>
      <p:pic>
        <p:nvPicPr>
          <p:cNvPr id="23683" name="Picture 84" descr="C:\Users\OI341522\AppData\Local\Microsoft\Windows\Temporary Internet Files\Content.Outlook\EF2ST5T6\arqu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13" y="314483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" name="Oval 40"/>
          <p:cNvSpPr>
            <a:spLocks noChangeArrowheads="1"/>
          </p:cNvSpPr>
          <p:nvPr/>
        </p:nvSpPr>
        <p:spPr bwMode="auto">
          <a:xfrm>
            <a:off x="3059113" y="2924175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10</a:t>
            </a:r>
          </a:p>
        </p:txBody>
      </p:sp>
      <p:sp>
        <p:nvSpPr>
          <p:cNvPr id="336" name="Oval 40"/>
          <p:cNvSpPr>
            <a:spLocks noChangeArrowheads="1"/>
          </p:cNvSpPr>
          <p:nvPr/>
        </p:nvSpPr>
        <p:spPr bwMode="auto">
          <a:xfrm>
            <a:off x="3059113" y="3219450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13</a:t>
            </a:r>
          </a:p>
        </p:txBody>
      </p:sp>
      <p:sp>
        <p:nvSpPr>
          <p:cNvPr id="23686" name="Oval 40"/>
          <p:cNvSpPr>
            <a:spLocks noChangeArrowheads="1"/>
          </p:cNvSpPr>
          <p:nvPr/>
        </p:nvSpPr>
        <p:spPr bwMode="auto">
          <a:xfrm>
            <a:off x="2649538" y="3332163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2166938" y="3508375"/>
            <a:ext cx="604837" cy="2873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SAP</a:t>
            </a:r>
          </a:p>
        </p:txBody>
      </p:sp>
      <p:cxnSp>
        <p:nvCxnSpPr>
          <p:cNvPr id="109" name="Conector angulado 108"/>
          <p:cNvCxnSpPr>
            <a:stCxn id="116" idx="1"/>
            <a:endCxn id="108" idx="3"/>
          </p:cNvCxnSpPr>
          <p:nvPr/>
        </p:nvCxnSpPr>
        <p:spPr>
          <a:xfrm rot="10800000" flipV="1">
            <a:off x="2771775" y="1471613"/>
            <a:ext cx="1195388" cy="217963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Oval 40"/>
          <p:cNvSpPr>
            <a:spLocks noChangeArrowheads="1"/>
          </p:cNvSpPr>
          <p:nvPr/>
        </p:nvSpPr>
        <p:spPr bwMode="auto">
          <a:xfrm>
            <a:off x="3122613" y="3571875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14</a:t>
            </a:r>
          </a:p>
        </p:txBody>
      </p:sp>
      <p:sp>
        <p:nvSpPr>
          <p:cNvPr id="23690" name="Oval 40"/>
          <p:cNvSpPr>
            <a:spLocks noChangeArrowheads="1"/>
          </p:cNvSpPr>
          <p:nvPr/>
        </p:nvSpPr>
        <p:spPr bwMode="auto">
          <a:xfrm>
            <a:off x="2636838" y="3651250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23694" name="Oval 40"/>
          <p:cNvSpPr>
            <a:spLocks noChangeArrowheads="1"/>
          </p:cNvSpPr>
          <p:nvPr/>
        </p:nvSpPr>
        <p:spPr bwMode="auto">
          <a:xfrm>
            <a:off x="2052638" y="1978025"/>
            <a:ext cx="142875" cy="144463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sz="8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3695" name="Oval 40"/>
          <p:cNvSpPr>
            <a:spLocks noChangeArrowheads="1"/>
          </p:cNvSpPr>
          <p:nvPr/>
        </p:nvSpPr>
        <p:spPr bwMode="auto">
          <a:xfrm>
            <a:off x="5580063" y="3148013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139" name="Retângulo de cantos arredondados 138"/>
          <p:cNvSpPr/>
          <p:nvPr/>
        </p:nvSpPr>
        <p:spPr>
          <a:xfrm>
            <a:off x="2843213" y="1995488"/>
            <a:ext cx="498475" cy="2079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00" dirty="0">
                <a:solidFill>
                  <a:schemeClr val="tx1"/>
                </a:solidFill>
              </a:rPr>
              <a:t>VITRIA</a:t>
            </a:r>
          </a:p>
        </p:txBody>
      </p:sp>
      <p:cxnSp>
        <p:nvCxnSpPr>
          <p:cNvPr id="140" name="Conector de seta reta 139"/>
          <p:cNvCxnSpPr>
            <a:stCxn id="66" idx="2"/>
          </p:cNvCxnSpPr>
          <p:nvPr/>
        </p:nvCxnSpPr>
        <p:spPr>
          <a:xfrm>
            <a:off x="2917825" y="1563688"/>
            <a:ext cx="9525" cy="4318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Oval 40"/>
          <p:cNvSpPr>
            <a:spLocks noChangeArrowheads="1"/>
          </p:cNvSpPr>
          <p:nvPr/>
        </p:nvSpPr>
        <p:spPr bwMode="auto">
          <a:xfrm>
            <a:off x="2884488" y="1593850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4</a:t>
            </a:r>
          </a:p>
        </p:txBody>
      </p:sp>
      <p:sp>
        <p:nvSpPr>
          <p:cNvPr id="126" name="Oval 40"/>
          <p:cNvSpPr>
            <a:spLocks noChangeArrowheads="1"/>
          </p:cNvSpPr>
          <p:nvPr/>
        </p:nvSpPr>
        <p:spPr bwMode="auto">
          <a:xfrm>
            <a:off x="2894013" y="1746250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5</a:t>
            </a:r>
          </a:p>
        </p:txBody>
      </p:sp>
      <p:sp>
        <p:nvSpPr>
          <p:cNvPr id="23702" name="Oval 40"/>
          <p:cNvSpPr>
            <a:spLocks noChangeArrowheads="1"/>
          </p:cNvSpPr>
          <p:nvPr/>
        </p:nvSpPr>
        <p:spPr bwMode="auto">
          <a:xfrm>
            <a:off x="3248025" y="2184400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 dirty="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143" name="Retângulo de cantos arredondados 142"/>
          <p:cNvSpPr/>
          <p:nvPr/>
        </p:nvSpPr>
        <p:spPr>
          <a:xfrm>
            <a:off x="3713163" y="2066925"/>
            <a:ext cx="498475" cy="2079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00" dirty="0">
                <a:solidFill>
                  <a:schemeClr val="tx1"/>
                </a:solidFill>
              </a:rPr>
              <a:t>VITRIA</a:t>
            </a:r>
          </a:p>
        </p:txBody>
      </p:sp>
      <p:cxnSp>
        <p:nvCxnSpPr>
          <p:cNvPr id="144" name="Conector de seta reta 143"/>
          <p:cNvCxnSpPr/>
          <p:nvPr/>
        </p:nvCxnSpPr>
        <p:spPr>
          <a:xfrm>
            <a:off x="4032250" y="2279650"/>
            <a:ext cx="0" cy="29051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40"/>
          <p:cNvSpPr>
            <a:spLocks noChangeArrowheads="1"/>
          </p:cNvSpPr>
          <p:nvPr/>
        </p:nvSpPr>
        <p:spPr bwMode="auto">
          <a:xfrm>
            <a:off x="3779838" y="2284413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4</a:t>
            </a:r>
          </a:p>
        </p:txBody>
      </p:sp>
      <p:sp>
        <p:nvSpPr>
          <p:cNvPr id="149" name="Oval 40"/>
          <p:cNvSpPr>
            <a:spLocks noChangeArrowheads="1"/>
          </p:cNvSpPr>
          <p:nvPr/>
        </p:nvSpPr>
        <p:spPr bwMode="auto">
          <a:xfrm>
            <a:off x="3789363" y="2436813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5</a:t>
            </a:r>
          </a:p>
        </p:txBody>
      </p:sp>
      <p:sp>
        <p:nvSpPr>
          <p:cNvPr id="150" name="Oval 40"/>
          <p:cNvSpPr>
            <a:spLocks noChangeArrowheads="1"/>
          </p:cNvSpPr>
          <p:nvPr/>
        </p:nvSpPr>
        <p:spPr bwMode="auto">
          <a:xfrm>
            <a:off x="2987675" y="2211388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4</a:t>
            </a:r>
          </a:p>
        </p:txBody>
      </p:sp>
      <p:sp>
        <p:nvSpPr>
          <p:cNvPr id="151" name="Oval 40"/>
          <p:cNvSpPr>
            <a:spLocks noChangeArrowheads="1"/>
          </p:cNvSpPr>
          <p:nvPr/>
        </p:nvSpPr>
        <p:spPr bwMode="auto">
          <a:xfrm>
            <a:off x="2997200" y="2363788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5</a:t>
            </a:r>
          </a:p>
        </p:txBody>
      </p:sp>
      <p:cxnSp>
        <p:nvCxnSpPr>
          <p:cNvPr id="155" name="Conector angulado 154"/>
          <p:cNvCxnSpPr>
            <a:stCxn id="154" idx="3"/>
          </p:cNvCxnSpPr>
          <p:nvPr/>
        </p:nvCxnSpPr>
        <p:spPr>
          <a:xfrm>
            <a:off x="2152650" y="1131888"/>
            <a:ext cx="474663" cy="15716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tângulo de cantos arredondados 153"/>
          <p:cNvSpPr/>
          <p:nvPr/>
        </p:nvSpPr>
        <p:spPr>
          <a:xfrm>
            <a:off x="1547813" y="989013"/>
            <a:ext cx="604837" cy="2873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OI VENDE</a:t>
            </a:r>
          </a:p>
        </p:txBody>
      </p:sp>
      <p:sp>
        <p:nvSpPr>
          <p:cNvPr id="167" name="Oval 40"/>
          <p:cNvSpPr>
            <a:spLocks noChangeArrowheads="1"/>
          </p:cNvSpPr>
          <p:nvPr/>
        </p:nvSpPr>
        <p:spPr bwMode="auto">
          <a:xfrm>
            <a:off x="2312988" y="1058863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3.1</a:t>
            </a:r>
          </a:p>
        </p:txBody>
      </p:sp>
      <p:sp>
        <p:nvSpPr>
          <p:cNvPr id="23712" name="Oval 40"/>
          <p:cNvSpPr>
            <a:spLocks noChangeArrowheads="1"/>
          </p:cNvSpPr>
          <p:nvPr/>
        </p:nvSpPr>
        <p:spPr bwMode="auto">
          <a:xfrm>
            <a:off x="2024063" y="1176338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169" name="Retângulo de cantos arredondados 168"/>
          <p:cNvSpPr/>
          <p:nvPr/>
        </p:nvSpPr>
        <p:spPr>
          <a:xfrm>
            <a:off x="684213" y="3435350"/>
            <a:ext cx="604837" cy="31908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MINHA OI MOBILE</a:t>
            </a:r>
          </a:p>
        </p:txBody>
      </p:sp>
      <p:sp>
        <p:nvSpPr>
          <p:cNvPr id="170" name="Oval 40"/>
          <p:cNvSpPr>
            <a:spLocks noChangeArrowheads="1"/>
          </p:cNvSpPr>
          <p:nvPr/>
        </p:nvSpPr>
        <p:spPr bwMode="auto">
          <a:xfrm>
            <a:off x="1763713" y="3938588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11</a:t>
            </a:r>
          </a:p>
        </p:txBody>
      </p:sp>
      <p:cxnSp>
        <p:nvCxnSpPr>
          <p:cNvPr id="171" name="Conector angulado 170"/>
          <p:cNvCxnSpPr>
            <a:endCxn id="169" idx="3"/>
          </p:cNvCxnSpPr>
          <p:nvPr/>
        </p:nvCxnSpPr>
        <p:spPr>
          <a:xfrm rot="10800000">
            <a:off x="1289050" y="3594100"/>
            <a:ext cx="1195388" cy="28257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Oval 40"/>
          <p:cNvSpPr>
            <a:spLocks noChangeArrowheads="1"/>
          </p:cNvSpPr>
          <p:nvPr/>
        </p:nvSpPr>
        <p:spPr bwMode="auto">
          <a:xfrm>
            <a:off x="1763713" y="3506788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11</a:t>
            </a:r>
          </a:p>
        </p:txBody>
      </p:sp>
      <p:sp>
        <p:nvSpPr>
          <p:cNvPr id="23717" name="Oval 40"/>
          <p:cNvSpPr>
            <a:spLocks noChangeArrowheads="1"/>
          </p:cNvSpPr>
          <p:nvPr/>
        </p:nvSpPr>
        <p:spPr bwMode="auto">
          <a:xfrm>
            <a:off x="4113213" y="4056063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cxnSp>
        <p:nvCxnSpPr>
          <p:cNvPr id="8" name="Conector angulado 7"/>
          <p:cNvCxnSpPr>
            <a:stCxn id="66" idx="1"/>
            <a:endCxn id="58" idx="0"/>
          </p:cNvCxnSpPr>
          <p:nvPr/>
        </p:nvCxnSpPr>
        <p:spPr>
          <a:xfrm rot="10800000" flipV="1">
            <a:off x="741363" y="1419225"/>
            <a:ext cx="1873250" cy="50482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719" name="Picture 84" descr="C:\Users\OI341522\AppData\Local\Microsoft\Windows\Temporary Internet Files\Content.Outlook\EF2ST5T6\arqu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778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Oval 40"/>
          <p:cNvSpPr>
            <a:spLocks noChangeArrowheads="1"/>
          </p:cNvSpPr>
          <p:nvPr/>
        </p:nvSpPr>
        <p:spPr bwMode="auto">
          <a:xfrm>
            <a:off x="1042988" y="1347788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6</a:t>
            </a:r>
          </a:p>
        </p:txBody>
      </p:sp>
      <p:sp>
        <p:nvSpPr>
          <p:cNvPr id="23721" name="Oval 40"/>
          <p:cNvSpPr>
            <a:spLocks noChangeArrowheads="1"/>
          </p:cNvSpPr>
          <p:nvPr/>
        </p:nvSpPr>
        <p:spPr bwMode="auto">
          <a:xfrm>
            <a:off x="5580063" y="4056063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23722" name="Oval 40"/>
          <p:cNvSpPr>
            <a:spLocks noChangeArrowheads="1"/>
          </p:cNvSpPr>
          <p:nvPr/>
        </p:nvSpPr>
        <p:spPr bwMode="auto">
          <a:xfrm>
            <a:off x="4716463" y="4056063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23723" name="Oval 40"/>
          <p:cNvSpPr>
            <a:spLocks noChangeArrowheads="1"/>
          </p:cNvSpPr>
          <p:nvPr/>
        </p:nvSpPr>
        <p:spPr bwMode="auto">
          <a:xfrm>
            <a:off x="3059113" y="2687638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121" name="Oval 40"/>
          <p:cNvSpPr>
            <a:spLocks noChangeArrowheads="1"/>
          </p:cNvSpPr>
          <p:nvPr/>
        </p:nvSpPr>
        <p:spPr bwMode="auto">
          <a:xfrm>
            <a:off x="3924300" y="1276350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4.1</a:t>
            </a:r>
          </a:p>
        </p:txBody>
      </p:sp>
      <p:cxnSp>
        <p:nvCxnSpPr>
          <p:cNvPr id="122" name="Conector angulado 121"/>
          <p:cNvCxnSpPr>
            <a:stCxn id="255" idx="2"/>
            <a:endCxn id="58" idx="1"/>
          </p:cNvCxnSpPr>
          <p:nvPr/>
        </p:nvCxnSpPr>
        <p:spPr>
          <a:xfrm rot="5400000" flipH="1">
            <a:off x="1130301" y="1376362"/>
            <a:ext cx="2087562" cy="3471863"/>
          </a:xfrm>
          <a:prstGeom prst="bentConnector4">
            <a:avLst>
              <a:gd name="adj1" fmla="val -4957"/>
              <a:gd name="adj2" fmla="val 106586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Oval 40"/>
          <p:cNvSpPr>
            <a:spLocks noChangeArrowheads="1"/>
          </p:cNvSpPr>
          <p:nvPr/>
        </p:nvSpPr>
        <p:spPr bwMode="auto">
          <a:xfrm>
            <a:off x="179388" y="2851150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9.1</a:t>
            </a:r>
          </a:p>
        </p:txBody>
      </p:sp>
      <p:cxnSp>
        <p:nvCxnSpPr>
          <p:cNvPr id="368" name="Conector angulado 367"/>
          <p:cNvCxnSpPr>
            <a:stCxn id="23642" idx="1"/>
            <a:endCxn id="154" idx="0"/>
          </p:cNvCxnSpPr>
          <p:nvPr/>
        </p:nvCxnSpPr>
        <p:spPr>
          <a:xfrm rot="10800000" flipV="1">
            <a:off x="1851025" y="744538"/>
            <a:ext cx="809625" cy="24447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9" name="Oval 40"/>
          <p:cNvSpPr>
            <a:spLocks noChangeArrowheads="1"/>
          </p:cNvSpPr>
          <p:nvPr/>
        </p:nvSpPr>
        <p:spPr bwMode="auto">
          <a:xfrm>
            <a:off x="2124075" y="690563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3.1</a:t>
            </a:r>
          </a:p>
        </p:txBody>
      </p:sp>
      <p:sp>
        <p:nvSpPr>
          <p:cNvPr id="130" name="Oval 40"/>
          <p:cNvSpPr>
            <a:spLocks noChangeArrowheads="1"/>
          </p:cNvSpPr>
          <p:nvPr/>
        </p:nvSpPr>
        <p:spPr bwMode="auto">
          <a:xfrm>
            <a:off x="2627800" y="3075806"/>
            <a:ext cx="144000" cy="144000"/>
          </a:xfrm>
          <a:prstGeom prst="ellipse">
            <a:avLst/>
          </a:prstGeom>
          <a:solidFill>
            <a:srgbClr val="FFC00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I</a:t>
            </a:r>
          </a:p>
        </p:txBody>
      </p:sp>
      <p:sp>
        <p:nvSpPr>
          <p:cNvPr id="131" name="Oval 40"/>
          <p:cNvSpPr>
            <a:spLocks noChangeArrowheads="1"/>
          </p:cNvSpPr>
          <p:nvPr/>
        </p:nvSpPr>
        <p:spPr bwMode="auto">
          <a:xfrm>
            <a:off x="3131840" y="1419622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 dirty="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132" name="Oval 40"/>
          <p:cNvSpPr>
            <a:spLocks noChangeArrowheads="1"/>
          </p:cNvSpPr>
          <p:nvPr/>
        </p:nvSpPr>
        <p:spPr bwMode="auto">
          <a:xfrm>
            <a:off x="4472558" y="1491630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 dirty="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133" name="Oval 40"/>
          <p:cNvSpPr>
            <a:spLocks noChangeArrowheads="1"/>
          </p:cNvSpPr>
          <p:nvPr/>
        </p:nvSpPr>
        <p:spPr bwMode="auto">
          <a:xfrm>
            <a:off x="2960390" y="4083918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134" name="Oval 40"/>
          <p:cNvSpPr>
            <a:spLocks noChangeArrowheads="1"/>
          </p:cNvSpPr>
          <p:nvPr/>
        </p:nvSpPr>
        <p:spPr bwMode="auto">
          <a:xfrm>
            <a:off x="1187624" y="4083918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238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3" name="Retângulo 24642"/>
          <p:cNvSpPr/>
          <p:nvPr/>
        </p:nvSpPr>
        <p:spPr>
          <a:xfrm>
            <a:off x="8027988" y="195263"/>
            <a:ext cx="969962" cy="877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4579" name="Espaço Reservado para Número de Slide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740650" y="4875213"/>
            <a:ext cx="836613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83D3F76-33E6-4969-83A4-BF3CF24C5A9D}" type="slidenum">
              <a:rPr lang="en-US" altLang="pt-BR" smtClean="0">
                <a:solidFill>
                  <a:srgbClr val="7F7F7F"/>
                </a:solidFill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pt-BR" smtClean="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39" name="Retângulo de cantos arredondados 38"/>
          <p:cNvSpPr/>
          <p:nvPr/>
        </p:nvSpPr>
        <p:spPr bwMode="auto">
          <a:xfrm>
            <a:off x="6877050" y="4454525"/>
            <a:ext cx="2106613" cy="442913"/>
          </a:xfrm>
          <a:prstGeom prst="roundRect">
            <a:avLst>
              <a:gd name="adj" fmla="val 9145"/>
            </a:avLst>
          </a:prstGeom>
          <a:noFill/>
          <a:ln w="3175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lIns="108000" tIns="0" rIns="0" bIns="0" anchor="ctr"/>
          <a:lstStyle/>
          <a:p>
            <a:pPr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  <a:cs typeface="+mn-cs"/>
              </a:rPr>
              <a:t>Impacto</a:t>
            </a:r>
          </a:p>
          <a:p>
            <a:pPr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  <a:cs typeface="+mn-cs"/>
              </a:rPr>
              <a:t>/ Teste	Desenvolvimento</a:t>
            </a:r>
          </a:p>
        </p:txBody>
      </p:sp>
      <p:sp>
        <p:nvSpPr>
          <p:cNvPr id="40" name="Retângulo de cantos arredondados 39"/>
          <p:cNvSpPr/>
          <p:nvPr/>
        </p:nvSpPr>
        <p:spPr bwMode="auto">
          <a:xfrm>
            <a:off x="117475" y="4464050"/>
            <a:ext cx="2654300" cy="442913"/>
          </a:xfrm>
          <a:prstGeom prst="roundRect">
            <a:avLst>
              <a:gd name="adj" fmla="val 9145"/>
            </a:avLst>
          </a:prstGeom>
          <a:noFill/>
          <a:ln w="3175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lIns="108000" tIns="0" rIns="0" bIns="0" anchor="ctr"/>
          <a:lstStyle/>
          <a:p>
            <a:pPr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  <a:cs typeface="+mn-cs"/>
              </a:rPr>
              <a:t>Sistema</a:t>
            </a:r>
          </a:p>
        </p:txBody>
      </p:sp>
      <p:sp>
        <p:nvSpPr>
          <p:cNvPr id="41" name="Retângulo de cantos arredondados 40"/>
          <p:cNvSpPr/>
          <p:nvPr/>
        </p:nvSpPr>
        <p:spPr bwMode="auto">
          <a:xfrm>
            <a:off x="763588" y="4560888"/>
            <a:ext cx="576262" cy="276225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  <a:cs typeface="+mn-cs"/>
              </a:rPr>
              <a:t>TI</a:t>
            </a:r>
          </a:p>
        </p:txBody>
      </p:sp>
      <p:sp>
        <p:nvSpPr>
          <p:cNvPr id="42" name="Retângulo de cantos arredondados 41"/>
          <p:cNvSpPr/>
          <p:nvPr/>
        </p:nvSpPr>
        <p:spPr bwMode="auto">
          <a:xfrm>
            <a:off x="1420813" y="4559300"/>
            <a:ext cx="576262" cy="274638"/>
          </a:xfrm>
          <a:prstGeom prst="roundRect">
            <a:avLst/>
          </a:prstGeom>
          <a:solidFill>
            <a:srgbClr val="FFFFFF">
              <a:lumMod val="65000"/>
            </a:srgb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  <a:cs typeface="+mn-cs"/>
              </a:rPr>
              <a:t>Externo</a:t>
            </a:r>
          </a:p>
        </p:txBody>
      </p:sp>
      <p:sp>
        <p:nvSpPr>
          <p:cNvPr id="43" name="Retângulo de cantos arredondados 42"/>
          <p:cNvSpPr/>
          <p:nvPr/>
        </p:nvSpPr>
        <p:spPr bwMode="auto">
          <a:xfrm>
            <a:off x="2817813" y="4460875"/>
            <a:ext cx="4025900" cy="442913"/>
          </a:xfrm>
          <a:prstGeom prst="roundRect">
            <a:avLst>
              <a:gd name="adj" fmla="val 9145"/>
            </a:avLst>
          </a:prstGeom>
          <a:noFill/>
          <a:ln w="3175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lIns="36000" tIns="0" rIns="0" bIns="0"/>
          <a:lstStyle/>
          <a:p>
            <a:pPr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  <a:cs typeface="+mn-cs"/>
              </a:rPr>
              <a:t>Integração</a:t>
            </a:r>
          </a:p>
        </p:txBody>
      </p:sp>
      <p:cxnSp>
        <p:nvCxnSpPr>
          <p:cNvPr id="24585" name="Conector de seta reta 43"/>
          <p:cNvCxnSpPr>
            <a:cxnSpLocks noChangeShapeType="1"/>
          </p:cNvCxnSpPr>
          <p:nvPr/>
        </p:nvCxnSpPr>
        <p:spPr bwMode="auto">
          <a:xfrm>
            <a:off x="6203950" y="4559300"/>
            <a:ext cx="544513" cy="158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Conector de seta reta 44"/>
          <p:cNvCxnSpPr>
            <a:cxnSpLocks noChangeShapeType="1"/>
          </p:cNvCxnSpPr>
          <p:nvPr/>
        </p:nvCxnSpPr>
        <p:spPr bwMode="auto">
          <a:xfrm>
            <a:off x="4716463" y="4806950"/>
            <a:ext cx="647700" cy="3175"/>
          </a:xfrm>
          <a:prstGeom prst="straightConnector1">
            <a:avLst/>
          </a:prstGeom>
          <a:noFill/>
          <a:ln w="12700" algn="ctr">
            <a:solidFill>
              <a:srgbClr val="7F7F7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CaixaDeTexto 46"/>
          <p:cNvSpPr txBox="1">
            <a:spLocks noChangeArrowheads="1"/>
          </p:cNvSpPr>
          <p:nvPr/>
        </p:nvSpPr>
        <p:spPr bwMode="auto">
          <a:xfrm>
            <a:off x="5148263" y="4471988"/>
            <a:ext cx="987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Síncrona</a:t>
            </a:r>
          </a:p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Assíncrona</a:t>
            </a:r>
          </a:p>
        </p:txBody>
      </p:sp>
      <p:cxnSp>
        <p:nvCxnSpPr>
          <p:cNvPr id="24589" name="Conector reto 47"/>
          <p:cNvCxnSpPr>
            <a:cxnSpLocks noChangeShapeType="1"/>
          </p:cNvCxnSpPr>
          <p:nvPr/>
        </p:nvCxnSpPr>
        <p:spPr bwMode="auto">
          <a:xfrm flipV="1">
            <a:off x="5437188" y="4498975"/>
            <a:ext cx="0" cy="363538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0" name="CaixaDeTexto 48"/>
          <p:cNvSpPr txBox="1">
            <a:spLocks noChangeArrowheads="1"/>
          </p:cNvSpPr>
          <p:nvPr/>
        </p:nvSpPr>
        <p:spPr bwMode="auto">
          <a:xfrm>
            <a:off x="3962400" y="4468813"/>
            <a:ext cx="74771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Nova</a:t>
            </a:r>
          </a:p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Alteração</a:t>
            </a:r>
          </a:p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Existente</a:t>
            </a:r>
            <a:endParaRPr lang="pt-BR" altLang="pt-BR" sz="900">
              <a:solidFill>
                <a:srgbClr val="000000"/>
              </a:solidFill>
              <a:latin typeface="Arial" charset="0"/>
              <a:ea typeface="MS Gothic" pitchFamily="49" charset="-128"/>
            </a:endParaRPr>
          </a:p>
        </p:txBody>
      </p:sp>
      <p:cxnSp>
        <p:nvCxnSpPr>
          <p:cNvPr id="24591" name="Conector de seta reta 49"/>
          <p:cNvCxnSpPr>
            <a:cxnSpLocks noChangeShapeType="1"/>
          </p:cNvCxnSpPr>
          <p:nvPr/>
        </p:nvCxnSpPr>
        <p:spPr bwMode="auto">
          <a:xfrm>
            <a:off x="4713288" y="4672013"/>
            <a:ext cx="647700" cy="1587"/>
          </a:xfrm>
          <a:prstGeom prst="straightConnector1">
            <a:avLst/>
          </a:prstGeom>
          <a:noFill/>
          <a:ln w="12700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Retângulo de cantos arredondados 50"/>
          <p:cNvSpPr/>
          <p:nvPr/>
        </p:nvSpPr>
        <p:spPr bwMode="auto">
          <a:xfrm>
            <a:off x="2084388" y="4559300"/>
            <a:ext cx="576262" cy="274638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  <a:cs typeface="+mn-cs"/>
              </a:rPr>
              <a:t>Novo</a:t>
            </a:r>
          </a:p>
        </p:txBody>
      </p:sp>
      <p:cxnSp>
        <p:nvCxnSpPr>
          <p:cNvPr id="24593" name="Conector de seta reta 51"/>
          <p:cNvCxnSpPr>
            <a:cxnSpLocks noChangeShapeType="1"/>
          </p:cNvCxnSpPr>
          <p:nvPr/>
        </p:nvCxnSpPr>
        <p:spPr bwMode="auto">
          <a:xfrm>
            <a:off x="6208713" y="4681538"/>
            <a:ext cx="539750" cy="1587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Conector de seta reta 235"/>
          <p:cNvCxnSpPr>
            <a:cxnSpLocks noChangeShapeType="1"/>
          </p:cNvCxnSpPr>
          <p:nvPr/>
        </p:nvCxnSpPr>
        <p:spPr bwMode="auto">
          <a:xfrm flipV="1">
            <a:off x="3421063" y="4811713"/>
            <a:ext cx="647700" cy="0"/>
          </a:xfrm>
          <a:prstGeom prst="straightConnector1">
            <a:avLst/>
          </a:prstGeom>
          <a:noFill/>
          <a:ln w="12700" algn="ctr">
            <a:solidFill>
              <a:srgbClr val="00838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Conector reto 54"/>
          <p:cNvCxnSpPr>
            <a:cxnSpLocks noChangeShapeType="1"/>
          </p:cNvCxnSpPr>
          <p:nvPr/>
        </p:nvCxnSpPr>
        <p:spPr bwMode="auto">
          <a:xfrm flipV="1">
            <a:off x="4140200" y="4498975"/>
            <a:ext cx="0" cy="363538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7" name="CaixaDeTexto 55"/>
          <p:cNvSpPr txBox="1">
            <a:spLocks noChangeArrowheads="1"/>
          </p:cNvSpPr>
          <p:nvPr/>
        </p:nvSpPr>
        <p:spPr bwMode="auto">
          <a:xfrm>
            <a:off x="2906713" y="4745038"/>
            <a:ext cx="458787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Migração</a:t>
            </a:r>
            <a:endParaRPr lang="pt-BR" altLang="pt-BR" sz="900">
              <a:solidFill>
                <a:srgbClr val="000000"/>
              </a:solidFill>
              <a:latin typeface="Arial" charset="0"/>
              <a:ea typeface="MS Gothic" pitchFamily="49" charset="-128"/>
            </a:endParaRPr>
          </a:p>
        </p:txBody>
      </p:sp>
      <p:sp>
        <p:nvSpPr>
          <p:cNvPr id="24598" name="Oval 40"/>
          <p:cNvSpPr>
            <a:spLocks noChangeArrowheads="1"/>
          </p:cNvSpPr>
          <p:nvPr/>
        </p:nvSpPr>
        <p:spPr bwMode="auto">
          <a:xfrm>
            <a:off x="7445375" y="4589463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24599" name="Oval 40"/>
          <p:cNvSpPr>
            <a:spLocks noChangeArrowheads="1"/>
          </p:cNvSpPr>
          <p:nvPr/>
        </p:nvSpPr>
        <p:spPr bwMode="auto">
          <a:xfrm>
            <a:off x="8755063" y="4589463"/>
            <a:ext cx="171450" cy="171450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D</a:t>
            </a:r>
          </a:p>
        </p:txBody>
      </p:sp>
      <p:cxnSp>
        <p:nvCxnSpPr>
          <p:cNvPr id="24600" name="Conector reto 58"/>
          <p:cNvCxnSpPr>
            <a:cxnSpLocks noChangeShapeType="1"/>
          </p:cNvCxnSpPr>
          <p:nvPr/>
        </p:nvCxnSpPr>
        <p:spPr bwMode="auto">
          <a:xfrm flipV="1">
            <a:off x="7740650" y="4498975"/>
            <a:ext cx="0" cy="363538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1" name="Text Box 36"/>
          <p:cNvSpPr txBox="1">
            <a:spLocks noChangeArrowheads="1"/>
          </p:cNvSpPr>
          <p:nvPr/>
        </p:nvSpPr>
        <p:spPr bwMode="auto">
          <a:xfrm>
            <a:off x="53975" y="44450"/>
            <a:ext cx="587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b="1" dirty="0">
                <a:solidFill>
                  <a:srgbClr val="009AA6"/>
                </a:solidFill>
                <a:latin typeface="Arial" charset="0"/>
              </a:rPr>
              <a:t>Visão Geral – </a:t>
            </a:r>
            <a:r>
              <a:rPr lang="pt-BR" altLang="pt-BR" b="1" dirty="0" err="1" smtClean="0">
                <a:solidFill>
                  <a:srgbClr val="009AA6"/>
                </a:solidFill>
                <a:latin typeface="Arial" charset="0"/>
              </a:rPr>
              <a:t>Config</a:t>
            </a:r>
            <a:r>
              <a:rPr lang="pt-BR" altLang="pt-BR" b="1" dirty="0" smtClean="0">
                <a:solidFill>
                  <a:srgbClr val="009AA6"/>
                </a:solidFill>
                <a:latin typeface="Arial" charset="0"/>
              </a:rPr>
              <a:t> de SVA PRJ00015108</a:t>
            </a:r>
            <a:endParaRPr lang="pt-BR" altLang="pt-BR" b="1" dirty="0">
              <a:solidFill>
                <a:srgbClr val="009AA6"/>
              </a:solidFill>
              <a:latin typeface="Arial" charset="0"/>
            </a:endParaRPr>
          </a:p>
        </p:txBody>
      </p:sp>
      <p:graphicFrame>
        <p:nvGraphicFramePr>
          <p:cNvPr id="120" name="Table 8"/>
          <p:cNvGraphicFramePr>
            <a:graphicFrameLocks noGrp="1"/>
          </p:cNvGraphicFramePr>
          <p:nvPr/>
        </p:nvGraphicFramePr>
        <p:xfrm>
          <a:off x="6011863" y="50800"/>
          <a:ext cx="2971800" cy="246545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0724"/>
                <a:gridCol w="2159920"/>
                <a:gridCol w="451156"/>
              </a:tblGrid>
              <a:tr h="33515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pt-BR" sz="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396" marR="91396" marT="45640" marB="4564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Atividade</a:t>
                      </a:r>
                      <a:endParaRPr lang="pt-BR" sz="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396" marR="91396" marT="45640" marB="4564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Interface</a:t>
                      </a:r>
                      <a:endParaRPr lang="pt-BR" sz="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396" marR="91396" marT="45640" marB="45640" anchor="ctr">
                    <a:solidFill>
                      <a:srgbClr val="009AA6"/>
                    </a:solidFill>
                  </a:tcPr>
                </a:tc>
              </a:tr>
              <a:tr h="5026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9.1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6" marR="91396" marT="45630" marB="456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ICS envia informações de ESCOBS (escritório de cobrança/parcelamento) para o parceiro. </a:t>
                      </a:r>
                      <a:endParaRPr lang="pt-BR" sz="9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630" marB="456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26" marR="91426" marT="45630" marB="45630" anchor="ctr">
                    <a:solidFill>
                      <a:schemeClr val="bg1"/>
                    </a:solidFill>
                  </a:tcPr>
                </a:tc>
              </a:tr>
              <a:tr h="288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6" marR="91396" marT="45630" marB="456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Arbor envia informações de repasse</a:t>
                      </a:r>
                      <a:endParaRPr lang="pt-BR" sz="9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630" marB="456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P2P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26" marR="91426" marT="45630" marB="45630" anchor="ctr">
                    <a:solidFill>
                      <a:schemeClr val="bg1"/>
                    </a:solidFill>
                  </a:tcPr>
                </a:tc>
              </a:tr>
              <a:tr h="288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6" marR="91396" marT="45640" marB="456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Arbor envia informações de fatura</a:t>
                      </a:r>
                      <a:endParaRPr lang="pt-BR" sz="9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640" marB="456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IPC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26" marR="91426" marT="45640" marB="45640" anchor="ctr">
                    <a:solidFill>
                      <a:schemeClr val="bg1"/>
                    </a:solidFill>
                  </a:tcPr>
                </a:tc>
              </a:tr>
              <a:tr h="365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6" marR="91396" marT="45640" marB="456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TVAS envia informações de repasse</a:t>
                      </a:r>
                      <a:endParaRPr lang="pt-BR" sz="9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640" marB="456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CONNECT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26" marR="91426" marT="45640" marB="45640" anchor="ctr">
                    <a:solidFill>
                      <a:schemeClr val="bg1"/>
                    </a:solidFill>
                  </a:tcPr>
                </a:tc>
              </a:tr>
              <a:tr h="2284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6" marR="91396" marT="45640" marB="456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Informações de Notas Fiscais 	</a:t>
                      </a:r>
                    </a:p>
                  </a:txBody>
                  <a:tcPr marL="91426" marR="91426" marT="45640" marB="456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P2P</a:t>
                      </a:r>
                      <a:endParaRPr lang="en-US" sz="9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26" marR="91426" marT="45640" marB="45640" anchor="ctr">
                    <a:solidFill>
                      <a:schemeClr val="bg1"/>
                    </a:solidFill>
                  </a:tcPr>
                </a:tc>
              </a:tr>
              <a:tr h="2284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9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6" marR="91396" marT="45640" marB="456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Envio de dados contábeis para o SAP</a:t>
                      </a:r>
                    </a:p>
                  </a:txBody>
                  <a:tcPr marL="91426" marR="91426" marT="45640" marB="456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P2P</a:t>
                      </a:r>
                    </a:p>
                  </a:txBody>
                  <a:tcPr marL="91426" marR="91426" marT="45640" marB="45640" anchor="ctr">
                    <a:solidFill>
                      <a:schemeClr val="bg1"/>
                    </a:solidFill>
                  </a:tcPr>
                </a:tc>
              </a:tr>
              <a:tr h="2284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6" marR="91396" marT="45640" marB="456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Bloqueio dos novos </a:t>
                      </a:r>
                      <a:r>
                        <a:rPr lang="pt-BR" sz="9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SVA’s</a:t>
                      </a:r>
                      <a:r>
                        <a:rPr lang="pt-BR" sz="9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para</a:t>
                      </a:r>
                    </a:p>
                  </a:txBody>
                  <a:tcPr marL="91426" marR="91426" marT="45640" marB="456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640" marB="4564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4" name="Retângulo 123"/>
          <p:cNvSpPr/>
          <p:nvPr/>
        </p:nvSpPr>
        <p:spPr>
          <a:xfrm>
            <a:off x="87313" y="414338"/>
            <a:ext cx="5680075" cy="3886200"/>
          </a:xfrm>
          <a:prstGeom prst="rect">
            <a:avLst/>
          </a:prstGeom>
          <a:noFill/>
          <a:ln w="12700">
            <a:solidFill>
              <a:srgbClr val="009AA6"/>
            </a:solidFill>
          </a:ln>
        </p:spPr>
        <p:txBody>
          <a:bodyPr lIns="36000" tIns="36000" rIns="36000" bIns="36000" anchor="ctr">
            <a:normAutofit/>
          </a:bodyPr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>
              <a:solidFill>
                <a:srgbClr val="FFFFFF"/>
              </a:solidFill>
              <a:latin typeface="Arial" charset="0"/>
              <a:ea typeface="MS Gothic" charset="-128"/>
              <a:cs typeface="+mn-cs"/>
            </a:endParaRPr>
          </a:p>
        </p:txBody>
      </p:sp>
      <p:sp>
        <p:nvSpPr>
          <p:cNvPr id="125" name="Retângulo de cantos arredondados 124"/>
          <p:cNvSpPr/>
          <p:nvPr/>
        </p:nvSpPr>
        <p:spPr>
          <a:xfrm>
            <a:off x="2614613" y="1276350"/>
            <a:ext cx="604837" cy="2873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600" kern="0" dirty="0">
                <a:solidFill>
                  <a:srgbClr val="000000"/>
                </a:solidFill>
                <a:latin typeface="Arial"/>
              </a:rPr>
              <a:t>SIEBEL 6.3/E-CHANEL</a:t>
            </a:r>
          </a:p>
        </p:txBody>
      </p:sp>
      <p:sp>
        <p:nvSpPr>
          <p:cNvPr id="126" name="Retângulo de cantos arredondados 125"/>
          <p:cNvSpPr/>
          <p:nvPr/>
        </p:nvSpPr>
        <p:spPr>
          <a:xfrm>
            <a:off x="1827213" y="2571750"/>
            <a:ext cx="1392237" cy="215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00" dirty="0">
                <a:solidFill>
                  <a:schemeClr val="tx1"/>
                </a:solidFill>
              </a:rPr>
              <a:t>OSB</a:t>
            </a:r>
          </a:p>
        </p:txBody>
      </p:sp>
      <p:sp>
        <p:nvSpPr>
          <p:cNvPr id="127" name="Retângulo de cantos arredondados 126"/>
          <p:cNvSpPr/>
          <p:nvPr/>
        </p:nvSpPr>
        <p:spPr>
          <a:xfrm>
            <a:off x="1614488" y="1831975"/>
            <a:ext cx="604837" cy="2873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SIEBEL MKT</a:t>
            </a:r>
          </a:p>
        </p:txBody>
      </p:sp>
      <p:cxnSp>
        <p:nvCxnSpPr>
          <p:cNvPr id="128" name="Conector de seta reta 127"/>
          <p:cNvCxnSpPr>
            <a:stCxn id="127" idx="2"/>
          </p:cNvCxnSpPr>
          <p:nvPr/>
        </p:nvCxnSpPr>
        <p:spPr>
          <a:xfrm>
            <a:off x="1917700" y="2119313"/>
            <a:ext cx="0" cy="45243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Oval 40"/>
          <p:cNvSpPr>
            <a:spLocks noChangeArrowheads="1"/>
          </p:cNvSpPr>
          <p:nvPr/>
        </p:nvSpPr>
        <p:spPr bwMode="auto">
          <a:xfrm>
            <a:off x="1563688" y="1736725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1</a:t>
            </a:r>
          </a:p>
        </p:txBody>
      </p:sp>
      <p:sp>
        <p:nvSpPr>
          <p:cNvPr id="130" name="Retângulo de cantos arredondados 129"/>
          <p:cNvSpPr/>
          <p:nvPr/>
        </p:nvSpPr>
        <p:spPr>
          <a:xfrm>
            <a:off x="438150" y="1924050"/>
            <a:ext cx="604838" cy="28892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PARCEIRO</a:t>
            </a:r>
          </a:p>
        </p:txBody>
      </p:sp>
      <p:cxnSp>
        <p:nvCxnSpPr>
          <p:cNvPr id="131" name="Conector de seta reta 130"/>
          <p:cNvCxnSpPr/>
          <p:nvPr/>
        </p:nvCxnSpPr>
        <p:spPr>
          <a:xfrm>
            <a:off x="2781300" y="987425"/>
            <a:ext cx="3175" cy="28892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tângulo de cantos arredondados 131"/>
          <p:cNvSpPr/>
          <p:nvPr/>
        </p:nvSpPr>
        <p:spPr>
          <a:xfrm>
            <a:off x="4194175" y="3003550"/>
            <a:ext cx="1530350" cy="215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00" dirty="0">
                <a:solidFill>
                  <a:schemeClr val="tx1"/>
                </a:solidFill>
              </a:rPr>
              <a:t>IPC</a:t>
            </a:r>
          </a:p>
        </p:txBody>
      </p:sp>
      <p:cxnSp>
        <p:nvCxnSpPr>
          <p:cNvPr id="133" name="Conector de seta reta 132"/>
          <p:cNvCxnSpPr>
            <a:stCxn id="139" idx="2"/>
          </p:cNvCxnSpPr>
          <p:nvPr/>
        </p:nvCxnSpPr>
        <p:spPr>
          <a:xfrm>
            <a:off x="4268788" y="1614488"/>
            <a:ext cx="14287" cy="138906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" name="Picture 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468313"/>
            <a:ext cx="5143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Oval 40"/>
          <p:cNvSpPr>
            <a:spLocks noChangeArrowheads="1"/>
          </p:cNvSpPr>
          <p:nvPr/>
        </p:nvSpPr>
        <p:spPr bwMode="auto">
          <a:xfrm>
            <a:off x="2673350" y="996950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3</a:t>
            </a:r>
          </a:p>
        </p:txBody>
      </p:sp>
      <p:sp>
        <p:nvSpPr>
          <p:cNvPr id="136" name="Oval 40"/>
          <p:cNvSpPr>
            <a:spLocks noChangeArrowheads="1"/>
          </p:cNvSpPr>
          <p:nvPr/>
        </p:nvSpPr>
        <p:spPr bwMode="auto">
          <a:xfrm>
            <a:off x="1795463" y="2132013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2</a:t>
            </a:r>
          </a:p>
        </p:txBody>
      </p:sp>
      <p:sp>
        <p:nvSpPr>
          <p:cNvPr id="137" name="Oval 40"/>
          <p:cNvSpPr>
            <a:spLocks noChangeArrowheads="1"/>
          </p:cNvSpPr>
          <p:nvPr/>
        </p:nvSpPr>
        <p:spPr bwMode="auto">
          <a:xfrm>
            <a:off x="4194175" y="2027238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7</a:t>
            </a:r>
          </a:p>
        </p:txBody>
      </p:sp>
      <p:cxnSp>
        <p:nvCxnSpPr>
          <p:cNvPr id="138" name="Conector de seta reta 137"/>
          <p:cNvCxnSpPr>
            <a:endCxn id="146" idx="0"/>
          </p:cNvCxnSpPr>
          <p:nvPr/>
        </p:nvCxnSpPr>
        <p:spPr>
          <a:xfrm flipH="1">
            <a:off x="4551363" y="3219450"/>
            <a:ext cx="0" cy="64928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tângulo de cantos arredondados 138"/>
          <p:cNvSpPr/>
          <p:nvPr/>
        </p:nvSpPr>
        <p:spPr>
          <a:xfrm>
            <a:off x="3967163" y="1327150"/>
            <a:ext cx="604837" cy="2873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ARBOR</a:t>
            </a:r>
          </a:p>
        </p:txBody>
      </p:sp>
      <p:cxnSp>
        <p:nvCxnSpPr>
          <p:cNvPr id="140" name="Conector de seta reta 139"/>
          <p:cNvCxnSpPr/>
          <p:nvPr/>
        </p:nvCxnSpPr>
        <p:spPr>
          <a:xfrm flipH="1" flipV="1">
            <a:off x="2770188" y="1563688"/>
            <a:ext cx="14287" cy="100806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40"/>
          <p:cNvSpPr>
            <a:spLocks noChangeArrowheads="1"/>
          </p:cNvSpPr>
          <p:nvPr/>
        </p:nvSpPr>
        <p:spPr bwMode="auto">
          <a:xfrm>
            <a:off x="2693988" y="1746250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2</a:t>
            </a:r>
          </a:p>
        </p:txBody>
      </p:sp>
      <p:cxnSp>
        <p:nvCxnSpPr>
          <p:cNvPr id="142" name="Conector de seta reta 141"/>
          <p:cNvCxnSpPr/>
          <p:nvPr/>
        </p:nvCxnSpPr>
        <p:spPr>
          <a:xfrm>
            <a:off x="2930525" y="2203450"/>
            <a:ext cx="0" cy="3683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de seta reta 142"/>
          <p:cNvCxnSpPr/>
          <p:nvPr/>
        </p:nvCxnSpPr>
        <p:spPr>
          <a:xfrm>
            <a:off x="4032250" y="1622425"/>
            <a:ext cx="0" cy="4445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40"/>
          <p:cNvSpPr>
            <a:spLocks noChangeArrowheads="1"/>
          </p:cNvSpPr>
          <p:nvPr/>
        </p:nvSpPr>
        <p:spPr bwMode="auto">
          <a:xfrm>
            <a:off x="3924300" y="1762125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4</a:t>
            </a:r>
          </a:p>
        </p:txBody>
      </p:sp>
      <p:sp>
        <p:nvSpPr>
          <p:cNvPr id="145" name="Oval 40"/>
          <p:cNvSpPr>
            <a:spLocks noChangeArrowheads="1"/>
          </p:cNvSpPr>
          <p:nvPr/>
        </p:nvSpPr>
        <p:spPr bwMode="auto">
          <a:xfrm>
            <a:off x="3933825" y="1914525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5</a:t>
            </a:r>
          </a:p>
        </p:txBody>
      </p:sp>
      <p:sp>
        <p:nvSpPr>
          <p:cNvPr id="146" name="Retângulo de cantos arredondados 145"/>
          <p:cNvSpPr/>
          <p:nvPr/>
        </p:nvSpPr>
        <p:spPr>
          <a:xfrm>
            <a:off x="4248150" y="3868738"/>
            <a:ext cx="604838" cy="2873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DW</a:t>
            </a:r>
          </a:p>
        </p:txBody>
      </p:sp>
      <p:sp>
        <p:nvSpPr>
          <p:cNvPr id="147" name="Oval 40"/>
          <p:cNvSpPr>
            <a:spLocks noChangeArrowheads="1"/>
          </p:cNvSpPr>
          <p:nvPr/>
        </p:nvSpPr>
        <p:spPr bwMode="auto">
          <a:xfrm>
            <a:off x="4445000" y="3540125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7</a:t>
            </a:r>
          </a:p>
        </p:txBody>
      </p:sp>
      <p:cxnSp>
        <p:nvCxnSpPr>
          <p:cNvPr id="148" name="Conector angulado 147"/>
          <p:cNvCxnSpPr/>
          <p:nvPr/>
        </p:nvCxnSpPr>
        <p:spPr>
          <a:xfrm rot="16200000" flipH="1">
            <a:off x="3218657" y="1289843"/>
            <a:ext cx="1727200" cy="1700213"/>
          </a:xfrm>
          <a:prstGeom prst="bentConnector3">
            <a:avLst>
              <a:gd name="adj1" fmla="val -9326"/>
            </a:avLst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angulado 148"/>
          <p:cNvCxnSpPr>
            <a:stCxn id="125" idx="0"/>
          </p:cNvCxnSpPr>
          <p:nvPr/>
        </p:nvCxnSpPr>
        <p:spPr>
          <a:xfrm rot="16200000" flipH="1">
            <a:off x="3138488" y="1055687"/>
            <a:ext cx="1727200" cy="2168525"/>
          </a:xfrm>
          <a:prstGeom prst="bentConnector4">
            <a:avLst>
              <a:gd name="adj1" fmla="val -13232"/>
              <a:gd name="adj2" fmla="val 99604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Oval 40"/>
          <p:cNvSpPr>
            <a:spLocks noChangeArrowheads="1"/>
          </p:cNvSpPr>
          <p:nvPr/>
        </p:nvSpPr>
        <p:spPr bwMode="auto">
          <a:xfrm>
            <a:off x="4883150" y="1798638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8</a:t>
            </a:r>
          </a:p>
        </p:txBody>
      </p:sp>
      <p:sp>
        <p:nvSpPr>
          <p:cNvPr id="151" name="Retângulo de cantos arredondados 150"/>
          <p:cNvSpPr/>
          <p:nvPr/>
        </p:nvSpPr>
        <p:spPr>
          <a:xfrm>
            <a:off x="5119688" y="3868738"/>
            <a:ext cx="604837" cy="2873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ODS</a:t>
            </a:r>
          </a:p>
        </p:txBody>
      </p:sp>
      <p:cxnSp>
        <p:nvCxnSpPr>
          <p:cNvPr id="152" name="Conector de seta reta 151"/>
          <p:cNvCxnSpPr/>
          <p:nvPr/>
        </p:nvCxnSpPr>
        <p:spPr>
          <a:xfrm>
            <a:off x="5381625" y="3236913"/>
            <a:ext cx="0" cy="63182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Oval 40"/>
          <p:cNvSpPr>
            <a:spLocks noChangeArrowheads="1"/>
          </p:cNvSpPr>
          <p:nvPr/>
        </p:nvSpPr>
        <p:spPr bwMode="auto">
          <a:xfrm>
            <a:off x="5275263" y="3540125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8</a:t>
            </a:r>
          </a:p>
        </p:txBody>
      </p:sp>
      <p:cxnSp>
        <p:nvCxnSpPr>
          <p:cNvPr id="154" name="Conector de seta reta 153"/>
          <p:cNvCxnSpPr>
            <a:stCxn id="151" idx="1"/>
            <a:endCxn id="146" idx="3"/>
          </p:cNvCxnSpPr>
          <p:nvPr/>
        </p:nvCxnSpPr>
        <p:spPr>
          <a:xfrm flipH="1">
            <a:off x="4852988" y="4011613"/>
            <a:ext cx="266700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Oval 40"/>
          <p:cNvSpPr>
            <a:spLocks noChangeArrowheads="1"/>
          </p:cNvSpPr>
          <p:nvPr/>
        </p:nvSpPr>
        <p:spPr bwMode="auto">
          <a:xfrm>
            <a:off x="4914900" y="3797300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8</a:t>
            </a:r>
          </a:p>
        </p:txBody>
      </p:sp>
      <p:cxnSp>
        <p:nvCxnSpPr>
          <p:cNvPr id="156" name="Conector de seta reta 155"/>
          <p:cNvCxnSpPr/>
          <p:nvPr/>
        </p:nvCxnSpPr>
        <p:spPr>
          <a:xfrm>
            <a:off x="4424363" y="1614488"/>
            <a:ext cx="14287" cy="138906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Oval 40"/>
          <p:cNvSpPr>
            <a:spLocks noChangeArrowheads="1"/>
          </p:cNvSpPr>
          <p:nvPr/>
        </p:nvSpPr>
        <p:spPr bwMode="auto">
          <a:xfrm>
            <a:off x="4356100" y="2203450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9</a:t>
            </a:r>
          </a:p>
        </p:txBody>
      </p:sp>
      <p:sp>
        <p:nvSpPr>
          <p:cNvPr id="158" name="Retângulo de cantos arredondados 157"/>
          <p:cNvSpPr/>
          <p:nvPr/>
        </p:nvSpPr>
        <p:spPr>
          <a:xfrm>
            <a:off x="3606800" y="3868738"/>
            <a:ext cx="604838" cy="2873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ICS</a:t>
            </a:r>
          </a:p>
        </p:txBody>
      </p:sp>
      <p:sp>
        <p:nvSpPr>
          <p:cNvPr id="159" name="Retângulo de cantos arredondados 158"/>
          <p:cNvSpPr/>
          <p:nvPr/>
        </p:nvSpPr>
        <p:spPr>
          <a:xfrm>
            <a:off x="2166938" y="2859088"/>
            <a:ext cx="604837" cy="2873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TVAS</a:t>
            </a:r>
          </a:p>
        </p:txBody>
      </p:sp>
      <p:sp>
        <p:nvSpPr>
          <p:cNvPr id="160" name="Retângulo de cantos arredondados 159"/>
          <p:cNvSpPr/>
          <p:nvPr/>
        </p:nvSpPr>
        <p:spPr>
          <a:xfrm>
            <a:off x="3744913" y="2571750"/>
            <a:ext cx="466725" cy="215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00" dirty="0">
                <a:solidFill>
                  <a:schemeClr val="tx1"/>
                </a:solidFill>
              </a:rPr>
              <a:t>OSB</a:t>
            </a:r>
          </a:p>
        </p:txBody>
      </p:sp>
      <p:cxnSp>
        <p:nvCxnSpPr>
          <p:cNvPr id="161" name="Conector angulado 160"/>
          <p:cNvCxnSpPr/>
          <p:nvPr/>
        </p:nvCxnSpPr>
        <p:spPr>
          <a:xfrm rot="5400000">
            <a:off x="3732212" y="3317876"/>
            <a:ext cx="631825" cy="4699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do 161"/>
          <p:cNvCxnSpPr>
            <a:stCxn id="139" idx="1"/>
            <a:endCxn id="159" idx="3"/>
          </p:cNvCxnSpPr>
          <p:nvPr/>
        </p:nvCxnSpPr>
        <p:spPr>
          <a:xfrm rot="10800000" flipV="1">
            <a:off x="2771775" y="1471613"/>
            <a:ext cx="1195388" cy="153193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de seta reta 162"/>
          <p:cNvCxnSpPr/>
          <p:nvPr/>
        </p:nvCxnSpPr>
        <p:spPr>
          <a:xfrm>
            <a:off x="4551363" y="1603375"/>
            <a:ext cx="0" cy="140017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Oval 40"/>
          <p:cNvSpPr>
            <a:spLocks noChangeArrowheads="1"/>
          </p:cNvSpPr>
          <p:nvPr/>
        </p:nvSpPr>
        <p:spPr bwMode="auto">
          <a:xfrm>
            <a:off x="4500563" y="2419350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11</a:t>
            </a:r>
          </a:p>
        </p:txBody>
      </p:sp>
      <p:sp>
        <p:nvSpPr>
          <p:cNvPr id="165" name="Retângulo de cantos arredondados 164"/>
          <p:cNvSpPr/>
          <p:nvPr/>
        </p:nvSpPr>
        <p:spPr>
          <a:xfrm>
            <a:off x="2484438" y="3849688"/>
            <a:ext cx="604837" cy="28892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EBILLING</a:t>
            </a:r>
          </a:p>
        </p:txBody>
      </p:sp>
      <p:sp>
        <p:nvSpPr>
          <p:cNvPr id="166" name="Retângulo de cantos arredondados 165"/>
          <p:cNvSpPr/>
          <p:nvPr/>
        </p:nvSpPr>
        <p:spPr>
          <a:xfrm>
            <a:off x="684213" y="3835400"/>
            <a:ext cx="604837" cy="3190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MINHA OI</a:t>
            </a:r>
          </a:p>
        </p:txBody>
      </p:sp>
      <p:cxnSp>
        <p:nvCxnSpPr>
          <p:cNvPr id="167" name="Conector de seta reta 166"/>
          <p:cNvCxnSpPr>
            <a:stCxn id="165" idx="1"/>
            <a:endCxn id="166" idx="3"/>
          </p:cNvCxnSpPr>
          <p:nvPr/>
        </p:nvCxnSpPr>
        <p:spPr>
          <a:xfrm flipH="1">
            <a:off x="1289050" y="3994150"/>
            <a:ext cx="119538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do 167"/>
          <p:cNvCxnSpPr>
            <a:stCxn id="132" idx="1"/>
            <a:endCxn id="165" idx="3"/>
          </p:cNvCxnSpPr>
          <p:nvPr/>
        </p:nvCxnSpPr>
        <p:spPr>
          <a:xfrm rot="10800000" flipV="1">
            <a:off x="3089275" y="3111500"/>
            <a:ext cx="1104900" cy="882650"/>
          </a:xfrm>
          <a:prstGeom prst="bentConnector3">
            <a:avLst>
              <a:gd name="adj1" fmla="val 61325"/>
            </a:avLst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Oval 40"/>
          <p:cNvSpPr>
            <a:spLocks noChangeArrowheads="1"/>
          </p:cNvSpPr>
          <p:nvPr/>
        </p:nvSpPr>
        <p:spPr bwMode="auto">
          <a:xfrm>
            <a:off x="4057650" y="3500438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9</a:t>
            </a:r>
          </a:p>
        </p:txBody>
      </p:sp>
      <p:cxnSp>
        <p:nvCxnSpPr>
          <p:cNvPr id="170" name="Conector angulado 169"/>
          <p:cNvCxnSpPr>
            <a:stCxn id="159" idx="1"/>
            <a:endCxn id="130" idx="2"/>
          </p:cNvCxnSpPr>
          <p:nvPr/>
        </p:nvCxnSpPr>
        <p:spPr>
          <a:xfrm rot="10800000">
            <a:off x="741363" y="2212975"/>
            <a:ext cx="1425575" cy="790575"/>
          </a:xfrm>
          <a:prstGeom prst="bentConnector2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40"/>
          <p:cNvSpPr>
            <a:spLocks noChangeArrowheads="1"/>
          </p:cNvSpPr>
          <p:nvPr/>
        </p:nvSpPr>
        <p:spPr bwMode="auto">
          <a:xfrm>
            <a:off x="687388" y="2892425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12</a:t>
            </a:r>
          </a:p>
        </p:txBody>
      </p:sp>
      <p:sp>
        <p:nvSpPr>
          <p:cNvPr id="172" name="Retângulo de cantos arredondados 171"/>
          <p:cNvSpPr/>
          <p:nvPr/>
        </p:nvSpPr>
        <p:spPr>
          <a:xfrm>
            <a:off x="2166938" y="3182938"/>
            <a:ext cx="604837" cy="2873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PWSATI</a:t>
            </a:r>
          </a:p>
        </p:txBody>
      </p:sp>
      <p:cxnSp>
        <p:nvCxnSpPr>
          <p:cNvPr id="173" name="Conector angulado 172"/>
          <p:cNvCxnSpPr>
            <a:stCxn id="139" idx="1"/>
            <a:endCxn id="172" idx="3"/>
          </p:cNvCxnSpPr>
          <p:nvPr/>
        </p:nvCxnSpPr>
        <p:spPr>
          <a:xfrm rot="10800000" flipV="1">
            <a:off x="2771775" y="1470025"/>
            <a:ext cx="1195388" cy="185737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Oval 40"/>
          <p:cNvSpPr>
            <a:spLocks noChangeArrowheads="1"/>
          </p:cNvSpPr>
          <p:nvPr/>
        </p:nvSpPr>
        <p:spPr bwMode="auto">
          <a:xfrm>
            <a:off x="3919538" y="3144838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11</a:t>
            </a:r>
          </a:p>
        </p:txBody>
      </p:sp>
      <p:pic>
        <p:nvPicPr>
          <p:cNvPr id="175" name="Picture 84" descr="C:\Users\OI341522\AppData\Local\Microsoft\Windows\Temporary Internet Files\Content.Outlook\EF2ST5T6\arqu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13" y="314483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Oval 40"/>
          <p:cNvSpPr>
            <a:spLocks noChangeArrowheads="1"/>
          </p:cNvSpPr>
          <p:nvPr/>
        </p:nvSpPr>
        <p:spPr bwMode="auto">
          <a:xfrm>
            <a:off x="3059113" y="2924175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10</a:t>
            </a:r>
          </a:p>
        </p:txBody>
      </p:sp>
      <p:sp>
        <p:nvSpPr>
          <p:cNvPr id="177" name="Oval 40"/>
          <p:cNvSpPr>
            <a:spLocks noChangeArrowheads="1"/>
          </p:cNvSpPr>
          <p:nvPr/>
        </p:nvSpPr>
        <p:spPr bwMode="auto">
          <a:xfrm>
            <a:off x="3059113" y="3219450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13</a:t>
            </a:r>
          </a:p>
        </p:txBody>
      </p:sp>
      <p:sp>
        <p:nvSpPr>
          <p:cNvPr id="178" name="Oval 40"/>
          <p:cNvSpPr>
            <a:spLocks noChangeArrowheads="1"/>
          </p:cNvSpPr>
          <p:nvPr/>
        </p:nvSpPr>
        <p:spPr bwMode="auto">
          <a:xfrm>
            <a:off x="2649538" y="3332163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179" name="Retângulo de cantos arredondados 178"/>
          <p:cNvSpPr/>
          <p:nvPr/>
        </p:nvSpPr>
        <p:spPr>
          <a:xfrm>
            <a:off x="2166938" y="3508375"/>
            <a:ext cx="604837" cy="2873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SAP</a:t>
            </a:r>
          </a:p>
        </p:txBody>
      </p:sp>
      <p:cxnSp>
        <p:nvCxnSpPr>
          <p:cNvPr id="180" name="Conector angulado 179"/>
          <p:cNvCxnSpPr>
            <a:stCxn id="139" idx="1"/>
            <a:endCxn id="179" idx="3"/>
          </p:cNvCxnSpPr>
          <p:nvPr/>
        </p:nvCxnSpPr>
        <p:spPr>
          <a:xfrm rot="10800000" flipV="1">
            <a:off x="2771775" y="1471613"/>
            <a:ext cx="1195388" cy="217963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Oval 40"/>
          <p:cNvSpPr>
            <a:spLocks noChangeArrowheads="1"/>
          </p:cNvSpPr>
          <p:nvPr/>
        </p:nvSpPr>
        <p:spPr bwMode="auto">
          <a:xfrm>
            <a:off x="3122613" y="3571875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14</a:t>
            </a:r>
          </a:p>
        </p:txBody>
      </p:sp>
      <p:sp>
        <p:nvSpPr>
          <p:cNvPr id="182" name="Oval 40"/>
          <p:cNvSpPr>
            <a:spLocks noChangeArrowheads="1"/>
          </p:cNvSpPr>
          <p:nvPr/>
        </p:nvSpPr>
        <p:spPr bwMode="auto">
          <a:xfrm>
            <a:off x="2636838" y="3651250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183" name="Oval 40"/>
          <p:cNvSpPr>
            <a:spLocks noChangeArrowheads="1"/>
          </p:cNvSpPr>
          <p:nvPr/>
        </p:nvSpPr>
        <p:spPr bwMode="auto">
          <a:xfrm>
            <a:off x="2052638" y="1978025"/>
            <a:ext cx="142875" cy="144463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sz="8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84" name="Oval 40"/>
          <p:cNvSpPr>
            <a:spLocks noChangeArrowheads="1"/>
          </p:cNvSpPr>
          <p:nvPr/>
        </p:nvSpPr>
        <p:spPr bwMode="auto">
          <a:xfrm>
            <a:off x="5580063" y="3148013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185" name="Retângulo de cantos arredondados 184"/>
          <p:cNvSpPr/>
          <p:nvPr/>
        </p:nvSpPr>
        <p:spPr>
          <a:xfrm>
            <a:off x="2843213" y="1995488"/>
            <a:ext cx="498475" cy="2079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00" dirty="0">
                <a:solidFill>
                  <a:schemeClr val="tx1"/>
                </a:solidFill>
              </a:rPr>
              <a:t>VITRIA</a:t>
            </a:r>
          </a:p>
        </p:txBody>
      </p:sp>
      <p:cxnSp>
        <p:nvCxnSpPr>
          <p:cNvPr id="186" name="Conector de seta reta 185"/>
          <p:cNvCxnSpPr>
            <a:stCxn id="125" idx="2"/>
          </p:cNvCxnSpPr>
          <p:nvPr/>
        </p:nvCxnSpPr>
        <p:spPr>
          <a:xfrm>
            <a:off x="2917825" y="1563688"/>
            <a:ext cx="9525" cy="4318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Oval 40"/>
          <p:cNvSpPr>
            <a:spLocks noChangeArrowheads="1"/>
          </p:cNvSpPr>
          <p:nvPr/>
        </p:nvSpPr>
        <p:spPr bwMode="auto">
          <a:xfrm>
            <a:off x="2884488" y="1593850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4</a:t>
            </a:r>
          </a:p>
        </p:txBody>
      </p:sp>
      <p:sp>
        <p:nvSpPr>
          <p:cNvPr id="188" name="Oval 40"/>
          <p:cNvSpPr>
            <a:spLocks noChangeArrowheads="1"/>
          </p:cNvSpPr>
          <p:nvPr/>
        </p:nvSpPr>
        <p:spPr bwMode="auto">
          <a:xfrm>
            <a:off x="2894013" y="1746250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5</a:t>
            </a:r>
          </a:p>
        </p:txBody>
      </p:sp>
      <p:sp>
        <p:nvSpPr>
          <p:cNvPr id="189" name="Oval 40"/>
          <p:cNvSpPr>
            <a:spLocks noChangeArrowheads="1"/>
          </p:cNvSpPr>
          <p:nvPr/>
        </p:nvSpPr>
        <p:spPr bwMode="auto">
          <a:xfrm>
            <a:off x="3248025" y="2184400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 dirty="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190" name="Retângulo de cantos arredondados 189"/>
          <p:cNvSpPr/>
          <p:nvPr/>
        </p:nvSpPr>
        <p:spPr>
          <a:xfrm>
            <a:off x="3713163" y="2066925"/>
            <a:ext cx="498475" cy="2079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00" dirty="0">
                <a:solidFill>
                  <a:schemeClr val="tx1"/>
                </a:solidFill>
              </a:rPr>
              <a:t>VITRIA</a:t>
            </a:r>
          </a:p>
        </p:txBody>
      </p:sp>
      <p:cxnSp>
        <p:nvCxnSpPr>
          <p:cNvPr id="191" name="Conector de seta reta 190"/>
          <p:cNvCxnSpPr/>
          <p:nvPr/>
        </p:nvCxnSpPr>
        <p:spPr>
          <a:xfrm>
            <a:off x="4032250" y="2279650"/>
            <a:ext cx="0" cy="29051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Oval 40"/>
          <p:cNvSpPr>
            <a:spLocks noChangeArrowheads="1"/>
          </p:cNvSpPr>
          <p:nvPr/>
        </p:nvSpPr>
        <p:spPr bwMode="auto">
          <a:xfrm>
            <a:off x="3779838" y="2284413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4</a:t>
            </a:r>
          </a:p>
        </p:txBody>
      </p:sp>
      <p:sp>
        <p:nvSpPr>
          <p:cNvPr id="193" name="Oval 40"/>
          <p:cNvSpPr>
            <a:spLocks noChangeArrowheads="1"/>
          </p:cNvSpPr>
          <p:nvPr/>
        </p:nvSpPr>
        <p:spPr bwMode="auto">
          <a:xfrm>
            <a:off x="3789363" y="2436813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5</a:t>
            </a:r>
          </a:p>
        </p:txBody>
      </p:sp>
      <p:sp>
        <p:nvSpPr>
          <p:cNvPr id="194" name="Oval 40"/>
          <p:cNvSpPr>
            <a:spLocks noChangeArrowheads="1"/>
          </p:cNvSpPr>
          <p:nvPr/>
        </p:nvSpPr>
        <p:spPr bwMode="auto">
          <a:xfrm>
            <a:off x="2987675" y="2211388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4</a:t>
            </a:r>
          </a:p>
        </p:txBody>
      </p:sp>
      <p:sp>
        <p:nvSpPr>
          <p:cNvPr id="195" name="Oval 40"/>
          <p:cNvSpPr>
            <a:spLocks noChangeArrowheads="1"/>
          </p:cNvSpPr>
          <p:nvPr/>
        </p:nvSpPr>
        <p:spPr bwMode="auto">
          <a:xfrm>
            <a:off x="2997200" y="2363788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5</a:t>
            </a:r>
          </a:p>
        </p:txBody>
      </p:sp>
      <p:cxnSp>
        <p:nvCxnSpPr>
          <p:cNvPr id="196" name="Conector angulado 195"/>
          <p:cNvCxnSpPr>
            <a:stCxn id="197" idx="3"/>
          </p:cNvCxnSpPr>
          <p:nvPr/>
        </p:nvCxnSpPr>
        <p:spPr>
          <a:xfrm>
            <a:off x="2152650" y="1131888"/>
            <a:ext cx="474663" cy="15716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tângulo de cantos arredondados 196"/>
          <p:cNvSpPr/>
          <p:nvPr/>
        </p:nvSpPr>
        <p:spPr>
          <a:xfrm>
            <a:off x="1547813" y="989013"/>
            <a:ext cx="604837" cy="2873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OI VENDE</a:t>
            </a:r>
          </a:p>
        </p:txBody>
      </p:sp>
      <p:sp>
        <p:nvSpPr>
          <p:cNvPr id="198" name="Oval 40"/>
          <p:cNvSpPr>
            <a:spLocks noChangeArrowheads="1"/>
          </p:cNvSpPr>
          <p:nvPr/>
        </p:nvSpPr>
        <p:spPr bwMode="auto">
          <a:xfrm>
            <a:off x="2312988" y="1058863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3.1</a:t>
            </a:r>
          </a:p>
        </p:txBody>
      </p:sp>
      <p:sp>
        <p:nvSpPr>
          <p:cNvPr id="199" name="Oval 40"/>
          <p:cNvSpPr>
            <a:spLocks noChangeArrowheads="1"/>
          </p:cNvSpPr>
          <p:nvPr/>
        </p:nvSpPr>
        <p:spPr bwMode="auto">
          <a:xfrm>
            <a:off x="2024063" y="1176338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200" name="Retângulo de cantos arredondados 199"/>
          <p:cNvSpPr/>
          <p:nvPr/>
        </p:nvSpPr>
        <p:spPr>
          <a:xfrm>
            <a:off x="684213" y="3435350"/>
            <a:ext cx="604837" cy="31908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MINHA OI MOBILE</a:t>
            </a:r>
          </a:p>
        </p:txBody>
      </p:sp>
      <p:sp>
        <p:nvSpPr>
          <p:cNvPr id="201" name="Oval 40"/>
          <p:cNvSpPr>
            <a:spLocks noChangeArrowheads="1"/>
          </p:cNvSpPr>
          <p:nvPr/>
        </p:nvSpPr>
        <p:spPr bwMode="auto">
          <a:xfrm>
            <a:off x="1763713" y="3938588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11</a:t>
            </a:r>
          </a:p>
        </p:txBody>
      </p:sp>
      <p:cxnSp>
        <p:nvCxnSpPr>
          <p:cNvPr id="202" name="Conector angulado 201"/>
          <p:cNvCxnSpPr>
            <a:endCxn id="200" idx="3"/>
          </p:cNvCxnSpPr>
          <p:nvPr/>
        </p:nvCxnSpPr>
        <p:spPr>
          <a:xfrm rot="10800000">
            <a:off x="1289050" y="3594100"/>
            <a:ext cx="1195388" cy="28257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Oval 40"/>
          <p:cNvSpPr>
            <a:spLocks noChangeArrowheads="1"/>
          </p:cNvSpPr>
          <p:nvPr/>
        </p:nvSpPr>
        <p:spPr bwMode="auto">
          <a:xfrm>
            <a:off x="1763713" y="3506788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11</a:t>
            </a:r>
          </a:p>
        </p:txBody>
      </p:sp>
      <p:sp>
        <p:nvSpPr>
          <p:cNvPr id="204" name="Oval 40"/>
          <p:cNvSpPr>
            <a:spLocks noChangeArrowheads="1"/>
          </p:cNvSpPr>
          <p:nvPr/>
        </p:nvSpPr>
        <p:spPr bwMode="auto">
          <a:xfrm>
            <a:off x="4113213" y="4056063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cxnSp>
        <p:nvCxnSpPr>
          <p:cNvPr id="205" name="Conector angulado 204"/>
          <p:cNvCxnSpPr>
            <a:stCxn id="125" idx="1"/>
            <a:endCxn id="130" idx="0"/>
          </p:cNvCxnSpPr>
          <p:nvPr/>
        </p:nvCxnSpPr>
        <p:spPr>
          <a:xfrm rot="10800000" flipV="1">
            <a:off x="741363" y="1419225"/>
            <a:ext cx="1873250" cy="50482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6" name="Picture 84" descr="C:\Users\OI341522\AppData\Local\Microsoft\Windows\Temporary Internet Files\Content.Outlook\EF2ST5T6\arqu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778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Oval 40"/>
          <p:cNvSpPr>
            <a:spLocks noChangeArrowheads="1"/>
          </p:cNvSpPr>
          <p:nvPr/>
        </p:nvSpPr>
        <p:spPr bwMode="auto">
          <a:xfrm>
            <a:off x="1042988" y="1347788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6</a:t>
            </a:r>
          </a:p>
        </p:txBody>
      </p:sp>
      <p:sp>
        <p:nvSpPr>
          <p:cNvPr id="208" name="Oval 40"/>
          <p:cNvSpPr>
            <a:spLocks noChangeArrowheads="1"/>
          </p:cNvSpPr>
          <p:nvPr/>
        </p:nvSpPr>
        <p:spPr bwMode="auto">
          <a:xfrm>
            <a:off x="5580063" y="4056063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209" name="Oval 40"/>
          <p:cNvSpPr>
            <a:spLocks noChangeArrowheads="1"/>
          </p:cNvSpPr>
          <p:nvPr/>
        </p:nvSpPr>
        <p:spPr bwMode="auto">
          <a:xfrm>
            <a:off x="4716463" y="4056063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210" name="Oval 40"/>
          <p:cNvSpPr>
            <a:spLocks noChangeArrowheads="1"/>
          </p:cNvSpPr>
          <p:nvPr/>
        </p:nvSpPr>
        <p:spPr bwMode="auto">
          <a:xfrm>
            <a:off x="3059113" y="2687638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211" name="Oval 40"/>
          <p:cNvSpPr>
            <a:spLocks noChangeArrowheads="1"/>
          </p:cNvSpPr>
          <p:nvPr/>
        </p:nvSpPr>
        <p:spPr bwMode="auto">
          <a:xfrm>
            <a:off x="3924300" y="1276350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4.1</a:t>
            </a:r>
          </a:p>
        </p:txBody>
      </p:sp>
      <p:cxnSp>
        <p:nvCxnSpPr>
          <p:cNvPr id="212" name="Conector angulado 211"/>
          <p:cNvCxnSpPr>
            <a:stCxn id="158" idx="2"/>
            <a:endCxn id="130" idx="1"/>
          </p:cNvCxnSpPr>
          <p:nvPr/>
        </p:nvCxnSpPr>
        <p:spPr>
          <a:xfrm rot="5400000" flipH="1">
            <a:off x="1130301" y="1376362"/>
            <a:ext cx="2087562" cy="3471863"/>
          </a:xfrm>
          <a:prstGeom prst="bentConnector4">
            <a:avLst>
              <a:gd name="adj1" fmla="val -4957"/>
              <a:gd name="adj2" fmla="val 106586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Oval 40"/>
          <p:cNvSpPr>
            <a:spLocks noChangeArrowheads="1"/>
          </p:cNvSpPr>
          <p:nvPr/>
        </p:nvSpPr>
        <p:spPr bwMode="auto">
          <a:xfrm>
            <a:off x="179388" y="2851150"/>
            <a:ext cx="153987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9.1</a:t>
            </a:r>
          </a:p>
        </p:txBody>
      </p:sp>
      <p:cxnSp>
        <p:nvCxnSpPr>
          <p:cNvPr id="214" name="Conector angulado 213"/>
          <p:cNvCxnSpPr>
            <a:stCxn id="134" idx="1"/>
            <a:endCxn id="197" idx="0"/>
          </p:cNvCxnSpPr>
          <p:nvPr/>
        </p:nvCxnSpPr>
        <p:spPr>
          <a:xfrm rot="10800000" flipV="1">
            <a:off x="1851025" y="744538"/>
            <a:ext cx="809625" cy="24447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Oval 40"/>
          <p:cNvSpPr>
            <a:spLocks noChangeArrowheads="1"/>
          </p:cNvSpPr>
          <p:nvPr/>
        </p:nvSpPr>
        <p:spPr bwMode="auto">
          <a:xfrm>
            <a:off x="2124075" y="690563"/>
            <a:ext cx="153988" cy="1524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</a:rPr>
              <a:t>3.1</a:t>
            </a:r>
          </a:p>
        </p:txBody>
      </p:sp>
      <p:sp>
        <p:nvSpPr>
          <p:cNvPr id="216" name="Oval 40"/>
          <p:cNvSpPr>
            <a:spLocks noChangeArrowheads="1"/>
          </p:cNvSpPr>
          <p:nvPr/>
        </p:nvSpPr>
        <p:spPr bwMode="auto">
          <a:xfrm>
            <a:off x="2627800" y="3075806"/>
            <a:ext cx="144000" cy="144000"/>
          </a:xfrm>
          <a:prstGeom prst="ellipse">
            <a:avLst/>
          </a:prstGeom>
          <a:solidFill>
            <a:srgbClr val="FFC00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I</a:t>
            </a:r>
          </a:p>
        </p:txBody>
      </p:sp>
      <p:sp>
        <p:nvSpPr>
          <p:cNvPr id="217" name="Oval 40"/>
          <p:cNvSpPr>
            <a:spLocks noChangeArrowheads="1"/>
          </p:cNvSpPr>
          <p:nvPr/>
        </p:nvSpPr>
        <p:spPr bwMode="auto">
          <a:xfrm>
            <a:off x="3131840" y="1419622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 dirty="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218" name="Oval 40"/>
          <p:cNvSpPr>
            <a:spLocks noChangeArrowheads="1"/>
          </p:cNvSpPr>
          <p:nvPr/>
        </p:nvSpPr>
        <p:spPr bwMode="auto">
          <a:xfrm>
            <a:off x="4472558" y="1491630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 dirty="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219" name="Oval 40"/>
          <p:cNvSpPr>
            <a:spLocks noChangeArrowheads="1"/>
          </p:cNvSpPr>
          <p:nvPr/>
        </p:nvSpPr>
        <p:spPr bwMode="auto">
          <a:xfrm>
            <a:off x="2960390" y="4083918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220" name="Oval 40"/>
          <p:cNvSpPr>
            <a:spLocks noChangeArrowheads="1"/>
          </p:cNvSpPr>
          <p:nvPr/>
        </p:nvSpPr>
        <p:spPr bwMode="auto">
          <a:xfrm>
            <a:off x="1187624" y="4083918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507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ângulo 67"/>
          <p:cNvSpPr/>
          <p:nvPr/>
        </p:nvSpPr>
        <p:spPr>
          <a:xfrm>
            <a:off x="7929563" y="195263"/>
            <a:ext cx="1214437" cy="86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4579" name="Espaço Reservado para Número de Slide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740650" y="4875213"/>
            <a:ext cx="836613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FAD7DA3-4F4F-416A-9C2B-127BBA2CE269}" type="slidenum">
              <a:rPr lang="en-US" altLang="pt-BR" smtClean="0">
                <a:solidFill>
                  <a:srgbClr val="7F7F7F"/>
                </a:solidFill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pt-BR" smtClean="0">
              <a:solidFill>
                <a:srgbClr val="7F7F7F"/>
              </a:solidFill>
              <a:latin typeface="Arial" charset="0"/>
            </a:endParaRPr>
          </a:p>
        </p:txBody>
      </p:sp>
      <p:grpSp>
        <p:nvGrpSpPr>
          <p:cNvPr id="24580" name="Grupo 37"/>
          <p:cNvGrpSpPr>
            <a:grpSpLocks/>
          </p:cNvGrpSpPr>
          <p:nvPr/>
        </p:nvGrpSpPr>
        <p:grpSpPr bwMode="auto">
          <a:xfrm>
            <a:off x="117475" y="4371975"/>
            <a:ext cx="8866188" cy="546100"/>
            <a:chOff x="117519" y="4391504"/>
            <a:chExt cx="8866847" cy="546571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6877596" y="4474125"/>
              <a:ext cx="2106770" cy="443295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108000" tIns="0" rIns="0" bIns="0" anchor="ctr"/>
            <a:lstStyle/>
            <a:p>
              <a:pPr defTabSz="914400" hangingPunct="0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Impacto</a:t>
              </a:r>
            </a:p>
            <a:p>
              <a:pPr defTabSz="914400" hangingPunct="0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/ Teste	Desenvolvimento</a:t>
              </a:r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17519" y="4483658"/>
              <a:ext cx="2654497" cy="443295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108000" tIns="0" rIns="0" bIns="0" anchor="ctr"/>
            <a:lstStyle/>
            <a:p>
              <a:pPr defTabSz="914400" hangingPunct="0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Sistema</a:t>
              </a:r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763680" y="4580580"/>
              <a:ext cx="576305" cy="276463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914400" hangingPunct="0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Sistema</a:t>
              </a: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1420954" y="4578991"/>
              <a:ext cx="576305" cy="274875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defTabSz="914400" hangingPunct="0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Externo</a:t>
              </a:r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2818058" y="4480481"/>
              <a:ext cx="4026199" cy="443295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36000" tIns="0" rIns="0" bIns="0"/>
            <a:lstStyle/>
            <a:p>
              <a:pPr defTabSz="914400" hangingPunct="0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Integração</a:t>
              </a:r>
            </a:p>
          </p:txBody>
        </p:sp>
        <p:cxnSp>
          <p:nvCxnSpPr>
            <p:cNvPr id="24719" name="Conector de seta reta 43"/>
            <p:cNvCxnSpPr>
              <a:cxnSpLocks noChangeShapeType="1"/>
            </p:cNvCxnSpPr>
            <p:nvPr/>
          </p:nvCxnSpPr>
          <p:spPr bwMode="auto">
            <a:xfrm>
              <a:off x="6204391" y="4579023"/>
              <a:ext cx="544217" cy="1751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0" name="Conector de seta reta 44"/>
            <p:cNvCxnSpPr>
              <a:cxnSpLocks noChangeShapeType="1"/>
            </p:cNvCxnSpPr>
            <p:nvPr/>
          </p:nvCxnSpPr>
          <p:spPr bwMode="auto">
            <a:xfrm>
              <a:off x="4716591" y="4827501"/>
              <a:ext cx="648072" cy="1751"/>
            </a:xfrm>
            <a:prstGeom prst="straightConnector1">
              <a:avLst/>
            </a:prstGeom>
            <a:noFill/>
            <a:ln w="12700" algn="ctr">
              <a:solidFill>
                <a:srgbClr val="7F7F7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1" name="Conector de seta reta 45"/>
            <p:cNvCxnSpPr>
              <a:cxnSpLocks noChangeShapeType="1"/>
            </p:cNvCxnSpPr>
            <p:nvPr/>
          </p:nvCxnSpPr>
          <p:spPr bwMode="auto">
            <a:xfrm>
              <a:off x="4713416" y="4561823"/>
              <a:ext cx="648072" cy="1751"/>
            </a:xfrm>
            <a:prstGeom prst="straightConnector1">
              <a:avLst/>
            </a:prstGeom>
            <a:noFill/>
            <a:ln w="12700" algn="ctr">
              <a:solidFill>
                <a:srgbClr val="DB682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722" name="CaixaDeTexto 46"/>
            <p:cNvSpPr txBox="1">
              <a:spLocks noChangeArrowheads="1"/>
            </p:cNvSpPr>
            <p:nvPr/>
          </p:nvSpPr>
          <p:spPr bwMode="auto">
            <a:xfrm>
              <a:off x="5148892" y="4490941"/>
              <a:ext cx="986592" cy="321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Síncrona</a:t>
              </a:r>
            </a:p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Assíncrona</a:t>
              </a:r>
            </a:p>
          </p:txBody>
        </p:sp>
        <p:cxnSp>
          <p:nvCxnSpPr>
            <p:cNvPr id="24723" name="Conector reto 47"/>
            <p:cNvCxnSpPr>
              <a:cxnSpLocks noChangeShapeType="1"/>
            </p:cNvCxnSpPr>
            <p:nvPr/>
          </p:nvCxnSpPr>
          <p:spPr bwMode="auto">
            <a:xfrm flipV="1">
              <a:off x="5436924" y="4519396"/>
              <a:ext cx="0" cy="363740"/>
            </a:xfrm>
            <a:prstGeom prst="line">
              <a:avLst/>
            </a:prstGeom>
            <a:noFill/>
            <a:ln w="9525" algn="ctr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724" name="CaixaDeTexto 48"/>
            <p:cNvSpPr txBox="1">
              <a:spLocks noChangeArrowheads="1"/>
            </p:cNvSpPr>
            <p:nvPr/>
          </p:nvSpPr>
          <p:spPr bwMode="auto">
            <a:xfrm>
              <a:off x="3962856" y="4487887"/>
              <a:ext cx="747631" cy="45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Nova</a:t>
              </a:r>
            </a:p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Alteração</a:t>
              </a:r>
            </a:p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Existente</a:t>
              </a:r>
              <a:endParaRPr lang="pt-BR" altLang="pt-BR" sz="900">
                <a:solidFill>
                  <a:srgbClr val="000000"/>
                </a:solidFill>
                <a:latin typeface="Arial" charset="0"/>
                <a:ea typeface="MS Gothic" pitchFamily="49" charset="-128"/>
              </a:endParaRPr>
            </a:p>
          </p:txBody>
        </p:sp>
        <p:cxnSp>
          <p:nvCxnSpPr>
            <p:cNvPr id="24725" name="Conector de seta reta 49"/>
            <p:cNvCxnSpPr>
              <a:cxnSpLocks noChangeShapeType="1"/>
            </p:cNvCxnSpPr>
            <p:nvPr/>
          </p:nvCxnSpPr>
          <p:spPr bwMode="auto">
            <a:xfrm>
              <a:off x="4713416" y="4691741"/>
              <a:ext cx="648072" cy="1751"/>
            </a:xfrm>
            <a:prstGeom prst="straightConnector1">
              <a:avLst/>
            </a:prstGeom>
            <a:noFill/>
            <a:ln w="12700" algn="ctr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Retângulo de cantos arredondados 50"/>
            <p:cNvSpPr/>
            <p:nvPr/>
          </p:nvSpPr>
          <p:spPr>
            <a:xfrm>
              <a:off x="2084578" y="4578991"/>
              <a:ext cx="576305" cy="274875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defTabSz="914400" hangingPunct="0">
                <a:lnSpc>
                  <a:spcPts val="1000"/>
                </a:lnSpc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  <a:cs typeface="+mn-cs"/>
                </a:rPr>
                <a:t>Novo</a:t>
              </a:r>
            </a:p>
          </p:txBody>
        </p:sp>
        <p:cxnSp>
          <p:nvCxnSpPr>
            <p:cNvPr id="24727" name="Conector de seta reta 51"/>
            <p:cNvCxnSpPr>
              <a:cxnSpLocks noChangeShapeType="1"/>
            </p:cNvCxnSpPr>
            <p:nvPr/>
          </p:nvCxnSpPr>
          <p:spPr bwMode="auto">
            <a:xfrm>
              <a:off x="6208608" y="4701420"/>
              <a:ext cx="540000" cy="1751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728" name="CaixaDeTexto 52"/>
            <p:cNvSpPr txBox="1">
              <a:spLocks noChangeArrowheads="1"/>
            </p:cNvSpPr>
            <p:nvPr/>
          </p:nvSpPr>
          <p:spPr bwMode="auto">
            <a:xfrm>
              <a:off x="181723" y="4391504"/>
              <a:ext cx="588667" cy="207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Legenda</a:t>
              </a:r>
              <a:endParaRPr lang="pt-BR" altLang="pt-BR" sz="900">
                <a:solidFill>
                  <a:srgbClr val="000000"/>
                </a:solidFill>
                <a:latin typeface="Arial" charset="0"/>
                <a:ea typeface="MS Gothic" pitchFamily="49" charset="-128"/>
              </a:endParaRPr>
            </a:p>
          </p:txBody>
        </p:sp>
        <p:cxnSp>
          <p:nvCxnSpPr>
            <p:cNvPr id="24729" name="Conector de seta reta 235"/>
            <p:cNvCxnSpPr>
              <a:cxnSpLocks noChangeShapeType="1"/>
            </p:cNvCxnSpPr>
            <p:nvPr/>
          </p:nvCxnSpPr>
          <p:spPr bwMode="auto">
            <a:xfrm flipV="1">
              <a:off x="3420700" y="4830901"/>
              <a:ext cx="648072" cy="1"/>
            </a:xfrm>
            <a:prstGeom prst="straightConnector1">
              <a:avLst/>
            </a:prstGeom>
            <a:noFill/>
            <a:ln w="12700" algn="ctr">
              <a:solidFill>
                <a:srgbClr val="00838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30" name="Conector reto 54"/>
            <p:cNvCxnSpPr>
              <a:cxnSpLocks noChangeShapeType="1"/>
            </p:cNvCxnSpPr>
            <p:nvPr/>
          </p:nvCxnSpPr>
          <p:spPr bwMode="auto">
            <a:xfrm flipV="1">
              <a:off x="4140780" y="4519396"/>
              <a:ext cx="0" cy="363740"/>
            </a:xfrm>
            <a:prstGeom prst="line">
              <a:avLst/>
            </a:prstGeom>
            <a:noFill/>
            <a:ln w="9525" algn="ctr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731" name="CaixaDeTexto 55"/>
            <p:cNvSpPr txBox="1">
              <a:spLocks noChangeArrowheads="1"/>
            </p:cNvSpPr>
            <p:nvPr/>
          </p:nvSpPr>
          <p:spPr bwMode="auto">
            <a:xfrm>
              <a:off x="2906834" y="4764192"/>
              <a:ext cx="459599" cy="114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Migração</a:t>
              </a:r>
              <a:endParaRPr lang="pt-BR" altLang="pt-BR" sz="900">
                <a:solidFill>
                  <a:srgbClr val="000000"/>
                </a:solidFill>
                <a:latin typeface="Arial" charset="0"/>
                <a:ea typeface="MS Gothic" pitchFamily="49" charset="-128"/>
              </a:endParaRPr>
            </a:p>
          </p:txBody>
        </p:sp>
        <p:sp>
          <p:nvSpPr>
            <p:cNvPr id="24732" name="Oval 40"/>
            <p:cNvSpPr>
              <a:spLocks noChangeArrowheads="1"/>
            </p:cNvSpPr>
            <p:nvPr/>
          </p:nvSpPr>
          <p:spPr bwMode="auto">
            <a:xfrm>
              <a:off x="7446293" y="4609900"/>
              <a:ext cx="171004" cy="17100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 b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I</a:t>
              </a:r>
            </a:p>
          </p:txBody>
        </p:sp>
        <p:sp>
          <p:nvSpPr>
            <p:cNvPr id="24733" name="Oval 40"/>
            <p:cNvSpPr>
              <a:spLocks noChangeArrowheads="1"/>
            </p:cNvSpPr>
            <p:nvPr/>
          </p:nvSpPr>
          <p:spPr bwMode="auto">
            <a:xfrm>
              <a:off x="8756499" y="4609900"/>
              <a:ext cx="171004" cy="171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pt-BR" altLang="pt-BR" sz="800" b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D</a:t>
              </a:r>
            </a:p>
          </p:txBody>
        </p:sp>
        <p:cxnSp>
          <p:nvCxnSpPr>
            <p:cNvPr id="24734" name="Conector reto 58"/>
            <p:cNvCxnSpPr>
              <a:cxnSpLocks noChangeShapeType="1"/>
            </p:cNvCxnSpPr>
            <p:nvPr/>
          </p:nvCxnSpPr>
          <p:spPr bwMode="auto">
            <a:xfrm flipV="1">
              <a:off x="7741180" y="4519396"/>
              <a:ext cx="0" cy="363740"/>
            </a:xfrm>
            <a:prstGeom prst="line">
              <a:avLst/>
            </a:prstGeom>
            <a:noFill/>
            <a:ln w="9525" algn="ctr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81" name="Text Box 36"/>
          <p:cNvSpPr txBox="1">
            <a:spLocks noChangeArrowheads="1"/>
          </p:cNvSpPr>
          <p:nvPr/>
        </p:nvSpPr>
        <p:spPr bwMode="auto">
          <a:xfrm>
            <a:off x="53975" y="44450"/>
            <a:ext cx="9090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b="1" dirty="0">
                <a:solidFill>
                  <a:srgbClr val="009AA6"/>
                </a:solidFill>
                <a:latin typeface="Arial" charset="0"/>
              </a:rPr>
              <a:t>Visão Geral – </a:t>
            </a:r>
            <a:r>
              <a:rPr lang="pt-BR" altLang="pt-BR" b="1" dirty="0" smtClean="0">
                <a:solidFill>
                  <a:srgbClr val="009AA6"/>
                </a:solidFill>
                <a:latin typeface="Arial" charset="0"/>
              </a:rPr>
              <a:t>Visão URA</a:t>
            </a:r>
            <a:endParaRPr lang="pt-BR" altLang="pt-BR" b="1" dirty="0">
              <a:solidFill>
                <a:srgbClr val="009AA6"/>
              </a:solidFill>
              <a:latin typeface="Arial" charset="0"/>
            </a:endParaRPr>
          </a:p>
        </p:txBody>
      </p:sp>
      <p:sp>
        <p:nvSpPr>
          <p:cNvPr id="70" name="Retângulo 69"/>
          <p:cNvSpPr/>
          <p:nvPr/>
        </p:nvSpPr>
        <p:spPr>
          <a:xfrm>
            <a:off x="117475" y="741363"/>
            <a:ext cx="5678488" cy="3559175"/>
          </a:xfrm>
          <a:prstGeom prst="rect">
            <a:avLst/>
          </a:prstGeom>
          <a:noFill/>
          <a:ln w="12700">
            <a:solidFill>
              <a:srgbClr val="009AA6"/>
            </a:solidFill>
          </a:ln>
          <a:effectLst/>
        </p:spPr>
        <p:txBody>
          <a:bodyPr lIns="36000" tIns="36000" rIns="36000" bIns="36000" anchor="ctr">
            <a:normAutofit/>
          </a:bodyPr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>
              <a:solidFill>
                <a:srgbClr val="FFFFFF"/>
              </a:solidFill>
              <a:latin typeface="Arial" charset="0"/>
              <a:ea typeface="MS Gothic" charset="-128"/>
              <a:cs typeface="+mn-cs"/>
            </a:endParaRPr>
          </a:p>
        </p:txBody>
      </p:sp>
      <p:graphicFrame>
        <p:nvGraphicFramePr>
          <p:cNvPr id="183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37614"/>
              </p:ext>
            </p:extLst>
          </p:nvPr>
        </p:nvGraphicFramePr>
        <p:xfrm>
          <a:off x="5940425" y="796649"/>
          <a:ext cx="3043238" cy="3071245"/>
        </p:xfrm>
        <a:graphic>
          <a:graphicData uri="http://schemas.openxmlformats.org/drawingml/2006/table">
            <a:tbl>
              <a:tblPr firstRow="1" bandRow="1"/>
              <a:tblGrid>
                <a:gridCol w="365584"/>
                <a:gridCol w="2074935"/>
                <a:gridCol w="602719"/>
              </a:tblGrid>
              <a:tr h="23706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687" marB="45687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Atividade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687" marB="45687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687" marB="45687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A6"/>
                    </a:solidFill>
                  </a:tcPr>
                </a:tc>
              </a:tr>
              <a:tr h="1980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1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T="45687" marB="45687"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Solicita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segunda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 Via</a:t>
                      </a:r>
                    </a:p>
                  </a:txBody>
                  <a:tcPr marT="45687" marB="45687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OSB</a:t>
                      </a:r>
                      <a:endParaRPr lang="en-US" sz="800" b="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T="45687" marB="45687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ACC6"/>
                      </a:solidFill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48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2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T="45687" marB="45687"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Consulta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Código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Barras</a:t>
                      </a:r>
                      <a:endParaRPr lang="en-US" sz="800" b="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T="45687" marB="45687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OSB</a:t>
                      </a:r>
                      <a:endParaRPr lang="en-US" sz="800" b="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T="45687" marB="45687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48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3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T="45687" marB="45687"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Solicita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desbloqueio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confiança</a:t>
                      </a:r>
                      <a:endParaRPr lang="en-US" sz="800" b="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687" marB="45687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OSB</a:t>
                      </a:r>
                      <a:endParaRPr lang="en-US" sz="800" b="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T="45687" marB="45687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0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4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T="45687" marB="45687"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Solicita</a:t>
                      </a:r>
                      <a:r>
                        <a:rPr 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bloqueio</a:t>
                      </a:r>
                      <a:r>
                        <a:rPr 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perda</a:t>
                      </a:r>
                      <a:r>
                        <a:rPr 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kern="12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roubo</a:t>
                      </a:r>
                      <a:endParaRPr lang="en-US" sz="800" b="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687" marB="45687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OSB</a:t>
                      </a:r>
                      <a:endParaRPr lang="en-US" sz="800" b="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T="45687" marB="45687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08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5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T="45687" marB="45687"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Venda de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serviços</a:t>
                      </a:r>
                      <a:endParaRPr lang="en-US" sz="800" b="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T="45687" marB="45687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OSB</a:t>
                      </a:r>
                    </a:p>
                  </a:txBody>
                  <a:tcPr marT="45687" marB="45687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0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6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T="45687" marB="45687"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Informe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evento</a:t>
                      </a:r>
                      <a:r>
                        <a:rPr 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800" b="0" kern="12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vulto</a:t>
                      </a:r>
                      <a:endParaRPr lang="en-US" sz="800" b="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T="45687" marB="45687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Osb</a:t>
                      </a:r>
                      <a:endParaRPr lang="en-US" sz="800" b="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T="45687" marB="45687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0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7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T="45687" marB="45687"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Informa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 Valor e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vencimento</a:t>
                      </a:r>
                      <a:endParaRPr lang="en-US" sz="800" b="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T="45687" marB="45687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OSB</a:t>
                      </a:r>
                    </a:p>
                  </a:txBody>
                  <a:tcPr marT="45687" marB="45687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0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8 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T="45687" marB="45687"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Informe</a:t>
                      </a:r>
                      <a:r>
                        <a:rPr 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 de TTs</a:t>
                      </a:r>
                      <a:endParaRPr lang="en-US" sz="800" b="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T="45687" marB="45687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OSB</a:t>
                      </a:r>
                    </a:p>
                  </a:txBody>
                  <a:tcPr marT="45687" marB="45687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0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9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T="45687" marB="45687"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baseline="0" noProof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Consulta </a:t>
                      </a:r>
                      <a:r>
                        <a:rPr lang="pt-BR" sz="800" b="0" kern="1200" baseline="0" noProof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info</a:t>
                      </a:r>
                      <a:r>
                        <a:rPr lang="pt-BR" sz="800" b="0" kern="1200" baseline="0" noProof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assinante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baseline="0" noProof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*serviço utilizado pelo oi livre e pelo minha oi, retorna as informações do assinante, inclusive os saldos (foi migrado de ambiente SOA para suportar a vazão necessária)</a:t>
                      </a:r>
                    </a:p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T="45687" marB="45687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OSB</a:t>
                      </a:r>
                    </a:p>
                  </a:txBody>
                  <a:tcPr marT="45687" marB="45687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3" name="Retângulo de cantos arredondados 72"/>
          <p:cNvSpPr/>
          <p:nvPr/>
        </p:nvSpPr>
        <p:spPr>
          <a:xfrm>
            <a:off x="1661716" y="915988"/>
            <a:ext cx="1825625" cy="28733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URA</a:t>
            </a:r>
          </a:p>
        </p:txBody>
      </p:sp>
      <p:cxnSp>
        <p:nvCxnSpPr>
          <p:cNvPr id="80" name="Conector angulado 79"/>
          <p:cNvCxnSpPr>
            <a:stCxn id="24712" idx="0"/>
            <a:endCxn id="73" idx="1"/>
          </p:cNvCxnSpPr>
          <p:nvPr/>
        </p:nvCxnSpPr>
        <p:spPr>
          <a:xfrm rot="5400000" flipH="1" flipV="1">
            <a:off x="1399779" y="1160462"/>
            <a:ext cx="361950" cy="16192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41" name="Grupo 43"/>
          <p:cNvGrpSpPr>
            <a:grpSpLocks/>
          </p:cNvGrpSpPr>
          <p:nvPr/>
        </p:nvGrpSpPr>
        <p:grpSpPr bwMode="auto">
          <a:xfrm>
            <a:off x="1260078" y="1422400"/>
            <a:ext cx="452438" cy="515938"/>
            <a:chOff x="316073" y="1220987"/>
            <a:chExt cx="452224" cy="516047"/>
          </a:xfrm>
          <a:effectLst/>
        </p:grpSpPr>
        <p:grpSp>
          <p:nvGrpSpPr>
            <p:cNvPr id="24710" name="Grupo 103"/>
            <p:cNvGrpSpPr>
              <a:grpSpLocks/>
            </p:cNvGrpSpPr>
            <p:nvPr/>
          </p:nvGrpSpPr>
          <p:grpSpPr bwMode="auto">
            <a:xfrm>
              <a:off x="363698" y="1220987"/>
              <a:ext cx="389672" cy="368340"/>
              <a:chOff x="2492706" y="3001288"/>
              <a:chExt cx="738460" cy="730889"/>
            </a:xfrm>
          </p:grpSpPr>
          <p:pic>
            <p:nvPicPr>
              <p:cNvPr id="24712" name="Imagem 16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2706" y="3001288"/>
                <a:ext cx="730889" cy="7308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7" name="Imagem 16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1700015">
                <a:off x="2769308" y="3117865"/>
                <a:ext cx="463081" cy="46315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4711" name="CaixaDeTexto 49"/>
            <p:cNvSpPr txBox="1">
              <a:spLocks noChangeArrowheads="1"/>
            </p:cNvSpPr>
            <p:nvPr/>
          </p:nvSpPr>
          <p:spPr bwMode="auto">
            <a:xfrm>
              <a:off x="316073" y="1552368"/>
              <a:ext cx="45222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pt-BR" altLang="pt-BR" sz="600">
                  <a:solidFill>
                    <a:srgbClr val="000000"/>
                  </a:solidFill>
                  <a:latin typeface="Arial" charset="0"/>
                </a:rPr>
                <a:t>Cliente</a:t>
              </a:r>
            </a:p>
          </p:txBody>
        </p:sp>
      </p:grpSp>
      <p:sp>
        <p:nvSpPr>
          <p:cNvPr id="114" name="Retângulo de cantos arredondados 113"/>
          <p:cNvSpPr/>
          <p:nvPr/>
        </p:nvSpPr>
        <p:spPr>
          <a:xfrm>
            <a:off x="2447528" y="3830191"/>
            <a:ext cx="604838" cy="288925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Siebel 6.3</a:t>
            </a:r>
          </a:p>
        </p:txBody>
      </p:sp>
      <p:cxnSp>
        <p:nvCxnSpPr>
          <p:cNvPr id="116" name="Conector angulado 115"/>
          <p:cNvCxnSpPr/>
          <p:nvPr/>
        </p:nvCxnSpPr>
        <p:spPr>
          <a:xfrm flipV="1">
            <a:off x="2561828" y="2892426"/>
            <a:ext cx="0" cy="9326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40"/>
          <p:cNvSpPr>
            <a:spLocks noChangeArrowheads="1"/>
          </p:cNvSpPr>
          <p:nvPr/>
        </p:nvSpPr>
        <p:spPr bwMode="auto">
          <a:xfrm>
            <a:off x="2340025" y="3003798"/>
            <a:ext cx="155575" cy="153988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</a:t>
            </a:r>
          </a:p>
        </p:txBody>
      </p:sp>
      <p:sp>
        <p:nvSpPr>
          <p:cNvPr id="130" name="Oval 40"/>
          <p:cNvSpPr>
            <a:spLocks noChangeArrowheads="1"/>
          </p:cNvSpPr>
          <p:nvPr/>
        </p:nvSpPr>
        <p:spPr bwMode="auto">
          <a:xfrm>
            <a:off x="2339752" y="3147814"/>
            <a:ext cx="155575" cy="153988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</a:p>
        </p:txBody>
      </p:sp>
      <p:cxnSp>
        <p:nvCxnSpPr>
          <p:cNvPr id="173" name="Conector angulado 120"/>
          <p:cNvCxnSpPr/>
          <p:nvPr/>
        </p:nvCxnSpPr>
        <p:spPr>
          <a:xfrm>
            <a:off x="1937941" y="1198563"/>
            <a:ext cx="0" cy="13954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angulado 120"/>
          <p:cNvCxnSpPr/>
          <p:nvPr/>
        </p:nvCxnSpPr>
        <p:spPr>
          <a:xfrm>
            <a:off x="2685653" y="1198563"/>
            <a:ext cx="0" cy="13954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40"/>
          <p:cNvSpPr>
            <a:spLocks noChangeArrowheads="1"/>
          </p:cNvSpPr>
          <p:nvPr/>
        </p:nvSpPr>
        <p:spPr bwMode="auto">
          <a:xfrm>
            <a:off x="1763688" y="1707654"/>
            <a:ext cx="155575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124" name="Oval 40"/>
          <p:cNvSpPr>
            <a:spLocks noChangeArrowheads="1"/>
          </p:cNvSpPr>
          <p:nvPr/>
        </p:nvSpPr>
        <p:spPr bwMode="auto">
          <a:xfrm>
            <a:off x="1763688" y="1525588"/>
            <a:ext cx="155575" cy="153987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79" name="Oval 40"/>
          <p:cNvSpPr>
            <a:spLocks noChangeArrowheads="1"/>
          </p:cNvSpPr>
          <p:nvPr/>
        </p:nvSpPr>
        <p:spPr bwMode="auto">
          <a:xfrm>
            <a:off x="1764482" y="2128143"/>
            <a:ext cx="153987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180" name="Oval 40"/>
          <p:cNvSpPr>
            <a:spLocks noChangeArrowheads="1"/>
          </p:cNvSpPr>
          <p:nvPr/>
        </p:nvSpPr>
        <p:spPr bwMode="auto">
          <a:xfrm>
            <a:off x="1763688" y="1913707"/>
            <a:ext cx="155575" cy="153987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181" name="Oval 40"/>
          <p:cNvSpPr>
            <a:spLocks noChangeArrowheads="1"/>
          </p:cNvSpPr>
          <p:nvPr/>
        </p:nvSpPr>
        <p:spPr bwMode="auto">
          <a:xfrm>
            <a:off x="2761034" y="1707654"/>
            <a:ext cx="153988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182" name="Oval 40"/>
          <p:cNvSpPr>
            <a:spLocks noChangeArrowheads="1"/>
          </p:cNvSpPr>
          <p:nvPr/>
        </p:nvSpPr>
        <p:spPr bwMode="auto">
          <a:xfrm>
            <a:off x="2760241" y="1550988"/>
            <a:ext cx="155575" cy="153987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185" name="Oval 40"/>
          <p:cNvSpPr>
            <a:spLocks noChangeArrowheads="1"/>
          </p:cNvSpPr>
          <p:nvPr/>
        </p:nvSpPr>
        <p:spPr bwMode="auto">
          <a:xfrm>
            <a:off x="2760241" y="1851670"/>
            <a:ext cx="155575" cy="153987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7</a:t>
            </a:r>
          </a:p>
        </p:txBody>
      </p:sp>
      <p:cxnSp>
        <p:nvCxnSpPr>
          <p:cNvPr id="120" name="Conector angulado 115"/>
          <p:cNvCxnSpPr/>
          <p:nvPr/>
        </p:nvCxnSpPr>
        <p:spPr>
          <a:xfrm flipH="1" flipV="1">
            <a:off x="2915841" y="2887663"/>
            <a:ext cx="5754" cy="9374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40"/>
          <p:cNvSpPr>
            <a:spLocks noChangeArrowheads="1"/>
          </p:cNvSpPr>
          <p:nvPr/>
        </p:nvSpPr>
        <p:spPr bwMode="auto">
          <a:xfrm>
            <a:off x="2339752" y="3435846"/>
            <a:ext cx="152400" cy="153988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127" name="Retângulo de cantos arredondados 126"/>
          <p:cNvSpPr/>
          <p:nvPr/>
        </p:nvSpPr>
        <p:spPr>
          <a:xfrm>
            <a:off x="1642666" y="2608263"/>
            <a:ext cx="3073350" cy="2889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 defTabSz="91440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  <a:cs typeface="Arial" pitchFamily="34" charset="0"/>
              </a:rPr>
              <a:t>OSB</a:t>
            </a:r>
          </a:p>
        </p:txBody>
      </p:sp>
      <p:sp>
        <p:nvSpPr>
          <p:cNvPr id="112" name="Oval 40"/>
          <p:cNvSpPr>
            <a:spLocks noChangeArrowheads="1"/>
          </p:cNvSpPr>
          <p:nvPr/>
        </p:nvSpPr>
        <p:spPr bwMode="auto">
          <a:xfrm>
            <a:off x="2339752" y="3291830"/>
            <a:ext cx="155575" cy="153988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115" name="Oval 40"/>
          <p:cNvSpPr>
            <a:spLocks noChangeArrowheads="1"/>
          </p:cNvSpPr>
          <p:nvPr/>
        </p:nvSpPr>
        <p:spPr bwMode="auto">
          <a:xfrm>
            <a:off x="2699792" y="3075806"/>
            <a:ext cx="153988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118" name="Oval 40"/>
          <p:cNvSpPr>
            <a:spLocks noChangeArrowheads="1"/>
          </p:cNvSpPr>
          <p:nvPr/>
        </p:nvSpPr>
        <p:spPr bwMode="auto">
          <a:xfrm>
            <a:off x="2339752" y="3579862"/>
            <a:ext cx="155575" cy="153987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123" name="Oval 40"/>
          <p:cNvSpPr>
            <a:spLocks noChangeArrowheads="1"/>
          </p:cNvSpPr>
          <p:nvPr/>
        </p:nvSpPr>
        <p:spPr bwMode="auto">
          <a:xfrm>
            <a:off x="2699792" y="3219822"/>
            <a:ext cx="153988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7</a:t>
            </a:r>
          </a:p>
        </p:txBody>
      </p:sp>
      <p:sp>
        <p:nvSpPr>
          <p:cNvPr id="128" name="Oval 40"/>
          <p:cNvSpPr>
            <a:spLocks noChangeArrowheads="1"/>
          </p:cNvSpPr>
          <p:nvPr/>
        </p:nvSpPr>
        <p:spPr bwMode="auto">
          <a:xfrm>
            <a:off x="2699792" y="3372222"/>
            <a:ext cx="153988" cy="155575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8</a:t>
            </a:r>
          </a:p>
        </p:txBody>
      </p:sp>
      <p:sp>
        <p:nvSpPr>
          <p:cNvPr id="131" name="Oval 40"/>
          <p:cNvSpPr>
            <a:spLocks noChangeArrowheads="1"/>
          </p:cNvSpPr>
          <p:nvPr/>
        </p:nvSpPr>
        <p:spPr bwMode="auto">
          <a:xfrm>
            <a:off x="2411760" y="4011463"/>
            <a:ext cx="144462" cy="144463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 dirty="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132" name="Oval 40"/>
          <p:cNvSpPr>
            <a:spLocks noChangeArrowheads="1"/>
          </p:cNvSpPr>
          <p:nvPr/>
        </p:nvSpPr>
        <p:spPr bwMode="auto">
          <a:xfrm>
            <a:off x="4643562" y="2787774"/>
            <a:ext cx="144462" cy="144463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 dirty="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141" name="Retângulo de cantos arredondados 140"/>
          <p:cNvSpPr/>
          <p:nvPr/>
        </p:nvSpPr>
        <p:spPr>
          <a:xfrm>
            <a:off x="3679130" y="3795886"/>
            <a:ext cx="604838" cy="288925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hangingPunct="0">
              <a:lnSpc>
                <a:spcPts val="1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IN</a:t>
            </a:r>
          </a:p>
        </p:txBody>
      </p:sp>
      <p:sp>
        <p:nvSpPr>
          <p:cNvPr id="154" name="Oval 40"/>
          <p:cNvSpPr>
            <a:spLocks noChangeArrowheads="1"/>
          </p:cNvSpPr>
          <p:nvPr/>
        </p:nvSpPr>
        <p:spPr bwMode="auto">
          <a:xfrm>
            <a:off x="3635896" y="4011910"/>
            <a:ext cx="144462" cy="144463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 dirty="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cxnSp>
        <p:nvCxnSpPr>
          <p:cNvPr id="9" name="Conector angulado 8"/>
          <p:cNvCxnSpPr>
            <a:endCxn id="141" idx="0"/>
          </p:cNvCxnSpPr>
          <p:nvPr/>
        </p:nvCxnSpPr>
        <p:spPr>
          <a:xfrm rot="16200000" flipH="1">
            <a:off x="3380990" y="3195327"/>
            <a:ext cx="898698" cy="302419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Oval 40"/>
          <p:cNvSpPr>
            <a:spLocks noChangeArrowheads="1"/>
          </p:cNvSpPr>
          <p:nvPr/>
        </p:nvSpPr>
        <p:spPr bwMode="auto">
          <a:xfrm>
            <a:off x="2760241" y="1995686"/>
            <a:ext cx="155575" cy="153987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8</a:t>
            </a:r>
          </a:p>
        </p:txBody>
      </p:sp>
      <p:sp>
        <p:nvSpPr>
          <p:cNvPr id="160" name="Oval 40"/>
          <p:cNvSpPr>
            <a:spLocks noChangeArrowheads="1"/>
          </p:cNvSpPr>
          <p:nvPr/>
        </p:nvSpPr>
        <p:spPr bwMode="auto">
          <a:xfrm>
            <a:off x="2760241" y="2139702"/>
            <a:ext cx="155575" cy="153987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9</a:t>
            </a:r>
          </a:p>
        </p:txBody>
      </p:sp>
      <p:sp>
        <p:nvSpPr>
          <p:cNvPr id="161" name="Oval 40"/>
          <p:cNvSpPr>
            <a:spLocks noChangeArrowheads="1"/>
          </p:cNvSpPr>
          <p:nvPr/>
        </p:nvSpPr>
        <p:spPr bwMode="auto">
          <a:xfrm>
            <a:off x="3768353" y="3147814"/>
            <a:ext cx="155575" cy="153987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857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5"/>
          <p:cNvSpPr txBox="1">
            <a:spLocks/>
          </p:cNvSpPr>
          <p:nvPr/>
        </p:nvSpPr>
        <p:spPr>
          <a:xfrm>
            <a:off x="990798" y="3135018"/>
            <a:ext cx="6533530" cy="609398"/>
          </a:xfrm>
          <a:prstGeom prst="rect">
            <a:avLst/>
          </a:prstGeom>
        </p:spPr>
        <p:txBody>
          <a:bodyPr vert="horz">
            <a:spAutoFit/>
          </a:bodyPr>
          <a:lstStyle>
            <a:lvl1pPr algn="l" defTabSz="4572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1400" b="1" kern="1200" baseline="0">
                <a:solidFill>
                  <a:srgbClr val="009AA6"/>
                </a:solidFill>
                <a:latin typeface="Arial"/>
                <a:ea typeface="+mj-ea"/>
                <a:cs typeface="Arial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tx1"/>
                </a:solidFill>
              </a:rPr>
              <a:t>Visão Geral – Visão Gráfica da Solução e Descrição*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tx1"/>
                </a:solidFill>
              </a:rPr>
              <a:t>Glossário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itle 25"/>
          <p:cNvSpPr txBox="1">
            <a:spLocks/>
          </p:cNvSpPr>
          <p:nvPr/>
        </p:nvSpPr>
        <p:spPr>
          <a:xfrm>
            <a:off x="923438" y="778396"/>
            <a:ext cx="6168841" cy="1001266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1400" b="1" kern="1200" baseline="0">
                <a:solidFill>
                  <a:srgbClr val="009AA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Criar um novo portfólio (pós e convergente) com estrutura "</a:t>
            </a:r>
            <a:r>
              <a:rPr lang="pt-BR" dirty="0" err="1">
                <a:solidFill>
                  <a:schemeClr val="tx1"/>
                </a:solidFill>
              </a:rPr>
              <a:t>combada</a:t>
            </a:r>
            <a:r>
              <a:rPr lang="pt-BR" dirty="0">
                <a:solidFill>
                  <a:schemeClr val="tx1"/>
                </a:solidFill>
              </a:rPr>
              <a:t>" de voz, dados e SVA.</a:t>
            </a: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993040" y="2621288"/>
            <a:ext cx="235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altLang="ja-JP" b="1" smtClean="0">
                <a:solidFill>
                  <a:srgbClr val="009AA6"/>
                </a:solidFill>
                <a:latin typeface="Arial"/>
                <a:cs typeface="Arial"/>
              </a:rPr>
              <a:t>Índice</a:t>
            </a:r>
            <a:endParaRPr lang="pt-BR" b="1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899592" y="277366"/>
            <a:ext cx="362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Sumário Executivo</a:t>
            </a:r>
            <a:endParaRPr lang="pt-BR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6084168" y="4472322"/>
            <a:ext cx="2357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Total de slides: ##</a:t>
            </a:r>
            <a:endParaRPr lang="pt-BR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40352" y="4896544"/>
            <a:ext cx="837456" cy="267494"/>
          </a:xfrm>
        </p:spPr>
        <p:txBody>
          <a:bodyPr/>
          <a:lstStyle/>
          <a:p>
            <a:fld id="{34F21757-CAEC-9B46-BA5E-8BB41E74222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tângulo 1"/>
          <p:cNvSpPr/>
          <p:nvPr/>
        </p:nvSpPr>
        <p:spPr>
          <a:xfrm>
            <a:off x="5868144" y="4392488"/>
            <a:ext cx="2448272" cy="44916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71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studo de template Oi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5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6"/>
          <p:cNvSpPr txBox="1">
            <a:spLocks noChangeArrowheads="1"/>
          </p:cNvSpPr>
          <p:nvPr/>
        </p:nvSpPr>
        <p:spPr bwMode="auto">
          <a:xfrm>
            <a:off x="62810" y="53427"/>
            <a:ext cx="58773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it-I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Envolvidos*</a:t>
            </a:r>
            <a:endParaRPr lang="it-IT" altLang="ja-JP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graphicFrame>
        <p:nvGraphicFramePr>
          <p:cNvPr id="9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422266"/>
              </p:ext>
            </p:extLst>
          </p:nvPr>
        </p:nvGraphicFramePr>
        <p:xfrm>
          <a:off x="346474" y="1131590"/>
          <a:ext cx="8546006" cy="189467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65286"/>
                <a:gridCol w="1296144"/>
                <a:gridCol w="2232248"/>
                <a:gridCol w="1656184"/>
                <a:gridCol w="1296144"/>
              </a:tblGrid>
              <a:tr h="205656">
                <a:tc rowSpan="2"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Envolvido</a:t>
                      </a:r>
                      <a:r>
                        <a:rPr lang="pt-BR" sz="1100" b="1" kern="12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(Nome completo)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Papel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Frente/Empresa-Área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Contato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1430" indent="-31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</a:tr>
              <a:tr h="2056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E-mail(s)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11430" marR="0" indent="-3175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Telefone(s)</a:t>
                      </a:r>
                      <a:endParaRPr lang="pt-BR" sz="11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Luis Felipe Wright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Arquiteto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Arquitetura de Soluções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Luis.wright@oi.net.br</a:t>
                      </a:r>
                      <a:endParaRPr lang="pt-BR" sz="105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21987272442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6"/>
          <p:cNvSpPr txBox="1">
            <a:spLocks noChangeArrowheads="1"/>
          </p:cNvSpPr>
          <p:nvPr/>
        </p:nvSpPr>
        <p:spPr bwMode="auto">
          <a:xfrm>
            <a:off x="62810" y="53427"/>
            <a:ext cx="58773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it-I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Histórico da Elaboração do Documento*</a:t>
            </a:r>
            <a:endParaRPr lang="it-IT" altLang="ja-JP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graphicFrame>
        <p:nvGraphicFramePr>
          <p:cNvPr id="9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88963"/>
              </p:ext>
            </p:extLst>
          </p:nvPr>
        </p:nvGraphicFramePr>
        <p:xfrm>
          <a:off x="179512" y="392703"/>
          <a:ext cx="8856983" cy="453627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64096"/>
                <a:gridCol w="716306"/>
                <a:gridCol w="1042349"/>
                <a:gridCol w="1231415"/>
                <a:gridCol w="973533"/>
                <a:gridCol w="973533"/>
                <a:gridCol w="1910452"/>
                <a:gridCol w="1145299"/>
              </a:tblGrid>
              <a:tr h="411311">
                <a:tc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Data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Versão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Motivo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Autor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11430" indent="-31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Revisor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Aprovador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Descrição Modificações Realizadas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FGA</a:t>
                      </a:r>
                      <a:r>
                        <a:rPr lang="pt-BR" sz="1100" baseline="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- </a:t>
                      </a:r>
                      <a:r>
                        <a:rPr lang="pt-BR" sz="11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Fórum de Arquitetura 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28/04/17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Versão Inicial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Luis Felipe Wright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Luis Felipe Wright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Felipe Brito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/>
                        </a:rPr>
                        <a:t></a:t>
                      </a:r>
                      <a:endParaRPr lang="pt-BR" sz="8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04/05/17</a:t>
                      </a:r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2.0</a:t>
                      </a:r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Revisão</a:t>
                      </a:r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Luis Felipe</a:t>
                      </a:r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 Orquestração da transferência  via </a:t>
                      </a:r>
                      <a:r>
                        <a:rPr lang="pt-BR" sz="800" b="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Bpel</a:t>
                      </a: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05/05/17</a:t>
                      </a:r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3.0</a:t>
                      </a:r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Revisão</a:t>
                      </a:r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Luis Felipe</a:t>
                      </a:r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Alteração da descrição de alguns </a:t>
                      </a:r>
                      <a:r>
                        <a:rPr lang="pt-BR" sz="800" b="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steps</a:t>
                      </a: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12/05/17</a:t>
                      </a:r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</a:t>
                      </a:r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Alteração</a:t>
                      </a:r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Fernando Gomes</a:t>
                      </a:r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Adequação da solução de transferência</a:t>
                      </a:r>
                      <a:r>
                        <a:rPr lang="pt-BR" sz="8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saldo, realizada pela IN </a:t>
                      </a:r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25/05/2017</a:t>
                      </a:r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5.0</a:t>
                      </a:r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Alteração</a:t>
                      </a:r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Fernando Gomes</a:t>
                      </a:r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Ajustes nas</a:t>
                      </a:r>
                      <a:r>
                        <a:rPr lang="pt-BR" sz="8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interfaces dos slides transferência de saldo e distribuição de franquia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Incluir o API para ser chamado pelo minha Oi desktop</a:t>
                      </a:r>
                      <a:endParaRPr lang="pt-BR" sz="8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0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6"/>
          <p:cNvSpPr txBox="1">
            <a:spLocks noChangeArrowheads="1"/>
          </p:cNvSpPr>
          <p:nvPr/>
        </p:nvSpPr>
        <p:spPr bwMode="auto">
          <a:xfrm>
            <a:off x="53286" y="43902"/>
            <a:ext cx="8047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Visão Geral – Visão Gráfica da Solução e </a:t>
            </a:r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Descrição – Contexto</a:t>
            </a:r>
            <a:endParaRPr lang="pt-BR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91154" y="966488"/>
            <a:ext cx="43434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7132" y="627534"/>
            <a:ext cx="7871252" cy="1080120"/>
          </a:xfrm>
          <a:prstGeom prst="rect">
            <a:avLst/>
          </a:prstGeom>
          <a:noFill/>
          <a:ln w="3175">
            <a:solidFill>
              <a:srgbClr val="009AA6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kern="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新細明體" pitchFamily="18" charset="-120"/>
              </a:rPr>
              <a:t>Descrição do Parecer*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57132" y="3904006"/>
            <a:ext cx="4054828" cy="972000"/>
          </a:xfrm>
          <a:prstGeom prst="rect">
            <a:avLst/>
          </a:prstGeom>
          <a:noFill/>
          <a:ln w="3175">
            <a:solidFill>
              <a:srgbClr val="009AA6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新細明體" pitchFamily="18" charset="-120"/>
              </a:rPr>
              <a:t>Características</a:t>
            </a:r>
            <a:r>
              <a:rPr kumimoji="0" lang="pt-BR" sz="1000" b="1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新細明體" pitchFamily="18" charset="-120"/>
              </a:rPr>
              <a:t> </a:t>
            </a:r>
            <a:r>
              <a:rPr lang="pt-BR" sz="1000" b="1" kern="0" noProof="0" dirty="0">
                <a:solidFill>
                  <a:schemeClr val="accent1">
                    <a:lumMod val="75000"/>
                  </a:schemeClr>
                </a:solidFill>
                <a:latin typeface="Arial"/>
                <a:ea typeface="新細明體" pitchFamily="18" charset="-120"/>
              </a:rPr>
              <a:t>N</a:t>
            </a:r>
            <a:r>
              <a:rPr kumimoji="0" lang="pt-BR" sz="1000" b="1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新細明體" pitchFamily="18" charset="-120"/>
              </a:rPr>
              <a:t>ão Contempladas (fora do escopo)</a:t>
            </a:r>
            <a:endParaRPr kumimoji="0" lang="pt-BR" sz="10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新細明體" pitchFamily="18" charset="-120"/>
            </a:endParaRPr>
          </a:p>
          <a:p>
            <a:pPr marL="171450" lvl="0" indent="-171450" defTabSz="9144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pt-BR" sz="1000" kern="0" dirty="0" smtClean="0">
                <a:latin typeface="Arial"/>
                <a:ea typeface="新細明體" pitchFamily="18" charset="-120"/>
              </a:rPr>
              <a:t>N/A</a:t>
            </a:r>
            <a:endParaRPr lang="pt-BR" sz="1000" kern="0" dirty="0">
              <a:latin typeface="Arial"/>
              <a:ea typeface="新細明體" pitchFamily="18" charset="-120"/>
            </a:endParaRPr>
          </a:p>
          <a:p>
            <a:pPr marL="171450" marR="0" lvl="0" indent="-171450" defTabSz="9144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endParaRPr lang="pt-BR" sz="1000" kern="0" dirty="0">
              <a:latin typeface="Arial"/>
              <a:ea typeface="新細明體" pitchFamily="18" charset="-12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57132" y="1779662"/>
            <a:ext cx="4054828" cy="2124344"/>
          </a:xfrm>
          <a:prstGeom prst="rect">
            <a:avLst/>
          </a:prstGeom>
          <a:noFill/>
          <a:ln w="3175">
            <a:solidFill>
              <a:srgbClr val="009AA6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kern="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新細明體" pitchFamily="18" charset="-120"/>
              </a:rPr>
              <a:t>Premissas/Restrições</a:t>
            </a:r>
          </a:p>
          <a:p>
            <a:pPr marL="171450" indent="-171450" defTabSz="914400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 PRJ15700 irá criar um novo serviço para criação de benefícios e deverá ser utilizado neste projeto</a:t>
            </a:r>
          </a:p>
          <a:p>
            <a:pPr marL="171450" indent="-171450" defTabSz="914400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900" dirty="0" err="1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Os</a:t>
            </a:r>
            <a:r>
              <a:rPr lang="en-US" sz="9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dirty="0" err="1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requisitos</a:t>
            </a:r>
            <a:r>
              <a:rPr lang="en-US" sz="9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de Pre –</a:t>
            </a:r>
            <a:r>
              <a:rPr lang="en-US" sz="900" dirty="0" err="1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Cadastro</a:t>
            </a:r>
            <a:r>
              <a:rPr lang="en-US" sz="9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dirty="0" err="1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serão</a:t>
            </a:r>
            <a:r>
              <a:rPr lang="en-US" sz="9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dirty="0" err="1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tratados</a:t>
            </a:r>
            <a:r>
              <a:rPr lang="en-US" sz="9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no </a:t>
            </a:r>
            <a:r>
              <a:rPr lang="pt-BR" sz="9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PRJ00021040 - [Minha Oi] Envio Dados do cliente para a base do </a:t>
            </a:r>
            <a:r>
              <a:rPr lang="pt-BR" sz="9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Pré</a:t>
            </a:r>
            <a:r>
              <a:rPr lang="pt-BR" sz="9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-Cadastro Minha Oi via </a:t>
            </a:r>
            <a:r>
              <a:rPr lang="pt-BR" sz="9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CRM</a:t>
            </a:r>
          </a:p>
          <a:p>
            <a:pPr marL="171450" indent="-171450" defTabSz="914400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Utilizar o </a:t>
            </a:r>
            <a:r>
              <a:rPr lang="pt-BR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Servico</a:t>
            </a: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de notificação para o </a:t>
            </a:r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, hoje IN, FORTUNA, SIEBEL utilizam ao invés de mandar SMS quando o canal é APP</a:t>
            </a:r>
          </a:p>
          <a:p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	SOA0096_GestaoPrePago.notificarRetorno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Todos os requisitos de SVA serão tratados 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alt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PRJ00015108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alt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Utilizar o serviço Modelo Canônico Cliente-Serviço, que deverá ser alterado para constar os </a:t>
            </a:r>
            <a:r>
              <a:rPr lang="pt-BR" altLang="pt-BR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SVAs</a:t>
            </a:r>
            <a:r>
              <a:rPr lang="pt-BR" alt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dos clientes.</a:t>
            </a:r>
            <a:endParaRPr lang="pt-BR" alt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914400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endParaRPr lang="en-US" sz="800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 defTabSz="914400"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endParaRPr lang="pt-BR" sz="900" b="1" dirty="0">
              <a:latin typeface="Arial"/>
              <a:cs typeface="Arial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283968" y="1779662"/>
            <a:ext cx="3744416" cy="2124344"/>
          </a:xfrm>
          <a:prstGeom prst="rect">
            <a:avLst/>
          </a:prstGeom>
          <a:noFill/>
          <a:ln w="3175">
            <a:solidFill>
              <a:srgbClr val="009AA6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kern="0" smtClean="0">
                <a:solidFill>
                  <a:schemeClr val="accent1">
                    <a:lumMod val="75000"/>
                  </a:schemeClr>
                </a:solidFill>
                <a:latin typeface="Arial"/>
                <a:ea typeface="新細明體" pitchFamily="18" charset="-120"/>
              </a:rPr>
              <a:t>Riscos</a:t>
            </a:r>
            <a:endParaRPr lang="pt-BR" sz="1000" b="1" kern="0" dirty="0" smtClean="0">
              <a:solidFill>
                <a:schemeClr val="accent1">
                  <a:lumMod val="75000"/>
                </a:schemeClr>
              </a:solidFill>
              <a:latin typeface="Arial"/>
              <a:ea typeface="新細明體" pitchFamily="18" charset="-12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283968" y="3904006"/>
            <a:ext cx="3744416" cy="972000"/>
          </a:xfrm>
          <a:prstGeom prst="rect">
            <a:avLst/>
          </a:prstGeom>
          <a:noFill/>
          <a:ln w="3175">
            <a:solidFill>
              <a:srgbClr val="009AA6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新細明體" pitchFamily="18" charset="-120"/>
              </a:rPr>
              <a:t>Impacto Projetos Estruturantes/Especiais e/ou outros*</a:t>
            </a:r>
          </a:p>
          <a:p>
            <a:endParaRPr lang="pt-BR" sz="10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50000"/>
              <a:buFont typeface="Wingdings" panose="05000000000000000000" pitchFamily="2" charset="2"/>
              <a:buChar char="§"/>
              <a:tabLst/>
              <a:defRPr/>
            </a:pPr>
            <a:endParaRPr lang="pt-BR" sz="1000" kern="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8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de seta reta 28"/>
          <p:cNvCxnSpPr/>
          <p:nvPr/>
        </p:nvCxnSpPr>
        <p:spPr>
          <a:xfrm>
            <a:off x="3707076" y="1236997"/>
            <a:ext cx="0" cy="81538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tângulo de cantos arredondados 52"/>
          <p:cNvSpPr/>
          <p:nvPr/>
        </p:nvSpPr>
        <p:spPr>
          <a:xfrm>
            <a:off x="1440054" y="2045436"/>
            <a:ext cx="3347970" cy="2382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OSB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9270" y="417443"/>
            <a:ext cx="5675243" cy="3846444"/>
          </a:xfrm>
          <a:prstGeom prst="rect">
            <a:avLst/>
          </a:prstGeom>
          <a:noFill/>
          <a:ln w="12700">
            <a:solidFill>
              <a:srgbClr val="009AA6"/>
            </a:solidFill>
          </a:ln>
          <a:effectLst/>
        </p:spPr>
        <p:txBody>
          <a:bodyPr lIns="36000" tIns="36000" rIns="36000" bIns="36000" rtlCol="0" anchor="ctr">
            <a:normAutofit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MS Gothic" charset="-128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8100392" y="313242"/>
            <a:ext cx="898291" cy="864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extBox 2"/>
          <p:cNvSpPr txBox="1"/>
          <p:nvPr/>
        </p:nvSpPr>
        <p:spPr>
          <a:xfrm>
            <a:off x="44920" y="51369"/>
            <a:ext cx="9135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009AA6"/>
                </a:solidFill>
                <a:latin typeface="Arial"/>
                <a:cs typeface="Arial"/>
              </a:rPr>
              <a:t>Desenho de Solução – Configuração de Plano/Oferta/Campanha</a:t>
            </a:r>
            <a:endParaRPr lang="pt-BR" sz="1200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8280472" y="195486"/>
            <a:ext cx="540000" cy="1814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96577"/>
              </p:ext>
            </p:extLst>
          </p:nvPr>
        </p:nvGraphicFramePr>
        <p:xfrm>
          <a:off x="5868145" y="448062"/>
          <a:ext cx="3168351" cy="1996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76063"/>
                <a:gridCol w="2016224"/>
                <a:gridCol w="576064"/>
              </a:tblGrid>
              <a:tr h="14172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Atividade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Configura Modelos no Arbor</a:t>
                      </a:r>
                      <a:endParaRPr lang="pt-BR" sz="7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Libera</a:t>
                      </a:r>
                      <a:r>
                        <a:rPr lang="pt-BR" sz="7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modelo para Siebel </a:t>
                      </a:r>
                      <a:r>
                        <a:rPr lang="pt-BR" sz="700" b="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Mkt</a:t>
                      </a:r>
                      <a:endParaRPr lang="pt-BR" sz="7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Configura Novos </a:t>
                      </a:r>
                      <a:r>
                        <a:rPr lang="pt-BR" sz="700" b="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Templates</a:t>
                      </a:r>
                      <a:endParaRPr lang="pt-BR" sz="7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Cria Benefício/assinatura no Arbor ( serviço do PRJ15700)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4.1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Após a criação da </a:t>
                      </a:r>
                      <a:r>
                        <a:rPr lang="pt-BR" sz="700" b="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RCs</a:t>
                      </a: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no </a:t>
                      </a:r>
                      <a:r>
                        <a:rPr lang="pt-BR" sz="700" b="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arbor</a:t>
                      </a: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atualiza o </a:t>
                      </a:r>
                      <a:r>
                        <a:rPr lang="pt-BR" sz="700" b="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siebel</a:t>
                      </a:r>
                      <a:endParaRPr lang="pt-BR" sz="7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Retorna RC/NRC para o Configurador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Configura Ofertas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endParaRPr lang="pt-BR" sz="7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2" name="Grupo 51"/>
          <p:cNvGrpSpPr/>
          <p:nvPr/>
        </p:nvGrpSpPr>
        <p:grpSpPr>
          <a:xfrm>
            <a:off x="117519" y="4371950"/>
            <a:ext cx="8866847" cy="546571"/>
            <a:chOff x="117519" y="4391504"/>
            <a:chExt cx="8866847" cy="546571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6877084" y="4474002"/>
              <a:ext cx="2107282" cy="442800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108000" tIns="0" rIns="0" bIns="0" anchor="ctr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Impacto</a:t>
              </a:r>
            </a:p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/ Teste</a:t>
              </a: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	</a:t>
              </a: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Desenvolvimento</a:t>
              </a:r>
            </a:p>
          </p:txBody>
        </p:sp>
        <p:sp>
          <p:nvSpPr>
            <p:cNvPr id="77" name="Retângulo de cantos arredondados 76"/>
            <p:cNvSpPr/>
            <p:nvPr/>
          </p:nvSpPr>
          <p:spPr>
            <a:xfrm>
              <a:off x="117519" y="4482932"/>
              <a:ext cx="2655109" cy="443899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108000" tIns="0" rIns="0" bIns="0" anchor="ctr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Sistema</a:t>
              </a:r>
            </a:p>
          </p:txBody>
        </p:sp>
        <p:sp>
          <p:nvSpPr>
            <p:cNvPr id="82" name="Retângulo de cantos arredondados 81"/>
            <p:cNvSpPr/>
            <p:nvPr/>
          </p:nvSpPr>
          <p:spPr>
            <a:xfrm>
              <a:off x="763688" y="4580774"/>
              <a:ext cx="575548" cy="275493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TI</a:t>
              </a:r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421284" y="4579023"/>
              <a:ext cx="576000" cy="275404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Externo</a:t>
              </a:r>
              <a:endParaRPr lang="pt-BR" sz="800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2817586" y="4480352"/>
              <a:ext cx="4026384" cy="442800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36000" tIns="0" rIns="0" bIns="0" anchor="t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Integração</a:t>
              </a:r>
            </a:p>
          </p:txBody>
        </p:sp>
        <p:cxnSp>
          <p:nvCxnSpPr>
            <p:cNvPr id="87" name="Conector de seta reta 86"/>
            <p:cNvCxnSpPr/>
            <p:nvPr/>
          </p:nvCxnSpPr>
          <p:spPr>
            <a:xfrm>
              <a:off x="6204391" y="4579023"/>
              <a:ext cx="544217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Conector de seta reta 87"/>
            <p:cNvCxnSpPr/>
            <p:nvPr/>
          </p:nvCxnSpPr>
          <p:spPr>
            <a:xfrm>
              <a:off x="4716591" y="4827501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89" name="Conector de seta reta 88"/>
            <p:cNvCxnSpPr/>
            <p:nvPr/>
          </p:nvCxnSpPr>
          <p:spPr>
            <a:xfrm>
              <a:off x="4713416" y="4561823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DB6826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0" name="CaixaDeTexto 89"/>
            <p:cNvSpPr txBox="1"/>
            <p:nvPr/>
          </p:nvSpPr>
          <p:spPr>
            <a:xfrm>
              <a:off x="5148892" y="4490941"/>
              <a:ext cx="986592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Síncrona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Assíncrona</a:t>
              </a:r>
            </a:p>
          </p:txBody>
        </p:sp>
        <p:cxnSp>
          <p:nvCxnSpPr>
            <p:cNvPr id="93" name="Conector reto 92"/>
            <p:cNvCxnSpPr/>
            <p:nvPr/>
          </p:nvCxnSpPr>
          <p:spPr bwMode="auto">
            <a:xfrm flipV="1">
              <a:off x="5436924" y="4519396"/>
              <a:ext cx="0" cy="36374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CaixaDeTexto 93"/>
            <p:cNvSpPr txBox="1"/>
            <p:nvPr/>
          </p:nvSpPr>
          <p:spPr>
            <a:xfrm>
              <a:off x="3962856" y="4487887"/>
              <a:ext cx="747631" cy="45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Nova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Alteração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Existente</a:t>
              </a:r>
              <a:endParaRPr lang="pt-BR" sz="9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cxnSp>
          <p:nvCxnSpPr>
            <p:cNvPr id="95" name="Conector de seta reta 94"/>
            <p:cNvCxnSpPr/>
            <p:nvPr/>
          </p:nvCxnSpPr>
          <p:spPr>
            <a:xfrm>
              <a:off x="4713416" y="4691741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6" name="Retângulo de cantos arredondados 95"/>
            <p:cNvSpPr/>
            <p:nvPr/>
          </p:nvSpPr>
          <p:spPr>
            <a:xfrm>
              <a:off x="2084835" y="4579023"/>
              <a:ext cx="576000" cy="275404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Novo</a:t>
              </a:r>
            </a:p>
          </p:txBody>
        </p:sp>
        <p:cxnSp>
          <p:nvCxnSpPr>
            <p:cNvPr id="97" name="Conector de seta reta 96"/>
            <p:cNvCxnSpPr/>
            <p:nvPr/>
          </p:nvCxnSpPr>
          <p:spPr>
            <a:xfrm>
              <a:off x="6208608" y="4701420"/>
              <a:ext cx="540000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lgDash"/>
              <a:headEnd type="none" w="med" len="med"/>
              <a:tailEnd type="none" w="med" len="med"/>
            </a:ln>
            <a:effectLst/>
          </p:spPr>
        </p:cxnSp>
        <p:sp>
          <p:nvSpPr>
            <p:cNvPr id="98" name="CaixaDeTexto 97"/>
            <p:cNvSpPr txBox="1"/>
            <p:nvPr/>
          </p:nvSpPr>
          <p:spPr>
            <a:xfrm>
              <a:off x="159303" y="4391504"/>
              <a:ext cx="633507" cy="2211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9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Legenda</a:t>
              </a:r>
              <a:endParaRPr lang="pt-BR" sz="10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cxnSp>
          <p:nvCxnSpPr>
            <p:cNvPr id="100" name="Conector de seta reta 235"/>
            <p:cNvCxnSpPr/>
            <p:nvPr/>
          </p:nvCxnSpPr>
          <p:spPr>
            <a:xfrm flipV="1">
              <a:off x="3420700" y="4830901"/>
              <a:ext cx="648072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AFB2">
                  <a:lumMod val="7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01" name="Conector reto 100"/>
            <p:cNvCxnSpPr/>
            <p:nvPr/>
          </p:nvCxnSpPr>
          <p:spPr bwMode="auto">
            <a:xfrm flipV="1">
              <a:off x="4140780" y="4519396"/>
              <a:ext cx="0" cy="3637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CaixaDeTexto 101"/>
            <p:cNvSpPr txBox="1"/>
            <p:nvPr/>
          </p:nvSpPr>
          <p:spPr>
            <a:xfrm>
              <a:off x="2906834" y="4764192"/>
              <a:ext cx="459599" cy="1145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Migração</a:t>
              </a:r>
              <a:endParaRPr lang="pt-BR" sz="9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sp>
          <p:nvSpPr>
            <p:cNvPr id="103" name="Oval 40"/>
            <p:cNvSpPr>
              <a:spLocks noChangeArrowheads="1"/>
            </p:cNvSpPr>
            <p:nvPr/>
          </p:nvSpPr>
          <p:spPr bwMode="auto">
            <a:xfrm>
              <a:off x="7446293" y="4609900"/>
              <a:ext cx="171004" cy="171004"/>
            </a:xfrm>
            <a:prstGeom prst="ellipse">
              <a:avLst/>
            </a:prstGeom>
            <a:solidFill>
              <a:srgbClr val="FFC00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b="1" dirty="0" smtClean="0">
                  <a:solidFill>
                    <a:srgbClr val="000000"/>
                  </a:solidFill>
                  <a:latin typeface="Arial" charset="0"/>
                  <a:ea typeface="MS Gothic" charset="-128"/>
                  <a:cs typeface="Arial" charset="0"/>
                </a:rPr>
                <a:t>I</a:t>
              </a:r>
              <a:endParaRPr lang="pt-BR" sz="800" b="1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endParaRPr>
            </a:p>
          </p:txBody>
        </p:sp>
        <p:sp>
          <p:nvSpPr>
            <p:cNvPr id="104" name="Oval 40"/>
            <p:cNvSpPr>
              <a:spLocks noChangeArrowheads="1"/>
            </p:cNvSpPr>
            <p:nvPr/>
          </p:nvSpPr>
          <p:spPr bwMode="auto">
            <a:xfrm>
              <a:off x="8756499" y="4609900"/>
              <a:ext cx="171004" cy="171004"/>
            </a:xfrm>
            <a:prstGeom prst="ellipse">
              <a:avLst/>
            </a:prstGeom>
            <a:solidFill>
              <a:srgbClr val="00B05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b="1" dirty="0">
                  <a:solidFill>
                    <a:srgbClr val="000000"/>
                  </a:solidFill>
                  <a:latin typeface="Arial" charset="0"/>
                  <a:ea typeface="MS Gothic" charset="-128"/>
                  <a:cs typeface="Arial" charset="0"/>
                </a:rPr>
                <a:t>D</a:t>
              </a:r>
            </a:p>
          </p:txBody>
        </p:sp>
        <p:cxnSp>
          <p:nvCxnSpPr>
            <p:cNvPr id="105" name="Conector reto 104"/>
            <p:cNvCxnSpPr/>
            <p:nvPr/>
          </p:nvCxnSpPr>
          <p:spPr bwMode="auto">
            <a:xfrm flipV="1">
              <a:off x="7741180" y="4519396"/>
              <a:ext cx="0" cy="36374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3" name="Retângulo de cantos arredondados 112"/>
          <p:cNvSpPr/>
          <p:nvPr/>
        </p:nvSpPr>
        <p:spPr>
          <a:xfrm>
            <a:off x="2435251" y="3003814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Arbor</a:t>
            </a:r>
          </a:p>
        </p:txBody>
      </p:sp>
      <p:sp>
        <p:nvSpPr>
          <p:cNvPr id="115" name="Oval 40"/>
          <p:cNvSpPr>
            <a:spLocks noChangeArrowheads="1"/>
          </p:cNvSpPr>
          <p:nvPr/>
        </p:nvSpPr>
        <p:spPr bwMode="auto">
          <a:xfrm>
            <a:off x="2303086" y="1707670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136" name="Oval 40"/>
          <p:cNvSpPr>
            <a:spLocks noChangeArrowheads="1"/>
          </p:cNvSpPr>
          <p:nvPr/>
        </p:nvSpPr>
        <p:spPr bwMode="auto">
          <a:xfrm>
            <a:off x="2458743" y="3219838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08" name="Oval 40"/>
          <p:cNvSpPr>
            <a:spLocks noChangeArrowheads="1"/>
          </p:cNvSpPr>
          <p:nvPr/>
        </p:nvSpPr>
        <p:spPr bwMode="auto">
          <a:xfrm>
            <a:off x="1474828" y="1995702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39" name="Retângulo de cantos arredondados 138"/>
          <p:cNvSpPr/>
          <p:nvPr/>
        </p:nvSpPr>
        <p:spPr>
          <a:xfrm>
            <a:off x="1799030" y="998706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Siebel MKT</a:t>
            </a:r>
          </a:p>
        </p:txBody>
      </p:sp>
      <p:sp>
        <p:nvSpPr>
          <p:cNvPr id="140" name="Oval 40"/>
          <p:cNvSpPr>
            <a:spLocks noChangeArrowheads="1"/>
          </p:cNvSpPr>
          <p:nvPr/>
        </p:nvSpPr>
        <p:spPr bwMode="auto">
          <a:xfrm>
            <a:off x="2447118" y="926698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cxnSp>
        <p:nvCxnSpPr>
          <p:cNvPr id="21" name="Conector angulado 20"/>
          <p:cNvCxnSpPr>
            <a:stCxn id="139" idx="2"/>
          </p:cNvCxnSpPr>
          <p:nvPr/>
        </p:nvCxnSpPr>
        <p:spPr>
          <a:xfrm rot="16200000" flipH="1">
            <a:off x="1880865" y="1623214"/>
            <a:ext cx="736431" cy="108012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/>
          <p:nvPr/>
        </p:nvCxnSpPr>
        <p:spPr>
          <a:xfrm rot="5400000">
            <a:off x="2746750" y="2402700"/>
            <a:ext cx="720072" cy="482156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40"/>
          <p:cNvSpPr>
            <a:spLocks noChangeArrowheads="1"/>
          </p:cNvSpPr>
          <p:nvPr/>
        </p:nvSpPr>
        <p:spPr bwMode="auto">
          <a:xfrm>
            <a:off x="2962799" y="2488642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144" name="Oval 40"/>
          <p:cNvSpPr>
            <a:spLocks noChangeArrowheads="1"/>
          </p:cNvSpPr>
          <p:nvPr/>
        </p:nvSpPr>
        <p:spPr bwMode="auto">
          <a:xfrm>
            <a:off x="3517170" y="1491630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4.1</a:t>
            </a:r>
          </a:p>
        </p:txBody>
      </p:sp>
      <p:sp>
        <p:nvSpPr>
          <p:cNvPr id="146" name="Oval 40"/>
          <p:cNvSpPr>
            <a:spLocks noChangeArrowheads="1"/>
          </p:cNvSpPr>
          <p:nvPr/>
        </p:nvSpPr>
        <p:spPr bwMode="auto">
          <a:xfrm>
            <a:off x="2626956" y="1336498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56" name="Oval 40"/>
          <p:cNvSpPr>
            <a:spLocks noChangeArrowheads="1"/>
          </p:cNvSpPr>
          <p:nvPr/>
        </p:nvSpPr>
        <p:spPr bwMode="auto">
          <a:xfrm>
            <a:off x="1840422" y="915582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57" name="Oval 40"/>
          <p:cNvSpPr>
            <a:spLocks noChangeArrowheads="1"/>
          </p:cNvSpPr>
          <p:nvPr/>
        </p:nvSpPr>
        <p:spPr bwMode="auto">
          <a:xfrm>
            <a:off x="1992822" y="915566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84" name="Oval 40"/>
          <p:cNvSpPr>
            <a:spLocks noChangeArrowheads="1"/>
          </p:cNvSpPr>
          <p:nvPr/>
        </p:nvSpPr>
        <p:spPr bwMode="auto">
          <a:xfrm>
            <a:off x="3120724" y="292067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</a:t>
            </a:r>
          </a:p>
        </p:txBody>
      </p:sp>
      <p:cxnSp>
        <p:nvCxnSpPr>
          <p:cNvPr id="11" name="Conector angulado 10"/>
          <p:cNvCxnSpPr/>
          <p:nvPr/>
        </p:nvCxnSpPr>
        <p:spPr>
          <a:xfrm rot="5400000" flipH="1" flipV="1">
            <a:off x="2181994" y="2585517"/>
            <a:ext cx="725614" cy="122065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endCxn id="139" idx="3"/>
          </p:cNvCxnSpPr>
          <p:nvPr/>
        </p:nvCxnSpPr>
        <p:spPr>
          <a:xfrm rot="16200000" flipV="1">
            <a:off x="2244308" y="1500667"/>
            <a:ext cx="898529" cy="204908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40"/>
          <p:cNvSpPr>
            <a:spLocks noChangeArrowheads="1"/>
          </p:cNvSpPr>
          <p:nvPr/>
        </p:nvSpPr>
        <p:spPr bwMode="auto">
          <a:xfrm>
            <a:off x="2411760" y="2571750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2976708" y="2931790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</a:p>
        </p:txBody>
      </p:sp>
      <p:cxnSp>
        <p:nvCxnSpPr>
          <p:cNvPr id="99" name="Conector angulado 98"/>
          <p:cNvCxnSpPr/>
          <p:nvPr/>
        </p:nvCxnSpPr>
        <p:spPr>
          <a:xfrm rot="5400000" flipH="1" flipV="1">
            <a:off x="2398018" y="2585493"/>
            <a:ext cx="725614" cy="122065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Oval 40"/>
          <p:cNvSpPr>
            <a:spLocks noChangeArrowheads="1"/>
          </p:cNvSpPr>
          <p:nvPr/>
        </p:nvSpPr>
        <p:spPr bwMode="auto">
          <a:xfrm>
            <a:off x="2771800" y="242773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cxnSp>
        <p:nvCxnSpPr>
          <p:cNvPr id="4" name="Conector angulado 3"/>
          <p:cNvCxnSpPr/>
          <p:nvPr/>
        </p:nvCxnSpPr>
        <p:spPr>
          <a:xfrm rot="5400000" flipH="1" flipV="1">
            <a:off x="1535943" y="1591380"/>
            <a:ext cx="742006" cy="16610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40"/>
          <p:cNvSpPr>
            <a:spLocks noChangeArrowheads="1"/>
          </p:cNvSpPr>
          <p:nvPr/>
        </p:nvSpPr>
        <p:spPr bwMode="auto">
          <a:xfrm>
            <a:off x="1787914" y="169655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130" name="Retângulo de cantos arredondados 129"/>
          <p:cNvSpPr/>
          <p:nvPr/>
        </p:nvSpPr>
        <p:spPr>
          <a:xfrm>
            <a:off x="3491052" y="926698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Siebel 6.3</a:t>
            </a:r>
          </a:p>
        </p:txBody>
      </p:sp>
      <p:sp>
        <p:nvSpPr>
          <p:cNvPr id="132" name="Oval 40"/>
          <p:cNvSpPr>
            <a:spLocks noChangeArrowheads="1"/>
          </p:cNvSpPr>
          <p:nvPr/>
        </p:nvSpPr>
        <p:spPr bwMode="auto">
          <a:xfrm>
            <a:off x="3491068" y="854674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33" name="Oval 40"/>
          <p:cNvSpPr>
            <a:spLocks noChangeArrowheads="1"/>
          </p:cNvSpPr>
          <p:nvPr/>
        </p:nvSpPr>
        <p:spPr bwMode="auto">
          <a:xfrm>
            <a:off x="3851092" y="843558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0264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de seta reta 28"/>
          <p:cNvCxnSpPr/>
          <p:nvPr/>
        </p:nvCxnSpPr>
        <p:spPr>
          <a:xfrm>
            <a:off x="2590550" y="876957"/>
            <a:ext cx="0" cy="81538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tângulo de cantos arredondados 52"/>
          <p:cNvSpPr/>
          <p:nvPr/>
        </p:nvSpPr>
        <p:spPr>
          <a:xfrm>
            <a:off x="323528" y="1685396"/>
            <a:ext cx="3347970" cy="2382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OSB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9270" y="417443"/>
            <a:ext cx="5675243" cy="3846444"/>
          </a:xfrm>
          <a:prstGeom prst="rect">
            <a:avLst/>
          </a:prstGeom>
          <a:noFill/>
          <a:ln w="12700">
            <a:solidFill>
              <a:srgbClr val="009AA6"/>
            </a:solidFill>
          </a:ln>
          <a:effectLst/>
        </p:spPr>
        <p:txBody>
          <a:bodyPr lIns="36000" tIns="36000" rIns="36000" bIns="36000" rtlCol="0" anchor="ctr">
            <a:normAutofit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MS Gothic" charset="-128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8100392" y="313242"/>
            <a:ext cx="898291" cy="864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extBox 2"/>
          <p:cNvSpPr txBox="1"/>
          <p:nvPr/>
        </p:nvSpPr>
        <p:spPr>
          <a:xfrm>
            <a:off x="44920" y="51369"/>
            <a:ext cx="9135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009AA6"/>
                </a:solidFill>
                <a:latin typeface="Arial"/>
                <a:cs typeface="Arial"/>
              </a:rPr>
              <a:t>Desenho de Solução – Venda</a:t>
            </a:r>
            <a:endParaRPr lang="pt-BR" sz="1200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8280472" y="195486"/>
            <a:ext cx="540000" cy="1814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897451"/>
              </p:ext>
            </p:extLst>
          </p:nvPr>
        </p:nvGraphicFramePr>
        <p:xfrm>
          <a:off x="5868145" y="418326"/>
          <a:ext cx="3168351" cy="3642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76063"/>
                <a:gridCol w="2016224"/>
                <a:gridCol w="576064"/>
              </a:tblGrid>
              <a:tr h="14172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Atividade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CRM</a:t>
                      </a:r>
                      <a:r>
                        <a:rPr lang="pt-BR" sz="7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solicita analise de crédito</a:t>
                      </a:r>
                      <a:endParaRPr lang="pt-BR" sz="7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Consulta Ofertas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CRM</a:t>
                      </a:r>
                      <a:r>
                        <a:rPr lang="pt-BR" sz="7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realiza Venda / Inclusão/exclusão de dependentes no Plano</a:t>
                      </a:r>
                      <a:endParaRPr lang="pt-BR" sz="7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Cria Conta Cliente / Conta</a:t>
                      </a:r>
                      <a:r>
                        <a:rPr lang="pt-BR" sz="7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Fatura</a:t>
                      </a:r>
                      <a:endParaRPr lang="pt-BR" sz="7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Siebel</a:t>
                      </a:r>
                      <a:r>
                        <a:rPr lang="pt-BR" sz="7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envia informações para o Aprovisionamento passando o valor da franquia de cada MSISDN do plano</a:t>
                      </a:r>
                      <a:endParaRPr lang="pt-BR" sz="7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Após inclusão/exclusão/Marcação</a:t>
                      </a:r>
                      <a:r>
                        <a:rPr lang="pt-BR" sz="7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de Fraude</a:t>
                      </a:r>
                      <a:r>
                        <a:rPr lang="pt-BR" sz="7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de dependentes informar novo valor</a:t>
                      </a:r>
                      <a:r>
                        <a:rPr lang="pt-BR" sz="7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da franquia de cada MSISDN</a:t>
                      </a:r>
                      <a:endParaRPr lang="pt-BR" sz="7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Siebel Comunica alteração de Franquia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OSB/VAS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7.1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Comunica alteração de Franquia via SMS/</a:t>
                      </a:r>
                      <a:r>
                        <a:rPr lang="pt-BR" sz="700" b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Email</a:t>
                      </a:r>
                      <a:endParaRPr lang="pt-BR" sz="7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VAS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Siebel</a:t>
                      </a:r>
                      <a:r>
                        <a:rPr lang="pt-BR" sz="7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registra em TT especifico toda alteração de Franquia</a:t>
                      </a:r>
                      <a:endParaRPr lang="pt-BR" sz="7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Siebel</a:t>
                      </a:r>
                      <a:r>
                        <a:rPr lang="en-US" sz="7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700" b="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envia</a:t>
                      </a:r>
                      <a:r>
                        <a:rPr lang="en-US" sz="7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700" b="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informações</a:t>
                      </a:r>
                      <a:r>
                        <a:rPr lang="en-US" sz="7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de Pre-</a:t>
                      </a:r>
                      <a:r>
                        <a:rPr lang="en-US" sz="700" b="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cadastro</a:t>
                      </a:r>
                      <a:r>
                        <a:rPr lang="en-US" sz="7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PRJ 00021040</a:t>
                      </a:r>
                      <a:endParaRPr lang="en-US" sz="7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/OSB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Siebel consulta</a:t>
                      </a:r>
                      <a:r>
                        <a:rPr lang="pt-BR" sz="7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informações do assinante ( saldo )  do móvel antes de cancelar o participante</a:t>
                      </a:r>
                      <a:endParaRPr lang="pt-BR" sz="7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endParaRPr lang="pt-BR" sz="7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8" name="Retângulo de cantos arredondados 47"/>
          <p:cNvSpPr/>
          <p:nvPr/>
        </p:nvSpPr>
        <p:spPr>
          <a:xfrm>
            <a:off x="2267744" y="2643774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>
                <a:solidFill>
                  <a:srgbClr val="000000"/>
                </a:solidFill>
                <a:latin typeface="Arial"/>
              </a:rPr>
              <a:t>	</a:t>
            </a: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Broadcast VAS</a:t>
            </a:r>
          </a:p>
        </p:txBody>
      </p:sp>
      <p:grpSp>
        <p:nvGrpSpPr>
          <p:cNvPr id="52" name="Grupo 51"/>
          <p:cNvGrpSpPr/>
          <p:nvPr/>
        </p:nvGrpSpPr>
        <p:grpSpPr>
          <a:xfrm>
            <a:off x="117519" y="4371950"/>
            <a:ext cx="8866847" cy="546571"/>
            <a:chOff x="117519" y="4391504"/>
            <a:chExt cx="8866847" cy="546571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6877084" y="4474002"/>
              <a:ext cx="2107282" cy="442800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108000" tIns="0" rIns="0" bIns="0" anchor="ctr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Impacto</a:t>
              </a:r>
            </a:p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/ Teste</a:t>
              </a: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	</a:t>
              </a: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Desenvolvimento</a:t>
              </a:r>
            </a:p>
          </p:txBody>
        </p:sp>
        <p:sp>
          <p:nvSpPr>
            <p:cNvPr id="77" name="Retângulo de cantos arredondados 76"/>
            <p:cNvSpPr/>
            <p:nvPr/>
          </p:nvSpPr>
          <p:spPr>
            <a:xfrm>
              <a:off x="117519" y="4482932"/>
              <a:ext cx="2655109" cy="443899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108000" tIns="0" rIns="0" bIns="0" anchor="ctr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Sistema</a:t>
              </a:r>
            </a:p>
          </p:txBody>
        </p:sp>
        <p:sp>
          <p:nvSpPr>
            <p:cNvPr id="82" name="Retângulo de cantos arredondados 81"/>
            <p:cNvSpPr/>
            <p:nvPr/>
          </p:nvSpPr>
          <p:spPr>
            <a:xfrm>
              <a:off x="763688" y="4580774"/>
              <a:ext cx="575548" cy="275493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TI</a:t>
              </a:r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421284" y="4579023"/>
              <a:ext cx="576000" cy="275404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Externo</a:t>
              </a:r>
              <a:endParaRPr lang="pt-BR" sz="800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2817586" y="4480352"/>
              <a:ext cx="4026384" cy="442800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36000" tIns="0" rIns="0" bIns="0" anchor="t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Integração</a:t>
              </a:r>
            </a:p>
          </p:txBody>
        </p:sp>
        <p:cxnSp>
          <p:nvCxnSpPr>
            <p:cNvPr id="87" name="Conector de seta reta 86"/>
            <p:cNvCxnSpPr/>
            <p:nvPr/>
          </p:nvCxnSpPr>
          <p:spPr>
            <a:xfrm>
              <a:off x="6204391" y="4579023"/>
              <a:ext cx="544217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Conector de seta reta 87"/>
            <p:cNvCxnSpPr/>
            <p:nvPr/>
          </p:nvCxnSpPr>
          <p:spPr>
            <a:xfrm>
              <a:off x="4716591" y="4827501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89" name="Conector de seta reta 88"/>
            <p:cNvCxnSpPr/>
            <p:nvPr/>
          </p:nvCxnSpPr>
          <p:spPr>
            <a:xfrm>
              <a:off x="4713416" y="4561823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DB6826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0" name="CaixaDeTexto 89"/>
            <p:cNvSpPr txBox="1"/>
            <p:nvPr/>
          </p:nvSpPr>
          <p:spPr>
            <a:xfrm>
              <a:off x="5148892" y="4490941"/>
              <a:ext cx="986592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Síncrona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Assíncrona</a:t>
              </a:r>
            </a:p>
          </p:txBody>
        </p:sp>
        <p:cxnSp>
          <p:nvCxnSpPr>
            <p:cNvPr id="93" name="Conector reto 92"/>
            <p:cNvCxnSpPr/>
            <p:nvPr/>
          </p:nvCxnSpPr>
          <p:spPr bwMode="auto">
            <a:xfrm flipV="1">
              <a:off x="5436924" y="4519396"/>
              <a:ext cx="0" cy="36374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CaixaDeTexto 93"/>
            <p:cNvSpPr txBox="1"/>
            <p:nvPr/>
          </p:nvSpPr>
          <p:spPr>
            <a:xfrm>
              <a:off x="3962856" y="4487887"/>
              <a:ext cx="747631" cy="45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Nova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Alteração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Existente</a:t>
              </a:r>
              <a:endParaRPr lang="pt-BR" sz="9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cxnSp>
          <p:nvCxnSpPr>
            <p:cNvPr id="95" name="Conector de seta reta 94"/>
            <p:cNvCxnSpPr/>
            <p:nvPr/>
          </p:nvCxnSpPr>
          <p:spPr>
            <a:xfrm>
              <a:off x="4713416" y="4691741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6" name="Retângulo de cantos arredondados 95"/>
            <p:cNvSpPr/>
            <p:nvPr/>
          </p:nvSpPr>
          <p:spPr>
            <a:xfrm>
              <a:off x="2084835" y="4579023"/>
              <a:ext cx="576000" cy="275404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Novo</a:t>
              </a:r>
            </a:p>
          </p:txBody>
        </p:sp>
        <p:cxnSp>
          <p:nvCxnSpPr>
            <p:cNvPr id="97" name="Conector de seta reta 96"/>
            <p:cNvCxnSpPr/>
            <p:nvPr/>
          </p:nvCxnSpPr>
          <p:spPr>
            <a:xfrm>
              <a:off x="6208608" y="4701420"/>
              <a:ext cx="540000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lgDash"/>
              <a:headEnd type="none" w="med" len="med"/>
              <a:tailEnd type="none" w="med" len="med"/>
            </a:ln>
            <a:effectLst/>
          </p:spPr>
        </p:cxnSp>
        <p:sp>
          <p:nvSpPr>
            <p:cNvPr id="98" name="CaixaDeTexto 97"/>
            <p:cNvSpPr txBox="1"/>
            <p:nvPr/>
          </p:nvSpPr>
          <p:spPr>
            <a:xfrm>
              <a:off x="159303" y="4391504"/>
              <a:ext cx="633507" cy="2211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9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Legenda</a:t>
              </a:r>
              <a:endParaRPr lang="pt-BR" sz="10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cxnSp>
          <p:nvCxnSpPr>
            <p:cNvPr id="100" name="Conector de seta reta 235"/>
            <p:cNvCxnSpPr/>
            <p:nvPr/>
          </p:nvCxnSpPr>
          <p:spPr>
            <a:xfrm flipV="1">
              <a:off x="3420700" y="4830901"/>
              <a:ext cx="648072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AFB2">
                  <a:lumMod val="7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01" name="Conector reto 100"/>
            <p:cNvCxnSpPr/>
            <p:nvPr/>
          </p:nvCxnSpPr>
          <p:spPr bwMode="auto">
            <a:xfrm flipV="1">
              <a:off x="4140780" y="4519396"/>
              <a:ext cx="0" cy="3637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CaixaDeTexto 101"/>
            <p:cNvSpPr txBox="1"/>
            <p:nvPr/>
          </p:nvSpPr>
          <p:spPr>
            <a:xfrm>
              <a:off x="2906834" y="4764192"/>
              <a:ext cx="459599" cy="1145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Migração</a:t>
              </a:r>
              <a:endParaRPr lang="pt-BR" sz="9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sp>
          <p:nvSpPr>
            <p:cNvPr id="103" name="Oval 40"/>
            <p:cNvSpPr>
              <a:spLocks noChangeArrowheads="1"/>
            </p:cNvSpPr>
            <p:nvPr/>
          </p:nvSpPr>
          <p:spPr bwMode="auto">
            <a:xfrm>
              <a:off x="7446293" y="4609900"/>
              <a:ext cx="171004" cy="171004"/>
            </a:xfrm>
            <a:prstGeom prst="ellipse">
              <a:avLst/>
            </a:prstGeom>
            <a:solidFill>
              <a:srgbClr val="FFC00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b="1" dirty="0" smtClean="0">
                  <a:solidFill>
                    <a:srgbClr val="000000"/>
                  </a:solidFill>
                  <a:latin typeface="Arial" charset="0"/>
                  <a:ea typeface="MS Gothic" charset="-128"/>
                  <a:cs typeface="Arial" charset="0"/>
                </a:rPr>
                <a:t>I</a:t>
              </a:r>
              <a:endParaRPr lang="pt-BR" sz="800" b="1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endParaRPr>
            </a:p>
          </p:txBody>
        </p:sp>
        <p:sp>
          <p:nvSpPr>
            <p:cNvPr id="104" name="Oval 40"/>
            <p:cNvSpPr>
              <a:spLocks noChangeArrowheads="1"/>
            </p:cNvSpPr>
            <p:nvPr/>
          </p:nvSpPr>
          <p:spPr bwMode="auto">
            <a:xfrm>
              <a:off x="8756499" y="4609900"/>
              <a:ext cx="171004" cy="171004"/>
            </a:xfrm>
            <a:prstGeom prst="ellipse">
              <a:avLst/>
            </a:prstGeom>
            <a:solidFill>
              <a:srgbClr val="00B05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b="1" dirty="0">
                  <a:solidFill>
                    <a:srgbClr val="000000"/>
                  </a:solidFill>
                  <a:latin typeface="Arial" charset="0"/>
                  <a:ea typeface="MS Gothic" charset="-128"/>
                  <a:cs typeface="Arial" charset="0"/>
                </a:rPr>
                <a:t>D</a:t>
              </a:r>
            </a:p>
          </p:txBody>
        </p:sp>
        <p:cxnSp>
          <p:nvCxnSpPr>
            <p:cNvPr id="105" name="Conector reto 104"/>
            <p:cNvCxnSpPr/>
            <p:nvPr/>
          </p:nvCxnSpPr>
          <p:spPr bwMode="auto">
            <a:xfrm flipV="1">
              <a:off x="7741180" y="4519396"/>
              <a:ext cx="0" cy="36374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3" name="Retângulo de cantos arredondados 112"/>
          <p:cNvSpPr/>
          <p:nvPr/>
        </p:nvSpPr>
        <p:spPr>
          <a:xfrm>
            <a:off x="1139106" y="2643774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Arbor</a:t>
            </a:r>
          </a:p>
        </p:txBody>
      </p:sp>
      <p:sp>
        <p:nvSpPr>
          <p:cNvPr id="136" name="Oval 40"/>
          <p:cNvSpPr>
            <a:spLocks noChangeArrowheads="1"/>
          </p:cNvSpPr>
          <p:nvPr/>
        </p:nvSpPr>
        <p:spPr bwMode="auto">
          <a:xfrm>
            <a:off x="1115615" y="2571750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08" name="Oval 40"/>
          <p:cNvSpPr>
            <a:spLocks noChangeArrowheads="1"/>
          </p:cNvSpPr>
          <p:nvPr/>
        </p:nvSpPr>
        <p:spPr bwMode="auto">
          <a:xfrm>
            <a:off x="323544" y="1635662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39" name="Retângulo de cantos arredondados 138"/>
          <p:cNvSpPr/>
          <p:nvPr/>
        </p:nvSpPr>
        <p:spPr>
          <a:xfrm>
            <a:off x="682504" y="638666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Siebel MKT</a:t>
            </a:r>
          </a:p>
        </p:txBody>
      </p:sp>
      <p:cxnSp>
        <p:nvCxnSpPr>
          <p:cNvPr id="26" name="Conector angulado 25"/>
          <p:cNvCxnSpPr/>
          <p:nvPr/>
        </p:nvCxnSpPr>
        <p:spPr>
          <a:xfrm rot="5400000">
            <a:off x="1450605" y="2042660"/>
            <a:ext cx="720072" cy="482156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/>
          <p:nvPr/>
        </p:nvCxnSpPr>
        <p:spPr>
          <a:xfrm rot="16200000" flipH="1">
            <a:off x="2103553" y="2094518"/>
            <a:ext cx="720072" cy="378440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40"/>
          <p:cNvSpPr>
            <a:spLocks noChangeArrowheads="1"/>
          </p:cNvSpPr>
          <p:nvPr/>
        </p:nvSpPr>
        <p:spPr bwMode="auto">
          <a:xfrm>
            <a:off x="2195736" y="2571750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64" name="Oval 40"/>
          <p:cNvSpPr>
            <a:spLocks noChangeArrowheads="1"/>
          </p:cNvSpPr>
          <p:nvPr/>
        </p:nvSpPr>
        <p:spPr bwMode="auto">
          <a:xfrm>
            <a:off x="2435418" y="976458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</a:p>
        </p:txBody>
      </p:sp>
      <p:sp>
        <p:nvSpPr>
          <p:cNvPr id="111" name="Oval 40"/>
          <p:cNvSpPr>
            <a:spLocks noChangeArrowheads="1"/>
          </p:cNvSpPr>
          <p:nvPr/>
        </p:nvSpPr>
        <p:spPr bwMode="auto">
          <a:xfrm>
            <a:off x="1835695" y="2128586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116" name="Oval 40"/>
          <p:cNvSpPr>
            <a:spLocks noChangeArrowheads="1"/>
          </p:cNvSpPr>
          <p:nvPr/>
        </p:nvSpPr>
        <p:spPr bwMode="auto">
          <a:xfrm>
            <a:off x="755576" y="1131590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118" name="Oval 40"/>
          <p:cNvSpPr>
            <a:spLocks noChangeArrowheads="1"/>
          </p:cNvSpPr>
          <p:nvPr/>
        </p:nvSpPr>
        <p:spPr bwMode="auto">
          <a:xfrm>
            <a:off x="2435418" y="1131590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  <p:cxnSp>
        <p:nvCxnSpPr>
          <p:cNvPr id="4" name="Conector angulado 3"/>
          <p:cNvCxnSpPr/>
          <p:nvPr/>
        </p:nvCxnSpPr>
        <p:spPr>
          <a:xfrm rot="5400000" flipH="1" flipV="1">
            <a:off x="419417" y="1231340"/>
            <a:ext cx="742006" cy="16610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tângulo de cantos arredondados 108"/>
          <p:cNvSpPr/>
          <p:nvPr/>
        </p:nvSpPr>
        <p:spPr>
          <a:xfrm>
            <a:off x="3995936" y="1685396"/>
            <a:ext cx="965751" cy="2382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API</a:t>
            </a:r>
          </a:p>
        </p:txBody>
      </p:sp>
      <p:cxnSp>
        <p:nvCxnSpPr>
          <p:cNvPr id="6" name="Conector de seta reta 5"/>
          <p:cNvCxnSpPr/>
          <p:nvPr/>
        </p:nvCxnSpPr>
        <p:spPr>
          <a:xfrm>
            <a:off x="3635896" y="1779662"/>
            <a:ext cx="401573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tângulo de cantos arredondados 113"/>
          <p:cNvSpPr/>
          <p:nvPr/>
        </p:nvSpPr>
        <p:spPr>
          <a:xfrm>
            <a:off x="4067944" y="2643758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OI Digital/</a:t>
            </a:r>
            <a:r>
              <a:rPr lang="pt-BR" sz="800" kern="0" dirty="0" err="1" smtClean="0">
                <a:solidFill>
                  <a:srgbClr val="000000"/>
                </a:solidFill>
                <a:latin typeface="Arial"/>
              </a:rPr>
              <a:t>Pre</a:t>
            </a: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 cadastro</a:t>
            </a:r>
          </a:p>
        </p:txBody>
      </p:sp>
      <p:sp>
        <p:nvSpPr>
          <p:cNvPr id="120" name="Oval 40"/>
          <p:cNvSpPr>
            <a:spLocks noChangeArrowheads="1"/>
          </p:cNvSpPr>
          <p:nvPr/>
        </p:nvSpPr>
        <p:spPr bwMode="auto">
          <a:xfrm>
            <a:off x="2435418" y="1275606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9</a:t>
            </a:r>
          </a:p>
        </p:txBody>
      </p:sp>
      <p:sp>
        <p:nvSpPr>
          <p:cNvPr id="121" name="Oval 40"/>
          <p:cNvSpPr>
            <a:spLocks noChangeArrowheads="1"/>
          </p:cNvSpPr>
          <p:nvPr/>
        </p:nvSpPr>
        <p:spPr bwMode="auto">
          <a:xfrm>
            <a:off x="3768796" y="1912562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9</a:t>
            </a:r>
          </a:p>
        </p:txBody>
      </p:sp>
      <p:cxnSp>
        <p:nvCxnSpPr>
          <p:cNvPr id="15" name="Conector de seta reta 14"/>
          <p:cNvCxnSpPr/>
          <p:nvPr/>
        </p:nvCxnSpPr>
        <p:spPr>
          <a:xfrm flipH="1">
            <a:off x="4424087" y="1923686"/>
            <a:ext cx="1" cy="72007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Oval 40"/>
          <p:cNvSpPr>
            <a:spLocks noChangeArrowheads="1"/>
          </p:cNvSpPr>
          <p:nvPr/>
        </p:nvSpPr>
        <p:spPr bwMode="auto">
          <a:xfrm>
            <a:off x="4330439" y="2056578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9</a:t>
            </a:r>
          </a:p>
        </p:txBody>
      </p:sp>
      <p:sp>
        <p:nvSpPr>
          <p:cNvPr id="123" name="Retângulo de cantos arredondados 122"/>
          <p:cNvSpPr/>
          <p:nvPr/>
        </p:nvSpPr>
        <p:spPr>
          <a:xfrm>
            <a:off x="3166614" y="2643758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SIS</a:t>
            </a:r>
          </a:p>
        </p:txBody>
      </p:sp>
      <p:sp>
        <p:nvSpPr>
          <p:cNvPr id="124" name="Retângulo de cantos arredondados 123"/>
          <p:cNvSpPr/>
          <p:nvPr/>
        </p:nvSpPr>
        <p:spPr>
          <a:xfrm>
            <a:off x="3166614" y="3485587"/>
            <a:ext cx="792088" cy="31029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Rede</a:t>
            </a:r>
          </a:p>
        </p:txBody>
      </p:sp>
      <p:cxnSp>
        <p:nvCxnSpPr>
          <p:cNvPr id="18" name="Conector angulado 17"/>
          <p:cNvCxnSpPr>
            <a:endCxn id="123" idx="0"/>
          </p:cNvCxnSpPr>
          <p:nvPr/>
        </p:nvCxnSpPr>
        <p:spPr>
          <a:xfrm rot="16200000" flipH="1">
            <a:off x="3148624" y="2229724"/>
            <a:ext cx="720056" cy="108012"/>
          </a:xfrm>
          <a:prstGeom prst="bentConnector3">
            <a:avLst/>
          </a:prstGeom>
          <a:ln w="12700">
            <a:solidFill>
              <a:srgbClr val="009A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23" idx="2"/>
            <a:endCxn id="124" idx="0"/>
          </p:cNvCxnSpPr>
          <p:nvPr/>
        </p:nvCxnSpPr>
        <p:spPr>
          <a:xfrm>
            <a:off x="3562658" y="2954057"/>
            <a:ext cx="0" cy="531530"/>
          </a:xfrm>
          <a:prstGeom prst="straightConnector1">
            <a:avLst/>
          </a:prstGeom>
          <a:ln w="12700">
            <a:solidFill>
              <a:srgbClr val="009A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Oval 40"/>
          <p:cNvSpPr>
            <a:spLocks noChangeArrowheads="1"/>
          </p:cNvSpPr>
          <p:nvPr/>
        </p:nvSpPr>
        <p:spPr bwMode="auto">
          <a:xfrm>
            <a:off x="2806574" y="98757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127" name="Oval 40"/>
          <p:cNvSpPr>
            <a:spLocks noChangeArrowheads="1"/>
          </p:cNvSpPr>
          <p:nvPr/>
        </p:nvSpPr>
        <p:spPr bwMode="auto">
          <a:xfrm>
            <a:off x="3443530" y="2211710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128" name="Oval 40"/>
          <p:cNvSpPr>
            <a:spLocks noChangeArrowheads="1"/>
          </p:cNvSpPr>
          <p:nvPr/>
        </p:nvSpPr>
        <p:spPr bwMode="auto">
          <a:xfrm>
            <a:off x="3382638" y="3136698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10</a:t>
            </a:r>
          </a:p>
        </p:txBody>
      </p:sp>
      <p:sp>
        <p:nvSpPr>
          <p:cNvPr id="129" name="Oval 40"/>
          <p:cNvSpPr>
            <a:spLocks noChangeArrowheads="1"/>
          </p:cNvSpPr>
          <p:nvPr/>
        </p:nvSpPr>
        <p:spPr bwMode="auto">
          <a:xfrm>
            <a:off x="3166614" y="2643758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91" name="Oval 40"/>
          <p:cNvSpPr>
            <a:spLocks noChangeArrowheads="1"/>
          </p:cNvSpPr>
          <p:nvPr/>
        </p:nvSpPr>
        <p:spPr bwMode="auto">
          <a:xfrm>
            <a:off x="2806574" y="1131590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92" name="Oval 40"/>
          <p:cNvSpPr>
            <a:spLocks noChangeArrowheads="1"/>
          </p:cNvSpPr>
          <p:nvPr/>
        </p:nvSpPr>
        <p:spPr bwMode="auto">
          <a:xfrm>
            <a:off x="3595930" y="2211710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110" name="Oval 40"/>
          <p:cNvSpPr>
            <a:spLocks noChangeArrowheads="1"/>
          </p:cNvSpPr>
          <p:nvPr/>
        </p:nvSpPr>
        <p:spPr bwMode="auto">
          <a:xfrm>
            <a:off x="3598662" y="3136698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11</a:t>
            </a:r>
          </a:p>
        </p:txBody>
      </p:sp>
      <p:sp>
        <p:nvSpPr>
          <p:cNvPr id="130" name="Retângulo de cantos arredondados 129"/>
          <p:cNvSpPr/>
          <p:nvPr/>
        </p:nvSpPr>
        <p:spPr>
          <a:xfrm>
            <a:off x="2374526" y="566658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Siebel 6.3</a:t>
            </a:r>
          </a:p>
        </p:txBody>
      </p:sp>
      <p:sp>
        <p:nvSpPr>
          <p:cNvPr id="132" name="Oval 40"/>
          <p:cNvSpPr>
            <a:spLocks noChangeArrowheads="1"/>
          </p:cNvSpPr>
          <p:nvPr/>
        </p:nvSpPr>
        <p:spPr bwMode="auto">
          <a:xfrm>
            <a:off x="2374542" y="494634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34" name="Oval 40"/>
          <p:cNvSpPr>
            <a:spLocks noChangeArrowheads="1"/>
          </p:cNvSpPr>
          <p:nvPr/>
        </p:nvSpPr>
        <p:spPr bwMode="auto">
          <a:xfrm>
            <a:off x="2903607" y="483518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</a:t>
            </a:r>
          </a:p>
        </p:txBody>
      </p:sp>
      <p:cxnSp>
        <p:nvCxnSpPr>
          <p:cNvPr id="34" name="Conector de seta reta 33"/>
          <p:cNvCxnSpPr/>
          <p:nvPr/>
        </p:nvCxnSpPr>
        <p:spPr>
          <a:xfrm>
            <a:off x="2806574" y="876957"/>
            <a:ext cx="0" cy="830705"/>
          </a:xfrm>
          <a:prstGeom prst="straightConnector1">
            <a:avLst/>
          </a:prstGeom>
          <a:ln w="12700">
            <a:solidFill>
              <a:srgbClr val="009A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40"/>
          <p:cNvSpPr>
            <a:spLocks noChangeArrowheads="1"/>
          </p:cNvSpPr>
          <p:nvPr/>
        </p:nvSpPr>
        <p:spPr bwMode="auto">
          <a:xfrm>
            <a:off x="2267744" y="1131590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7</a:t>
            </a:r>
          </a:p>
        </p:txBody>
      </p:sp>
      <p:sp>
        <p:nvSpPr>
          <p:cNvPr id="138" name="Oval 40"/>
          <p:cNvSpPr>
            <a:spLocks noChangeArrowheads="1"/>
          </p:cNvSpPr>
          <p:nvPr/>
        </p:nvSpPr>
        <p:spPr bwMode="auto">
          <a:xfrm>
            <a:off x="2364777" y="2128586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7</a:t>
            </a:r>
          </a:p>
        </p:txBody>
      </p:sp>
      <p:sp>
        <p:nvSpPr>
          <p:cNvPr id="152" name="Oval 40"/>
          <p:cNvSpPr>
            <a:spLocks noChangeArrowheads="1"/>
          </p:cNvSpPr>
          <p:nvPr/>
        </p:nvSpPr>
        <p:spPr bwMode="auto">
          <a:xfrm>
            <a:off x="4860048" y="1635662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06" name="Retângulo de cantos arredondados 105"/>
          <p:cNvSpPr/>
          <p:nvPr/>
        </p:nvSpPr>
        <p:spPr>
          <a:xfrm>
            <a:off x="3779912" y="533259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err="1" smtClean="0">
                <a:solidFill>
                  <a:srgbClr val="000000"/>
                </a:solidFill>
                <a:latin typeface="Arial"/>
              </a:rPr>
              <a:t>Transact</a:t>
            </a:r>
            <a:endParaRPr lang="pt-BR" sz="800" kern="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Oval 40"/>
          <p:cNvSpPr>
            <a:spLocks noChangeArrowheads="1"/>
          </p:cNvSpPr>
          <p:nvPr/>
        </p:nvSpPr>
        <p:spPr bwMode="auto">
          <a:xfrm>
            <a:off x="4499992" y="771550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 dirty="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cxnSp>
        <p:nvCxnSpPr>
          <p:cNvPr id="7" name="Conector angulado 6"/>
          <p:cNvCxnSpPr>
            <a:stCxn id="106" idx="1"/>
          </p:cNvCxnSpPr>
          <p:nvPr/>
        </p:nvCxnSpPr>
        <p:spPr>
          <a:xfrm rot="10800000" flipV="1">
            <a:off x="3562658" y="688409"/>
            <a:ext cx="217254" cy="996988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Oval 40"/>
          <p:cNvSpPr>
            <a:spLocks noChangeArrowheads="1"/>
          </p:cNvSpPr>
          <p:nvPr/>
        </p:nvSpPr>
        <p:spPr bwMode="auto">
          <a:xfrm>
            <a:off x="3563888" y="1059582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</a:p>
        </p:txBody>
      </p:sp>
      <p:sp>
        <p:nvSpPr>
          <p:cNvPr id="117" name="Oval 40"/>
          <p:cNvSpPr>
            <a:spLocks noChangeArrowheads="1"/>
          </p:cNvSpPr>
          <p:nvPr/>
        </p:nvSpPr>
        <p:spPr bwMode="auto">
          <a:xfrm>
            <a:off x="2267744" y="98757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119" name="Oval 40"/>
          <p:cNvSpPr>
            <a:spLocks noChangeArrowheads="1"/>
          </p:cNvSpPr>
          <p:nvPr/>
        </p:nvSpPr>
        <p:spPr bwMode="auto">
          <a:xfrm>
            <a:off x="3056007" y="483518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8</a:t>
            </a:r>
            <a:endParaRPr lang="pt-BR" sz="700" b="1" kern="0" dirty="0" smtClean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79" name="Oval 40"/>
          <p:cNvSpPr>
            <a:spLocks noChangeArrowheads="1"/>
          </p:cNvSpPr>
          <p:nvPr/>
        </p:nvSpPr>
        <p:spPr bwMode="auto">
          <a:xfrm>
            <a:off x="2517177" y="292067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7.1</a:t>
            </a:r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51520" y="2643758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IN</a:t>
            </a:r>
            <a:endParaRPr lang="pt-BR" sz="800" kern="0" dirty="0" smtClean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" name="Conector angulado 7"/>
          <p:cNvCxnSpPr>
            <a:stCxn id="130" idx="3"/>
          </p:cNvCxnSpPr>
          <p:nvPr/>
        </p:nvCxnSpPr>
        <p:spPr>
          <a:xfrm>
            <a:off x="3166614" y="721808"/>
            <a:ext cx="144000" cy="970537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40"/>
          <p:cNvSpPr>
            <a:spLocks noChangeArrowheads="1"/>
          </p:cNvSpPr>
          <p:nvPr/>
        </p:nvSpPr>
        <p:spPr bwMode="auto">
          <a:xfrm>
            <a:off x="3120724" y="1131590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10</a:t>
            </a:r>
            <a:endParaRPr lang="pt-BR" sz="700" b="1" kern="0" dirty="0" smtClean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cxnSp>
        <p:nvCxnSpPr>
          <p:cNvPr id="10" name="Conector angulado 9"/>
          <p:cNvCxnSpPr>
            <a:endCxn id="78" idx="0"/>
          </p:cNvCxnSpPr>
          <p:nvPr/>
        </p:nvCxnSpPr>
        <p:spPr>
          <a:xfrm rot="5400000">
            <a:off x="485558" y="2085708"/>
            <a:ext cx="720056" cy="396044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40"/>
          <p:cNvSpPr>
            <a:spLocks noChangeArrowheads="1"/>
          </p:cNvSpPr>
          <p:nvPr/>
        </p:nvSpPr>
        <p:spPr bwMode="auto">
          <a:xfrm>
            <a:off x="683568" y="2139702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10</a:t>
            </a:r>
            <a:endParaRPr lang="pt-BR" sz="700" b="1" kern="0" dirty="0" smtClean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15" name="Oval 40"/>
          <p:cNvSpPr>
            <a:spLocks noChangeArrowheads="1"/>
          </p:cNvSpPr>
          <p:nvPr/>
        </p:nvSpPr>
        <p:spPr bwMode="auto">
          <a:xfrm>
            <a:off x="251520" y="2904356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 dirty="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77026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 de cantos arredondados 52"/>
          <p:cNvSpPr/>
          <p:nvPr/>
        </p:nvSpPr>
        <p:spPr>
          <a:xfrm>
            <a:off x="1116018" y="2657547"/>
            <a:ext cx="2519878" cy="2382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OSB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9270" y="525506"/>
            <a:ext cx="5675243" cy="3846444"/>
          </a:xfrm>
          <a:prstGeom prst="rect">
            <a:avLst/>
          </a:prstGeom>
          <a:noFill/>
          <a:ln w="12700">
            <a:solidFill>
              <a:srgbClr val="009AA6"/>
            </a:solidFill>
          </a:ln>
          <a:effectLst/>
        </p:spPr>
        <p:txBody>
          <a:bodyPr lIns="36000" tIns="36000" rIns="36000" bIns="36000" rtlCol="0" anchor="ctr">
            <a:normAutofit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MS Gothic" charset="-128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8100392" y="313242"/>
            <a:ext cx="898291" cy="864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extBox 2"/>
          <p:cNvSpPr txBox="1"/>
          <p:nvPr/>
        </p:nvSpPr>
        <p:spPr>
          <a:xfrm>
            <a:off x="44920" y="51369"/>
            <a:ext cx="5823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009AA6"/>
                </a:solidFill>
                <a:latin typeface="Arial"/>
                <a:cs typeface="Arial"/>
              </a:rPr>
              <a:t>Desenho de Solução – Solicitação via Canais –  Distribuição de Franquia</a:t>
            </a:r>
            <a:endParaRPr lang="pt-BR" sz="1200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8280472" y="195486"/>
            <a:ext cx="540000" cy="1814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523682"/>
              </p:ext>
            </p:extLst>
          </p:nvPr>
        </p:nvGraphicFramePr>
        <p:xfrm>
          <a:off x="5868145" y="571470"/>
          <a:ext cx="3168351" cy="3383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76063"/>
                <a:gridCol w="2016224"/>
                <a:gridCol w="576064"/>
              </a:tblGrid>
              <a:tr h="14172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Atividade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baseline="0" noProof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Consulta </a:t>
                      </a:r>
                      <a:r>
                        <a:rPr lang="pt-BR" sz="700" b="0" kern="1200" baseline="0" noProof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info</a:t>
                      </a:r>
                      <a:r>
                        <a:rPr lang="pt-BR" sz="700" b="0" kern="1200" baseline="0" noProof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assinante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baseline="0" noProof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*serviço utilizado pelo oi livre e pelo minha oi, retorna as informações do assinante, inclusive os saldos)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OSB/API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 chama</a:t>
                      </a:r>
                      <a:r>
                        <a:rPr lang="pt-BR" sz="7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 serviço Notificação para indicar o status de consumo e alterações de Franquia e transferência de saldo</a:t>
                      </a:r>
                    </a:p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SOA0096_GestaoPrePago.notificarRetorno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OSB/API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Canais solicitam Protocolo Único para o atendimento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OSBAPI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Canais consultam elegibilidade para redistribuição de franquia ou Transferência de dados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OSB/API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Cliente faz a redistribuição das franquia</a:t>
                      </a:r>
                      <a:r>
                        <a:rPr lang="pt-BR" sz="7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de dados para o próximo corte</a:t>
                      </a: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com base nas regras estabelecidas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Canais enviam a informação a redistribuição</a:t>
                      </a:r>
                      <a:r>
                        <a:rPr lang="pt-BR" sz="7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para o Siebel 6.3 e este  para o aprovisionamento (Conforme  slide de venda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OSB/API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Canais</a:t>
                      </a:r>
                      <a:r>
                        <a:rPr lang="pt-BR" sz="7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solicitam consulta de histórico de alteração de franquia  através dos </a:t>
                      </a:r>
                      <a:r>
                        <a:rPr lang="pt-BR" sz="700" b="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TTs</a:t>
                      </a:r>
                      <a:r>
                        <a:rPr lang="pt-BR" sz="7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criados especificamente  para esta operação</a:t>
                      </a:r>
                      <a:endParaRPr lang="pt-BR" sz="7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OSB/API</a:t>
                      </a: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endParaRPr lang="pt-BR" sz="7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2" name="Grupo 51"/>
          <p:cNvGrpSpPr/>
          <p:nvPr/>
        </p:nvGrpSpPr>
        <p:grpSpPr>
          <a:xfrm>
            <a:off x="117519" y="4371950"/>
            <a:ext cx="8866847" cy="546571"/>
            <a:chOff x="117519" y="4391504"/>
            <a:chExt cx="8866847" cy="546571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6877084" y="4474002"/>
              <a:ext cx="2107282" cy="442800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108000" tIns="0" rIns="0" bIns="0" anchor="ctr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Impacto</a:t>
              </a:r>
            </a:p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/ Teste</a:t>
              </a: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	</a:t>
              </a: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Desenvolvimento</a:t>
              </a:r>
            </a:p>
          </p:txBody>
        </p:sp>
        <p:sp>
          <p:nvSpPr>
            <p:cNvPr id="77" name="Retângulo de cantos arredondados 76"/>
            <p:cNvSpPr/>
            <p:nvPr/>
          </p:nvSpPr>
          <p:spPr>
            <a:xfrm>
              <a:off x="117519" y="4482932"/>
              <a:ext cx="2655109" cy="443899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108000" tIns="0" rIns="0" bIns="0" anchor="ctr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Sistema</a:t>
              </a:r>
            </a:p>
          </p:txBody>
        </p:sp>
        <p:sp>
          <p:nvSpPr>
            <p:cNvPr id="82" name="Retângulo de cantos arredondados 81"/>
            <p:cNvSpPr/>
            <p:nvPr/>
          </p:nvSpPr>
          <p:spPr>
            <a:xfrm>
              <a:off x="763688" y="4580774"/>
              <a:ext cx="575548" cy="275493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TI</a:t>
              </a:r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421284" y="4579023"/>
              <a:ext cx="576000" cy="275404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Externo</a:t>
              </a:r>
              <a:endParaRPr lang="pt-BR" sz="800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2817586" y="4480352"/>
              <a:ext cx="4026384" cy="442800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36000" tIns="0" rIns="0" bIns="0" anchor="t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Integração</a:t>
              </a:r>
            </a:p>
          </p:txBody>
        </p:sp>
        <p:cxnSp>
          <p:nvCxnSpPr>
            <p:cNvPr id="87" name="Conector de seta reta 86"/>
            <p:cNvCxnSpPr/>
            <p:nvPr/>
          </p:nvCxnSpPr>
          <p:spPr>
            <a:xfrm>
              <a:off x="6204391" y="4579023"/>
              <a:ext cx="544217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Conector de seta reta 87"/>
            <p:cNvCxnSpPr/>
            <p:nvPr/>
          </p:nvCxnSpPr>
          <p:spPr>
            <a:xfrm>
              <a:off x="4716591" y="4827501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89" name="Conector de seta reta 88"/>
            <p:cNvCxnSpPr/>
            <p:nvPr/>
          </p:nvCxnSpPr>
          <p:spPr>
            <a:xfrm>
              <a:off x="4713416" y="4561823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DB6826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0" name="CaixaDeTexto 89"/>
            <p:cNvSpPr txBox="1"/>
            <p:nvPr/>
          </p:nvSpPr>
          <p:spPr>
            <a:xfrm>
              <a:off x="5148892" y="4490941"/>
              <a:ext cx="986592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Síncrona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Assíncrona</a:t>
              </a:r>
            </a:p>
          </p:txBody>
        </p:sp>
        <p:cxnSp>
          <p:nvCxnSpPr>
            <p:cNvPr id="93" name="Conector reto 92"/>
            <p:cNvCxnSpPr/>
            <p:nvPr/>
          </p:nvCxnSpPr>
          <p:spPr bwMode="auto">
            <a:xfrm flipV="1">
              <a:off x="5436924" y="4519396"/>
              <a:ext cx="0" cy="36374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CaixaDeTexto 93"/>
            <p:cNvSpPr txBox="1"/>
            <p:nvPr/>
          </p:nvSpPr>
          <p:spPr>
            <a:xfrm>
              <a:off x="3962856" y="4487887"/>
              <a:ext cx="747631" cy="45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Nova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Alteração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Existente</a:t>
              </a:r>
              <a:endParaRPr lang="pt-BR" sz="9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cxnSp>
          <p:nvCxnSpPr>
            <p:cNvPr id="95" name="Conector de seta reta 94"/>
            <p:cNvCxnSpPr/>
            <p:nvPr/>
          </p:nvCxnSpPr>
          <p:spPr>
            <a:xfrm>
              <a:off x="4713416" y="4691741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6" name="Retângulo de cantos arredondados 95"/>
            <p:cNvSpPr/>
            <p:nvPr/>
          </p:nvSpPr>
          <p:spPr>
            <a:xfrm>
              <a:off x="2084835" y="4579023"/>
              <a:ext cx="576000" cy="275404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Novo</a:t>
              </a:r>
            </a:p>
          </p:txBody>
        </p:sp>
        <p:cxnSp>
          <p:nvCxnSpPr>
            <p:cNvPr id="97" name="Conector de seta reta 96"/>
            <p:cNvCxnSpPr/>
            <p:nvPr/>
          </p:nvCxnSpPr>
          <p:spPr>
            <a:xfrm>
              <a:off x="6208608" y="4701420"/>
              <a:ext cx="540000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lgDash"/>
              <a:headEnd type="none" w="med" len="med"/>
              <a:tailEnd type="none" w="med" len="med"/>
            </a:ln>
            <a:effectLst/>
          </p:spPr>
        </p:cxnSp>
        <p:sp>
          <p:nvSpPr>
            <p:cNvPr id="98" name="CaixaDeTexto 97"/>
            <p:cNvSpPr txBox="1"/>
            <p:nvPr/>
          </p:nvSpPr>
          <p:spPr>
            <a:xfrm>
              <a:off x="159303" y="4391504"/>
              <a:ext cx="633507" cy="2211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9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Legenda</a:t>
              </a:r>
              <a:endParaRPr lang="pt-BR" sz="10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cxnSp>
          <p:nvCxnSpPr>
            <p:cNvPr id="100" name="Conector de seta reta 235"/>
            <p:cNvCxnSpPr/>
            <p:nvPr/>
          </p:nvCxnSpPr>
          <p:spPr>
            <a:xfrm flipV="1">
              <a:off x="3420700" y="4830901"/>
              <a:ext cx="648072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AFB2">
                  <a:lumMod val="7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01" name="Conector reto 100"/>
            <p:cNvCxnSpPr/>
            <p:nvPr/>
          </p:nvCxnSpPr>
          <p:spPr bwMode="auto">
            <a:xfrm flipV="1">
              <a:off x="4140780" y="4519396"/>
              <a:ext cx="0" cy="3637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CaixaDeTexto 101"/>
            <p:cNvSpPr txBox="1"/>
            <p:nvPr/>
          </p:nvSpPr>
          <p:spPr>
            <a:xfrm>
              <a:off x="2906834" y="4764192"/>
              <a:ext cx="459599" cy="1145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Migração</a:t>
              </a:r>
              <a:endParaRPr lang="pt-BR" sz="9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sp>
          <p:nvSpPr>
            <p:cNvPr id="103" name="Oval 40"/>
            <p:cNvSpPr>
              <a:spLocks noChangeArrowheads="1"/>
            </p:cNvSpPr>
            <p:nvPr/>
          </p:nvSpPr>
          <p:spPr bwMode="auto">
            <a:xfrm>
              <a:off x="7446293" y="4609900"/>
              <a:ext cx="171004" cy="171004"/>
            </a:xfrm>
            <a:prstGeom prst="ellipse">
              <a:avLst/>
            </a:prstGeom>
            <a:solidFill>
              <a:srgbClr val="FFC00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b="1" dirty="0" smtClean="0">
                  <a:solidFill>
                    <a:srgbClr val="000000"/>
                  </a:solidFill>
                  <a:latin typeface="Arial" charset="0"/>
                  <a:ea typeface="MS Gothic" charset="-128"/>
                  <a:cs typeface="Arial" charset="0"/>
                </a:rPr>
                <a:t>I</a:t>
              </a:r>
              <a:endParaRPr lang="pt-BR" sz="800" b="1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endParaRPr>
            </a:p>
          </p:txBody>
        </p:sp>
        <p:sp>
          <p:nvSpPr>
            <p:cNvPr id="104" name="Oval 40"/>
            <p:cNvSpPr>
              <a:spLocks noChangeArrowheads="1"/>
            </p:cNvSpPr>
            <p:nvPr/>
          </p:nvSpPr>
          <p:spPr bwMode="auto">
            <a:xfrm>
              <a:off x="8756499" y="4609900"/>
              <a:ext cx="171004" cy="171004"/>
            </a:xfrm>
            <a:prstGeom prst="ellipse">
              <a:avLst/>
            </a:prstGeom>
            <a:solidFill>
              <a:srgbClr val="00B05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b="1" dirty="0">
                  <a:solidFill>
                    <a:srgbClr val="000000"/>
                  </a:solidFill>
                  <a:latin typeface="Arial" charset="0"/>
                  <a:ea typeface="MS Gothic" charset="-128"/>
                  <a:cs typeface="Arial" charset="0"/>
                </a:rPr>
                <a:t>D</a:t>
              </a:r>
            </a:p>
          </p:txBody>
        </p:sp>
        <p:cxnSp>
          <p:nvCxnSpPr>
            <p:cNvPr id="105" name="Conector reto 104"/>
            <p:cNvCxnSpPr/>
            <p:nvPr/>
          </p:nvCxnSpPr>
          <p:spPr bwMode="auto">
            <a:xfrm flipV="1">
              <a:off x="7741180" y="4519396"/>
              <a:ext cx="0" cy="36374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8" name="Oval 40"/>
          <p:cNvSpPr>
            <a:spLocks noChangeArrowheads="1"/>
          </p:cNvSpPr>
          <p:nvPr/>
        </p:nvSpPr>
        <p:spPr bwMode="auto">
          <a:xfrm>
            <a:off x="1115616" y="2607821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39" name="Retângulo de cantos arredondados 138"/>
          <p:cNvSpPr/>
          <p:nvPr/>
        </p:nvSpPr>
        <p:spPr>
          <a:xfrm>
            <a:off x="1331640" y="807605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Minha Oi</a:t>
            </a:r>
          </a:p>
        </p:txBody>
      </p:sp>
      <p:sp>
        <p:nvSpPr>
          <p:cNvPr id="140" name="Oval 40"/>
          <p:cNvSpPr>
            <a:spLocks noChangeArrowheads="1"/>
          </p:cNvSpPr>
          <p:nvPr/>
        </p:nvSpPr>
        <p:spPr bwMode="auto">
          <a:xfrm>
            <a:off x="1295470" y="735613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57" name="Oval 40"/>
          <p:cNvSpPr>
            <a:spLocks noChangeArrowheads="1"/>
          </p:cNvSpPr>
          <p:nvPr/>
        </p:nvSpPr>
        <p:spPr bwMode="auto">
          <a:xfrm>
            <a:off x="1932426" y="724481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109" name="Retângulo de cantos arredondados 108"/>
          <p:cNvSpPr/>
          <p:nvPr/>
        </p:nvSpPr>
        <p:spPr>
          <a:xfrm>
            <a:off x="1043608" y="1649427"/>
            <a:ext cx="2333903" cy="2382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API</a:t>
            </a:r>
          </a:p>
        </p:txBody>
      </p:sp>
      <p:sp>
        <p:nvSpPr>
          <p:cNvPr id="112" name="Retângulo de cantos arredondados 111"/>
          <p:cNvSpPr/>
          <p:nvPr/>
        </p:nvSpPr>
        <p:spPr>
          <a:xfrm>
            <a:off x="395536" y="3543909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IN</a:t>
            </a:r>
          </a:p>
        </p:txBody>
      </p:sp>
      <p:sp>
        <p:nvSpPr>
          <p:cNvPr id="130" name="Retângulo de cantos arredondados 129"/>
          <p:cNvSpPr/>
          <p:nvPr/>
        </p:nvSpPr>
        <p:spPr>
          <a:xfrm>
            <a:off x="2627784" y="807605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err="1" smtClean="0">
                <a:solidFill>
                  <a:srgbClr val="000000"/>
                </a:solidFill>
                <a:latin typeface="Arial"/>
              </a:rPr>
              <a:t>App</a:t>
            </a: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 </a:t>
            </a:r>
          </a:p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Minha OI</a:t>
            </a:r>
          </a:p>
        </p:txBody>
      </p:sp>
      <p:sp>
        <p:nvSpPr>
          <p:cNvPr id="132" name="Oval 40"/>
          <p:cNvSpPr>
            <a:spLocks noChangeArrowheads="1"/>
          </p:cNvSpPr>
          <p:nvPr/>
        </p:nvSpPr>
        <p:spPr bwMode="auto">
          <a:xfrm>
            <a:off x="2627800" y="735613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33" name="Oval 40"/>
          <p:cNvSpPr>
            <a:spLocks noChangeArrowheads="1"/>
          </p:cNvSpPr>
          <p:nvPr/>
        </p:nvSpPr>
        <p:spPr bwMode="auto">
          <a:xfrm>
            <a:off x="3192732" y="724481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152" name="Oval 40"/>
          <p:cNvSpPr>
            <a:spLocks noChangeArrowheads="1"/>
          </p:cNvSpPr>
          <p:nvPr/>
        </p:nvSpPr>
        <p:spPr bwMode="auto">
          <a:xfrm>
            <a:off x="2411760" y="1599693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cxnSp>
        <p:nvCxnSpPr>
          <p:cNvPr id="16" name="Conector angulado 15"/>
          <p:cNvCxnSpPr>
            <a:stCxn id="53" idx="1"/>
            <a:endCxn id="112" idx="0"/>
          </p:cNvCxnSpPr>
          <p:nvPr/>
        </p:nvCxnSpPr>
        <p:spPr>
          <a:xfrm rot="10800000" flipV="1">
            <a:off x="791580" y="2776691"/>
            <a:ext cx="324438" cy="767217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 40"/>
          <p:cNvSpPr>
            <a:spLocks noChangeArrowheads="1"/>
          </p:cNvSpPr>
          <p:nvPr/>
        </p:nvSpPr>
        <p:spPr bwMode="auto">
          <a:xfrm>
            <a:off x="827584" y="3075118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</a:p>
        </p:txBody>
      </p:sp>
      <p:cxnSp>
        <p:nvCxnSpPr>
          <p:cNvPr id="28" name="Conector angulado 27"/>
          <p:cNvCxnSpPr>
            <a:stCxn id="112" idx="3"/>
          </p:cNvCxnSpPr>
          <p:nvPr/>
        </p:nvCxnSpPr>
        <p:spPr>
          <a:xfrm flipV="1">
            <a:off x="1187624" y="2895837"/>
            <a:ext cx="288198" cy="803222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0"/>
          <p:cNvCxnSpPr/>
          <p:nvPr/>
        </p:nvCxnSpPr>
        <p:spPr>
          <a:xfrm>
            <a:off x="2609645" y="1887725"/>
            <a:ext cx="0" cy="76982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Oval 40"/>
          <p:cNvSpPr>
            <a:spLocks noChangeArrowheads="1"/>
          </p:cNvSpPr>
          <p:nvPr/>
        </p:nvSpPr>
        <p:spPr bwMode="auto">
          <a:xfrm>
            <a:off x="1320524" y="3075118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148" name="Oval 40"/>
          <p:cNvSpPr>
            <a:spLocks noChangeArrowheads="1"/>
          </p:cNvSpPr>
          <p:nvPr/>
        </p:nvSpPr>
        <p:spPr bwMode="auto">
          <a:xfrm>
            <a:off x="2544010" y="2170656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</a:t>
            </a:r>
          </a:p>
        </p:txBody>
      </p:sp>
      <p:cxnSp>
        <p:nvCxnSpPr>
          <p:cNvPr id="37" name="Conector angulado 36"/>
          <p:cNvCxnSpPr/>
          <p:nvPr/>
        </p:nvCxnSpPr>
        <p:spPr>
          <a:xfrm rot="5400000" flipH="1" flipV="1">
            <a:off x="2823311" y="1052866"/>
            <a:ext cx="374296" cy="818826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 40"/>
          <p:cNvSpPr>
            <a:spLocks noChangeArrowheads="1"/>
          </p:cNvSpPr>
          <p:nvPr/>
        </p:nvSpPr>
        <p:spPr bwMode="auto">
          <a:xfrm>
            <a:off x="2915816" y="1408506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155" name="Retângulo de cantos arredondados 154"/>
          <p:cNvSpPr/>
          <p:nvPr/>
        </p:nvSpPr>
        <p:spPr>
          <a:xfrm>
            <a:off x="2339752" y="3543909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Siebel 6.3</a:t>
            </a:r>
          </a:p>
        </p:txBody>
      </p:sp>
      <p:cxnSp>
        <p:nvCxnSpPr>
          <p:cNvPr id="42" name="Conector angulado 41"/>
          <p:cNvCxnSpPr>
            <a:stCxn id="53" idx="2"/>
            <a:endCxn id="155" idx="0"/>
          </p:cNvCxnSpPr>
          <p:nvPr/>
        </p:nvCxnSpPr>
        <p:spPr>
          <a:xfrm rot="16200000" flipH="1">
            <a:off x="2231840" y="3039953"/>
            <a:ext cx="648072" cy="359839"/>
          </a:xfrm>
          <a:prstGeom prst="bentConnector3">
            <a:avLst>
              <a:gd name="adj1" fmla="val 61758"/>
            </a:avLst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do 43"/>
          <p:cNvCxnSpPr/>
          <p:nvPr/>
        </p:nvCxnSpPr>
        <p:spPr>
          <a:xfrm rot="5400000">
            <a:off x="1466434" y="1275131"/>
            <a:ext cx="396000" cy="39600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Oval 40"/>
          <p:cNvSpPr>
            <a:spLocks noChangeArrowheads="1"/>
          </p:cNvSpPr>
          <p:nvPr/>
        </p:nvSpPr>
        <p:spPr bwMode="auto">
          <a:xfrm>
            <a:off x="899592" y="134761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157" name="Oval 40"/>
          <p:cNvSpPr>
            <a:spLocks noChangeArrowheads="1"/>
          </p:cNvSpPr>
          <p:nvPr/>
        </p:nvSpPr>
        <p:spPr bwMode="auto">
          <a:xfrm>
            <a:off x="2411760" y="3075118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  <p:cxnSp>
        <p:nvCxnSpPr>
          <p:cNvPr id="47" name="Conector angulado 46"/>
          <p:cNvCxnSpPr/>
          <p:nvPr/>
        </p:nvCxnSpPr>
        <p:spPr>
          <a:xfrm rot="16200000" flipH="1">
            <a:off x="1968199" y="1287120"/>
            <a:ext cx="371155" cy="348128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/>
          <p:nvPr/>
        </p:nvCxnSpPr>
        <p:spPr>
          <a:xfrm flipH="1">
            <a:off x="1475656" y="1887725"/>
            <a:ext cx="0" cy="7560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Oval 40"/>
          <p:cNvSpPr>
            <a:spLocks noChangeArrowheads="1"/>
          </p:cNvSpPr>
          <p:nvPr/>
        </p:nvSpPr>
        <p:spPr bwMode="auto">
          <a:xfrm>
            <a:off x="1187624" y="134761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164" name="Oval 40"/>
          <p:cNvSpPr>
            <a:spLocks noChangeArrowheads="1"/>
          </p:cNvSpPr>
          <p:nvPr/>
        </p:nvSpPr>
        <p:spPr bwMode="auto">
          <a:xfrm>
            <a:off x="1331640" y="134761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7</a:t>
            </a:r>
          </a:p>
        </p:txBody>
      </p:sp>
      <p:sp>
        <p:nvSpPr>
          <p:cNvPr id="165" name="Oval 40"/>
          <p:cNvSpPr>
            <a:spLocks noChangeArrowheads="1"/>
          </p:cNvSpPr>
          <p:nvPr/>
        </p:nvSpPr>
        <p:spPr bwMode="auto">
          <a:xfrm>
            <a:off x="2699792" y="3075118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7</a:t>
            </a:r>
          </a:p>
        </p:txBody>
      </p:sp>
      <p:sp>
        <p:nvSpPr>
          <p:cNvPr id="70" name="Oval 40"/>
          <p:cNvSpPr>
            <a:spLocks noChangeArrowheads="1"/>
          </p:cNvSpPr>
          <p:nvPr/>
        </p:nvSpPr>
        <p:spPr bwMode="auto">
          <a:xfrm>
            <a:off x="2564160" y="3075118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83" name="Oval 40"/>
          <p:cNvSpPr>
            <a:spLocks noChangeArrowheads="1"/>
          </p:cNvSpPr>
          <p:nvPr/>
        </p:nvSpPr>
        <p:spPr bwMode="auto">
          <a:xfrm>
            <a:off x="2987840" y="3759949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84" name="Retângulo de cantos arredondados 83"/>
          <p:cNvSpPr/>
          <p:nvPr/>
        </p:nvSpPr>
        <p:spPr>
          <a:xfrm>
            <a:off x="3923928" y="3125547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err="1" smtClean="0">
                <a:solidFill>
                  <a:srgbClr val="000000"/>
                </a:solidFill>
                <a:latin typeface="Arial"/>
              </a:rPr>
              <a:t>Unipro</a:t>
            </a:r>
            <a:endParaRPr lang="pt-BR" sz="800" kern="0" dirty="0" smtClean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" name="Conector angulado 7"/>
          <p:cNvCxnSpPr>
            <a:stCxn id="53" idx="3"/>
            <a:endCxn id="84" idx="0"/>
          </p:cNvCxnSpPr>
          <p:nvPr/>
        </p:nvCxnSpPr>
        <p:spPr>
          <a:xfrm>
            <a:off x="3635896" y="2776692"/>
            <a:ext cx="684076" cy="34885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40"/>
          <p:cNvSpPr>
            <a:spLocks noChangeArrowheads="1"/>
          </p:cNvSpPr>
          <p:nvPr/>
        </p:nvSpPr>
        <p:spPr bwMode="auto">
          <a:xfrm>
            <a:off x="3923928" y="3048372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 dirty="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113" name="Oval 40"/>
          <p:cNvSpPr>
            <a:spLocks noChangeArrowheads="1"/>
          </p:cNvSpPr>
          <p:nvPr/>
        </p:nvSpPr>
        <p:spPr bwMode="auto">
          <a:xfrm>
            <a:off x="395552" y="3507854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14" name="Oval 40"/>
          <p:cNvSpPr>
            <a:spLocks noChangeArrowheads="1"/>
          </p:cNvSpPr>
          <p:nvPr/>
        </p:nvSpPr>
        <p:spPr bwMode="auto">
          <a:xfrm>
            <a:off x="3840804" y="2632642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115" name="Oval 40"/>
          <p:cNvSpPr>
            <a:spLocks noChangeArrowheads="1"/>
          </p:cNvSpPr>
          <p:nvPr/>
        </p:nvSpPr>
        <p:spPr bwMode="auto">
          <a:xfrm>
            <a:off x="1051992" y="134761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80" name="Retângulo de cantos arredondados 79"/>
          <p:cNvSpPr/>
          <p:nvPr/>
        </p:nvSpPr>
        <p:spPr>
          <a:xfrm>
            <a:off x="3961741" y="799084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Minha OI </a:t>
            </a:r>
          </a:p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Site Móvel</a:t>
            </a:r>
          </a:p>
        </p:txBody>
      </p:sp>
      <p:sp>
        <p:nvSpPr>
          <p:cNvPr id="2" name="Retângulo 1"/>
          <p:cNvSpPr/>
          <p:nvPr/>
        </p:nvSpPr>
        <p:spPr>
          <a:xfrm>
            <a:off x="982716" y="627534"/>
            <a:ext cx="4093339" cy="64759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Oval 40"/>
          <p:cNvSpPr>
            <a:spLocks noChangeArrowheads="1"/>
          </p:cNvSpPr>
          <p:nvPr/>
        </p:nvSpPr>
        <p:spPr bwMode="auto">
          <a:xfrm>
            <a:off x="4597135" y="699542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92" name="Oval 40"/>
          <p:cNvSpPr>
            <a:spLocks noChangeArrowheads="1"/>
          </p:cNvSpPr>
          <p:nvPr/>
        </p:nvSpPr>
        <p:spPr bwMode="auto">
          <a:xfrm>
            <a:off x="3923928" y="723083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cxnSp>
        <p:nvCxnSpPr>
          <p:cNvPr id="99" name="Conector de seta reta 98"/>
          <p:cNvCxnSpPr/>
          <p:nvPr/>
        </p:nvCxnSpPr>
        <p:spPr>
          <a:xfrm flipH="1">
            <a:off x="2334814" y="1887717"/>
            <a:ext cx="4938" cy="7560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40"/>
          <p:cNvSpPr>
            <a:spLocks noChangeArrowheads="1"/>
          </p:cNvSpPr>
          <p:nvPr/>
        </p:nvSpPr>
        <p:spPr bwMode="auto">
          <a:xfrm>
            <a:off x="1979712" y="1408506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</a:p>
        </p:txBody>
      </p:sp>
      <p:sp>
        <p:nvSpPr>
          <p:cNvPr id="110" name="Oval 40"/>
          <p:cNvSpPr>
            <a:spLocks noChangeArrowheads="1"/>
          </p:cNvSpPr>
          <p:nvPr/>
        </p:nvSpPr>
        <p:spPr bwMode="auto">
          <a:xfrm>
            <a:off x="2263638" y="2170656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</a:p>
        </p:txBody>
      </p:sp>
      <p:sp>
        <p:nvSpPr>
          <p:cNvPr id="118" name="Oval 40"/>
          <p:cNvSpPr>
            <a:spLocks noChangeArrowheads="1"/>
          </p:cNvSpPr>
          <p:nvPr/>
        </p:nvSpPr>
        <p:spPr bwMode="auto">
          <a:xfrm>
            <a:off x="899592" y="220059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121" name="Oval 40"/>
          <p:cNvSpPr>
            <a:spLocks noChangeArrowheads="1"/>
          </p:cNvSpPr>
          <p:nvPr/>
        </p:nvSpPr>
        <p:spPr bwMode="auto">
          <a:xfrm>
            <a:off x="1187624" y="220059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122" name="Oval 40"/>
          <p:cNvSpPr>
            <a:spLocks noChangeArrowheads="1"/>
          </p:cNvSpPr>
          <p:nvPr/>
        </p:nvSpPr>
        <p:spPr bwMode="auto">
          <a:xfrm>
            <a:off x="1331640" y="220059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7</a:t>
            </a:r>
          </a:p>
        </p:txBody>
      </p:sp>
      <p:sp>
        <p:nvSpPr>
          <p:cNvPr id="123" name="Oval 40"/>
          <p:cNvSpPr>
            <a:spLocks noChangeArrowheads="1"/>
          </p:cNvSpPr>
          <p:nvPr/>
        </p:nvSpPr>
        <p:spPr bwMode="auto">
          <a:xfrm>
            <a:off x="1051992" y="220059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122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ângulo 125"/>
          <p:cNvSpPr/>
          <p:nvPr/>
        </p:nvSpPr>
        <p:spPr>
          <a:xfrm>
            <a:off x="8100392" y="313242"/>
            <a:ext cx="898291" cy="864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extBox 2"/>
          <p:cNvSpPr txBox="1"/>
          <p:nvPr/>
        </p:nvSpPr>
        <p:spPr>
          <a:xfrm>
            <a:off x="44920" y="51369"/>
            <a:ext cx="5823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009AA6"/>
                </a:solidFill>
                <a:latin typeface="Arial"/>
                <a:cs typeface="Arial"/>
              </a:rPr>
              <a:t>Desenho de Solução – Solicitação via Canais – Transferência de Saldo 1/2 </a:t>
            </a:r>
            <a:endParaRPr lang="pt-BR" sz="1200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8280472" y="195486"/>
            <a:ext cx="540000" cy="1814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10482"/>
              </p:ext>
            </p:extLst>
          </p:nvPr>
        </p:nvGraphicFramePr>
        <p:xfrm>
          <a:off x="5862117" y="525506"/>
          <a:ext cx="3168351" cy="3596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0039"/>
                <a:gridCol w="2304256"/>
                <a:gridCol w="504056"/>
              </a:tblGrid>
              <a:tr h="14172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Atividade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lang="pt-BR" sz="7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baseline="0" noProof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Consulta </a:t>
                      </a:r>
                      <a:r>
                        <a:rPr lang="pt-BR" sz="700" b="0" kern="1200" baseline="0" noProof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info</a:t>
                      </a:r>
                      <a:r>
                        <a:rPr lang="pt-BR" sz="700" b="0" kern="1200" baseline="0" noProof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assinante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baseline="0" noProof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*serviço utilizado pelo oi livre e pelo minha oi, retorna as informações do assinante, inclusive os saldos)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OSB/API</a:t>
                      </a: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 chama</a:t>
                      </a:r>
                      <a:r>
                        <a:rPr lang="pt-BR" sz="7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 serviço Notificação para indicar o status de consumo e alterações de Franquia e transferência de saldo</a:t>
                      </a:r>
                    </a:p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SOA0096_GestaoPrePago.notificarRetorno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OSB/API</a:t>
                      </a: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Canais solicitam Protocolo Único para o atendimento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OSBAPI</a:t>
                      </a: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Canais consultam elegibilidade para redistribuição de franquia ou Transferência de dados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OSB/API</a:t>
                      </a: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Canais solicitam</a:t>
                      </a:r>
                      <a:r>
                        <a:rPr lang="pt-BR" sz="7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transferência de dados entre participantes do mesmo plano após realizar a elegibilidade, passando o Doador Receptor e Valor a ser transferido </a:t>
                      </a:r>
                      <a:endParaRPr lang="pt-BR" sz="7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OSB/API</a:t>
                      </a: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5.1</a:t>
                      </a: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Barramento envia para IN as</a:t>
                      </a:r>
                      <a:r>
                        <a:rPr lang="pt-BR" sz="7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informações do assinante doador, receptor do credito e o valor da transação</a:t>
                      </a:r>
                      <a:endParaRPr lang="pt-BR" sz="7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OSB</a:t>
                      </a: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5.2</a:t>
                      </a: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 caso</a:t>
                      </a:r>
                      <a:r>
                        <a:rPr lang="pt-BR" sz="7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de sucesso na retirada do saldo do doador a IN realizar o credito no receptor, caso ambos estejam na mesma instância</a:t>
                      </a:r>
                      <a:endParaRPr lang="pt-BR" sz="7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5.3</a:t>
                      </a: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pt-BR" sz="7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Caso o receptor esteja em uma instância</a:t>
                      </a:r>
                      <a:r>
                        <a:rPr lang="pt-BR" sz="7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diferente na IN, então a  IN realiza o débito no crédito do doador e devolve para o barramento o resultado da atividade realizada</a:t>
                      </a:r>
                      <a:endParaRPr lang="pt-BR" sz="7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2" name="Grupo 51"/>
          <p:cNvGrpSpPr/>
          <p:nvPr/>
        </p:nvGrpSpPr>
        <p:grpSpPr>
          <a:xfrm>
            <a:off x="117519" y="4371950"/>
            <a:ext cx="8866847" cy="546571"/>
            <a:chOff x="117519" y="4391504"/>
            <a:chExt cx="8866847" cy="546571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6877084" y="4474002"/>
              <a:ext cx="2107282" cy="442800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108000" tIns="0" rIns="0" bIns="0" anchor="ctr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Impacto</a:t>
              </a:r>
            </a:p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/ Teste</a:t>
              </a: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	</a:t>
              </a: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Desenvolvimento</a:t>
              </a:r>
            </a:p>
          </p:txBody>
        </p:sp>
        <p:sp>
          <p:nvSpPr>
            <p:cNvPr id="77" name="Retângulo de cantos arredondados 76"/>
            <p:cNvSpPr/>
            <p:nvPr/>
          </p:nvSpPr>
          <p:spPr>
            <a:xfrm>
              <a:off x="117519" y="4482932"/>
              <a:ext cx="2655109" cy="443899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108000" tIns="0" rIns="0" bIns="0" anchor="ctr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Sistema</a:t>
              </a:r>
            </a:p>
          </p:txBody>
        </p:sp>
        <p:sp>
          <p:nvSpPr>
            <p:cNvPr id="82" name="Retângulo de cantos arredondados 81"/>
            <p:cNvSpPr/>
            <p:nvPr/>
          </p:nvSpPr>
          <p:spPr>
            <a:xfrm>
              <a:off x="763688" y="4580774"/>
              <a:ext cx="575548" cy="275493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TI</a:t>
              </a:r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421284" y="4579023"/>
              <a:ext cx="576000" cy="275404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Externo</a:t>
              </a:r>
              <a:endParaRPr lang="pt-BR" sz="800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2817586" y="4480352"/>
              <a:ext cx="4026384" cy="442800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36000" tIns="0" rIns="0" bIns="0" anchor="t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Integração</a:t>
              </a:r>
            </a:p>
          </p:txBody>
        </p:sp>
        <p:cxnSp>
          <p:nvCxnSpPr>
            <p:cNvPr id="87" name="Conector de seta reta 86"/>
            <p:cNvCxnSpPr/>
            <p:nvPr/>
          </p:nvCxnSpPr>
          <p:spPr>
            <a:xfrm>
              <a:off x="6204391" y="4579023"/>
              <a:ext cx="544217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Conector de seta reta 87"/>
            <p:cNvCxnSpPr/>
            <p:nvPr/>
          </p:nvCxnSpPr>
          <p:spPr>
            <a:xfrm>
              <a:off x="4716591" y="4827501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89" name="Conector de seta reta 88"/>
            <p:cNvCxnSpPr/>
            <p:nvPr/>
          </p:nvCxnSpPr>
          <p:spPr>
            <a:xfrm>
              <a:off x="4713416" y="4561823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DB6826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0" name="CaixaDeTexto 89"/>
            <p:cNvSpPr txBox="1"/>
            <p:nvPr/>
          </p:nvSpPr>
          <p:spPr>
            <a:xfrm>
              <a:off x="5148892" y="4490941"/>
              <a:ext cx="986592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Síncrona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Assíncrona</a:t>
              </a:r>
            </a:p>
          </p:txBody>
        </p:sp>
        <p:cxnSp>
          <p:nvCxnSpPr>
            <p:cNvPr id="93" name="Conector reto 92"/>
            <p:cNvCxnSpPr/>
            <p:nvPr/>
          </p:nvCxnSpPr>
          <p:spPr bwMode="auto">
            <a:xfrm flipV="1">
              <a:off x="5436924" y="4519396"/>
              <a:ext cx="0" cy="36374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CaixaDeTexto 93"/>
            <p:cNvSpPr txBox="1"/>
            <p:nvPr/>
          </p:nvSpPr>
          <p:spPr>
            <a:xfrm>
              <a:off x="3962856" y="4487887"/>
              <a:ext cx="747631" cy="45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Nova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Alteração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Existente</a:t>
              </a:r>
              <a:endParaRPr lang="pt-BR" sz="9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cxnSp>
          <p:nvCxnSpPr>
            <p:cNvPr id="95" name="Conector de seta reta 94"/>
            <p:cNvCxnSpPr/>
            <p:nvPr/>
          </p:nvCxnSpPr>
          <p:spPr>
            <a:xfrm>
              <a:off x="4713416" y="4691741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6" name="Retângulo de cantos arredondados 95"/>
            <p:cNvSpPr/>
            <p:nvPr/>
          </p:nvSpPr>
          <p:spPr>
            <a:xfrm>
              <a:off x="2084835" y="4579023"/>
              <a:ext cx="576000" cy="275404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Novo</a:t>
              </a:r>
            </a:p>
          </p:txBody>
        </p:sp>
        <p:cxnSp>
          <p:nvCxnSpPr>
            <p:cNvPr id="97" name="Conector de seta reta 96"/>
            <p:cNvCxnSpPr/>
            <p:nvPr/>
          </p:nvCxnSpPr>
          <p:spPr>
            <a:xfrm>
              <a:off x="6208608" y="4701420"/>
              <a:ext cx="540000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lgDash"/>
              <a:headEnd type="none" w="med" len="med"/>
              <a:tailEnd type="none" w="med" len="med"/>
            </a:ln>
            <a:effectLst/>
          </p:spPr>
        </p:cxnSp>
        <p:sp>
          <p:nvSpPr>
            <p:cNvPr id="98" name="CaixaDeTexto 97"/>
            <p:cNvSpPr txBox="1"/>
            <p:nvPr/>
          </p:nvSpPr>
          <p:spPr>
            <a:xfrm>
              <a:off x="159303" y="4391504"/>
              <a:ext cx="633507" cy="2211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9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Legenda</a:t>
              </a:r>
              <a:endParaRPr lang="pt-BR" sz="10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cxnSp>
          <p:nvCxnSpPr>
            <p:cNvPr id="100" name="Conector de seta reta 235"/>
            <p:cNvCxnSpPr/>
            <p:nvPr/>
          </p:nvCxnSpPr>
          <p:spPr>
            <a:xfrm flipV="1">
              <a:off x="3420700" y="4830901"/>
              <a:ext cx="648072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AFB2">
                  <a:lumMod val="7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01" name="Conector reto 100"/>
            <p:cNvCxnSpPr/>
            <p:nvPr/>
          </p:nvCxnSpPr>
          <p:spPr bwMode="auto">
            <a:xfrm flipV="1">
              <a:off x="4140780" y="4519396"/>
              <a:ext cx="0" cy="3637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CaixaDeTexto 101"/>
            <p:cNvSpPr txBox="1"/>
            <p:nvPr/>
          </p:nvSpPr>
          <p:spPr>
            <a:xfrm>
              <a:off x="2906834" y="4764192"/>
              <a:ext cx="459599" cy="1145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Migração</a:t>
              </a:r>
              <a:endParaRPr lang="pt-BR" sz="9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sp>
          <p:nvSpPr>
            <p:cNvPr id="103" name="Oval 40"/>
            <p:cNvSpPr>
              <a:spLocks noChangeArrowheads="1"/>
            </p:cNvSpPr>
            <p:nvPr/>
          </p:nvSpPr>
          <p:spPr bwMode="auto">
            <a:xfrm>
              <a:off x="7446293" y="4609900"/>
              <a:ext cx="171004" cy="171004"/>
            </a:xfrm>
            <a:prstGeom prst="ellipse">
              <a:avLst/>
            </a:prstGeom>
            <a:solidFill>
              <a:srgbClr val="FFC00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b="1" dirty="0" smtClean="0">
                  <a:solidFill>
                    <a:srgbClr val="000000"/>
                  </a:solidFill>
                  <a:latin typeface="Arial" charset="0"/>
                  <a:ea typeface="MS Gothic" charset="-128"/>
                  <a:cs typeface="Arial" charset="0"/>
                </a:rPr>
                <a:t>I</a:t>
              </a:r>
              <a:endParaRPr lang="pt-BR" sz="800" b="1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endParaRPr>
            </a:p>
          </p:txBody>
        </p:sp>
        <p:sp>
          <p:nvSpPr>
            <p:cNvPr id="104" name="Oval 40"/>
            <p:cNvSpPr>
              <a:spLocks noChangeArrowheads="1"/>
            </p:cNvSpPr>
            <p:nvPr/>
          </p:nvSpPr>
          <p:spPr bwMode="auto">
            <a:xfrm>
              <a:off x="8756499" y="4609900"/>
              <a:ext cx="171004" cy="171004"/>
            </a:xfrm>
            <a:prstGeom prst="ellipse">
              <a:avLst/>
            </a:prstGeom>
            <a:solidFill>
              <a:srgbClr val="00B05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b="1" dirty="0">
                  <a:solidFill>
                    <a:srgbClr val="000000"/>
                  </a:solidFill>
                  <a:latin typeface="Arial" charset="0"/>
                  <a:ea typeface="MS Gothic" charset="-128"/>
                  <a:cs typeface="Arial" charset="0"/>
                </a:rPr>
                <a:t>D</a:t>
              </a:r>
            </a:p>
          </p:txBody>
        </p:sp>
        <p:cxnSp>
          <p:nvCxnSpPr>
            <p:cNvPr id="105" name="Conector reto 104"/>
            <p:cNvCxnSpPr/>
            <p:nvPr/>
          </p:nvCxnSpPr>
          <p:spPr bwMode="auto">
            <a:xfrm flipV="1">
              <a:off x="7741180" y="4519396"/>
              <a:ext cx="0" cy="36374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8" name="Retângulo de cantos arredondados 117"/>
          <p:cNvSpPr/>
          <p:nvPr/>
        </p:nvSpPr>
        <p:spPr>
          <a:xfrm>
            <a:off x="1116018" y="2657547"/>
            <a:ext cx="2519878" cy="2382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OSB</a:t>
            </a:r>
          </a:p>
        </p:txBody>
      </p:sp>
      <p:sp>
        <p:nvSpPr>
          <p:cNvPr id="120" name="Retângulo 119"/>
          <p:cNvSpPr/>
          <p:nvPr/>
        </p:nvSpPr>
        <p:spPr>
          <a:xfrm>
            <a:off x="119270" y="525506"/>
            <a:ext cx="5675243" cy="3846444"/>
          </a:xfrm>
          <a:prstGeom prst="rect">
            <a:avLst/>
          </a:prstGeom>
          <a:noFill/>
          <a:ln w="12700">
            <a:solidFill>
              <a:srgbClr val="009AA6"/>
            </a:solidFill>
          </a:ln>
          <a:effectLst/>
        </p:spPr>
        <p:txBody>
          <a:bodyPr lIns="36000" tIns="36000" rIns="36000" bIns="36000" rtlCol="0" anchor="ctr">
            <a:normAutofit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MS Gothic" charset="-128"/>
            </a:endParaRPr>
          </a:p>
        </p:txBody>
      </p:sp>
      <p:sp>
        <p:nvSpPr>
          <p:cNvPr id="121" name="Oval 40"/>
          <p:cNvSpPr>
            <a:spLocks noChangeArrowheads="1"/>
          </p:cNvSpPr>
          <p:nvPr/>
        </p:nvSpPr>
        <p:spPr bwMode="auto">
          <a:xfrm>
            <a:off x="1115616" y="2607821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28" name="Retângulo de cantos arredondados 127"/>
          <p:cNvSpPr/>
          <p:nvPr/>
        </p:nvSpPr>
        <p:spPr>
          <a:xfrm>
            <a:off x="395536" y="3543909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IN</a:t>
            </a:r>
          </a:p>
        </p:txBody>
      </p:sp>
      <p:cxnSp>
        <p:nvCxnSpPr>
          <p:cNvPr id="141" name="Conector angulado 140"/>
          <p:cNvCxnSpPr>
            <a:stCxn id="118" idx="1"/>
            <a:endCxn id="128" idx="0"/>
          </p:cNvCxnSpPr>
          <p:nvPr/>
        </p:nvCxnSpPr>
        <p:spPr>
          <a:xfrm rot="10800000" flipV="1">
            <a:off x="791580" y="2776691"/>
            <a:ext cx="324438" cy="767217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40"/>
          <p:cNvSpPr>
            <a:spLocks noChangeArrowheads="1"/>
          </p:cNvSpPr>
          <p:nvPr/>
        </p:nvSpPr>
        <p:spPr bwMode="auto">
          <a:xfrm>
            <a:off x="827584" y="3075118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</a:p>
        </p:txBody>
      </p:sp>
      <p:cxnSp>
        <p:nvCxnSpPr>
          <p:cNvPr id="147" name="Conector angulado 146"/>
          <p:cNvCxnSpPr>
            <a:stCxn id="128" idx="3"/>
          </p:cNvCxnSpPr>
          <p:nvPr/>
        </p:nvCxnSpPr>
        <p:spPr>
          <a:xfrm flipV="1">
            <a:off x="1187624" y="2895837"/>
            <a:ext cx="288198" cy="803222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Oval 40"/>
          <p:cNvSpPr>
            <a:spLocks noChangeArrowheads="1"/>
          </p:cNvSpPr>
          <p:nvPr/>
        </p:nvSpPr>
        <p:spPr bwMode="auto">
          <a:xfrm>
            <a:off x="1392106" y="3075118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</a:t>
            </a:r>
          </a:p>
        </p:txBody>
      </p:sp>
      <p:sp>
        <p:nvSpPr>
          <p:cNvPr id="168" name="Retângulo de cantos arredondados 167"/>
          <p:cNvSpPr/>
          <p:nvPr/>
        </p:nvSpPr>
        <p:spPr>
          <a:xfrm>
            <a:off x="2339752" y="3543909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Siebel 6.3</a:t>
            </a:r>
          </a:p>
        </p:txBody>
      </p:sp>
      <p:cxnSp>
        <p:nvCxnSpPr>
          <p:cNvPr id="169" name="Conector angulado 168"/>
          <p:cNvCxnSpPr>
            <a:stCxn id="118" idx="2"/>
            <a:endCxn id="168" idx="0"/>
          </p:cNvCxnSpPr>
          <p:nvPr/>
        </p:nvCxnSpPr>
        <p:spPr>
          <a:xfrm rot="16200000" flipH="1">
            <a:off x="2231840" y="3039953"/>
            <a:ext cx="648072" cy="359839"/>
          </a:xfrm>
          <a:prstGeom prst="bentConnector3">
            <a:avLst>
              <a:gd name="adj1" fmla="val 61758"/>
            </a:avLst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Oval 40"/>
          <p:cNvSpPr>
            <a:spLocks noChangeArrowheads="1"/>
          </p:cNvSpPr>
          <p:nvPr/>
        </p:nvSpPr>
        <p:spPr bwMode="auto">
          <a:xfrm>
            <a:off x="606002" y="3003798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5.1</a:t>
            </a:r>
          </a:p>
        </p:txBody>
      </p:sp>
      <p:sp>
        <p:nvSpPr>
          <p:cNvPr id="190" name="Oval 40"/>
          <p:cNvSpPr>
            <a:spLocks noChangeArrowheads="1"/>
          </p:cNvSpPr>
          <p:nvPr/>
        </p:nvSpPr>
        <p:spPr bwMode="auto">
          <a:xfrm>
            <a:off x="606042" y="3194985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5.4</a:t>
            </a:r>
          </a:p>
        </p:txBody>
      </p:sp>
      <p:sp>
        <p:nvSpPr>
          <p:cNvPr id="191" name="Oval 40"/>
          <p:cNvSpPr>
            <a:spLocks noChangeArrowheads="1"/>
          </p:cNvSpPr>
          <p:nvPr/>
        </p:nvSpPr>
        <p:spPr bwMode="auto">
          <a:xfrm>
            <a:off x="2987840" y="3759949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92" name="Oval 40"/>
          <p:cNvSpPr>
            <a:spLocks noChangeArrowheads="1"/>
          </p:cNvSpPr>
          <p:nvPr/>
        </p:nvSpPr>
        <p:spPr bwMode="auto">
          <a:xfrm>
            <a:off x="2555776" y="3075118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194" name="Retângulo de cantos arredondados 193"/>
          <p:cNvSpPr/>
          <p:nvPr/>
        </p:nvSpPr>
        <p:spPr>
          <a:xfrm>
            <a:off x="3923928" y="3125547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err="1" smtClean="0">
                <a:solidFill>
                  <a:srgbClr val="000000"/>
                </a:solidFill>
                <a:latin typeface="Arial"/>
              </a:rPr>
              <a:t>Unipro</a:t>
            </a:r>
            <a:endParaRPr lang="pt-BR" sz="800" kern="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Oval 40"/>
          <p:cNvSpPr>
            <a:spLocks noChangeArrowheads="1"/>
          </p:cNvSpPr>
          <p:nvPr/>
        </p:nvSpPr>
        <p:spPr bwMode="auto">
          <a:xfrm>
            <a:off x="488967" y="3812697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5.2</a:t>
            </a:r>
          </a:p>
        </p:txBody>
      </p:sp>
      <p:sp>
        <p:nvSpPr>
          <p:cNvPr id="196" name="Oval 40"/>
          <p:cNvSpPr>
            <a:spLocks noChangeArrowheads="1"/>
          </p:cNvSpPr>
          <p:nvPr/>
        </p:nvSpPr>
        <p:spPr bwMode="auto">
          <a:xfrm>
            <a:off x="659341" y="3815190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5.3</a:t>
            </a:r>
          </a:p>
        </p:txBody>
      </p:sp>
      <p:cxnSp>
        <p:nvCxnSpPr>
          <p:cNvPr id="197" name="Conector angulado 196"/>
          <p:cNvCxnSpPr>
            <a:stCxn id="118" idx="3"/>
            <a:endCxn id="194" idx="0"/>
          </p:cNvCxnSpPr>
          <p:nvPr/>
        </p:nvCxnSpPr>
        <p:spPr>
          <a:xfrm>
            <a:off x="3635896" y="2776692"/>
            <a:ext cx="684076" cy="34885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Oval 40"/>
          <p:cNvSpPr>
            <a:spLocks noChangeArrowheads="1"/>
          </p:cNvSpPr>
          <p:nvPr/>
        </p:nvSpPr>
        <p:spPr bwMode="auto">
          <a:xfrm>
            <a:off x="3923928" y="3048372"/>
            <a:ext cx="171450" cy="17145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800" b="1" dirty="0">
                <a:solidFill>
                  <a:srgbClr val="000000"/>
                </a:solidFill>
                <a:latin typeface="Arial" charset="0"/>
                <a:ea typeface="MS Gothic" pitchFamily="49" charset="-128"/>
              </a:rPr>
              <a:t>I</a:t>
            </a:r>
          </a:p>
        </p:txBody>
      </p:sp>
      <p:sp>
        <p:nvSpPr>
          <p:cNvPr id="199" name="Oval 40"/>
          <p:cNvSpPr>
            <a:spLocks noChangeArrowheads="1"/>
          </p:cNvSpPr>
          <p:nvPr/>
        </p:nvSpPr>
        <p:spPr bwMode="auto">
          <a:xfrm>
            <a:off x="395552" y="3507854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200" name="Oval 40"/>
          <p:cNvSpPr>
            <a:spLocks noChangeArrowheads="1"/>
          </p:cNvSpPr>
          <p:nvPr/>
        </p:nvSpPr>
        <p:spPr bwMode="auto">
          <a:xfrm>
            <a:off x="3840804" y="2632642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1388840" y="3233285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5.3</a:t>
            </a:r>
          </a:p>
        </p:txBody>
      </p:sp>
      <p:sp>
        <p:nvSpPr>
          <p:cNvPr id="83" name="Oval 40"/>
          <p:cNvSpPr>
            <a:spLocks noChangeArrowheads="1"/>
          </p:cNvSpPr>
          <p:nvPr/>
        </p:nvSpPr>
        <p:spPr bwMode="auto">
          <a:xfrm>
            <a:off x="858664" y="3815190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5.5</a:t>
            </a:r>
          </a:p>
        </p:txBody>
      </p:sp>
      <p:sp>
        <p:nvSpPr>
          <p:cNvPr id="84" name="Oval 40"/>
          <p:cNvSpPr>
            <a:spLocks noChangeArrowheads="1"/>
          </p:cNvSpPr>
          <p:nvPr/>
        </p:nvSpPr>
        <p:spPr bwMode="auto">
          <a:xfrm>
            <a:off x="1378102" y="3411563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5.5</a:t>
            </a:r>
          </a:p>
        </p:txBody>
      </p:sp>
      <p:sp>
        <p:nvSpPr>
          <p:cNvPr id="106" name="Oval 40"/>
          <p:cNvSpPr>
            <a:spLocks noChangeArrowheads="1"/>
          </p:cNvSpPr>
          <p:nvPr/>
        </p:nvSpPr>
        <p:spPr bwMode="auto">
          <a:xfrm>
            <a:off x="2279376" y="2934072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5.6</a:t>
            </a:r>
          </a:p>
        </p:txBody>
      </p:sp>
      <p:sp>
        <p:nvSpPr>
          <p:cNvPr id="131" name="Oval 40"/>
          <p:cNvSpPr>
            <a:spLocks noChangeArrowheads="1"/>
          </p:cNvSpPr>
          <p:nvPr/>
        </p:nvSpPr>
        <p:spPr bwMode="auto">
          <a:xfrm>
            <a:off x="2094968" y="2931055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129" name="Retângulo de cantos arredondados 128"/>
          <p:cNvSpPr/>
          <p:nvPr/>
        </p:nvSpPr>
        <p:spPr>
          <a:xfrm>
            <a:off x="1331640" y="807605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Minha Oi</a:t>
            </a:r>
          </a:p>
        </p:txBody>
      </p:sp>
      <p:sp>
        <p:nvSpPr>
          <p:cNvPr id="132" name="Oval 40"/>
          <p:cNvSpPr>
            <a:spLocks noChangeArrowheads="1"/>
          </p:cNvSpPr>
          <p:nvPr/>
        </p:nvSpPr>
        <p:spPr bwMode="auto">
          <a:xfrm>
            <a:off x="1295470" y="735613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33" name="Oval 40"/>
          <p:cNvSpPr>
            <a:spLocks noChangeArrowheads="1"/>
          </p:cNvSpPr>
          <p:nvPr/>
        </p:nvSpPr>
        <p:spPr bwMode="auto">
          <a:xfrm>
            <a:off x="1932426" y="724481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134" name="Retângulo de cantos arredondados 133"/>
          <p:cNvSpPr/>
          <p:nvPr/>
        </p:nvSpPr>
        <p:spPr>
          <a:xfrm>
            <a:off x="1043608" y="1649427"/>
            <a:ext cx="2333903" cy="2382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API</a:t>
            </a:r>
          </a:p>
        </p:txBody>
      </p:sp>
      <p:sp>
        <p:nvSpPr>
          <p:cNvPr id="135" name="Retângulo de cantos arredondados 134"/>
          <p:cNvSpPr/>
          <p:nvPr/>
        </p:nvSpPr>
        <p:spPr>
          <a:xfrm>
            <a:off x="2627784" y="807605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err="1" smtClean="0">
                <a:solidFill>
                  <a:srgbClr val="000000"/>
                </a:solidFill>
                <a:latin typeface="Arial"/>
              </a:rPr>
              <a:t>App</a:t>
            </a: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 </a:t>
            </a:r>
          </a:p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Minha OI</a:t>
            </a:r>
          </a:p>
        </p:txBody>
      </p:sp>
      <p:sp>
        <p:nvSpPr>
          <p:cNvPr id="136" name="Oval 40"/>
          <p:cNvSpPr>
            <a:spLocks noChangeArrowheads="1"/>
          </p:cNvSpPr>
          <p:nvPr/>
        </p:nvSpPr>
        <p:spPr bwMode="auto">
          <a:xfrm>
            <a:off x="2627800" y="735613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sp>
        <p:nvSpPr>
          <p:cNvPr id="139" name="Oval 40"/>
          <p:cNvSpPr>
            <a:spLocks noChangeArrowheads="1"/>
          </p:cNvSpPr>
          <p:nvPr/>
        </p:nvSpPr>
        <p:spPr bwMode="auto">
          <a:xfrm>
            <a:off x="3192732" y="724481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140" name="Oval 40"/>
          <p:cNvSpPr>
            <a:spLocks noChangeArrowheads="1"/>
          </p:cNvSpPr>
          <p:nvPr/>
        </p:nvSpPr>
        <p:spPr bwMode="auto">
          <a:xfrm>
            <a:off x="2411760" y="1599693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cxnSp>
        <p:nvCxnSpPr>
          <p:cNvPr id="143" name="Conector de seta reta 142"/>
          <p:cNvCxnSpPr/>
          <p:nvPr/>
        </p:nvCxnSpPr>
        <p:spPr>
          <a:xfrm>
            <a:off x="2609645" y="1887725"/>
            <a:ext cx="0" cy="76982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Oval 40"/>
          <p:cNvSpPr>
            <a:spLocks noChangeArrowheads="1"/>
          </p:cNvSpPr>
          <p:nvPr/>
        </p:nvSpPr>
        <p:spPr bwMode="auto">
          <a:xfrm>
            <a:off x="2544010" y="2170656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</a:t>
            </a:r>
          </a:p>
        </p:txBody>
      </p:sp>
      <p:cxnSp>
        <p:nvCxnSpPr>
          <p:cNvPr id="148" name="Conector angulado 147"/>
          <p:cNvCxnSpPr/>
          <p:nvPr/>
        </p:nvCxnSpPr>
        <p:spPr>
          <a:xfrm rot="5400000" flipH="1" flipV="1">
            <a:off x="2823311" y="1052866"/>
            <a:ext cx="374296" cy="818826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 40"/>
          <p:cNvSpPr>
            <a:spLocks noChangeArrowheads="1"/>
          </p:cNvSpPr>
          <p:nvPr/>
        </p:nvSpPr>
        <p:spPr bwMode="auto">
          <a:xfrm>
            <a:off x="2915816" y="1408506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2</a:t>
            </a:r>
          </a:p>
        </p:txBody>
      </p:sp>
      <p:cxnSp>
        <p:nvCxnSpPr>
          <p:cNvPr id="152" name="Conector angulado 151"/>
          <p:cNvCxnSpPr/>
          <p:nvPr/>
        </p:nvCxnSpPr>
        <p:spPr>
          <a:xfrm rot="5400000">
            <a:off x="1466434" y="1275131"/>
            <a:ext cx="396000" cy="39600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Oval 40"/>
          <p:cNvSpPr>
            <a:spLocks noChangeArrowheads="1"/>
          </p:cNvSpPr>
          <p:nvPr/>
        </p:nvSpPr>
        <p:spPr bwMode="auto">
          <a:xfrm>
            <a:off x="899592" y="134761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</a:t>
            </a:r>
          </a:p>
        </p:txBody>
      </p:sp>
      <p:cxnSp>
        <p:nvCxnSpPr>
          <p:cNvPr id="155" name="Conector angulado 154"/>
          <p:cNvCxnSpPr/>
          <p:nvPr/>
        </p:nvCxnSpPr>
        <p:spPr>
          <a:xfrm rot="16200000" flipH="1">
            <a:off x="1968199" y="1287120"/>
            <a:ext cx="371155" cy="348128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/>
          <p:nvPr/>
        </p:nvCxnSpPr>
        <p:spPr>
          <a:xfrm flipH="1">
            <a:off x="1475656" y="1887725"/>
            <a:ext cx="0" cy="7560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Oval 40"/>
          <p:cNvSpPr>
            <a:spLocks noChangeArrowheads="1"/>
          </p:cNvSpPr>
          <p:nvPr/>
        </p:nvSpPr>
        <p:spPr bwMode="auto">
          <a:xfrm>
            <a:off x="1187624" y="134761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158" name="Oval 40"/>
          <p:cNvSpPr>
            <a:spLocks noChangeArrowheads="1"/>
          </p:cNvSpPr>
          <p:nvPr/>
        </p:nvSpPr>
        <p:spPr bwMode="auto">
          <a:xfrm>
            <a:off x="1331640" y="134761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7</a:t>
            </a:r>
          </a:p>
        </p:txBody>
      </p:sp>
      <p:sp>
        <p:nvSpPr>
          <p:cNvPr id="159" name="Oval 40"/>
          <p:cNvSpPr>
            <a:spLocks noChangeArrowheads="1"/>
          </p:cNvSpPr>
          <p:nvPr/>
        </p:nvSpPr>
        <p:spPr bwMode="auto">
          <a:xfrm>
            <a:off x="1051992" y="134761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160" name="Retângulo de cantos arredondados 159"/>
          <p:cNvSpPr/>
          <p:nvPr/>
        </p:nvSpPr>
        <p:spPr>
          <a:xfrm>
            <a:off x="3961741" y="799084"/>
            <a:ext cx="792088" cy="310299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Minha OI </a:t>
            </a:r>
          </a:p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Site Móvel</a:t>
            </a:r>
          </a:p>
        </p:txBody>
      </p:sp>
      <p:sp>
        <p:nvSpPr>
          <p:cNvPr id="161" name="Retângulo 160"/>
          <p:cNvSpPr/>
          <p:nvPr/>
        </p:nvSpPr>
        <p:spPr>
          <a:xfrm>
            <a:off x="982716" y="627534"/>
            <a:ext cx="4093339" cy="64759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Oval 40"/>
          <p:cNvSpPr>
            <a:spLocks noChangeArrowheads="1"/>
          </p:cNvSpPr>
          <p:nvPr/>
        </p:nvSpPr>
        <p:spPr bwMode="auto">
          <a:xfrm>
            <a:off x="4597135" y="699542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5</a:t>
            </a:r>
          </a:p>
        </p:txBody>
      </p:sp>
      <p:sp>
        <p:nvSpPr>
          <p:cNvPr id="163" name="Oval 40"/>
          <p:cNvSpPr>
            <a:spLocks noChangeArrowheads="1"/>
          </p:cNvSpPr>
          <p:nvPr/>
        </p:nvSpPr>
        <p:spPr bwMode="auto">
          <a:xfrm>
            <a:off x="3923928" y="723083"/>
            <a:ext cx="144000" cy="144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latin typeface="Arial" charset="0"/>
              <a:ea typeface="MS Gothic" charset="-128"/>
              <a:cs typeface="Arial" charset="0"/>
            </a:endParaRPr>
          </a:p>
        </p:txBody>
      </p:sp>
      <p:cxnSp>
        <p:nvCxnSpPr>
          <p:cNvPr id="164" name="Conector de seta reta 163"/>
          <p:cNvCxnSpPr/>
          <p:nvPr/>
        </p:nvCxnSpPr>
        <p:spPr>
          <a:xfrm flipH="1">
            <a:off x="2334814" y="1887717"/>
            <a:ext cx="4938" cy="7560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Oval 40"/>
          <p:cNvSpPr>
            <a:spLocks noChangeArrowheads="1"/>
          </p:cNvSpPr>
          <p:nvPr/>
        </p:nvSpPr>
        <p:spPr bwMode="auto">
          <a:xfrm>
            <a:off x="1979712" y="1408506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</a:p>
        </p:txBody>
      </p:sp>
      <p:sp>
        <p:nvSpPr>
          <p:cNvPr id="166" name="Oval 40"/>
          <p:cNvSpPr>
            <a:spLocks noChangeArrowheads="1"/>
          </p:cNvSpPr>
          <p:nvPr/>
        </p:nvSpPr>
        <p:spPr bwMode="auto">
          <a:xfrm>
            <a:off x="2263638" y="2170656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1</a:t>
            </a:r>
          </a:p>
        </p:txBody>
      </p:sp>
      <p:sp>
        <p:nvSpPr>
          <p:cNvPr id="167" name="Oval 40"/>
          <p:cNvSpPr>
            <a:spLocks noChangeArrowheads="1"/>
          </p:cNvSpPr>
          <p:nvPr/>
        </p:nvSpPr>
        <p:spPr bwMode="auto">
          <a:xfrm>
            <a:off x="899592" y="220059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172" name="Oval 40"/>
          <p:cNvSpPr>
            <a:spLocks noChangeArrowheads="1"/>
          </p:cNvSpPr>
          <p:nvPr/>
        </p:nvSpPr>
        <p:spPr bwMode="auto">
          <a:xfrm>
            <a:off x="1187624" y="220059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173" name="Oval 40"/>
          <p:cNvSpPr>
            <a:spLocks noChangeArrowheads="1"/>
          </p:cNvSpPr>
          <p:nvPr/>
        </p:nvSpPr>
        <p:spPr bwMode="auto">
          <a:xfrm>
            <a:off x="1331640" y="220059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7</a:t>
            </a:r>
          </a:p>
        </p:txBody>
      </p:sp>
      <p:sp>
        <p:nvSpPr>
          <p:cNvPr id="176" name="Oval 40"/>
          <p:cNvSpPr>
            <a:spLocks noChangeArrowheads="1"/>
          </p:cNvSpPr>
          <p:nvPr/>
        </p:nvSpPr>
        <p:spPr bwMode="auto">
          <a:xfrm>
            <a:off x="1051992" y="2200594"/>
            <a:ext cx="155132" cy="155132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938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plate_Oi_pra_todo_mundo - v1">
  <a:themeElements>
    <a:clrScheme name="OI Acqua">
      <a:dk1>
        <a:sysClr val="windowText" lastClr="000000"/>
      </a:dk1>
      <a:lt1>
        <a:srgbClr val="FFFFFF"/>
      </a:lt1>
      <a:dk2>
        <a:srgbClr val="FEBE10"/>
      </a:dk2>
      <a:lt2>
        <a:srgbClr val="000000"/>
      </a:lt2>
      <a:accent1>
        <a:srgbClr val="00AFB2"/>
      </a:accent1>
      <a:accent2>
        <a:srgbClr val="FEBE10"/>
      </a:accent2>
      <a:accent3>
        <a:srgbClr val="E4D3B5"/>
      </a:accent3>
      <a:accent4>
        <a:srgbClr val="7570B3"/>
      </a:accent4>
      <a:accent5>
        <a:srgbClr val="DB6826"/>
      </a:accent5>
      <a:accent6>
        <a:srgbClr val="7F7F7F"/>
      </a:accent6>
      <a:hlink>
        <a:srgbClr val="00AFB2"/>
      </a:hlink>
      <a:folHlink>
        <a:srgbClr val="DB68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0" bIns="0" numCol="1" rtlCol="0" anchor="t" anchorCtr="0" compatLnSpc="1">
        <a:prstTxWarp prst="textNoShape">
          <a:avLst/>
        </a:prstTxWarp>
      </a:bodyPr>
      <a:lstStyle>
        <a:defPPr defTabSz="914400" eaLnBrk="0" fontAlgn="base" hangingPunct="0">
          <a:spcBef>
            <a:spcPct val="0"/>
          </a:spcBef>
          <a:spcAft>
            <a:spcPct val="0"/>
          </a:spcAft>
          <a:defRPr sz="1400" kern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Oi_pra_todo_mundo - v1.potx" id="{D5D7D015-BE63-4345-B875-09554FC53C03}" vid="{BF5E7B6A-ACDC-42E9-BC17-93B643F5D34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FEDD6D2A787884D95D84DE9FD1759DD" ma:contentTypeVersion="0" ma:contentTypeDescription="Crie um novo documento." ma:contentTypeScope="" ma:versionID="280351e273ea42be9a48ec0387ad41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1F3B9F-E0D5-4239-AB8F-5A3522ED1D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568CF47-DCE0-4AA3-88CC-65039A5E209C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5095AA5-E52F-4B86-BEA9-54AE2A3D88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30898</TotalTime>
  <Words>2756</Words>
  <Application>Microsoft Office PowerPoint</Application>
  <PresentationFormat>Apresentação na tela (16:9)</PresentationFormat>
  <Paragraphs>1270</Paragraphs>
  <Slides>20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22" baseType="lpstr">
      <vt:lpstr>Custom Design</vt:lpstr>
      <vt:lpstr>Template_Oi_pra_todo_mundo - v1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Carvalheira</dc:creator>
  <cp:lastModifiedBy>profile</cp:lastModifiedBy>
  <cp:revision>701</cp:revision>
  <cp:lastPrinted>2015-06-12T11:53:09Z</cp:lastPrinted>
  <dcterms:created xsi:type="dcterms:W3CDTF">2013-08-20T16:42:35Z</dcterms:created>
  <dcterms:modified xsi:type="dcterms:W3CDTF">2017-05-31T17:02:18Z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0x010100DFEDD6D2A787884D95D84DE9FD1759DD</vt:lpwstr>
  </property>
</Properties>
</file>