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32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4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9" r:id="rId1"/>
    <p:sldMasterId id="2147483711" r:id="rId2"/>
  </p:sldMasterIdLst>
  <p:notesMasterIdLst>
    <p:notesMasterId r:id="rId35"/>
  </p:notesMasterIdLst>
  <p:handoutMasterIdLst>
    <p:handoutMasterId r:id="rId36"/>
  </p:handoutMasterIdLst>
  <p:sldIdLst>
    <p:sldId id="326" r:id="rId3"/>
    <p:sldId id="355" r:id="rId4"/>
    <p:sldId id="360" r:id="rId5"/>
    <p:sldId id="348" r:id="rId6"/>
    <p:sldId id="356" r:id="rId7"/>
    <p:sldId id="349" r:id="rId8"/>
    <p:sldId id="350" r:id="rId9"/>
    <p:sldId id="351" r:id="rId10"/>
    <p:sldId id="352" r:id="rId11"/>
    <p:sldId id="353" r:id="rId12"/>
    <p:sldId id="354" r:id="rId13"/>
    <p:sldId id="357" r:id="rId14"/>
    <p:sldId id="361" r:id="rId15"/>
    <p:sldId id="358" r:id="rId16"/>
    <p:sldId id="359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83" r:id="rId30"/>
    <p:sldId id="377" r:id="rId31"/>
    <p:sldId id="379" r:id="rId32"/>
    <p:sldId id="381" r:id="rId33"/>
    <p:sldId id="346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67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8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A6"/>
    <a:srgbClr val="00D2E2"/>
    <a:srgbClr val="514C8F"/>
    <a:srgbClr val="535756"/>
    <a:srgbClr val="E4D3B5"/>
    <a:srgbClr val="DBC0A8"/>
    <a:srgbClr val="7577C0"/>
    <a:srgbClr val="E052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8762" autoAdjust="0"/>
  </p:normalViewPr>
  <p:slideViewPr>
    <p:cSldViewPr snapToObjects="1">
      <p:cViewPr>
        <p:scale>
          <a:sx n="100" d="100"/>
          <a:sy n="100" d="100"/>
        </p:scale>
        <p:origin x="-72" y="-72"/>
      </p:cViewPr>
      <p:guideLst>
        <p:guide orient="horz" pos="894"/>
        <p:guide orient="horz" pos="3026"/>
        <p:guide orient="horz" pos="259"/>
        <p:guide orient="horz" pos="486"/>
        <p:guide pos="249"/>
        <p:guide pos="505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ustomXml" Target="../customXml/item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customXml" Target="../customXml/item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89CA9-4B8C-F44D-99A4-F7846C6CD634}" type="datetime1">
              <a:rPr lang="pt-BR" smtClean="0"/>
              <a:t>24/03/2014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CONFIDENCIAL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2ECE9-622E-2045-A857-6F56FA9954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421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CBC11-D23A-9B42-BE2B-A820FD87732B}" type="datetime1">
              <a:rPr lang="pt-BR" smtClean="0"/>
              <a:t>24/03/2014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CONFIDENCIAL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3344D-FFC8-1E48-B5D6-DDE69E6481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243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F8BFD-58B8-46A4-AD67-F16B63517215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20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923925" y="1066800"/>
            <a:ext cx="6600825" cy="857250"/>
          </a:xfrm>
        </p:spPr>
        <p:txBody>
          <a:bodyPr/>
          <a:lstStyle>
            <a:lvl1pPr marL="0" indent="0">
              <a:buNone/>
              <a:defRPr/>
            </a:lvl1pPr>
            <a:lvl2pPr marL="361950" indent="0">
              <a:buNone/>
              <a:defRPr/>
            </a:lvl2pPr>
            <a:lvl3pPr marL="712788" indent="0">
              <a:buNone/>
              <a:defRPr/>
            </a:lvl3pPr>
            <a:lvl4pPr marL="1074738" indent="0">
              <a:buNone/>
              <a:defRPr/>
            </a:lvl4pPr>
            <a:lvl5pPr marL="1436688" indent="0">
              <a:buNone/>
              <a:defRPr/>
            </a:lvl5pPr>
          </a:lstStyle>
          <a:p>
            <a:pPr lvl="0"/>
            <a:r>
              <a:rPr lang="pt-BR" b="0" noProof="0" dirty="0" smtClean="0">
                <a:solidFill>
                  <a:srgbClr val="000000"/>
                </a:solidFill>
              </a:rPr>
              <a:t>Este é um parágrafo que deve expressar uma síntese do que será apresentado na sequência do documento. Recomenda-se letra Arial tamanho 14.</a:t>
            </a:r>
            <a:endParaRPr lang="pt-BR" noProof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noProof="0" smtClean="0"/>
              <a:t>Relatório de Status Operacional | Material Confidencial | Página</a:t>
            </a:r>
            <a:endParaRPr lang="pt-BR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23925" y="2427734"/>
            <a:ext cx="6600825" cy="2016224"/>
          </a:xfrm>
        </p:spPr>
        <p:txBody>
          <a:bodyPr/>
          <a:lstStyle>
            <a:lvl1pPr marL="0" indent="0" defTabSz="3619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1pPr>
            <a:lvl2pPr marL="361950" indent="0">
              <a:buNone/>
              <a:defRPr/>
            </a:lvl2pPr>
            <a:lvl3pPr marL="712788" indent="0">
              <a:buNone/>
              <a:defRPr/>
            </a:lvl3pPr>
            <a:lvl4pPr marL="1074738" indent="0">
              <a:buNone/>
              <a:defRPr/>
            </a:lvl4pPr>
            <a:lvl5pPr marL="1436688" indent="0">
              <a:buNone/>
              <a:defRPr/>
            </a:lvl5pPr>
          </a:lstStyle>
          <a:p>
            <a:r>
              <a:rPr lang="pt-BR" noProof="0" dirty="0" smtClean="0">
                <a:solidFill>
                  <a:schemeClr val="tx1"/>
                </a:solidFill>
              </a:rPr>
              <a:t>01	Página de texto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02	Exemplo de destaque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06	Exemplo de subtítulo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07	Modelo de Capa para Capítulo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09	Aplicações com imagens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20	Modelo de tabela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r>
              <a:rPr lang="pt-BR" noProof="0" dirty="0" smtClean="0">
                <a:solidFill>
                  <a:schemeClr val="tx1"/>
                </a:solidFill>
              </a:rPr>
              <a:t>21	Modelo de Gráfico </a:t>
            </a:r>
            <a:r>
              <a:rPr lang="pt-BR" b="0" noProof="0" dirty="0" smtClean="0">
                <a:solidFill>
                  <a:schemeClr val="tx1"/>
                </a:solidFill>
              </a:rPr>
              <a:t>– colocar resumo do que será apresentado</a:t>
            </a:r>
            <a:endParaRPr lang="pt-BR" b="0" noProof="0" dirty="0">
              <a:solidFill>
                <a:schemeClr val="tx1"/>
              </a:solidFill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876256" y="4496626"/>
            <a:ext cx="648494" cy="369332"/>
          </a:xfrm>
        </p:spPr>
        <p:txBody>
          <a:bodyPr>
            <a:noAutofit/>
          </a:bodyPr>
          <a:lstStyle>
            <a:lvl1pPr marL="0" indent="0" algn="r" defTabSz="457200" rtl="0" eaLnBrk="0" latinLnBrk="0" hangingPunct="0">
              <a:spcBef>
                <a:spcPct val="50000"/>
              </a:spcBef>
              <a:buNone/>
              <a:defRPr lang="en-US" sz="1800" b="1" kern="1200" dirty="0" smtClean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  <a:lvl2pPr marL="361950" indent="0">
              <a:buNone/>
              <a:defRPr sz="1800" b="1">
                <a:solidFill>
                  <a:schemeClr val="accent1"/>
                </a:solidFill>
              </a:defRPr>
            </a:lvl2pPr>
            <a:lvl3pPr marL="712788" indent="0">
              <a:buNone/>
              <a:defRPr sz="1800" b="1">
                <a:solidFill>
                  <a:schemeClr val="accent1"/>
                </a:solidFill>
              </a:defRPr>
            </a:lvl3pPr>
            <a:lvl4pPr marL="1074738" indent="0">
              <a:buNone/>
              <a:defRPr sz="1800" b="1">
                <a:solidFill>
                  <a:schemeClr val="accent1"/>
                </a:solidFill>
              </a:defRPr>
            </a:lvl4pPr>
            <a:lvl5pPr marL="1436688" indent="0">
              <a:buNone/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noProof="0" dirty="0" smtClean="0"/>
              <a:t>###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923925" y="2005734"/>
            <a:ext cx="6096348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pt-BR" dirty="0" smtClean="0"/>
              <a:t>Índice</a:t>
            </a:r>
            <a:endParaRPr lang="pt-BR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4788023" y="4497992"/>
            <a:ext cx="2232249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r"/>
            <a:r>
              <a:rPr lang="pt-BR" dirty="0" smtClean="0"/>
              <a:t>Total de Slides</a:t>
            </a:r>
            <a:endParaRPr lang="pt-BR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23925" y="248304"/>
            <a:ext cx="6096348" cy="341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vl="0" indent="0" defTabSz="914400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473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36688" indent="0" defTabSz="914400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pt-BR" sz="1800" dirty="0" smtClean="0"/>
              <a:t>Sumário Executivo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422583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noProof="0" smtClean="0"/>
              <a:t>Relatório de Status Operacional | Material Confidencial | Página</a:t>
            </a:r>
            <a:endParaRPr lang="pt-BR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395288" y="1347788"/>
            <a:ext cx="8208962" cy="3528218"/>
          </a:xfrm>
        </p:spPr>
        <p:txBody>
          <a:bodyPr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26326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00392" y="4865958"/>
            <a:ext cx="503858" cy="274637"/>
          </a:xfrm>
        </p:spPr>
        <p:txBody>
          <a:bodyPr/>
          <a:lstStyle/>
          <a:p>
            <a:fld id="{668200CC-7CDE-4066-B053-37C9C4E43E56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288" y="4865958"/>
            <a:ext cx="7849120" cy="274637"/>
          </a:xfrm>
        </p:spPr>
        <p:txBody>
          <a:bodyPr/>
          <a:lstStyle/>
          <a:p>
            <a:r>
              <a:rPr lang="pt-BR" noProof="0" smtClean="0"/>
              <a:t>Relatório de Status Operacional | Material Confidencial | Página</a:t>
            </a:r>
            <a:endParaRPr lang="pt-BR" noProof="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</p:spPr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58835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_título cur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 Aqua_Bases-02.png"/>
          <p:cNvPicPr>
            <a:picLocks noChangeAspect="1"/>
          </p:cNvPicPr>
          <p:nvPr userDrawn="1"/>
        </p:nvPicPr>
        <p:blipFill>
          <a:blip r:embed="rId2"/>
          <a:srcRect l="62090" t="35378" r="16144" b="34496"/>
          <a:stretch>
            <a:fillRect/>
          </a:stretch>
        </p:blipFill>
        <p:spPr bwMode="auto">
          <a:xfrm>
            <a:off x="8597900" y="42862"/>
            <a:ext cx="546100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Placeholder 10"/>
          <p:cNvSpPr>
            <a:spLocks noGrp="1"/>
          </p:cNvSpPr>
          <p:nvPr>
            <p:ph type="title"/>
          </p:nvPr>
        </p:nvSpPr>
        <p:spPr>
          <a:xfrm>
            <a:off x="457200" y="136621"/>
            <a:ext cx="6888330" cy="446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57200" y="1092995"/>
            <a:ext cx="8229600" cy="33337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400">
                <a:latin typeface="Arial"/>
                <a:cs typeface="Arial"/>
              </a:defRPr>
            </a:lvl2pPr>
            <a:lvl3pPr marL="914400" indent="0">
              <a:buNone/>
              <a:defRPr sz="1400">
                <a:latin typeface="Arial"/>
                <a:cs typeface="Arial"/>
              </a:defRPr>
            </a:lvl3pPr>
            <a:lvl4pPr marL="1371600" indent="0">
              <a:buNone/>
              <a:defRPr sz="1400">
                <a:latin typeface="Arial"/>
                <a:cs typeface="Arial"/>
              </a:defRPr>
            </a:lvl4pPr>
            <a:lvl5pPr marL="1828800" indent="0">
              <a:buNone/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226426" y="4874419"/>
            <a:ext cx="460375" cy="273844"/>
          </a:xfrm>
          <a:prstGeom prst="rect">
            <a:avLst/>
          </a:prstGeom>
        </p:spPr>
        <p:txBody>
          <a:bodyPr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05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A58F7318-CF9C-4A13-BFF8-456FEBE575D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5"/>
          </p:nvPr>
        </p:nvSpPr>
        <p:spPr>
          <a:xfrm>
            <a:off x="5332413" y="4876800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/>
              <a:t>MATERIAL CONFIDENCIAL  |  SLIDE Nº</a:t>
            </a:r>
          </a:p>
        </p:txBody>
      </p:sp>
    </p:spTree>
    <p:extLst>
      <p:ext uri="{BB962C8B-B14F-4D97-AF65-F5344CB8AC3E}">
        <p14:creationId xmlns:p14="http://schemas.microsoft.com/office/powerpoint/2010/main" val="425341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AA595B4-E59E-4788-88A2-1441066326A9}" type="datetimeFigureOut">
              <a:rPr lang="pt-BR" smtClean="0"/>
              <a:t>24/03/2014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8FF3-D6BC-4D60-8D54-E4602F17DF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53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rgbClr val="009A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288" y="2211710"/>
            <a:ext cx="8208962" cy="993775"/>
          </a:xfrm>
        </p:spPr>
        <p:txBody>
          <a:bodyPr/>
          <a:lstStyle>
            <a:lvl1pPr>
              <a:defRPr lang="pt-BR" sz="3200" b="1" cap="all" baseline="0" dirty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marL="0" lvl="0" defTabSz="457200">
              <a:lnSpc>
                <a:spcPct val="100000"/>
              </a:lnSpc>
            </a:pPr>
            <a:r>
              <a:rPr lang="pt-BR" noProof="0" dirty="0" smtClean="0"/>
              <a:t>Click </a:t>
            </a:r>
            <a:r>
              <a:rPr lang="pt-BR" noProof="0" dirty="0" err="1" smtClean="0"/>
              <a:t>to</a:t>
            </a:r>
            <a:r>
              <a:rPr lang="pt-BR" noProof="0" dirty="0" smtClean="0"/>
              <a:t>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Master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</a:t>
            </a:r>
            <a:r>
              <a:rPr lang="pt-BR" noProof="0" dirty="0" err="1" smtClean="0"/>
              <a:t>style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03913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872" y="1635646"/>
            <a:ext cx="5112494" cy="122450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>
              <a:defRPr sz="3800" b="1">
                <a:solidFill>
                  <a:schemeClr val="bg1"/>
                </a:solidFill>
              </a:defRPr>
            </a:lvl1pPr>
          </a:lstStyle>
          <a:p>
            <a:r>
              <a:rPr lang="pt-BR" noProof="0" dirty="0" smtClean="0"/>
              <a:t>Título com letra Arial</a:t>
            </a:r>
            <a:br>
              <a:rPr lang="pt-BR" noProof="0" dirty="0" smtClean="0"/>
            </a:br>
            <a:r>
              <a:rPr lang="pt-BR" noProof="0" dirty="0" err="1" smtClean="0"/>
              <a:t>Bold</a:t>
            </a:r>
            <a:r>
              <a:rPr lang="pt-BR" noProof="0" dirty="0" smtClean="0"/>
              <a:t> tamanho 38</a:t>
            </a:r>
            <a:endParaRPr lang="pt-BR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2860154"/>
            <a:ext cx="5112494" cy="6477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15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noProof="0" dirty="0" smtClean="0"/>
              <a:t>Referência (</a:t>
            </a:r>
            <a:r>
              <a:rPr lang="pt-BR" noProof="0" dirty="0" err="1" smtClean="0"/>
              <a:t>Dpto</a:t>
            </a:r>
            <a:r>
              <a:rPr lang="pt-BR" noProof="0" dirty="0" smtClean="0"/>
              <a:t>, cidade, etc.) | Ano</a:t>
            </a:r>
          </a:p>
          <a:p>
            <a:pPr lvl="0"/>
            <a:r>
              <a:rPr lang="pt-BR" noProof="0" dirty="0" smtClean="0"/>
              <a:t>Usar letra Arial tamanho 15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252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009A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288" y="2211710"/>
            <a:ext cx="8208962" cy="993775"/>
          </a:xfrm>
        </p:spPr>
        <p:txBody>
          <a:bodyPr/>
          <a:lstStyle>
            <a:lvl1pPr>
              <a:defRPr lang="pt-BR" sz="3200" b="1" cap="all" baseline="0" dirty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marL="0" lvl="0" defTabSz="457200">
              <a:lnSpc>
                <a:spcPct val="100000"/>
              </a:lnSpc>
            </a:pPr>
            <a:r>
              <a:rPr lang="pt-BR" noProof="0" dirty="0" smtClean="0"/>
              <a:t>Click </a:t>
            </a:r>
            <a:r>
              <a:rPr lang="pt-BR" noProof="0" dirty="0" err="1" smtClean="0"/>
              <a:t>to</a:t>
            </a:r>
            <a:r>
              <a:rPr lang="pt-BR" noProof="0" dirty="0" smtClean="0"/>
              <a:t>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Master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</a:t>
            </a:r>
            <a:r>
              <a:rPr lang="pt-BR" noProof="0" dirty="0" err="1" smtClean="0"/>
              <a:t>style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69339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136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392" y="4865958"/>
            <a:ext cx="503858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68200CC-7CDE-4066-B053-37C9C4E43E56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88" y="4865958"/>
            <a:ext cx="7849120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cap="all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noProof="0" smtClean="0"/>
              <a:t>Relatório de Status Operacional | Material Confidencial | Página</a:t>
            </a:r>
            <a:endParaRPr lang="pt-BR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95288" y="1347788"/>
            <a:ext cx="8208962" cy="3518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72480" y="259869"/>
            <a:ext cx="720000" cy="7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9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0" r:id="rId2"/>
    <p:sldLayoutId id="2147483714" r:id="rId3"/>
    <p:sldLayoutId id="2147483724" r:id="rId4"/>
    <p:sldLayoutId id="2147483725" r:id="rId5"/>
    <p:sldLayoutId id="2147483726" r:id="rId6"/>
  </p:sldLayoutIdLst>
  <p:timing>
    <p:tnLst>
      <p:par>
        <p:cTn id="1" dur="indefinite" restart="never" nodeType="tmRoot"/>
      </p:par>
    </p:tnLst>
  </p:timing>
  <p:hf hdr="0" dt="0"/>
  <p:txStyles>
    <p:titleStyle>
      <a:lvl1pPr marL="0" algn="l" defTabSz="457200" rtl="0" eaLnBrk="1" latinLnBrk="0" hangingPunct="1">
        <a:lnSpc>
          <a:spcPct val="90000"/>
        </a:lnSpc>
        <a:spcBef>
          <a:spcPct val="50000"/>
        </a:spcBef>
        <a:buNone/>
        <a:defRPr lang="pt-BR" sz="1800" b="1" kern="1200" dirty="0">
          <a:solidFill>
            <a:srgbClr val="009AA6"/>
          </a:solidFill>
          <a:latin typeface="Arial"/>
          <a:ea typeface="+mn-ea"/>
          <a:cs typeface="Arial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0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42925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9376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5571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617663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09AA6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49" userDrawn="1">
          <p15:clr>
            <a:srgbClr val="F26B43"/>
          </p15:clr>
        </p15:guide>
        <p15:guide id="2" pos="5420" userDrawn="1">
          <p15:clr>
            <a:srgbClr val="F26B43"/>
          </p15:clr>
        </p15:guide>
        <p15:guide id="3" orient="horz" pos="3072" userDrawn="1">
          <p15:clr>
            <a:srgbClr val="F26B43"/>
          </p15:clr>
        </p15:guide>
        <p15:guide id="4" orient="horz" pos="667" userDrawn="1">
          <p15:clr>
            <a:srgbClr val="F26B43"/>
          </p15:clr>
        </p15:guide>
        <p15:guide id="5" orient="horz" pos="84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288" y="274638"/>
            <a:ext cx="8208962" cy="784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noProof="0" dirty="0" smtClean="0"/>
              <a:t>Click </a:t>
            </a:r>
            <a:r>
              <a:rPr lang="pt-BR" noProof="0" dirty="0" err="1" smtClean="0"/>
              <a:t>to</a:t>
            </a:r>
            <a:r>
              <a:rPr lang="pt-BR" noProof="0" dirty="0" smtClean="0"/>
              <a:t>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Master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</a:t>
            </a:r>
            <a:r>
              <a:rPr lang="pt-BR" noProof="0" dirty="0" err="1" smtClean="0"/>
              <a:t>style</a:t>
            </a:r>
            <a:endParaRPr lang="pt-B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7788"/>
            <a:ext cx="8208962" cy="3518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 smtClean="0"/>
              <a:t>Click </a:t>
            </a:r>
            <a:r>
              <a:rPr lang="pt-BR" noProof="0" dirty="0" err="1" smtClean="0"/>
              <a:t>to</a:t>
            </a:r>
            <a:r>
              <a:rPr lang="pt-BR" noProof="0" dirty="0" smtClean="0"/>
              <a:t>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Master </a:t>
            </a:r>
            <a:r>
              <a:rPr lang="pt-BR" noProof="0" dirty="0" err="1" smtClean="0"/>
              <a:t>text</a:t>
            </a:r>
            <a:r>
              <a:rPr lang="pt-BR" noProof="0" dirty="0" smtClean="0"/>
              <a:t> </a:t>
            </a:r>
            <a:r>
              <a:rPr lang="pt-BR" noProof="0" dirty="0" err="1" smtClean="0"/>
              <a:t>styles</a:t>
            </a:r>
            <a:endParaRPr lang="pt-BR" noProof="0" dirty="0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392" y="4865958"/>
            <a:ext cx="503858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68200CC-7CDE-4066-B053-37C9C4E43E56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88" y="4865958"/>
            <a:ext cx="7849120" cy="2746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cap="all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noProof="0" smtClean="0"/>
              <a:t>Relatório de Status Operacional | Material Confidencial | Página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6169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8" r:id="rId2"/>
    <p:sldLayoutId id="2147483716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1800" b="1" kern="1200" dirty="0">
          <a:solidFill>
            <a:srgbClr val="009AA6"/>
          </a:solidFill>
          <a:latin typeface="Arial"/>
          <a:ea typeface="+mn-ea"/>
          <a:cs typeface="Arial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rgbClr val="7577C0"/>
        </a:buClr>
        <a:buFont typeface="Wingdings" panose="05000000000000000000" pitchFamily="2" charset="2"/>
        <a:buNone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39750" indent="-176213" algn="l" defTabSz="914400" rtl="0" eaLnBrk="1" latinLnBrk="0" hangingPunct="1">
        <a:lnSpc>
          <a:spcPct val="90000"/>
        </a:lnSpc>
        <a:spcBef>
          <a:spcPts val="500"/>
        </a:spcBef>
        <a:buClr>
          <a:srgbClr val="7577C0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92175" indent="-176213" algn="l" defTabSz="914400" rtl="0" eaLnBrk="1" latinLnBrk="0" hangingPunct="1">
        <a:lnSpc>
          <a:spcPct val="90000"/>
        </a:lnSpc>
        <a:spcBef>
          <a:spcPts val="500"/>
        </a:spcBef>
        <a:buClr>
          <a:srgbClr val="7577C0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55713" indent="-176213" algn="l" defTabSz="914400" rtl="0" eaLnBrk="1" latinLnBrk="0" hangingPunct="1">
        <a:lnSpc>
          <a:spcPct val="90000"/>
        </a:lnSpc>
        <a:spcBef>
          <a:spcPts val="500"/>
        </a:spcBef>
        <a:buClr>
          <a:srgbClr val="7577C0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619250" indent="-187325" algn="l" defTabSz="914400" rtl="0" eaLnBrk="1" latinLnBrk="0" hangingPunct="1">
        <a:lnSpc>
          <a:spcPct val="90000"/>
        </a:lnSpc>
        <a:spcBef>
          <a:spcPts val="500"/>
        </a:spcBef>
        <a:buClr>
          <a:srgbClr val="7577C0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880" userDrawn="1">
          <p15:clr>
            <a:srgbClr val="F26B43"/>
          </p15:clr>
        </p15:guide>
        <p15:guide id="2" pos="5420" userDrawn="1">
          <p15:clr>
            <a:srgbClr val="F26B43"/>
          </p15:clr>
        </p15:guide>
        <p15:guide id="3" pos="249" userDrawn="1">
          <p15:clr>
            <a:srgbClr val="F26B43"/>
          </p15:clr>
        </p15:guide>
        <p15:guide id="4" orient="horz" pos="667" userDrawn="1">
          <p15:clr>
            <a:srgbClr val="F26B43"/>
          </p15:clr>
        </p15:guide>
        <p15:guide id="5" orient="horz" pos="849" userDrawn="1">
          <p15:clr>
            <a:srgbClr val="F26B43"/>
          </p15:clr>
        </p15:guide>
        <p15:guide id="6" orient="horz" pos="30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19872" y="1203598"/>
            <a:ext cx="5112494" cy="1656556"/>
          </a:xfrm>
        </p:spPr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CRM Unificado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Mapa de Negócio</a:t>
            </a:r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1600" b="1" cap="all" dirty="0" smtClean="0">
                <a:cs typeface="Arial Unicode MS" pitchFamily="30" charset="0"/>
              </a:rPr>
              <a:t>Março de 2014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638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tângulo 53"/>
          <p:cNvSpPr/>
          <p:nvPr/>
        </p:nvSpPr>
        <p:spPr>
          <a:xfrm>
            <a:off x="3491880" y="3796329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Executivo de Negócios</a:t>
            </a:r>
            <a:endParaRPr lang="pt-BR" sz="1200" dirty="0"/>
          </a:p>
        </p:txBody>
      </p:sp>
      <p:sp>
        <p:nvSpPr>
          <p:cNvPr id="55" name="Retângulo 54"/>
          <p:cNvSpPr/>
          <p:nvPr/>
        </p:nvSpPr>
        <p:spPr>
          <a:xfrm>
            <a:off x="2123728" y="4195647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Cadastro de OS</a:t>
            </a:r>
            <a:endParaRPr lang="pt-BR" sz="1200" dirty="0"/>
          </a:p>
        </p:txBody>
      </p:sp>
      <p:sp>
        <p:nvSpPr>
          <p:cNvPr id="56" name="Retângulo 55"/>
          <p:cNvSpPr/>
          <p:nvPr/>
        </p:nvSpPr>
        <p:spPr>
          <a:xfrm>
            <a:off x="3189548" y="555526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Pessoa Jurídica</a:t>
            </a:r>
            <a:endParaRPr lang="pt-BR" sz="1200" dirty="0"/>
          </a:p>
        </p:txBody>
      </p:sp>
      <p:sp>
        <p:nvSpPr>
          <p:cNvPr id="59" name="Retângulo 58"/>
          <p:cNvSpPr/>
          <p:nvPr/>
        </p:nvSpPr>
        <p:spPr>
          <a:xfrm>
            <a:off x="799636" y="4195647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Executivo de Atenção</a:t>
            </a:r>
            <a:endParaRPr lang="pt-BR" sz="1200" dirty="0"/>
          </a:p>
        </p:txBody>
      </p:sp>
      <p:sp>
        <p:nvSpPr>
          <p:cNvPr id="61" name="Retângulo 60"/>
          <p:cNvSpPr/>
          <p:nvPr/>
        </p:nvSpPr>
        <p:spPr>
          <a:xfrm>
            <a:off x="6156176" y="3796329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Gerente de Atenção</a:t>
            </a:r>
            <a:endParaRPr lang="pt-BR" sz="1200" dirty="0"/>
          </a:p>
        </p:txBody>
      </p:sp>
      <p:sp>
        <p:nvSpPr>
          <p:cNvPr id="76" name="Retângulo 75"/>
          <p:cNvSpPr/>
          <p:nvPr/>
        </p:nvSpPr>
        <p:spPr>
          <a:xfrm>
            <a:off x="3215275" y="1335512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Não </a:t>
            </a:r>
            <a:r>
              <a:rPr lang="pt-BR" sz="1200" dirty="0" err="1" smtClean="0"/>
              <a:t>Encarteirado</a:t>
            </a:r>
            <a:endParaRPr lang="pt-BR" sz="1200" dirty="0"/>
          </a:p>
        </p:txBody>
      </p:sp>
      <p:sp>
        <p:nvSpPr>
          <p:cNvPr id="77" name="Retângulo 76"/>
          <p:cNvSpPr/>
          <p:nvPr/>
        </p:nvSpPr>
        <p:spPr>
          <a:xfrm>
            <a:off x="3215275" y="1816389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 smtClean="0"/>
              <a:t>Encarteirado</a:t>
            </a:r>
            <a:endParaRPr lang="pt-BR" sz="1200" dirty="0"/>
          </a:p>
        </p:txBody>
      </p:sp>
      <p:sp>
        <p:nvSpPr>
          <p:cNvPr id="97" name="CaixaDeTexto 96"/>
          <p:cNvSpPr txBox="1"/>
          <p:nvPr/>
        </p:nvSpPr>
        <p:spPr>
          <a:xfrm>
            <a:off x="3824808" y="1121516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( T , E )</a:t>
            </a:r>
            <a:endParaRPr lang="pt-BR" sz="1200" dirty="0"/>
          </a:p>
        </p:txBody>
      </p:sp>
      <p:sp>
        <p:nvSpPr>
          <p:cNvPr id="124" name="Retângulo 123"/>
          <p:cNvSpPr/>
          <p:nvPr/>
        </p:nvSpPr>
        <p:spPr>
          <a:xfrm>
            <a:off x="1043608" y="2625796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Contrato</a:t>
            </a:r>
            <a:endParaRPr lang="pt-BR" sz="1200" dirty="0"/>
          </a:p>
        </p:txBody>
      </p:sp>
      <p:sp>
        <p:nvSpPr>
          <p:cNvPr id="58" name="Retângulo 57"/>
          <p:cNvSpPr/>
          <p:nvPr/>
        </p:nvSpPr>
        <p:spPr>
          <a:xfrm>
            <a:off x="4824168" y="3795886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Ger. Atenção Regional</a:t>
            </a:r>
          </a:p>
        </p:txBody>
      </p:sp>
      <p:cxnSp>
        <p:nvCxnSpPr>
          <p:cNvPr id="15" name="Conector angulado 14"/>
          <p:cNvCxnSpPr>
            <a:stCxn id="77" idx="1"/>
            <a:endCxn id="56" idx="2"/>
          </p:cNvCxnSpPr>
          <p:nvPr/>
        </p:nvCxnSpPr>
        <p:spPr>
          <a:xfrm rot="10800000" flipH="1">
            <a:off x="3215274" y="915527"/>
            <a:ext cx="604273" cy="1080863"/>
          </a:xfrm>
          <a:prstGeom prst="bentConnector4">
            <a:avLst>
              <a:gd name="adj1" fmla="val -37831"/>
              <a:gd name="adj2" fmla="val 799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do 18"/>
          <p:cNvCxnSpPr>
            <a:stCxn id="76" idx="1"/>
            <a:endCxn id="56" idx="2"/>
          </p:cNvCxnSpPr>
          <p:nvPr/>
        </p:nvCxnSpPr>
        <p:spPr>
          <a:xfrm rot="10800000" flipH="1">
            <a:off x="3215274" y="915526"/>
            <a:ext cx="604273" cy="599986"/>
          </a:xfrm>
          <a:prstGeom prst="bentConnector4">
            <a:avLst>
              <a:gd name="adj1" fmla="val -37831"/>
              <a:gd name="adj2" fmla="val 65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7308304" y="2051277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Grupo de Cliente</a:t>
            </a:r>
            <a:endParaRPr lang="pt-BR" sz="1200" dirty="0"/>
          </a:p>
        </p:txBody>
      </p:sp>
      <p:sp>
        <p:nvSpPr>
          <p:cNvPr id="73" name="Retângulo 72"/>
          <p:cNvSpPr/>
          <p:nvPr/>
        </p:nvSpPr>
        <p:spPr>
          <a:xfrm>
            <a:off x="5076056" y="1511217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Empresarial</a:t>
            </a:r>
            <a:endParaRPr lang="pt-BR" sz="1200" dirty="0"/>
          </a:p>
        </p:txBody>
      </p:sp>
      <p:sp>
        <p:nvSpPr>
          <p:cNvPr id="74" name="Retângulo 73"/>
          <p:cNvSpPr/>
          <p:nvPr/>
        </p:nvSpPr>
        <p:spPr>
          <a:xfrm>
            <a:off x="5076056" y="2051277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Corporativo</a:t>
            </a:r>
            <a:endParaRPr lang="pt-BR" sz="1200" dirty="0"/>
          </a:p>
        </p:txBody>
      </p:sp>
      <p:cxnSp>
        <p:nvCxnSpPr>
          <p:cNvPr id="5" name="Conector angulado 4"/>
          <p:cNvCxnSpPr>
            <a:stCxn id="73" idx="1"/>
            <a:endCxn id="77" idx="3"/>
          </p:cNvCxnSpPr>
          <p:nvPr/>
        </p:nvCxnSpPr>
        <p:spPr>
          <a:xfrm rot="10800000" flipV="1">
            <a:off x="4475276" y="1691217"/>
            <a:ext cx="600781" cy="3051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do 10"/>
          <p:cNvCxnSpPr>
            <a:stCxn id="74" idx="1"/>
            <a:endCxn id="77" idx="3"/>
          </p:cNvCxnSpPr>
          <p:nvPr/>
        </p:nvCxnSpPr>
        <p:spPr>
          <a:xfrm rot="10800000">
            <a:off x="4475276" y="1996389"/>
            <a:ext cx="600781" cy="2348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77" idx="2"/>
            <a:endCxn id="124" idx="0"/>
          </p:cNvCxnSpPr>
          <p:nvPr/>
        </p:nvCxnSpPr>
        <p:spPr>
          <a:xfrm rot="5400000">
            <a:off x="2534739" y="1315259"/>
            <a:ext cx="449407" cy="21716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tângulo 77"/>
          <p:cNvSpPr/>
          <p:nvPr/>
        </p:nvSpPr>
        <p:spPr>
          <a:xfrm>
            <a:off x="1043608" y="1636389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Serviço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2444412" y="2124093"/>
            <a:ext cx="618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Realiza</a:t>
            </a:r>
            <a:endParaRPr lang="pt-BR" sz="1200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943211" y="2124094"/>
            <a:ext cx="723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Contrata</a:t>
            </a:r>
            <a:endParaRPr lang="pt-BR" sz="1200" dirty="0"/>
          </a:p>
        </p:txBody>
      </p:sp>
      <p:sp>
        <p:nvSpPr>
          <p:cNvPr id="83" name="Retângulo 82"/>
          <p:cNvSpPr/>
          <p:nvPr/>
        </p:nvSpPr>
        <p:spPr>
          <a:xfrm>
            <a:off x="4176096" y="3201820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Colaborador</a:t>
            </a:r>
            <a:endParaRPr lang="pt-BR" sz="1200" dirty="0"/>
          </a:p>
        </p:txBody>
      </p:sp>
      <p:cxnSp>
        <p:nvCxnSpPr>
          <p:cNvPr id="27" name="Conector de seta reta 26"/>
          <p:cNvCxnSpPr>
            <a:stCxn id="124" idx="3"/>
            <a:endCxn id="51" idx="1"/>
          </p:cNvCxnSpPr>
          <p:nvPr/>
        </p:nvCxnSpPr>
        <p:spPr>
          <a:xfrm flipV="1">
            <a:off x="2303608" y="2805756"/>
            <a:ext cx="648352" cy="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/>
          <p:cNvSpPr txBox="1"/>
          <p:nvPr/>
        </p:nvSpPr>
        <p:spPr>
          <a:xfrm>
            <a:off x="2314176" y="2924821"/>
            <a:ext cx="529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Aloca</a:t>
            </a:r>
            <a:endParaRPr lang="pt-BR" sz="12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6372200" y="1998880"/>
            <a:ext cx="820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É parte de</a:t>
            </a:r>
            <a:endParaRPr lang="pt-BR" sz="1200" dirty="0"/>
          </a:p>
        </p:txBody>
      </p:sp>
      <p:sp>
        <p:nvSpPr>
          <p:cNvPr id="42" name="Retângulo 41"/>
          <p:cNvSpPr/>
          <p:nvPr/>
        </p:nvSpPr>
        <p:spPr>
          <a:xfrm>
            <a:off x="802326" y="3796329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Diretor de Vendas</a:t>
            </a:r>
            <a:endParaRPr lang="pt-BR" sz="1200" dirty="0"/>
          </a:p>
        </p:txBody>
      </p:sp>
      <p:sp>
        <p:nvSpPr>
          <p:cNvPr id="43" name="Retângulo 42"/>
          <p:cNvSpPr/>
          <p:nvPr/>
        </p:nvSpPr>
        <p:spPr>
          <a:xfrm>
            <a:off x="2123728" y="3796329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Gerente de Vendas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6156176" y="4213171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Analista de Reajuste</a:t>
            </a:r>
            <a:endParaRPr lang="pt-BR" sz="1200" dirty="0"/>
          </a:p>
        </p:txBody>
      </p:sp>
      <p:sp>
        <p:nvSpPr>
          <p:cNvPr id="45" name="Retângulo 44"/>
          <p:cNvSpPr/>
          <p:nvPr/>
        </p:nvSpPr>
        <p:spPr>
          <a:xfrm>
            <a:off x="7488464" y="3796329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Cadastro Mobilidade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3491880" y="4213171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Acerto de Cadastro</a:t>
            </a:r>
            <a:endParaRPr lang="pt-BR" sz="1200" dirty="0"/>
          </a:p>
        </p:txBody>
      </p:sp>
      <p:sp>
        <p:nvSpPr>
          <p:cNvPr id="47" name="Retângulo 46"/>
          <p:cNvSpPr/>
          <p:nvPr/>
        </p:nvSpPr>
        <p:spPr>
          <a:xfrm>
            <a:off x="4824168" y="4195647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BO Contas</a:t>
            </a:r>
          </a:p>
        </p:txBody>
      </p:sp>
      <p:cxnSp>
        <p:nvCxnSpPr>
          <p:cNvPr id="3" name="Conector angulado 2"/>
          <p:cNvCxnSpPr>
            <a:stCxn id="42" idx="0"/>
            <a:endCxn id="83" idx="2"/>
          </p:cNvCxnSpPr>
          <p:nvPr/>
        </p:nvCxnSpPr>
        <p:spPr>
          <a:xfrm rot="5400000" flipH="1" flipV="1">
            <a:off x="3001957" y="1992190"/>
            <a:ext cx="234509" cy="33737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angulado 6"/>
          <p:cNvCxnSpPr>
            <a:stCxn id="43" idx="0"/>
            <a:endCxn id="83" idx="2"/>
          </p:cNvCxnSpPr>
          <p:nvPr/>
        </p:nvCxnSpPr>
        <p:spPr>
          <a:xfrm rot="5400000" flipH="1" flipV="1">
            <a:off x="3662658" y="2652891"/>
            <a:ext cx="234509" cy="20523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do 13"/>
          <p:cNvCxnSpPr>
            <a:stCxn id="54" idx="0"/>
            <a:endCxn id="83" idx="2"/>
          </p:cNvCxnSpPr>
          <p:nvPr/>
        </p:nvCxnSpPr>
        <p:spPr>
          <a:xfrm rot="5400000" flipH="1" flipV="1">
            <a:off x="4346734" y="3336967"/>
            <a:ext cx="234509" cy="6842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stCxn id="58" idx="0"/>
            <a:endCxn id="83" idx="2"/>
          </p:cNvCxnSpPr>
          <p:nvPr/>
        </p:nvCxnSpPr>
        <p:spPr>
          <a:xfrm rot="16200000" flipV="1">
            <a:off x="5013099" y="3354817"/>
            <a:ext cx="234066" cy="6480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stCxn id="61" idx="0"/>
            <a:endCxn id="83" idx="2"/>
          </p:cNvCxnSpPr>
          <p:nvPr/>
        </p:nvCxnSpPr>
        <p:spPr>
          <a:xfrm rot="16200000" flipV="1">
            <a:off x="5678882" y="2689035"/>
            <a:ext cx="234509" cy="19800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do 24"/>
          <p:cNvCxnSpPr>
            <a:stCxn id="45" idx="0"/>
            <a:endCxn id="83" idx="2"/>
          </p:cNvCxnSpPr>
          <p:nvPr/>
        </p:nvCxnSpPr>
        <p:spPr>
          <a:xfrm rot="16200000" flipV="1">
            <a:off x="6345026" y="2022891"/>
            <a:ext cx="234509" cy="33123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59" idx="0"/>
            <a:endCxn id="42" idx="2"/>
          </p:cNvCxnSpPr>
          <p:nvPr/>
        </p:nvCxnSpPr>
        <p:spPr>
          <a:xfrm flipV="1">
            <a:off x="1429636" y="4156329"/>
            <a:ext cx="2690" cy="39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46" idx="0"/>
            <a:endCxn id="54" idx="2"/>
          </p:cNvCxnSpPr>
          <p:nvPr/>
        </p:nvCxnSpPr>
        <p:spPr>
          <a:xfrm flipV="1">
            <a:off x="4121880" y="4156329"/>
            <a:ext cx="0" cy="56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55" idx="0"/>
            <a:endCxn id="43" idx="2"/>
          </p:cNvCxnSpPr>
          <p:nvPr/>
        </p:nvCxnSpPr>
        <p:spPr>
          <a:xfrm flipV="1">
            <a:off x="2753728" y="4156329"/>
            <a:ext cx="0" cy="39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stCxn id="47" idx="0"/>
            <a:endCxn id="58" idx="2"/>
          </p:cNvCxnSpPr>
          <p:nvPr/>
        </p:nvCxnSpPr>
        <p:spPr>
          <a:xfrm flipV="1">
            <a:off x="5454168" y="4155886"/>
            <a:ext cx="0" cy="39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>
            <a:stCxn id="44" idx="0"/>
            <a:endCxn id="61" idx="2"/>
          </p:cNvCxnSpPr>
          <p:nvPr/>
        </p:nvCxnSpPr>
        <p:spPr>
          <a:xfrm flipV="1">
            <a:off x="6786176" y="4156329"/>
            <a:ext cx="0" cy="56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/>
          <p:cNvSpPr txBox="1"/>
          <p:nvPr/>
        </p:nvSpPr>
        <p:spPr>
          <a:xfrm>
            <a:off x="4830928" y="2779838"/>
            <a:ext cx="917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É composto</a:t>
            </a:r>
            <a:endParaRPr lang="pt-BR" sz="1200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3599292" y="3457042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( P , E )</a:t>
            </a:r>
            <a:endParaRPr lang="pt-BR" sz="1200" dirty="0"/>
          </a:p>
        </p:txBody>
      </p:sp>
      <p:cxnSp>
        <p:nvCxnSpPr>
          <p:cNvPr id="49" name="Conector de seta reta 48"/>
          <p:cNvCxnSpPr>
            <a:stCxn id="74" idx="3"/>
            <a:endCxn id="69" idx="1"/>
          </p:cNvCxnSpPr>
          <p:nvPr/>
        </p:nvCxnSpPr>
        <p:spPr>
          <a:xfrm>
            <a:off x="6336056" y="2231277"/>
            <a:ext cx="972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/>
          <p:cNvSpPr/>
          <p:nvPr/>
        </p:nvSpPr>
        <p:spPr>
          <a:xfrm>
            <a:off x="2951960" y="2625756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Time de Cliente</a:t>
            </a:r>
            <a:endParaRPr lang="pt-BR" sz="12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5508104" y="3428877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É um</a:t>
            </a:r>
            <a:endParaRPr lang="pt-BR" sz="1200" dirty="0"/>
          </a:p>
        </p:txBody>
      </p:sp>
      <p:cxnSp>
        <p:nvCxnSpPr>
          <p:cNvPr id="21" name="Conector angulado 20"/>
          <p:cNvCxnSpPr>
            <a:stCxn id="124" idx="1"/>
            <a:endCxn id="78" idx="1"/>
          </p:cNvCxnSpPr>
          <p:nvPr/>
        </p:nvCxnSpPr>
        <p:spPr>
          <a:xfrm rot="10800000">
            <a:off x="1043608" y="1816390"/>
            <a:ext cx="12700" cy="989407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>
            <a:stCxn id="51" idx="3"/>
            <a:endCxn id="83" idx="0"/>
          </p:cNvCxnSpPr>
          <p:nvPr/>
        </p:nvCxnSpPr>
        <p:spPr>
          <a:xfrm>
            <a:off x="4211960" y="2805756"/>
            <a:ext cx="594136" cy="3960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ítulo 4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</p:spPr>
        <p:txBody>
          <a:bodyPr/>
          <a:lstStyle/>
          <a:p>
            <a:r>
              <a:rPr lang="pt-BR" dirty="0" smtClean="0"/>
              <a:t>Cadastro Conta Cliente</a:t>
            </a:r>
            <a:endParaRPr lang="pt-BR" dirty="0"/>
          </a:p>
        </p:txBody>
      </p:sp>
      <p:sp>
        <p:nvSpPr>
          <p:cNvPr id="68" name="Seta para a esquerda 67">
            <a:hlinkClick r:id="rId2" action="ppaction://hlinksldjump"/>
          </p:cNvPr>
          <p:cNvSpPr/>
          <p:nvPr/>
        </p:nvSpPr>
        <p:spPr>
          <a:xfrm>
            <a:off x="7884368" y="4551108"/>
            <a:ext cx="676076" cy="3634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89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tângulo 66"/>
          <p:cNvSpPr/>
          <p:nvPr/>
        </p:nvSpPr>
        <p:spPr>
          <a:xfrm>
            <a:off x="3725244" y="2228850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Conta Fatura</a:t>
            </a:r>
            <a:endParaRPr lang="pt-BR" sz="1200" dirty="0"/>
          </a:p>
        </p:txBody>
      </p:sp>
      <p:sp>
        <p:nvSpPr>
          <p:cNvPr id="95" name="CaixaDeTexto 94"/>
          <p:cNvSpPr txBox="1"/>
          <p:nvPr/>
        </p:nvSpPr>
        <p:spPr>
          <a:xfrm>
            <a:off x="3398766" y="3371316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( T , E )</a:t>
            </a:r>
            <a:endParaRPr lang="pt-BR" sz="1200" dirty="0"/>
          </a:p>
        </p:txBody>
      </p:sp>
      <p:sp>
        <p:nvSpPr>
          <p:cNvPr id="118" name="CaixaDeTexto 117"/>
          <p:cNvSpPr txBox="1"/>
          <p:nvPr/>
        </p:nvSpPr>
        <p:spPr>
          <a:xfrm>
            <a:off x="3398766" y="4400550"/>
            <a:ext cx="1049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Faz referência</a:t>
            </a:r>
            <a:endParaRPr lang="pt-BR" sz="1200" dirty="0"/>
          </a:p>
        </p:txBody>
      </p:sp>
      <p:sp>
        <p:nvSpPr>
          <p:cNvPr id="124" name="Retângulo 123"/>
          <p:cNvSpPr/>
          <p:nvPr/>
        </p:nvSpPr>
        <p:spPr>
          <a:xfrm>
            <a:off x="2321228" y="3849030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Original</a:t>
            </a:r>
            <a:endParaRPr lang="pt-BR" sz="1200" dirty="0"/>
          </a:p>
        </p:txBody>
      </p:sp>
      <p:sp>
        <p:nvSpPr>
          <p:cNvPr id="52" name="Retângulo 51"/>
          <p:cNvSpPr/>
          <p:nvPr/>
        </p:nvSpPr>
        <p:spPr>
          <a:xfrm>
            <a:off x="3710944" y="3838505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Ajustada</a:t>
            </a:r>
            <a:endParaRPr lang="pt-BR" sz="1200" dirty="0"/>
          </a:p>
        </p:txBody>
      </p:sp>
      <p:sp>
        <p:nvSpPr>
          <p:cNvPr id="53" name="Retângulo 52"/>
          <p:cNvSpPr/>
          <p:nvPr/>
        </p:nvSpPr>
        <p:spPr>
          <a:xfrm>
            <a:off x="5093396" y="3838505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Parcelamento</a:t>
            </a:r>
            <a:endParaRPr lang="pt-BR" sz="1200" dirty="0"/>
          </a:p>
        </p:txBody>
      </p:sp>
      <p:cxnSp>
        <p:nvCxnSpPr>
          <p:cNvPr id="6" name="Conector angulado 5"/>
          <p:cNvCxnSpPr>
            <a:stCxn id="52" idx="0"/>
            <a:endCxn id="35" idx="2"/>
          </p:cNvCxnSpPr>
          <p:nvPr/>
        </p:nvCxnSpPr>
        <p:spPr>
          <a:xfrm rot="5400000" flipH="1" flipV="1">
            <a:off x="4118272" y="3601535"/>
            <a:ext cx="459643" cy="142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do 14"/>
          <p:cNvCxnSpPr>
            <a:stCxn id="52" idx="2"/>
            <a:endCxn id="124" idx="2"/>
          </p:cNvCxnSpPr>
          <p:nvPr/>
        </p:nvCxnSpPr>
        <p:spPr>
          <a:xfrm rot="5400000">
            <a:off x="3640824" y="3508909"/>
            <a:ext cx="10525" cy="1389716"/>
          </a:xfrm>
          <a:prstGeom prst="bentConnector3">
            <a:avLst>
              <a:gd name="adj1" fmla="val 22719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 72"/>
          <p:cNvSpPr/>
          <p:nvPr/>
        </p:nvSpPr>
        <p:spPr>
          <a:xfrm>
            <a:off x="2573116" y="1491630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DACC</a:t>
            </a:r>
            <a:endParaRPr lang="pt-BR" sz="1200" dirty="0"/>
          </a:p>
        </p:txBody>
      </p:sp>
      <p:sp>
        <p:nvSpPr>
          <p:cNvPr id="75" name="Retângulo 74"/>
          <p:cNvSpPr/>
          <p:nvPr/>
        </p:nvSpPr>
        <p:spPr>
          <a:xfrm>
            <a:off x="4215000" y="1113588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Conta sem papel</a:t>
            </a:r>
            <a:endParaRPr lang="pt-BR" sz="1200" dirty="0"/>
          </a:p>
        </p:txBody>
      </p:sp>
      <p:cxnSp>
        <p:nvCxnSpPr>
          <p:cNvPr id="28" name="Conector angulado 27"/>
          <p:cNvCxnSpPr/>
          <p:nvPr/>
        </p:nvCxnSpPr>
        <p:spPr>
          <a:xfrm rot="10800000">
            <a:off x="3264342" y="1815666"/>
            <a:ext cx="460902" cy="4766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do 30"/>
          <p:cNvCxnSpPr>
            <a:stCxn id="67" idx="0"/>
            <a:endCxn id="75" idx="2"/>
          </p:cNvCxnSpPr>
          <p:nvPr/>
        </p:nvCxnSpPr>
        <p:spPr>
          <a:xfrm rot="5400000" flipH="1" flipV="1">
            <a:off x="4222491" y="1606341"/>
            <a:ext cx="755262" cy="4897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tângulo 79"/>
          <p:cNvSpPr/>
          <p:nvPr/>
        </p:nvSpPr>
        <p:spPr>
          <a:xfrm>
            <a:off x="6101508" y="2228850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Serviço</a:t>
            </a:r>
            <a:endParaRPr lang="pt-BR" sz="1200" dirty="0"/>
          </a:p>
        </p:txBody>
      </p:sp>
      <p:cxnSp>
        <p:nvCxnSpPr>
          <p:cNvPr id="46" name="Conector de seta reta 45"/>
          <p:cNvCxnSpPr>
            <a:stCxn id="67" idx="3"/>
            <a:endCxn id="80" idx="1"/>
          </p:cNvCxnSpPr>
          <p:nvPr/>
        </p:nvCxnSpPr>
        <p:spPr>
          <a:xfrm>
            <a:off x="4985244" y="2408850"/>
            <a:ext cx="1116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/>
          <p:cNvSpPr txBox="1"/>
          <p:nvPr/>
        </p:nvSpPr>
        <p:spPr>
          <a:xfrm>
            <a:off x="3316898" y="1897410"/>
            <a:ext cx="580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Possui</a:t>
            </a:r>
            <a:endParaRPr lang="pt-BR" sz="1200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4283108" y="1580778"/>
            <a:ext cx="559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Adere</a:t>
            </a:r>
            <a:endParaRPr lang="pt-BR" sz="1200" dirty="0"/>
          </a:p>
        </p:txBody>
      </p:sp>
      <p:sp>
        <p:nvSpPr>
          <p:cNvPr id="101" name="CaixaDeTexto 100"/>
          <p:cNvSpPr txBox="1"/>
          <p:nvPr/>
        </p:nvSpPr>
        <p:spPr>
          <a:xfrm>
            <a:off x="5167531" y="2394924"/>
            <a:ext cx="551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Cobra</a:t>
            </a:r>
            <a:endParaRPr lang="pt-BR" sz="1200" dirty="0"/>
          </a:p>
        </p:txBody>
      </p:sp>
      <p:sp>
        <p:nvSpPr>
          <p:cNvPr id="104" name="Retângulo 103"/>
          <p:cNvSpPr/>
          <p:nvPr/>
        </p:nvSpPr>
        <p:spPr>
          <a:xfrm>
            <a:off x="6120312" y="1437624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Contato</a:t>
            </a:r>
            <a:endParaRPr lang="pt-BR" sz="1200" dirty="0"/>
          </a:p>
        </p:txBody>
      </p:sp>
      <p:sp>
        <p:nvSpPr>
          <p:cNvPr id="105" name="Retângulo 104"/>
          <p:cNvSpPr/>
          <p:nvPr/>
        </p:nvSpPr>
        <p:spPr>
          <a:xfrm>
            <a:off x="1313116" y="2228850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Endereço</a:t>
            </a:r>
            <a:endParaRPr lang="pt-BR" sz="1200" dirty="0"/>
          </a:p>
        </p:txBody>
      </p:sp>
      <p:cxnSp>
        <p:nvCxnSpPr>
          <p:cNvPr id="50" name="Conector angulado 49"/>
          <p:cNvCxnSpPr/>
          <p:nvPr/>
        </p:nvCxnSpPr>
        <p:spPr>
          <a:xfrm flipV="1">
            <a:off x="5021388" y="1599642"/>
            <a:ext cx="1098924" cy="68308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ixaDeTexto 105"/>
          <p:cNvSpPr txBox="1"/>
          <p:nvPr/>
        </p:nvSpPr>
        <p:spPr>
          <a:xfrm>
            <a:off x="5180160" y="2016882"/>
            <a:ext cx="446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Tem</a:t>
            </a:r>
            <a:endParaRPr lang="pt-BR" sz="1200" dirty="0"/>
          </a:p>
        </p:txBody>
      </p:sp>
      <p:cxnSp>
        <p:nvCxnSpPr>
          <p:cNvPr id="60" name="Conector de seta reta 59"/>
          <p:cNvCxnSpPr>
            <a:stCxn id="67" idx="1"/>
            <a:endCxn id="105" idx="3"/>
          </p:cNvCxnSpPr>
          <p:nvPr/>
        </p:nvCxnSpPr>
        <p:spPr>
          <a:xfrm flipH="1">
            <a:off x="2573116" y="2408850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/>
          <p:cNvSpPr txBox="1"/>
          <p:nvPr/>
        </p:nvSpPr>
        <p:spPr>
          <a:xfrm>
            <a:off x="2640452" y="2128242"/>
            <a:ext cx="580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Possui</a:t>
            </a:r>
            <a:endParaRPr lang="pt-BR" sz="1200" dirty="0"/>
          </a:p>
        </p:txBody>
      </p:sp>
      <p:sp>
        <p:nvSpPr>
          <p:cNvPr id="35" name="Retângulo 34"/>
          <p:cNvSpPr/>
          <p:nvPr/>
        </p:nvSpPr>
        <p:spPr>
          <a:xfrm>
            <a:off x="3725243" y="3018862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Fatura</a:t>
            </a:r>
            <a:endParaRPr lang="pt-BR" sz="1200" dirty="0"/>
          </a:p>
        </p:txBody>
      </p:sp>
      <p:cxnSp>
        <p:nvCxnSpPr>
          <p:cNvPr id="10" name="Conector angulado 9"/>
          <p:cNvCxnSpPr>
            <a:stCxn id="124" idx="0"/>
            <a:endCxn id="35" idx="2"/>
          </p:cNvCxnSpPr>
          <p:nvPr/>
        </p:nvCxnSpPr>
        <p:spPr>
          <a:xfrm rot="5400000" flipH="1" flipV="1">
            <a:off x="3418151" y="2911939"/>
            <a:ext cx="470168" cy="14040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do 11"/>
          <p:cNvCxnSpPr>
            <a:stCxn id="53" idx="0"/>
            <a:endCxn id="35" idx="2"/>
          </p:cNvCxnSpPr>
          <p:nvPr/>
        </p:nvCxnSpPr>
        <p:spPr>
          <a:xfrm rot="16200000" flipV="1">
            <a:off x="4809499" y="2924607"/>
            <a:ext cx="459643" cy="13681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67" idx="2"/>
            <a:endCxn id="35" idx="0"/>
          </p:cNvCxnSpPr>
          <p:nvPr/>
        </p:nvCxnSpPr>
        <p:spPr>
          <a:xfrm flipH="1">
            <a:off x="4355243" y="2588850"/>
            <a:ext cx="1" cy="430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do 18"/>
          <p:cNvCxnSpPr/>
          <p:nvPr/>
        </p:nvCxnSpPr>
        <p:spPr>
          <a:xfrm rot="5400000" flipH="1">
            <a:off x="3846808" y="2225262"/>
            <a:ext cx="189000" cy="720000"/>
          </a:xfrm>
          <a:prstGeom prst="bentConnector4">
            <a:avLst>
              <a:gd name="adj1" fmla="val -83753"/>
              <a:gd name="adj2" fmla="val 1330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3393364" y="2625756"/>
            <a:ext cx="617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Agrega</a:t>
            </a:r>
            <a:endParaRPr lang="pt-BR" sz="12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4517332" y="2664954"/>
            <a:ext cx="482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Gera</a:t>
            </a:r>
            <a:endParaRPr lang="pt-BR" sz="12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445325" y="336703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É um</a:t>
            </a:r>
            <a:endParaRPr lang="pt-BR" sz="1200" dirty="0"/>
          </a:p>
        </p:txBody>
      </p:sp>
      <p:sp>
        <p:nvSpPr>
          <p:cNvPr id="40" name="Título 4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</p:spPr>
        <p:txBody>
          <a:bodyPr/>
          <a:lstStyle/>
          <a:p>
            <a:r>
              <a:rPr lang="pt-BR" dirty="0" smtClean="0"/>
              <a:t>Cadastro Conta Fatura</a:t>
            </a:r>
            <a:endParaRPr lang="pt-BR" dirty="0"/>
          </a:p>
        </p:txBody>
      </p:sp>
      <p:sp>
        <p:nvSpPr>
          <p:cNvPr id="42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00392" y="4865958"/>
            <a:ext cx="503858" cy="274637"/>
          </a:xfrm>
        </p:spPr>
        <p:txBody>
          <a:bodyPr/>
          <a:lstStyle/>
          <a:p>
            <a:r>
              <a:rPr lang="pt-BR" dirty="0" smtClean="0"/>
              <a:t>02</a:t>
            </a:r>
            <a:endParaRPr lang="pt-BR" dirty="0"/>
          </a:p>
        </p:txBody>
      </p:sp>
      <p:sp>
        <p:nvSpPr>
          <p:cNvPr id="4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95288" y="4865958"/>
            <a:ext cx="7849120" cy="274637"/>
          </a:xfrm>
        </p:spPr>
        <p:txBody>
          <a:bodyPr/>
          <a:lstStyle/>
          <a:p>
            <a:r>
              <a:rPr lang="pt-BR" noProof="0" dirty="0" smtClean="0"/>
              <a:t>Página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1872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118" grpId="0"/>
      <p:bldP spid="124" grpId="0" animBg="1"/>
      <p:bldP spid="52" grpId="0" animBg="1"/>
      <p:bldP spid="53" grpId="0" animBg="1"/>
      <p:bldP spid="73" grpId="0" animBg="1"/>
      <p:bldP spid="75" grpId="0" animBg="1"/>
      <p:bldP spid="80" grpId="0" animBg="1"/>
      <p:bldP spid="93" grpId="0"/>
      <p:bldP spid="94" grpId="0"/>
      <p:bldP spid="101" grpId="0"/>
      <p:bldP spid="104" grpId="0" animBg="1"/>
      <p:bldP spid="105" grpId="0" animBg="1"/>
      <p:bldP spid="106" grpId="0"/>
      <p:bldP spid="107" grpId="0"/>
      <p:bldP spid="35" grpId="0" animBg="1"/>
      <p:bldP spid="54" grpId="0"/>
      <p:bldP spid="33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Conta Fatura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3598"/>
            <a:ext cx="8229600" cy="1619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100" dirty="0" smtClean="0"/>
              <a:t>RGN01 </a:t>
            </a:r>
            <a:r>
              <a:rPr lang="pt-BR" sz="1100" dirty="0"/>
              <a:t>–  </a:t>
            </a:r>
            <a:r>
              <a:rPr lang="pt-BR" sz="1100" dirty="0" smtClean="0">
                <a:solidFill>
                  <a:srgbClr val="FF0000"/>
                </a:solidFill>
              </a:rPr>
              <a:t>Uma conta fatura do tipo “agregadora” deve agregar no mínimo duas contas faturas do tipo “membro” (somente na criação, verificar se há algum caso de pendência na qual a conta mãe fique apenas com um filho)</a:t>
            </a:r>
          </a:p>
          <a:p>
            <a:pPr marL="0" indent="0">
              <a:buNone/>
            </a:pPr>
            <a:r>
              <a:rPr lang="pt-BR" sz="1100" dirty="0" smtClean="0"/>
              <a:t>RGN02 –  </a:t>
            </a:r>
            <a:r>
              <a:rPr lang="pt-BR" sz="1100" dirty="0" smtClean="0">
                <a:solidFill>
                  <a:srgbClr val="FF0000"/>
                </a:solidFill>
              </a:rPr>
              <a:t>Todo endereço associado a uma conta fatura também deve está </a:t>
            </a:r>
            <a:r>
              <a:rPr lang="pt-BR" sz="1100" dirty="0">
                <a:solidFill>
                  <a:srgbClr val="FF0000"/>
                </a:solidFill>
              </a:rPr>
              <a:t>obrigatoriamente </a:t>
            </a:r>
            <a:r>
              <a:rPr lang="pt-BR" sz="1100" dirty="0" smtClean="0">
                <a:solidFill>
                  <a:srgbClr val="FF0000"/>
                </a:solidFill>
              </a:rPr>
              <a:t>associado ao cliente. (está regra não está vigente do CRM PT)</a:t>
            </a:r>
          </a:p>
          <a:p>
            <a:pPr marL="0" indent="0">
              <a:buNone/>
            </a:pPr>
            <a:r>
              <a:rPr lang="pt-BR" sz="1100" dirty="0" smtClean="0"/>
              <a:t>RGN03 </a:t>
            </a:r>
            <a:r>
              <a:rPr lang="pt-BR" sz="1100" dirty="0"/>
              <a:t>– </a:t>
            </a:r>
            <a:r>
              <a:rPr lang="pt-BR" sz="1100" dirty="0" smtClean="0"/>
              <a:t> Todo contato associado </a:t>
            </a:r>
            <a:r>
              <a:rPr lang="pt-BR" sz="1100" dirty="0"/>
              <a:t>a uma conta fatura também </a:t>
            </a:r>
            <a:r>
              <a:rPr lang="pt-BR" sz="1100" dirty="0" smtClean="0"/>
              <a:t>deve </a:t>
            </a:r>
            <a:r>
              <a:rPr lang="pt-BR" sz="1100" dirty="0"/>
              <a:t>está obrigatoriamente associado ao cliente.</a:t>
            </a:r>
          </a:p>
          <a:p>
            <a:pPr marL="0" indent="0">
              <a:buNone/>
            </a:pPr>
            <a:endParaRPr lang="pt-BR" sz="1100" dirty="0" smtClean="0"/>
          </a:p>
          <a:p>
            <a:pPr marL="0" indent="0">
              <a:buNone/>
            </a:pPr>
            <a:endParaRPr lang="pt-BR" sz="1100" dirty="0" smtClean="0"/>
          </a:p>
        </p:txBody>
      </p:sp>
    </p:spTree>
    <p:extLst>
      <p:ext uri="{BB962C8B-B14F-4D97-AF65-F5344CB8AC3E}">
        <p14:creationId xmlns:p14="http://schemas.microsoft.com/office/powerpoint/2010/main" val="264743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Frente - serviços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294967295"/>
          </p:nvPr>
        </p:nvSpPr>
        <p:spPr>
          <a:xfrm>
            <a:off x="8640763" y="4865688"/>
            <a:ext cx="503237" cy="274637"/>
          </a:xfrm>
        </p:spPr>
        <p:txBody>
          <a:bodyPr/>
          <a:lstStyle/>
          <a:p>
            <a:fld id="{668200CC-7CDE-4066-B053-37C9C4E43E56}" type="slidenum">
              <a:rPr lang="pt-BR" noProof="0" smtClean="0"/>
              <a:pPr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8587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aixaDeTexto 93"/>
          <p:cNvSpPr txBox="1"/>
          <p:nvPr/>
        </p:nvSpPr>
        <p:spPr>
          <a:xfrm>
            <a:off x="3522097" y="1358647"/>
            <a:ext cx="580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Possui</a:t>
            </a:r>
            <a:endParaRPr lang="pt-BR" sz="1200" dirty="0"/>
          </a:p>
        </p:txBody>
      </p:sp>
      <p:sp>
        <p:nvSpPr>
          <p:cNvPr id="34" name="Retângulo 33"/>
          <p:cNvSpPr/>
          <p:nvPr/>
        </p:nvSpPr>
        <p:spPr>
          <a:xfrm>
            <a:off x="3707904" y="2397131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Serviço</a:t>
            </a:r>
            <a:endParaRPr lang="pt-BR" sz="1200" dirty="0"/>
          </a:p>
        </p:txBody>
      </p:sp>
      <p:sp>
        <p:nvSpPr>
          <p:cNvPr id="35" name="Retângulo 34"/>
          <p:cNvSpPr/>
          <p:nvPr/>
        </p:nvSpPr>
        <p:spPr>
          <a:xfrm>
            <a:off x="4176096" y="3641145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Endereço</a:t>
            </a:r>
            <a:endParaRPr lang="pt-BR" sz="1200" dirty="0"/>
          </a:p>
        </p:txBody>
      </p:sp>
      <p:sp>
        <p:nvSpPr>
          <p:cNvPr id="36" name="Retângulo 35"/>
          <p:cNvSpPr/>
          <p:nvPr/>
        </p:nvSpPr>
        <p:spPr>
          <a:xfrm>
            <a:off x="1627534" y="3087750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Contato</a:t>
            </a:r>
            <a:endParaRPr lang="pt-BR" sz="1200" dirty="0"/>
          </a:p>
        </p:txBody>
      </p:sp>
      <p:sp>
        <p:nvSpPr>
          <p:cNvPr id="37" name="Retângulo 36"/>
          <p:cNvSpPr/>
          <p:nvPr/>
        </p:nvSpPr>
        <p:spPr>
          <a:xfrm>
            <a:off x="4427984" y="1437624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Conta Fatura</a:t>
            </a:r>
            <a:endParaRPr lang="pt-BR" sz="1200" dirty="0"/>
          </a:p>
        </p:txBody>
      </p:sp>
      <p:sp>
        <p:nvSpPr>
          <p:cNvPr id="39" name="Retângulo 38"/>
          <p:cNvSpPr/>
          <p:nvPr/>
        </p:nvSpPr>
        <p:spPr>
          <a:xfrm>
            <a:off x="1691680" y="1409049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Cliente</a:t>
            </a:r>
            <a:endParaRPr lang="pt-BR" sz="1200" dirty="0"/>
          </a:p>
        </p:txBody>
      </p:sp>
      <p:cxnSp>
        <p:nvCxnSpPr>
          <p:cNvPr id="7" name="Conector angulado 6"/>
          <p:cNvCxnSpPr>
            <a:stCxn id="39" idx="3"/>
            <a:endCxn id="37" idx="1"/>
          </p:cNvCxnSpPr>
          <p:nvPr/>
        </p:nvCxnSpPr>
        <p:spPr>
          <a:xfrm>
            <a:off x="2951680" y="1589049"/>
            <a:ext cx="1476304" cy="285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angulado 9"/>
          <p:cNvCxnSpPr>
            <a:stCxn id="37" idx="2"/>
            <a:endCxn id="34" idx="0"/>
          </p:cNvCxnSpPr>
          <p:nvPr/>
        </p:nvCxnSpPr>
        <p:spPr>
          <a:xfrm rot="5400000">
            <a:off x="4398191" y="1737337"/>
            <a:ext cx="599507" cy="7200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5046894" y="1930366"/>
            <a:ext cx="587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Cobra </a:t>
            </a:r>
            <a:endParaRPr lang="pt-BR" sz="1200" dirty="0"/>
          </a:p>
        </p:txBody>
      </p:sp>
      <p:cxnSp>
        <p:nvCxnSpPr>
          <p:cNvPr id="12" name="Conector angulado 11"/>
          <p:cNvCxnSpPr>
            <a:stCxn id="39" idx="2"/>
            <a:endCxn id="34" idx="1"/>
          </p:cNvCxnSpPr>
          <p:nvPr/>
        </p:nvCxnSpPr>
        <p:spPr>
          <a:xfrm rot="16200000" flipH="1">
            <a:off x="2610751" y="1479978"/>
            <a:ext cx="808082" cy="13862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2339753" y="2080500"/>
            <a:ext cx="573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Utiliza</a:t>
            </a:r>
            <a:endParaRPr lang="pt-BR" sz="1200" dirty="0"/>
          </a:p>
        </p:txBody>
      </p:sp>
      <p:cxnSp>
        <p:nvCxnSpPr>
          <p:cNvPr id="26" name="Conector angulado 25"/>
          <p:cNvCxnSpPr>
            <a:endCxn id="36" idx="0"/>
          </p:cNvCxnSpPr>
          <p:nvPr/>
        </p:nvCxnSpPr>
        <p:spPr>
          <a:xfrm rot="10800000" flipV="1">
            <a:off x="2257534" y="2687700"/>
            <a:ext cx="1450370" cy="4000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/>
          <p:cNvSpPr txBox="1"/>
          <p:nvPr/>
        </p:nvSpPr>
        <p:spPr>
          <a:xfrm>
            <a:off x="3924070" y="3376644"/>
            <a:ext cx="863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É instalado</a:t>
            </a:r>
            <a:endParaRPr lang="pt-BR" sz="1200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2339752" y="2728572"/>
            <a:ext cx="580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Possui</a:t>
            </a:r>
            <a:endParaRPr lang="pt-BR" sz="1200" dirty="0"/>
          </a:p>
        </p:txBody>
      </p:sp>
      <p:cxnSp>
        <p:nvCxnSpPr>
          <p:cNvPr id="3" name="Conector angulado 2"/>
          <p:cNvCxnSpPr/>
          <p:nvPr/>
        </p:nvCxnSpPr>
        <p:spPr>
          <a:xfrm rot="10800000" flipH="1">
            <a:off x="3592742" y="2341097"/>
            <a:ext cx="691226" cy="171450"/>
          </a:xfrm>
          <a:prstGeom prst="bentConnector4">
            <a:avLst>
              <a:gd name="adj1" fmla="val -33072"/>
              <a:gd name="adj2" fmla="val 2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987825" y="1923678"/>
            <a:ext cx="145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Possui </a:t>
            </a:r>
            <a:r>
              <a:rPr lang="pt-BR" sz="1200" dirty="0" err="1"/>
              <a:t>R</a:t>
            </a:r>
            <a:r>
              <a:rPr lang="pt-BR" sz="1200" dirty="0" err="1" smtClean="0"/>
              <a:t>el.comercial</a:t>
            </a:r>
            <a:endParaRPr lang="pt-BR" sz="1200" dirty="0"/>
          </a:p>
        </p:txBody>
      </p:sp>
      <p:sp>
        <p:nvSpPr>
          <p:cNvPr id="31" name="Retângulo 30"/>
          <p:cNvSpPr/>
          <p:nvPr/>
        </p:nvSpPr>
        <p:spPr>
          <a:xfrm>
            <a:off x="6012160" y="2096778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Voz - Fixa</a:t>
            </a:r>
            <a:endParaRPr lang="pt-BR" sz="1200" dirty="0"/>
          </a:p>
        </p:txBody>
      </p:sp>
      <p:sp>
        <p:nvSpPr>
          <p:cNvPr id="42" name="Retângulo 41"/>
          <p:cNvSpPr/>
          <p:nvPr/>
        </p:nvSpPr>
        <p:spPr>
          <a:xfrm>
            <a:off x="6012160" y="2499742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Dados</a:t>
            </a:r>
            <a:endParaRPr lang="pt-BR" sz="1200" dirty="0"/>
          </a:p>
        </p:txBody>
      </p:sp>
      <p:sp>
        <p:nvSpPr>
          <p:cNvPr id="44" name="Retângulo 43"/>
          <p:cNvSpPr/>
          <p:nvPr/>
        </p:nvSpPr>
        <p:spPr>
          <a:xfrm>
            <a:off x="6012160" y="2912926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TV</a:t>
            </a:r>
            <a:endParaRPr lang="pt-BR" sz="12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3426111" y="2767769"/>
            <a:ext cx="1289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Possui </a:t>
            </a:r>
            <a:r>
              <a:rPr lang="pt-BR" sz="1200" dirty="0" err="1" smtClean="0"/>
              <a:t>Rel.técnica</a:t>
            </a:r>
            <a:endParaRPr lang="pt-BR" sz="1200" dirty="0"/>
          </a:p>
        </p:txBody>
      </p:sp>
      <p:cxnSp>
        <p:nvCxnSpPr>
          <p:cNvPr id="21" name="Conector angulado 20"/>
          <p:cNvCxnSpPr>
            <a:endCxn id="52" idx="2"/>
          </p:cNvCxnSpPr>
          <p:nvPr/>
        </p:nvCxnSpPr>
        <p:spPr>
          <a:xfrm rot="5400000">
            <a:off x="4026659" y="2812176"/>
            <a:ext cx="276998" cy="188187"/>
          </a:xfrm>
          <a:prstGeom prst="bentConnector3">
            <a:avLst>
              <a:gd name="adj1" fmla="val 1825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4932040" y="2301720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( P , E )</a:t>
            </a:r>
            <a:endParaRPr lang="pt-BR" sz="1200" dirty="0"/>
          </a:p>
        </p:txBody>
      </p:sp>
      <p:sp>
        <p:nvSpPr>
          <p:cNvPr id="49" name="Retângulo 48"/>
          <p:cNvSpPr/>
          <p:nvPr/>
        </p:nvSpPr>
        <p:spPr>
          <a:xfrm>
            <a:off x="6012160" y="3309832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Fibra</a:t>
            </a:r>
            <a:endParaRPr lang="pt-BR" sz="1200" dirty="0"/>
          </a:p>
        </p:txBody>
      </p:sp>
      <p:cxnSp>
        <p:nvCxnSpPr>
          <p:cNvPr id="58" name="Conector de seta reta 57"/>
          <p:cNvCxnSpPr>
            <a:endCxn id="35" idx="0"/>
          </p:cNvCxnSpPr>
          <p:nvPr/>
        </p:nvCxnSpPr>
        <p:spPr>
          <a:xfrm>
            <a:off x="4806096" y="2757131"/>
            <a:ext cx="0" cy="884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do 60"/>
          <p:cNvCxnSpPr>
            <a:stCxn id="31" idx="1"/>
            <a:endCxn id="34" idx="3"/>
          </p:cNvCxnSpPr>
          <p:nvPr/>
        </p:nvCxnSpPr>
        <p:spPr>
          <a:xfrm rot="10800000" flipV="1">
            <a:off x="4967904" y="2276777"/>
            <a:ext cx="1044256" cy="3003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angulado 62"/>
          <p:cNvCxnSpPr>
            <a:stCxn id="42" idx="1"/>
            <a:endCxn id="34" idx="3"/>
          </p:cNvCxnSpPr>
          <p:nvPr/>
        </p:nvCxnSpPr>
        <p:spPr>
          <a:xfrm rot="10800000">
            <a:off x="4967904" y="2577132"/>
            <a:ext cx="1044256" cy="1026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do 64"/>
          <p:cNvCxnSpPr>
            <a:stCxn id="44" idx="1"/>
            <a:endCxn id="34" idx="3"/>
          </p:cNvCxnSpPr>
          <p:nvPr/>
        </p:nvCxnSpPr>
        <p:spPr>
          <a:xfrm rot="10800000">
            <a:off x="4967904" y="2577132"/>
            <a:ext cx="1044256" cy="515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angulado 70"/>
          <p:cNvCxnSpPr>
            <a:stCxn id="49" idx="1"/>
            <a:endCxn id="34" idx="3"/>
          </p:cNvCxnSpPr>
          <p:nvPr/>
        </p:nvCxnSpPr>
        <p:spPr>
          <a:xfrm rot="10800000">
            <a:off x="4967904" y="2577132"/>
            <a:ext cx="1044256" cy="9127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/>
          <p:cNvSpPr txBox="1"/>
          <p:nvPr/>
        </p:nvSpPr>
        <p:spPr>
          <a:xfrm rot="5400000">
            <a:off x="7193600" y="2856526"/>
            <a:ext cx="929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É parte de</a:t>
            </a:r>
            <a:endParaRPr lang="pt-BR" sz="1400" dirty="0"/>
          </a:p>
        </p:txBody>
      </p:sp>
      <p:sp>
        <p:nvSpPr>
          <p:cNvPr id="91" name="Estrela de 5 pontas 90">
            <a:hlinkClick r:id="rId2" action="ppaction://hlinksldjump"/>
          </p:cNvPr>
          <p:cNvSpPr/>
          <p:nvPr/>
        </p:nvSpPr>
        <p:spPr>
          <a:xfrm>
            <a:off x="2504887" y="1921911"/>
            <a:ext cx="242966" cy="19031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strela de 5 pontas 91">
            <a:hlinkClick r:id="rId3" action="ppaction://hlinksldjump"/>
          </p:cNvPr>
          <p:cNvSpPr/>
          <p:nvPr/>
        </p:nvSpPr>
        <p:spPr>
          <a:xfrm>
            <a:off x="3356983" y="1358647"/>
            <a:ext cx="242966" cy="19031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angulado 3"/>
          <p:cNvCxnSpPr>
            <a:stCxn id="31" idx="3"/>
            <a:endCxn id="49" idx="3"/>
          </p:cNvCxnSpPr>
          <p:nvPr/>
        </p:nvCxnSpPr>
        <p:spPr>
          <a:xfrm>
            <a:off x="7272160" y="2276778"/>
            <a:ext cx="12700" cy="121305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angulado 5"/>
          <p:cNvCxnSpPr>
            <a:stCxn id="42" idx="3"/>
            <a:endCxn id="49" idx="3"/>
          </p:cNvCxnSpPr>
          <p:nvPr/>
        </p:nvCxnSpPr>
        <p:spPr>
          <a:xfrm>
            <a:off x="7272160" y="2679742"/>
            <a:ext cx="12700" cy="81009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do 8"/>
          <p:cNvCxnSpPr>
            <a:stCxn id="44" idx="3"/>
            <a:endCxn id="49" idx="3"/>
          </p:cNvCxnSpPr>
          <p:nvPr/>
        </p:nvCxnSpPr>
        <p:spPr>
          <a:xfrm>
            <a:off x="7272160" y="3092926"/>
            <a:ext cx="12700" cy="396906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ítulo 4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</p:spPr>
        <p:txBody>
          <a:bodyPr/>
          <a:lstStyle/>
          <a:p>
            <a:r>
              <a:rPr lang="pt-BR" dirty="0" smtClean="0"/>
              <a:t>Serviços</a:t>
            </a:r>
            <a:endParaRPr lang="pt-BR" dirty="0"/>
          </a:p>
        </p:txBody>
      </p:sp>
      <p:sp>
        <p:nvSpPr>
          <p:cNvPr id="50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00392" y="4865958"/>
            <a:ext cx="503858" cy="274637"/>
          </a:xfrm>
        </p:spPr>
        <p:txBody>
          <a:bodyPr/>
          <a:lstStyle/>
          <a:p>
            <a:r>
              <a:rPr lang="pt-BR" dirty="0" smtClean="0"/>
              <a:t>03</a:t>
            </a:r>
            <a:endParaRPr lang="pt-BR" dirty="0"/>
          </a:p>
        </p:txBody>
      </p:sp>
      <p:sp>
        <p:nvSpPr>
          <p:cNvPr id="5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95288" y="4865958"/>
            <a:ext cx="7849120" cy="274637"/>
          </a:xfrm>
        </p:spPr>
        <p:txBody>
          <a:bodyPr/>
          <a:lstStyle/>
          <a:p>
            <a:r>
              <a:rPr lang="pt-BR" noProof="0" dirty="0" smtClean="0"/>
              <a:t>Página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802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35" grpId="0" animBg="1"/>
      <p:bldP spid="36" grpId="0" animBg="1"/>
      <p:bldP spid="37" grpId="0" animBg="1"/>
      <p:bldP spid="39" grpId="0" animBg="1"/>
      <p:bldP spid="43" grpId="0"/>
      <p:bldP spid="47" grpId="0"/>
      <p:bldP spid="68" grpId="0"/>
      <p:bldP spid="69" grpId="0"/>
      <p:bldP spid="29" grpId="0"/>
      <p:bldP spid="31" grpId="0" animBg="1"/>
      <p:bldP spid="42" grpId="0" animBg="1"/>
      <p:bldP spid="44" grpId="0" animBg="1"/>
      <p:bldP spid="52" grpId="0"/>
      <p:bldP spid="48" grpId="0"/>
      <p:bldP spid="49" grpId="0" animBg="1"/>
      <p:bldP spid="88" grpId="0"/>
      <p:bldP spid="91" grpId="0" animBg="1"/>
      <p:bldP spid="9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1059582"/>
            <a:ext cx="8208962" cy="3518169"/>
          </a:xfrm>
        </p:spPr>
        <p:txBody>
          <a:bodyPr/>
          <a:lstStyle/>
          <a:p>
            <a:pPr marL="0" indent="0">
              <a:buNone/>
            </a:pPr>
            <a:r>
              <a:rPr lang="pt-BR" sz="1100" dirty="0" smtClean="0"/>
              <a:t>RGN01 –  Clientes do tipo “Não Cliente” e “Inicial” não podem está associados a nenhuma conta fatura.</a:t>
            </a:r>
          </a:p>
          <a:p>
            <a:pPr marL="0" indent="0">
              <a:buNone/>
            </a:pPr>
            <a:r>
              <a:rPr lang="pt-BR" sz="1100" dirty="0" smtClean="0"/>
              <a:t>RGN02 –  A relação comercial existente entre serviços é aplicada apenas para </a:t>
            </a:r>
            <a:r>
              <a:rPr lang="pt-BR" sz="1100" dirty="0" err="1" smtClean="0"/>
              <a:t>bundles</a:t>
            </a:r>
            <a:r>
              <a:rPr lang="pt-BR" sz="1100" dirty="0" smtClean="0"/>
              <a:t>.</a:t>
            </a:r>
          </a:p>
          <a:p>
            <a:pPr marL="0" indent="0">
              <a:buNone/>
            </a:pPr>
            <a:r>
              <a:rPr lang="pt-BR" sz="1100" dirty="0" smtClean="0"/>
              <a:t>RGN03 – A relação técnica deve refletir a relação entre serviços interdependentes.(</a:t>
            </a:r>
            <a:r>
              <a:rPr lang="pt-BR" sz="1100" dirty="0" err="1" smtClean="0"/>
              <a:t>Ex</a:t>
            </a:r>
            <a:r>
              <a:rPr lang="pt-BR" sz="1100" dirty="0" smtClean="0"/>
              <a:t>: Fixo e Velox)</a:t>
            </a:r>
          </a:p>
          <a:p>
            <a:pPr marL="0" indent="0">
              <a:buNone/>
            </a:pPr>
            <a:r>
              <a:rPr lang="pt-BR" sz="1100" dirty="0" smtClean="0"/>
              <a:t>RGN04 – Clientes </a:t>
            </a:r>
            <a:r>
              <a:rPr lang="pt-BR" sz="1100" dirty="0"/>
              <a:t>do tipo </a:t>
            </a:r>
            <a:r>
              <a:rPr lang="pt-BR" sz="1100" dirty="0" smtClean="0">
                <a:solidFill>
                  <a:srgbClr val="FF0000"/>
                </a:solidFill>
              </a:rPr>
              <a:t>“Outra Operadora”</a:t>
            </a:r>
            <a:r>
              <a:rPr lang="pt-BR" sz="1100" dirty="0" smtClean="0"/>
              <a:t>, Não </a:t>
            </a:r>
            <a:r>
              <a:rPr lang="pt-BR" sz="1100" dirty="0"/>
              <a:t>Cliente” e “Inicial” não podem está associados a </a:t>
            </a:r>
            <a:r>
              <a:rPr lang="pt-BR" sz="1100" dirty="0" smtClean="0"/>
              <a:t>nenhum serviço.</a:t>
            </a:r>
          </a:p>
          <a:p>
            <a:pPr marL="0" indent="0">
              <a:buNone/>
            </a:pPr>
            <a:r>
              <a:rPr lang="pt-BR" sz="1100" dirty="0" smtClean="0"/>
              <a:t>RGN05 </a:t>
            </a:r>
            <a:r>
              <a:rPr lang="pt-BR" sz="1100" dirty="0"/>
              <a:t>–  </a:t>
            </a:r>
            <a:r>
              <a:rPr lang="pt-BR" sz="1100" dirty="0">
                <a:solidFill>
                  <a:srgbClr val="FF0000"/>
                </a:solidFill>
              </a:rPr>
              <a:t>Todo endereço associado a </a:t>
            </a:r>
            <a:r>
              <a:rPr lang="pt-BR" sz="1100" dirty="0" smtClean="0">
                <a:solidFill>
                  <a:srgbClr val="FF0000"/>
                </a:solidFill>
              </a:rPr>
              <a:t>um serviço também </a:t>
            </a:r>
            <a:r>
              <a:rPr lang="pt-BR" sz="1100" dirty="0">
                <a:solidFill>
                  <a:srgbClr val="FF0000"/>
                </a:solidFill>
              </a:rPr>
              <a:t>deve está obrigatoriamente associado ao </a:t>
            </a:r>
            <a:r>
              <a:rPr lang="pt-BR" sz="1100" dirty="0" smtClean="0">
                <a:solidFill>
                  <a:srgbClr val="FF0000"/>
                </a:solidFill>
              </a:rPr>
              <a:t>cliente. </a:t>
            </a:r>
            <a:r>
              <a:rPr lang="pt-BR" sz="1100" dirty="0">
                <a:solidFill>
                  <a:srgbClr val="FF0000"/>
                </a:solidFill>
              </a:rPr>
              <a:t>(está regra não está vigente do CRM PT)</a:t>
            </a:r>
            <a:endParaRPr lang="pt-BR" sz="11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100" dirty="0" smtClean="0"/>
              <a:t>RGN06 </a:t>
            </a:r>
            <a:r>
              <a:rPr lang="pt-BR" sz="1100" dirty="0"/>
              <a:t>–  Todo contato associado a uma conta fatura também deve está obrigatoriamente associado ao cliente</a:t>
            </a:r>
            <a:r>
              <a:rPr lang="pt-BR" sz="1100" dirty="0" smtClean="0"/>
              <a:t>.</a:t>
            </a:r>
          </a:p>
          <a:p>
            <a:pPr marL="0" indent="0">
              <a:buNone/>
            </a:pPr>
            <a:r>
              <a:rPr lang="pt-BR" sz="1100" dirty="0" smtClean="0"/>
              <a:t>RGN07 – Clientes do tipo “Pessoa Física” ou “Pessoa Jurídica” que possuam o produto TV com contrato do tipo especial não possuem fatura.</a:t>
            </a:r>
          </a:p>
          <a:p>
            <a:pPr marL="0" indent="0">
              <a:buNone/>
            </a:pPr>
            <a:r>
              <a:rPr lang="pt-BR" sz="1100" dirty="0" smtClean="0"/>
              <a:t>RGN08 – </a:t>
            </a:r>
            <a:r>
              <a:rPr lang="pt-BR" sz="1100" dirty="0" smtClean="0">
                <a:solidFill>
                  <a:srgbClr val="FF0000"/>
                </a:solidFill>
              </a:rPr>
              <a:t>O produto Fibra e todos os serviço que o componham devem ter o mesmo endereço</a:t>
            </a:r>
            <a:r>
              <a:rPr lang="pt-BR" sz="1100" dirty="0" smtClean="0"/>
              <a:t>.</a:t>
            </a:r>
            <a:endParaRPr lang="pt-BR" sz="1100" dirty="0"/>
          </a:p>
          <a:p>
            <a:pPr marL="0" indent="0">
              <a:buNone/>
            </a:pPr>
            <a:endParaRPr lang="pt-BR" sz="11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</p:spPr>
        <p:txBody>
          <a:bodyPr/>
          <a:lstStyle/>
          <a:p>
            <a:r>
              <a:rPr lang="pt-BR" dirty="0" smtClean="0"/>
              <a:t>Serviços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395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tângulo 66"/>
          <p:cNvSpPr/>
          <p:nvPr/>
        </p:nvSpPr>
        <p:spPr>
          <a:xfrm>
            <a:off x="4139952" y="1545636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Cliente</a:t>
            </a:r>
            <a:endParaRPr lang="pt-BR" sz="1200" dirty="0"/>
          </a:p>
        </p:txBody>
      </p:sp>
      <p:sp>
        <p:nvSpPr>
          <p:cNvPr id="54" name="Retângulo 53"/>
          <p:cNvSpPr/>
          <p:nvPr/>
        </p:nvSpPr>
        <p:spPr>
          <a:xfrm>
            <a:off x="7250596" y="2368994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Pessoa Física</a:t>
            </a:r>
            <a:endParaRPr lang="pt-BR" sz="1200" dirty="0"/>
          </a:p>
        </p:txBody>
      </p:sp>
      <p:sp>
        <p:nvSpPr>
          <p:cNvPr id="55" name="Retângulo 54"/>
          <p:cNvSpPr/>
          <p:nvPr/>
        </p:nvSpPr>
        <p:spPr>
          <a:xfrm>
            <a:off x="5918588" y="2355726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Inicial / </a:t>
            </a:r>
          </a:p>
          <a:p>
            <a:pPr algn="ctr"/>
            <a:r>
              <a:rPr lang="pt-BR" sz="1200" dirty="0" err="1" smtClean="0"/>
              <a:t>Pré</a:t>
            </a:r>
            <a:r>
              <a:rPr lang="pt-BR" sz="1200" dirty="0" smtClean="0"/>
              <a:t>-criado</a:t>
            </a:r>
            <a:endParaRPr lang="pt-BR" sz="1200" dirty="0"/>
          </a:p>
        </p:txBody>
      </p:sp>
      <p:sp>
        <p:nvSpPr>
          <p:cNvPr id="56" name="Retângulo 55"/>
          <p:cNvSpPr/>
          <p:nvPr/>
        </p:nvSpPr>
        <p:spPr>
          <a:xfrm>
            <a:off x="4586300" y="2368994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Pessoa Jurídica</a:t>
            </a:r>
            <a:endParaRPr lang="pt-BR" sz="1200" dirty="0"/>
          </a:p>
        </p:txBody>
      </p:sp>
      <p:sp>
        <p:nvSpPr>
          <p:cNvPr id="59" name="Retângulo 58"/>
          <p:cNvSpPr/>
          <p:nvPr/>
        </p:nvSpPr>
        <p:spPr>
          <a:xfrm>
            <a:off x="3254292" y="2368994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Fictício</a:t>
            </a:r>
            <a:endParaRPr lang="pt-BR" sz="1200" dirty="0"/>
          </a:p>
        </p:txBody>
      </p:sp>
      <p:sp>
        <p:nvSpPr>
          <p:cNvPr id="61" name="Retângulo 60"/>
          <p:cNvSpPr/>
          <p:nvPr/>
        </p:nvSpPr>
        <p:spPr>
          <a:xfrm>
            <a:off x="1922004" y="2368994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Não Cliente</a:t>
            </a:r>
            <a:endParaRPr lang="pt-BR" sz="1200" dirty="0"/>
          </a:p>
        </p:txBody>
      </p:sp>
      <p:cxnSp>
        <p:nvCxnSpPr>
          <p:cNvPr id="4" name="Conector angulado 3"/>
          <p:cNvCxnSpPr>
            <a:stCxn id="61" idx="0"/>
            <a:endCxn id="67" idx="2"/>
          </p:cNvCxnSpPr>
          <p:nvPr/>
        </p:nvCxnSpPr>
        <p:spPr>
          <a:xfrm rot="5400000" flipH="1" flipV="1">
            <a:off x="3429299" y="1028341"/>
            <a:ext cx="463358" cy="221794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angulado 7"/>
          <p:cNvCxnSpPr>
            <a:stCxn id="59" idx="0"/>
            <a:endCxn id="67" idx="2"/>
          </p:cNvCxnSpPr>
          <p:nvPr/>
        </p:nvCxnSpPr>
        <p:spPr>
          <a:xfrm rot="5400000" flipH="1" flipV="1">
            <a:off x="4095443" y="1694485"/>
            <a:ext cx="463358" cy="88566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angulado 9"/>
          <p:cNvCxnSpPr>
            <a:stCxn id="56" idx="0"/>
            <a:endCxn id="67" idx="2"/>
          </p:cNvCxnSpPr>
          <p:nvPr/>
        </p:nvCxnSpPr>
        <p:spPr>
          <a:xfrm rot="16200000" flipV="1">
            <a:off x="4761447" y="1914141"/>
            <a:ext cx="463358" cy="44634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do 11"/>
          <p:cNvCxnSpPr>
            <a:stCxn id="55" idx="0"/>
            <a:endCxn id="67" idx="2"/>
          </p:cNvCxnSpPr>
          <p:nvPr/>
        </p:nvCxnSpPr>
        <p:spPr>
          <a:xfrm rot="16200000" flipV="1">
            <a:off x="5434225" y="1241363"/>
            <a:ext cx="450090" cy="17786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do 16"/>
          <p:cNvCxnSpPr>
            <a:stCxn id="54" idx="0"/>
            <a:endCxn id="67" idx="2"/>
          </p:cNvCxnSpPr>
          <p:nvPr/>
        </p:nvCxnSpPr>
        <p:spPr>
          <a:xfrm rot="16200000" flipV="1">
            <a:off x="6093595" y="581993"/>
            <a:ext cx="463358" cy="311064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/>
          <p:cNvSpPr txBox="1"/>
          <p:nvPr/>
        </p:nvSpPr>
        <p:spPr>
          <a:xfrm>
            <a:off x="4154253" y="1908870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( T , S )</a:t>
            </a:r>
            <a:endParaRPr lang="pt-BR" sz="1200" dirty="0"/>
          </a:p>
        </p:txBody>
      </p:sp>
      <p:sp>
        <p:nvSpPr>
          <p:cNvPr id="100" name="Retângulo 99"/>
          <p:cNvSpPr/>
          <p:nvPr/>
        </p:nvSpPr>
        <p:spPr>
          <a:xfrm>
            <a:off x="6084168" y="3308970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Conta Fatura</a:t>
            </a:r>
            <a:endParaRPr lang="pt-BR" sz="1200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4370276" y="3111810"/>
            <a:ext cx="580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Possui</a:t>
            </a:r>
            <a:endParaRPr lang="pt-BR" sz="1200" dirty="0"/>
          </a:p>
        </p:txBody>
      </p:sp>
      <p:sp>
        <p:nvSpPr>
          <p:cNvPr id="58" name="Retângulo 57"/>
          <p:cNvSpPr/>
          <p:nvPr/>
        </p:nvSpPr>
        <p:spPr>
          <a:xfrm>
            <a:off x="611560" y="2376198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Outra Operadora</a:t>
            </a:r>
          </a:p>
        </p:txBody>
      </p:sp>
      <p:cxnSp>
        <p:nvCxnSpPr>
          <p:cNvPr id="9" name="Conector angulado 8"/>
          <p:cNvCxnSpPr>
            <a:stCxn id="58" idx="0"/>
            <a:endCxn id="67" idx="2"/>
          </p:cNvCxnSpPr>
          <p:nvPr/>
        </p:nvCxnSpPr>
        <p:spPr>
          <a:xfrm rot="5400000" flipH="1" flipV="1">
            <a:off x="2770475" y="376721"/>
            <a:ext cx="470562" cy="35283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Seta para a esquerda 68">
            <a:hlinkClick r:id="rId2" action="ppaction://hlinksldjump"/>
          </p:cNvPr>
          <p:cNvSpPr/>
          <p:nvPr/>
        </p:nvSpPr>
        <p:spPr>
          <a:xfrm>
            <a:off x="7884368" y="4551108"/>
            <a:ext cx="676076" cy="3634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angulado 2"/>
          <p:cNvCxnSpPr>
            <a:stCxn id="59" idx="2"/>
            <a:endCxn id="100" idx="1"/>
          </p:cNvCxnSpPr>
          <p:nvPr/>
        </p:nvCxnSpPr>
        <p:spPr>
          <a:xfrm rot="16200000" flipH="1">
            <a:off x="4604242" y="2009044"/>
            <a:ext cx="759976" cy="21998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angulado 5"/>
          <p:cNvCxnSpPr>
            <a:stCxn id="56" idx="2"/>
            <a:endCxn id="100" idx="0"/>
          </p:cNvCxnSpPr>
          <p:nvPr/>
        </p:nvCxnSpPr>
        <p:spPr>
          <a:xfrm rot="16200000" flipH="1">
            <a:off x="5675246" y="2270048"/>
            <a:ext cx="579976" cy="14978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do 10"/>
          <p:cNvCxnSpPr>
            <a:stCxn id="54" idx="2"/>
            <a:endCxn id="100" idx="3"/>
          </p:cNvCxnSpPr>
          <p:nvPr/>
        </p:nvCxnSpPr>
        <p:spPr>
          <a:xfrm rot="5400000">
            <a:off x="7232394" y="2840768"/>
            <a:ext cx="759976" cy="5364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angulado 4"/>
          <p:cNvCxnSpPr>
            <a:stCxn id="58" idx="2"/>
            <a:endCxn id="100" idx="1"/>
          </p:cNvCxnSpPr>
          <p:nvPr/>
        </p:nvCxnSpPr>
        <p:spPr>
          <a:xfrm rot="16200000" flipH="1">
            <a:off x="3286478" y="691280"/>
            <a:ext cx="752772" cy="48426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1417948" y="3111810"/>
            <a:ext cx="580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Possui</a:t>
            </a:r>
            <a:endParaRPr lang="pt-BR" sz="12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5884570" y="2787774"/>
            <a:ext cx="580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Possui</a:t>
            </a:r>
            <a:endParaRPr lang="pt-BR" sz="12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8116818" y="3111810"/>
            <a:ext cx="580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Possui</a:t>
            </a:r>
            <a:endParaRPr lang="pt-BR" sz="1200" dirty="0"/>
          </a:p>
        </p:txBody>
      </p:sp>
      <p:sp>
        <p:nvSpPr>
          <p:cNvPr id="31" name="Título 4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</p:spPr>
        <p:txBody>
          <a:bodyPr/>
          <a:lstStyle/>
          <a:p>
            <a:r>
              <a:rPr lang="pt-BR" dirty="0" smtClean="0"/>
              <a:t>Serviços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71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tângulo 66"/>
          <p:cNvSpPr/>
          <p:nvPr/>
        </p:nvSpPr>
        <p:spPr>
          <a:xfrm>
            <a:off x="4017780" y="1545636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Cliente</a:t>
            </a:r>
            <a:endParaRPr lang="pt-BR" sz="1200" dirty="0"/>
          </a:p>
        </p:txBody>
      </p:sp>
      <p:sp>
        <p:nvSpPr>
          <p:cNvPr id="54" name="Retângulo 53"/>
          <p:cNvSpPr/>
          <p:nvPr/>
        </p:nvSpPr>
        <p:spPr>
          <a:xfrm>
            <a:off x="7344448" y="2368994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Pessoa Física</a:t>
            </a:r>
            <a:endParaRPr lang="pt-BR" sz="1200" dirty="0"/>
          </a:p>
        </p:txBody>
      </p:sp>
      <p:sp>
        <p:nvSpPr>
          <p:cNvPr id="55" name="Retângulo 54"/>
          <p:cNvSpPr/>
          <p:nvPr/>
        </p:nvSpPr>
        <p:spPr>
          <a:xfrm>
            <a:off x="6012440" y="2355726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Inicial / </a:t>
            </a:r>
          </a:p>
          <a:p>
            <a:pPr algn="ctr"/>
            <a:r>
              <a:rPr lang="pt-BR" sz="1200" dirty="0" err="1" smtClean="0"/>
              <a:t>Pré</a:t>
            </a:r>
            <a:r>
              <a:rPr lang="pt-BR" sz="1200" dirty="0" smtClean="0"/>
              <a:t>-criado</a:t>
            </a:r>
            <a:endParaRPr lang="pt-BR" sz="1200" dirty="0"/>
          </a:p>
        </p:txBody>
      </p:sp>
      <p:sp>
        <p:nvSpPr>
          <p:cNvPr id="56" name="Retângulo 55"/>
          <p:cNvSpPr/>
          <p:nvPr/>
        </p:nvSpPr>
        <p:spPr>
          <a:xfrm>
            <a:off x="4680152" y="2368994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Pessoa Jurídica</a:t>
            </a:r>
            <a:endParaRPr lang="pt-BR" sz="1200" dirty="0"/>
          </a:p>
        </p:txBody>
      </p:sp>
      <p:sp>
        <p:nvSpPr>
          <p:cNvPr id="59" name="Retângulo 58"/>
          <p:cNvSpPr/>
          <p:nvPr/>
        </p:nvSpPr>
        <p:spPr>
          <a:xfrm>
            <a:off x="3348144" y="2368994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Fictício</a:t>
            </a:r>
            <a:endParaRPr lang="pt-BR" sz="1200" dirty="0"/>
          </a:p>
        </p:txBody>
      </p:sp>
      <p:sp>
        <p:nvSpPr>
          <p:cNvPr id="61" name="Retângulo 60"/>
          <p:cNvSpPr/>
          <p:nvPr/>
        </p:nvSpPr>
        <p:spPr>
          <a:xfrm>
            <a:off x="2001556" y="2368994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Não Cliente</a:t>
            </a:r>
            <a:endParaRPr lang="pt-BR" sz="1200" dirty="0"/>
          </a:p>
        </p:txBody>
      </p:sp>
      <p:cxnSp>
        <p:nvCxnSpPr>
          <p:cNvPr id="4" name="Conector angulado 3"/>
          <p:cNvCxnSpPr>
            <a:stCxn id="61" idx="0"/>
            <a:endCxn id="67" idx="2"/>
          </p:cNvCxnSpPr>
          <p:nvPr/>
        </p:nvCxnSpPr>
        <p:spPr>
          <a:xfrm rot="5400000" flipH="1" flipV="1">
            <a:off x="3407989" y="1129203"/>
            <a:ext cx="463358" cy="20162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angulado 7"/>
          <p:cNvCxnSpPr>
            <a:stCxn id="59" idx="0"/>
            <a:endCxn id="67" idx="2"/>
          </p:cNvCxnSpPr>
          <p:nvPr/>
        </p:nvCxnSpPr>
        <p:spPr>
          <a:xfrm rot="5400000" flipH="1" flipV="1">
            <a:off x="4081283" y="1802497"/>
            <a:ext cx="463358" cy="6696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angulado 9"/>
          <p:cNvCxnSpPr>
            <a:stCxn id="56" idx="0"/>
            <a:endCxn id="67" idx="2"/>
          </p:cNvCxnSpPr>
          <p:nvPr/>
        </p:nvCxnSpPr>
        <p:spPr>
          <a:xfrm rot="16200000" flipV="1">
            <a:off x="4747287" y="1806129"/>
            <a:ext cx="463358" cy="6623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do 11"/>
          <p:cNvCxnSpPr>
            <a:stCxn id="55" idx="0"/>
            <a:endCxn id="67" idx="2"/>
          </p:cNvCxnSpPr>
          <p:nvPr/>
        </p:nvCxnSpPr>
        <p:spPr>
          <a:xfrm rot="16200000" flipV="1">
            <a:off x="5420065" y="1133351"/>
            <a:ext cx="450090" cy="199466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do 16"/>
          <p:cNvCxnSpPr>
            <a:stCxn id="54" idx="0"/>
            <a:endCxn id="67" idx="2"/>
          </p:cNvCxnSpPr>
          <p:nvPr/>
        </p:nvCxnSpPr>
        <p:spPr>
          <a:xfrm rot="16200000" flipV="1">
            <a:off x="6079435" y="473981"/>
            <a:ext cx="463358" cy="33266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/>
          <p:cNvSpPr txBox="1"/>
          <p:nvPr/>
        </p:nvSpPr>
        <p:spPr>
          <a:xfrm>
            <a:off x="4032081" y="1908870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( T , S )</a:t>
            </a:r>
            <a:endParaRPr lang="pt-BR" sz="1200" dirty="0"/>
          </a:p>
        </p:txBody>
      </p:sp>
      <p:sp>
        <p:nvSpPr>
          <p:cNvPr id="100" name="Retângulo 99"/>
          <p:cNvSpPr/>
          <p:nvPr/>
        </p:nvSpPr>
        <p:spPr>
          <a:xfrm>
            <a:off x="5961996" y="3308970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Serviço</a:t>
            </a:r>
            <a:endParaRPr lang="pt-BR" sz="1200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4968185" y="3205014"/>
            <a:ext cx="573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Utiliza</a:t>
            </a:r>
            <a:endParaRPr lang="pt-BR" sz="1200" dirty="0"/>
          </a:p>
        </p:txBody>
      </p:sp>
      <p:sp>
        <p:nvSpPr>
          <p:cNvPr id="58" name="Retângulo 57"/>
          <p:cNvSpPr/>
          <p:nvPr/>
        </p:nvSpPr>
        <p:spPr>
          <a:xfrm>
            <a:off x="683848" y="2376198"/>
            <a:ext cx="1260000" cy="36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Outra Operadora</a:t>
            </a:r>
          </a:p>
        </p:txBody>
      </p:sp>
      <p:cxnSp>
        <p:nvCxnSpPr>
          <p:cNvPr id="9" name="Conector angulado 8"/>
          <p:cNvCxnSpPr>
            <a:stCxn id="58" idx="0"/>
            <a:endCxn id="67" idx="2"/>
          </p:cNvCxnSpPr>
          <p:nvPr/>
        </p:nvCxnSpPr>
        <p:spPr>
          <a:xfrm rot="5400000" flipH="1" flipV="1">
            <a:off x="2745533" y="473951"/>
            <a:ext cx="470562" cy="33339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Seta para a esquerda 68">
            <a:hlinkClick r:id="rId2" action="ppaction://hlinksldjump"/>
          </p:cNvPr>
          <p:cNvSpPr/>
          <p:nvPr/>
        </p:nvSpPr>
        <p:spPr>
          <a:xfrm>
            <a:off x="7884368" y="4551108"/>
            <a:ext cx="676076" cy="3634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angulado 2"/>
          <p:cNvCxnSpPr>
            <a:stCxn id="59" idx="2"/>
            <a:endCxn id="100" idx="1"/>
          </p:cNvCxnSpPr>
          <p:nvPr/>
        </p:nvCxnSpPr>
        <p:spPr>
          <a:xfrm rot="16200000" flipH="1">
            <a:off x="4590082" y="2117056"/>
            <a:ext cx="759976" cy="19838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angulado 5"/>
          <p:cNvCxnSpPr>
            <a:stCxn id="56" idx="2"/>
            <a:endCxn id="100" idx="0"/>
          </p:cNvCxnSpPr>
          <p:nvPr/>
        </p:nvCxnSpPr>
        <p:spPr>
          <a:xfrm rot="16200000" flipH="1">
            <a:off x="5661086" y="2378060"/>
            <a:ext cx="579976" cy="128184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do 10"/>
          <p:cNvCxnSpPr>
            <a:stCxn id="54" idx="2"/>
            <a:endCxn id="100" idx="3"/>
          </p:cNvCxnSpPr>
          <p:nvPr/>
        </p:nvCxnSpPr>
        <p:spPr>
          <a:xfrm rot="5400000">
            <a:off x="7218234" y="2732756"/>
            <a:ext cx="759976" cy="7524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5840178" y="2733768"/>
            <a:ext cx="573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Utiliza</a:t>
            </a:r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416456" y="3205014"/>
            <a:ext cx="573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Utiliza</a:t>
            </a:r>
            <a:endParaRPr lang="pt-BR" sz="1200" dirty="0"/>
          </a:p>
        </p:txBody>
      </p:sp>
      <p:sp>
        <p:nvSpPr>
          <p:cNvPr id="26" name="Título 4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</p:spPr>
        <p:txBody>
          <a:bodyPr/>
          <a:lstStyle/>
          <a:p>
            <a:r>
              <a:rPr lang="pt-BR" dirty="0" smtClean="0"/>
              <a:t>Serviços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080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Frente – Atendimento não técnico </a:t>
            </a:r>
            <a:r>
              <a:rPr lang="pt-BR" dirty="0" err="1" smtClean="0"/>
              <a:t>bo</a:t>
            </a:r>
            <a:r>
              <a:rPr lang="pt-BR" dirty="0" smtClean="0"/>
              <a:t> / </a:t>
            </a:r>
            <a:r>
              <a:rPr lang="pt-BR" dirty="0" err="1" smtClean="0"/>
              <a:t>fo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93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tângulo 48"/>
          <p:cNvSpPr/>
          <p:nvPr/>
        </p:nvSpPr>
        <p:spPr>
          <a:xfrm>
            <a:off x="1583808" y="2375492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Interação </a:t>
            </a:r>
            <a:r>
              <a:rPr lang="pt-BR" sz="1200" dirty="0" err="1" smtClean="0"/>
              <a:t>Inbound</a:t>
            </a:r>
            <a:endParaRPr lang="pt-BR" sz="1200" dirty="0"/>
          </a:p>
        </p:txBody>
      </p:sp>
      <p:sp>
        <p:nvSpPr>
          <p:cNvPr id="27" name="Retângulo 26"/>
          <p:cNvSpPr/>
          <p:nvPr/>
        </p:nvSpPr>
        <p:spPr>
          <a:xfrm>
            <a:off x="3758602" y="2383564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Solicitação</a:t>
            </a:r>
            <a:endParaRPr lang="pt-BR" sz="1200" dirty="0"/>
          </a:p>
        </p:txBody>
      </p:sp>
      <p:sp>
        <p:nvSpPr>
          <p:cNvPr id="29" name="Retângulo 28"/>
          <p:cNvSpPr/>
          <p:nvPr/>
        </p:nvSpPr>
        <p:spPr>
          <a:xfrm>
            <a:off x="3635896" y="3219862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Pedido</a:t>
            </a:r>
            <a:endParaRPr lang="pt-BR" sz="1200" dirty="0"/>
          </a:p>
        </p:txBody>
      </p:sp>
      <p:sp>
        <p:nvSpPr>
          <p:cNvPr id="30" name="Retângulo 29"/>
          <p:cNvSpPr/>
          <p:nvPr/>
        </p:nvSpPr>
        <p:spPr>
          <a:xfrm>
            <a:off x="3635896" y="3651910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Reparo</a:t>
            </a:r>
            <a:endParaRPr lang="pt-BR" sz="1200" dirty="0"/>
          </a:p>
        </p:txBody>
      </p:sp>
      <p:sp>
        <p:nvSpPr>
          <p:cNvPr id="32" name="Retângulo 31"/>
          <p:cNvSpPr/>
          <p:nvPr/>
        </p:nvSpPr>
        <p:spPr>
          <a:xfrm>
            <a:off x="6480352" y="2383564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Área de Tratamento</a:t>
            </a:r>
            <a:endParaRPr lang="pt-BR" sz="1200" dirty="0"/>
          </a:p>
        </p:txBody>
      </p:sp>
      <p:cxnSp>
        <p:nvCxnSpPr>
          <p:cNvPr id="8" name="Conector de seta reta 7"/>
          <p:cNvCxnSpPr>
            <a:stCxn id="27" idx="3"/>
            <a:endCxn id="32" idx="1"/>
          </p:cNvCxnSpPr>
          <p:nvPr/>
        </p:nvCxnSpPr>
        <p:spPr>
          <a:xfrm>
            <a:off x="5018602" y="2563564"/>
            <a:ext cx="14617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5141054" y="2321486"/>
            <a:ext cx="1339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É encaminhada</a:t>
            </a:r>
            <a:endParaRPr lang="pt-BR" sz="1200" dirty="0"/>
          </a:p>
        </p:txBody>
      </p:sp>
      <p:cxnSp>
        <p:nvCxnSpPr>
          <p:cNvPr id="18" name="Conector de seta reta 17"/>
          <p:cNvCxnSpPr>
            <a:stCxn id="49" idx="3"/>
            <a:endCxn id="27" idx="1"/>
          </p:cNvCxnSpPr>
          <p:nvPr/>
        </p:nvCxnSpPr>
        <p:spPr>
          <a:xfrm>
            <a:off x="2843808" y="2555492"/>
            <a:ext cx="914794" cy="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2258822" y="1997450"/>
            <a:ext cx="618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Realiza</a:t>
            </a:r>
            <a:endParaRPr lang="pt-BR" sz="1200" dirty="0"/>
          </a:p>
        </p:txBody>
      </p:sp>
      <p:sp>
        <p:nvSpPr>
          <p:cNvPr id="53" name="Retângulo 52"/>
          <p:cNvSpPr/>
          <p:nvPr/>
        </p:nvSpPr>
        <p:spPr>
          <a:xfrm>
            <a:off x="1596353" y="1600544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Cliente</a:t>
            </a:r>
            <a:endParaRPr lang="pt-BR" sz="1200" dirty="0"/>
          </a:p>
        </p:txBody>
      </p:sp>
      <p:cxnSp>
        <p:nvCxnSpPr>
          <p:cNvPr id="22" name="Conector de seta reta 21"/>
          <p:cNvCxnSpPr>
            <a:stCxn id="53" idx="2"/>
            <a:endCxn id="49" idx="0"/>
          </p:cNvCxnSpPr>
          <p:nvPr/>
        </p:nvCxnSpPr>
        <p:spPr>
          <a:xfrm flipH="1">
            <a:off x="2213808" y="1960544"/>
            <a:ext cx="12545" cy="414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3038268" y="2302622"/>
            <a:ext cx="482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Gera</a:t>
            </a:r>
            <a:endParaRPr lang="pt-BR" sz="1200" dirty="0"/>
          </a:p>
        </p:txBody>
      </p:sp>
      <p:cxnSp>
        <p:nvCxnSpPr>
          <p:cNvPr id="60" name="Conector angulado 59"/>
          <p:cNvCxnSpPr>
            <a:stCxn id="29" idx="1"/>
            <a:endCxn id="27" idx="2"/>
          </p:cNvCxnSpPr>
          <p:nvPr/>
        </p:nvCxnSpPr>
        <p:spPr>
          <a:xfrm rot="10800000" flipH="1">
            <a:off x="3635896" y="2743564"/>
            <a:ext cx="752706" cy="656298"/>
          </a:xfrm>
          <a:prstGeom prst="bentConnector4">
            <a:avLst>
              <a:gd name="adj1" fmla="val -30370"/>
              <a:gd name="adj2" fmla="val 637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angulado 82"/>
          <p:cNvCxnSpPr/>
          <p:nvPr/>
        </p:nvCxnSpPr>
        <p:spPr>
          <a:xfrm rot="10800000" flipH="1">
            <a:off x="3780112" y="2402522"/>
            <a:ext cx="540000" cy="243000"/>
          </a:xfrm>
          <a:prstGeom prst="bentConnector4">
            <a:avLst>
              <a:gd name="adj1" fmla="val -51111"/>
              <a:gd name="adj2" fmla="val 2160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/>
          <p:cNvSpPr txBox="1"/>
          <p:nvPr/>
        </p:nvSpPr>
        <p:spPr>
          <a:xfrm>
            <a:off x="3241310" y="1875420"/>
            <a:ext cx="9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Reincidência</a:t>
            </a:r>
          </a:p>
        </p:txBody>
      </p:sp>
      <p:cxnSp>
        <p:nvCxnSpPr>
          <p:cNvPr id="21" name="Conector de seta reta 20"/>
          <p:cNvCxnSpPr>
            <a:stCxn id="92" idx="2"/>
          </p:cNvCxnSpPr>
          <p:nvPr/>
        </p:nvCxnSpPr>
        <p:spPr>
          <a:xfrm>
            <a:off x="4676380" y="1617644"/>
            <a:ext cx="254" cy="765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/>
          <p:cNvSpPr txBox="1"/>
          <p:nvPr/>
        </p:nvSpPr>
        <p:spPr>
          <a:xfrm>
            <a:off x="4649388" y="1694183"/>
            <a:ext cx="1341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Registra</a:t>
            </a:r>
          </a:p>
          <a:p>
            <a:r>
              <a:rPr lang="pt-BR" sz="1200" dirty="0" smtClean="0"/>
              <a:t>[ Reclamação ]</a:t>
            </a:r>
            <a:endParaRPr lang="pt-BR" sz="1200" dirty="0"/>
          </a:p>
        </p:txBody>
      </p:sp>
      <p:sp>
        <p:nvSpPr>
          <p:cNvPr id="92" name="Retângulo 91"/>
          <p:cNvSpPr/>
          <p:nvPr/>
        </p:nvSpPr>
        <p:spPr>
          <a:xfrm>
            <a:off x="4046380" y="1257644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Procon</a:t>
            </a:r>
            <a:endParaRPr lang="pt-BR" sz="1200" dirty="0"/>
          </a:p>
        </p:txBody>
      </p:sp>
      <p:cxnSp>
        <p:nvCxnSpPr>
          <p:cNvPr id="3" name="Conector angulado 2"/>
          <p:cNvCxnSpPr>
            <a:stCxn id="27" idx="0"/>
            <a:endCxn id="53" idx="3"/>
          </p:cNvCxnSpPr>
          <p:nvPr/>
        </p:nvCxnSpPr>
        <p:spPr>
          <a:xfrm rot="16200000" flipV="1">
            <a:off x="3320968" y="1315929"/>
            <a:ext cx="603020" cy="153224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182284" y="1546538"/>
            <a:ext cx="740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Pertence</a:t>
            </a:r>
            <a:endParaRPr lang="pt-BR" sz="1200" dirty="0"/>
          </a:p>
        </p:txBody>
      </p:sp>
      <p:cxnSp>
        <p:nvCxnSpPr>
          <p:cNvPr id="5" name="Conector angulado 4"/>
          <p:cNvCxnSpPr>
            <a:stCxn id="29" idx="3"/>
            <a:endCxn id="29" idx="0"/>
          </p:cNvCxnSpPr>
          <p:nvPr/>
        </p:nvCxnSpPr>
        <p:spPr>
          <a:xfrm flipH="1" flipV="1">
            <a:off x="4265896" y="3219862"/>
            <a:ext cx="630000" cy="180000"/>
          </a:xfrm>
          <a:prstGeom prst="bentConnector4">
            <a:avLst>
              <a:gd name="adj1" fmla="val -36286"/>
              <a:gd name="adj2" fmla="val 1808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angulado 6"/>
          <p:cNvCxnSpPr>
            <a:stCxn id="29" idx="3"/>
            <a:endCxn id="30" idx="3"/>
          </p:cNvCxnSpPr>
          <p:nvPr/>
        </p:nvCxnSpPr>
        <p:spPr>
          <a:xfrm>
            <a:off x="4895896" y="3399862"/>
            <a:ext cx="12700" cy="43204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30" idx="1"/>
            <a:endCxn id="27" idx="2"/>
          </p:cNvCxnSpPr>
          <p:nvPr/>
        </p:nvCxnSpPr>
        <p:spPr>
          <a:xfrm rot="10800000" flipH="1">
            <a:off x="3635896" y="2743564"/>
            <a:ext cx="752706" cy="1088346"/>
          </a:xfrm>
          <a:prstGeom prst="bentConnector4">
            <a:avLst>
              <a:gd name="adj1" fmla="val -30370"/>
              <a:gd name="adj2" fmla="val 77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5148064" y="3291830"/>
            <a:ext cx="1339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É Pai</a:t>
            </a:r>
            <a:endParaRPr lang="pt-BR" sz="1200" dirty="0"/>
          </a:p>
        </p:txBody>
      </p:sp>
      <p:sp>
        <p:nvSpPr>
          <p:cNvPr id="28" name="Título 4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</p:spPr>
        <p:txBody>
          <a:bodyPr/>
          <a:lstStyle/>
          <a:p>
            <a:r>
              <a:rPr lang="pt-BR" dirty="0" smtClean="0"/>
              <a:t>Atendimento não técnico - FO</a:t>
            </a:r>
            <a:endParaRPr lang="pt-BR" dirty="0"/>
          </a:p>
        </p:txBody>
      </p:sp>
      <p:sp>
        <p:nvSpPr>
          <p:cNvPr id="40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00392" y="4865958"/>
            <a:ext cx="503858" cy="274637"/>
          </a:xfrm>
        </p:spPr>
        <p:txBody>
          <a:bodyPr/>
          <a:lstStyle/>
          <a:p>
            <a:r>
              <a:rPr lang="pt-BR" dirty="0" smtClean="0"/>
              <a:t>04</a:t>
            </a:r>
            <a:endParaRPr lang="pt-BR" dirty="0"/>
          </a:p>
        </p:txBody>
      </p:sp>
      <p:sp>
        <p:nvSpPr>
          <p:cNvPr id="42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95288" y="4865958"/>
            <a:ext cx="7849120" cy="274637"/>
          </a:xfrm>
        </p:spPr>
        <p:txBody>
          <a:bodyPr/>
          <a:lstStyle/>
          <a:p>
            <a:r>
              <a:rPr lang="pt-BR" noProof="0" dirty="0" smtClean="0"/>
              <a:t>Página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0144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9" grpId="0" animBg="1"/>
      <p:bldP spid="30" grpId="0" animBg="1"/>
      <p:bldP spid="32" grpId="0" animBg="1"/>
      <p:bldP spid="41" grpId="0"/>
      <p:bldP spid="48" grpId="0"/>
      <p:bldP spid="53" grpId="0" animBg="1"/>
      <p:bldP spid="57" grpId="0"/>
      <p:bldP spid="89" grpId="0"/>
      <p:bldP spid="87" grpId="0"/>
      <p:bldP spid="92" grpId="0" animBg="1"/>
      <p:bldP spid="31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t-BR" dirty="0" smtClean="0"/>
              <a:t>O documento se propõe a apresentar os mapas de negócio modelados por frente para o projeto CRM Unificado.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Frente – Cadastro ..................................................................................... 01 – 02</a:t>
            </a:r>
          </a:p>
          <a:p>
            <a:r>
              <a:rPr lang="pt-BR" dirty="0" smtClean="0"/>
              <a:t>Frente – Serviços .............................................................................................. 03</a:t>
            </a:r>
          </a:p>
          <a:p>
            <a:r>
              <a:rPr lang="pt-BR" dirty="0" smtClean="0"/>
              <a:t>Frente – Atendimento não técnico - FO / BO ......................................... 04 – 05</a:t>
            </a:r>
          </a:p>
          <a:p>
            <a:r>
              <a:rPr lang="pt-BR" dirty="0" smtClean="0"/>
              <a:t>Frente – Atendimento técnico – Reparo ......................................................... 06</a:t>
            </a:r>
          </a:p>
          <a:p>
            <a:r>
              <a:rPr lang="pt-BR" dirty="0" smtClean="0"/>
              <a:t>Frente – Campanhas ........................................................................................ 07</a:t>
            </a:r>
          </a:p>
          <a:p>
            <a:r>
              <a:rPr lang="pt-BR" dirty="0" smtClean="0"/>
              <a:t>Frente – Canais ......................................................................................... 08 – 10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dirty="0" smtClean="0"/>
              <a:t>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438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2463298" y="2841780"/>
            <a:ext cx="4412958" cy="6191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1691680" y="3921900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Interação </a:t>
            </a:r>
            <a:r>
              <a:rPr lang="pt-BR" sz="1200" dirty="0" err="1" smtClean="0"/>
              <a:t>Outbound</a:t>
            </a:r>
            <a:endParaRPr lang="pt-BR" sz="1200" dirty="0"/>
          </a:p>
        </p:txBody>
      </p:sp>
      <p:sp>
        <p:nvSpPr>
          <p:cNvPr id="27" name="Retângulo 26"/>
          <p:cNvSpPr/>
          <p:nvPr/>
        </p:nvSpPr>
        <p:spPr>
          <a:xfrm>
            <a:off x="2807944" y="3011870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Solicitação</a:t>
            </a:r>
            <a:endParaRPr lang="pt-BR" sz="1200" dirty="0"/>
          </a:p>
        </p:txBody>
      </p:sp>
      <p:sp>
        <p:nvSpPr>
          <p:cNvPr id="31" name="Retângulo 30"/>
          <p:cNvSpPr/>
          <p:nvPr/>
        </p:nvSpPr>
        <p:spPr>
          <a:xfrm>
            <a:off x="2339752" y="1094724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Pendência</a:t>
            </a:r>
            <a:endParaRPr lang="pt-BR" sz="1200" dirty="0"/>
          </a:p>
        </p:txBody>
      </p:sp>
      <p:sp>
        <p:nvSpPr>
          <p:cNvPr id="32" name="Retângulo 31"/>
          <p:cNvSpPr/>
          <p:nvPr/>
        </p:nvSpPr>
        <p:spPr>
          <a:xfrm>
            <a:off x="5364088" y="3011870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Área de Tratamento</a:t>
            </a:r>
            <a:endParaRPr lang="pt-BR" sz="1200" dirty="0"/>
          </a:p>
        </p:txBody>
      </p:sp>
      <p:sp>
        <p:nvSpPr>
          <p:cNvPr id="38" name="Retângulo 37"/>
          <p:cNvSpPr/>
          <p:nvPr/>
        </p:nvSpPr>
        <p:spPr>
          <a:xfrm>
            <a:off x="6634464" y="1904880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Agenda</a:t>
            </a:r>
            <a:endParaRPr lang="pt-BR" sz="1200" dirty="0"/>
          </a:p>
        </p:txBody>
      </p:sp>
      <p:sp>
        <p:nvSpPr>
          <p:cNvPr id="40" name="Retângulo 39"/>
          <p:cNvSpPr/>
          <p:nvPr/>
        </p:nvSpPr>
        <p:spPr>
          <a:xfrm>
            <a:off x="7524328" y="2405350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Nota</a:t>
            </a:r>
            <a:endParaRPr lang="pt-BR" sz="1200" dirty="0"/>
          </a:p>
        </p:txBody>
      </p:sp>
      <p:cxnSp>
        <p:nvCxnSpPr>
          <p:cNvPr id="8" name="Conector de seta reta 7"/>
          <p:cNvCxnSpPr>
            <a:stCxn id="27" idx="3"/>
            <a:endCxn id="32" idx="1"/>
          </p:cNvCxnSpPr>
          <p:nvPr/>
        </p:nvCxnSpPr>
        <p:spPr>
          <a:xfrm>
            <a:off x="4067944" y="3191870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4168806" y="2949792"/>
            <a:ext cx="1339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É encaminhada</a:t>
            </a:r>
            <a:endParaRPr lang="pt-BR" sz="12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2648951" y="3618666"/>
            <a:ext cx="482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Gera</a:t>
            </a:r>
            <a:endParaRPr lang="pt-BR" sz="12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1868148" y="3230855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Cria</a:t>
            </a:r>
            <a:endParaRPr lang="pt-BR" sz="1200" dirty="0"/>
          </a:p>
        </p:txBody>
      </p:sp>
      <p:sp>
        <p:nvSpPr>
          <p:cNvPr id="90" name="Retângulo 89"/>
          <p:cNvSpPr/>
          <p:nvPr/>
        </p:nvSpPr>
        <p:spPr>
          <a:xfrm>
            <a:off x="6504860" y="3903036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Supervisor</a:t>
            </a:r>
            <a:endParaRPr lang="pt-BR" sz="1200" dirty="0"/>
          </a:p>
        </p:txBody>
      </p:sp>
      <p:sp>
        <p:nvSpPr>
          <p:cNvPr id="91" name="Retângulo 90"/>
          <p:cNvSpPr/>
          <p:nvPr/>
        </p:nvSpPr>
        <p:spPr>
          <a:xfrm>
            <a:off x="4860032" y="4443096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Atendente</a:t>
            </a:r>
            <a:endParaRPr lang="pt-BR" sz="1200" dirty="0"/>
          </a:p>
        </p:txBody>
      </p:sp>
      <p:cxnSp>
        <p:nvCxnSpPr>
          <p:cNvPr id="96" name="Conector angulado 95"/>
          <p:cNvCxnSpPr>
            <a:stCxn id="11" idx="2"/>
            <a:endCxn id="91" idx="0"/>
          </p:cNvCxnSpPr>
          <p:nvPr/>
        </p:nvCxnSpPr>
        <p:spPr>
          <a:xfrm rot="16200000" flipH="1">
            <a:off x="4588800" y="3541864"/>
            <a:ext cx="982208" cy="82025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ixaDeTexto 97"/>
          <p:cNvSpPr txBox="1"/>
          <p:nvPr/>
        </p:nvSpPr>
        <p:spPr>
          <a:xfrm>
            <a:off x="4572000" y="3961097"/>
            <a:ext cx="85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É atribuída</a:t>
            </a:r>
            <a:endParaRPr lang="pt-BR" sz="1200" dirty="0"/>
          </a:p>
        </p:txBody>
      </p:sp>
      <p:sp>
        <p:nvSpPr>
          <p:cNvPr id="104" name="CaixaDeTexto 103"/>
          <p:cNvSpPr txBox="1"/>
          <p:nvPr/>
        </p:nvSpPr>
        <p:spPr>
          <a:xfrm>
            <a:off x="7168852" y="3470036"/>
            <a:ext cx="1287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Pode reencaminhar</a:t>
            </a:r>
            <a:endParaRPr lang="pt-BR" sz="1200" dirty="0"/>
          </a:p>
        </p:txBody>
      </p:sp>
      <p:cxnSp>
        <p:nvCxnSpPr>
          <p:cNvPr id="105" name="Conector angulado 104"/>
          <p:cNvCxnSpPr>
            <a:stCxn id="90" idx="2"/>
            <a:endCxn id="91" idx="3"/>
          </p:cNvCxnSpPr>
          <p:nvPr/>
        </p:nvCxnSpPr>
        <p:spPr>
          <a:xfrm rot="5400000">
            <a:off x="6447416" y="3935652"/>
            <a:ext cx="360060" cy="10148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ixaDeTexto 105"/>
          <p:cNvSpPr txBox="1"/>
          <p:nvPr/>
        </p:nvSpPr>
        <p:spPr>
          <a:xfrm>
            <a:off x="7142508" y="4299942"/>
            <a:ext cx="1029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Pode redefinir</a:t>
            </a:r>
            <a:endParaRPr lang="pt-BR" sz="1200" dirty="0"/>
          </a:p>
        </p:txBody>
      </p:sp>
      <p:cxnSp>
        <p:nvCxnSpPr>
          <p:cNvPr id="108" name="Conector angulado 107"/>
          <p:cNvCxnSpPr>
            <a:endCxn id="38" idx="2"/>
          </p:cNvCxnSpPr>
          <p:nvPr/>
        </p:nvCxnSpPr>
        <p:spPr>
          <a:xfrm rot="5400000" flipH="1" flipV="1">
            <a:off x="5989822" y="1567139"/>
            <a:ext cx="576900" cy="197238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angulado 111"/>
          <p:cNvCxnSpPr>
            <a:endCxn id="40" idx="2"/>
          </p:cNvCxnSpPr>
          <p:nvPr/>
        </p:nvCxnSpPr>
        <p:spPr>
          <a:xfrm flipV="1">
            <a:off x="6876256" y="2765350"/>
            <a:ext cx="1278072" cy="184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aixaDeTexto 112"/>
          <p:cNvSpPr txBox="1"/>
          <p:nvPr/>
        </p:nvSpPr>
        <p:spPr>
          <a:xfrm>
            <a:off x="6876256" y="2733768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Registra</a:t>
            </a:r>
            <a:endParaRPr lang="pt-BR" sz="1200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6173315" y="2282922"/>
            <a:ext cx="593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Define</a:t>
            </a:r>
            <a:endParaRPr lang="pt-BR" sz="1200" dirty="0"/>
          </a:p>
        </p:txBody>
      </p:sp>
      <p:sp>
        <p:nvSpPr>
          <p:cNvPr id="115" name="Retângulo 114"/>
          <p:cNvSpPr/>
          <p:nvPr/>
        </p:nvSpPr>
        <p:spPr>
          <a:xfrm>
            <a:off x="3477580" y="1584225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Alerta Insistência</a:t>
            </a:r>
            <a:endParaRPr lang="pt-BR" sz="1200" dirty="0"/>
          </a:p>
        </p:txBody>
      </p:sp>
      <p:cxnSp>
        <p:nvCxnSpPr>
          <p:cNvPr id="117" name="Conector angulado 116"/>
          <p:cNvCxnSpPr>
            <a:endCxn id="115" idx="2"/>
          </p:cNvCxnSpPr>
          <p:nvPr/>
        </p:nvCxnSpPr>
        <p:spPr>
          <a:xfrm rot="5400000" flipH="1" flipV="1">
            <a:off x="3215600" y="2119899"/>
            <a:ext cx="1067653" cy="71630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endCxn id="31" idx="2"/>
          </p:cNvCxnSpPr>
          <p:nvPr/>
        </p:nvCxnSpPr>
        <p:spPr>
          <a:xfrm flipV="1">
            <a:off x="2933888" y="1454724"/>
            <a:ext cx="35864" cy="1557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ixaDeTexto 122"/>
          <p:cNvSpPr txBox="1"/>
          <p:nvPr/>
        </p:nvSpPr>
        <p:spPr>
          <a:xfrm>
            <a:off x="2304982" y="1491630"/>
            <a:ext cx="81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Registra</a:t>
            </a:r>
            <a:endParaRPr lang="pt-BR" sz="1200" dirty="0"/>
          </a:p>
        </p:txBody>
      </p:sp>
      <p:sp>
        <p:nvSpPr>
          <p:cNvPr id="124" name="CaixaDeTexto 123"/>
          <p:cNvSpPr txBox="1"/>
          <p:nvPr/>
        </p:nvSpPr>
        <p:spPr>
          <a:xfrm>
            <a:off x="3391273" y="2016882"/>
            <a:ext cx="857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Registra</a:t>
            </a:r>
            <a:endParaRPr lang="pt-BR" sz="1200" dirty="0"/>
          </a:p>
        </p:txBody>
      </p:sp>
      <p:sp>
        <p:nvSpPr>
          <p:cNvPr id="125" name="Retângulo 124"/>
          <p:cNvSpPr/>
          <p:nvPr/>
        </p:nvSpPr>
        <p:spPr>
          <a:xfrm>
            <a:off x="4481920" y="2031690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SLA</a:t>
            </a:r>
            <a:endParaRPr lang="pt-BR" sz="1200" dirty="0"/>
          </a:p>
        </p:txBody>
      </p:sp>
      <p:cxnSp>
        <p:nvCxnSpPr>
          <p:cNvPr id="127" name="Conector angulado 126"/>
          <p:cNvCxnSpPr>
            <a:endCxn id="125" idx="2"/>
          </p:cNvCxnSpPr>
          <p:nvPr/>
        </p:nvCxnSpPr>
        <p:spPr>
          <a:xfrm rot="5400000" flipH="1" flipV="1">
            <a:off x="4135826" y="2035776"/>
            <a:ext cx="620180" cy="13320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CaixaDeTexto 127"/>
          <p:cNvSpPr txBox="1"/>
          <p:nvPr/>
        </p:nvSpPr>
        <p:spPr>
          <a:xfrm>
            <a:off x="3802850" y="2502936"/>
            <a:ext cx="148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É acompanhado</a:t>
            </a:r>
            <a:endParaRPr lang="pt-BR" sz="1200" dirty="0"/>
          </a:p>
        </p:txBody>
      </p:sp>
      <p:cxnSp>
        <p:nvCxnSpPr>
          <p:cNvPr id="130" name="Conector angulado 129"/>
          <p:cNvCxnSpPr>
            <a:stCxn id="125" idx="0"/>
            <a:endCxn id="73" idx="2"/>
          </p:cNvCxnSpPr>
          <p:nvPr/>
        </p:nvCxnSpPr>
        <p:spPr>
          <a:xfrm rot="5400000" flipH="1" flipV="1">
            <a:off x="5212366" y="1408284"/>
            <a:ext cx="522960" cy="7238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ixaDeTexto 132"/>
          <p:cNvSpPr txBox="1"/>
          <p:nvPr/>
        </p:nvSpPr>
        <p:spPr>
          <a:xfrm>
            <a:off x="5312032" y="1545636"/>
            <a:ext cx="562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Alerta</a:t>
            </a:r>
            <a:endParaRPr lang="pt-BR" sz="1200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2438703" y="2787774"/>
            <a:ext cx="1513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Etapa de Tratamento</a:t>
            </a:r>
            <a:endParaRPr lang="pt-BR" sz="1200" b="1" dirty="0"/>
          </a:p>
        </p:txBody>
      </p:sp>
      <p:cxnSp>
        <p:nvCxnSpPr>
          <p:cNvPr id="5" name="Conector angulado 4"/>
          <p:cNvCxnSpPr/>
          <p:nvPr/>
        </p:nvCxnSpPr>
        <p:spPr>
          <a:xfrm rot="16200000" flipH="1">
            <a:off x="6285661" y="3403411"/>
            <a:ext cx="785048" cy="900000"/>
          </a:xfrm>
          <a:prstGeom prst="bentConnector3">
            <a:avLst>
              <a:gd name="adj1" fmla="val 11532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/>
          <p:cNvSpPr/>
          <p:nvPr/>
        </p:nvSpPr>
        <p:spPr>
          <a:xfrm>
            <a:off x="1259632" y="2283718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Atividade de Despacho</a:t>
            </a:r>
            <a:endParaRPr lang="pt-BR" sz="1200" dirty="0"/>
          </a:p>
        </p:txBody>
      </p:sp>
      <p:cxnSp>
        <p:nvCxnSpPr>
          <p:cNvPr id="3" name="Conector angulado 2"/>
          <p:cNvCxnSpPr/>
          <p:nvPr/>
        </p:nvCxnSpPr>
        <p:spPr>
          <a:xfrm rot="10800000">
            <a:off x="1853488" y="2671709"/>
            <a:ext cx="918312" cy="4040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/>
          <p:cNvSpPr txBox="1"/>
          <p:nvPr/>
        </p:nvSpPr>
        <p:spPr>
          <a:xfrm>
            <a:off x="1835696" y="2787774"/>
            <a:ext cx="81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Gera</a:t>
            </a:r>
            <a:endParaRPr lang="pt-BR" sz="1200" dirty="0"/>
          </a:p>
        </p:txBody>
      </p:sp>
      <p:sp>
        <p:nvSpPr>
          <p:cNvPr id="71" name="Retângulo 70"/>
          <p:cNvSpPr/>
          <p:nvPr/>
        </p:nvSpPr>
        <p:spPr>
          <a:xfrm>
            <a:off x="669268" y="1275606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Supervisor / Colaborador Oi</a:t>
            </a:r>
            <a:endParaRPr lang="pt-BR" sz="1200" dirty="0"/>
          </a:p>
        </p:txBody>
      </p:sp>
      <p:cxnSp>
        <p:nvCxnSpPr>
          <p:cNvPr id="7" name="Conector angulado 6"/>
          <p:cNvCxnSpPr>
            <a:stCxn id="71" idx="2"/>
            <a:endCxn id="61" idx="0"/>
          </p:cNvCxnSpPr>
          <p:nvPr/>
        </p:nvCxnSpPr>
        <p:spPr>
          <a:xfrm rot="16200000" flipH="1">
            <a:off x="1270394" y="1664480"/>
            <a:ext cx="648112" cy="5903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/>
          <p:cNvSpPr txBox="1"/>
          <p:nvPr/>
        </p:nvSpPr>
        <p:spPr>
          <a:xfrm>
            <a:off x="1370222" y="1653648"/>
            <a:ext cx="969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Valida</a:t>
            </a:r>
            <a:endParaRPr lang="pt-BR" sz="1200" dirty="0"/>
          </a:p>
        </p:txBody>
      </p:sp>
      <p:sp>
        <p:nvSpPr>
          <p:cNvPr id="73" name="Retângulo 72"/>
          <p:cNvSpPr/>
          <p:nvPr/>
        </p:nvSpPr>
        <p:spPr>
          <a:xfrm>
            <a:off x="5205772" y="1148730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Destinatário</a:t>
            </a:r>
          </a:p>
        </p:txBody>
      </p:sp>
      <p:sp>
        <p:nvSpPr>
          <p:cNvPr id="77" name="Retângulo 76"/>
          <p:cNvSpPr/>
          <p:nvPr/>
        </p:nvSpPr>
        <p:spPr>
          <a:xfrm>
            <a:off x="480089" y="3003798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Operador</a:t>
            </a:r>
            <a:endParaRPr lang="pt-BR" sz="1200" dirty="0"/>
          </a:p>
        </p:txBody>
      </p:sp>
      <p:cxnSp>
        <p:nvCxnSpPr>
          <p:cNvPr id="4" name="Conector de seta reta 3"/>
          <p:cNvCxnSpPr>
            <a:stCxn id="77" idx="3"/>
            <a:endCxn id="27" idx="1"/>
          </p:cNvCxnSpPr>
          <p:nvPr/>
        </p:nvCxnSpPr>
        <p:spPr>
          <a:xfrm>
            <a:off x="1740089" y="3183798"/>
            <a:ext cx="1067855" cy="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do 14"/>
          <p:cNvCxnSpPr>
            <a:stCxn id="90" idx="0"/>
            <a:endCxn id="32" idx="2"/>
          </p:cNvCxnSpPr>
          <p:nvPr/>
        </p:nvCxnSpPr>
        <p:spPr>
          <a:xfrm rot="16200000" flipV="1">
            <a:off x="6298891" y="3067067"/>
            <a:ext cx="531166" cy="1140772"/>
          </a:xfrm>
          <a:prstGeom prst="bentConnector3">
            <a:avLst>
              <a:gd name="adj1" fmla="val 410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do 32"/>
          <p:cNvCxnSpPr>
            <a:stCxn id="27" idx="2"/>
            <a:endCxn id="49" idx="0"/>
          </p:cNvCxnSpPr>
          <p:nvPr/>
        </p:nvCxnSpPr>
        <p:spPr>
          <a:xfrm rot="5400000">
            <a:off x="2604797" y="3088753"/>
            <a:ext cx="550030" cy="11162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ítulo 4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</p:spPr>
        <p:txBody>
          <a:bodyPr/>
          <a:lstStyle/>
          <a:p>
            <a:r>
              <a:rPr lang="pt-BR" dirty="0" smtClean="0"/>
              <a:t>Atendimento não técnico - BO</a:t>
            </a:r>
            <a:endParaRPr lang="pt-BR" dirty="0"/>
          </a:p>
        </p:txBody>
      </p:sp>
      <p:cxnSp>
        <p:nvCxnSpPr>
          <p:cNvPr id="10" name="Conector angulado 9"/>
          <p:cNvCxnSpPr>
            <a:stCxn id="11" idx="3"/>
            <a:endCxn id="32" idx="2"/>
          </p:cNvCxnSpPr>
          <p:nvPr/>
        </p:nvCxnSpPr>
        <p:spPr>
          <a:xfrm flipH="1">
            <a:off x="5994088" y="3151334"/>
            <a:ext cx="882168" cy="220536"/>
          </a:xfrm>
          <a:prstGeom prst="bentConnector4">
            <a:avLst>
              <a:gd name="adj1" fmla="val -29951"/>
              <a:gd name="adj2" fmla="val 2440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00392" y="4865958"/>
            <a:ext cx="503858" cy="274637"/>
          </a:xfrm>
        </p:spPr>
        <p:txBody>
          <a:bodyPr/>
          <a:lstStyle/>
          <a:p>
            <a:r>
              <a:rPr lang="pt-BR" dirty="0" smtClean="0"/>
              <a:t>05</a:t>
            </a:r>
            <a:endParaRPr lang="pt-BR" dirty="0"/>
          </a:p>
        </p:txBody>
      </p:sp>
      <p:sp>
        <p:nvSpPr>
          <p:cNvPr id="75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95288" y="4865958"/>
            <a:ext cx="7849120" cy="274637"/>
          </a:xfrm>
        </p:spPr>
        <p:txBody>
          <a:bodyPr/>
          <a:lstStyle/>
          <a:p>
            <a:r>
              <a:rPr lang="pt-BR" noProof="0" dirty="0" smtClean="0"/>
              <a:t>Página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5093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9" grpId="0" animBg="1"/>
      <p:bldP spid="31" grpId="0" animBg="1"/>
      <p:bldP spid="32" grpId="0" animBg="1"/>
      <p:bldP spid="38" grpId="0" animBg="1"/>
      <p:bldP spid="40" grpId="0" animBg="1"/>
      <p:bldP spid="41" grpId="0"/>
      <p:bldP spid="48" grpId="0"/>
      <p:bldP spid="57" grpId="0"/>
      <p:bldP spid="90" grpId="0" animBg="1"/>
      <p:bldP spid="91" grpId="0" animBg="1"/>
      <p:bldP spid="98" grpId="0"/>
      <p:bldP spid="104" grpId="0"/>
      <p:bldP spid="106" grpId="0"/>
      <p:bldP spid="113" grpId="0"/>
      <p:bldP spid="114" grpId="0"/>
      <p:bldP spid="115" grpId="0" animBg="1"/>
      <p:bldP spid="123" grpId="0"/>
      <p:bldP spid="124" grpId="0"/>
      <p:bldP spid="125" grpId="0" animBg="1"/>
      <p:bldP spid="128" grpId="0"/>
      <p:bldP spid="133" grpId="0"/>
      <p:bldP spid="59" grpId="0"/>
      <p:bldP spid="61" grpId="0" animBg="1"/>
      <p:bldP spid="68" grpId="0"/>
      <p:bldP spid="71" grpId="0" animBg="1"/>
      <p:bldP spid="72" grpId="0"/>
      <p:bldP spid="73" grpId="0" animBg="1"/>
      <p:bldP spid="7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1141813"/>
            <a:ext cx="8208962" cy="3518169"/>
          </a:xfrm>
        </p:spPr>
        <p:txBody>
          <a:bodyPr/>
          <a:lstStyle/>
          <a:p>
            <a:r>
              <a:rPr lang="pt-BR" sz="1100" dirty="0" smtClean="0"/>
              <a:t>RGN01 –  Alertas de insistência só devem ser registrados para solicitações que estejam dentro do prazo.</a:t>
            </a:r>
          </a:p>
          <a:p>
            <a:r>
              <a:rPr lang="pt-BR" sz="1100" dirty="0" smtClean="0"/>
              <a:t>RGN02 – A solicitação só pode ser tratada por atendentes que façam parte da mesma área de tratamento atualmente responsável pela solicitação</a:t>
            </a:r>
          </a:p>
          <a:p>
            <a:r>
              <a:rPr lang="pt-BR" sz="1100" dirty="0"/>
              <a:t>RGN03 –</a:t>
            </a:r>
            <a:r>
              <a:rPr lang="pt-BR" sz="1100" dirty="0" smtClean="0"/>
              <a:t> Apenas o supervisor da atual área </a:t>
            </a:r>
            <a:r>
              <a:rPr lang="pt-BR" sz="1100" dirty="0"/>
              <a:t>de tratamento </a:t>
            </a:r>
            <a:r>
              <a:rPr lang="pt-BR" sz="1100" dirty="0" smtClean="0"/>
              <a:t>da solicitação poderá </a:t>
            </a:r>
            <a:r>
              <a:rPr lang="pt-BR" sz="1100" dirty="0" err="1" smtClean="0"/>
              <a:t>reencaminhá-la</a:t>
            </a:r>
            <a:r>
              <a:rPr lang="pt-BR" sz="1100" dirty="0" smtClean="0"/>
              <a:t> para outra área.</a:t>
            </a:r>
          </a:p>
          <a:p>
            <a:r>
              <a:rPr lang="pt-BR" sz="1100" dirty="0" smtClean="0"/>
              <a:t>RGN04 – O alerta só deve ser disparado ao atingir a data limite e para atual área de tratamento responsável pela solicitação e/ou pessoas parametrizadas.</a:t>
            </a:r>
          </a:p>
          <a:p>
            <a:r>
              <a:rPr lang="pt-BR" sz="1100" dirty="0" smtClean="0"/>
              <a:t>RGN05 – O atual mapeamento que caracteriza-se relação entre solicitação mãe e solicitações filhas são:</a:t>
            </a:r>
          </a:p>
          <a:p>
            <a:pPr lvl="1">
              <a:buFont typeface="Wingdings" pitchFamily="2" charset="2"/>
              <a:buChar char="q"/>
            </a:pPr>
            <a:r>
              <a:rPr lang="pt-BR" sz="1100" dirty="0" smtClean="0"/>
              <a:t>Solicitações ODC (Órgão de Defesa do Consumidor)</a:t>
            </a:r>
          </a:p>
          <a:p>
            <a:pPr lvl="1">
              <a:buFont typeface="Wingdings" pitchFamily="2" charset="2"/>
              <a:buChar char="q"/>
            </a:pPr>
            <a:r>
              <a:rPr lang="pt-BR" sz="1100" dirty="0" smtClean="0"/>
              <a:t>Solicitações de </a:t>
            </a:r>
            <a:r>
              <a:rPr lang="pt-BR" sz="1100" dirty="0" err="1" smtClean="0"/>
              <a:t>bundle</a:t>
            </a:r>
            <a:endParaRPr lang="pt-BR" sz="1100" dirty="0" smtClean="0"/>
          </a:p>
          <a:p>
            <a:pPr lvl="1">
              <a:buFont typeface="Wingdings" pitchFamily="2" charset="2"/>
              <a:buChar char="q"/>
            </a:pPr>
            <a:r>
              <a:rPr lang="pt-BR" sz="1100" dirty="0" smtClean="0"/>
              <a:t>Solicitações com operações múltiplas – válidas para empresarial e corporativo</a:t>
            </a:r>
          </a:p>
          <a:p>
            <a:r>
              <a:rPr lang="pt-BR" sz="1100" dirty="0"/>
              <a:t>Atividade de despacho só será gerado para as solicitações de contestação.</a:t>
            </a:r>
          </a:p>
          <a:p>
            <a:endParaRPr lang="pt-BR" dirty="0"/>
          </a:p>
        </p:txBody>
      </p:sp>
      <p:sp>
        <p:nvSpPr>
          <p:cNvPr id="4" name="Título 4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</p:spPr>
        <p:txBody>
          <a:bodyPr/>
          <a:lstStyle/>
          <a:p>
            <a:r>
              <a:rPr lang="pt-BR" dirty="0" smtClean="0"/>
              <a:t>Atendimento não técnico - BO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704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Frente – atendimento técnico reparo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39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tângulo 48"/>
          <p:cNvSpPr/>
          <p:nvPr/>
        </p:nvSpPr>
        <p:spPr>
          <a:xfrm>
            <a:off x="2015856" y="2895826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Cliente</a:t>
            </a:r>
            <a:endParaRPr lang="pt-BR" sz="1200" dirty="0"/>
          </a:p>
        </p:txBody>
      </p:sp>
      <p:sp>
        <p:nvSpPr>
          <p:cNvPr id="27" name="Retângulo 26"/>
          <p:cNvSpPr/>
          <p:nvPr/>
        </p:nvSpPr>
        <p:spPr>
          <a:xfrm>
            <a:off x="4046634" y="3119922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Solicitação de Reparo</a:t>
            </a:r>
            <a:endParaRPr lang="pt-BR" sz="1200" dirty="0"/>
          </a:p>
        </p:txBody>
      </p:sp>
      <p:sp>
        <p:nvSpPr>
          <p:cNvPr id="29" name="Retângulo 28"/>
          <p:cNvSpPr/>
          <p:nvPr/>
        </p:nvSpPr>
        <p:spPr>
          <a:xfrm>
            <a:off x="4930612" y="2090506"/>
            <a:ext cx="1260000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 smtClean="0"/>
              <a:t>Spectrun</a:t>
            </a:r>
            <a:endParaRPr lang="pt-BR" sz="1200" dirty="0"/>
          </a:p>
        </p:txBody>
      </p:sp>
      <p:sp>
        <p:nvSpPr>
          <p:cNvPr id="32" name="Retângulo 31"/>
          <p:cNvSpPr/>
          <p:nvPr/>
        </p:nvSpPr>
        <p:spPr>
          <a:xfrm>
            <a:off x="6768384" y="3119922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Área de Tratamento</a:t>
            </a:r>
            <a:endParaRPr lang="pt-BR" sz="1200" dirty="0"/>
          </a:p>
        </p:txBody>
      </p:sp>
      <p:cxnSp>
        <p:nvCxnSpPr>
          <p:cNvPr id="8" name="Conector de seta reta 7"/>
          <p:cNvCxnSpPr>
            <a:stCxn id="27" idx="3"/>
            <a:endCxn id="32" idx="1"/>
          </p:cNvCxnSpPr>
          <p:nvPr/>
        </p:nvCxnSpPr>
        <p:spPr>
          <a:xfrm>
            <a:off x="5306634" y="3299922"/>
            <a:ext cx="14617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5429086" y="3057844"/>
            <a:ext cx="1339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É encaminhada</a:t>
            </a:r>
            <a:endParaRPr lang="pt-BR" sz="1200" dirty="0"/>
          </a:p>
        </p:txBody>
      </p:sp>
      <p:sp>
        <p:nvSpPr>
          <p:cNvPr id="53" name="Retângulo 52"/>
          <p:cNvSpPr/>
          <p:nvPr/>
        </p:nvSpPr>
        <p:spPr>
          <a:xfrm>
            <a:off x="2015856" y="3795064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Interação </a:t>
            </a:r>
            <a:r>
              <a:rPr lang="pt-BR" sz="1200" dirty="0" err="1" smtClean="0"/>
              <a:t>Inbound</a:t>
            </a:r>
            <a:endParaRPr lang="pt-BR" sz="12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3930228" y="4305458"/>
            <a:ext cx="652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Dispara</a:t>
            </a:r>
            <a:endParaRPr lang="pt-BR" sz="1200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4962014" y="2582783"/>
            <a:ext cx="81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Gera</a:t>
            </a:r>
            <a:endParaRPr lang="pt-BR" sz="120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3239992" y="3273868"/>
            <a:ext cx="740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Pertence</a:t>
            </a:r>
            <a:endParaRPr lang="pt-BR" sz="1200" dirty="0"/>
          </a:p>
        </p:txBody>
      </p:sp>
      <p:sp>
        <p:nvSpPr>
          <p:cNvPr id="79" name="Retângulo 78"/>
          <p:cNvSpPr/>
          <p:nvPr/>
        </p:nvSpPr>
        <p:spPr>
          <a:xfrm>
            <a:off x="2015337" y="2120878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Serviço</a:t>
            </a:r>
            <a:endParaRPr lang="pt-BR" sz="1200" dirty="0"/>
          </a:p>
        </p:txBody>
      </p:sp>
      <p:sp>
        <p:nvSpPr>
          <p:cNvPr id="80" name="Retângulo 79"/>
          <p:cNvSpPr/>
          <p:nvPr/>
        </p:nvSpPr>
        <p:spPr>
          <a:xfrm>
            <a:off x="2015856" y="1317076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Evento de Vulto / Programada</a:t>
            </a:r>
            <a:endParaRPr lang="pt-BR" sz="1200" dirty="0"/>
          </a:p>
        </p:txBody>
      </p:sp>
      <p:cxnSp>
        <p:nvCxnSpPr>
          <p:cNvPr id="15" name="Conector de seta reta 14"/>
          <p:cNvCxnSpPr>
            <a:stCxn id="80" idx="2"/>
            <a:endCxn id="79" idx="0"/>
          </p:cNvCxnSpPr>
          <p:nvPr/>
        </p:nvCxnSpPr>
        <p:spPr>
          <a:xfrm flipH="1">
            <a:off x="2645337" y="1677076"/>
            <a:ext cx="519" cy="4438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ixaDeTexto 81"/>
          <p:cNvSpPr txBox="1"/>
          <p:nvPr/>
        </p:nvSpPr>
        <p:spPr>
          <a:xfrm>
            <a:off x="1907984" y="1761700"/>
            <a:ext cx="81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Impacta</a:t>
            </a:r>
            <a:endParaRPr lang="pt-BR" sz="1200" dirty="0"/>
          </a:p>
        </p:txBody>
      </p:sp>
      <p:cxnSp>
        <p:nvCxnSpPr>
          <p:cNvPr id="17" name="Conector angulado 16"/>
          <p:cNvCxnSpPr>
            <a:endCxn id="79" idx="3"/>
          </p:cNvCxnSpPr>
          <p:nvPr/>
        </p:nvCxnSpPr>
        <p:spPr>
          <a:xfrm rot="16200000" flipV="1">
            <a:off x="3458192" y="2118023"/>
            <a:ext cx="819044" cy="11847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ixaDeTexto 84"/>
          <p:cNvSpPr txBox="1"/>
          <p:nvPr/>
        </p:nvSpPr>
        <p:spPr>
          <a:xfrm>
            <a:off x="3484616" y="2031730"/>
            <a:ext cx="1497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Está associada</a:t>
            </a:r>
            <a:endParaRPr lang="pt-BR" sz="1200" dirty="0"/>
          </a:p>
        </p:txBody>
      </p:sp>
      <p:sp>
        <p:nvSpPr>
          <p:cNvPr id="86" name="Retângulo 85"/>
          <p:cNvSpPr/>
          <p:nvPr/>
        </p:nvSpPr>
        <p:spPr>
          <a:xfrm>
            <a:off x="5328224" y="4083958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Diagnóstico</a:t>
            </a:r>
            <a:endParaRPr lang="pt-BR" sz="12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5342525" y="3543898"/>
            <a:ext cx="1141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Gera</a:t>
            </a:r>
            <a:endParaRPr lang="pt-BR" sz="1200" dirty="0"/>
          </a:p>
        </p:txBody>
      </p:sp>
      <p:cxnSp>
        <p:nvCxnSpPr>
          <p:cNvPr id="19" name="Conector angulado 18"/>
          <p:cNvCxnSpPr>
            <a:endCxn id="86" idx="0"/>
          </p:cNvCxnSpPr>
          <p:nvPr/>
        </p:nvCxnSpPr>
        <p:spPr>
          <a:xfrm rot="16200000" flipH="1">
            <a:off x="5177499" y="3303233"/>
            <a:ext cx="604036" cy="957414"/>
          </a:xfrm>
          <a:prstGeom prst="bent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/>
          <p:cNvSpPr txBox="1"/>
          <p:nvPr/>
        </p:nvSpPr>
        <p:spPr>
          <a:xfrm>
            <a:off x="1859556" y="2563705"/>
            <a:ext cx="740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Pertence</a:t>
            </a:r>
            <a:endParaRPr lang="pt-BR" sz="1200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1886140" y="3367072"/>
            <a:ext cx="618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Realiza</a:t>
            </a:r>
            <a:endParaRPr lang="pt-BR" sz="1200" dirty="0"/>
          </a:p>
        </p:txBody>
      </p:sp>
      <p:sp>
        <p:nvSpPr>
          <p:cNvPr id="61" name="Retângulo 60"/>
          <p:cNvSpPr/>
          <p:nvPr/>
        </p:nvSpPr>
        <p:spPr>
          <a:xfrm>
            <a:off x="4903849" y="1319416"/>
            <a:ext cx="1260000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Legado</a:t>
            </a:r>
            <a:endParaRPr lang="pt-BR" sz="1200" dirty="0"/>
          </a:p>
        </p:txBody>
      </p:sp>
      <p:cxnSp>
        <p:nvCxnSpPr>
          <p:cNvPr id="6" name="Conector de seta reta 5"/>
          <p:cNvCxnSpPr>
            <a:stCxn id="61" idx="1"/>
            <a:endCxn id="80" idx="3"/>
          </p:cNvCxnSpPr>
          <p:nvPr/>
        </p:nvCxnSpPr>
        <p:spPr>
          <a:xfrm flipH="1" flipV="1">
            <a:off x="3275856" y="1497076"/>
            <a:ext cx="1627993" cy="2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3657382" y="1257694"/>
            <a:ext cx="1028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Comunica</a:t>
            </a:r>
            <a:endParaRPr lang="pt-BR" sz="1200" dirty="0"/>
          </a:p>
        </p:txBody>
      </p:sp>
      <p:cxnSp>
        <p:nvCxnSpPr>
          <p:cNvPr id="33" name="Conector de seta reta 32"/>
          <p:cNvCxnSpPr>
            <a:stCxn id="79" idx="2"/>
            <a:endCxn id="49" idx="0"/>
          </p:cNvCxnSpPr>
          <p:nvPr/>
        </p:nvCxnSpPr>
        <p:spPr>
          <a:xfrm>
            <a:off x="2645337" y="2480878"/>
            <a:ext cx="519" cy="414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49" idx="2"/>
            <a:endCxn id="53" idx="0"/>
          </p:cNvCxnSpPr>
          <p:nvPr/>
        </p:nvCxnSpPr>
        <p:spPr>
          <a:xfrm>
            <a:off x="2645856" y="3255826"/>
            <a:ext cx="0" cy="539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do 38"/>
          <p:cNvCxnSpPr>
            <a:stCxn id="53" idx="2"/>
            <a:endCxn id="86" idx="2"/>
          </p:cNvCxnSpPr>
          <p:nvPr/>
        </p:nvCxnSpPr>
        <p:spPr>
          <a:xfrm rot="16200000" flipH="1">
            <a:off x="4157593" y="2643327"/>
            <a:ext cx="288894" cy="3312368"/>
          </a:xfrm>
          <a:prstGeom prst="bentConnector3">
            <a:avLst>
              <a:gd name="adj1" fmla="val 1791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angulado 44"/>
          <p:cNvCxnSpPr>
            <a:stCxn id="29" idx="2"/>
            <a:endCxn id="27" idx="0"/>
          </p:cNvCxnSpPr>
          <p:nvPr/>
        </p:nvCxnSpPr>
        <p:spPr>
          <a:xfrm rot="5400000">
            <a:off x="4783915" y="2343225"/>
            <a:ext cx="669416" cy="883978"/>
          </a:xfrm>
          <a:prstGeom prst="bentConnector3">
            <a:avLst>
              <a:gd name="adj1" fmla="val 201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do 46"/>
          <p:cNvCxnSpPr>
            <a:stCxn id="27" idx="1"/>
            <a:endCxn id="49" idx="3"/>
          </p:cNvCxnSpPr>
          <p:nvPr/>
        </p:nvCxnSpPr>
        <p:spPr>
          <a:xfrm rot="10800000">
            <a:off x="3275856" y="3075826"/>
            <a:ext cx="770778" cy="2240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00392" y="4865958"/>
            <a:ext cx="503858" cy="274637"/>
          </a:xfrm>
        </p:spPr>
        <p:txBody>
          <a:bodyPr/>
          <a:lstStyle/>
          <a:p>
            <a:r>
              <a:rPr lang="pt-BR" dirty="0" smtClean="0"/>
              <a:t>06</a:t>
            </a:r>
            <a:endParaRPr lang="pt-BR" dirty="0"/>
          </a:p>
        </p:txBody>
      </p:sp>
      <p:sp>
        <p:nvSpPr>
          <p:cNvPr id="35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95288" y="4865958"/>
            <a:ext cx="7849120" cy="274637"/>
          </a:xfrm>
        </p:spPr>
        <p:txBody>
          <a:bodyPr/>
          <a:lstStyle/>
          <a:p>
            <a:r>
              <a:rPr lang="pt-BR" noProof="0" dirty="0" smtClean="0"/>
              <a:t>Página</a:t>
            </a:r>
            <a:endParaRPr lang="pt-BR" noProof="0" dirty="0"/>
          </a:p>
        </p:txBody>
      </p:sp>
      <p:sp>
        <p:nvSpPr>
          <p:cNvPr id="37" name="Retângulo 36"/>
          <p:cNvSpPr/>
          <p:nvPr/>
        </p:nvSpPr>
        <p:spPr>
          <a:xfrm>
            <a:off x="6552360" y="2067694"/>
            <a:ext cx="1260000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SSR (Tupi)</a:t>
            </a:r>
            <a:endParaRPr lang="pt-BR" sz="1200" dirty="0"/>
          </a:p>
        </p:txBody>
      </p:sp>
      <p:sp>
        <p:nvSpPr>
          <p:cNvPr id="38" name="Título 4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</p:spPr>
        <p:txBody>
          <a:bodyPr/>
          <a:lstStyle/>
          <a:p>
            <a:r>
              <a:rPr lang="pt-BR" dirty="0" smtClean="0"/>
              <a:t>Atendimento técnico - Reparo</a:t>
            </a:r>
            <a:endParaRPr lang="pt-BR" dirty="0"/>
          </a:p>
        </p:txBody>
      </p:sp>
      <p:cxnSp>
        <p:nvCxnSpPr>
          <p:cNvPr id="5" name="Conector angulado 4"/>
          <p:cNvCxnSpPr>
            <a:stCxn id="37" idx="2"/>
            <a:endCxn id="27" idx="0"/>
          </p:cNvCxnSpPr>
          <p:nvPr/>
        </p:nvCxnSpPr>
        <p:spPr>
          <a:xfrm rot="5400000">
            <a:off x="5583383" y="1520945"/>
            <a:ext cx="692228" cy="2505726"/>
          </a:xfrm>
          <a:prstGeom prst="bentConnector3">
            <a:avLst>
              <a:gd name="adj1" fmla="val 651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angulado 9"/>
          <p:cNvCxnSpPr>
            <a:stCxn id="53" idx="2"/>
            <a:endCxn id="27" idx="2"/>
          </p:cNvCxnSpPr>
          <p:nvPr/>
        </p:nvCxnSpPr>
        <p:spPr>
          <a:xfrm rot="5400000" flipH="1" flipV="1">
            <a:off x="3323674" y="2802104"/>
            <a:ext cx="675142" cy="2030778"/>
          </a:xfrm>
          <a:prstGeom prst="bentConnector3">
            <a:avLst>
              <a:gd name="adj1" fmla="val -338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3491880" y="4083918"/>
            <a:ext cx="81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Gera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24074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8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8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8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9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20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20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21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21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9" grpId="0" animBg="1"/>
      <p:bldP spid="29" grpId="1" animBg="1"/>
      <p:bldP spid="32" grpId="0" animBg="1"/>
      <p:bldP spid="32" grpId="1" animBg="1"/>
      <p:bldP spid="41" grpId="0"/>
      <p:bldP spid="41" grpId="1"/>
      <p:bldP spid="53" grpId="0" animBg="1"/>
      <p:bldP spid="57" grpId="0"/>
      <p:bldP spid="57" grpId="1"/>
      <p:bldP spid="69" grpId="0"/>
      <p:bldP spid="69" grpId="1"/>
      <p:bldP spid="77" grpId="0"/>
      <p:bldP spid="79" grpId="0" animBg="1"/>
      <p:bldP spid="80" grpId="0" animBg="1"/>
      <p:bldP spid="82" grpId="0"/>
      <p:bldP spid="85" grpId="0"/>
      <p:bldP spid="86" grpId="0" animBg="1"/>
      <p:bldP spid="86" grpId="1" animBg="1"/>
      <p:bldP spid="92" grpId="0"/>
      <p:bldP spid="92" grpId="1"/>
      <p:bldP spid="78" grpId="0"/>
      <p:bldP spid="67" grpId="0"/>
      <p:bldP spid="67" grpId="1"/>
      <p:bldP spid="61" grpId="0" animBg="1"/>
      <p:bldP spid="64" grpId="0"/>
      <p:bldP spid="37" grpId="0" animBg="1"/>
      <p:bldP spid="37" grpId="1" animBg="1"/>
      <p:bldP spid="4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Frente - campanhas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839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tângulo 62"/>
          <p:cNvSpPr/>
          <p:nvPr/>
        </p:nvSpPr>
        <p:spPr>
          <a:xfrm>
            <a:off x="6645932" y="3270616"/>
            <a:ext cx="1382452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Cliente</a:t>
            </a:r>
            <a:endParaRPr lang="pt-BR" sz="1400" dirty="0"/>
          </a:p>
        </p:txBody>
      </p:sp>
      <p:sp>
        <p:nvSpPr>
          <p:cNvPr id="75" name="Retângulo 74"/>
          <p:cNvSpPr/>
          <p:nvPr/>
        </p:nvSpPr>
        <p:spPr>
          <a:xfrm>
            <a:off x="3045532" y="3247307"/>
            <a:ext cx="1382452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Atendente Front-office</a:t>
            </a:r>
            <a:endParaRPr lang="pt-BR" sz="1400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4703266" y="3169992"/>
            <a:ext cx="718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Recebe</a:t>
            </a:r>
            <a:endParaRPr lang="pt-BR" sz="1400" dirty="0"/>
          </a:p>
        </p:txBody>
      </p:sp>
      <p:sp>
        <p:nvSpPr>
          <p:cNvPr id="22" name="Retângulo 21"/>
          <p:cNvSpPr/>
          <p:nvPr/>
        </p:nvSpPr>
        <p:spPr>
          <a:xfrm>
            <a:off x="3045532" y="1167594"/>
            <a:ext cx="1382452" cy="342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CRM Único</a:t>
            </a:r>
            <a:endParaRPr lang="pt-BR" sz="1400" dirty="0"/>
          </a:p>
        </p:txBody>
      </p:sp>
      <p:sp>
        <p:nvSpPr>
          <p:cNvPr id="43" name="Retângulo 42"/>
          <p:cNvSpPr/>
          <p:nvPr/>
        </p:nvSpPr>
        <p:spPr>
          <a:xfrm>
            <a:off x="3045532" y="2301720"/>
            <a:ext cx="1382452" cy="342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CTI</a:t>
            </a:r>
            <a:endParaRPr lang="pt-BR" sz="14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3765613" y="1761660"/>
            <a:ext cx="1654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Publica contatos e</a:t>
            </a:r>
          </a:p>
          <a:p>
            <a:r>
              <a:rPr lang="pt-BR" sz="1400" dirty="0" smtClean="0"/>
              <a:t>campanhas </a:t>
            </a:r>
            <a:r>
              <a:rPr lang="pt-BR" sz="1400" b="1" dirty="0" err="1" smtClean="0"/>
              <a:t>Preview</a:t>
            </a:r>
            <a:endParaRPr lang="pt-BR" sz="1400" b="1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765613" y="2831148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Designa</a:t>
            </a:r>
            <a:endParaRPr lang="pt-BR" sz="1400" dirty="0"/>
          </a:p>
        </p:txBody>
      </p:sp>
      <p:cxnSp>
        <p:nvCxnSpPr>
          <p:cNvPr id="8" name="Conector de seta reta 7"/>
          <p:cNvCxnSpPr>
            <a:stCxn id="22" idx="2"/>
            <a:endCxn id="43" idx="0"/>
          </p:cNvCxnSpPr>
          <p:nvPr/>
        </p:nvCxnSpPr>
        <p:spPr>
          <a:xfrm>
            <a:off x="3736758" y="1510494"/>
            <a:ext cx="0" cy="791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6645932" y="3907212"/>
            <a:ext cx="1382452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Interação </a:t>
            </a:r>
            <a:r>
              <a:rPr lang="pt-BR" sz="1400" dirty="0" err="1" smtClean="0"/>
              <a:t>Outbound</a:t>
            </a:r>
            <a:endParaRPr lang="pt-BR" sz="14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4744212" y="3865577"/>
            <a:ext cx="550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Trata</a:t>
            </a:r>
            <a:endParaRPr lang="pt-BR" sz="14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4602444" y="3524463"/>
            <a:ext cx="834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Contacta</a:t>
            </a:r>
            <a:endParaRPr lang="pt-BR" sz="1400" dirty="0"/>
          </a:p>
        </p:txBody>
      </p:sp>
      <p:cxnSp>
        <p:nvCxnSpPr>
          <p:cNvPr id="10" name="Conector de seta reta 9"/>
          <p:cNvCxnSpPr>
            <a:stCxn id="43" idx="2"/>
            <a:endCxn id="75" idx="0"/>
          </p:cNvCxnSpPr>
          <p:nvPr/>
        </p:nvCxnSpPr>
        <p:spPr>
          <a:xfrm>
            <a:off x="3736758" y="2644620"/>
            <a:ext cx="0" cy="602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>
          <a:xfrm>
            <a:off x="6645932" y="2540710"/>
            <a:ext cx="1382452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Contato</a:t>
            </a:r>
            <a:endParaRPr lang="pt-BR" sz="1400" dirty="0"/>
          </a:p>
        </p:txBody>
      </p:sp>
      <p:cxnSp>
        <p:nvCxnSpPr>
          <p:cNvPr id="14" name="Conector angulado 13"/>
          <p:cNvCxnSpPr>
            <a:stCxn id="75" idx="2"/>
            <a:endCxn id="63" idx="1"/>
          </p:cNvCxnSpPr>
          <p:nvPr/>
        </p:nvCxnSpPr>
        <p:spPr>
          <a:xfrm rot="5400000" flipH="1" flipV="1">
            <a:off x="5117274" y="2061550"/>
            <a:ext cx="148142" cy="2909174"/>
          </a:xfrm>
          <a:prstGeom prst="bentConnector4">
            <a:avLst>
              <a:gd name="adj1" fmla="val -128593"/>
              <a:gd name="adj2" fmla="val 762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75" idx="3"/>
            <a:endCxn id="32" idx="1"/>
          </p:cNvCxnSpPr>
          <p:nvPr/>
        </p:nvCxnSpPr>
        <p:spPr>
          <a:xfrm flipV="1">
            <a:off x="4427984" y="2712160"/>
            <a:ext cx="2217948" cy="7065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do 24"/>
          <p:cNvCxnSpPr>
            <a:stCxn id="75" idx="1"/>
            <a:endCxn id="41" idx="1"/>
          </p:cNvCxnSpPr>
          <p:nvPr/>
        </p:nvCxnSpPr>
        <p:spPr>
          <a:xfrm rot="10800000" flipH="1" flipV="1">
            <a:off x="3045532" y="3418757"/>
            <a:ext cx="3600400" cy="659905"/>
          </a:xfrm>
          <a:prstGeom prst="bentConnector3">
            <a:avLst>
              <a:gd name="adj1" fmla="val -63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com Único Canto Aparado 46"/>
          <p:cNvSpPr/>
          <p:nvPr/>
        </p:nvSpPr>
        <p:spPr>
          <a:xfrm>
            <a:off x="5820686" y="2604148"/>
            <a:ext cx="550151" cy="216023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CAN 2.5.1.</a:t>
            </a:r>
            <a:endParaRPr lang="pt-BR" sz="900" dirty="0"/>
          </a:p>
        </p:txBody>
      </p:sp>
      <p:sp>
        <p:nvSpPr>
          <p:cNvPr id="50" name="Retângulo com Único Canto Aparado 49"/>
          <p:cNvSpPr/>
          <p:nvPr/>
        </p:nvSpPr>
        <p:spPr>
          <a:xfrm>
            <a:off x="5879758" y="3332011"/>
            <a:ext cx="550151" cy="216023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CAN 2.5.1.</a:t>
            </a:r>
            <a:endParaRPr lang="pt-BR" sz="900" dirty="0"/>
          </a:p>
        </p:txBody>
      </p:sp>
      <p:sp>
        <p:nvSpPr>
          <p:cNvPr id="52" name="Retângulo com Único Canto Aparado 51"/>
          <p:cNvSpPr/>
          <p:nvPr/>
        </p:nvSpPr>
        <p:spPr>
          <a:xfrm>
            <a:off x="5879758" y="3980083"/>
            <a:ext cx="550151" cy="216023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CAN 2.5.1.</a:t>
            </a:r>
            <a:endParaRPr lang="pt-BR" sz="900" dirty="0"/>
          </a:p>
        </p:txBody>
      </p:sp>
      <p:sp>
        <p:nvSpPr>
          <p:cNvPr id="53" name="Retângulo 52"/>
          <p:cNvSpPr/>
          <p:nvPr/>
        </p:nvSpPr>
        <p:spPr>
          <a:xfrm>
            <a:off x="395536" y="3332011"/>
            <a:ext cx="1382452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Script</a:t>
            </a:r>
            <a:endParaRPr lang="pt-BR" sz="1400" dirty="0"/>
          </a:p>
        </p:txBody>
      </p:sp>
      <p:cxnSp>
        <p:nvCxnSpPr>
          <p:cNvPr id="35" name="Conector angulado 34"/>
          <p:cNvCxnSpPr>
            <a:endCxn id="53" idx="3"/>
          </p:cNvCxnSpPr>
          <p:nvPr/>
        </p:nvCxnSpPr>
        <p:spPr>
          <a:xfrm rot="10800000" flipV="1">
            <a:off x="1777988" y="3324605"/>
            <a:ext cx="1267544" cy="1788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1832388" y="3101178"/>
            <a:ext cx="751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Executa</a:t>
            </a:r>
            <a:endParaRPr lang="pt-BR" sz="1400" dirty="0"/>
          </a:p>
        </p:txBody>
      </p:sp>
      <p:sp>
        <p:nvSpPr>
          <p:cNvPr id="56" name="Retângulo com Único Canto Aparado 55"/>
          <p:cNvSpPr/>
          <p:nvPr/>
        </p:nvSpPr>
        <p:spPr>
          <a:xfrm>
            <a:off x="1894409" y="2876653"/>
            <a:ext cx="550151" cy="216023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CAN 2.5.3</a:t>
            </a:r>
            <a:endParaRPr lang="pt-BR" sz="900" dirty="0"/>
          </a:p>
        </p:txBody>
      </p:sp>
      <p:cxnSp>
        <p:nvCxnSpPr>
          <p:cNvPr id="12" name="Conector angulado 11"/>
          <p:cNvCxnSpPr>
            <a:stCxn id="32" idx="3"/>
            <a:endCxn id="41" idx="2"/>
          </p:cNvCxnSpPr>
          <p:nvPr/>
        </p:nvCxnSpPr>
        <p:spPr>
          <a:xfrm flipH="1">
            <a:off x="7337158" y="2712160"/>
            <a:ext cx="691226" cy="1537952"/>
          </a:xfrm>
          <a:prstGeom prst="bentConnector4">
            <a:avLst>
              <a:gd name="adj1" fmla="val -66144"/>
              <a:gd name="adj2" fmla="val 1111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7296586" y="3634744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É associada</a:t>
            </a:r>
            <a:endParaRPr lang="pt-BR" sz="1400" dirty="0"/>
          </a:p>
        </p:txBody>
      </p:sp>
      <p:cxnSp>
        <p:nvCxnSpPr>
          <p:cNvPr id="27" name="Conector angulado 26"/>
          <p:cNvCxnSpPr>
            <a:stCxn id="41" idx="3"/>
            <a:endCxn id="63" idx="3"/>
          </p:cNvCxnSpPr>
          <p:nvPr/>
        </p:nvCxnSpPr>
        <p:spPr>
          <a:xfrm flipV="1">
            <a:off x="8028384" y="3442066"/>
            <a:ext cx="12700" cy="636596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8003332" y="2502936"/>
            <a:ext cx="1249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Fica registrado</a:t>
            </a:r>
            <a:endParaRPr lang="pt-BR" sz="1400" dirty="0"/>
          </a:p>
        </p:txBody>
      </p:sp>
      <p:sp>
        <p:nvSpPr>
          <p:cNvPr id="34" name="Retângulo com Único Canto Aparado 33"/>
          <p:cNvSpPr/>
          <p:nvPr/>
        </p:nvSpPr>
        <p:spPr>
          <a:xfrm>
            <a:off x="3089536" y="1815666"/>
            <a:ext cx="550151" cy="304220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CAN 2.6.2</a:t>
            </a:r>
            <a:endParaRPr lang="pt-BR" sz="900" dirty="0"/>
          </a:p>
        </p:txBody>
      </p:sp>
      <p:sp>
        <p:nvSpPr>
          <p:cNvPr id="36" name="Retângulo com Único Canto Aparado 65"/>
          <p:cNvSpPr/>
          <p:nvPr/>
        </p:nvSpPr>
        <p:spPr>
          <a:xfrm>
            <a:off x="2411759" y="1818481"/>
            <a:ext cx="550151" cy="304220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CAN 2.6.1</a:t>
            </a:r>
            <a:endParaRPr lang="pt-BR" sz="900" dirty="0"/>
          </a:p>
        </p:txBody>
      </p:sp>
      <p:sp>
        <p:nvSpPr>
          <p:cNvPr id="38" name="Line Callout 1 (Border and Accent Bar) 35"/>
          <p:cNvSpPr/>
          <p:nvPr/>
        </p:nvSpPr>
        <p:spPr>
          <a:xfrm flipH="1">
            <a:off x="229209" y="1761660"/>
            <a:ext cx="1340766" cy="1069487"/>
          </a:xfrm>
          <a:prstGeom prst="accentBorderCallout1">
            <a:avLst>
              <a:gd name="adj1" fmla="val 18750"/>
              <a:gd name="adj2" fmla="val -8333"/>
              <a:gd name="adj3" fmla="val 6819"/>
              <a:gd name="adj4" fmla="val -5963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 smtClean="0"/>
              <a:t>Apenas para campanhas </a:t>
            </a:r>
            <a:r>
              <a:rPr lang="pt-PT" sz="1100" dirty="0" err="1" smtClean="0"/>
              <a:t>Genesys</a:t>
            </a:r>
            <a:r>
              <a:rPr lang="pt-PT" sz="1100" dirty="0" smtClean="0"/>
              <a:t> (para campanhas </a:t>
            </a:r>
            <a:r>
              <a:rPr lang="pt-PT" sz="1100" dirty="0" err="1" smtClean="0"/>
              <a:t>Avaya</a:t>
            </a:r>
            <a:r>
              <a:rPr lang="pt-PT" sz="1100" dirty="0" smtClean="0"/>
              <a:t> está descrito na frente de integração)</a:t>
            </a:r>
            <a:endParaRPr lang="pt-PT" sz="1100" dirty="0"/>
          </a:p>
        </p:txBody>
      </p:sp>
      <p:sp>
        <p:nvSpPr>
          <p:cNvPr id="37" name="Título 4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</p:spPr>
        <p:txBody>
          <a:bodyPr/>
          <a:lstStyle/>
          <a:p>
            <a:r>
              <a:rPr lang="pt-BR" dirty="0" smtClean="0"/>
              <a:t>Campanhas </a:t>
            </a:r>
            <a:r>
              <a:rPr lang="pt-BR" dirty="0" err="1" smtClean="0"/>
              <a:t>Preview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260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tângulo 62"/>
          <p:cNvSpPr/>
          <p:nvPr/>
        </p:nvSpPr>
        <p:spPr>
          <a:xfrm>
            <a:off x="6645932" y="2484573"/>
            <a:ext cx="1382452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Cliente</a:t>
            </a:r>
            <a:endParaRPr lang="pt-BR" sz="1400" dirty="0"/>
          </a:p>
        </p:txBody>
      </p:sp>
      <p:sp>
        <p:nvSpPr>
          <p:cNvPr id="75" name="Retângulo 74"/>
          <p:cNvSpPr/>
          <p:nvPr/>
        </p:nvSpPr>
        <p:spPr>
          <a:xfrm>
            <a:off x="3045532" y="3516491"/>
            <a:ext cx="1382452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Atendente Front-office</a:t>
            </a:r>
            <a:endParaRPr lang="pt-BR" sz="1400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4703266" y="3439176"/>
            <a:ext cx="718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Recebe</a:t>
            </a:r>
            <a:endParaRPr lang="pt-BR" sz="1400" dirty="0"/>
          </a:p>
        </p:txBody>
      </p:sp>
      <p:sp>
        <p:nvSpPr>
          <p:cNvPr id="22" name="Retângulo 21"/>
          <p:cNvSpPr/>
          <p:nvPr/>
        </p:nvSpPr>
        <p:spPr>
          <a:xfrm>
            <a:off x="3045532" y="1224930"/>
            <a:ext cx="1382452" cy="342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CRM Único</a:t>
            </a:r>
            <a:endParaRPr lang="pt-BR" sz="1400" dirty="0"/>
          </a:p>
        </p:txBody>
      </p:sp>
      <p:sp>
        <p:nvSpPr>
          <p:cNvPr id="43" name="Retângulo 42"/>
          <p:cNvSpPr/>
          <p:nvPr/>
        </p:nvSpPr>
        <p:spPr>
          <a:xfrm>
            <a:off x="3045532" y="2472445"/>
            <a:ext cx="1382452" cy="342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CTI</a:t>
            </a:r>
            <a:endParaRPr lang="pt-BR" sz="14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765613" y="3050502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Designa</a:t>
            </a:r>
            <a:endParaRPr lang="pt-BR" sz="1400" dirty="0"/>
          </a:p>
        </p:txBody>
      </p:sp>
      <p:cxnSp>
        <p:nvCxnSpPr>
          <p:cNvPr id="8" name="Conector de seta reta 7"/>
          <p:cNvCxnSpPr>
            <a:stCxn id="22" idx="2"/>
            <a:endCxn id="43" idx="0"/>
          </p:cNvCxnSpPr>
          <p:nvPr/>
        </p:nvCxnSpPr>
        <p:spPr>
          <a:xfrm>
            <a:off x="3736758" y="1567830"/>
            <a:ext cx="0" cy="904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6645932" y="4176396"/>
            <a:ext cx="1382452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Interação </a:t>
            </a:r>
            <a:r>
              <a:rPr lang="pt-BR" sz="1400" dirty="0" err="1" smtClean="0"/>
              <a:t>Outbound</a:t>
            </a:r>
            <a:endParaRPr lang="pt-BR" sz="14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4744212" y="4134761"/>
            <a:ext cx="550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Trata</a:t>
            </a:r>
            <a:endParaRPr lang="pt-BR" sz="14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5062532" y="2428260"/>
            <a:ext cx="834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Contacta</a:t>
            </a:r>
            <a:endParaRPr lang="pt-BR" sz="1400" dirty="0"/>
          </a:p>
        </p:txBody>
      </p:sp>
      <p:cxnSp>
        <p:nvCxnSpPr>
          <p:cNvPr id="10" name="Conector de seta reta 9"/>
          <p:cNvCxnSpPr>
            <a:stCxn id="43" idx="2"/>
            <a:endCxn id="75" idx="0"/>
          </p:cNvCxnSpPr>
          <p:nvPr/>
        </p:nvCxnSpPr>
        <p:spPr>
          <a:xfrm>
            <a:off x="3736758" y="2815345"/>
            <a:ext cx="0" cy="701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>
          <a:xfrm>
            <a:off x="6645932" y="3526035"/>
            <a:ext cx="1382452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Contato</a:t>
            </a:r>
            <a:endParaRPr lang="pt-BR" sz="1400" dirty="0"/>
          </a:p>
        </p:txBody>
      </p:sp>
      <p:cxnSp>
        <p:nvCxnSpPr>
          <p:cNvPr id="25" name="Conector angulado 24"/>
          <p:cNvCxnSpPr>
            <a:stCxn id="75" idx="1"/>
            <a:endCxn id="41" idx="1"/>
          </p:cNvCxnSpPr>
          <p:nvPr/>
        </p:nvCxnSpPr>
        <p:spPr>
          <a:xfrm rot="10800000" flipH="1" flipV="1">
            <a:off x="3045532" y="3687941"/>
            <a:ext cx="3600400" cy="659905"/>
          </a:xfrm>
          <a:prstGeom prst="bentConnector3">
            <a:avLst>
              <a:gd name="adj1" fmla="val -63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/>
          <p:cNvCxnSpPr>
            <a:stCxn id="43" idx="3"/>
            <a:endCxn id="63" idx="1"/>
          </p:cNvCxnSpPr>
          <p:nvPr/>
        </p:nvCxnSpPr>
        <p:spPr>
          <a:xfrm>
            <a:off x="4427984" y="2643895"/>
            <a:ext cx="2217948" cy="1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com Único Canto Aparado 25"/>
          <p:cNvSpPr/>
          <p:nvPr/>
        </p:nvSpPr>
        <p:spPr>
          <a:xfrm>
            <a:off x="5853845" y="2413063"/>
            <a:ext cx="550151" cy="216023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CAN 2.5.2</a:t>
            </a:r>
            <a:endParaRPr lang="pt-BR" sz="900" dirty="0"/>
          </a:p>
        </p:txBody>
      </p:sp>
      <p:cxnSp>
        <p:nvCxnSpPr>
          <p:cNvPr id="6" name="Conector de seta reta 5"/>
          <p:cNvCxnSpPr>
            <a:stCxn id="75" idx="3"/>
            <a:endCxn id="32" idx="1"/>
          </p:cNvCxnSpPr>
          <p:nvPr/>
        </p:nvCxnSpPr>
        <p:spPr>
          <a:xfrm>
            <a:off x="4427984" y="3687942"/>
            <a:ext cx="2217948" cy="9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com Único Canto Aparado 27"/>
          <p:cNvSpPr/>
          <p:nvPr/>
        </p:nvSpPr>
        <p:spPr>
          <a:xfrm>
            <a:off x="5853845" y="3547189"/>
            <a:ext cx="550151" cy="216023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CAN 2.5.2</a:t>
            </a:r>
            <a:endParaRPr lang="pt-BR" sz="900" dirty="0"/>
          </a:p>
        </p:txBody>
      </p:sp>
      <p:sp>
        <p:nvSpPr>
          <p:cNvPr id="29" name="Retângulo com Único Canto Aparado 28"/>
          <p:cNvSpPr/>
          <p:nvPr/>
        </p:nvSpPr>
        <p:spPr>
          <a:xfrm>
            <a:off x="5853845" y="4195261"/>
            <a:ext cx="550151" cy="216023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CAN 2.5.2</a:t>
            </a:r>
            <a:endParaRPr lang="pt-BR" sz="900" dirty="0"/>
          </a:p>
        </p:txBody>
      </p:sp>
      <p:sp>
        <p:nvSpPr>
          <p:cNvPr id="30" name="Retângulo 29"/>
          <p:cNvSpPr/>
          <p:nvPr/>
        </p:nvSpPr>
        <p:spPr>
          <a:xfrm>
            <a:off x="395536" y="3601195"/>
            <a:ext cx="1382452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Script</a:t>
            </a:r>
            <a:endParaRPr lang="pt-BR" sz="14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832388" y="3370362"/>
            <a:ext cx="751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Executa</a:t>
            </a:r>
            <a:endParaRPr lang="pt-BR" sz="1400" dirty="0"/>
          </a:p>
        </p:txBody>
      </p:sp>
      <p:sp>
        <p:nvSpPr>
          <p:cNvPr id="33" name="Retângulo com Único Canto Aparado 32"/>
          <p:cNvSpPr/>
          <p:nvPr/>
        </p:nvSpPr>
        <p:spPr>
          <a:xfrm>
            <a:off x="1894409" y="3145837"/>
            <a:ext cx="550151" cy="216023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CAN 2.5.3</a:t>
            </a:r>
            <a:endParaRPr lang="pt-BR" sz="900" dirty="0"/>
          </a:p>
        </p:txBody>
      </p:sp>
      <p:cxnSp>
        <p:nvCxnSpPr>
          <p:cNvPr id="9" name="Conector angulado 8"/>
          <p:cNvCxnSpPr>
            <a:endCxn id="30" idx="3"/>
          </p:cNvCxnSpPr>
          <p:nvPr/>
        </p:nvCxnSpPr>
        <p:spPr>
          <a:xfrm rot="10800000" flipV="1">
            <a:off x="1777988" y="3601195"/>
            <a:ext cx="1267544" cy="1714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3765613" y="1818996"/>
            <a:ext cx="1908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Publica contatos e</a:t>
            </a:r>
          </a:p>
          <a:p>
            <a:r>
              <a:rPr lang="pt-BR" sz="1400" dirty="0" smtClean="0"/>
              <a:t>campanhas </a:t>
            </a:r>
            <a:r>
              <a:rPr lang="pt-BR" sz="1400" b="1" dirty="0" err="1" smtClean="0"/>
              <a:t>Progressive</a:t>
            </a:r>
            <a:endParaRPr lang="pt-BR" sz="1400" b="1" dirty="0"/>
          </a:p>
        </p:txBody>
      </p:sp>
      <p:cxnSp>
        <p:nvCxnSpPr>
          <p:cNvPr id="14" name="Conector angulado 13"/>
          <p:cNvCxnSpPr>
            <a:stCxn id="32" idx="3"/>
            <a:endCxn id="41" idx="3"/>
          </p:cNvCxnSpPr>
          <p:nvPr/>
        </p:nvCxnSpPr>
        <p:spPr>
          <a:xfrm>
            <a:off x="8028384" y="3697485"/>
            <a:ext cx="12700" cy="650361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7452321" y="2992320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É associada</a:t>
            </a:r>
            <a:endParaRPr lang="pt-BR" sz="1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7092280" y="3910421"/>
            <a:ext cx="1249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Fica registrado</a:t>
            </a:r>
            <a:endParaRPr lang="pt-BR" sz="1400" dirty="0"/>
          </a:p>
        </p:txBody>
      </p:sp>
      <p:cxnSp>
        <p:nvCxnSpPr>
          <p:cNvPr id="16" name="Conector angulado 15"/>
          <p:cNvCxnSpPr>
            <a:stCxn id="41" idx="2"/>
            <a:endCxn id="63" idx="3"/>
          </p:cNvCxnSpPr>
          <p:nvPr/>
        </p:nvCxnSpPr>
        <p:spPr>
          <a:xfrm rot="5400000" flipH="1" flipV="1">
            <a:off x="6751135" y="3242047"/>
            <a:ext cx="1863273" cy="691226"/>
          </a:xfrm>
          <a:prstGeom prst="bentConnector4">
            <a:avLst>
              <a:gd name="adj1" fmla="val -9202"/>
              <a:gd name="adj2" fmla="val 1606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com Único Canto Aparado 34"/>
          <p:cNvSpPr/>
          <p:nvPr/>
        </p:nvSpPr>
        <p:spPr>
          <a:xfrm>
            <a:off x="3089536" y="1815666"/>
            <a:ext cx="550151" cy="304220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CAN 2.6.2</a:t>
            </a:r>
            <a:endParaRPr lang="pt-BR" sz="900" dirty="0"/>
          </a:p>
        </p:txBody>
      </p:sp>
      <p:sp>
        <p:nvSpPr>
          <p:cNvPr id="40" name="Retângulo com Único Canto Aparado 65"/>
          <p:cNvSpPr/>
          <p:nvPr/>
        </p:nvSpPr>
        <p:spPr>
          <a:xfrm>
            <a:off x="2411759" y="1818481"/>
            <a:ext cx="550151" cy="304220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CAN 2.6.1</a:t>
            </a:r>
            <a:endParaRPr lang="pt-BR" sz="900" dirty="0"/>
          </a:p>
        </p:txBody>
      </p:sp>
      <p:sp>
        <p:nvSpPr>
          <p:cNvPr id="42" name="Line Callout 1 (Border and Accent Bar) 35"/>
          <p:cNvSpPr/>
          <p:nvPr/>
        </p:nvSpPr>
        <p:spPr>
          <a:xfrm flipH="1">
            <a:off x="229209" y="1815666"/>
            <a:ext cx="1340766" cy="999678"/>
          </a:xfrm>
          <a:prstGeom prst="accentBorderCallout1">
            <a:avLst>
              <a:gd name="adj1" fmla="val 18750"/>
              <a:gd name="adj2" fmla="val -8333"/>
              <a:gd name="adj3" fmla="val 6819"/>
              <a:gd name="adj4" fmla="val -5963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 smtClean="0"/>
              <a:t>Apenas para campanhas </a:t>
            </a:r>
            <a:r>
              <a:rPr lang="pt-PT" sz="1100" dirty="0" err="1" smtClean="0"/>
              <a:t>Genesys</a:t>
            </a:r>
            <a:r>
              <a:rPr lang="pt-PT" sz="1100" dirty="0" smtClean="0"/>
              <a:t> (para campanhas </a:t>
            </a:r>
            <a:r>
              <a:rPr lang="pt-PT" sz="1100" dirty="0" err="1" smtClean="0"/>
              <a:t>Avaya</a:t>
            </a:r>
            <a:r>
              <a:rPr lang="pt-PT" sz="1100" dirty="0" smtClean="0"/>
              <a:t> está descrito na frente de integração)</a:t>
            </a:r>
            <a:endParaRPr lang="pt-PT" sz="1100" dirty="0"/>
          </a:p>
        </p:txBody>
      </p:sp>
      <p:sp>
        <p:nvSpPr>
          <p:cNvPr id="34" name="Título 4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</p:spPr>
        <p:txBody>
          <a:bodyPr/>
          <a:lstStyle/>
          <a:p>
            <a:r>
              <a:rPr lang="pt-BR" dirty="0" smtClean="0"/>
              <a:t>Campanhas </a:t>
            </a:r>
            <a:r>
              <a:rPr lang="pt-BR" dirty="0" err="1" smtClean="0"/>
              <a:t>Progressive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623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tângulo 48"/>
          <p:cNvSpPr/>
          <p:nvPr/>
        </p:nvSpPr>
        <p:spPr>
          <a:xfrm>
            <a:off x="2757500" y="2301720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Campanha</a:t>
            </a:r>
            <a:endParaRPr lang="pt-BR" sz="12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1669407" y="2370585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Agrupa</a:t>
            </a:r>
            <a:endParaRPr lang="pt-BR" sz="1200" dirty="0"/>
          </a:p>
        </p:txBody>
      </p:sp>
      <p:sp>
        <p:nvSpPr>
          <p:cNvPr id="29" name="Retângulo 28"/>
          <p:cNvSpPr/>
          <p:nvPr/>
        </p:nvSpPr>
        <p:spPr>
          <a:xfrm>
            <a:off x="251520" y="2498880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Programa</a:t>
            </a:r>
            <a:endParaRPr lang="pt-BR" sz="1200" dirty="0"/>
          </a:p>
        </p:txBody>
      </p:sp>
      <p:cxnSp>
        <p:nvCxnSpPr>
          <p:cNvPr id="3" name="Conector de seta reta 2"/>
          <p:cNvCxnSpPr>
            <a:stCxn id="29" idx="3"/>
            <a:endCxn id="49" idx="1"/>
          </p:cNvCxnSpPr>
          <p:nvPr/>
        </p:nvCxnSpPr>
        <p:spPr>
          <a:xfrm flipV="1">
            <a:off x="1511520" y="2481720"/>
            <a:ext cx="1245980" cy="197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>
          <a:xfrm>
            <a:off x="2685492" y="1132452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Lista de Contato</a:t>
            </a:r>
            <a:endParaRPr lang="pt-BR" sz="1200" dirty="0"/>
          </a:p>
        </p:txBody>
      </p:sp>
      <p:sp>
        <p:nvSpPr>
          <p:cNvPr id="46" name="Retângulo 45"/>
          <p:cNvSpPr/>
          <p:nvPr/>
        </p:nvSpPr>
        <p:spPr>
          <a:xfrm>
            <a:off x="7056416" y="2768910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Interação</a:t>
            </a:r>
            <a:endParaRPr lang="pt-BR" sz="1200" dirty="0"/>
          </a:p>
        </p:txBody>
      </p:sp>
      <p:sp>
        <p:nvSpPr>
          <p:cNvPr id="48" name="Retângulo 47"/>
          <p:cNvSpPr/>
          <p:nvPr/>
        </p:nvSpPr>
        <p:spPr>
          <a:xfrm>
            <a:off x="4860032" y="2558215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Questionário</a:t>
            </a:r>
            <a:endParaRPr lang="pt-BR" sz="1200" dirty="0"/>
          </a:p>
        </p:txBody>
      </p:sp>
      <p:sp>
        <p:nvSpPr>
          <p:cNvPr id="56" name="Retângulo 55"/>
          <p:cNvSpPr/>
          <p:nvPr/>
        </p:nvSpPr>
        <p:spPr>
          <a:xfrm>
            <a:off x="4355976" y="3741018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 smtClean="0"/>
              <a:t>Smartscript</a:t>
            </a:r>
            <a:endParaRPr lang="pt-BR" sz="1200" dirty="0"/>
          </a:p>
        </p:txBody>
      </p:sp>
      <p:sp>
        <p:nvSpPr>
          <p:cNvPr id="57" name="Retângulo 56"/>
          <p:cNvSpPr/>
          <p:nvPr/>
        </p:nvSpPr>
        <p:spPr>
          <a:xfrm>
            <a:off x="320035" y="1809221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Aprovador</a:t>
            </a:r>
            <a:endParaRPr lang="pt-BR" sz="1200" dirty="0"/>
          </a:p>
        </p:txBody>
      </p:sp>
      <p:sp>
        <p:nvSpPr>
          <p:cNvPr id="58" name="Retângulo 57"/>
          <p:cNvSpPr/>
          <p:nvPr/>
        </p:nvSpPr>
        <p:spPr>
          <a:xfrm>
            <a:off x="251520" y="3308970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Anexo</a:t>
            </a:r>
            <a:endParaRPr lang="pt-BR" sz="1200" dirty="0"/>
          </a:p>
        </p:txBody>
      </p:sp>
      <p:sp>
        <p:nvSpPr>
          <p:cNvPr id="59" name="Retângulo 58"/>
          <p:cNvSpPr/>
          <p:nvPr/>
        </p:nvSpPr>
        <p:spPr>
          <a:xfrm>
            <a:off x="2757500" y="3111810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Oferta</a:t>
            </a:r>
            <a:endParaRPr lang="pt-BR" sz="1200" dirty="0"/>
          </a:p>
        </p:txBody>
      </p:sp>
      <p:cxnSp>
        <p:nvCxnSpPr>
          <p:cNvPr id="18" name="Conector de seta reta 17"/>
          <p:cNvCxnSpPr>
            <a:stCxn id="49" idx="3"/>
            <a:endCxn id="48" idx="1"/>
          </p:cNvCxnSpPr>
          <p:nvPr/>
        </p:nvCxnSpPr>
        <p:spPr>
          <a:xfrm>
            <a:off x="4017500" y="2481720"/>
            <a:ext cx="842532" cy="256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/>
          <p:cNvSpPr txBox="1"/>
          <p:nvPr/>
        </p:nvSpPr>
        <p:spPr>
          <a:xfrm>
            <a:off x="4692399" y="3158145"/>
            <a:ext cx="970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Disponibiliza</a:t>
            </a:r>
            <a:endParaRPr lang="pt-BR" sz="1200" dirty="0"/>
          </a:p>
        </p:txBody>
      </p:sp>
      <p:cxnSp>
        <p:nvCxnSpPr>
          <p:cNvPr id="22" name="Conector de seta reta 21"/>
          <p:cNvCxnSpPr>
            <a:stCxn id="49" idx="2"/>
            <a:endCxn id="59" idx="0"/>
          </p:cNvCxnSpPr>
          <p:nvPr/>
        </p:nvCxnSpPr>
        <p:spPr>
          <a:xfrm>
            <a:off x="3387500" y="2661720"/>
            <a:ext cx="0" cy="450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/>
          <p:cNvSpPr txBox="1"/>
          <p:nvPr/>
        </p:nvSpPr>
        <p:spPr>
          <a:xfrm>
            <a:off x="1809206" y="1779296"/>
            <a:ext cx="814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É validada</a:t>
            </a:r>
            <a:endParaRPr lang="pt-BR" sz="1200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3411742" y="1638840"/>
            <a:ext cx="771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É elegível</a:t>
            </a:r>
            <a:endParaRPr lang="pt-BR" sz="1200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4211960" y="1044774"/>
            <a:ext cx="729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Participa</a:t>
            </a:r>
            <a:endParaRPr lang="pt-BR" sz="12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2732808" y="2762799"/>
            <a:ext cx="676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Contem</a:t>
            </a:r>
            <a:endParaRPr lang="pt-BR" sz="1200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4211960" y="2283718"/>
            <a:ext cx="654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Elabora</a:t>
            </a:r>
            <a:endParaRPr lang="pt-BR" sz="1200" dirty="0"/>
          </a:p>
        </p:txBody>
      </p:sp>
      <p:cxnSp>
        <p:nvCxnSpPr>
          <p:cNvPr id="78" name="Conector angulado 77"/>
          <p:cNvCxnSpPr>
            <a:endCxn id="46" idx="0"/>
          </p:cNvCxnSpPr>
          <p:nvPr/>
        </p:nvCxnSpPr>
        <p:spPr>
          <a:xfrm rot="16200000" flipH="1">
            <a:off x="6206154" y="1288648"/>
            <a:ext cx="1293558" cy="16669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49" idx="3"/>
            <a:endCxn id="56" idx="0"/>
          </p:cNvCxnSpPr>
          <p:nvPr/>
        </p:nvCxnSpPr>
        <p:spPr>
          <a:xfrm>
            <a:off x="4017500" y="2481720"/>
            <a:ext cx="968476" cy="1259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/>
          <p:cNvSpPr txBox="1"/>
          <p:nvPr/>
        </p:nvSpPr>
        <p:spPr>
          <a:xfrm>
            <a:off x="6300192" y="2139702"/>
            <a:ext cx="729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Participa</a:t>
            </a:r>
            <a:endParaRPr lang="pt-BR" sz="1200" dirty="0"/>
          </a:p>
        </p:txBody>
      </p:sp>
      <p:sp>
        <p:nvSpPr>
          <p:cNvPr id="95" name="CaixaDeTexto 94"/>
          <p:cNvSpPr txBox="1"/>
          <p:nvPr/>
        </p:nvSpPr>
        <p:spPr>
          <a:xfrm>
            <a:off x="5940152" y="4074486"/>
            <a:ext cx="669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Executa</a:t>
            </a:r>
            <a:endParaRPr lang="pt-BR" sz="1200" dirty="0"/>
          </a:p>
        </p:txBody>
      </p:sp>
      <p:sp>
        <p:nvSpPr>
          <p:cNvPr id="98" name="Retângulo 97"/>
          <p:cNvSpPr/>
          <p:nvPr/>
        </p:nvSpPr>
        <p:spPr>
          <a:xfrm>
            <a:off x="7051247" y="3741018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Atendente</a:t>
            </a:r>
            <a:endParaRPr lang="pt-BR" sz="1200" dirty="0"/>
          </a:p>
        </p:txBody>
      </p:sp>
      <p:sp>
        <p:nvSpPr>
          <p:cNvPr id="101" name="CaixaDeTexto 100"/>
          <p:cNvSpPr txBox="1"/>
          <p:nvPr/>
        </p:nvSpPr>
        <p:spPr>
          <a:xfrm>
            <a:off x="7770958" y="3318402"/>
            <a:ext cx="495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Trata</a:t>
            </a:r>
            <a:endParaRPr lang="pt-BR" sz="1200" dirty="0"/>
          </a:p>
        </p:txBody>
      </p:sp>
      <p:cxnSp>
        <p:nvCxnSpPr>
          <p:cNvPr id="102" name="Conector angulado 101"/>
          <p:cNvCxnSpPr>
            <a:stCxn id="98" idx="1"/>
            <a:endCxn id="48" idx="3"/>
          </p:cNvCxnSpPr>
          <p:nvPr/>
        </p:nvCxnSpPr>
        <p:spPr>
          <a:xfrm rot="10800000">
            <a:off x="6120033" y="2738216"/>
            <a:ext cx="931215" cy="118280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angulado 109"/>
          <p:cNvCxnSpPr>
            <a:stCxn id="98" idx="2"/>
            <a:endCxn id="56" idx="2"/>
          </p:cNvCxnSpPr>
          <p:nvPr/>
        </p:nvCxnSpPr>
        <p:spPr>
          <a:xfrm rot="5400000">
            <a:off x="6333612" y="2753383"/>
            <a:ext cx="12700" cy="2695271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de seta reta 111"/>
          <p:cNvCxnSpPr>
            <a:stCxn id="98" idx="0"/>
            <a:endCxn id="46" idx="2"/>
          </p:cNvCxnSpPr>
          <p:nvPr/>
        </p:nvCxnSpPr>
        <p:spPr>
          <a:xfrm flipV="1">
            <a:off x="7681247" y="3128910"/>
            <a:ext cx="5169" cy="612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aixaDeTexto 112"/>
          <p:cNvSpPr txBox="1"/>
          <p:nvPr/>
        </p:nvSpPr>
        <p:spPr>
          <a:xfrm>
            <a:off x="6628697" y="3259020"/>
            <a:ext cx="772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Preenche</a:t>
            </a:r>
            <a:endParaRPr lang="pt-BR" sz="1200" dirty="0"/>
          </a:p>
        </p:txBody>
      </p:sp>
      <p:cxnSp>
        <p:nvCxnSpPr>
          <p:cNvPr id="116" name="Conector de seta reta 115"/>
          <p:cNvCxnSpPr>
            <a:stCxn id="49" idx="1"/>
            <a:endCxn id="58" idx="0"/>
          </p:cNvCxnSpPr>
          <p:nvPr/>
        </p:nvCxnSpPr>
        <p:spPr>
          <a:xfrm flipH="1">
            <a:off x="881520" y="2481720"/>
            <a:ext cx="1875980" cy="827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de seta reta 117"/>
          <p:cNvCxnSpPr>
            <a:stCxn id="49" idx="1"/>
            <a:endCxn id="61" idx="0"/>
          </p:cNvCxnSpPr>
          <p:nvPr/>
        </p:nvCxnSpPr>
        <p:spPr>
          <a:xfrm flipH="1">
            <a:off x="2094874" y="2481720"/>
            <a:ext cx="662626" cy="1373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ixaDeTexto 118"/>
          <p:cNvSpPr txBox="1"/>
          <p:nvPr/>
        </p:nvSpPr>
        <p:spPr>
          <a:xfrm>
            <a:off x="1580284" y="3086877"/>
            <a:ext cx="580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Possui</a:t>
            </a:r>
            <a:endParaRPr lang="pt-BR" sz="1200" dirty="0"/>
          </a:p>
        </p:txBody>
      </p:sp>
      <p:sp>
        <p:nvSpPr>
          <p:cNvPr id="120" name="CaixaDeTexto 119"/>
          <p:cNvSpPr txBox="1"/>
          <p:nvPr/>
        </p:nvSpPr>
        <p:spPr>
          <a:xfrm>
            <a:off x="2195737" y="3543858"/>
            <a:ext cx="573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Utiliza</a:t>
            </a:r>
            <a:endParaRPr lang="pt-BR" sz="1200" dirty="0"/>
          </a:p>
        </p:txBody>
      </p:sp>
      <p:sp>
        <p:nvSpPr>
          <p:cNvPr id="60" name="Retângulo 59"/>
          <p:cNvSpPr/>
          <p:nvPr/>
        </p:nvSpPr>
        <p:spPr>
          <a:xfrm>
            <a:off x="5724128" y="4515966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Solicitação</a:t>
            </a:r>
            <a:endParaRPr lang="pt-BR" sz="1200" dirty="0"/>
          </a:p>
        </p:txBody>
      </p:sp>
      <p:cxnSp>
        <p:nvCxnSpPr>
          <p:cNvPr id="4" name="Conector angulado 3"/>
          <p:cNvCxnSpPr>
            <a:stCxn id="46" idx="3"/>
            <a:endCxn id="60" idx="3"/>
          </p:cNvCxnSpPr>
          <p:nvPr/>
        </p:nvCxnSpPr>
        <p:spPr>
          <a:xfrm flipH="1">
            <a:off x="6984128" y="2948910"/>
            <a:ext cx="1332288" cy="1747056"/>
          </a:xfrm>
          <a:prstGeom prst="bentConnector3">
            <a:avLst>
              <a:gd name="adj1" fmla="val -171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/>
          <p:cNvSpPr txBox="1"/>
          <p:nvPr/>
        </p:nvSpPr>
        <p:spPr>
          <a:xfrm>
            <a:off x="8553607" y="3806919"/>
            <a:ext cx="482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Gera</a:t>
            </a:r>
            <a:endParaRPr lang="pt-BR" sz="1200" dirty="0"/>
          </a:p>
        </p:txBody>
      </p:sp>
      <p:cxnSp>
        <p:nvCxnSpPr>
          <p:cNvPr id="7" name="Conector angulado 6"/>
          <p:cNvCxnSpPr>
            <a:stCxn id="59" idx="2"/>
            <a:endCxn id="56" idx="1"/>
          </p:cNvCxnSpPr>
          <p:nvPr/>
        </p:nvCxnSpPr>
        <p:spPr>
          <a:xfrm rot="16200000" flipH="1">
            <a:off x="3647134" y="3212176"/>
            <a:ext cx="449208" cy="9684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/>
          <p:cNvSpPr txBox="1"/>
          <p:nvPr/>
        </p:nvSpPr>
        <p:spPr>
          <a:xfrm>
            <a:off x="3393342" y="3543858"/>
            <a:ext cx="970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Disponibiliza</a:t>
            </a:r>
            <a:endParaRPr lang="pt-BR" sz="1200" dirty="0"/>
          </a:p>
        </p:txBody>
      </p:sp>
      <p:cxnSp>
        <p:nvCxnSpPr>
          <p:cNvPr id="21" name="Conector angulado 20"/>
          <p:cNvCxnSpPr>
            <a:endCxn id="57" idx="3"/>
          </p:cNvCxnSpPr>
          <p:nvPr/>
        </p:nvCxnSpPr>
        <p:spPr>
          <a:xfrm rot="16200000" flipV="1">
            <a:off x="2163684" y="1405573"/>
            <a:ext cx="312499" cy="14797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>
            <a:off x="5004048" y="681540"/>
            <a:ext cx="3110644" cy="1261002"/>
            <a:chOff x="5925852" y="908720"/>
            <a:chExt cx="3110644" cy="1681336"/>
          </a:xfrm>
        </p:grpSpPr>
        <p:sp>
          <p:nvSpPr>
            <p:cNvPr id="38" name="Retângulo 37"/>
            <p:cNvSpPr/>
            <p:nvPr/>
          </p:nvSpPr>
          <p:spPr>
            <a:xfrm>
              <a:off x="5925852" y="1509936"/>
              <a:ext cx="1382452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Cliente</a:t>
              </a:r>
              <a:endParaRPr lang="pt-BR" sz="1200" dirty="0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7639744" y="1509936"/>
              <a:ext cx="1382452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Pessoa Física</a:t>
              </a:r>
              <a:endParaRPr lang="pt-BR" sz="1200" dirty="0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7654044" y="2132856"/>
              <a:ext cx="1382452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Pessoa Jurídica</a:t>
              </a:r>
              <a:endParaRPr lang="pt-BR" sz="1200" dirty="0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7639744" y="908720"/>
              <a:ext cx="1382452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Inicial / </a:t>
              </a:r>
            </a:p>
            <a:p>
              <a:pPr algn="ctr"/>
              <a:r>
                <a:rPr lang="pt-BR" sz="1200" dirty="0" err="1" smtClean="0"/>
                <a:t>Pré</a:t>
              </a:r>
              <a:r>
                <a:rPr lang="pt-BR" sz="1200" dirty="0" smtClean="0"/>
                <a:t>-criado</a:t>
              </a:r>
              <a:endParaRPr lang="pt-BR" sz="1200" dirty="0"/>
            </a:p>
          </p:txBody>
        </p:sp>
        <p:cxnSp>
          <p:nvCxnSpPr>
            <p:cNvPr id="5" name="Conector angulado 4"/>
            <p:cNvCxnSpPr>
              <a:stCxn id="45" idx="1"/>
              <a:endCxn id="38" idx="3"/>
            </p:cNvCxnSpPr>
            <p:nvPr/>
          </p:nvCxnSpPr>
          <p:spPr>
            <a:xfrm rot="10800000" flipV="1">
              <a:off x="7308304" y="1137320"/>
              <a:ext cx="331440" cy="601216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angulado 7"/>
            <p:cNvCxnSpPr>
              <a:stCxn id="40" idx="1"/>
              <a:endCxn id="38" idx="3"/>
            </p:cNvCxnSpPr>
            <p:nvPr/>
          </p:nvCxnSpPr>
          <p:spPr>
            <a:xfrm rot="10800000">
              <a:off x="7308304" y="1738536"/>
              <a:ext cx="331440" cy="1270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angulado 10"/>
            <p:cNvCxnSpPr>
              <a:stCxn id="41" idx="1"/>
              <a:endCxn id="38" idx="3"/>
            </p:cNvCxnSpPr>
            <p:nvPr/>
          </p:nvCxnSpPr>
          <p:spPr>
            <a:xfrm rot="10800000">
              <a:off x="7308304" y="1738536"/>
              <a:ext cx="345740" cy="62292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aixaDeTexto 69"/>
            <p:cNvSpPr txBox="1"/>
            <p:nvPr/>
          </p:nvSpPr>
          <p:spPr>
            <a:xfrm>
              <a:off x="7020272" y="980728"/>
              <a:ext cx="487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(P, E)</a:t>
              </a:r>
              <a:endParaRPr lang="pt-BR" sz="1200" dirty="0"/>
            </a:p>
          </p:txBody>
        </p:sp>
      </p:grpSp>
      <p:cxnSp>
        <p:nvCxnSpPr>
          <p:cNvPr id="13" name="Conector angulado 12"/>
          <p:cNvCxnSpPr>
            <a:stCxn id="32" idx="2"/>
            <a:endCxn id="49" idx="0"/>
          </p:cNvCxnSpPr>
          <p:nvPr/>
        </p:nvCxnSpPr>
        <p:spPr>
          <a:xfrm rot="16200000" flipH="1">
            <a:off x="2946862" y="1861082"/>
            <a:ext cx="809268" cy="720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38" idx="1"/>
            <a:endCxn id="32" idx="3"/>
          </p:cNvCxnSpPr>
          <p:nvPr/>
        </p:nvCxnSpPr>
        <p:spPr>
          <a:xfrm flipH="1">
            <a:off x="3945492" y="1303902"/>
            <a:ext cx="1058556" cy="8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o 23"/>
          <p:cNvGrpSpPr/>
          <p:nvPr/>
        </p:nvGrpSpPr>
        <p:grpSpPr>
          <a:xfrm>
            <a:off x="467544" y="3855612"/>
            <a:ext cx="3384376" cy="984390"/>
            <a:chOff x="467544" y="5140816"/>
            <a:chExt cx="3384376" cy="1312520"/>
          </a:xfrm>
        </p:grpSpPr>
        <p:sp>
          <p:nvSpPr>
            <p:cNvPr id="61" name="Retângulo 60"/>
            <p:cNvSpPr/>
            <p:nvPr/>
          </p:nvSpPr>
          <p:spPr>
            <a:xfrm>
              <a:off x="1403648" y="5140816"/>
              <a:ext cx="1382452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Canal</a:t>
              </a:r>
              <a:endParaRPr lang="pt-BR" sz="1200" dirty="0"/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467544" y="5996136"/>
              <a:ext cx="792088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Voz</a:t>
              </a:r>
              <a:endParaRPr lang="pt-BR" sz="1200" dirty="0"/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1331640" y="5996136"/>
              <a:ext cx="792088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E-mail</a:t>
              </a:r>
              <a:endParaRPr lang="pt-BR" sz="1200" dirty="0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2195736" y="5996136"/>
              <a:ext cx="792088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SMS</a:t>
              </a:r>
              <a:endParaRPr lang="pt-BR" sz="1200" dirty="0"/>
            </a:p>
          </p:txBody>
        </p:sp>
        <p:cxnSp>
          <p:nvCxnSpPr>
            <p:cNvPr id="122" name="Conector angulado 121"/>
            <p:cNvCxnSpPr>
              <a:stCxn id="62" idx="0"/>
              <a:endCxn id="61" idx="2"/>
            </p:cNvCxnSpPr>
            <p:nvPr/>
          </p:nvCxnSpPr>
          <p:spPr>
            <a:xfrm rot="5400000" flipH="1" flipV="1">
              <a:off x="1280171" y="5181433"/>
              <a:ext cx="398120" cy="1231286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angulado 125"/>
            <p:cNvCxnSpPr>
              <a:stCxn id="63" idx="0"/>
              <a:endCxn id="61" idx="2"/>
            </p:cNvCxnSpPr>
            <p:nvPr/>
          </p:nvCxnSpPr>
          <p:spPr>
            <a:xfrm rot="5400000" flipH="1" flipV="1">
              <a:off x="1712219" y="5613481"/>
              <a:ext cx="398120" cy="36719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angulado 127"/>
            <p:cNvCxnSpPr>
              <a:stCxn id="64" idx="0"/>
              <a:endCxn id="61" idx="2"/>
            </p:cNvCxnSpPr>
            <p:nvPr/>
          </p:nvCxnSpPr>
          <p:spPr>
            <a:xfrm rot="16200000" flipV="1">
              <a:off x="2144267" y="5548623"/>
              <a:ext cx="398120" cy="496906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CaixaDeTexto 68"/>
            <p:cNvSpPr txBox="1"/>
            <p:nvPr/>
          </p:nvSpPr>
          <p:spPr>
            <a:xfrm>
              <a:off x="794121" y="5425479"/>
              <a:ext cx="487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(P, E)</a:t>
              </a:r>
              <a:endParaRPr lang="pt-BR" sz="1200" dirty="0"/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3059832" y="5996136"/>
              <a:ext cx="792088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Carta</a:t>
              </a:r>
              <a:endParaRPr lang="pt-BR" sz="1200" dirty="0"/>
            </a:p>
          </p:txBody>
        </p:sp>
        <p:cxnSp>
          <p:nvCxnSpPr>
            <p:cNvPr id="9" name="Conector angulado 8"/>
            <p:cNvCxnSpPr>
              <a:stCxn id="71" idx="0"/>
              <a:endCxn id="61" idx="2"/>
            </p:cNvCxnSpPr>
            <p:nvPr/>
          </p:nvCxnSpPr>
          <p:spPr>
            <a:xfrm rot="16200000" flipV="1">
              <a:off x="2576315" y="5116575"/>
              <a:ext cx="398120" cy="1361002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Conector angulado 26"/>
          <p:cNvCxnSpPr>
            <a:stCxn id="38" idx="2"/>
          </p:cNvCxnSpPr>
          <p:nvPr/>
        </p:nvCxnSpPr>
        <p:spPr>
          <a:xfrm rot="5400000">
            <a:off x="5060259" y="1923199"/>
            <a:ext cx="1082862" cy="1871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ixaDeTexto 81"/>
          <p:cNvSpPr txBox="1"/>
          <p:nvPr/>
        </p:nvSpPr>
        <p:spPr>
          <a:xfrm>
            <a:off x="4860032" y="1779662"/>
            <a:ext cx="8023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pt-BR" sz="1200" dirty="0"/>
              <a:t>Responde</a:t>
            </a:r>
          </a:p>
        </p:txBody>
      </p:sp>
      <p:sp>
        <p:nvSpPr>
          <p:cNvPr id="73" name="Título 4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</p:spPr>
        <p:txBody>
          <a:bodyPr/>
          <a:lstStyle/>
          <a:p>
            <a:r>
              <a:rPr lang="pt-BR" dirty="0" smtClean="0"/>
              <a:t>Campanhas</a:t>
            </a:r>
            <a:endParaRPr lang="pt-BR" dirty="0"/>
          </a:p>
        </p:txBody>
      </p:sp>
      <p:sp>
        <p:nvSpPr>
          <p:cNvPr id="7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00392" y="4865958"/>
            <a:ext cx="503858" cy="274637"/>
          </a:xfrm>
        </p:spPr>
        <p:txBody>
          <a:bodyPr/>
          <a:lstStyle/>
          <a:p>
            <a:r>
              <a:rPr lang="pt-BR" dirty="0" smtClean="0"/>
              <a:t>07</a:t>
            </a:r>
            <a:endParaRPr lang="pt-BR" dirty="0"/>
          </a:p>
        </p:txBody>
      </p:sp>
      <p:sp>
        <p:nvSpPr>
          <p:cNvPr id="76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95288" y="4865958"/>
            <a:ext cx="7849120" cy="274637"/>
          </a:xfrm>
        </p:spPr>
        <p:txBody>
          <a:bodyPr/>
          <a:lstStyle/>
          <a:p>
            <a:r>
              <a:rPr lang="pt-BR" noProof="0" dirty="0" smtClean="0"/>
              <a:t>Página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498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9" grpId="0" animBg="1"/>
      <p:bldP spid="32" grpId="0" animBg="1"/>
      <p:bldP spid="46" grpId="0" animBg="1"/>
      <p:bldP spid="48" grpId="0" animBg="1"/>
      <p:bldP spid="56" grpId="0" animBg="1"/>
      <p:bldP spid="57" grpId="0" animBg="1"/>
      <p:bldP spid="58" grpId="0" animBg="1"/>
      <p:bldP spid="59" grpId="0" animBg="1"/>
      <p:bldP spid="66" grpId="0"/>
      <p:bldP spid="72" grpId="0"/>
      <p:bldP spid="74" grpId="0"/>
      <p:bldP spid="79" grpId="0"/>
      <p:bldP spid="80" grpId="0"/>
      <p:bldP spid="81" grpId="0"/>
      <p:bldP spid="91" grpId="0"/>
      <p:bldP spid="95" grpId="0"/>
      <p:bldP spid="98" grpId="0" animBg="1"/>
      <p:bldP spid="101" grpId="0"/>
      <p:bldP spid="113" grpId="0"/>
      <p:bldP spid="119" grpId="0"/>
      <p:bldP spid="120" grpId="0"/>
      <p:bldP spid="60" grpId="0" animBg="1"/>
      <p:bldP spid="67" grpId="0"/>
      <p:bldP spid="68" grpId="0"/>
      <p:bldP spid="8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Frente - canais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820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2483768" y="1228569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URA</a:t>
            </a:r>
            <a:endParaRPr lang="pt-BR" sz="1200" dirty="0"/>
          </a:p>
        </p:txBody>
      </p:sp>
      <p:cxnSp>
        <p:nvCxnSpPr>
          <p:cNvPr id="3080" name="Conector de seta reta 3079"/>
          <p:cNvCxnSpPr>
            <a:stCxn id="2" idx="3"/>
            <a:endCxn id="12" idx="1"/>
          </p:cNvCxnSpPr>
          <p:nvPr/>
        </p:nvCxnSpPr>
        <p:spPr>
          <a:xfrm>
            <a:off x="1597968" y="1397019"/>
            <a:ext cx="885800" cy="3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1" name="CaixaDeTexto 3080"/>
          <p:cNvSpPr txBox="1"/>
          <p:nvPr/>
        </p:nvSpPr>
        <p:spPr>
          <a:xfrm>
            <a:off x="1763688" y="1167594"/>
            <a:ext cx="427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Liga</a:t>
            </a:r>
            <a:endParaRPr lang="pt-BR" sz="1200" dirty="0"/>
          </a:p>
        </p:txBody>
      </p:sp>
      <p:sp>
        <p:nvSpPr>
          <p:cNvPr id="44" name="Retângulo 43"/>
          <p:cNvSpPr/>
          <p:nvPr/>
        </p:nvSpPr>
        <p:spPr>
          <a:xfrm>
            <a:off x="7524328" y="2517744"/>
            <a:ext cx="1202432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Atendente Front-office</a:t>
            </a:r>
            <a:endParaRPr lang="pt-BR" sz="1200" dirty="0"/>
          </a:p>
        </p:txBody>
      </p:sp>
      <p:sp>
        <p:nvSpPr>
          <p:cNvPr id="45" name="Retângulo 44"/>
          <p:cNvSpPr/>
          <p:nvPr/>
        </p:nvSpPr>
        <p:spPr>
          <a:xfrm>
            <a:off x="4572000" y="1228569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CTI</a:t>
            </a:r>
            <a:endParaRPr lang="pt-BR" sz="1200" dirty="0"/>
          </a:p>
        </p:txBody>
      </p:sp>
      <p:cxnSp>
        <p:nvCxnSpPr>
          <p:cNvPr id="3085" name="Conector de seta reta 3084"/>
          <p:cNvCxnSpPr>
            <a:stCxn id="12" idx="3"/>
            <a:endCxn id="45" idx="1"/>
          </p:cNvCxnSpPr>
          <p:nvPr/>
        </p:nvCxnSpPr>
        <p:spPr>
          <a:xfrm>
            <a:off x="3398168" y="1400019"/>
            <a:ext cx="11738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3491881" y="1174563"/>
            <a:ext cx="87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Encaminha</a:t>
            </a:r>
            <a:endParaRPr lang="pt-BR" sz="1200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5337345" y="1778919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Designa</a:t>
            </a:r>
            <a:endParaRPr lang="pt-BR" sz="1200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6516216" y="1660617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Registra</a:t>
            </a:r>
            <a:endParaRPr lang="pt-BR" sz="1200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1619673" y="2510776"/>
            <a:ext cx="901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É associada</a:t>
            </a:r>
            <a:endParaRPr lang="pt-BR" sz="1200" dirty="0"/>
          </a:p>
        </p:txBody>
      </p:sp>
      <p:cxnSp>
        <p:nvCxnSpPr>
          <p:cNvPr id="3093" name="Conector angulado 3092"/>
          <p:cNvCxnSpPr>
            <a:stCxn id="60" idx="0"/>
            <a:endCxn id="53" idx="2"/>
          </p:cNvCxnSpPr>
          <p:nvPr/>
        </p:nvCxnSpPr>
        <p:spPr>
          <a:xfrm rot="5400000" flipH="1" flipV="1">
            <a:off x="2411798" y="3047778"/>
            <a:ext cx="503983" cy="131784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5" name="Conector angulado 3094"/>
          <p:cNvCxnSpPr>
            <a:stCxn id="61" idx="0"/>
            <a:endCxn id="53" idx="2"/>
          </p:cNvCxnSpPr>
          <p:nvPr/>
        </p:nvCxnSpPr>
        <p:spPr>
          <a:xfrm rot="16200000" flipV="1">
            <a:off x="3076009" y="3701415"/>
            <a:ext cx="503983" cy="1057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ângulo 82"/>
          <p:cNvSpPr/>
          <p:nvPr/>
        </p:nvSpPr>
        <p:spPr>
          <a:xfrm>
            <a:off x="2915816" y="2085696"/>
            <a:ext cx="1202432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Protocolo</a:t>
            </a:r>
            <a:endParaRPr lang="pt-BR" sz="1200" dirty="0"/>
          </a:p>
        </p:txBody>
      </p:sp>
      <p:cxnSp>
        <p:nvCxnSpPr>
          <p:cNvPr id="40" name="Conector angulado 39"/>
          <p:cNvCxnSpPr>
            <a:stCxn id="53" idx="0"/>
            <a:endCxn id="83" idx="2"/>
          </p:cNvCxnSpPr>
          <p:nvPr/>
        </p:nvCxnSpPr>
        <p:spPr>
          <a:xfrm rot="5400000" flipH="1" flipV="1">
            <a:off x="3078265" y="2673043"/>
            <a:ext cx="683214" cy="19432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3493430" y="2502936"/>
            <a:ext cx="642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Recebe</a:t>
            </a:r>
            <a:endParaRPr lang="pt-BR" sz="1200" dirty="0"/>
          </a:p>
        </p:txBody>
      </p:sp>
      <p:sp>
        <p:nvSpPr>
          <p:cNvPr id="2" name="Retângulo 1"/>
          <p:cNvSpPr/>
          <p:nvPr/>
        </p:nvSpPr>
        <p:spPr>
          <a:xfrm>
            <a:off x="683568" y="1225568"/>
            <a:ext cx="914400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Pessoa</a:t>
            </a:r>
            <a:endParaRPr lang="pt-BR" sz="1200" dirty="0"/>
          </a:p>
        </p:txBody>
      </p:sp>
      <p:sp>
        <p:nvSpPr>
          <p:cNvPr id="7" name="Retângulo 6"/>
          <p:cNvSpPr/>
          <p:nvPr/>
        </p:nvSpPr>
        <p:spPr>
          <a:xfrm>
            <a:off x="1227637" y="2085696"/>
            <a:ext cx="914400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Cliente</a:t>
            </a:r>
            <a:endParaRPr lang="pt-BR" sz="1200" dirty="0"/>
          </a:p>
        </p:txBody>
      </p:sp>
      <p:sp>
        <p:nvSpPr>
          <p:cNvPr id="53" name="Retângulo 52"/>
          <p:cNvSpPr/>
          <p:nvPr/>
        </p:nvSpPr>
        <p:spPr>
          <a:xfrm>
            <a:off x="2721496" y="3111810"/>
            <a:ext cx="1202432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Interação </a:t>
            </a:r>
            <a:r>
              <a:rPr lang="pt-BR" sz="1200" dirty="0" err="1" smtClean="0"/>
              <a:t>Inbound</a:t>
            </a:r>
            <a:endParaRPr lang="pt-BR" sz="1200" dirty="0"/>
          </a:p>
        </p:txBody>
      </p:sp>
      <p:sp>
        <p:nvSpPr>
          <p:cNvPr id="60" name="Retângulo 59"/>
          <p:cNvSpPr/>
          <p:nvPr/>
        </p:nvSpPr>
        <p:spPr>
          <a:xfrm>
            <a:off x="1403648" y="3958693"/>
            <a:ext cx="1202432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Original</a:t>
            </a:r>
            <a:endParaRPr lang="pt-BR" sz="1200" dirty="0"/>
          </a:p>
        </p:txBody>
      </p:sp>
      <p:sp>
        <p:nvSpPr>
          <p:cNvPr id="61" name="Retângulo 60"/>
          <p:cNvSpPr/>
          <p:nvPr/>
        </p:nvSpPr>
        <p:spPr>
          <a:xfrm>
            <a:off x="2653401" y="3958693"/>
            <a:ext cx="1359768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Transferida</a:t>
            </a:r>
            <a:endParaRPr lang="pt-BR" sz="1200" dirty="0"/>
          </a:p>
        </p:txBody>
      </p:sp>
      <p:sp>
        <p:nvSpPr>
          <p:cNvPr id="62" name="Retângulo 61"/>
          <p:cNvSpPr/>
          <p:nvPr/>
        </p:nvSpPr>
        <p:spPr>
          <a:xfrm>
            <a:off x="4077746" y="3958693"/>
            <a:ext cx="1202432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Supervisor</a:t>
            </a:r>
            <a:endParaRPr lang="pt-BR" sz="1200" dirty="0"/>
          </a:p>
        </p:txBody>
      </p:sp>
      <p:cxnSp>
        <p:nvCxnSpPr>
          <p:cNvPr id="3097" name="Conector angulado 3096"/>
          <p:cNvCxnSpPr>
            <a:stCxn id="62" idx="0"/>
            <a:endCxn id="53" idx="2"/>
          </p:cNvCxnSpPr>
          <p:nvPr/>
        </p:nvCxnSpPr>
        <p:spPr>
          <a:xfrm rot="16200000" flipV="1">
            <a:off x="3748847" y="3028577"/>
            <a:ext cx="503983" cy="13562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9" name="Conector angulado 3098"/>
          <p:cNvCxnSpPr>
            <a:stCxn id="61" idx="2"/>
          </p:cNvCxnSpPr>
          <p:nvPr/>
        </p:nvCxnSpPr>
        <p:spPr>
          <a:xfrm rot="5400000">
            <a:off x="2670663" y="3637383"/>
            <a:ext cx="9525" cy="1328421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1" name="Conector angulado 3100"/>
          <p:cNvCxnSpPr>
            <a:stCxn id="62" idx="2"/>
            <a:endCxn id="60" idx="2"/>
          </p:cNvCxnSpPr>
          <p:nvPr/>
        </p:nvCxnSpPr>
        <p:spPr>
          <a:xfrm rot="5400000">
            <a:off x="3343501" y="2964544"/>
            <a:ext cx="9525" cy="2674098"/>
          </a:xfrm>
          <a:prstGeom prst="bentConnector3">
            <a:avLst>
              <a:gd name="adj1" fmla="val 66184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2976106" y="4609170"/>
            <a:ext cx="901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É associada</a:t>
            </a:r>
            <a:endParaRPr lang="pt-BR" sz="1200" dirty="0"/>
          </a:p>
        </p:txBody>
      </p:sp>
      <p:sp>
        <p:nvSpPr>
          <p:cNvPr id="101" name="CaixaDeTexto 100"/>
          <p:cNvSpPr txBox="1"/>
          <p:nvPr/>
        </p:nvSpPr>
        <p:spPr>
          <a:xfrm>
            <a:off x="3431232" y="3489852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É uma</a:t>
            </a:r>
            <a:endParaRPr lang="pt-BR" sz="1200" dirty="0"/>
          </a:p>
        </p:txBody>
      </p:sp>
      <p:sp>
        <p:nvSpPr>
          <p:cNvPr id="58" name="Retângulo 57"/>
          <p:cNvSpPr/>
          <p:nvPr/>
        </p:nvSpPr>
        <p:spPr>
          <a:xfrm>
            <a:off x="6681936" y="1233946"/>
            <a:ext cx="1202432" cy="342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CRM Único</a:t>
            </a:r>
            <a:endParaRPr lang="pt-BR" sz="1200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5580113" y="1174563"/>
            <a:ext cx="87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Encaminha</a:t>
            </a:r>
            <a:endParaRPr lang="pt-BR" sz="1200" dirty="0"/>
          </a:p>
        </p:txBody>
      </p:sp>
      <p:cxnSp>
        <p:nvCxnSpPr>
          <p:cNvPr id="14" name="Conector angulado 13"/>
          <p:cNvCxnSpPr>
            <a:stCxn id="58" idx="2"/>
            <a:endCxn id="53" idx="3"/>
          </p:cNvCxnSpPr>
          <p:nvPr/>
        </p:nvCxnSpPr>
        <p:spPr>
          <a:xfrm rot="5400000">
            <a:off x="4750334" y="750441"/>
            <a:ext cx="1706414" cy="33592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/>
          <p:cNvSpPr txBox="1"/>
          <p:nvPr/>
        </p:nvSpPr>
        <p:spPr>
          <a:xfrm>
            <a:off x="6327134" y="2448930"/>
            <a:ext cx="495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Trata</a:t>
            </a:r>
            <a:endParaRPr lang="pt-BR" sz="1200" dirty="0"/>
          </a:p>
        </p:txBody>
      </p:sp>
      <p:sp>
        <p:nvSpPr>
          <p:cNvPr id="81" name="Retângulo 80"/>
          <p:cNvSpPr/>
          <p:nvPr/>
        </p:nvSpPr>
        <p:spPr>
          <a:xfrm>
            <a:off x="7606468" y="4135460"/>
            <a:ext cx="1202432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Supervisor</a:t>
            </a:r>
            <a:endParaRPr lang="pt-BR" sz="1200" dirty="0"/>
          </a:p>
        </p:txBody>
      </p:sp>
      <p:cxnSp>
        <p:nvCxnSpPr>
          <p:cNvPr id="37" name="Conector de seta reta 36"/>
          <p:cNvCxnSpPr>
            <a:stCxn id="45" idx="3"/>
            <a:endCxn id="58" idx="1"/>
          </p:cNvCxnSpPr>
          <p:nvPr/>
        </p:nvCxnSpPr>
        <p:spPr>
          <a:xfrm>
            <a:off x="5486400" y="1400019"/>
            <a:ext cx="1195536" cy="53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do 46"/>
          <p:cNvCxnSpPr>
            <a:stCxn id="45" idx="2"/>
            <a:endCxn id="44" idx="0"/>
          </p:cNvCxnSpPr>
          <p:nvPr/>
        </p:nvCxnSpPr>
        <p:spPr>
          <a:xfrm rot="16200000" flipH="1">
            <a:off x="6104235" y="496435"/>
            <a:ext cx="946275" cy="30963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angulado 70"/>
          <p:cNvCxnSpPr>
            <a:stCxn id="44" idx="3"/>
            <a:endCxn id="44" idx="2"/>
          </p:cNvCxnSpPr>
          <p:nvPr/>
        </p:nvCxnSpPr>
        <p:spPr>
          <a:xfrm flipH="1">
            <a:off x="8125544" y="2689194"/>
            <a:ext cx="601216" cy="171450"/>
          </a:xfrm>
          <a:prstGeom prst="bentConnector4">
            <a:avLst>
              <a:gd name="adj1" fmla="val -38023"/>
              <a:gd name="adj2" fmla="val 2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ixaDeTexto 102"/>
          <p:cNvSpPr txBox="1"/>
          <p:nvPr/>
        </p:nvSpPr>
        <p:spPr>
          <a:xfrm>
            <a:off x="8142404" y="3057804"/>
            <a:ext cx="727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Consulta</a:t>
            </a:r>
            <a:endParaRPr lang="pt-BR" sz="1200" dirty="0"/>
          </a:p>
        </p:txBody>
      </p:sp>
      <p:cxnSp>
        <p:nvCxnSpPr>
          <p:cNvPr id="88" name="Conector angulado 87"/>
          <p:cNvCxnSpPr>
            <a:stCxn id="44" idx="3"/>
            <a:endCxn id="81" idx="0"/>
          </p:cNvCxnSpPr>
          <p:nvPr/>
        </p:nvCxnSpPr>
        <p:spPr>
          <a:xfrm flipH="1">
            <a:off x="8207684" y="2689194"/>
            <a:ext cx="519076" cy="1446266"/>
          </a:xfrm>
          <a:prstGeom prst="bentConnector4">
            <a:avLst>
              <a:gd name="adj1" fmla="val -44040"/>
              <a:gd name="adj2" fmla="val 559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angulado 89"/>
          <p:cNvCxnSpPr>
            <a:stCxn id="81" idx="1"/>
            <a:endCxn id="62" idx="3"/>
          </p:cNvCxnSpPr>
          <p:nvPr/>
        </p:nvCxnSpPr>
        <p:spPr>
          <a:xfrm rot="10800000">
            <a:off x="5280178" y="4130144"/>
            <a:ext cx="2326290" cy="1767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angulado 119"/>
          <p:cNvCxnSpPr>
            <a:stCxn id="44" idx="1"/>
          </p:cNvCxnSpPr>
          <p:nvPr/>
        </p:nvCxnSpPr>
        <p:spPr>
          <a:xfrm rot="10800000" flipV="1">
            <a:off x="3923928" y="2689194"/>
            <a:ext cx="3600400" cy="48402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angulado 3"/>
          <p:cNvCxnSpPr>
            <a:stCxn id="2" idx="2"/>
            <a:endCxn id="7" idx="0"/>
          </p:cNvCxnSpPr>
          <p:nvPr/>
        </p:nvCxnSpPr>
        <p:spPr>
          <a:xfrm rot="16200000" flipH="1">
            <a:off x="1154189" y="1555047"/>
            <a:ext cx="517228" cy="54406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/>
          <p:cNvSpPr txBox="1"/>
          <p:nvPr/>
        </p:nvSpPr>
        <p:spPr>
          <a:xfrm>
            <a:off x="539553" y="1800858"/>
            <a:ext cx="918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É registrada</a:t>
            </a:r>
            <a:endParaRPr lang="pt-BR" sz="1200" dirty="0"/>
          </a:p>
        </p:txBody>
      </p:sp>
      <p:cxnSp>
        <p:nvCxnSpPr>
          <p:cNvPr id="9" name="Conector angulado 8"/>
          <p:cNvCxnSpPr/>
          <p:nvPr/>
        </p:nvCxnSpPr>
        <p:spPr>
          <a:xfrm rot="16200000" flipH="1">
            <a:off x="1820408" y="2274161"/>
            <a:ext cx="765516" cy="103665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ângulo 67"/>
          <p:cNvSpPr/>
          <p:nvPr/>
        </p:nvSpPr>
        <p:spPr>
          <a:xfrm>
            <a:off x="251520" y="3308970"/>
            <a:ext cx="1202432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Solicitação</a:t>
            </a:r>
            <a:endParaRPr lang="pt-BR" sz="1200" dirty="0"/>
          </a:p>
        </p:txBody>
      </p:sp>
      <p:cxnSp>
        <p:nvCxnSpPr>
          <p:cNvPr id="11" name="Conector angulado 10"/>
          <p:cNvCxnSpPr>
            <a:stCxn id="53" idx="1"/>
            <a:endCxn id="68" idx="3"/>
          </p:cNvCxnSpPr>
          <p:nvPr/>
        </p:nvCxnSpPr>
        <p:spPr>
          <a:xfrm rot="10800000" flipV="1">
            <a:off x="1453952" y="3283260"/>
            <a:ext cx="1267544" cy="19716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1509528" y="3475868"/>
            <a:ext cx="860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Pode gerar</a:t>
            </a:r>
            <a:endParaRPr lang="pt-BR" sz="12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5652120" y="3867894"/>
            <a:ext cx="618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Realiza</a:t>
            </a:r>
            <a:endParaRPr lang="pt-BR" sz="1200" dirty="0"/>
          </a:p>
        </p:txBody>
      </p:sp>
      <p:sp>
        <p:nvSpPr>
          <p:cNvPr id="70" name="Título 4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</p:spPr>
        <p:txBody>
          <a:bodyPr/>
          <a:lstStyle/>
          <a:p>
            <a:r>
              <a:rPr lang="pt-BR" dirty="0" smtClean="0"/>
              <a:t>Canal Voz</a:t>
            </a:r>
            <a:endParaRPr lang="pt-BR" dirty="0"/>
          </a:p>
        </p:txBody>
      </p:sp>
      <p:sp>
        <p:nvSpPr>
          <p:cNvPr id="72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00392" y="4865958"/>
            <a:ext cx="503858" cy="274637"/>
          </a:xfrm>
        </p:spPr>
        <p:txBody>
          <a:bodyPr/>
          <a:lstStyle/>
          <a:p>
            <a:r>
              <a:rPr lang="pt-BR" dirty="0" smtClean="0"/>
              <a:t>08</a:t>
            </a:r>
            <a:endParaRPr lang="pt-BR" dirty="0"/>
          </a:p>
        </p:txBody>
      </p:sp>
      <p:sp>
        <p:nvSpPr>
          <p:cNvPr id="76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95288" y="4865958"/>
            <a:ext cx="7849120" cy="274637"/>
          </a:xfrm>
        </p:spPr>
        <p:txBody>
          <a:bodyPr/>
          <a:lstStyle/>
          <a:p>
            <a:r>
              <a:rPr lang="pt-BR" noProof="0" dirty="0" smtClean="0"/>
              <a:t>Página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1127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44" grpId="0" animBg="1"/>
      <p:bldP spid="48" grpId="0"/>
      <p:bldP spid="51" grpId="0"/>
      <p:bldP spid="56" grpId="0"/>
      <p:bldP spid="59" grpId="0"/>
      <p:bldP spid="83" grpId="0" animBg="1"/>
      <p:bldP spid="86" grpId="0"/>
      <p:bldP spid="2" grpId="0" animBg="1"/>
      <p:bldP spid="7" grpId="0" animBg="1"/>
      <p:bldP spid="53" grpId="0" animBg="1"/>
      <p:bldP spid="60" grpId="0" animBg="1"/>
      <p:bldP spid="61" grpId="0" animBg="1"/>
      <p:bldP spid="62" grpId="0" animBg="1"/>
      <p:bldP spid="74" grpId="0"/>
      <p:bldP spid="101" grpId="0"/>
      <p:bldP spid="63" grpId="0"/>
      <p:bldP spid="73" grpId="0"/>
      <p:bldP spid="81" grpId="0" animBg="1"/>
      <p:bldP spid="103" grpId="0"/>
      <p:bldP spid="67" grpId="0"/>
      <p:bldP spid="68" grpId="0" animBg="1"/>
      <p:bldP spid="69" grpId="0"/>
      <p:bldP spid="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Frente - cadastro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294967295"/>
          </p:nvPr>
        </p:nvSpPr>
        <p:spPr>
          <a:xfrm>
            <a:off x="8640763" y="4865688"/>
            <a:ext cx="503237" cy="274637"/>
          </a:xfrm>
        </p:spPr>
        <p:txBody>
          <a:bodyPr/>
          <a:lstStyle/>
          <a:p>
            <a:fld id="{668200CC-7CDE-4066-B053-37C9C4E43E56}" type="slidenum">
              <a:rPr lang="pt-BR" noProof="0" smtClean="0"/>
              <a:pPr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2842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ângulo 29"/>
          <p:cNvSpPr/>
          <p:nvPr/>
        </p:nvSpPr>
        <p:spPr>
          <a:xfrm>
            <a:off x="3981636" y="2840917"/>
            <a:ext cx="1382452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Interação </a:t>
            </a:r>
            <a:r>
              <a:rPr lang="pt-BR" sz="1200" dirty="0" err="1" smtClean="0"/>
              <a:t>Inbound</a:t>
            </a:r>
            <a:endParaRPr lang="pt-BR" sz="1200" dirty="0"/>
          </a:p>
        </p:txBody>
      </p:sp>
      <p:sp>
        <p:nvSpPr>
          <p:cNvPr id="34" name="Retângulo 33"/>
          <p:cNvSpPr/>
          <p:nvPr/>
        </p:nvSpPr>
        <p:spPr>
          <a:xfrm>
            <a:off x="2851212" y="1274743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E-mail Server</a:t>
            </a:r>
            <a:endParaRPr lang="pt-BR" sz="1200" dirty="0"/>
          </a:p>
        </p:txBody>
      </p:sp>
      <p:cxnSp>
        <p:nvCxnSpPr>
          <p:cNvPr id="35" name="Conector de seta reta 34"/>
          <p:cNvCxnSpPr>
            <a:stCxn id="50" idx="3"/>
            <a:endCxn id="34" idx="1"/>
          </p:cNvCxnSpPr>
          <p:nvPr/>
        </p:nvCxnSpPr>
        <p:spPr>
          <a:xfrm>
            <a:off x="1619672" y="1431008"/>
            <a:ext cx="1231540" cy="15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1663080" y="1213768"/>
            <a:ext cx="941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Envia e-mail</a:t>
            </a:r>
            <a:endParaRPr lang="pt-BR" sz="1200" dirty="0"/>
          </a:p>
        </p:txBody>
      </p:sp>
      <p:sp>
        <p:nvSpPr>
          <p:cNvPr id="50" name="Retângulo 49"/>
          <p:cNvSpPr/>
          <p:nvPr/>
        </p:nvSpPr>
        <p:spPr>
          <a:xfrm>
            <a:off x="705272" y="1259558"/>
            <a:ext cx="914400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Pessoa</a:t>
            </a:r>
            <a:endParaRPr lang="pt-BR" sz="1200" dirty="0"/>
          </a:p>
        </p:txBody>
      </p:sp>
      <p:sp>
        <p:nvSpPr>
          <p:cNvPr id="51" name="Retângulo 50"/>
          <p:cNvSpPr/>
          <p:nvPr/>
        </p:nvSpPr>
        <p:spPr>
          <a:xfrm>
            <a:off x="1249341" y="2029868"/>
            <a:ext cx="914400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Cliente</a:t>
            </a:r>
            <a:endParaRPr lang="pt-BR" sz="1200" dirty="0"/>
          </a:p>
        </p:txBody>
      </p:sp>
      <p:sp>
        <p:nvSpPr>
          <p:cNvPr id="56" name="Retângulo 55"/>
          <p:cNvSpPr/>
          <p:nvPr/>
        </p:nvSpPr>
        <p:spPr>
          <a:xfrm>
            <a:off x="5061756" y="1274743"/>
            <a:ext cx="1202432" cy="342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CRM Único</a:t>
            </a:r>
            <a:endParaRPr lang="pt-BR" sz="12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3929842" y="1224792"/>
            <a:ext cx="87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Encaminha</a:t>
            </a:r>
            <a:endParaRPr lang="pt-BR" sz="1200" dirty="0"/>
          </a:p>
        </p:txBody>
      </p:sp>
      <p:cxnSp>
        <p:nvCxnSpPr>
          <p:cNvPr id="3" name="Conector de seta reta 2"/>
          <p:cNvCxnSpPr>
            <a:stCxn id="34" idx="3"/>
            <a:endCxn id="56" idx="1"/>
          </p:cNvCxnSpPr>
          <p:nvPr/>
        </p:nvCxnSpPr>
        <p:spPr>
          <a:xfrm>
            <a:off x="3765612" y="1446193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do 10"/>
          <p:cNvCxnSpPr>
            <a:stCxn id="56" idx="2"/>
            <a:endCxn id="30" idx="0"/>
          </p:cNvCxnSpPr>
          <p:nvPr/>
        </p:nvCxnSpPr>
        <p:spPr>
          <a:xfrm rot="5400000">
            <a:off x="4556280" y="1734225"/>
            <a:ext cx="1223274" cy="9901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5709828" y="2142895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Registra</a:t>
            </a:r>
            <a:endParaRPr lang="pt-BR" sz="1200" dirty="0"/>
          </a:p>
        </p:txBody>
      </p:sp>
      <p:sp>
        <p:nvSpPr>
          <p:cNvPr id="66" name="Retângulo 65"/>
          <p:cNvSpPr/>
          <p:nvPr/>
        </p:nvSpPr>
        <p:spPr>
          <a:xfrm>
            <a:off x="6861956" y="2535745"/>
            <a:ext cx="1382452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Anexo</a:t>
            </a:r>
            <a:endParaRPr lang="pt-BR" sz="1200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7582036" y="2103697"/>
            <a:ext cx="661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Arquiva</a:t>
            </a:r>
            <a:endParaRPr lang="pt-BR" sz="1200" dirty="0"/>
          </a:p>
        </p:txBody>
      </p:sp>
      <p:sp>
        <p:nvSpPr>
          <p:cNvPr id="69" name="Retângulo 68"/>
          <p:cNvSpPr/>
          <p:nvPr/>
        </p:nvSpPr>
        <p:spPr>
          <a:xfrm>
            <a:off x="6933964" y="1274743"/>
            <a:ext cx="1202432" cy="342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GED</a:t>
            </a:r>
            <a:endParaRPr lang="pt-BR" sz="1200" dirty="0"/>
          </a:p>
        </p:txBody>
      </p:sp>
      <p:cxnSp>
        <p:nvCxnSpPr>
          <p:cNvPr id="17" name="Conector angulado 16"/>
          <p:cNvCxnSpPr>
            <a:stCxn id="56" idx="0"/>
            <a:endCxn id="69" idx="0"/>
          </p:cNvCxnSpPr>
          <p:nvPr/>
        </p:nvCxnSpPr>
        <p:spPr>
          <a:xfrm rot="5400000" flipH="1" flipV="1">
            <a:off x="6600664" y="338639"/>
            <a:ext cx="9525" cy="187220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6285893" y="915565"/>
            <a:ext cx="985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Envia anexos</a:t>
            </a:r>
            <a:endParaRPr lang="pt-BR" sz="1200" dirty="0"/>
          </a:p>
        </p:txBody>
      </p:sp>
      <p:cxnSp>
        <p:nvCxnSpPr>
          <p:cNvPr id="19" name="Conector de seta reta 18"/>
          <p:cNvCxnSpPr>
            <a:stCxn id="69" idx="2"/>
            <a:endCxn id="66" idx="0"/>
          </p:cNvCxnSpPr>
          <p:nvPr/>
        </p:nvCxnSpPr>
        <p:spPr>
          <a:xfrm>
            <a:off x="7535180" y="1617643"/>
            <a:ext cx="18002" cy="918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do 20"/>
          <p:cNvCxnSpPr>
            <a:endCxn id="51" idx="2"/>
          </p:cNvCxnSpPr>
          <p:nvPr/>
        </p:nvCxnSpPr>
        <p:spPr>
          <a:xfrm rot="10800000">
            <a:off x="1706543" y="2372768"/>
            <a:ext cx="2275095" cy="7962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/>
          <p:cNvSpPr txBox="1"/>
          <p:nvPr/>
        </p:nvSpPr>
        <p:spPr>
          <a:xfrm>
            <a:off x="2181437" y="2931790"/>
            <a:ext cx="901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É associada</a:t>
            </a:r>
            <a:endParaRPr lang="pt-BR" sz="1200" dirty="0"/>
          </a:p>
        </p:txBody>
      </p:sp>
      <p:sp>
        <p:nvSpPr>
          <p:cNvPr id="77" name="Retângulo 76"/>
          <p:cNvSpPr/>
          <p:nvPr/>
        </p:nvSpPr>
        <p:spPr>
          <a:xfrm>
            <a:off x="2901516" y="1803957"/>
            <a:ext cx="1202432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Protocolo</a:t>
            </a:r>
            <a:endParaRPr lang="pt-BR" sz="1200" dirty="0"/>
          </a:p>
        </p:txBody>
      </p:sp>
      <p:cxnSp>
        <p:nvCxnSpPr>
          <p:cNvPr id="24" name="Conector angulado 23"/>
          <p:cNvCxnSpPr>
            <a:stCxn id="30" idx="1"/>
            <a:endCxn id="77" idx="2"/>
          </p:cNvCxnSpPr>
          <p:nvPr/>
        </p:nvCxnSpPr>
        <p:spPr>
          <a:xfrm rot="10800000">
            <a:off x="3502732" y="2146856"/>
            <a:ext cx="478904" cy="86551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/>
          <p:cNvSpPr txBox="1"/>
          <p:nvPr/>
        </p:nvSpPr>
        <p:spPr>
          <a:xfrm>
            <a:off x="3477580" y="2520937"/>
            <a:ext cx="642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Recebe</a:t>
            </a:r>
            <a:endParaRPr lang="pt-BR" sz="1200" dirty="0"/>
          </a:p>
        </p:txBody>
      </p:sp>
      <p:cxnSp>
        <p:nvCxnSpPr>
          <p:cNvPr id="86" name="Conector angulado 85"/>
          <p:cNvCxnSpPr>
            <a:stCxn id="56" idx="3"/>
            <a:endCxn id="112" idx="0"/>
          </p:cNvCxnSpPr>
          <p:nvPr/>
        </p:nvCxnSpPr>
        <p:spPr>
          <a:xfrm>
            <a:off x="6264189" y="1446193"/>
            <a:ext cx="437795" cy="2334153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>
            <a:off x="6631633" y="3291273"/>
            <a:ext cx="1240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Solicita atividade</a:t>
            </a:r>
            <a:endParaRPr lang="pt-BR" sz="1200" dirty="0"/>
          </a:p>
        </p:txBody>
      </p:sp>
      <p:cxnSp>
        <p:nvCxnSpPr>
          <p:cNvPr id="93" name="Conector angulado 92"/>
          <p:cNvCxnSpPr>
            <a:stCxn id="30" idx="3"/>
            <a:endCxn id="30" idx="2"/>
          </p:cNvCxnSpPr>
          <p:nvPr/>
        </p:nvCxnSpPr>
        <p:spPr>
          <a:xfrm flipH="1">
            <a:off x="4672862" y="3012367"/>
            <a:ext cx="691226" cy="171450"/>
          </a:xfrm>
          <a:prstGeom prst="bentConnector4">
            <a:avLst>
              <a:gd name="adj1" fmla="val -33072"/>
              <a:gd name="adj2" fmla="val 3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ixaDeTexto 97"/>
          <p:cNvSpPr txBox="1"/>
          <p:nvPr/>
        </p:nvSpPr>
        <p:spPr>
          <a:xfrm>
            <a:off x="5637820" y="3237823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Vincula</a:t>
            </a:r>
            <a:endParaRPr lang="pt-BR" sz="1200" dirty="0"/>
          </a:p>
        </p:txBody>
      </p:sp>
      <p:grpSp>
        <p:nvGrpSpPr>
          <p:cNvPr id="111" name="Grupo 110"/>
          <p:cNvGrpSpPr/>
          <p:nvPr/>
        </p:nvGrpSpPr>
        <p:grpSpPr>
          <a:xfrm>
            <a:off x="5249180" y="3780346"/>
            <a:ext cx="2966628" cy="969645"/>
            <a:chOff x="5616116" y="2232160"/>
            <a:chExt cx="2966628" cy="1292860"/>
          </a:xfrm>
        </p:grpSpPr>
        <p:sp>
          <p:nvSpPr>
            <p:cNvPr id="112" name="Retângulo 111"/>
            <p:cNvSpPr/>
            <p:nvPr/>
          </p:nvSpPr>
          <p:spPr>
            <a:xfrm>
              <a:off x="6377693" y="2232160"/>
              <a:ext cx="1382452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Atendente</a:t>
              </a:r>
            </a:p>
          </p:txBody>
        </p:sp>
        <p:sp>
          <p:nvSpPr>
            <p:cNvPr id="113" name="Retângulo 112"/>
            <p:cNvSpPr/>
            <p:nvPr/>
          </p:nvSpPr>
          <p:spPr>
            <a:xfrm>
              <a:off x="7200292" y="3067820"/>
              <a:ext cx="1382452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/>
                <a:t>Back-office</a:t>
              </a:r>
              <a:endParaRPr lang="pt-BR" sz="1200" dirty="0"/>
            </a:p>
          </p:txBody>
        </p:sp>
        <p:sp>
          <p:nvSpPr>
            <p:cNvPr id="114" name="Retângulo 113"/>
            <p:cNvSpPr/>
            <p:nvPr/>
          </p:nvSpPr>
          <p:spPr>
            <a:xfrm>
              <a:off x="5616116" y="3067820"/>
              <a:ext cx="1382452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Front-office</a:t>
              </a:r>
              <a:endParaRPr lang="pt-BR" sz="1200" dirty="0"/>
            </a:p>
          </p:txBody>
        </p:sp>
        <p:cxnSp>
          <p:nvCxnSpPr>
            <p:cNvPr id="115" name="Conector angulado 114"/>
            <p:cNvCxnSpPr>
              <a:stCxn id="114" idx="0"/>
              <a:endCxn id="112" idx="2"/>
            </p:cNvCxnSpPr>
            <p:nvPr/>
          </p:nvCxnSpPr>
          <p:spPr>
            <a:xfrm rot="5400000" flipH="1" flipV="1">
              <a:off x="6498900" y="2497802"/>
              <a:ext cx="378460" cy="761577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angulado 115"/>
            <p:cNvCxnSpPr>
              <a:stCxn id="113" idx="0"/>
              <a:endCxn id="112" idx="2"/>
            </p:cNvCxnSpPr>
            <p:nvPr/>
          </p:nvCxnSpPr>
          <p:spPr>
            <a:xfrm rot="16200000" flipV="1">
              <a:off x="7290989" y="2467290"/>
              <a:ext cx="378460" cy="822599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tângulo 56"/>
          <p:cNvSpPr/>
          <p:nvPr/>
        </p:nvSpPr>
        <p:spPr>
          <a:xfrm>
            <a:off x="870992" y="3939901"/>
            <a:ext cx="1202432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Solicitação</a:t>
            </a:r>
            <a:endParaRPr lang="pt-BR" sz="1200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798985" y="3291829"/>
            <a:ext cx="860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Pode gerar</a:t>
            </a:r>
            <a:endParaRPr lang="pt-BR" sz="1200" dirty="0"/>
          </a:p>
        </p:txBody>
      </p:sp>
      <p:cxnSp>
        <p:nvCxnSpPr>
          <p:cNvPr id="18" name="Conector angulado 17"/>
          <p:cNvCxnSpPr/>
          <p:nvPr/>
        </p:nvCxnSpPr>
        <p:spPr>
          <a:xfrm rot="10800000" flipV="1">
            <a:off x="4975449" y="2707195"/>
            <a:ext cx="1908000" cy="1337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/>
          <p:cNvSpPr txBox="1"/>
          <p:nvPr/>
        </p:nvSpPr>
        <p:spPr>
          <a:xfrm>
            <a:off x="5344225" y="2520937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É associado</a:t>
            </a:r>
            <a:endParaRPr lang="pt-BR" sz="1200" dirty="0"/>
          </a:p>
        </p:txBody>
      </p:sp>
      <p:cxnSp>
        <p:nvCxnSpPr>
          <p:cNvPr id="23" name="Conector angulado 22"/>
          <p:cNvCxnSpPr/>
          <p:nvPr/>
        </p:nvCxnSpPr>
        <p:spPr>
          <a:xfrm rot="5400000">
            <a:off x="2406461" y="2224412"/>
            <a:ext cx="756084" cy="2674894"/>
          </a:xfrm>
          <a:prstGeom prst="bentConnector3">
            <a:avLst>
              <a:gd name="adj1" fmla="val 437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61"/>
          <p:cNvSpPr/>
          <p:nvPr/>
        </p:nvSpPr>
        <p:spPr>
          <a:xfrm>
            <a:off x="2527176" y="3921037"/>
            <a:ext cx="1382452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Interação </a:t>
            </a:r>
            <a:r>
              <a:rPr lang="pt-BR" sz="1200" dirty="0" err="1" smtClean="0"/>
              <a:t>Outbound</a:t>
            </a:r>
            <a:endParaRPr lang="pt-BR" sz="1200" dirty="0"/>
          </a:p>
        </p:txBody>
      </p:sp>
      <p:cxnSp>
        <p:nvCxnSpPr>
          <p:cNvPr id="14" name="Conector angulado 13"/>
          <p:cNvCxnSpPr/>
          <p:nvPr/>
        </p:nvCxnSpPr>
        <p:spPr>
          <a:xfrm rot="5400000">
            <a:off x="3363094" y="3034071"/>
            <a:ext cx="737220" cy="1036712"/>
          </a:xfrm>
          <a:prstGeom prst="bentConnector3">
            <a:avLst>
              <a:gd name="adj1" fmla="val 745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/>
          <p:cNvSpPr txBox="1"/>
          <p:nvPr/>
        </p:nvSpPr>
        <p:spPr>
          <a:xfrm>
            <a:off x="3147710" y="3507853"/>
            <a:ext cx="860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Pode gerar</a:t>
            </a:r>
            <a:endParaRPr lang="pt-BR" sz="1200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510953" y="1818859"/>
            <a:ext cx="918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É registrada</a:t>
            </a:r>
            <a:endParaRPr lang="pt-BR" sz="1200" dirty="0"/>
          </a:p>
        </p:txBody>
      </p:sp>
      <p:cxnSp>
        <p:nvCxnSpPr>
          <p:cNvPr id="4" name="Conector angulado 3"/>
          <p:cNvCxnSpPr>
            <a:stCxn id="50" idx="2"/>
            <a:endCxn id="51" idx="0"/>
          </p:cNvCxnSpPr>
          <p:nvPr/>
        </p:nvCxnSpPr>
        <p:spPr>
          <a:xfrm rot="16200000" flipH="1">
            <a:off x="1220801" y="1544128"/>
            <a:ext cx="427410" cy="54406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angulado 5"/>
          <p:cNvCxnSpPr>
            <a:stCxn id="112" idx="1"/>
          </p:cNvCxnSpPr>
          <p:nvPr/>
        </p:nvCxnSpPr>
        <p:spPr>
          <a:xfrm rot="10800000">
            <a:off x="4456840" y="3183817"/>
            <a:ext cx="1553919" cy="767979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4759424" y="3709069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É designada</a:t>
            </a:r>
            <a:endParaRPr lang="pt-BR" sz="1200" dirty="0"/>
          </a:p>
        </p:txBody>
      </p:sp>
      <p:sp>
        <p:nvSpPr>
          <p:cNvPr id="63" name="Título 4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</p:spPr>
        <p:txBody>
          <a:bodyPr/>
          <a:lstStyle/>
          <a:p>
            <a:r>
              <a:rPr lang="pt-BR" dirty="0" smtClean="0"/>
              <a:t>Canal E-mail</a:t>
            </a:r>
            <a:endParaRPr lang="pt-BR" dirty="0"/>
          </a:p>
        </p:txBody>
      </p:sp>
      <p:sp>
        <p:nvSpPr>
          <p:cNvPr id="81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00392" y="4865958"/>
            <a:ext cx="503858" cy="274637"/>
          </a:xfrm>
        </p:spPr>
        <p:txBody>
          <a:bodyPr/>
          <a:lstStyle/>
          <a:p>
            <a:r>
              <a:rPr lang="pt-BR" dirty="0" smtClean="0"/>
              <a:t>09</a:t>
            </a:r>
            <a:endParaRPr lang="pt-BR" dirty="0"/>
          </a:p>
        </p:txBody>
      </p:sp>
      <p:sp>
        <p:nvSpPr>
          <p:cNvPr id="82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95288" y="4865958"/>
            <a:ext cx="7849120" cy="274637"/>
          </a:xfrm>
        </p:spPr>
        <p:txBody>
          <a:bodyPr/>
          <a:lstStyle/>
          <a:p>
            <a:r>
              <a:rPr lang="pt-BR" noProof="0" dirty="0" smtClean="0"/>
              <a:t>Página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5977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8" grpId="0"/>
      <p:bldP spid="50" grpId="0" animBg="1"/>
      <p:bldP spid="51" grpId="0" animBg="1"/>
      <p:bldP spid="58" grpId="0"/>
      <p:bldP spid="64" grpId="0"/>
      <p:bldP spid="66" grpId="0" animBg="1"/>
      <p:bldP spid="67" grpId="0"/>
      <p:bldP spid="69" grpId="0" animBg="1"/>
      <p:bldP spid="70" grpId="0"/>
      <p:bldP spid="73" grpId="0"/>
      <p:bldP spid="77" grpId="0" animBg="1"/>
      <p:bldP spid="78" grpId="0"/>
      <p:bldP spid="90" grpId="0"/>
      <p:bldP spid="98" grpId="0"/>
      <p:bldP spid="57" grpId="0" animBg="1"/>
      <p:bldP spid="59" grpId="0"/>
      <p:bldP spid="72" grpId="0"/>
      <p:bldP spid="62" grpId="0" animBg="1"/>
      <p:bldP spid="75" grpId="0"/>
      <p:bldP spid="79" grpId="0"/>
      <p:bldP spid="6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ângulo 29"/>
          <p:cNvSpPr/>
          <p:nvPr/>
        </p:nvSpPr>
        <p:spPr>
          <a:xfrm>
            <a:off x="4010236" y="3038940"/>
            <a:ext cx="1382452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Interação </a:t>
            </a:r>
            <a:r>
              <a:rPr lang="pt-BR" sz="1200" dirty="0" err="1" smtClean="0"/>
              <a:t>Inbound</a:t>
            </a:r>
            <a:endParaRPr lang="pt-BR" sz="1200" dirty="0"/>
          </a:p>
        </p:txBody>
      </p:sp>
      <p:sp>
        <p:nvSpPr>
          <p:cNvPr id="34" name="Retângulo 33"/>
          <p:cNvSpPr/>
          <p:nvPr/>
        </p:nvSpPr>
        <p:spPr>
          <a:xfrm>
            <a:off x="4017640" y="1472766"/>
            <a:ext cx="914400" cy="342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E-mail Server</a:t>
            </a:r>
            <a:endParaRPr lang="pt-BR" sz="1200" dirty="0"/>
          </a:p>
        </p:txBody>
      </p:sp>
      <p:sp>
        <p:nvSpPr>
          <p:cNvPr id="50" name="Retângulo 49"/>
          <p:cNvSpPr/>
          <p:nvPr/>
        </p:nvSpPr>
        <p:spPr>
          <a:xfrm>
            <a:off x="179512" y="1329612"/>
            <a:ext cx="914400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Pessoa</a:t>
            </a:r>
            <a:endParaRPr lang="pt-BR" sz="1200" dirty="0"/>
          </a:p>
        </p:txBody>
      </p:sp>
      <p:sp>
        <p:nvSpPr>
          <p:cNvPr id="51" name="Retângulo 50"/>
          <p:cNvSpPr/>
          <p:nvPr/>
        </p:nvSpPr>
        <p:spPr>
          <a:xfrm>
            <a:off x="755576" y="2444874"/>
            <a:ext cx="914400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Cliente</a:t>
            </a:r>
            <a:endParaRPr lang="pt-BR" sz="1200" dirty="0"/>
          </a:p>
        </p:txBody>
      </p:sp>
      <p:sp>
        <p:nvSpPr>
          <p:cNvPr id="56" name="Retângulo 55"/>
          <p:cNvSpPr/>
          <p:nvPr/>
        </p:nvSpPr>
        <p:spPr>
          <a:xfrm>
            <a:off x="5817840" y="1472766"/>
            <a:ext cx="1202432" cy="342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CRM Único</a:t>
            </a:r>
            <a:endParaRPr lang="pt-BR" sz="12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4880246" y="1422815"/>
            <a:ext cx="87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Encaminha</a:t>
            </a:r>
            <a:endParaRPr lang="pt-BR" sz="1200" dirty="0"/>
          </a:p>
        </p:txBody>
      </p:sp>
      <p:cxnSp>
        <p:nvCxnSpPr>
          <p:cNvPr id="3" name="Conector de seta reta 2"/>
          <p:cNvCxnSpPr>
            <a:stCxn id="34" idx="3"/>
            <a:endCxn id="56" idx="1"/>
          </p:cNvCxnSpPr>
          <p:nvPr/>
        </p:nvCxnSpPr>
        <p:spPr>
          <a:xfrm>
            <a:off x="4932040" y="1644216"/>
            <a:ext cx="8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do 10"/>
          <p:cNvCxnSpPr>
            <a:stCxn id="56" idx="2"/>
            <a:endCxn id="30" idx="0"/>
          </p:cNvCxnSpPr>
          <p:nvPr/>
        </p:nvCxnSpPr>
        <p:spPr>
          <a:xfrm rot="5400000">
            <a:off x="4948622" y="1568506"/>
            <a:ext cx="1223274" cy="17175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5580112" y="2193708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Registra</a:t>
            </a:r>
            <a:endParaRPr lang="pt-BR" sz="1200" dirty="0"/>
          </a:p>
        </p:txBody>
      </p:sp>
      <p:sp>
        <p:nvSpPr>
          <p:cNvPr id="66" name="Retângulo 65"/>
          <p:cNvSpPr/>
          <p:nvPr/>
        </p:nvSpPr>
        <p:spPr>
          <a:xfrm>
            <a:off x="7366012" y="2733768"/>
            <a:ext cx="1382452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Anexo</a:t>
            </a:r>
            <a:endParaRPr lang="pt-BR" sz="1200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8075012" y="2193708"/>
            <a:ext cx="661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Arquiva</a:t>
            </a:r>
            <a:endParaRPr lang="pt-BR" sz="1200" dirty="0"/>
          </a:p>
        </p:txBody>
      </p:sp>
      <p:sp>
        <p:nvSpPr>
          <p:cNvPr id="69" name="Retângulo 68"/>
          <p:cNvSpPr/>
          <p:nvPr/>
        </p:nvSpPr>
        <p:spPr>
          <a:xfrm>
            <a:off x="7474024" y="1472766"/>
            <a:ext cx="1202432" cy="342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GED</a:t>
            </a:r>
            <a:endParaRPr lang="pt-BR" sz="1200" dirty="0"/>
          </a:p>
        </p:txBody>
      </p:sp>
      <p:cxnSp>
        <p:nvCxnSpPr>
          <p:cNvPr id="17" name="Conector angulado 16"/>
          <p:cNvCxnSpPr>
            <a:stCxn id="56" idx="0"/>
            <a:endCxn id="69" idx="0"/>
          </p:cNvCxnSpPr>
          <p:nvPr/>
        </p:nvCxnSpPr>
        <p:spPr>
          <a:xfrm rot="5400000" flipH="1" flipV="1">
            <a:off x="7248736" y="644674"/>
            <a:ext cx="9525" cy="165618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6314492" y="1113588"/>
            <a:ext cx="222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Envia e-mail convertido e anexos</a:t>
            </a:r>
            <a:endParaRPr lang="pt-BR" sz="1200" dirty="0"/>
          </a:p>
        </p:txBody>
      </p:sp>
      <p:cxnSp>
        <p:nvCxnSpPr>
          <p:cNvPr id="19" name="Conector de seta reta 18"/>
          <p:cNvCxnSpPr>
            <a:stCxn id="69" idx="2"/>
            <a:endCxn id="66" idx="0"/>
          </p:cNvCxnSpPr>
          <p:nvPr/>
        </p:nvCxnSpPr>
        <p:spPr>
          <a:xfrm flipH="1">
            <a:off x="8057238" y="1815666"/>
            <a:ext cx="18002" cy="918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do 20"/>
          <p:cNvCxnSpPr/>
          <p:nvPr/>
        </p:nvCxnSpPr>
        <p:spPr>
          <a:xfrm rot="10800000">
            <a:off x="1212776" y="2787774"/>
            <a:ext cx="2797460" cy="5306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/>
          <p:cNvSpPr txBox="1"/>
          <p:nvPr/>
        </p:nvSpPr>
        <p:spPr>
          <a:xfrm>
            <a:off x="1835697" y="3111810"/>
            <a:ext cx="901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É associada</a:t>
            </a:r>
            <a:endParaRPr lang="pt-BR" sz="1200" dirty="0"/>
          </a:p>
        </p:txBody>
      </p:sp>
      <p:sp>
        <p:nvSpPr>
          <p:cNvPr id="77" name="Retângulo 76"/>
          <p:cNvSpPr/>
          <p:nvPr/>
        </p:nvSpPr>
        <p:spPr>
          <a:xfrm>
            <a:off x="2483768" y="2444874"/>
            <a:ext cx="1202432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Protocolo</a:t>
            </a:r>
            <a:endParaRPr lang="pt-BR" sz="1200" dirty="0"/>
          </a:p>
        </p:txBody>
      </p:sp>
      <p:cxnSp>
        <p:nvCxnSpPr>
          <p:cNvPr id="24" name="Conector angulado 23"/>
          <p:cNvCxnSpPr>
            <a:stCxn id="30" idx="1"/>
            <a:endCxn id="77" idx="2"/>
          </p:cNvCxnSpPr>
          <p:nvPr/>
        </p:nvCxnSpPr>
        <p:spPr>
          <a:xfrm rot="10800000">
            <a:off x="3084984" y="2787774"/>
            <a:ext cx="925252" cy="4226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/>
          <p:cNvSpPr txBox="1"/>
          <p:nvPr/>
        </p:nvSpPr>
        <p:spPr>
          <a:xfrm>
            <a:off x="3128607" y="2923524"/>
            <a:ext cx="642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Recebe</a:t>
            </a:r>
            <a:endParaRPr lang="pt-BR" sz="1200" dirty="0"/>
          </a:p>
        </p:txBody>
      </p:sp>
      <p:cxnSp>
        <p:nvCxnSpPr>
          <p:cNvPr id="86" name="Conector angulado 85"/>
          <p:cNvCxnSpPr>
            <a:stCxn id="56" idx="3"/>
            <a:endCxn id="112" idx="0"/>
          </p:cNvCxnSpPr>
          <p:nvPr/>
        </p:nvCxnSpPr>
        <p:spPr>
          <a:xfrm flipH="1">
            <a:off x="6730583" y="1644216"/>
            <a:ext cx="289689" cy="2151670"/>
          </a:xfrm>
          <a:prstGeom prst="bentConnector4">
            <a:avLst>
              <a:gd name="adj1" fmla="val -78912"/>
              <a:gd name="adj2" fmla="val 53984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>
            <a:off x="6660233" y="3327834"/>
            <a:ext cx="1240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Solicita atividade</a:t>
            </a:r>
            <a:endParaRPr lang="pt-BR" sz="1200" dirty="0"/>
          </a:p>
        </p:txBody>
      </p:sp>
      <p:grpSp>
        <p:nvGrpSpPr>
          <p:cNvPr id="111" name="Grupo 110"/>
          <p:cNvGrpSpPr/>
          <p:nvPr/>
        </p:nvGrpSpPr>
        <p:grpSpPr>
          <a:xfrm>
            <a:off x="5277780" y="3795886"/>
            <a:ext cx="2966628" cy="969645"/>
            <a:chOff x="5616116" y="2232160"/>
            <a:chExt cx="2966628" cy="1292860"/>
          </a:xfrm>
        </p:grpSpPr>
        <p:sp>
          <p:nvSpPr>
            <p:cNvPr id="112" name="Retângulo 111"/>
            <p:cNvSpPr/>
            <p:nvPr/>
          </p:nvSpPr>
          <p:spPr>
            <a:xfrm>
              <a:off x="6377693" y="2232160"/>
              <a:ext cx="1382452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Atendente</a:t>
              </a:r>
            </a:p>
          </p:txBody>
        </p:sp>
        <p:sp>
          <p:nvSpPr>
            <p:cNvPr id="113" name="Retângulo 112"/>
            <p:cNvSpPr/>
            <p:nvPr/>
          </p:nvSpPr>
          <p:spPr>
            <a:xfrm>
              <a:off x="7200292" y="3067820"/>
              <a:ext cx="1382452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/>
                <a:t>Back-office</a:t>
              </a:r>
              <a:endParaRPr lang="pt-BR" sz="1200" dirty="0"/>
            </a:p>
          </p:txBody>
        </p:sp>
        <p:sp>
          <p:nvSpPr>
            <p:cNvPr id="114" name="Retângulo 113"/>
            <p:cNvSpPr/>
            <p:nvPr/>
          </p:nvSpPr>
          <p:spPr>
            <a:xfrm>
              <a:off x="5616116" y="3067820"/>
              <a:ext cx="1382452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Front-office</a:t>
              </a:r>
              <a:endParaRPr lang="pt-BR" sz="1200" dirty="0"/>
            </a:p>
          </p:txBody>
        </p:sp>
        <p:cxnSp>
          <p:nvCxnSpPr>
            <p:cNvPr id="115" name="Conector angulado 114"/>
            <p:cNvCxnSpPr>
              <a:stCxn id="114" idx="0"/>
              <a:endCxn id="112" idx="2"/>
            </p:cNvCxnSpPr>
            <p:nvPr/>
          </p:nvCxnSpPr>
          <p:spPr>
            <a:xfrm rot="5400000" flipH="1" flipV="1">
              <a:off x="6498900" y="2497802"/>
              <a:ext cx="378460" cy="761577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angulado 115"/>
            <p:cNvCxnSpPr>
              <a:stCxn id="113" idx="0"/>
              <a:endCxn id="112" idx="2"/>
            </p:cNvCxnSpPr>
            <p:nvPr/>
          </p:nvCxnSpPr>
          <p:spPr>
            <a:xfrm rot="16200000" flipV="1">
              <a:off x="7290989" y="2467290"/>
              <a:ext cx="378460" cy="822599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tângulo 56"/>
          <p:cNvSpPr/>
          <p:nvPr/>
        </p:nvSpPr>
        <p:spPr>
          <a:xfrm>
            <a:off x="899592" y="4137924"/>
            <a:ext cx="1202432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Solicitação</a:t>
            </a:r>
            <a:endParaRPr lang="pt-BR" sz="1200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1365512" y="3489852"/>
            <a:ext cx="860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Pode gerar</a:t>
            </a:r>
            <a:endParaRPr lang="pt-BR" sz="1200" dirty="0"/>
          </a:p>
        </p:txBody>
      </p:sp>
      <p:cxnSp>
        <p:nvCxnSpPr>
          <p:cNvPr id="18" name="Conector angulado 17"/>
          <p:cNvCxnSpPr>
            <a:stCxn id="66" idx="2"/>
            <a:endCxn id="30" idx="3"/>
          </p:cNvCxnSpPr>
          <p:nvPr/>
        </p:nvCxnSpPr>
        <p:spPr>
          <a:xfrm rot="5400000">
            <a:off x="6658102" y="1811254"/>
            <a:ext cx="133722" cy="26645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/>
          <p:cNvSpPr txBox="1"/>
          <p:nvPr/>
        </p:nvSpPr>
        <p:spPr>
          <a:xfrm>
            <a:off x="5613846" y="2962466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É associado</a:t>
            </a:r>
            <a:endParaRPr lang="pt-BR" sz="1200" dirty="0"/>
          </a:p>
        </p:txBody>
      </p:sp>
      <p:cxnSp>
        <p:nvCxnSpPr>
          <p:cNvPr id="23" name="Conector angulado 22"/>
          <p:cNvCxnSpPr/>
          <p:nvPr/>
        </p:nvCxnSpPr>
        <p:spPr>
          <a:xfrm rot="5400000">
            <a:off x="2435061" y="2422435"/>
            <a:ext cx="756084" cy="2674894"/>
          </a:xfrm>
          <a:prstGeom prst="bentConnector3">
            <a:avLst>
              <a:gd name="adj1" fmla="val 437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61"/>
          <p:cNvSpPr/>
          <p:nvPr/>
        </p:nvSpPr>
        <p:spPr>
          <a:xfrm>
            <a:off x="2555776" y="4119060"/>
            <a:ext cx="1382452" cy="342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Interação </a:t>
            </a:r>
            <a:r>
              <a:rPr lang="pt-BR" sz="1200" dirty="0" err="1" smtClean="0"/>
              <a:t>Outbound</a:t>
            </a:r>
            <a:endParaRPr lang="pt-BR" sz="1200" dirty="0"/>
          </a:p>
        </p:txBody>
      </p:sp>
      <p:cxnSp>
        <p:nvCxnSpPr>
          <p:cNvPr id="14" name="Conector angulado 13"/>
          <p:cNvCxnSpPr/>
          <p:nvPr/>
        </p:nvCxnSpPr>
        <p:spPr>
          <a:xfrm rot="5400000">
            <a:off x="3391694" y="3232094"/>
            <a:ext cx="737220" cy="1036712"/>
          </a:xfrm>
          <a:prstGeom prst="bentConnector3">
            <a:avLst>
              <a:gd name="adj1" fmla="val 745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/>
          <p:cNvSpPr txBox="1"/>
          <p:nvPr/>
        </p:nvSpPr>
        <p:spPr>
          <a:xfrm>
            <a:off x="3176310" y="3705876"/>
            <a:ext cx="860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Pode gerar</a:t>
            </a:r>
            <a:endParaRPr lang="pt-BR" sz="1200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167297" y="2139702"/>
            <a:ext cx="918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É registrada</a:t>
            </a:r>
            <a:endParaRPr lang="pt-BR" sz="1200" dirty="0"/>
          </a:p>
        </p:txBody>
      </p:sp>
      <p:cxnSp>
        <p:nvCxnSpPr>
          <p:cNvPr id="4" name="Conector angulado 3"/>
          <p:cNvCxnSpPr>
            <a:stCxn id="50" idx="2"/>
            <a:endCxn id="51" idx="0"/>
          </p:cNvCxnSpPr>
          <p:nvPr/>
        </p:nvCxnSpPr>
        <p:spPr>
          <a:xfrm rot="16200000" flipH="1">
            <a:off x="538563" y="1770661"/>
            <a:ext cx="772362" cy="5760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angulado 5"/>
          <p:cNvCxnSpPr>
            <a:stCxn id="112" idx="1"/>
          </p:cNvCxnSpPr>
          <p:nvPr/>
        </p:nvCxnSpPr>
        <p:spPr>
          <a:xfrm rot="10800000">
            <a:off x="4485440" y="3199357"/>
            <a:ext cx="1553919" cy="767979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4788024" y="3662903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É designada</a:t>
            </a:r>
            <a:endParaRPr lang="pt-BR" sz="1200" dirty="0"/>
          </a:p>
        </p:txBody>
      </p:sp>
      <p:sp>
        <p:nvSpPr>
          <p:cNvPr id="101" name="Retângulo 100"/>
          <p:cNvSpPr/>
          <p:nvPr/>
        </p:nvSpPr>
        <p:spPr>
          <a:xfrm>
            <a:off x="2145432" y="1796802"/>
            <a:ext cx="1130424" cy="342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Plataforma </a:t>
            </a:r>
            <a:r>
              <a:rPr lang="pt-BR" sz="1200" dirty="0" err="1" smtClean="0"/>
              <a:t>Shortcode</a:t>
            </a:r>
            <a:endParaRPr lang="pt-BR" sz="1200" dirty="0"/>
          </a:p>
        </p:txBody>
      </p:sp>
      <p:sp>
        <p:nvSpPr>
          <p:cNvPr id="103" name="Retângulo 102"/>
          <p:cNvSpPr/>
          <p:nvPr/>
        </p:nvSpPr>
        <p:spPr>
          <a:xfrm>
            <a:off x="2145432" y="1350939"/>
            <a:ext cx="1130424" cy="342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Fax Server</a:t>
            </a:r>
            <a:endParaRPr lang="pt-BR" sz="1200" dirty="0"/>
          </a:p>
        </p:txBody>
      </p:sp>
      <p:sp>
        <p:nvSpPr>
          <p:cNvPr id="104" name="Retângulo 103"/>
          <p:cNvSpPr/>
          <p:nvPr/>
        </p:nvSpPr>
        <p:spPr>
          <a:xfrm>
            <a:off x="2145432" y="864885"/>
            <a:ext cx="1130424" cy="342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Plataforma Digitalizada</a:t>
            </a:r>
            <a:endParaRPr lang="pt-BR" sz="1200" dirty="0"/>
          </a:p>
        </p:txBody>
      </p:sp>
      <p:sp>
        <p:nvSpPr>
          <p:cNvPr id="105" name="CaixaDeTexto 104"/>
          <p:cNvSpPr txBox="1"/>
          <p:nvPr/>
        </p:nvSpPr>
        <p:spPr>
          <a:xfrm>
            <a:off x="1119798" y="1746852"/>
            <a:ext cx="823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Envia SMS</a:t>
            </a:r>
            <a:endParaRPr lang="pt-BR" sz="1200" dirty="0"/>
          </a:p>
        </p:txBody>
      </p:sp>
      <p:sp>
        <p:nvSpPr>
          <p:cNvPr id="106" name="CaixaDeTexto 105"/>
          <p:cNvSpPr txBox="1"/>
          <p:nvPr/>
        </p:nvSpPr>
        <p:spPr>
          <a:xfrm rot="19856140">
            <a:off x="3273086" y="1075512"/>
            <a:ext cx="1557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Envia convertido em e-mail</a:t>
            </a:r>
            <a:endParaRPr lang="pt-BR" sz="1200" dirty="0"/>
          </a:p>
        </p:txBody>
      </p:sp>
      <p:sp>
        <p:nvSpPr>
          <p:cNvPr id="107" name="CaixaDeTexto 106"/>
          <p:cNvSpPr txBox="1"/>
          <p:nvPr/>
        </p:nvSpPr>
        <p:spPr>
          <a:xfrm>
            <a:off x="1150830" y="1275606"/>
            <a:ext cx="756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Envia Fax</a:t>
            </a:r>
            <a:endParaRPr lang="pt-BR" sz="1200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1115617" y="843558"/>
            <a:ext cx="882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Envia Carta</a:t>
            </a:r>
            <a:endParaRPr lang="pt-BR" sz="1200" dirty="0"/>
          </a:p>
        </p:txBody>
      </p:sp>
      <p:cxnSp>
        <p:nvCxnSpPr>
          <p:cNvPr id="9" name="Conector angulado 8"/>
          <p:cNvCxnSpPr>
            <a:stCxn id="50" idx="3"/>
            <a:endCxn id="104" idx="1"/>
          </p:cNvCxnSpPr>
          <p:nvPr/>
        </p:nvCxnSpPr>
        <p:spPr>
          <a:xfrm flipV="1">
            <a:off x="1093912" y="1036335"/>
            <a:ext cx="1051520" cy="46472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do 11"/>
          <p:cNvCxnSpPr>
            <a:stCxn id="50" idx="3"/>
            <a:endCxn id="103" idx="1"/>
          </p:cNvCxnSpPr>
          <p:nvPr/>
        </p:nvCxnSpPr>
        <p:spPr>
          <a:xfrm>
            <a:off x="1093912" y="1501062"/>
            <a:ext cx="1051520" cy="2132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stCxn id="50" idx="3"/>
            <a:endCxn id="101" idx="1"/>
          </p:cNvCxnSpPr>
          <p:nvPr/>
        </p:nvCxnSpPr>
        <p:spPr>
          <a:xfrm>
            <a:off x="1093912" y="1501062"/>
            <a:ext cx="1051520" cy="46719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do 24"/>
          <p:cNvCxnSpPr>
            <a:stCxn id="104" idx="3"/>
            <a:endCxn id="34" idx="1"/>
          </p:cNvCxnSpPr>
          <p:nvPr/>
        </p:nvCxnSpPr>
        <p:spPr>
          <a:xfrm>
            <a:off x="3275856" y="1036335"/>
            <a:ext cx="741784" cy="60788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do 27"/>
          <p:cNvCxnSpPr>
            <a:stCxn id="103" idx="3"/>
            <a:endCxn id="34" idx="1"/>
          </p:cNvCxnSpPr>
          <p:nvPr/>
        </p:nvCxnSpPr>
        <p:spPr>
          <a:xfrm>
            <a:off x="3275856" y="1522389"/>
            <a:ext cx="741784" cy="12182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do 30"/>
          <p:cNvCxnSpPr>
            <a:stCxn id="101" idx="3"/>
            <a:endCxn id="34" idx="1"/>
          </p:cNvCxnSpPr>
          <p:nvPr/>
        </p:nvCxnSpPr>
        <p:spPr>
          <a:xfrm flipV="1">
            <a:off x="3275856" y="1644216"/>
            <a:ext cx="741784" cy="3240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ítulo 4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</p:spPr>
        <p:txBody>
          <a:bodyPr/>
          <a:lstStyle/>
          <a:p>
            <a:r>
              <a:rPr lang="pt-BR" dirty="0" smtClean="0"/>
              <a:t>Canal Carta / Fax / SMS</a:t>
            </a:r>
            <a:endParaRPr lang="pt-BR" dirty="0"/>
          </a:p>
        </p:txBody>
      </p:sp>
      <p:sp>
        <p:nvSpPr>
          <p:cNvPr id="65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95288" y="4865958"/>
            <a:ext cx="7849120" cy="274637"/>
          </a:xfrm>
        </p:spPr>
        <p:txBody>
          <a:bodyPr/>
          <a:lstStyle/>
          <a:p>
            <a:r>
              <a:rPr lang="pt-BR" noProof="0" dirty="0" smtClean="0"/>
              <a:t>Página</a:t>
            </a:r>
            <a:endParaRPr lang="pt-BR" noProof="0" dirty="0"/>
          </a:p>
        </p:txBody>
      </p:sp>
      <p:sp>
        <p:nvSpPr>
          <p:cNvPr id="68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00392" y="4865958"/>
            <a:ext cx="503858" cy="274637"/>
          </a:xfrm>
        </p:spPr>
        <p:txBody>
          <a:bodyPr/>
          <a:lstStyle/>
          <a:p>
            <a:r>
              <a:rPr lang="pt-BR" dirty="0" smtClean="0"/>
              <a:t>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95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0" grpId="0" animBg="1"/>
      <p:bldP spid="51" grpId="0" animBg="1"/>
      <p:bldP spid="58" grpId="0"/>
      <p:bldP spid="64" grpId="0"/>
      <p:bldP spid="66" grpId="0" animBg="1"/>
      <p:bldP spid="67" grpId="0"/>
      <p:bldP spid="69" grpId="0" animBg="1"/>
      <p:bldP spid="70" grpId="0"/>
      <p:bldP spid="73" grpId="0"/>
      <p:bldP spid="77" grpId="0" animBg="1"/>
      <p:bldP spid="78" grpId="0"/>
      <p:bldP spid="90" grpId="0"/>
      <p:bldP spid="57" grpId="0" animBg="1"/>
      <p:bldP spid="59" grpId="0"/>
      <p:bldP spid="72" grpId="0"/>
      <p:bldP spid="62" grpId="0" animBg="1"/>
      <p:bldP spid="75" grpId="0"/>
      <p:bldP spid="79" grpId="0"/>
      <p:bldP spid="60" grpId="0"/>
      <p:bldP spid="101" grpId="0" animBg="1"/>
      <p:bldP spid="103" grpId="0" animBg="1"/>
      <p:bldP spid="104" grpId="0" animBg="1"/>
      <p:bldP spid="105" grpId="0"/>
      <p:bldP spid="106" grpId="0"/>
      <p:bldP spid="107" grpId="0"/>
      <p:bldP spid="10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studo de template Oi-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200CC-7CDE-4066-B053-37C9C4E43E56}" type="slidenum">
              <a:rPr lang="pt-BR" noProof="0" smtClean="0"/>
              <a:pPr/>
              <a:t>32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9684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tângulo 66"/>
          <p:cNvSpPr/>
          <p:nvPr/>
        </p:nvSpPr>
        <p:spPr>
          <a:xfrm>
            <a:off x="3549588" y="2412881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Cliente</a:t>
            </a:r>
            <a:endParaRPr lang="pt-BR" sz="1200" dirty="0"/>
          </a:p>
        </p:txBody>
      </p:sp>
      <p:sp>
        <p:nvSpPr>
          <p:cNvPr id="54" name="Retângulo 53"/>
          <p:cNvSpPr/>
          <p:nvPr/>
        </p:nvSpPr>
        <p:spPr>
          <a:xfrm>
            <a:off x="7056416" y="3219822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Pessoa Física</a:t>
            </a:r>
            <a:endParaRPr lang="pt-BR" sz="1200" dirty="0"/>
          </a:p>
        </p:txBody>
      </p:sp>
      <p:sp>
        <p:nvSpPr>
          <p:cNvPr id="55" name="Retângulo 54"/>
          <p:cNvSpPr/>
          <p:nvPr/>
        </p:nvSpPr>
        <p:spPr>
          <a:xfrm>
            <a:off x="5742200" y="3222971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Inicial / </a:t>
            </a:r>
          </a:p>
          <a:p>
            <a:pPr algn="ctr"/>
            <a:r>
              <a:rPr lang="pt-BR" sz="1200" dirty="0" err="1" smtClean="0"/>
              <a:t>Pré</a:t>
            </a:r>
            <a:r>
              <a:rPr lang="pt-BR" sz="1200" dirty="0" smtClean="0"/>
              <a:t>-criado</a:t>
            </a:r>
            <a:endParaRPr lang="pt-BR" sz="1200" dirty="0"/>
          </a:p>
        </p:txBody>
      </p:sp>
      <p:sp>
        <p:nvSpPr>
          <p:cNvPr id="56" name="Retângulo 55"/>
          <p:cNvSpPr/>
          <p:nvPr/>
        </p:nvSpPr>
        <p:spPr>
          <a:xfrm>
            <a:off x="4427984" y="3236239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Pessoa Jurídica</a:t>
            </a:r>
            <a:endParaRPr lang="pt-BR" sz="1200" dirty="0"/>
          </a:p>
        </p:txBody>
      </p:sp>
      <p:sp>
        <p:nvSpPr>
          <p:cNvPr id="59" name="Retângulo 58"/>
          <p:cNvSpPr/>
          <p:nvPr/>
        </p:nvSpPr>
        <p:spPr>
          <a:xfrm>
            <a:off x="3131840" y="3236239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Fictício</a:t>
            </a:r>
            <a:endParaRPr lang="pt-BR" sz="1200" dirty="0"/>
          </a:p>
        </p:txBody>
      </p:sp>
      <p:sp>
        <p:nvSpPr>
          <p:cNvPr id="61" name="Retângulo 60"/>
          <p:cNvSpPr/>
          <p:nvPr/>
        </p:nvSpPr>
        <p:spPr>
          <a:xfrm>
            <a:off x="1821396" y="3236239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Não Cliente</a:t>
            </a:r>
          </a:p>
        </p:txBody>
      </p:sp>
      <p:cxnSp>
        <p:nvCxnSpPr>
          <p:cNvPr id="4" name="Conector angulado 3"/>
          <p:cNvCxnSpPr>
            <a:stCxn id="61" idx="0"/>
            <a:endCxn id="67" idx="2"/>
          </p:cNvCxnSpPr>
          <p:nvPr/>
        </p:nvCxnSpPr>
        <p:spPr>
          <a:xfrm rot="5400000" flipH="1" flipV="1">
            <a:off x="3083813" y="2140464"/>
            <a:ext cx="463358" cy="17281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angulado 7"/>
          <p:cNvCxnSpPr>
            <a:stCxn id="59" idx="0"/>
            <a:endCxn id="67" idx="2"/>
          </p:cNvCxnSpPr>
          <p:nvPr/>
        </p:nvCxnSpPr>
        <p:spPr>
          <a:xfrm rot="5400000" flipH="1" flipV="1">
            <a:off x="3739035" y="2795686"/>
            <a:ext cx="463358" cy="4177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angulado 9"/>
          <p:cNvCxnSpPr>
            <a:stCxn id="56" idx="0"/>
            <a:endCxn id="67" idx="2"/>
          </p:cNvCxnSpPr>
          <p:nvPr/>
        </p:nvCxnSpPr>
        <p:spPr>
          <a:xfrm rot="16200000" flipV="1">
            <a:off x="4387107" y="2565362"/>
            <a:ext cx="463358" cy="878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do 11"/>
          <p:cNvCxnSpPr>
            <a:stCxn id="55" idx="0"/>
            <a:endCxn id="67" idx="2"/>
          </p:cNvCxnSpPr>
          <p:nvPr/>
        </p:nvCxnSpPr>
        <p:spPr>
          <a:xfrm rot="16200000" flipV="1">
            <a:off x="5050849" y="1901620"/>
            <a:ext cx="450090" cy="2192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do 16"/>
          <p:cNvCxnSpPr>
            <a:stCxn id="54" idx="0"/>
            <a:endCxn id="67" idx="2"/>
          </p:cNvCxnSpPr>
          <p:nvPr/>
        </p:nvCxnSpPr>
        <p:spPr>
          <a:xfrm rot="16200000" flipV="1">
            <a:off x="5709532" y="1242938"/>
            <a:ext cx="446941" cy="35068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tângulo 75"/>
          <p:cNvSpPr/>
          <p:nvPr/>
        </p:nvSpPr>
        <p:spPr>
          <a:xfrm>
            <a:off x="4583427" y="4016225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Não </a:t>
            </a:r>
            <a:r>
              <a:rPr lang="pt-BR" sz="1200" dirty="0" err="1" smtClean="0"/>
              <a:t>Encarteirado</a:t>
            </a:r>
            <a:endParaRPr lang="pt-BR" sz="1200" dirty="0"/>
          </a:p>
        </p:txBody>
      </p:sp>
      <p:sp>
        <p:nvSpPr>
          <p:cNvPr id="77" name="Retângulo 76"/>
          <p:cNvSpPr/>
          <p:nvPr/>
        </p:nvSpPr>
        <p:spPr>
          <a:xfrm>
            <a:off x="4583427" y="4497102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 smtClean="0"/>
              <a:t>Encarteirado</a:t>
            </a:r>
            <a:endParaRPr lang="pt-BR" sz="12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6217810" y="3785392"/>
            <a:ext cx="1019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Pode originar</a:t>
            </a:r>
            <a:endParaRPr lang="pt-BR" sz="1200" dirty="0"/>
          </a:p>
        </p:txBody>
      </p:sp>
      <p:sp>
        <p:nvSpPr>
          <p:cNvPr id="95" name="CaixaDeTexto 94"/>
          <p:cNvSpPr txBox="1"/>
          <p:nvPr/>
        </p:nvSpPr>
        <p:spPr>
          <a:xfrm>
            <a:off x="3563889" y="2776115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( T , S )</a:t>
            </a:r>
            <a:endParaRPr lang="pt-BR" sz="1200" dirty="0"/>
          </a:p>
        </p:txBody>
      </p:sp>
      <p:sp>
        <p:nvSpPr>
          <p:cNvPr id="97" name="CaixaDeTexto 96"/>
          <p:cNvSpPr txBox="1"/>
          <p:nvPr/>
        </p:nvSpPr>
        <p:spPr>
          <a:xfrm>
            <a:off x="5192960" y="3802229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( T , E )</a:t>
            </a:r>
            <a:endParaRPr lang="pt-BR" sz="1200" dirty="0"/>
          </a:p>
        </p:txBody>
      </p:sp>
      <p:sp>
        <p:nvSpPr>
          <p:cNvPr id="98" name="Retângulo 97"/>
          <p:cNvSpPr/>
          <p:nvPr/>
        </p:nvSpPr>
        <p:spPr>
          <a:xfrm>
            <a:off x="1065312" y="2088845"/>
            <a:ext cx="1260000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 smtClean="0"/>
              <a:t>Datacare</a:t>
            </a:r>
            <a:endParaRPr lang="pt-BR" sz="1200" dirty="0"/>
          </a:p>
        </p:txBody>
      </p:sp>
      <p:sp>
        <p:nvSpPr>
          <p:cNvPr id="99" name="Retângulo 98"/>
          <p:cNvSpPr/>
          <p:nvPr/>
        </p:nvSpPr>
        <p:spPr>
          <a:xfrm>
            <a:off x="1043608" y="1440773"/>
            <a:ext cx="1260000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Receita Federal</a:t>
            </a:r>
            <a:endParaRPr lang="pt-BR" sz="1200" dirty="0"/>
          </a:p>
        </p:txBody>
      </p:sp>
      <p:sp>
        <p:nvSpPr>
          <p:cNvPr id="100" name="Retângulo 99"/>
          <p:cNvSpPr/>
          <p:nvPr/>
        </p:nvSpPr>
        <p:spPr>
          <a:xfrm>
            <a:off x="5580112" y="1440773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Endereço</a:t>
            </a:r>
            <a:endParaRPr lang="pt-BR" sz="1200" dirty="0"/>
          </a:p>
        </p:txBody>
      </p:sp>
      <p:sp>
        <p:nvSpPr>
          <p:cNvPr id="102" name="Retângulo 101"/>
          <p:cNvSpPr/>
          <p:nvPr/>
        </p:nvSpPr>
        <p:spPr>
          <a:xfrm>
            <a:off x="5587325" y="2015975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Contato</a:t>
            </a:r>
            <a:endParaRPr lang="pt-BR" sz="1200" dirty="0"/>
          </a:p>
        </p:txBody>
      </p:sp>
      <p:cxnSp>
        <p:nvCxnSpPr>
          <p:cNvPr id="44" name="Conector angulado 43"/>
          <p:cNvCxnSpPr>
            <a:endCxn id="99" idx="3"/>
          </p:cNvCxnSpPr>
          <p:nvPr/>
        </p:nvCxnSpPr>
        <p:spPr>
          <a:xfrm rot="16200000" flipV="1">
            <a:off x="2719460" y="1204921"/>
            <a:ext cx="792108" cy="16238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do 46"/>
          <p:cNvCxnSpPr>
            <a:stCxn id="67" idx="1"/>
            <a:endCxn id="98" idx="3"/>
          </p:cNvCxnSpPr>
          <p:nvPr/>
        </p:nvCxnSpPr>
        <p:spPr>
          <a:xfrm rot="10800000">
            <a:off x="2325312" y="2268845"/>
            <a:ext cx="1224276" cy="3240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aixaDeTexto 109"/>
          <p:cNvSpPr txBox="1"/>
          <p:nvPr/>
        </p:nvSpPr>
        <p:spPr>
          <a:xfrm>
            <a:off x="2418910" y="1668257"/>
            <a:ext cx="1165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Está cadastrado</a:t>
            </a:r>
            <a:endParaRPr lang="pt-BR" sz="1200" dirty="0"/>
          </a:p>
        </p:txBody>
      </p:sp>
      <p:sp>
        <p:nvSpPr>
          <p:cNvPr id="111" name="CaixaDeTexto 110"/>
          <p:cNvSpPr txBox="1"/>
          <p:nvPr/>
        </p:nvSpPr>
        <p:spPr>
          <a:xfrm>
            <a:off x="2411760" y="2228031"/>
            <a:ext cx="1165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Está cadastrado</a:t>
            </a:r>
            <a:endParaRPr lang="pt-BR" sz="1200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4790150" y="1377336"/>
            <a:ext cx="580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Possui</a:t>
            </a:r>
            <a:endParaRPr lang="pt-BR" sz="1200" dirty="0"/>
          </a:p>
        </p:txBody>
      </p:sp>
      <p:cxnSp>
        <p:nvCxnSpPr>
          <p:cNvPr id="79" name="Conector angulado 78"/>
          <p:cNvCxnSpPr>
            <a:stCxn id="67" idx="3"/>
            <a:endCxn id="102" idx="2"/>
          </p:cNvCxnSpPr>
          <p:nvPr/>
        </p:nvCxnSpPr>
        <p:spPr>
          <a:xfrm flipV="1">
            <a:off x="4809588" y="2375975"/>
            <a:ext cx="1407737" cy="21690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ixaDeTexto 117"/>
          <p:cNvSpPr txBox="1"/>
          <p:nvPr/>
        </p:nvSpPr>
        <p:spPr>
          <a:xfrm>
            <a:off x="5076056" y="2560091"/>
            <a:ext cx="580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Possui</a:t>
            </a:r>
            <a:endParaRPr lang="pt-BR" sz="1200" dirty="0"/>
          </a:p>
        </p:txBody>
      </p:sp>
      <p:sp>
        <p:nvSpPr>
          <p:cNvPr id="124" name="Retângulo 123"/>
          <p:cNvSpPr/>
          <p:nvPr/>
        </p:nvSpPr>
        <p:spPr>
          <a:xfrm>
            <a:off x="3563888" y="986712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Contrato</a:t>
            </a:r>
            <a:endParaRPr lang="pt-BR" sz="1200" dirty="0"/>
          </a:p>
        </p:txBody>
      </p:sp>
      <p:sp>
        <p:nvSpPr>
          <p:cNvPr id="130" name="CaixaDeTexto 129"/>
          <p:cNvSpPr txBox="1"/>
          <p:nvPr/>
        </p:nvSpPr>
        <p:spPr>
          <a:xfrm>
            <a:off x="6012160" y="4437721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Origina</a:t>
            </a:r>
            <a:endParaRPr lang="pt-BR" sz="1200" dirty="0"/>
          </a:p>
        </p:txBody>
      </p:sp>
      <p:cxnSp>
        <p:nvCxnSpPr>
          <p:cNvPr id="131" name="Conector angulado 130"/>
          <p:cNvCxnSpPr>
            <a:endCxn id="100" idx="1"/>
          </p:cNvCxnSpPr>
          <p:nvPr/>
        </p:nvCxnSpPr>
        <p:spPr>
          <a:xfrm rot="5400000" flipH="1" flipV="1">
            <a:off x="4627812" y="1460581"/>
            <a:ext cx="792108" cy="11124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tângulo 139"/>
          <p:cNvSpPr/>
          <p:nvPr/>
        </p:nvSpPr>
        <p:spPr>
          <a:xfrm>
            <a:off x="7438020" y="1846018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Principal</a:t>
            </a:r>
            <a:endParaRPr lang="pt-BR" sz="1200" dirty="0"/>
          </a:p>
        </p:txBody>
      </p:sp>
      <p:sp>
        <p:nvSpPr>
          <p:cNvPr id="141" name="Retângulo 140"/>
          <p:cNvSpPr/>
          <p:nvPr/>
        </p:nvSpPr>
        <p:spPr>
          <a:xfrm>
            <a:off x="7436900" y="2283758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Secundário</a:t>
            </a:r>
            <a:endParaRPr lang="pt-BR" sz="1200" dirty="0"/>
          </a:p>
        </p:txBody>
      </p:sp>
      <p:cxnSp>
        <p:nvCxnSpPr>
          <p:cNvPr id="142" name="Conector angulado 141"/>
          <p:cNvCxnSpPr>
            <a:stCxn id="140" idx="1"/>
            <a:endCxn id="102" idx="3"/>
          </p:cNvCxnSpPr>
          <p:nvPr/>
        </p:nvCxnSpPr>
        <p:spPr>
          <a:xfrm rot="10800000" flipV="1">
            <a:off x="6847326" y="2026017"/>
            <a:ext cx="590695" cy="1699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angulado 143"/>
          <p:cNvCxnSpPr>
            <a:stCxn id="141" idx="1"/>
            <a:endCxn id="102" idx="3"/>
          </p:cNvCxnSpPr>
          <p:nvPr/>
        </p:nvCxnSpPr>
        <p:spPr>
          <a:xfrm rot="10800000">
            <a:off x="6847326" y="2195976"/>
            <a:ext cx="589575" cy="2677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de seta reta 150"/>
          <p:cNvCxnSpPr>
            <a:stCxn id="102" idx="0"/>
            <a:endCxn id="100" idx="2"/>
          </p:cNvCxnSpPr>
          <p:nvPr/>
        </p:nvCxnSpPr>
        <p:spPr>
          <a:xfrm flipH="1" flipV="1">
            <a:off x="6210112" y="1800773"/>
            <a:ext cx="7213" cy="215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aixaDeTexto 154"/>
          <p:cNvSpPr txBox="1"/>
          <p:nvPr/>
        </p:nvSpPr>
        <p:spPr>
          <a:xfrm>
            <a:off x="6302318" y="1785592"/>
            <a:ext cx="580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Possui</a:t>
            </a:r>
            <a:endParaRPr lang="pt-BR" sz="1200" dirty="0"/>
          </a:p>
        </p:txBody>
      </p:sp>
      <p:sp>
        <p:nvSpPr>
          <p:cNvPr id="58" name="Retângulo 57"/>
          <p:cNvSpPr/>
          <p:nvPr/>
        </p:nvSpPr>
        <p:spPr>
          <a:xfrm>
            <a:off x="503688" y="3243443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Outra Operadora</a:t>
            </a:r>
          </a:p>
        </p:txBody>
      </p:sp>
      <p:cxnSp>
        <p:nvCxnSpPr>
          <p:cNvPr id="9" name="Conector angulado 8"/>
          <p:cNvCxnSpPr>
            <a:stCxn id="58" idx="0"/>
            <a:endCxn id="67" idx="2"/>
          </p:cNvCxnSpPr>
          <p:nvPr/>
        </p:nvCxnSpPr>
        <p:spPr>
          <a:xfrm rot="5400000" flipH="1" flipV="1">
            <a:off x="2421357" y="1485212"/>
            <a:ext cx="470562" cy="3045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do 14"/>
          <p:cNvCxnSpPr>
            <a:stCxn id="77" idx="1"/>
            <a:endCxn id="56" idx="2"/>
          </p:cNvCxnSpPr>
          <p:nvPr/>
        </p:nvCxnSpPr>
        <p:spPr>
          <a:xfrm rot="10800000" flipH="1">
            <a:off x="4583426" y="3596240"/>
            <a:ext cx="474557" cy="1080863"/>
          </a:xfrm>
          <a:prstGeom prst="bentConnector4">
            <a:avLst>
              <a:gd name="adj1" fmla="val -48171"/>
              <a:gd name="adj2" fmla="val 809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do 18"/>
          <p:cNvCxnSpPr>
            <a:stCxn id="76" idx="1"/>
            <a:endCxn id="56" idx="2"/>
          </p:cNvCxnSpPr>
          <p:nvPr/>
        </p:nvCxnSpPr>
        <p:spPr>
          <a:xfrm rot="10800000" flipH="1">
            <a:off x="4583426" y="3596239"/>
            <a:ext cx="474557" cy="599986"/>
          </a:xfrm>
          <a:prstGeom prst="bentConnector4">
            <a:avLst>
              <a:gd name="adj1" fmla="val -48171"/>
              <a:gd name="adj2" fmla="val 6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stCxn id="55" idx="2"/>
          </p:cNvCxnSpPr>
          <p:nvPr/>
        </p:nvCxnSpPr>
        <p:spPr>
          <a:xfrm rot="5400000">
            <a:off x="5861510" y="3085549"/>
            <a:ext cx="13268" cy="1008112"/>
          </a:xfrm>
          <a:prstGeom prst="bentConnector3">
            <a:avLst>
              <a:gd name="adj1" fmla="val 18229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do 24"/>
          <p:cNvCxnSpPr>
            <a:stCxn id="55" idx="2"/>
            <a:endCxn id="54" idx="2"/>
          </p:cNvCxnSpPr>
          <p:nvPr/>
        </p:nvCxnSpPr>
        <p:spPr>
          <a:xfrm rot="5400000" flipH="1" flipV="1">
            <a:off x="7027733" y="2924289"/>
            <a:ext cx="3149" cy="1314216"/>
          </a:xfrm>
          <a:prstGeom prst="bentConnector3">
            <a:avLst>
              <a:gd name="adj1" fmla="val -72594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trela de 5 pontas 1">
            <a:hlinkClick r:id="rId2" action="ppaction://hlinksldjump"/>
          </p:cNvPr>
          <p:cNvSpPr/>
          <p:nvPr/>
        </p:nvSpPr>
        <p:spPr>
          <a:xfrm>
            <a:off x="3248914" y="2132874"/>
            <a:ext cx="242966" cy="19031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strela de 5 pontas 59">
            <a:hlinkClick r:id="rId3" action="ppaction://hlinksldjump"/>
          </p:cNvPr>
          <p:cNvSpPr/>
          <p:nvPr/>
        </p:nvSpPr>
        <p:spPr>
          <a:xfrm>
            <a:off x="4644008" y="1373325"/>
            <a:ext cx="242966" cy="19031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strela de 5 pontas 61">
            <a:hlinkClick r:id="rId4" action="ppaction://hlinksldjump"/>
          </p:cNvPr>
          <p:cNvSpPr/>
          <p:nvPr/>
        </p:nvSpPr>
        <p:spPr>
          <a:xfrm>
            <a:off x="4936500" y="2592882"/>
            <a:ext cx="242966" cy="19031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strela de 5 pontas 64">
            <a:hlinkClick r:id="rId5" action="ppaction://hlinksldjump"/>
          </p:cNvPr>
          <p:cNvSpPr/>
          <p:nvPr/>
        </p:nvSpPr>
        <p:spPr>
          <a:xfrm>
            <a:off x="6793665" y="1806756"/>
            <a:ext cx="242966" cy="19031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/>
          <p:cNvSpPr txBox="1"/>
          <p:nvPr/>
        </p:nvSpPr>
        <p:spPr>
          <a:xfrm>
            <a:off x="3491880" y="1329612"/>
            <a:ext cx="618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Realiza</a:t>
            </a:r>
            <a:endParaRPr lang="pt-BR" sz="1200" dirty="0"/>
          </a:p>
        </p:txBody>
      </p:sp>
      <p:cxnSp>
        <p:nvCxnSpPr>
          <p:cNvPr id="13" name="Conector de seta reta 12"/>
          <p:cNvCxnSpPr>
            <a:stCxn id="124" idx="2"/>
            <a:endCxn id="67" idx="0"/>
          </p:cNvCxnSpPr>
          <p:nvPr/>
        </p:nvCxnSpPr>
        <p:spPr>
          <a:xfrm flipH="1">
            <a:off x="4179588" y="1346712"/>
            <a:ext cx="14300" cy="106616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tângulo 69"/>
          <p:cNvSpPr/>
          <p:nvPr/>
        </p:nvSpPr>
        <p:spPr>
          <a:xfrm>
            <a:off x="6804248" y="4497101"/>
            <a:ext cx="1260000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SFA</a:t>
            </a:r>
            <a:endParaRPr lang="pt-BR" sz="1200" dirty="0"/>
          </a:p>
        </p:txBody>
      </p:sp>
      <p:cxnSp>
        <p:nvCxnSpPr>
          <p:cNvPr id="23" name="Conector angulado 22"/>
          <p:cNvCxnSpPr>
            <a:stCxn id="77" idx="3"/>
            <a:endCxn id="70" idx="1"/>
          </p:cNvCxnSpPr>
          <p:nvPr/>
        </p:nvCxnSpPr>
        <p:spPr>
          <a:xfrm flipV="1">
            <a:off x="5843427" y="4677101"/>
            <a:ext cx="960821" cy="1"/>
          </a:xfrm>
          <a:prstGeom prst="bent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strela de 5 pontas 68">
            <a:hlinkClick r:id="rId6" action="ppaction://hlinksldjump"/>
          </p:cNvPr>
          <p:cNvSpPr/>
          <p:nvPr/>
        </p:nvSpPr>
        <p:spPr>
          <a:xfrm>
            <a:off x="3334369" y="1346712"/>
            <a:ext cx="242966" cy="19031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CaixaDeTexto 72"/>
          <p:cNvSpPr txBox="1"/>
          <p:nvPr/>
        </p:nvSpPr>
        <p:spPr>
          <a:xfrm>
            <a:off x="4286095" y="2772966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É um</a:t>
            </a:r>
            <a:endParaRPr lang="pt-BR" sz="12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Conta Cliente</a:t>
            </a:r>
            <a:endParaRPr lang="pt-BR" dirty="0"/>
          </a:p>
        </p:txBody>
      </p:sp>
      <p:sp>
        <p:nvSpPr>
          <p:cNvPr id="72" name="Espaço Reservado para Número de Slide 1"/>
          <p:cNvSpPr>
            <a:spLocks noGrp="1"/>
          </p:cNvSpPr>
          <p:nvPr>
            <p:ph type="sldNum" sz="quarter" idx="10"/>
          </p:nvPr>
        </p:nvSpPr>
        <p:spPr>
          <a:xfrm>
            <a:off x="8100392" y="4865958"/>
            <a:ext cx="503858" cy="274637"/>
          </a:xfrm>
        </p:spPr>
        <p:txBody>
          <a:bodyPr/>
          <a:lstStyle/>
          <a:p>
            <a:r>
              <a:rPr lang="pt-BR" noProof="0" dirty="0" smtClean="0"/>
              <a:t>01</a:t>
            </a:r>
            <a:endParaRPr lang="pt-BR" noProof="0" dirty="0"/>
          </a:p>
        </p:txBody>
      </p:sp>
      <p:sp>
        <p:nvSpPr>
          <p:cNvPr id="74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95288" y="4865958"/>
            <a:ext cx="7849120" cy="274637"/>
          </a:xfrm>
        </p:spPr>
        <p:txBody>
          <a:bodyPr/>
          <a:lstStyle/>
          <a:p>
            <a:r>
              <a:rPr lang="pt-BR" noProof="0" dirty="0" smtClean="0"/>
              <a:t>Página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081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9" grpId="0" animBg="1"/>
      <p:bldP spid="61" grpId="0" animBg="1"/>
      <p:bldP spid="76" grpId="0" animBg="1"/>
      <p:bldP spid="77" grpId="0" animBg="1"/>
      <p:bldP spid="92" grpId="0"/>
      <p:bldP spid="95" grpId="0"/>
      <p:bldP spid="97" grpId="0"/>
      <p:bldP spid="98" grpId="0" animBg="1"/>
      <p:bldP spid="99" grpId="0" animBg="1"/>
      <p:bldP spid="100" grpId="0" animBg="1"/>
      <p:bldP spid="102" grpId="0" animBg="1"/>
      <p:bldP spid="110" grpId="0"/>
      <p:bldP spid="111" grpId="0"/>
      <p:bldP spid="114" grpId="0"/>
      <p:bldP spid="118" grpId="0"/>
      <p:bldP spid="124" grpId="0" animBg="1"/>
      <p:bldP spid="130" grpId="0"/>
      <p:bldP spid="140" grpId="0" animBg="1"/>
      <p:bldP spid="141" grpId="0" animBg="1"/>
      <p:bldP spid="155" grpId="0"/>
      <p:bldP spid="58" grpId="0" animBg="1"/>
      <p:bldP spid="2" grpId="0" animBg="1"/>
      <p:bldP spid="60" grpId="0" animBg="1"/>
      <p:bldP spid="62" grpId="0" animBg="1"/>
      <p:bldP spid="65" grpId="0" animBg="1"/>
      <p:bldP spid="66" grpId="0"/>
      <p:bldP spid="70" grpId="0" animBg="1"/>
      <p:bldP spid="69" grpId="0" animBg="1"/>
      <p:bldP spid="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Conta Cliente</a:t>
            </a: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57200" y="1203598"/>
            <a:ext cx="8229600" cy="2987774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2925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93763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55713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17663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AA6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pt-BR" sz="1100" dirty="0" smtClean="0"/>
              <a:t>RGN01 -  Apenas clientes (B2B e B2C) com origem estrangeira não possuem cadastro na Receita Federal.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sz="1100" dirty="0" smtClean="0"/>
              <a:t>RGN02 – Apenas cliente “Outra Operadora” não tem obrigatoriedade de cadastro no </a:t>
            </a:r>
            <a:r>
              <a:rPr lang="pt-BR" sz="1100" dirty="0" err="1" smtClean="0"/>
              <a:t>Datacare</a:t>
            </a:r>
            <a:r>
              <a:rPr lang="pt-BR" sz="1100" dirty="0" smtClean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sz="1100" dirty="0" smtClean="0"/>
              <a:t>RGN03 – Apenas cliente “Inicial” ou “Não Cliente” não tem obrigatoriedade de informar endereço.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sz="1100" dirty="0" smtClean="0"/>
              <a:t>RGN04 – Apenas cliente “Inicial” ou “Outra Operadora” não tem obrigatoriedade de informar contato.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sz="1100" dirty="0" smtClean="0"/>
              <a:t>RGN05 – Cliente “Não Cliente” não pode informar um contato que já esteja associado a clientes de outro tipo.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sz="1100" dirty="0" smtClean="0"/>
              <a:t>RGN06 – Apenas cliente “Outra Operadora” pode possuir uma outra qualificação de cliente simultaneamente 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sz="1100" dirty="0" smtClean="0"/>
              <a:t>RGN07 – O contato principal não pode ser repetido na lista de contatos secundários do mesmo cliente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sz="1100" dirty="0" smtClean="0"/>
              <a:t>RGN08 – Endereço do contato só é obrigatório para cliente B2B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sz="1100" dirty="0" smtClean="0"/>
              <a:t>RGN09 – Todo cliente do segmento corporativo obrigatoriamente é </a:t>
            </a:r>
            <a:r>
              <a:rPr lang="pt-BR" sz="1100" dirty="0" err="1" smtClean="0"/>
              <a:t>encarteirado</a:t>
            </a:r>
            <a:endParaRPr lang="pt-BR" sz="11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pt-BR" sz="1100" dirty="0" smtClean="0"/>
              <a:t>RGN10 – </a:t>
            </a:r>
          </a:p>
        </p:txBody>
      </p:sp>
    </p:spTree>
    <p:extLst>
      <p:ext uri="{BB962C8B-B14F-4D97-AF65-F5344CB8AC3E}">
        <p14:creationId xmlns:p14="http://schemas.microsoft.com/office/powerpoint/2010/main" val="395751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tângulo 66"/>
          <p:cNvSpPr/>
          <p:nvPr/>
        </p:nvSpPr>
        <p:spPr>
          <a:xfrm>
            <a:off x="4017500" y="2085696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Cliente</a:t>
            </a:r>
            <a:endParaRPr lang="pt-BR" sz="1200" dirty="0"/>
          </a:p>
        </p:txBody>
      </p:sp>
      <p:sp>
        <p:nvSpPr>
          <p:cNvPr id="54" name="Retângulo 53"/>
          <p:cNvSpPr/>
          <p:nvPr/>
        </p:nvSpPr>
        <p:spPr>
          <a:xfrm>
            <a:off x="7308304" y="2909054"/>
            <a:ext cx="1260000" cy="36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Pessoa Física</a:t>
            </a:r>
            <a:endParaRPr lang="pt-BR" sz="1200" dirty="0"/>
          </a:p>
        </p:txBody>
      </p:sp>
      <p:sp>
        <p:nvSpPr>
          <p:cNvPr id="55" name="Retângulo 54"/>
          <p:cNvSpPr/>
          <p:nvPr/>
        </p:nvSpPr>
        <p:spPr>
          <a:xfrm>
            <a:off x="5976016" y="2895786"/>
            <a:ext cx="1260000" cy="36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Inicial / </a:t>
            </a:r>
          </a:p>
          <a:p>
            <a:pPr algn="ctr"/>
            <a:r>
              <a:rPr lang="pt-BR" sz="1200" dirty="0" err="1" smtClean="0"/>
              <a:t>Pré</a:t>
            </a:r>
            <a:r>
              <a:rPr lang="pt-BR" sz="1200" dirty="0" smtClean="0"/>
              <a:t>-criado</a:t>
            </a:r>
            <a:endParaRPr lang="pt-BR" sz="1200" dirty="0"/>
          </a:p>
        </p:txBody>
      </p:sp>
      <p:sp>
        <p:nvSpPr>
          <p:cNvPr id="56" name="Retângulo 55"/>
          <p:cNvSpPr/>
          <p:nvPr/>
        </p:nvSpPr>
        <p:spPr>
          <a:xfrm>
            <a:off x="4644008" y="2909054"/>
            <a:ext cx="1260000" cy="36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Pessoa Jurídica</a:t>
            </a:r>
            <a:endParaRPr lang="pt-BR" sz="1200" dirty="0"/>
          </a:p>
        </p:txBody>
      </p:sp>
      <p:sp>
        <p:nvSpPr>
          <p:cNvPr id="59" name="Retângulo 58"/>
          <p:cNvSpPr/>
          <p:nvPr/>
        </p:nvSpPr>
        <p:spPr>
          <a:xfrm>
            <a:off x="3311720" y="2909054"/>
            <a:ext cx="1260000" cy="36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Fictício</a:t>
            </a:r>
            <a:endParaRPr lang="pt-BR" sz="1200" dirty="0"/>
          </a:p>
        </p:txBody>
      </p:sp>
      <p:sp>
        <p:nvSpPr>
          <p:cNvPr id="61" name="Retângulo 60"/>
          <p:cNvSpPr/>
          <p:nvPr/>
        </p:nvSpPr>
        <p:spPr>
          <a:xfrm>
            <a:off x="2001276" y="2909054"/>
            <a:ext cx="1260000" cy="36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Não Cliente</a:t>
            </a:r>
            <a:endParaRPr lang="pt-BR" sz="1200" dirty="0"/>
          </a:p>
        </p:txBody>
      </p:sp>
      <p:cxnSp>
        <p:nvCxnSpPr>
          <p:cNvPr id="4" name="Conector angulado 3"/>
          <p:cNvCxnSpPr>
            <a:stCxn id="61" idx="0"/>
            <a:endCxn id="67" idx="2"/>
          </p:cNvCxnSpPr>
          <p:nvPr/>
        </p:nvCxnSpPr>
        <p:spPr>
          <a:xfrm rot="5400000" flipH="1" flipV="1">
            <a:off x="3407709" y="1669263"/>
            <a:ext cx="463358" cy="20162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angulado 7"/>
          <p:cNvCxnSpPr>
            <a:stCxn id="59" idx="0"/>
            <a:endCxn id="67" idx="2"/>
          </p:cNvCxnSpPr>
          <p:nvPr/>
        </p:nvCxnSpPr>
        <p:spPr>
          <a:xfrm rot="5400000" flipH="1" flipV="1">
            <a:off x="4062931" y="2324485"/>
            <a:ext cx="463358" cy="7057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angulado 9"/>
          <p:cNvCxnSpPr>
            <a:stCxn id="56" idx="0"/>
            <a:endCxn id="67" idx="2"/>
          </p:cNvCxnSpPr>
          <p:nvPr/>
        </p:nvCxnSpPr>
        <p:spPr>
          <a:xfrm rot="16200000" flipV="1">
            <a:off x="4729075" y="2364121"/>
            <a:ext cx="463358" cy="62650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do 11"/>
          <p:cNvCxnSpPr>
            <a:stCxn id="55" idx="0"/>
            <a:endCxn id="67" idx="2"/>
          </p:cNvCxnSpPr>
          <p:nvPr/>
        </p:nvCxnSpPr>
        <p:spPr>
          <a:xfrm rot="16200000" flipV="1">
            <a:off x="5401713" y="1691483"/>
            <a:ext cx="450090" cy="19585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do 16"/>
          <p:cNvCxnSpPr>
            <a:stCxn id="54" idx="0"/>
            <a:endCxn id="67" idx="2"/>
          </p:cNvCxnSpPr>
          <p:nvPr/>
        </p:nvCxnSpPr>
        <p:spPr>
          <a:xfrm rot="16200000" flipV="1">
            <a:off x="6061223" y="1031973"/>
            <a:ext cx="463358" cy="32908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/>
          <p:cNvSpPr txBox="1"/>
          <p:nvPr/>
        </p:nvSpPr>
        <p:spPr>
          <a:xfrm>
            <a:off x="4031801" y="2448930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( T , S )</a:t>
            </a:r>
            <a:endParaRPr lang="pt-BR" sz="1200" dirty="0"/>
          </a:p>
        </p:txBody>
      </p:sp>
      <p:sp>
        <p:nvSpPr>
          <p:cNvPr id="98" name="Retângulo 97"/>
          <p:cNvSpPr/>
          <p:nvPr/>
        </p:nvSpPr>
        <p:spPr>
          <a:xfrm>
            <a:off x="1400060" y="1221600"/>
            <a:ext cx="1260000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 smtClean="0"/>
              <a:t>Datacare</a:t>
            </a:r>
            <a:endParaRPr lang="pt-BR" sz="1200" dirty="0"/>
          </a:p>
        </p:txBody>
      </p:sp>
      <p:cxnSp>
        <p:nvCxnSpPr>
          <p:cNvPr id="47" name="Conector angulado 46"/>
          <p:cNvCxnSpPr>
            <a:stCxn id="67" idx="1"/>
            <a:endCxn id="98" idx="3"/>
          </p:cNvCxnSpPr>
          <p:nvPr/>
        </p:nvCxnSpPr>
        <p:spPr>
          <a:xfrm rot="10800000">
            <a:off x="2660060" y="1401600"/>
            <a:ext cx="1357440" cy="8640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ixaDeTexto 110"/>
          <p:cNvSpPr txBox="1"/>
          <p:nvPr/>
        </p:nvSpPr>
        <p:spPr>
          <a:xfrm>
            <a:off x="3338044" y="1682313"/>
            <a:ext cx="1165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Está cadastrado</a:t>
            </a:r>
            <a:endParaRPr lang="pt-BR" sz="1200" dirty="0"/>
          </a:p>
        </p:txBody>
      </p:sp>
      <p:sp>
        <p:nvSpPr>
          <p:cNvPr id="58" name="Retângulo 57"/>
          <p:cNvSpPr/>
          <p:nvPr/>
        </p:nvSpPr>
        <p:spPr>
          <a:xfrm>
            <a:off x="683568" y="2916258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Outra Operadora</a:t>
            </a:r>
          </a:p>
        </p:txBody>
      </p:sp>
      <p:cxnSp>
        <p:nvCxnSpPr>
          <p:cNvPr id="9" name="Conector angulado 8"/>
          <p:cNvCxnSpPr>
            <a:stCxn id="58" idx="0"/>
            <a:endCxn id="67" idx="2"/>
          </p:cNvCxnSpPr>
          <p:nvPr/>
        </p:nvCxnSpPr>
        <p:spPr>
          <a:xfrm rot="5400000" flipH="1" flipV="1">
            <a:off x="2745253" y="1014011"/>
            <a:ext cx="470562" cy="33339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 59"/>
          <p:cNvSpPr/>
          <p:nvPr/>
        </p:nvSpPr>
        <p:spPr>
          <a:xfrm>
            <a:off x="173596" y="4281078"/>
            <a:ext cx="221940" cy="126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 smtClean="0"/>
          </a:p>
        </p:txBody>
      </p:sp>
      <p:sp>
        <p:nvSpPr>
          <p:cNvPr id="62" name="CaixaDeTexto 61"/>
          <p:cNvSpPr txBox="1"/>
          <p:nvPr/>
        </p:nvSpPr>
        <p:spPr>
          <a:xfrm>
            <a:off x="35497" y="3961097"/>
            <a:ext cx="798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Legenda</a:t>
            </a:r>
            <a:endParaRPr lang="pt-BR" sz="14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388880" y="4231128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Opcional</a:t>
            </a:r>
            <a:endParaRPr lang="pt-BR" sz="1400" dirty="0"/>
          </a:p>
        </p:txBody>
      </p:sp>
      <p:sp>
        <p:nvSpPr>
          <p:cNvPr id="66" name="Retângulo 65"/>
          <p:cNvSpPr/>
          <p:nvPr/>
        </p:nvSpPr>
        <p:spPr>
          <a:xfrm>
            <a:off x="179512" y="4551108"/>
            <a:ext cx="221940" cy="1268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 smtClean="0"/>
          </a:p>
        </p:txBody>
      </p:sp>
      <p:sp>
        <p:nvSpPr>
          <p:cNvPr id="68" name="CaixaDeTexto 67"/>
          <p:cNvSpPr txBox="1"/>
          <p:nvPr/>
        </p:nvSpPr>
        <p:spPr>
          <a:xfrm>
            <a:off x="394796" y="4501158"/>
            <a:ext cx="1021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Obrigatório</a:t>
            </a:r>
            <a:endParaRPr lang="pt-BR" sz="1400" dirty="0"/>
          </a:p>
        </p:txBody>
      </p:sp>
      <p:sp>
        <p:nvSpPr>
          <p:cNvPr id="5" name="Seta para a esquerda 4">
            <a:hlinkClick r:id="rId2" action="ppaction://hlinksldjump"/>
          </p:cNvPr>
          <p:cNvSpPr/>
          <p:nvPr/>
        </p:nvSpPr>
        <p:spPr>
          <a:xfrm>
            <a:off x="7884368" y="4551108"/>
            <a:ext cx="676076" cy="3634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754007" y="2463738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É um</a:t>
            </a:r>
            <a:endParaRPr lang="pt-BR" sz="1200" dirty="0"/>
          </a:p>
        </p:txBody>
      </p:sp>
      <p:sp>
        <p:nvSpPr>
          <p:cNvPr id="28" name="Título 4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</p:spPr>
        <p:txBody>
          <a:bodyPr/>
          <a:lstStyle/>
          <a:p>
            <a:r>
              <a:rPr lang="pt-BR" dirty="0" smtClean="0"/>
              <a:t>Cadastro Conta Cliente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790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tângulo 66"/>
          <p:cNvSpPr/>
          <p:nvPr/>
        </p:nvSpPr>
        <p:spPr>
          <a:xfrm>
            <a:off x="3909628" y="2085696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Cliente</a:t>
            </a:r>
            <a:endParaRPr lang="pt-BR" sz="1200" dirty="0"/>
          </a:p>
        </p:txBody>
      </p:sp>
      <p:sp>
        <p:nvSpPr>
          <p:cNvPr id="54" name="Retângulo 53"/>
          <p:cNvSpPr/>
          <p:nvPr/>
        </p:nvSpPr>
        <p:spPr>
          <a:xfrm>
            <a:off x="7200432" y="2909054"/>
            <a:ext cx="1260000" cy="36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Pessoa Física</a:t>
            </a:r>
            <a:endParaRPr lang="pt-BR" sz="1200" dirty="0"/>
          </a:p>
        </p:txBody>
      </p:sp>
      <p:sp>
        <p:nvSpPr>
          <p:cNvPr id="55" name="Retângulo 54"/>
          <p:cNvSpPr/>
          <p:nvPr/>
        </p:nvSpPr>
        <p:spPr>
          <a:xfrm>
            <a:off x="5868144" y="2895786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Inicial / </a:t>
            </a:r>
          </a:p>
          <a:p>
            <a:pPr algn="ctr"/>
            <a:r>
              <a:rPr lang="pt-BR" sz="1200" dirty="0" err="1" smtClean="0"/>
              <a:t>Pré</a:t>
            </a:r>
            <a:r>
              <a:rPr lang="pt-BR" sz="1200" dirty="0" smtClean="0"/>
              <a:t>-criado</a:t>
            </a:r>
            <a:endParaRPr lang="pt-BR" sz="1200" dirty="0"/>
          </a:p>
        </p:txBody>
      </p:sp>
      <p:sp>
        <p:nvSpPr>
          <p:cNvPr id="56" name="Retângulo 55"/>
          <p:cNvSpPr/>
          <p:nvPr/>
        </p:nvSpPr>
        <p:spPr>
          <a:xfrm>
            <a:off x="4536136" y="2909054"/>
            <a:ext cx="1260000" cy="36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Pessoa Jurídica</a:t>
            </a:r>
            <a:endParaRPr lang="pt-BR" sz="1200" dirty="0"/>
          </a:p>
        </p:txBody>
      </p:sp>
      <p:sp>
        <p:nvSpPr>
          <p:cNvPr id="59" name="Retângulo 58"/>
          <p:cNvSpPr/>
          <p:nvPr/>
        </p:nvSpPr>
        <p:spPr>
          <a:xfrm>
            <a:off x="3203848" y="2909054"/>
            <a:ext cx="1260000" cy="36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Fictício</a:t>
            </a:r>
            <a:endParaRPr lang="pt-BR" sz="1200" dirty="0"/>
          </a:p>
        </p:txBody>
      </p:sp>
      <p:sp>
        <p:nvSpPr>
          <p:cNvPr id="61" name="Retângulo 60"/>
          <p:cNvSpPr/>
          <p:nvPr/>
        </p:nvSpPr>
        <p:spPr>
          <a:xfrm>
            <a:off x="1893404" y="2909054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Não Cliente</a:t>
            </a:r>
            <a:endParaRPr lang="pt-BR" sz="1200" dirty="0"/>
          </a:p>
        </p:txBody>
      </p:sp>
      <p:cxnSp>
        <p:nvCxnSpPr>
          <p:cNvPr id="4" name="Conector angulado 3"/>
          <p:cNvCxnSpPr>
            <a:stCxn id="61" idx="0"/>
            <a:endCxn id="67" idx="2"/>
          </p:cNvCxnSpPr>
          <p:nvPr/>
        </p:nvCxnSpPr>
        <p:spPr>
          <a:xfrm rot="5400000" flipH="1" flipV="1">
            <a:off x="3299837" y="1669263"/>
            <a:ext cx="463358" cy="20162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angulado 7"/>
          <p:cNvCxnSpPr>
            <a:stCxn id="59" idx="0"/>
            <a:endCxn id="67" idx="2"/>
          </p:cNvCxnSpPr>
          <p:nvPr/>
        </p:nvCxnSpPr>
        <p:spPr>
          <a:xfrm rot="5400000" flipH="1" flipV="1">
            <a:off x="3955059" y="2324485"/>
            <a:ext cx="463358" cy="7057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angulado 9"/>
          <p:cNvCxnSpPr>
            <a:stCxn id="56" idx="0"/>
            <a:endCxn id="67" idx="2"/>
          </p:cNvCxnSpPr>
          <p:nvPr/>
        </p:nvCxnSpPr>
        <p:spPr>
          <a:xfrm rot="16200000" flipV="1">
            <a:off x="4621203" y="2364121"/>
            <a:ext cx="463358" cy="62650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do 11"/>
          <p:cNvCxnSpPr>
            <a:stCxn id="55" idx="0"/>
            <a:endCxn id="67" idx="2"/>
          </p:cNvCxnSpPr>
          <p:nvPr/>
        </p:nvCxnSpPr>
        <p:spPr>
          <a:xfrm rot="16200000" flipV="1">
            <a:off x="5293841" y="1691483"/>
            <a:ext cx="450090" cy="19585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do 16"/>
          <p:cNvCxnSpPr>
            <a:stCxn id="54" idx="0"/>
            <a:endCxn id="67" idx="2"/>
          </p:cNvCxnSpPr>
          <p:nvPr/>
        </p:nvCxnSpPr>
        <p:spPr>
          <a:xfrm rot="16200000" flipV="1">
            <a:off x="5953351" y="1031973"/>
            <a:ext cx="463358" cy="32908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/>
          <p:cNvSpPr txBox="1"/>
          <p:nvPr/>
        </p:nvSpPr>
        <p:spPr>
          <a:xfrm>
            <a:off x="3923929" y="2448930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( T , S )</a:t>
            </a:r>
            <a:endParaRPr lang="pt-BR" sz="1200" dirty="0"/>
          </a:p>
        </p:txBody>
      </p:sp>
      <p:sp>
        <p:nvSpPr>
          <p:cNvPr id="100" name="Retângulo 99"/>
          <p:cNvSpPr/>
          <p:nvPr/>
        </p:nvSpPr>
        <p:spPr>
          <a:xfrm>
            <a:off x="5940152" y="1113588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Endereço</a:t>
            </a:r>
            <a:endParaRPr lang="pt-BR" sz="1200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3923928" y="1580912"/>
            <a:ext cx="580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Possui</a:t>
            </a:r>
            <a:endParaRPr lang="pt-BR" sz="1200" dirty="0"/>
          </a:p>
        </p:txBody>
      </p:sp>
      <p:cxnSp>
        <p:nvCxnSpPr>
          <p:cNvPr id="131" name="Conector angulado 130"/>
          <p:cNvCxnSpPr>
            <a:stCxn id="67" idx="0"/>
            <a:endCxn id="100" idx="1"/>
          </p:cNvCxnSpPr>
          <p:nvPr/>
        </p:nvCxnSpPr>
        <p:spPr>
          <a:xfrm rot="5400000" flipH="1" flipV="1">
            <a:off x="4843836" y="989380"/>
            <a:ext cx="792108" cy="14005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575696" y="2916258"/>
            <a:ext cx="1260000" cy="36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Outra Operadora</a:t>
            </a:r>
          </a:p>
        </p:txBody>
      </p:sp>
      <p:cxnSp>
        <p:nvCxnSpPr>
          <p:cNvPr id="9" name="Conector angulado 8"/>
          <p:cNvCxnSpPr>
            <a:stCxn id="58" idx="0"/>
            <a:endCxn id="67" idx="2"/>
          </p:cNvCxnSpPr>
          <p:nvPr/>
        </p:nvCxnSpPr>
        <p:spPr>
          <a:xfrm rot="5400000" flipH="1" flipV="1">
            <a:off x="2637381" y="1014011"/>
            <a:ext cx="470562" cy="33339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 59"/>
          <p:cNvSpPr/>
          <p:nvPr/>
        </p:nvSpPr>
        <p:spPr>
          <a:xfrm>
            <a:off x="173596" y="4281078"/>
            <a:ext cx="221940" cy="126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 smtClean="0"/>
          </a:p>
        </p:txBody>
      </p:sp>
      <p:sp>
        <p:nvSpPr>
          <p:cNvPr id="62" name="CaixaDeTexto 61"/>
          <p:cNvSpPr txBox="1"/>
          <p:nvPr/>
        </p:nvSpPr>
        <p:spPr>
          <a:xfrm>
            <a:off x="388880" y="4231128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Opcional</a:t>
            </a:r>
            <a:endParaRPr lang="pt-BR" sz="1400" dirty="0"/>
          </a:p>
        </p:txBody>
      </p:sp>
      <p:sp>
        <p:nvSpPr>
          <p:cNvPr id="65" name="Retângulo 64"/>
          <p:cNvSpPr/>
          <p:nvPr/>
        </p:nvSpPr>
        <p:spPr>
          <a:xfrm>
            <a:off x="179512" y="4551108"/>
            <a:ext cx="221940" cy="1268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 smtClean="0"/>
          </a:p>
        </p:txBody>
      </p:sp>
      <p:sp>
        <p:nvSpPr>
          <p:cNvPr id="66" name="CaixaDeTexto 65"/>
          <p:cNvSpPr txBox="1"/>
          <p:nvPr/>
        </p:nvSpPr>
        <p:spPr>
          <a:xfrm>
            <a:off x="394796" y="4501158"/>
            <a:ext cx="1021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Obrigatório</a:t>
            </a:r>
            <a:endParaRPr lang="pt-BR" sz="14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35497" y="3961097"/>
            <a:ext cx="798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Legenda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4646135" y="2463738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É um</a:t>
            </a:r>
            <a:endParaRPr lang="pt-BR" sz="1200" dirty="0"/>
          </a:p>
        </p:txBody>
      </p:sp>
      <p:sp>
        <p:nvSpPr>
          <p:cNvPr id="29" name="Título 4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</p:spPr>
        <p:txBody>
          <a:bodyPr/>
          <a:lstStyle/>
          <a:p>
            <a:r>
              <a:rPr lang="pt-BR" dirty="0" smtClean="0"/>
              <a:t>Cadastro Conta Cliente</a:t>
            </a:r>
            <a:endParaRPr lang="pt-BR" dirty="0"/>
          </a:p>
        </p:txBody>
      </p:sp>
      <p:sp>
        <p:nvSpPr>
          <p:cNvPr id="30" name="Seta para a esquerda 29">
            <a:hlinkClick r:id="rId2" action="ppaction://hlinksldjump"/>
          </p:cNvPr>
          <p:cNvSpPr/>
          <p:nvPr/>
        </p:nvSpPr>
        <p:spPr>
          <a:xfrm>
            <a:off x="7884368" y="4551108"/>
            <a:ext cx="676076" cy="3634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20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tângulo 66"/>
          <p:cNvSpPr/>
          <p:nvPr/>
        </p:nvSpPr>
        <p:spPr>
          <a:xfrm>
            <a:off x="4089788" y="2085696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Cliente</a:t>
            </a:r>
            <a:endParaRPr lang="pt-BR" sz="1200" dirty="0"/>
          </a:p>
        </p:txBody>
      </p:sp>
      <p:sp>
        <p:nvSpPr>
          <p:cNvPr id="54" name="Retângulo 53"/>
          <p:cNvSpPr/>
          <p:nvPr/>
        </p:nvSpPr>
        <p:spPr>
          <a:xfrm>
            <a:off x="7272440" y="2909054"/>
            <a:ext cx="1260000" cy="36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Pessoa Física</a:t>
            </a:r>
            <a:endParaRPr lang="pt-BR" sz="1200" dirty="0"/>
          </a:p>
        </p:txBody>
      </p:sp>
      <p:sp>
        <p:nvSpPr>
          <p:cNvPr id="55" name="Retângulo 54"/>
          <p:cNvSpPr/>
          <p:nvPr/>
        </p:nvSpPr>
        <p:spPr>
          <a:xfrm>
            <a:off x="5940432" y="2895786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Inicial / </a:t>
            </a:r>
          </a:p>
          <a:p>
            <a:pPr algn="ctr"/>
            <a:r>
              <a:rPr lang="pt-BR" sz="1200" dirty="0" err="1" smtClean="0"/>
              <a:t>Pré</a:t>
            </a:r>
            <a:r>
              <a:rPr lang="pt-BR" sz="1200" dirty="0" smtClean="0"/>
              <a:t>-criado</a:t>
            </a:r>
            <a:endParaRPr lang="pt-BR" sz="1200" dirty="0"/>
          </a:p>
        </p:txBody>
      </p:sp>
      <p:sp>
        <p:nvSpPr>
          <p:cNvPr id="56" name="Retângulo 55"/>
          <p:cNvSpPr/>
          <p:nvPr/>
        </p:nvSpPr>
        <p:spPr>
          <a:xfrm>
            <a:off x="4608144" y="2909054"/>
            <a:ext cx="1260000" cy="36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Pessoa Jurídica</a:t>
            </a:r>
            <a:endParaRPr lang="pt-BR" sz="1200" dirty="0"/>
          </a:p>
        </p:txBody>
      </p:sp>
      <p:sp>
        <p:nvSpPr>
          <p:cNvPr id="59" name="Retângulo 58"/>
          <p:cNvSpPr/>
          <p:nvPr/>
        </p:nvSpPr>
        <p:spPr>
          <a:xfrm>
            <a:off x="3276136" y="2909054"/>
            <a:ext cx="1260000" cy="36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Fictício</a:t>
            </a:r>
            <a:endParaRPr lang="pt-BR" sz="1200" dirty="0"/>
          </a:p>
        </p:txBody>
      </p:sp>
      <p:sp>
        <p:nvSpPr>
          <p:cNvPr id="61" name="Retângulo 60"/>
          <p:cNvSpPr/>
          <p:nvPr/>
        </p:nvSpPr>
        <p:spPr>
          <a:xfrm>
            <a:off x="1943848" y="2909054"/>
            <a:ext cx="1260000" cy="36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Não Cliente</a:t>
            </a:r>
            <a:endParaRPr lang="pt-BR" sz="1200" dirty="0"/>
          </a:p>
        </p:txBody>
      </p:sp>
      <p:cxnSp>
        <p:nvCxnSpPr>
          <p:cNvPr id="4" name="Conector angulado 3"/>
          <p:cNvCxnSpPr>
            <a:stCxn id="61" idx="0"/>
            <a:endCxn id="67" idx="2"/>
          </p:cNvCxnSpPr>
          <p:nvPr/>
        </p:nvCxnSpPr>
        <p:spPr>
          <a:xfrm rot="5400000" flipH="1" flipV="1">
            <a:off x="3415139" y="1604405"/>
            <a:ext cx="463358" cy="214594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angulado 7"/>
          <p:cNvCxnSpPr>
            <a:stCxn id="59" idx="0"/>
            <a:endCxn id="67" idx="2"/>
          </p:cNvCxnSpPr>
          <p:nvPr/>
        </p:nvCxnSpPr>
        <p:spPr>
          <a:xfrm rot="5400000" flipH="1" flipV="1">
            <a:off x="4081283" y="2270549"/>
            <a:ext cx="463358" cy="81365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angulado 9"/>
          <p:cNvCxnSpPr>
            <a:stCxn id="56" idx="0"/>
            <a:endCxn id="67" idx="2"/>
          </p:cNvCxnSpPr>
          <p:nvPr/>
        </p:nvCxnSpPr>
        <p:spPr>
          <a:xfrm rot="16200000" flipV="1">
            <a:off x="4747287" y="2418197"/>
            <a:ext cx="463358" cy="5183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do 11"/>
          <p:cNvCxnSpPr>
            <a:stCxn id="55" idx="0"/>
            <a:endCxn id="67" idx="2"/>
          </p:cNvCxnSpPr>
          <p:nvPr/>
        </p:nvCxnSpPr>
        <p:spPr>
          <a:xfrm rot="16200000" flipV="1">
            <a:off x="5420065" y="1745419"/>
            <a:ext cx="450090" cy="185064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do 16"/>
          <p:cNvCxnSpPr>
            <a:stCxn id="54" idx="0"/>
            <a:endCxn id="67" idx="2"/>
          </p:cNvCxnSpPr>
          <p:nvPr/>
        </p:nvCxnSpPr>
        <p:spPr>
          <a:xfrm rot="16200000" flipV="1">
            <a:off x="6079435" y="1086049"/>
            <a:ext cx="463358" cy="318265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/>
          <p:cNvSpPr txBox="1"/>
          <p:nvPr/>
        </p:nvSpPr>
        <p:spPr>
          <a:xfrm>
            <a:off x="4104089" y="2448930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( T , S )</a:t>
            </a:r>
            <a:endParaRPr lang="pt-BR" sz="1200" dirty="0"/>
          </a:p>
        </p:txBody>
      </p:sp>
      <p:sp>
        <p:nvSpPr>
          <p:cNvPr id="102" name="Retângulo 101"/>
          <p:cNvSpPr/>
          <p:nvPr/>
        </p:nvSpPr>
        <p:spPr>
          <a:xfrm>
            <a:off x="6106012" y="1345890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Contato</a:t>
            </a:r>
            <a:endParaRPr lang="pt-BR" sz="1200" dirty="0"/>
          </a:p>
        </p:txBody>
      </p:sp>
      <p:cxnSp>
        <p:nvCxnSpPr>
          <p:cNvPr id="79" name="Conector angulado 78"/>
          <p:cNvCxnSpPr>
            <a:stCxn id="67" idx="3"/>
            <a:endCxn id="102" idx="2"/>
          </p:cNvCxnSpPr>
          <p:nvPr/>
        </p:nvCxnSpPr>
        <p:spPr>
          <a:xfrm flipV="1">
            <a:off x="5349788" y="1705890"/>
            <a:ext cx="1386224" cy="55980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ixaDeTexto 117"/>
          <p:cNvSpPr txBox="1"/>
          <p:nvPr/>
        </p:nvSpPr>
        <p:spPr>
          <a:xfrm>
            <a:off x="6041154" y="1988753"/>
            <a:ext cx="580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Possui</a:t>
            </a:r>
            <a:endParaRPr lang="pt-BR" sz="1200" dirty="0"/>
          </a:p>
        </p:txBody>
      </p:sp>
      <p:sp>
        <p:nvSpPr>
          <p:cNvPr id="58" name="Retângulo 57"/>
          <p:cNvSpPr/>
          <p:nvPr/>
        </p:nvSpPr>
        <p:spPr>
          <a:xfrm>
            <a:off x="633404" y="2916258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Outra Operadora</a:t>
            </a:r>
          </a:p>
        </p:txBody>
      </p:sp>
      <p:cxnSp>
        <p:nvCxnSpPr>
          <p:cNvPr id="9" name="Conector angulado 8"/>
          <p:cNvCxnSpPr>
            <a:stCxn id="58" idx="0"/>
            <a:endCxn id="67" idx="2"/>
          </p:cNvCxnSpPr>
          <p:nvPr/>
        </p:nvCxnSpPr>
        <p:spPr>
          <a:xfrm rot="5400000" flipH="1" flipV="1">
            <a:off x="2756315" y="952785"/>
            <a:ext cx="470562" cy="345638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 59"/>
          <p:cNvSpPr/>
          <p:nvPr/>
        </p:nvSpPr>
        <p:spPr>
          <a:xfrm>
            <a:off x="173596" y="4281078"/>
            <a:ext cx="221940" cy="126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 smtClean="0"/>
          </a:p>
        </p:txBody>
      </p:sp>
      <p:sp>
        <p:nvSpPr>
          <p:cNvPr id="62" name="CaixaDeTexto 61"/>
          <p:cNvSpPr txBox="1"/>
          <p:nvPr/>
        </p:nvSpPr>
        <p:spPr>
          <a:xfrm>
            <a:off x="388880" y="4231128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Opcional</a:t>
            </a:r>
            <a:endParaRPr lang="pt-BR" sz="1400" dirty="0"/>
          </a:p>
        </p:txBody>
      </p:sp>
      <p:sp>
        <p:nvSpPr>
          <p:cNvPr id="65" name="Retângulo 64"/>
          <p:cNvSpPr/>
          <p:nvPr/>
        </p:nvSpPr>
        <p:spPr>
          <a:xfrm>
            <a:off x="179512" y="4551108"/>
            <a:ext cx="221940" cy="1268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 smtClean="0"/>
          </a:p>
        </p:txBody>
      </p:sp>
      <p:sp>
        <p:nvSpPr>
          <p:cNvPr id="66" name="CaixaDeTexto 65"/>
          <p:cNvSpPr txBox="1"/>
          <p:nvPr/>
        </p:nvSpPr>
        <p:spPr>
          <a:xfrm>
            <a:off x="394796" y="4501158"/>
            <a:ext cx="1021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Obrigatório</a:t>
            </a:r>
            <a:endParaRPr lang="pt-BR" sz="14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35497" y="3961097"/>
            <a:ext cx="798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Legenda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4826295" y="2463738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É um</a:t>
            </a:r>
            <a:endParaRPr lang="pt-BR" sz="1200" dirty="0"/>
          </a:p>
        </p:txBody>
      </p:sp>
      <p:sp>
        <p:nvSpPr>
          <p:cNvPr id="38" name="Título 4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</p:spPr>
        <p:txBody>
          <a:bodyPr/>
          <a:lstStyle/>
          <a:p>
            <a:r>
              <a:rPr lang="pt-BR" dirty="0" smtClean="0"/>
              <a:t>Cadastro Conta Cliente</a:t>
            </a:r>
            <a:endParaRPr lang="pt-BR" dirty="0"/>
          </a:p>
        </p:txBody>
      </p:sp>
      <p:sp>
        <p:nvSpPr>
          <p:cNvPr id="39" name="Seta para a esquerda 38">
            <a:hlinkClick r:id="rId2" action="ppaction://hlinksldjump"/>
          </p:cNvPr>
          <p:cNvSpPr/>
          <p:nvPr/>
        </p:nvSpPr>
        <p:spPr>
          <a:xfrm>
            <a:off x="7884368" y="4551108"/>
            <a:ext cx="676076" cy="3634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94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tângulo 66"/>
          <p:cNvSpPr/>
          <p:nvPr/>
        </p:nvSpPr>
        <p:spPr>
          <a:xfrm>
            <a:off x="3945772" y="2085696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Cliente</a:t>
            </a:r>
            <a:endParaRPr lang="pt-BR" sz="1200" dirty="0"/>
          </a:p>
        </p:txBody>
      </p:sp>
      <p:sp>
        <p:nvSpPr>
          <p:cNvPr id="54" name="Retângulo 53"/>
          <p:cNvSpPr/>
          <p:nvPr/>
        </p:nvSpPr>
        <p:spPr>
          <a:xfrm>
            <a:off x="7272440" y="2909054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Pessoa Física</a:t>
            </a:r>
            <a:endParaRPr lang="pt-BR" sz="1200" dirty="0"/>
          </a:p>
        </p:txBody>
      </p:sp>
      <p:sp>
        <p:nvSpPr>
          <p:cNvPr id="55" name="Retângulo 54"/>
          <p:cNvSpPr/>
          <p:nvPr/>
        </p:nvSpPr>
        <p:spPr>
          <a:xfrm>
            <a:off x="5940432" y="2895786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Inicial / </a:t>
            </a:r>
          </a:p>
          <a:p>
            <a:pPr algn="ctr"/>
            <a:r>
              <a:rPr lang="pt-BR" sz="1200" dirty="0" err="1" smtClean="0"/>
              <a:t>Pré</a:t>
            </a:r>
            <a:r>
              <a:rPr lang="pt-BR" sz="1200" dirty="0" smtClean="0"/>
              <a:t>-criado</a:t>
            </a:r>
            <a:endParaRPr lang="pt-BR" sz="1200" dirty="0"/>
          </a:p>
        </p:txBody>
      </p:sp>
      <p:sp>
        <p:nvSpPr>
          <p:cNvPr id="56" name="Retângulo 55"/>
          <p:cNvSpPr/>
          <p:nvPr/>
        </p:nvSpPr>
        <p:spPr>
          <a:xfrm>
            <a:off x="4608144" y="2909054"/>
            <a:ext cx="1260000" cy="36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Pessoa Jurídica</a:t>
            </a:r>
            <a:endParaRPr lang="pt-BR" sz="1200" dirty="0"/>
          </a:p>
        </p:txBody>
      </p:sp>
      <p:sp>
        <p:nvSpPr>
          <p:cNvPr id="59" name="Retângulo 58"/>
          <p:cNvSpPr/>
          <p:nvPr/>
        </p:nvSpPr>
        <p:spPr>
          <a:xfrm>
            <a:off x="3276136" y="2909054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Fictício</a:t>
            </a:r>
            <a:endParaRPr lang="pt-BR" sz="1200" dirty="0"/>
          </a:p>
        </p:txBody>
      </p:sp>
      <p:sp>
        <p:nvSpPr>
          <p:cNvPr id="61" name="Retângulo 60"/>
          <p:cNvSpPr/>
          <p:nvPr/>
        </p:nvSpPr>
        <p:spPr>
          <a:xfrm>
            <a:off x="1929548" y="2909054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Não Cliente</a:t>
            </a:r>
            <a:endParaRPr lang="pt-BR" sz="1200" dirty="0"/>
          </a:p>
        </p:txBody>
      </p:sp>
      <p:cxnSp>
        <p:nvCxnSpPr>
          <p:cNvPr id="4" name="Conector angulado 3"/>
          <p:cNvCxnSpPr>
            <a:stCxn id="61" idx="0"/>
            <a:endCxn id="67" idx="2"/>
          </p:cNvCxnSpPr>
          <p:nvPr/>
        </p:nvCxnSpPr>
        <p:spPr>
          <a:xfrm rot="5400000" flipH="1" flipV="1">
            <a:off x="3335981" y="1669263"/>
            <a:ext cx="463358" cy="20162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angulado 7"/>
          <p:cNvCxnSpPr>
            <a:stCxn id="59" idx="0"/>
            <a:endCxn id="67" idx="2"/>
          </p:cNvCxnSpPr>
          <p:nvPr/>
        </p:nvCxnSpPr>
        <p:spPr>
          <a:xfrm rot="5400000" flipH="1" flipV="1">
            <a:off x="4009275" y="2342557"/>
            <a:ext cx="463358" cy="6696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angulado 9"/>
          <p:cNvCxnSpPr>
            <a:stCxn id="56" idx="0"/>
            <a:endCxn id="67" idx="2"/>
          </p:cNvCxnSpPr>
          <p:nvPr/>
        </p:nvCxnSpPr>
        <p:spPr>
          <a:xfrm rot="16200000" flipV="1">
            <a:off x="4675279" y="2346189"/>
            <a:ext cx="463358" cy="6623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do 11"/>
          <p:cNvCxnSpPr>
            <a:stCxn id="55" idx="0"/>
            <a:endCxn id="67" idx="2"/>
          </p:cNvCxnSpPr>
          <p:nvPr/>
        </p:nvCxnSpPr>
        <p:spPr>
          <a:xfrm rot="16200000" flipV="1">
            <a:off x="5348057" y="1673411"/>
            <a:ext cx="450090" cy="199466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do 16"/>
          <p:cNvCxnSpPr>
            <a:stCxn id="54" idx="0"/>
            <a:endCxn id="67" idx="2"/>
          </p:cNvCxnSpPr>
          <p:nvPr/>
        </p:nvCxnSpPr>
        <p:spPr>
          <a:xfrm rot="16200000" flipV="1">
            <a:off x="6007427" y="1014041"/>
            <a:ext cx="463358" cy="33266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/>
          <p:cNvSpPr txBox="1"/>
          <p:nvPr/>
        </p:nvSpPr>
        <p:spPr>
          <a:xfrm>
            <a:off x="3960073" y="2448930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( T , S )</a:t>
            </a:r>
            <a:endParaRPr lang="pt-BR" sz="1200" dirty="0"/>
          </a:p>
        </p:txBody>
      </p:sp>
      <p:sp>
        <p:nvSpPr>
          <p:cNvPr id="100" name="Retângulo 99"/>
          <p:cNvSpPr/>
          <p:nvPr/>
        </p:nvSpPr>
        <p:spPr>
          <a:xfrm>
            <a:off x="3921487" y="1142810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Endereço</a:t>
            </a:r>
            <a:endParaRPr lang="pt-BR" sz="1200" dirty="0"/>
          </a:p>
        </p:txBody>
      </p:sp>
      <p:sp>
        <p:nvSpPr>
          <p:cNvPr id="102" name="Retângulo 101"/>
          <p:cNvSpPr/>
          <p:nvPr/>
        </p:nvSpPr>
        <p:spPr>
          <a:xfrm>
            <a:off x="5983509" y="1688790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Contato</a:t>
            </a:r>
            <a:endParaRPr lang="pt-BR" sz="1200" dirty="0"/>
          </a:p>
        </p:txBody>
      </p:sp>
      <p:cxnSp>
        <p:nvCxnSpPr>
          <p:cNvPr id="79" name="Conector angulado 78"/>
          <p:cNvCxnSpPr>
            <a:stCxn id="67" idx="3"/>
            <a:endCxn id="102" idx="2"/>
          </p:cNvCxnSpPr>
          <p:nvPr/>
        </p:nvCxnSpPr>
        <p:spPr>
          <a:xfrm flipV="1">
            <a:off x="5205772" y="2048790"/>
            <a:ext cx="1407737" cy="21690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ixaDeTexto 117"/>
          <p:cNvSpPr txBox="1"/>
          <p:nvPr/>
        </p:nvSpPr>
        <p:spPr>
          <a:xfrm>
            <a:off x="5472240" y="2232906"/>
            <a:ext cx="580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Possui</a:t>
            </a:r>
            <a:endParaRPr lang="pt-BR" sz="1200" dirty="0"/>
          </a:p>
        </p:txBody>
      </p:sp>
      <p:sp>
        <p:nvSpPr>
          <p:cNvPr id="155" name="CaixaDeTexto 154"/>
          <p:cNvSpPr txBox="1"/>
          <p:nvPr/>
        </p:nvSpPr>
        <p:spPr>
          <a:xfrm>
            <a:off x="5511900" y="1027394"/>
            <a:ext cx="580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Possui</a:t>
            </a:r>
            <a:endParaRPr lang="pt-BR" sz="1200" dirty="0"/>
          </a:p>
        </p:txBody>
      </p:sp>
      <p:sp>
        <p:nvSpPr>
          <p:cNvPr id="58" name="Retângulo 57"/>
          <p:cNvSpPr/>
          <p:nvPr/>
        </p:nvSpPr>
        <p:spPr>
          <a:xfrm>
            <a:off x="611840" y="2916258"/>
            <a:ext cx="12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Outra Operadora</a:t>
            </a:r>
          </a:p>
        </p:txBody>
      </p:sp>
      <p:cxnSp>
        <p:nvCxnSpPr>
          <p:cNvPr id="9" name="Conector angulado 8"/>
          <p:cNvCxnSpPr>
            <a:stCxn id="58" idx="0"/>
            <a:endCxn id="67" idx="2"/>
          </p:cNvCxnSpPr>
          <p:nvPr/>
        </p:nvCxnSpPr>
        <p:spPr>
          <a:xfrm rot="5400000" flipH="1" flipV="1">
            <a:off x="2673525" y="1014011"/>
            <a:ext cx="470562" cy="33339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angulado 4"/>
          <p:cNvCxnSpPr>
            <a:stCxn id="102" idx="0"/>
            <a:endCxn id="100" idx="3"/>
          </p:cNvCxnSpPr>
          <p:nvPr/>
        </p:nvCxnSpPr>
        <p:spPr>
          <a:xfrm rot="16200000" flipV="1">
            <a:off x="5714508" y="789789"/>
            <a:ext cx="365980" cy="14320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 59"/>
          <p:cNvSpPr/>
          <p:nvPr/>
        </p:nvSpPr>
        <p:spPr>
          <a:xfrm>
            <a:off x="173596" y="4281078"/>
            <a:ext cx="221940" cy="126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 smtClean="0"/>
          </a:p>
        </p:txBody>
      </p:sp>
      <p:sp>
        <p:nvSpPr>
          <p:cNvPr id="62" name="CaixaDeTexto 61"/>
          <p:cNvSpPr txBox="1"/>
          <p:nvPr/>
        </p:nvSpPr>
        <p:spPr>
          <a:xfrm>
            <a:off x="388880" y="4231128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Opcional</a:t>
            </a:r>
            <a:endParaRPr lang="pt-BR" sz="1400" dirty="0"/>
          </a:p>
        </p:txBody>
      </p:sp>
      <p:sp>
        <p:nvSpPr>
          <p:cNvPr id="65" name="Retângulo 64"/>
          <p:cNvSpPr/>
          <p:nvPr/>
        </p:nvSpPr>
        <p:spPr>
          <a:xfrm>
            <a:off x="179512" y="4551108"/>
            <a:ext cx="221940" cy="1268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 smtClean="0"/>
          </a:p>
        </p:txBody>
      </p:sp>
      <p:sp>
        <p:nvSpPr>
          <p:cNvPr id="66" name="CaixaDeTexto 65"/>
          <p:cNvSpPr txBox="1"/>
          <p:nvPr/>
        </p:nvSpPr>
        <p:spPr>
          <a:xfrm>
            <a:off x="394796" y="4501158"/>
            <a:ext cx="1021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Obrigatório</a:t>
            </a:r>
            <a:endParaRPr lang="pt-BR" sz="14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35497" y="3961097"/>
            <a:ext cx="798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Legenda</a:t>
            </a:r>
            <a:endParaRPr lang="pt-BR" sz="14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4682279" y="2463738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É um</a:t>
            </a:r>
            <a:endParaRPr lang="pt-BR" sz="1200" dirty="0"/>
          </a:p>
        </p:txBody>
      </p:sp>
      <p:sp>
        <p:nvSpPr>
          <p:cNvPr id="39" name="Título 4"/>
          <p:cNvSpPr>
            <a:spLocks noGrp="1"/>
          </p:cNvSpPr>
          <p:nvPr>
            <p:ph type="title"/>
          </p:nvPr>
        </p:nvSpPr>
        <p:spPr>
          <a:xfrm>
            <a:off x="395288" y="274638"/>
            <a:ext cx="7705104" cy="784225"/>
          </a:xfrm>
        </p:spPr>
        <p:txBody>
          <a:bodyPr/>
          <a:lstStyle/>
          <a:p>
            <a:r>
              <a:rPr lang="pt-BR" dirty="0" smtClean="0"/>
              <a:t>Cadastro Conta Cliente</a:t>
            </a:r>
            <a:endParaRPr lang="pt-BR" dirty="0"/>
          </a:p>
        </p:txBody>
      </p:sp>
      <p:sp>
        <p:nvSpPr>
          <p:cNvPr id="40" name="Seta para a esquerda 39">
            <a:hlinkClick r:id="rId2" action="ppaction://hlinksldjump"/>
          </p:cNvPr>
          <p:cNvSpPr/>
          <p:nvPr/>
        </p:nvSpPr>
        <p:spPr>
          <a:xfrm>
            <a:off x="7884368" y="4551108"/>
            <a:ext cx="676076" cy="3634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86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Oi_pra_todo_mundo - v1">
  <a:themeElements>
    <a:clrScheme name="OI Acqua">
      <a:dk1>
        <a:sysClr val="windowText" lastClr="000000"/>
      </a:dk1>
      <a:lt1>
        <a:srgbClr val="FFFFFF"/>
      </a:lt1>
      <a:dk2>
        <a:srgbClr val="FEBE10"/>
      </a:dk2>
      <a:lt2>
        <a:srgbClr val="000000"/>
      </a:lt2>
      <a:accent1>
        <a:srgbClr val="00AFB2"/>
      </a:accent1>
      <a:accent2>
        <a:srgbClr val="FEBE10"/>
      </a:accent2>
      <a:accent3>
        <a:srgbClr val="E4D3B5"/>
      </a:accent3>
      <a:accent4>
        <a:srgbClr val="7570B3"/>
      </a:accent4>
      <a:accent5>
        <a:srgbClr val="DB6826"/>
      </a:accent5>
      <a:accent6>
        <a:srgbClr val="7F7F7F"/>
      </a:accent6>
      <a:hlink>
        <a:srgbClr val="00AFB2"/>
      </a:hlink>
      <a:folHlink>
        <a:srgbClr val="DB682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009AA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0" bIns="0" numCol="1" rtlCol="0" anchor="t" anchorCtr="0" compatLnSpc="1">
        <a:prstTxWarp prst="textNoShape">
          <a:avLst/>
        </a:prstTxWarp>
      </a:bodyPr>
      <a:lstStyle>
        <a:defPPr defTabSz="914400" eaLnBrk="0" fontAlgn="base" hangingPunct="0">
          <a:spcBef>
            <a:spcPct val="0"/>
          </a:spcBef>
          <a:spcAft>
            <a:spcPct val="0"/>
          </a:spcAft>
          <a:defRPr sz="1400" kern="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sz="14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_Oi_pra_todo_mundo - v1.potx" id="{D5D7D015-BE63-4345-B875-09554FC53C03}" vid="{BF5E7B6A-ACDC-42E9-BC17-93B643F5D340}"/>
    </a:ext>
  </a:extLst>
</a:theme>
</file>

<file path=ppt/theme/theme2.xml><?xml version="1.0" encoding="utf-8"?>
<a:theme xmlns:a="http://schemas.openxmlformats.org/drawingml/2006/main" name="2_Custom Design">
  <a:themeElements>
    <a:clrScheme name="Custom 1">
      <a:dk1>
        <a:sysClr val="windowText" lastClr="000000"/>
      </a:dk1>
      <a:lt1>
        <a:srgbClr val="FFFFFF"/>
      </a:lt1>
      <a:dk2>
        <a:srgbClr val="FEBE10"/>
      </a:dk2>
      <a:lt2>
        <a:srgbClr val="000000"/>
      </a:lt2>
      <a:accent1>
        <a:srgbClr val="7570B3"/>
      </a:accent1>
      <a:accent2>
        <a:srgbClr val="7570B3"/>
      </a:accent2>
      <a:accent3>
        <a:srgbClr val="BFAF8F"/>
      </a:accent3>
      <a:accent4>
        <a:srgbClr val="00AFB2"/>
      </a:accent4>
      <a:accent5>
        <a:srgbClr val="DB6826"/>
      </a:accent5>
      <a:accent6>
        <a:srgbClr val="7F7F7F"/>
      </a:accent6>
      <a:hlink>
        <a:srgbClr val="00AFB2"/>
      </a:hlink>
      <a:folHlink>
        <a:srgbClr val="DB682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plate_Oi_pra_todo_mundo - v1.potx" id="{D5D7D015-BE63-4345-B875-09554FC53C03}" vid="{C8DDEAF9-F0CD-4BB0-BE53-C199750F9A4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BE69251E2503D44B71B7D84B4EB979C" ma:contentTypeVersion="0" ma:contentTypeDescription="Crie um novo documento." ma:contentTypeScope="" ma:versionID="6e0efe4ace4fc75dbfca1b88882ecef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05E2DE-96D1-4AE1-B68B-490208DA6455}"/>
</file>

<file path=customXml/itemProps2.xml><?xml version="1.0" encoding="utf-8"?>
<ds:datastoreItem xmlns:ds="http://schemas.openxmlformats.org/officeDocument/2006/customXml" ds:itemID="{661F5A34-249B-4770-8D36-F2B2BED83581}"/>
</file>

<file path=customXml/itemProps3.xml><?xml version="1.0" encoding="utf-8"?>
<ds:datastoreItem xmlns:ds="http://schemas.openxmlformats.org/officeDocument/2006/customXml" ds:itemID="{1876C3D7-F673-40E9-919A-F9AA45D623D2}"/>
</file>

<file path=docProps/app.xml><?xml version="1.0" encoding="utf-8"?>
<Properties xmlns="http://schemas.openxmlformats.org/officeDocument/2006/extended-properties" xmlns:vt="http://schemas.openxmlformats.org/officeDocument/2006/docPropsVTypes">
  <Template>Template_Oi_pra_todo_mundo - v1</Template>
  <TotalTime>15016</TotalTime>
  <Words>1440</Words>
  <Application>Microsoft Office PowerPoint</Application>
  <PresentationFormat>Apresentação na tela (16:9)</PresentationFormat>
  <Paragraphs>514</Paragraphs>
  <Slides>32</Slides>
  <Notes>1</Notes>
  <HiddenSlides>13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32</vt:i4>
      </vt:variant>
    </vt:vector>
  </HeadingPairs>
  <TitlesOfParts>
    <vt:vector size="34" baseType="lpstr">
      <vt:lpstr>Template_Oi_pra_todo_mundo - v1</vt:lpstr>
      <vt:lpstr>2_Custom Design</vt:lpstr>
      <vt:lpstr> CRM Unificado  Mapa de Negócio</vt:lpstr>
      <vt:lpstr>Apresentação do PowerPoint</vt:lpstr>
      <vt:lpstr>Frente - cadastro</vt:lpstr>
      <vt:lpstr>Cadastro Conta Cliente</vt:lpstr>
      <vt:lpstr>Cadastro Conta Cliente</vt:lpstr>
      <vt:lpstr>Cadastro Conta Cliente</vt:lpstr>
      <vt:lpstr>Cadastro Conta Cliente</vt:lpstr>
      <vt:lpstr>Cadastro Conta Cliente</vt:lpstr>
      <vt:lpstr>Cadastro Conta Cliente</vt:lpstr>
      <vt:lpstr>Cadastro Conta Cliente</vt:lpstr>
      <vt:lpstr>Cadastro Conta Fatura</vt:lpstr>
      <vt:lpstr>Cadastro Conta Fatura</vt:lpstr>
      <vt:lpstr>Frente - serviços</vt:lpstr>
      <vt:lpstr>Serviços</vt:lpstr>
      <vt:lpstr>Serviços</vt:lpstr>
      <vt:lpstr>Serviços</vt:lpstr>
      <vt:lpstr>Serviços</vt:lpstr>
      <vt:lpstr>Frente – Atendimento não técnico bo / fo</vt:lpstr>
      <vt:lpstr>Atendimento não técnico - FO</vt:lpstr>
      <vt:lpstr>Atendimento não técnico - BO</vt:lpstr>
      <vt:lpstr>Atendimento não técnico - BO</vt:lpstr>
      <vt:lpstr>Frente – atendimento técnico reparo</vt:lpstr>
      <vt:lpstr>Atendimento técnico - Reparo</vt:lpstr>
      <vt:lpstr>Frente - campanhas</vt:lpstr>
      <vt:lpstr>Campanhas Preview</vt:lpstr>
      <vt:lpstr>Campanhas Progressive</vt:lpstr>
      <vt:lpstr>Campanhas</vt:lpstr>
      <vt:lpstr>Frente - canais</vt:lpstr>
      <vt:lpstr>Canal Voz</vt:lpstr>
      <vt:lpstr>Canal E-mail</vt:lpstr>
      <vt:lpstr>Canal Carta / Fax / SMS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profile</dc:creator>
  <cp:lastModifiedBy>profile</cp:lastModifiedBy>
  <cp:revision>304</cp:revision>
  <dcterms:created xsi:type="dcterms:W3CDTF">2014-01-30T18:12:32Z</dcterms:created>
  <dcterms:modified xsi:type="dcterms:W3CDTF">2014-03-24T17:18:05Z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0x010100ABE69251E2503D44B71B7D84B4EB979C</vt:lpwstr>
  </property>
</Properties>
</file>