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339" r:id="rId2"/>
    <p:sldId id="357" r:id="rId3"/>
    <p:sldId id="257" r:id="rId4"/>
    <p:sldId id="340" r:id="rId5"/>
    <p:sldId id="341" r:id="rId6"/>
    <p:sldId id="358" r:id="rId7"/>
    <p:sldId id="343" r:id="rId8"/>
    <p:sldId id="344" r:id="rId9"/>
    <p:sldId id="345" r:id="rId10"/>
    <p:sldId id="346" r:id="rId11"/>
    <p:sldId id="350" r:id="rId12"/>
    <p:sldId id="351" r:id="rId13"/>
    <p:sldId id="359" r:id="rId14"/>
    <p:sldId id="353" r:id="rId15"/>
    <p:sldId id="354" r:id="rId16"/>
    <p:sldId id="334" r:id="rId17"/>
    <p:sldId id="335" r:id="rId18"/>
    <p:sldId id="336" r:id="rId19"/>
    <p:sldId id="338" r:id="rId20"/>
    <p:sldId id="355" r:id="rId21"/>
    <p:sldId id="356" r:id="rId22"/>
    <p:sldId id="259" r:id="rId23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A6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63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532F2-82FD-4DFB-81AA-D869E890BE68}" type="datetimeFigureOut">
              <a:rPr lang="pt-BR" smtClean="0"/>
              <a:t>31/03/2015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D1E6C-B107-4698-BB95-CCB932440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51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420000" y="1634399"/>
            <a:ext cx="5112000" cy="1263600"/>
          </a:xfrm>
        </p:spPr>
        <p:txBody>
          <a:bodyPr>
            <a:normAutofit/>
          </a:bodyPr>
          <a:lstStyle>
            <a:lvl1pPr algn="l"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Título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com </a:t>
            </a:r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letra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Arial Bold </a:t>
            </a:r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tamanho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38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448800" y="2898000"/>
            <a:ext cx="4924800" cy="32316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pt-BR"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lvl="0" defTabSz="457200"/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Referência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Dpto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cidade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, etc.) | 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77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/>
          <p:nvPr userDrawn="1"/>
        </p:nvSpPr>
        <p:spPr>
          <a:xfrm>
            <a:off x="0" y="1407600"/>
            <a:ext cx="9144000" cy="3096344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3"/>
          </p:nvPr>
        </p:nvSpPr>
        <p:spPr>
          <a:xfrm>
            <a:off x="665691" y="1724854"/>
            <a:ext cx="3573463" cy="2500312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pt-BR"/>
          </a:p>
        </p:txBody>
      </p:sp>
      <p:sp>
        <p:nvSpPr>
          <p:cNvPr id="9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4904845" y="1724400"/>
            <a:ext cx="3573463" cy="2500312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pt-BR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406800" y="4870800"/>
            <a:ext cx="59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Fonte:</a:t>
            </a:r>
            <a:endParaRPr lang="pt-BR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Espaço Reservado para Texto 10"/>
          <p:cNvSpPr>
            <a:spLocks noGrp="1"/>
          </p:cNvSpPr>
          <p:nvPr>
            <p:ph type="body" sz="quarter" idx="27" hasCustomPrompt="1"/>
          </p:nvPr>
        </p:nvSpPr>
        <p:spPr>
          <a:xfrm>
            <a:off x="849313" y="4870800"/>
            <a:ext cx="3816000" cy="215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pt-BR" dirty="0" smtClean="0"/>
              <a:t>Modelo de legenda com letra Arial tamanho 8</a:t>
            </a:r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11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28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46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824400" y="3402000"/>
            <a:ext cx="4809600" cy="95400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Capítulo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Arial Bold</a:t>
            </a:r>
          </a:p>
          <a:p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tamanho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28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4563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00000" y="2361600"/>
            <a:ext cx="6534000" cy="2160000"/>
          </a:xfrm>
        </p:spPr>
        <p:txBody>
          <a:bodyPr vert="horz"/>
          <a:lstStyle>
            <a:lvl1pPr>
              <a:defRPr lang="pt-BR" sz="1400" b="1" baseline="0" dirty="0">
                <a:latin typeface="Arial"/>
                <a:ea typeface="+mj-ea"/>
                <a:cs typeface="Arial"/>
              </a:defRPr>
            </a:lvl1pPr>
          </a:lstStyle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smtClean="0">
                <a:solidFill>
                  <a:schemeClr val="tx1"/>
                </a:solidFill>
              </a:rPr>
              <a:t>01  Página de texto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02  Exemplo de destaque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06  Exemplo de subtítulo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07  Modelo de Capa para Capítulo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09  Aplicações com imagens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20  Modelo de tabela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smtClean="0">
                <a:solidFill>
                  <a:schemeClr val="tx1"/>
                </a:solidFill>
              </a:rPr>
              <a:t>21  Modelo de Gráfico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pt-BR" smtClean="0"/>
            </a:lvl1pPr>
          </a:lstStyle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ext Box 36"/>
          <p:cNvSpPr txBox="1">
            <a:spLocks noChangeArrowheads="1"/>
          </p:cNvSpPr>
          <p:nvPr userDrawn="1"/>
        </p:nvSpPr>
        <p:spPr bwMode="auto">
          <a:xfrm>
            <a:off x="899592" y="277366"/>
            <a:ext cx="362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>
                <a:solidFill>
                  <a:srgbClr val="009AA6"/>
                </a:solidFill>
                <a:latin typeface="Arial"/>
                <a:cs typeface="Arial"/>
              </a:rPr>
              <a:t>Sumário Executivo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 userDrawn="1"/>
        </p:nvSpPr>
        <p:spPr bwMode="auto">
          <a:xfrm>
            <a:off x="900000" y="1848842"/>
            <a:ext cx="2357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>
                <a:solidFill>
                  <a:srgbClr val="009AA6"/>
                </a:solidFill>
                <a:latin typeface="Arial"/>
                <a:cs typeface="Arial"/>
              </a:rPr>
              <a:t>Índice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900113" y="777600"/>
            <a:ext cx="6170400" cy="856800"/>
          </a:xfrm>
        </p:spPr>
        <p:txBody>
          <a:bodyPr vert="horz"/>
          <a:lstStyle>
            <a:lvl1pPr>
              <a:defRPr lang="pt-BR" sz="1400" b="0" baseline="0" dirty="0" smtClean="0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b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b="0" dirty="0" smtClean="0">
              <a:solidFill>
                <a:srgbClr val="000000"/>
              </a:solidFill>
            </a:endParaRPr>
          </a:p>
        </p:txBody>
      </p:sp>
      <p:sp>
        <p:nvSpPr>
          <p:cNvPr id="12" name="Text Box 36"/>
          <p:cNvSpPr txBox="1">
            <a:spLocks noChangeArrowheads="1"/>
          </p:cNvSpPr>
          <p:nvPr userDrawn="1"/>
        </p:nvSpPr>
        <p:spPr bwMode="auto">
          <a:xfrm>
            <a:off x="4499992" y="4443958"/>
            <a:ext cx="2357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Total de slides: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6300193" y="4442400"/>
            <a:ext cx="504056" cy="369332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lang="pt-BR" sz="1800" b="1" dirty="0">
                <a:solidFill>
                  <a:srgbClr val="009AA6"/>
                </a:solidFill>
              </a:defRPr>
            </a:lvl1pPr>
          </a:lstStyle>
          <a:p>
            <a:pPr lvl="0" eaLnBrk="0" hangingPunct="0">
              <a:spcBef>
                <a:spcPct val="50000"/>
              </a:spcBef>
            </a:pPr>
            <a:r>
              <a:rPr lang="pt-BR" dirty="0" smtClean="0"/>
              <a:t>XX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3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1" hasCustomPrompt="1"/>
          </p:nvPr>
        </p:nvSpPr>
        <p:spPr>
          <a:xfrm>
            <a:off x="432000" y="1357200"/>
            <a:ext cx="8146800" cy="2966400"/>
          </a:xfrm>
          <a:noFill/>
        </p:spPr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01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1" hasCustomPrompt="1"/>
          </p:nvPr>
        </p:nvSpPr>
        <p:spPr>
          <a:xfrm>
            <a:off x="432000" y="1357200"/>
            <a:ext cx="8146800" cy="2555380"/>
          </a:xfrm>
          <a:noFill/>
        </p:spPr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r>
              <a:rPr lang="en-US" sz="1600" b="1" dirty="0" err="1" smtClean="0">
                <a:latin typeface="Arial"/>
                <a:cs typeface="Arial"/>
              </a:rPr>
              <a:t>Subtítulo</a:t>
            </a:r>
            <a:r>
              <a:rPr lang="en-US" sz="1600" b="1" dirty="0" smtClean="0">
                <a:latin typeface="Arial"/>
                <a:cs typeface="Arial"/>
              </a:rPr>
              <a:t> com </a:t>
            </a:r>
            <a:r>
              <a:rPr lang="en-US" sz="1600" b="1" dirty="0" err="1" smtClean="0">
                <a:latin typeface="Arial"/>
                <a:cs typeface="Arial"/>
              </a:rPr>
              <a:t>fonte</a:t>
            </a:r>
            <a:r>
              <a:rPr lang="en-US" sz="1600" b="1" dirty="0" smtClean="0">
                <a:latin typeface="Arial"/>
                <a:cs typeface="Arial"/>
              </a:rPr>
              <a:t> Arial Bold </a:t>
            </a:r>
            <a:r>
              <a:rPr lang="en-US" sz="1600" b="1" dirty="0" err="1" smtClean="0">
                <a:latin typeface="Arial"/>
                <a:cs typeface="Arial"/>
              </a:rPr>
              <a:t>tamanho</a:t>
            </a:r>
            <a:r>
              <a:rPr lang="en-US" sz="1600" b="1" dirty="0" smtClean="0">
                <a:latin typeface="Arial"/>
                <a:cs typeface="Arial"/>
              </a:rPr>
              <a:t> 16</a:t>
            </a:r>
          </a:p>
          <a:p>
            <a:r>
              <a:rPr lang="en-US" sz="1400" dirty="0" err="1" smtClean="0">
                <a:latin typeface="Arial"/>
                <a:cs typeface="Arial"/>
              </a:rPr>
              <a:t>Lorem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ipsum</a:t>
            </a:r>
            <a:r>
              <a:rPr lang="en-US" sz="1400" dirty="0" smtClean="0">
                <a:latin typeface="Arial"/>
                <a:cs typeface="Arial"/>
              </a:rPr>
              <a:t> dolor sit </a:t>
            </a:r>
            <a:r>
              <a:rPr lang="en-US" sz="1400" dirty="0" err="1" smtClean="0">
                <a:latin typeface="Arial"/>
                <a:cs typeface="Arial"/>
              </a:rPr>
              <a:t>amet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consectetur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adipiscing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elit</a:t>
            </a:r>
            <a:r>
              <a:rPr lang="en-US" sz="1400" dirty="0" smtClean="0">
                <a:latin typeface="Arial"/>
                <a:cs typeface="Arial"/>
              </a:rPr>
              <a:t>. </a:t>
            </a:r>
            <a:r>
              <a:rPr lang="en-US" sz="1400" dirty="0" err="1" smtClean="0">
                <a:latin typeface="Arial"/>
                <a:cs typeface="Arial"/>
              </a:rPr>
              <a:t>Pellentesque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urna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leo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vehicula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vel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pulvinar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tincidunt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quis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enim</a:t>
            </a:r>
            <a:r>
              <a:rPr lang="en-US" sz="1400" dirty="0" smtClean="0">
                <a:latin typeface="Arial"/>
                <a:cs typeface="Arial"/>
              </a:rPr>
              <a:t>. 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r>
              <a:rPr lang="en-US" sz="1400" dirty="0" err="1" smtClean="0">
                <a:latin typeface="Arial"/>
                <a:cs typeface="Arial"/>
              </a:rPr>
              <a:t>Vestibulum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venenatis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ipsum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sed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vulputate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eleifend</a:t>
            </a:r>
            <a:r>
              <a:rPr lang="en-US" sz="1400" dirty="0" smtClean="0">
                <a:latin typeface="Arial"/>
                <a:cs typeface="Arial"/>
              </a:rPr>
              <a:t>. Integer </a:t>
            </a:r>
            <a:r>
              <a:rPr lang="en-US" sz="1400" dirty="0" err="1" smtClean="0">
                <a:latin typeface="Arial"/>
                <a:cs typeface="Arial"/>
              </a:rPr>
              <a:t>nunc</a:t>
            </a:r>
            <a:r>
              <a:rPr lang="en-US" sz="1400" dirty="0" smtClean="0">
                <a:latin typeface="Arial"/>
                <a:cs typeface="Arial"/>
              </a:rPr>
              <a:t> quam, dictum </a:t>
            </a:r>
            <a:r>
              <a:rPr lang="en-US" sz="1400" dirty="0" err="1" smtClean="0">
                <a:latin typeface="Arial"/>
                <a:cs typeface="Arial"/>
              </a:rPr>
              <a:t>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varius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sagittis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nisl</a:t>
            </a:r>
            <a:r>
              <a:rPr lang="en-US" sz="1400" dirty="0" smtClean="0">
                <a:latin typeface="Arial"/>
                <a:cs typeface="Arial"/>
              </a:rPr>
              <a:t>. </a:t>
            </a:r>
            <a:r>
              <a:rPr lang="en-US" sz="1400" dirty="0" err="1" smtClean="0">
                <a:latin typeface="Arial"/>
                <a:cs typeface="Arial"/>
              </a:rPr>
              <a:t>Aenean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lectus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risus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aliquet</a:t>
            </a:r>
            <a:r>
              <a:rPr lang="en-US" sz="1400" dirty="0" smtClean="0">
                <a:latin typeface="Arial"/>
                <a:cs typeface="Arial"/>
              </a:rPr>
              <a:t> a </a:t>
            </a:r>
            <a:r>
              <a:rPr lang="en-US" sz="1400" dirty="0" err="1" smtClean="0">
                <a:latin typeface="Arial"/>
                <a:cs typeface="Arial"/>
              </a:rPr>
              <a:t>laoreet</a:t>
            </a:r>
            <a:r>
              <a:rPr lang="en-US" sz="1400" dirty="0" smtClean="0">
                <a:latin typeface="Arial"/>
                <a:cs typeface="Arial"/>
              </a:rPr>
              <a:t> non, </a:t>
            </a:r>
            <a:r>
              <a:rPr lang="en-US" sz="1400" dirty="0" err="1" smtClean="0">
                <a:latin typeface="Arial"/>
                <a:cs typeface="Arial"/>
              </a:rPr>
              <a:t>pulvinar</a:t>
            </a:r>
            <a:r>
              <a:rPr lang="en-US" sz="1400" dirty="0" smtClean="0">
                <a:latin typeface="Arial"/>
                <a:cs typeface="Arial"/>
              </a:rPr>
              <a:t> at </a:t>
            </a:r>
            <a:r>
              <a:rPr lang="en-US" sz="1400" dirty="0" err="1" smtClean="0">
                <a:latin typeface="Arial"/>
                <a:cs typeface="Arial"/>
              </a:rPr>
              <a:t>lorem</a:t>
            </a:r>
            <a:r>
              <a:rPr lang="en-US" sz="1400" dirty="0" smtClean="0">
                <a:latin typeface="Arial"/>
                <a:cs typeface="Arial"/>
              </a:rPr>
              <a:t>.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pPr eaLnBrk="0" hangingPunct="0"/>
            <a:r>
              <a:rPr lang="pt-PT" sz="1400" i="1" dirty="0" smtClean="0">
                <a:latin typeface="Arial"/>
                <a:cs typeface="Arial"/>
              </a:rPr>
              <a:t>Recomenda-se letra Arial tamanho 14. Faça sempre o alinhamento do seu texto à esquerda, sem justificar.</a:t>
            </a:r>
          </a:p>
          <a:p>
            <a:pPr lvl="0" defTabSz="457200">
              <a:lnSpc>
                <a:spcPct val="12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64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aixaDeTexto 5"/>
          <p:cNvSpPr txBox="1"/>
          <p:nvPr userDrawn="1"/>
        </p:nvSpPr>
        <p:spPr>
          <a:xfrm>
            <a:off x="406800" y="4870800"/>
            <a:ext cx="59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Fonte:</a:t>
            </a:r>
            <a:endParaRPr lang="pt-BR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Texto 10"/>
          <p:cNvSpPr>
            <a:spLocks noGrp="1"/>
          </p:cNvSpPr>
          <p:nvPr>
            <p:ph type="body" sz="quarter" idx="27" hasCustomPrompt="1"/>
          </p:nvPr>
        </p:nvSpPr>
        <p:spPr>
          <a:xfrm>
            <a:off x="849313" y="4870800"/>
            <a:ext cx="3816000" cy="215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pt-BR" dirty="0" smtClean="0"/>
              <a:t>Modelo de legenda com letra Arial tamanho 8</a:t>
            </a:r>
            <a:endParaRPr lang="pt-BR" dirty="0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28"/>
          </p:nvPr>
        </p:nvSpPr>
        <p:spPr>
          <a:xfrm>
            <a:off x="432000" y="1357200"/>
            <a:ext cx="8330400" cy="2966400"/>
          </a:xfrm>
        </p:spPr>
        <p:txBody>
          <a:bodyPr/>
          <a:lstStyle/>
          <a:p>
            <a:r>
              <a:rPr lang="pt-BR" smtClean="0"/>
              <a:t>Clique no ícone para adicionar tabela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32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40386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4622400" y="1357200"/>
            <a:ext cx="40386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3276000" y="1357200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sz="half" idx="12" hasCustomPrompt="1"/>
          </p:nvPr>
        </p:nvSpPr>
        <p:spPr>
          <a:xfrm>
            <a:off x="6120000" y="1357200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30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432000" y="2538000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half" idx="12" hasCustomPrompt="1"/>
          </p:nvPr>
        </p:nvSpPr>
        <p:spPr>
          <a:xfrm>
            <a:off x="432000" y="3723878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8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8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algn="l" defTabSz="457200"/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000" y="1357200"/>
            <a:ext cx="8146800" cy="60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36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6" r:id="rId6"/>
    <p:sldLayoutId id="2147483652" r:id="rId7"/>
    <p:sldLayoutId id="2147483663" r:id="rId8"/>
    <p:sldLayoutId id="2147483664" r:id="rId9"/>
    <p:sldLayoutId id="2147483665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400" kern="1200" smtClean="0">
          <a:solidFill>
            <a:schemeClr val="tx1"/>
          </a:solidFill>
          <a:latin typeface="Arial"/>
          <a:ea typeface="+mn-ea"/>
          <a:cs typeface="Arial"/>
        </a:defRPr>
      </a:lvl1pPr>
      <a:lvl2pPr marL="17145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75984" y="2244254"/>
            <a:ext cx="5544488" cy="1263600"/>
          </a:xfrm>
        </p:spPr>
        <p:txBody>
          <a:bodyPr>
            <a:noAutofit/>
          </a:bodyPr>
          <a:lstStyle/>
          <a:p>
            <a:r>
              <a:rPr lang="pt-BR" sz="2800" dirty="0" smtClean="0"/>
              <a:t>Arquitetura de Referência SOA</a:t>
            </a:r>
            <a:br>
              <a:rPr lang="pt-BR" sz="2800" dirty="0" smtClean="0"/>
            </a:br>
            <a:r>
              <a:rPr lang="pt-BR" sz="2400" dirty="0" smtClean="0"/>
              <a:t>Blueprint v1.40</a:t>
            </a:r>
            <a:br>
              <a:rPr lang="pt-BR" sz="2400" dirty="0" smtClean="0"/>
            </a:br>
            <a:r>
              <a:rPr lang="pt-BR" sz="2000" i="1" dirty="0" smtClean="0"/>
              <a:t>Sumário Executivo</a:t>
            </a:r>
            <a:endParaRPr lang="pt-BR" sz="2000" b="0" i="1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74936"/>
              </p:ext>
            </p:extLst>
          </p:nvPr>
        </p:nvGraphicFramePr>
        <p:xfrm>
          <a:off x="3275984" y="3620998"/>
          <a:ext cx="3672408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408"/>
              </a:tblGrid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Dir. Arquitetura </a:t>
                      </a:r>
                      <a:r>
                        <a:rPr lang="pt-B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 Novas Tecnologias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Ger. Arquitetura de Dados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Rio de Janeiro</a:t>
                      </a:r>
                      <a:r>
                        <a:rPr lang="pt-B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| 2014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3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Referência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Framework de Execução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9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788024" y="1275606"/>
            <a:ext cx="3790776" cy="3625608"/>
          </a:xfrm>
        </p:spPr>
        <p:txBody>
          <a:bodyPr/>
          <a:lstStyle/>
          <a:p>
            <a:r>
              <a:rPr lang="pt-BR" b="1" dirty="0"/>
              <a:t>Console Administrativa</a:t>
            </a:r>
          </a:p>
          <a:p>
            <a:r>
              <a:rPr lang="pt-BR" dirty="0"/>
              <a:t>Aplicativo </a:t>
            </a:r>
            <a:r>
              <a:rPr lang="pt-BR" dirty="0" smtClean="0"/>
              <a:t>Web para </a:t>
            </a:r>
            <a:r>
              <a:rPr lang="pt-BR" dirty="0"/>
              <a:t>a gestão dos componentes do framework de execução e suporte à operação da arquitetura de serviços.</a:t>
            </a:r>
          </a:p>
          <a:p>
            <a:endParaRPr lang="pt-BR" b="1" dirty="0" smtClean="0"/>
          </a:p>
          <a:p>
            <a:r>
              <a:rPr lang="pt-BR" b="1" dirty="0" smtClean="0"/>
              <a:t>Serviços de Infraestrutura</a:t>
            </a:r>
          </a:p>
          <a:p>
            <a:r>
              <a:rPr lang="pt-BR" dirty="0" smtClean="0"/>
              <a:t>Componentes “aplicativos” de suporte à </a:t>
            </a:r>
            <a:r>
              <a:rPr lang="pt-BR" b="1" dirty="0" smtClean="0"/>
              <a:t>arquitetura de serviços</a:t>
            </a:r>
            <a:r>
              <a:rPr lang="pt-BR" dirty="0" smtClean="0"/>
              <a:t>, tais como </a:t>
            </a:r>
            <a:r>
              <a:rPr lang="pt-BR" dirty="0" err="1" smtClean="0"/>
              <a:t>Logging</a:t>
            </a:r>
            <a:r>
              <a:rPr lang="pt-BR" dirty="0" smtClean="0"/>
              <a:t>, </a:t>
            </a:r>
            <a:r>
              <a:rPr lang="pt-BR" dirty="0" err="1" smtClean="0"/>
              <a:t>Error</a:t>
            </a:r>
            <a:r>
              <a:rPr lang="pt-BR" dirty="0" smtClean="0"/>
              <a:t> </a:t>
            </a:r>
            <a:r>
              <a:rPr lang="pt-BR" dirty="0" err="1" smtClean="0"/>
              <a:t>Handling</a:t>
            </a:r>
            <a:r>
              <a:rPr lang="pt-BR" dirty="0" smtClean="0"/>
              <a:t>, Configuração e </a:t>
            </a:r>
            <a:r>
              <a:rPr lang="pt-BR" dirty="0" err="1" smtClean="0"/>
              <a:t>Code</a:t>
            </a:r>
            <a:r>
              <a:rPr lang="pt-BR" dirty="0" smtClean="0"/>
              <a:t>/</a:t>
            </a:r>
            <a:r>
              <a:rPr lang="pt-BR" dirty="0" err="1" smtClean="0"/>
              <a:t>Decode</a:t>
            </a:r>
            <a:r>
              <a:rPr lang="pt-BR" dirty="0" smtClean="0"/>
              <a:t>. </a:t>
            </a:r>
          </a:p>
          <a:p>
            <a:endParaRPr lang="pt-BR" dirty="0"/>
          </a:p>
          <a:p>
            <a:r>
              <a:rPr lang="pt-BR" b="1" dirty="0" smtClean="0"/>
              <a:t>Modelo de Metadados</a:t>
            </a:r>
          </a:p>
          <a:p>
            <a:r>
              <a:rPr lang="pt-BR" dirty="0" smtClean="0"/>
              <a:t>Entidades de dados que suportam a framework de execução.</a:t>
            </a:r>
            <a:endParaRPr lang="pt-BR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323528" y="1275606"/>
            <a:ext cx="43862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 </a:t>
            </a:r>
            <a:r>
              <a:rPr lang="pt-BR" b="1" dirty="0" smtClean="0"/>
              <a:t>framework de execução </a:t>
            </a:r>
            <a:r>
              <a:rPr lang="pt-BR" dirty="0" smtClean="0"/>
              <a:t>provê serviços e capacidades reutilizáveis por toda a arquitetura de serviços e está dividida em 3 camadas.</a:t>
            </a:r>
            <a:endParaRPr lang="pt-B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6" y="2067694"/>
            <a:ext cx="4400550" cy="270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0665"/>
            <a:ext cx="1654891" cy="94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6503124" y="751908"/>
            <a:ext cx="589156" cy="307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0665"/>
            <a:ext cx="1654891" cy="94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6503124" y="721141"/>
            <a:ext cx="589156" cy="338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</a:t>
            </a:r>
            <a:r>
              <a:rPr lang="pt-BR" dirty="0" smtClean="0"/>
              <a:t>Informação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Modelo Canônico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5486"/>
            <a:ext cx="1560689" cy="8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7092280" y="399265"/>
            <a:ext cx="232454" cy="300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131590"/>
            <a:ext cx="8146800" cy="738664"/>
          </a:xfrm>
        </p:spPr>
        <p:txBody>
          <a:bodyPr/>
          <a:lstStyle/>
          <a:p>
            <a:r>
              <a:rPr lang="pt-BR" dirty="0" smtClean="0"/>
              <a:t>Um </a:t>
            </a:r>
            <a:r>
              <a:rPr lang="pt-BR" b="1" dirty="0" smtClean="0"/>
              <a:t>Modelo Canônico de Dados </a:t>
            </a:r>
            <a:r>
              <a:rPr lang="pt-PT" dirty="0" smtClean="0">
                <a:latin typeface="Myriad Pro" pitchFamily="34" charset="0"/>
              </a:rPr>
              <a:t>é um modelo </a:t>
            </a:r>
            <a:r>
              <a:rPr lang="pt-PT" dirty="0">
                <a:latin typeface="Myriad Pro" pitchFamily="34" charset="0"/>
              </a:rPr>
              <a:t>lógico de </a:t>
            </a:r>
            <a:r>
              <a:rPr lang="pt-PT" dirty="0" smtClean="0">
                <a:latin typeface="Myriad Pro" pitchFamily="34" charset="0"/>
              </a:rPr>
              <a:t>informação corporativa, </a:t>
            </a:r>
            <a:r>
              <a:rPr lang="pt-PT" dirty="0">
                <a:latin typeface="Myriad Pro" pitchFamily="34" charset="0"/>
              </a:rPr>
              <a:t>simplificado e suficientemente genérico para representar, numa linguagem comum, as entidades de interesse para </a:t>
            </a:r>
            <a:r>
              <a:rPr lang="pt-PT" dirty="0" smtClean="0">
                <a:latin typeface="Myriad Pro" pitchFamily="34" charset="0"/>
              </a:rPr>
              <a:t>a organização, </a:t>
            </a:r>
            <a:r>
              <a:rPr lang="pt-PT" dirty="0">
                <a:latin typeface="Myriad Pro" pitchFamily="34" charset="0"/>
              </a:rPr>
              <a:t>bem como os atributos que as caraterizam e como se relacionam entre </a:t>
            </a:r>
            <a:r>
              <a:rPr lang="pt-PT" dirty="0" smtClean="0">
                <a:latin typeface="Myriad Pro" pitchFamily="34" charset="0"/>
              </a:rPr>
              <a:t>si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2699792" y="1925648"/>
            <a:ext cx="5807050" cy="302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 </a:t>
            </a:r>
            <a:r>
              <a:rPr lang="pt-BR" b="1" dirty="0" smtClean="0"/>
              <a:t>modelo canônico </a:t>
            </a:r>
            <a:r>
              <a:rPr lang="pt-BR" dirty="0" smtClean="0"/>
              <a:t>servirá de </a:t>
            </a:r>
            <a:r>
              <a:rPr lang="pt-BR" b="1" dirty="0" smtClean="0"/>
              <a:t>vocabulário comum </a:t>
            </a:r>
            <a:r>
              <a:rPr lang="pt-BR" dirty="0" smtClean="0"/>
              <a:t>entre</a:t>
            </a:r>
            <a:r>
              <a:rPr lang="pt-PT" dirty="0" smtClean="0">
                <a:latin typeface="Myriad Pro" pitchFamily="34" charset="0"/>
              </a:rPr>
              <a:t> </a:t>
            </a:r>
            <a:r>
              <a:rPr lang="pt-PT" dirty="0">
                <a:latin typeface="Myriad Pro" pitchFamily="34" charset="0"/>
              </a:rPr>
              <a:t>todos os sistemas ou aplicações que tenham de passar informação </a:t>
            </a:r>
            <a:r>
              <a:rPr lang="pt-PT" dirty="0" smtClean="0">
                <a:latin typeface="Myriad Pro" pitchFamily="34" charset="0"/>
              </a:rPr>
              <a:t>relevante </a:t>
            </a:r>
            <a:r>
              <a:rPr lang="pt-PT" dirty="0">
                <a:latin typeface="Myriad Pro" pitchFamily="34" charset="0"/>
              </a:rPr>
              <a:t>através de integração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Myriad Pro" pitchFamily="34" charset="0"/>
              </a:rPr>
              <a:t>Define o dicionário </a:t>
            </a:r>
            <a:r>
              <a:rPr lang="pt-PT" dirty="0">
                <a:latin typeface="Myriad Pro" pitchFamily="34" charset="0"/>
              </a:rPr>
              <a:t>de </a:t>
            </a:r>
            <a:r>
              <a:rPr lang="pt-PT" b="1" dirty="0">
                <a:latin typeface="Myriad Pro" pitchFamily="34" charset="0"/>
              </a:rPr>
              <a:t>conceitos</a:t>
            </a:r>
            <a:r>
              <a:rPr lang="pt-PT" dirty="0">
                <a:latin typeface="Myriad Pro" pitchFamily="34" charset="0"/>
              </a:rPr>
              <a:t> (</a:t>
            </a:r>
            <a:r>
              <a:rPr lang="pt-PT" dirty="0" smtClean="0">
                <a:latin typeface="Myriad Pro" pitchFamily="34" charset="0"/>
              </a:rPr>
              <a:t>semântica, i.e. significado) da organização e identifica as </a:t>
            </a:r>
            <a:r>
              <a:rPr lang="pt-PT" b="1" dirty="0" smtClean="0">
                <a:latin typeface="Myriad Pro" pitchFamily="34" charset="0"/>
              </a:rPr>
              <a:t>entidades de negócio </a:t>
            </a:r>
            <a:r>
              <a:rPr lang="pt-PT" dirty="0" smtClean="0">
                <a:latin typeface="Myriad Pro" pitchFamily="34" charset="0"/>
              </a:rPr>
              <a:t>(cliente, ordem, conta fatura, etc..), alinhado ao </a:t>
            </a:r>
            <a:r>
              <a:rPr lang="pt-PT" b="1" dirty="0" smtClean="0">
                <a:latin typeface="Myriad Pro" pitchFamily="34" charset="0"/>
              </a:rPr>
              <a:t>SID*</a:t>
            </a:r>
            <a:r>
              <a:rPr lang="pt-PT" dirty="0" smtClean="0">
                <a:latin typeface="Myriad Pro" pitchFamily="34" charset="0"/>
              </a:rPr>
              <a:t> do </a:t>
            </a:r>
            <a:r>
              <a:rPr lang="pt-PT" b="1" dirty="0" smtClean="0">
                <a:latin typeface="Myriad Pro" pitchFamily="34" charset="0"/>
              </a:rPr>
              <a:t>TMForum</a:t>
            </a:r>
            <a:r>
              <a:rPr lang="pt-PT" dirty="0" smtClean="0">
                <a:latin typeface="Myriad Pro" pitchFamily="34" charset="0"/>
              </a:rPr>
              <a:t>;</a:t>
            </a:r>
            <a:endParaRPr lang="pt-PT" dirty="0">
              <a:latin typeface="Myriad Pro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Myriad Pro" pitchFamily="34" charset="0"/>
              </a:rPr>
              <a:t>Define os </a:t>
            </a:r>
            <a:r>
              <a:rPr lang="pt-PT" b="1" dirty="0" smtClean="0">
                <a:latin typeface="Myriad Pro" pitchFamily="34" charset="0"/>
              </a:rPr>
              <a:t>atributos</a:t>
            </a:r>
            <a:r>
              <a:rPr lang="pt-PT" dirty="0" smtClean="0">
                <a:latin typeface="Myriad Pro" pitchFamily="34" charset="0"/>
              </a:rPr>
              <a:t> de cada entidade de negócio (atributos identificadores, base e extensão), </a:t>
            </a:r>
            <a:r>
              <a:rPr lang="pt-PT" dirty="0">
                <a:latin typeface="Myriad Pro" pitchFamily="34" charset="0"/>
              </a:rPr>
              <a:t>indicando as respetivas </a:t>
            </a:r>
            <a:r>
              <a:rPr lang="pt-PT" b="1" dirty="0">
                <a:latin typeface="Myriad Pro" pitchFamily="34" charset="0"/>
              </a:rPr>
              <a:t>características</a:t>
            </a:r>
            <a:r>
              <a:rPr lang="pt-PT" dirty="0">
                <a:latin typeface="Myriad Pro" pitchFamily="34" charset="0"/>
              </a:rPr>
              <a:t> e </a:t>
            </a:r>
            <a:r>
              <a:rPr lang="pt-PT" dirty="0" smtClean="0">
                <a:latin typeface="Myriad Pro" pitchFamily="34" charset="0"/>
              </a:rPr>
              <a:t>identifica </a:t>
            </a:r>
            <a:r>
              <a:rPr lang="pt-PT" b="1" dirty="0" smtClean="0">
                <a:latin typeface="Myriad Pro" pitchFamily="34" charset="0"/>
              </a:rPr>
              <a:t>associações</a:t>
            </a:r>
            <a:r>
              <a:rPr lang="pt-BR" dirty="0"/>
              <a:t> </a:t>
            </a:r>
            <a:r>
              <a:rPr lang="pt-BR" dirty="0" smtClean="0"/>
              <a:t>entre as diferentes entidades através de diagramas;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Define a </a:t>
            </a:r>
            <a:r>
              <a:rPr lang="pt-BR" b="1" dirty="0" smtClean="0"/>
              <a:t>representação técnica </a:t>
            </a:r>
            <a:r>
              <a:rPr lang="pt-BR" dirty="0" smtClean="0"/>
              <a:t>das entidades (i.e. </a:t>
            </a:r>
            <a:r>
              <a:rPr lang="pt-PT" dirty="0" smtClean="0">
                <a:latin typeface="Myriad Pro" pitchFamily="34" charset="0"/>
              </a:rPr>
              <a:t>sintaxe – tipo, formato, tamanho, etc.. ) e identifica os atributos com valores fechados, que definimos como </a:t>
            </a:r>
            <a:r>
              <a:rPr lang="pt-PT" b="1" dirty="0" smtClean="0">
                <a:latin typeface="Myriad Pro" pitchFamily="34" charset="0"/>
              </a:rPr>
              <a:t>dados referência</a:t>
            </a:r>
            <a:r>
              <a:rPr lang="pt-BR" dirty="0"/>
              <a:t>;</a:t>
            </a:r>
            <a:endParaRPr lang="pt-BR" dirty="0" smtClean="0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323528" y="4876586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*SID – </a:t>
            </a:r>
            <a:r>
              <a:rPr lang="pt-BR" sz="800" dirty="0" err="1" smtClean="0"/>
              <a:t>Shared</a:t>
            </a:r>
            <a:r>
              <a:rPr lang="pt-BR" sz="800" dirty="0" smtClean="0"/>
              <a:t> </a:t>
            </a:r>
            <a:r>
              <a:rPr lang="pt-BR" sz="800" dirty="0" err="1" smtClean="0"/>
              <a:t>Information</a:t>
            </a:r>
            <a:r>
              <a:rPr lang="pt-BR" sz="800" dirty="0" smtClean="0"/>
              <a:t> </a:t>
            </a:r>
            <a:r>
              <a:rPr lang="pt-BR" sz="800" dirty="0" err="1" smtClean="0"/>
              <a:t>Model</a:t>
            </a:r>
            <a:r>
              <a:rPr lang="pt-BR" sz="800" dirty="0" smtClean="0"/>
              <a:t>, </a:t>
            </a:r>
            <a:r>
              <a:rPr lang="pt-BR" sz="800" dirty="0" err="1" smtClean="0"/>
              <a:t>TMForum</a:t>
            </a:r>
            <a:r>
              <a:rPr lang="pt-BR" sz="800" dirty="0" smtClean="0"/>
              <a:t> </a:t>
            </a:r>
            <a:endParaRPr lang="pt-BR" sz="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75" y="1963425"/>
            <a:ext cx="1899785" cy="284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6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</a:t>
            </a:r>
            <a:r>
              <a:rPr lang="pt-BR" dirty="0" smtClean="0"/>
              <a:t>Informação</a:t>
            </a:r>
            <a:br>
              <a:rPr lang="pt-BR" dirty="0" smtClean="0"/>
            </a:br>
            <a:r>
              <a:rPr lang="pt-BR" b="0" i="1" dirty="0" smtClean="0"/>
              <a:t>Camada </a:t>
            </a:r>
            <a:r>
              <a:rPr lang="pt-BR" b="0" i="1" dirty="0"/>
              <a:t>de Abstração de </a:t>
            </a:r>
            <a:r>
              <a:rPr lang="pt-BR" b="0" i="1" dirty="0" smtClean="0"/>
              <a:t>Dados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12</a:t>
            </a:fld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5486"/>
            <a:ext cx="1560689" cy="8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7092280" y="399265"/>
            <a:ext cx="232454" cy="300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131590"/>
            <a:ext cx="8460480" cy="954107"/>
          </a:xfrm>
        </p:spPr>
        <p:txBody>
          <a:bodyPr/>
          <a:lstStyle/>
          <a:p>
            <a:r>
              <a:rPr lang="pt-BR" dirty="0" smtClean="0"/>
              <a:t>As mensagens de integração utilizadas na arquitetura de serviços vão usar o </a:t>
            </a:r>
            <a:r>
              <a:rPr lang="pt-BR" b="1" dirty="0" smtClean="0"/>
              <a:t>Modelo Canônico de Dados</a:t>
            </a:r>
            <a:r>
              <a:rPr lang="pt-BR" dirty="0" smtClean="0"/>
              <a:t>. A </a:t>
            </a:r>
            <a:r>
              <a:rPr lang="pt-BR" b="1" dirty="0" smtClean="0"/>
              <a:t>Camada de Aplicação</a:t>
            </a:r>
            <a:r>
              <a:rPr lang="pt-BR" dirty="0" smtClean="0"/>
              <a:t> da Arquitetura de Serviços tem a responsabilidade de criar uma camada de abstração de dados, expondo interfaces S(</a:t>
            </a:r>
            <a:r>
              <a:rPr lang="pt-BR" dirty="0" err="1" smtClean="0"/>
              <a:t>Search</a:t>
            </a:r>
            <a:r>
              <a:rPr lang="pt-BR" dirty="0" smtClean="0"/>
              <a:t>)CRUD das entidades do modelo canônico.</a:t>
            </a:r>
            <a:endParaRPr lang="pt-BR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3131840" y="1923678"/>
            <a:ext cx="59046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Os </a:t>
            </a:r>
            <a:r>
              <a:rPr lang="pt-BR" b="1" dirty="0"/>
              <a:t>Serviços de </a:t>
            </a:r>
            <a:r>
              <a:rPr lang="pt-BR" b="1" dirty="0" smtClean="0"/>
              <a:t>Conetividade, </a:t>
            </a:r>
            <a:r>
              <a:rPr lang="pt-BR" dirty="0"/>
              <a:t>tem a responsabilidade de “encapsular” uma só API duma </a:t>
            </a:r>
            <a:r>
              <a:rPr lang="pt-BR" dirty="0" smtClean="0"/>
              <a:t>“aplicação” </a:t>
            </a:r>
            <a:r>
              <a:rPr lang="pt-BR" dirty="0"/>
              <a:t>no mesmo domínio, harmonizar as </a:t>
            </a:r>
            <a:r>
              <a:rPr lang="pt-BR" b="1" dirty="0"/>
              <a:t>diferenças técnicas</a:t>
            </a:r>
            <a:r>
              <a:rPr lang="pt-BR" dirty="0"/>
              <a:t>, tais como protocolos de transporte entre a aplicação e a arquitetura mas também fazer a harmonização das </a:t>
            </a:r>
            <a:r>
              <a:rPr lang="pt-BR" b="1" dirty="0"/>
              <a:t>diferenças semânticas e sintáticas </a:t>
            </a:r>
            <a:r>
              <a:rPr lang="pt-BR" dirty="0"/>
              <a:t>entre o modelo canônico e o modelo interno de dados de cada API da aplicação;</a:t>
            </a:r>
            <a:endParaRPr lang="en-GB" dirty="0"/>
          </a:p>
          <a:p>
            <a:pPr>
              <a:spcBef>
                <a:spcPts val="0"/>
              </a:spcBef>
            </a:pPr>
            <a:endParaRPr lang="pt-BR" sz="800" dirty="0" smtClean="0"/>
          </a:p>
          <a:p>
            <a:pPr>
              <a:spcBef>
                <a:spcPts val="0"/>
              </a:spcBef>
            </a:pPr>
            <a:r>
              <a:rPr lang="pt-BR" dirty="0" smtClean="0"/>
              <a:t>Os </a:t>
            </a:r>
            <a:r>
              <a:rPr lang="pt-BR" b="1" dirty="0" smtClean="0"/>
              <a:t>Serviços de Aplicação</a:t>
            </a:r>
            <a:r>
              <a:rPr lang="pt-BR" dirty="0" smtClean="0"/>
              <a:t>, vão orquestrar os diferentes </a:t>
            </a:r>
            <a:r>
              <a:rPr lang="pt-BR" b="1" dirty="0" smtClean="0"/>
              <a:t>Serviços de Conetividade </a:t>
            </a:r>
            <a:r>
              <a:rPr lang="pt-BR" dirty="0" smtClean="0"/>
              <a:t>das diversas aplicações, mas dum mesmo domínio, para expor uma única </a:t>
            </a:r>
            <a:r>
              <a:rPr lang="pt-BR" b="1" dirty="0" smtClean="0"/>
              <a:t>entidade do modelo canônico </a:t>
            </a:r>
            <a:r>
              <a:rPr lang="pt-BR" dirty="0" smtClean="0"/>
              <a:t>e as diversas operações (S)CRUD para manipular essa entidade;</a:t>
            </a:r>
          </a:p>
          <a:p>
            <a:pPr>
              <a:spcBef>
                <a:spcPts val="0"/>
              </a:spcBef>
            </a:pPr>
            <a:endParaRPr lang="pt-BR" sz="800" dirty="0"/>
          </a:p>
          <a:p>
            <a:pPr>
              <a:spcBef>
                <a:spcPts val="0"/>
              </a:spcBef>
            </a:pPr>
            <a:r>
              <a:rPr lang="pt-BR" dirty="0" smtClean="0"/>
              <a:t>As </a:t>
            </a:r>
            <a:r>
              <a:rPr lang="pt-BR" b="1" dirty="0" smtClean="0"/>
              <a:t>diferenças de SLA</a:t>
            </a:r>
            <a:r>
              <a:rPr lang="pt-BR" dirty="0" smtClean="0"/>
              <a:t>, são as mais difíceis de harmonizar, mas os serviços de aplicação vão expor um SLA único e uniforme para cada entidade;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95686"/>
            <a:ext cx="2196111" cy="292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8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27" y="2188527"/>
            <a:ext cx="1597819" cy="268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5486"/>
            <a:ext cx="1560689" cy="8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7092280" y="399265"/>
            <a:ext cx="232454" cy="300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131590"/>
            <a:ext cx="8388472" cy="954107"/>
          </a:xfrm>
        </p:spPr>
        <p:txBody>
          <a:bodyPr/>
          <a:lstStyle/>
          <a:p>
            <a:r>
              <a:rPr lang="pt-BR" dirty="0" smtClean="0"/>
              <a:t>Os </a:t>
            </a:r>
            <a:r>
              <a:rPr lang="pt-BR" b="1" dirty="0" smtClean="0"/>
              <a:t>Formatos Canônico</a:t>
            </a:r>
            <a:r>
              <a:rPr lang="pt-BR" dirty="0" smtClean="0"/>
              <a:t> de Mensagem representam uma </a:t>
            </a:r>
            <a:r>
              <a:rPr lang="pt-BR" b="1" dirty="0" smtClean="0"/>
              <a:t>padronização do formato das mensagens </a:t>
            </a:r>
            <a:r>
              <a:rPr lang="pt-BR" dirty="0" smtClean="0"/>
              <a:t>dos serviços pertencentes à Arquitetura de Serviços. Definem os atributos e o seu significado que devem ser incluídos por todos os consumidores e/ou provedor de serviços da arquitetura. Foram padronizados um formato </a:t>
            </a:r>
            <a:r>
              <a:rPr lang="pt-BR" b="1" i="1" dirty="0" smtClean="0"/>
              <a:t>interno</a:t>
            </a:r>
            <a:r>
              <a:rPr lang="pt-BR" dirty="0" smtClean="0"/>
              <a:t> e outro </a:t>
            </a:r>
            <a:r>
              <a:rPr lang="pt-BR" b="1" i="1" dirty="0" smtClean="0"/>
              <a:t>externo</a:t>
            </a:r>
            <a:r>
              <a:rPr lang="pt-BR" dirty="0" smtClean="0"/>
              <a:t> para a arquitetura.</a:t>
            </a:r>
            <a:endParaRPr lang="pt-BR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2195736" y="2067694"/>
            <a:ext cx="4940763" cy="297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smtClean="0">
                <a:latin typeface="Myriad Pro" pitchFamily="34" charset="0"/>
              </a:rPr>
              <a:t>Message Header</a:t>
            </a:r>
            <a:r>
              <a:rPr lang="pt-PT" dirty="0" smtClean="0">
                <a:latin typeface="Myriad Pro" pitchFamily="34" charset="0"/>
              </a:rPr>
              <a:t>: R</a:t>
            </a:r>
            <a:r>
              <a:rPr lang="pt-BR" dirty="0" err="1" smtClean="0"/>
              <a:t>epresenta</a:t>
            </a:r>
            <a:r>
              <a:rPr lang="pt-BR" dirty="0" smtClean="0"/>
              <a:t> </a:t>
            </a:r>
            <a:r>
              <a:rPr lang="pt-BR" dirty="0"/>
              <a:t>o </a:t>
            </a:r>
            <a:r>
              <a:rPr lang="pt-BR" dirty="0" smtClean="0"/>
              <a:t>cabeçalho das mensagens, e que </a:t>
            </a:r>
            <a:r>
              <a:rPr lang="pt-BR" dirty="0"/>
              <a:t>deverá estar presente em </a:t>
            </a:r>
            <a:r>
              <a:rPr lang="pt-BR" b="1" dirty="0"/>
              <a:t>todas as mensagens recebidas</a:t>
            </a:r>
            <a:r>
              <a:rPr lang="pt-BR" dirty="0"/>
              <a:t> e </a:t>
            </a:r>
            <a:r>
              <a:rPr lang="pt-BR" b="1" dirty="0"/>
              <a:t>retornadas</a:t>
            </a:r>
            <a:r>
              <a:rPr lang="pt-BR" dirty="0"/>
              <a:t> pelas operações dos serviços, tanto nas execuções síncronas das operações quanto assíncronas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Myriad Pro" pitchFamily="34" charset="0"/>
              </a:rPr>
              <a:t>Response</a:t>
            </a:r>
            <a:r>
              <a:rPr lang="pt-BR" dirty="0" smtClean="0">
                <a:latin typeface="Myriad Pro" pitchFamily="34" charset="0"/>
              </a:rPr>
              <a:t>: </a:t>
            </a:r>
            <a:r>
              <a:rPr lang="pt-BR" dirty="0"/>
              <a:t>Estrutura de </a:t>
            </a:r>
            <a:r>
              <a:rPr lang="pt-BR" dirty="0" err="1"/>
              <a:t>metadado</a:t>
            </a:r>
            <a:r>
              <a:rPr lang="pt-BR" dirty="0"/>
              <a:t> </a:t>
            </a:r>
            <a:r>
              <a:rPr lang="pt-BR" dirty="0" smtClean="0"/>
              <a:t>que propaga o(s) código(s) de retorno (de sucesso ou erro) e informações associadas da framework a ser enviada como retorno aos consumidores de serviços;</a:t>
            </a:r>
            <a:endParaRPr lang="pt-PT" dirty="0">
              <a:latin typeface="Myriad Pro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>
                <a:latin typeface="Myriad Pro" pitchFamily="34" charset="0"/>
              </a:rPr>
              <a:t>Fault</a:t>
            </a:r>
            <a:r>
              <a:rPr lang="pt-BR" dirty="0" smtClean="0">
                <a:latin typeface="Myriad Pro" pitchFamily="34" charset="0"/>
              </a:rPr>
              <a:t>: </a:t>
            </a:r>
            <a:r>
              <a:rPr lang="pt-BR" dirty="0" smtClean="0"/>
              <a:t>Este </a:t>
            </a:r>
            <a:r>
              <a:rPr lang="pt-BR" dirty="0" err="1" smtClean="0"/>
              <a:t>metadado</a:t>
            </a:r>
            <a:r>
              <a:rPr lang="pt-BR" dirty="0" smtClean="0"/>
              <a:t>, a ser usado só internamente pela arquitetura, </a:t>
            </a:r>
            <a:r>
              <a:rPr lang="pt-BR" dirty="0"/>
              <a:t>representa uma falha que pode ocorrer durante a execução de uma operação de um </a:t>
            </a:r>
            <a:r>
              <a:rPr lang="pt-BR" dirty="0" smtClean="0"/>
              <a:t>serviço e servirá para propagar erros.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58736" y="3363838"/>
            <a:ext cx="976960" cy="27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858157" y="4515966"/>
            <a:ext cx="976960" cy="27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858736" y="3075806"/>
            <a:ext cx="976960" cy="27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Arquitetura </a:t>
            </a:r>
            <a:r>
              <a:rPr lang="pt-BR" dirty="0"/>
              <a:t>de Informação</a:t>
            </a:r>
            <a:br>
              <a:rPr lang="pt-BR" dirty="0"/>
            </a:br>
            <a:r>
              <a:rPr lang="pt-BR" b="0" i="1" dirty="0" smtClean="0"/>
              <a:t>Formato Canônico de Mensagem</a:t>
            </a:r>
            <a:endParaRPr lang="pt-BR" b="0" i="1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53" y="2188527"/>
            <a:ext cx="1597819" cy="268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7484235" y="3668556"/>
            <a:ext cx="1074656" cy="248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484235" y="3403084"/>
            <a:ext cx="1074656" cy="225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32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Referência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Serviços de Suporte ao Desenvolvimento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14</a:t>
            </a:fld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5486"/>
            <a:ext cx="1560689" cy="8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7380312" y="267494"/>
            <a:ext cx="174646" cy="778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467544" y="1131590"/>
            <a:ext cx="8424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Uma das camadas da Arquitetura de Referência é a camada de </a:t>
            </a:r>
            <a:r>
              <a:rPr lang="pt-BR" b="1" dirty="0" smtClean="0"/>
              <a:t>Desenvolvimento</a:t>
            </a:r>
            <a:r>
              <a:rPr lang="pt-BR" dirty="0" smtClean="0"/>
              <a:t>.  Ela é responsável por prover os </a:t>
            </a:r>
            <a:r>
              <a:rPr lang="pt-BR" b="1" dirty="0" smtClean="0"/>
              <a:t>serviços técnicos</a:t>
            </a:r>
            <a:r>
              <a:rPr lang="pt-BR" dirty="0" smtClean="0"/>
              <a:t> e </a:t>
            </a:r>
            <a:r>
              <a:rPr lang="pt-BR" b="1" dirty="0" smtClean="0"/>
              <a:t>procedimentos (manuais ou automáticos)</a:t>
            </a:r>
            <a:r>
              <a:rPr lang="pt-BR" dirty="0" smtClean="0"/>
              <a:t> para suportar todo o </a:t>
            </a:r>
            <a:r>
              <a:rPr lang="pt-BR" b="1" dirty="0" smtClean="0"/>
              <a:t>processo de desenvolvimento</a:t>
            </a:r>
            <a:r>
              <a:rPr lang="pt-BR" dirty="0" smtClean="0"/>
              <a:t> dos ativos da arquitetura de serviço.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5" y="1923678"/>
            <a:ext cx="2079655" cy="291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Conteúdo 3"/>
          <p:cNvSpPr txBox="1">
            <a:spLocks/>
          </p:cNvSpPr>
          <p:nvPr/>
        </p:nvSpPr>
        <p:spPr>
          <a:xfrm>
            <a:off x="2411760" y="1925648"/>
            <a:ext cx="6561112" cy="297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Controlo de Versões</a:t>
            </a:r>
            <a:r>
              <a:rPr lang="pt-BR" dirty="0" smtClean="0"/>
              <a:t>: Conjunto de procedimentos e utilitários para “</a:t>
            </a:r>
            <a:r>
              <a:rPr lang="pt-BR" dirty="0" err="1" smtClean="0"/>
              <a:t>versionar</a:t>
            </a:r>
            <a:r>
              <a:rPr lang="pt-BR" dirty="0" smtClean="0"/>
              <a:t>” os artefatos de desenvolvimento (código, documentação, planos de teste, dados de teste, etc..) no repositório de código corporativo.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Deployment Automático</a:t>
            </a:r>
            <a:r>
              <a:rPr lang="pt-BR" dirty="0" smtClean="0"/>
              <a:t>: Conjunto de utilitários e procedimentos para fazer o gerenciamento automático dos artefatos de desenvolvimento para todos os ambientes, desde desenvolvimento a produção, e fazendo o interface com o repositório de código, o repositório de ativos e o repositório operacional (framework).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Gestão de Testes &amp; Qualidade</a:t>
            </a:r>
            <a:r>
              <a:rPr lang="pt-BR" dirty="0" smtClean="0"/>
              <a:t>: </a:t>
            </a:r>
            <a:r>
              <a:rPr lang="pt-BR" dirty="0"/>
              <a:t>Conjunto de utilitários e procedimentos para fazer o </a:t>
            </a:r>
            <a:r>
              <a:rPr lang="pt-BR" dirty="0" smtClean="0"/>
              <a:t>gerenciamento dos testes dos serviços em desenvolvimento pela arquitetura e da qualidade do código produzido pelas equipas de desenvolvimento. Faz a integração com o componente de deployment automático para promover testes de regressão e validação automáticos.</a:t>
            </a:r>
          </a:p>
        </p:txBody>
      </p:sp>
    </p:spTree>
    <p:extLst>
      <p:ext uri="{BB962C8B-B14F-4D97-AF65-F5344CB8AC3E}">
        <p14:creationId xmlns:p14="http://schemas.microsoft.com/office/powerpoint/2010/main" val="6724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Referência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Integração Contínua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15</a:t>
            </a:fld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5486"/>
            <a:ext cx="1560689" cy="8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7380312" y="267494"/>
            <a:ext cx="174646" cy="778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395536" y="1257603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Integração Contínua </a:t>
            </a:r>
            <a:r>
              <a:rPr lang="pt-BR" dirty="0" smtClean="0"/>
              <a:t>é uma prática de desenvolvimento onde a equipa de desenvolvimento </a:t>
            </a:r>
            <a:r>
              <a:rPr lang="pt-BR" b="1" dirty="0" smtClean="0"/>
              <a:t>integra o seu trabalho (artefatos)</a:t>
            </a:r>
            <a:r>
              <a:rPr lang="pt-BR" dirty="0" smtClean="0"/>
              <a:t>, num ambiente partilhado de teste, duma forma regular (normalmente diariamente). Cada integração é </a:t>
            </a:r>
            <a:r>
              <a:rPr lang="pt-BR" b="1" dirty="0" smtClean="0"/>
              <a:t>verificada</a:t>
            </a:r>
            <a:r>
              <a:rPr lang="pt-BR" dirty="0" smtClean="0"/>
              <a:t> por um build automático (que inclui testes e validações) para </a:t>
            </a:r>
            <a:r>
              <a:rPr lang="pt-BR" b="1" dirty="0" smtClean="0"/>
              <a:t>detectar erros</a:t>
            </a:r>
            <a:r>
              <a:rPr lang="pt-BR" dirty="0" smtClean="0"/>
              <a:t> de integração de código </a:t>
            </a:r>
            <a:r>
              <a:rPr lang="pt-BR" b="1" dirty="0" smtClean="0"/>
              <a:t>o mais rapidamente possível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67" y="2236269"/>
            <a:ext cx="2680573" cy="253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3353286" y="2211710"/>
            <a:ext cx="5251162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Permite </a:t>
            </a:r>
            <a:r>
              <a:rPr lang="pt-BR" b="1" dirty="0" smtClean="0"/>
              <a:t>detectar erros </a:t>
            </a:r>
            <a:r>
              <a:rPr lang="pt-BR" dirty="0" smtClean="0"/>
              <a:t>de integração de código mais rapidamente (feedback automático);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Facilita a implementação de procedimentos de </a:t>
            </a:r>
            <a:r>
              <a:rPr lang="pt-BR" b="1" dirty="0" smtClean="0"/>
              <a:t>deployment automático, </a:t>
            </a:r>
            <a:r>
              <a:rPr lang="pt-BR" dirty="0" smtClean="0"/>
              <a:t>de </a:t>
            </a:r>
            <a:r>
              <a:rPr lang="pt-BR" b="1" dirty="0" smtClean="0"/>
              <a:t>validação automática de qualidade de código</a:t>
            </a:r>
            <a:r>
              <a:rPr lang="pt-BR" dirty="0" smtClean="0"/>
              <a:t> e de </a:t>
            </a:r>
            <a:r>
              <a:rPr lang="pt-BR" b="1" dirty="0" smtClean="0"/>
              <a:t>testes de regressão automático</a:t>
            </a:r>
            <a:r>
              <a:rPr lang="pt-BR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Traz </a:t>
            </a:r>
            <a:r>
              <a:rPr lang="pt-BR" b="1" dirty="0" smtClean="0"/>
              <a:t>segurança em relação a mudanças </a:t>
            </a:r>
            <a:r>
              <a:rPr lang="pt-BR" dirty="0" smtClean="0"/>
              <a:t>de código pois este é integrado rapidamente;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Facilita o conceito de ter um </a:t>
            </a:r>
            <a:r>
              <a:rPr lang="pt-BR" b="1" dirty="0" smtClean="0"/>
              <a:t>projeto “sempre pronto”</a:t>
            </a:r>
            <a:r>
              <a:rPr lang="pt-BR" dirty="0" smtClean="0"/>
              <a:t> para entrar teoricamente em produção, no caso da nossa arquitetura ter o </a:t>
            </a:r>
            <a:r>
              <a:rPr lang="pt-BR" b="1" dirty="0" smtClean="0"/>
              <a:t>serviço “sempre pronto”;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Garante a manutenção dum </a:t>
            </a:r>
            <a:r>
              <a:rPr lang="pt-BR" b="1" dirty="0" smtClean="0"/>
              <a:t>repositório centralizado e partilhado </a:t>
            </a:r>
            <a:r>
              <a:rPr lang="pt-BR" dirty="0" smtClean="0"/>
              <a:t>de código;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5" y="1203598"/>
            <a:ext cx="1447601" cy="359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Referência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Monitorização &amp; Performance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1979712" y="1250398"/>
            <a:ext cx="6768752" cy="3625608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b="1" dirty="0" smtClean="0"/>
              <a:t>arquitetura de operações </a:t>
            </a:r>
            <a:r>
              <a:rPr lang="pt-BR" dirty="0" smtClean="0"/>
              <a:t>é outra das camadas da Arquitetura de </a:t>
            </a:r>
            <a:r>
              <a:rPr lang="pt-BR" dirty="0"/>
              <a:t>Referência. Ela é responsável por prover os </a:t>
            </a:r>
            <a:r>
              <a:rPr lang="pt-BR" b="1" dirty="0"/>
              <a:t>serviços técnicos</a:t>
            </a:r>
            <a:r>
              <a:rPr lang="pt-BR" dirty="0"/>
              <a:t> e </a:t>
            </a:r>
            <a:r>
              <a:rPr lang="pt-BR" b="1" dirty="0"/>
              <a:t>procedimentos (manuais ou automáticos)</a:t>
            </a:r>
            <a:r>
              <a:rPr lang="pt-BR" dirty="0"/>
              <a:t> para </a:t>
            </a:r>
            <a:r>
              <a:rPr lang="pt-BR" dirty="0" smtClean="0"/>
              <a:t>suportar a operação </a:t>
            </a:r>
            <a:r>
              <a:rPr lang="pt-BR" dirty="0"/>
              <a:t>dos ativos da arquitetura de </a:t>
            </a:r>
            <a:r>
              <a:rPr lang="pt-BR" dirty="0" smtClean="0"/>
              <a:t>serviços. O foco foi feito nos serviços de Monitorização, tanto operacional (i.e. funcional) como de performance; na gestão de configuração e capacidade e na gestão de relatórios &amp; </a:t>
            </a:r>
            <a:r>
              <a:rPr lang="pt-BR" dirty="0" err="1" smtClean="0"/>
              <a:t>dashboards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Relatórios &amp; </a:t>
            </a:r>
            <a:r>
              <a:rPr lang="pt-BR" b="1" dirty="0" err="1"/>
              <a:t>Dashboards</a:t>
            </a:r>
            <a:r>
              <a:rPr lang="pt-BR" b="1" dirty="0"/>
              <a:t> </a:t>
            </a:r>
            <a:r>
              <a:rPr lang="pt-BR" dirty="0"/>
              <a:t>– Relatórios operacionais e </a:t>
            </a:r>
            <a:r>
              <a:rPr lang="pt-BR" dirty="0" err="1"/>
              <a:t>dashboards</a:t>
            </a:r>
            <a:r>
              <a:rPr lang="pt-BR" dirty="0"/>
              <a:t> de performance irão ser configurados e customizados para prover informação atempada na gestão da infraestrutura de serviços.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Monitorização</a:t>
            </a:r>
            <a:r>
              <a:rPr lang="pt-BR" dirty="0" smtClean="0"/>
              <a:t> - Muitas ferramentas são hoje utilizadas para monitorar a infraestrutura da arquitetura de integração. As ferramentas de referência de Operações (BMC </a:t>
            </a:r>
            <a:r>
              <a:rPr lang="pt-BR" dirty="0" err="1" smtClean="0"/>
              <a:t>ProactiveNet</a:t>
            </a:r>
            <a:r>
              <a:rPr lang="pt-BR" dirty="0" smtClean="0"/>
              <a:t>, e outras) serão utilizadas para monitorização de Rede, Infraestrutura e SO; Para a monitorização da arquitetura de serviços vamos fazer uso do </a:t>
            </a:r>
            <a:r>
              <a:rPr lang="pt-BR" b="1" dirty="0" smtClean="0"/>
              <a:t>Oracle Enterprise Manager for SOA </a:t>
            </a:r>
            <a:r>
              <a:rPr lang="pt-BR" dirty="0" smtClean="0"/>
              <a:t>que provê uma visão integrada do ambiente SOA, tanto do ponto de vista operacional como de performance.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5486"/>
            <a:ext cx="1560689" cy="8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6300192" y="267494"/>
            <a:ext cx="174646" cy="778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74567" y="1491630"/>
            <a:ext cx="1074656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6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Referência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Configuração &amp; Capacidade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1979712" y="1250398"/>
            <a:ext cx="6768752" cy="33670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Gestão de Configuração</a:t>
            </a:r>
            <a:r>
              <a:rPr lang="pt-BR" b="1" dirty="0"/>
              <a:t> </a:t>
            </a:r>
            <a:r>
              <a:rPr lang="pt-BR" dirty="0" smtClean="0"/>
              <a:t>– É da responsabilidade da equipa de Operações a gestão da configuração em produção de toda a arquitetura de serviços. A ferramenta de </a:t>
            </a:r>
            <a:r>
              <a:rPr lang="pt-BR" b="1" dirty="0" smtClean="0"/>
              <a:t>Oracle Enterprise Manager for SOA </a:t>
            </a:r>
            <a:r>
              <a:rPr lang="pt-BR" dirty="0" smtClean="0"/>
              <a:t>permite a agregação de toda a informação de configuração do componentes técnicos (Oracle Service Bus, Oracle BPEL Manager, </a:t>
            </a:r>
            <a:r>
              <a:rPr lang="pt-BR" dirty="0" err="1" smtClean="0"/>
              <a:t>Weblogic</a:t>
            </a:r>
            <a:r>
              <a:rPr lang="pt-BR" dirty="0" smtClean="0"/>
              <a:t>) da Arquitetura de Referência no repositório do Enterprise Manager. Esta visão integrada e histórica permitirá à equipa de operações de comparar e avaliar diferentes configurações de ambientes SOA e fazer uma gestão mais aprofundada e cuidadosa desta.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Gestão de Capacidade </a:t>
            </a:r>
            <a:r>
              <a:rPr lang="pt-BR" dirty="0" smtClean="0"/>
              <a:t>– Através da agregação de eventos de performance e de utilização definidos pela ferramentas de monitorização da arquitetura de serviços será possível coletar um histórico da capacidade da infraestrutura de serviços. Através da ferramenta da BMC </a:t>
            </a:r>
            <a:r>
              <a:rPr lang="pt-BR" dirty="0" err="1" smtClean="0"/>
              <a:t>Capacity</a:t>
            </a:r>
            <a:r>
              <a:rPr lang="pt-BR" dirty="0" smtClean="0"/>
              <a:t> </a:t>
            </a:r>
            <a:r>
              <a:rPr lang="pt-BR" dirty="0" err="1" smtClean="0"/>
              <a:t>Optimization</a:t>
            </a:r>
            <a:r>
              <a:rPr lang="pt-BR" dirty="0" smtClean="0"/>
              <a:t>, a equipa de operações poderá fazer análises mais detalhadas para predição das necessidades de nova infraestrutura e do desempenho desta em cenários de crescimento da arquitetura de serviços.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5486"/>
            <a:ext cx="1560689" cy="8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6300192" y="267494"/>
            <a:ext cx="174646" cy="778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5" y="1203598"/>
            <a:ext cx="1447601" cy="359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574567" y="2848221"/>
            <a:ext cx="1074656" cy="731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5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Referência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Segurança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18</a:t>
            </a:fld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5486"/>
            <a:ext cx="1560689" cy="8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6180907" y="267494"/>
            <a:ext cx="119285" cy="363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77850" y="1203598"/>
            <a:ext cx="8370614" cy="1169551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b="1" dirty="0" smtClean="0"/>
              <a:t>arquitetura de segurança </a:t>
            </a:r>
            <a:r>
              <a:rPr lang="pt-BR" dirty="0" smtClean="0"/>
              <a:t>é outra das camadas da Arquitetura de </a:t>
            </a:r>
            <a:r>
              <a:rPr lang="pt-BR" dirty="0"/>
              <a:t>Referência. Ela é responsável por </a:t>
            </a:r>
            <a:r>
              <a:rPr lang="pt-BR" dirty="0" smtClean="0"/>
              <a:t>suportar a implementação dos requisitos de segurança que devem ser aplicados aos serviços da arquitetura. O conceito de  </a:t>
            </a:r>
            <a:r>
              <a:rPr lang="pt-BR" b="1" dirty="0" smtClean="0"/>
              <a:t>segurança de integração </a:t>
            </a:r>
            <a:r>
              <a:rPr lang="pt-BR" dirty="0" smtClean="0"/>
              <a:t>não é muito diferente do de </a:t>
            </a:r>
            <a:r>
              <a:rPr lang="pt-BR" b="1" dirty="0" smtClean="0"/>
              <a:t>segurança da informação</a:t>
            </a:r>
            <a:r>
              <a:rPr lang="pt-BR" dirty="0" smtClean="0"/>
              <a:t>, e é de notar que nem todos os requisitos deverão ser implementados uniformemente na arquitetura de serviços.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50" y="2457425"/>
            <a:ext cx="2177926" cy="241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2627784" y="2427734"/>
            <a:ext cx="59766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b="1" dirty="0" smtClean="0"/>
              <a:t>Autenticação</a:t>
            </a:r>
            <a:r>
              <a:rPr lang="pt-BR" sz="1100" dirty="0" smtClean="0"/>
              <a:t> – Verificar que um consumidor dos serviços (seja ele sistema ou utilizador) é quem ele diz ser. A identidade deverá ser validade com uma credencial.</a:t>
            </a:r>
          </a:p>
          <a:p>
            <a:r>
              <a:rPr lang="pt-BR" sz="1100" b="1" dirty="0" smtClean="0"/>
              <a:t>Autorização</a:t>
            </a:r>
            <a:r>
              <a:rPr lang="pt-BR" sz="1100" dirty="0" smtClean="0"/>
              <a:t> – Capacidade de garantir que um consumidor só tem acesso a recursos (serviços, operações) a que ele tem direito;</a:t>
            </a:r>
          </a:p>
          <a:p>
            <a:r>
              <a:rPr lang="pt-BR" sz="1100" b="1" dirty="0" smtClean="0"/>
              <a:t>Confidencialidade</a:t>
            </a:r>
            <a:r>
              <a:rPr lang="pt-BR" sz="1100" dirty="0" smtClean="0"/>
              <a:t> – Isto é a capacidade de garantir que a mensagem (ou informação) é mantida “secreta”. Isto pode ser garantido </a:t>
            </a:r>
            <a:r>
              <a:rPr lang="pt-BR" sz="1100" dirty="0" err="1" smtClean="0"/>
              <a:t>encriptando</a:t>
            </a:r>
            <a:r>
              <a:rPr lang="pt-BR" sz="1100" dirty="0" smtClean="0"/>
              <a:t> a mensagem.</a:t>
            </a:r>
          </a:p>
          <a:p>
            <a:r>
              <a:rPr lang="pt-BR" sz="1100" b="1" dirty="0"/>
              <a:t>Integridade</a:t>
            </a:r>
            <a:r>
              <a:rPr lang="pt-BR" sz="1100" dirty="0"/>
              <a:t> – Garantir que a mensagem (ou informação) não foi alterada durante o transporte desta. Isto pode ser garantido usando assinaturas digitais</a:t>
            </a:r>
            <a:r>
              <a:rPr lang="pt-BR" sz="1100" b="1" dirty="0"/>
              <a:t>;</a:t>
            </a:r>
          </a:p>
          <a:p>
            <a:r>
              <a:rPr lang="pt-BR" sz="1100" b="1" dirty="0"/>
              <a:t>Auditoria</a:t>
            </a:r>
            <a:r>
              <a:rPr lang="pt-BR" sz="1100" dirty="0"/>
              <a:t> – Garantir que todos os acessos e alterações da mensagem (ou informação) são auditáveis (por quem e quando) através da </a:t>
            </a:r>
            <a:r>
              <a:rPr lang="pt-BR" sz="1100" b="1" i="1" dirty="0"/>
              <a:t>Framework Comum de Auditoria </a:t>
            </a:r>
            <a:r>
              <a:rPr lang="pt-BR" sz="1100" dirty="0"/>
              <a:t>integrada com o Oracle Web Services Manager ;</a:t>
            </a:r>
          </a:p>
          <a:p>
            <a:r>
              <a:rPr lang="pt-BR" sz="1100" b="1" dirty="0"/>
              <a:t>Administração</a:t>
            </a:r>
            <a:r>
              <a:rPr lang="pt-BR" sz="1100" dirty="0"/>
              <a:t> -  Garantir que posso alterar facilmente as minhas políticas de segurança e introduzir novos serviços seguros sem pôr em causo os processos de negócio</a:t>
            </a:r>
            <a:r>
              <a:rPr lang="pt-BR" sz="1100" dirty="0" smtClean="0"/>
              <a:t>;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2443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5076104" cy="646331"/>
          </a:xfrm>
        </p:spPr>
        <p:txBody>
          <a:bodyPr/>
          <a:lstStyle/>
          <a:p>
            <a:r>
              <a:rPr lang="pt-BR" dirty="0"/>
              <a:t>Arquitetura de Referência</a:t>
            </a:r>
            <a:br>
              <a:rPr lang="pt-BR" dirty="0"/>
            </a:br>
            <a:r>
              <a:rPr lang="pt-BR" b="0" i="1" dirty="0"/>
              <a:t>A</a:t>
            </a:r>
            <a:r>
              <a:rPr lang="pt-BR" b="0" i="1" dirty="0" smtClean="0"/>
              <a:t>plicando Segurança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19</a:t>
            </a:fld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5486"/>
            <a:ext cx="1560689" cy="8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6180907" y="267494"/>
            <a:ext cx="119285" cy="363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77850" y="1184434"/>
            <a:ext cx="8370614" cy="523220"/>
          </a:xfrm>
        </p:spPr>
        <p:txBody>
          <a:bodyPr/>
          <a:lstStyle/>
          <a:p>
            <a:r>
              <a:rPr lang="pt-BR" dirty="0" smtClean="0"/>
              <a:t>Todos os requisitos de segurança podem então ser definidos principalmente em 2 componentes da Arquitetura Técnica.  </a:t>
            </a:r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4860032" y="1696035"/>
            <a:ext cx="39604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Oracle Web Services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Baseado numa </a:t>
            </a:r>
            <a:r>
              <a:rPr lang="pt-BR" b="1" dirty="0" smtClean="0"/>
              <a:t>framework de políticas </a:t>
            </a:r>
            <a:r>
              <a:rPr lang="pt-BR" dirty="0" smtClean="0"/>
              <a:t>para gerir duma forma consistente a segurança dos serviços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Permite a implementação de </a:t>
            </a:r>
            <a:r>
              <a:rPr lang="pt-BR" b="1" dirty="0"/>
              <a:t>Segurança de Mensagem</a:t>
            </a:r>
            <a:r>
              <a:rPr lang="pt-BR" dirty="0"/>
              <a:t> (WS-Security); gere a integração com um diretório </a:t>
            </a:r>
            <a:r>
              <a:rPr lang="pt-BR" dirty="0" smtClean="0"/>
              <a:t>LDAP, pode </a:t>
            </a:r>
            <a:r>
              <a:rPr lang="pt-BR" dirty="0"/>
              <a:t>gerar </a:t>
            </a:r>
            <a:r>
              <a:rPr lang="pt-BR" dirty="0" err="1"/>
              <a:t>tokens</a:t>
            </a:r>
            <a:r>
              <a:rPr lang="pt-BR" dirty="0"/>
              <a:t> de </a:t>
            </a:r>
            <a:r>
              <a:rPr lang="pt-BR" dirty="0" smtClean="0"/>
              <a:t>segurança;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Pode ser usado em tempo de design (</a:t>
            </a:r>
            <a:r>
              <a:rPr lang="pt-BR" dirty="0" err="1" smtClean="0"/>
              <a:t>JDeveloper</a:t>
            </a:r>
            <a:r>
              <a:rPr lang="pt-BR" dirty="0" smtClean="0"/>
              <a:t>) ou operações (Enterprise Manager, WLST – </a:t>
            </a:r>
            <a:r>
              <a:rPr lang="pt-BR" dirty="0" err="1" smtClean="0"/>
              <a:t>WebLogic</a:t>
            </a:r>
            <a:r>
              <a:rPr lang="pt-BR" dirty="0" smtClean="0"/>
              <a:t> </a:t>
            </a:r>
            <a:r>
              <a:rPr lang="pt-BR" dirty="0" err="1" smtClean="0"/>
              <a:t>Scripting</a:t>
            </a:r>
            <a:r>
              <a:rPr lang="pt-BR" dirty="0" smtClean="0"/>
              <a:t> Tool);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Serve de PEP (</a:t>
            </a:r>
            <a:r>
              <a:rPr lang="pt-BR" dirty="0" err="1" smtClean="0"/>
              <a:t>Policy</a:t>
            </a:r>
            <a:r>
              <a:rPr lang="pt-BR" dirty="0" smtClean="0"/>
              <a:t> </a:t>
            </a:r>
            <a:r>
              <a:rPr lang="pt-BR" dirty="0" err="1" smtClean="0"/>
              <a:t>Enforcement</a:t>
            </a:r>
            <a:r>
              <a:rPr lang="pt-BR" dirty="0" smtClean="0"/>
              <a:t> Point);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Permite auditoria de todo o tráfego através de log file ou base de dados (</a:t>
            </a:r>
            <a:r>
              <a:rPr lang="pt-BR" dirty="0" err="1" smtClean="0"/>
              <a:t>AuditDB</a:t>
            </a:r>
            <a:r>
              <a:rPr lang="pt-BR" dirty="0" smtClean="0"/>
              <a:t>);</a:t>
            </a:r>
            <a:endParaRPr lang="pt-BR" dirty="0"/>
          </a:p>
        </p:txBody>
      </p:sp>
      <p:sp>
        <p:nvSpPr>
          <p:cNvPr id="10" name="Espaço Reservado para Conteúdo 3"/>
          <p:cNvSpPr txBox="1">
            <a:spLocks/>
          </p:cNvSpPr>
          <p:nvPr/>
        </p:nvSpPr>
        <p:spPr>
          <a:xfrm>
            <a:off x="467543" y="1696035"/>
            <a:ext cx="4104457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Apache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Pode servir de reverse-proxy para a arquitetura (</a:t>
            </a:r>
            <a:r>
              <a:rPr lang="pt-BR" dirty="0" err="1" smtClean="0"/>
              <a:t>mod_proxy</a:t>
            </a:r>
            <a:r>
              <a:rPr lang="pt-BR" dirty="0" smtClean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Permite a implementação de </a:t>
            </a:r>
            <a:r>
              <a:rPr lang="pt-BR" b="1" dirty="0" smtClean="0"/>
              <a:t>segurança de transporte</a:t>
            </a:r>
            <a:r>
              <a:rPr lang="pt-BR" dirty="0" smtClean="0"/>
              <a:t> (SSL/TLS)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Permite </a:t>
            </a:r>
            <a:r>
              <a:rPr lang="pt-BR" b="1" dirty="0" smtClean="0"/>
              <a:t>restringir</a:t>
            </a:r>
            <a:r>
              <a:rPr lang="pt-BR" dirty="0" smtClean="0"/>
              <a:t> o acesso aos </a:t>
            </a:r>
            <a:r>
              <a:rPr lang="pt-BR" dirty="0" err="1" smtClean="0"/>
              <a:t>end</a:t>
            </a:r>
            <a:r>
              <a:rPr lang="pt-BR" dirty="0" smtClean="0"/>
              <a:t>-points dos serviços baseado em </a:t>
            </a:r>
            <a:r>
              <a:rPr lang="pt-BR" b="1" dirty="0" smtClean="0"/>
              <a:t>filtragem de conteúdo</a:t>
            </a:r>
            <a:r>
              <a:rPr lang="pt-BR" dirty="0" smtClean="0"/>
              <a:t>, normalmente através de listas de </a:t>
            </a:r>
            <a:r>
              <a:rPr lang="pt-BR" dirty="0" err="1" smtClean="0"/>
              <a:t>ip</a:t>
            </a:r>
            <a:r>
              <a:rPr lang="pt-BR" dirty="0" smtClean="0"/>
              <a:t> válidos;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Vários outros </a:t>
            </a:r>
            <a:r>
              <a:rPr lang="pt-BR" b="1" dirty="0" smtClean="0"/>
              <a:t>módulos de segurança </a:t>
            </a:r>
            <a:r>
              <a:rPr lang="pt-BR" dirty="0" smtClean="0"/>
              <a:t>podem ser configurados, tais como Autenticação e Certificados digitais;</a:t>
            </a:r>
          </a:p>
        </p:txBody>
      </p:sp>
    </p:spTree>
    <p:extLst>
      <p:ext uri="{BB962C8B-B14F-4D97-AF65-F5344CB8AC3E}">
        <p14:creationId xmlns:p14="http://schemas.microsoft.com/office/powerpoint/2010/main" val="239119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369332"/>
          </a:xfrm>
        </p:spPr>
        <p:txBody>
          <a:bodyPr/>
          <a:lstStyle/>
          <a:p>
            <a:r>
              <a:rPr lang="pt-BR" dirty="0" smtClean="0"/>
              <a:t>Controlo de Versão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586684"/>
              </p:ext>
            </p:extLst>
          </p:nvPr>
        </p:nvGraphicFramePr>
        <p:xfrm>
          <a:off x="467544" y="1175638"/>
          <a:ext cx="828092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864096"/>
                <a:gridCol w="1008112"/>
                <a:gridCol w="583264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Autor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23762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09/04/2014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Versão Final alinhado</a:t>
                      </a:r>
                      <a:r>
                        <a:rPr lang="pt-BR" sz="1200" baseline="0" dirty="0" smtClean="0"/>
                        <a:t> com Blueprint v1.00</a:t>
                      </a:r>
                      <a:endParaRPr lang="pt-B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1.10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08/08/2014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Versão alinhada</a:t>
                      </a:r>
                      <a:r>
                        <a:rPr lang="pt-BR" sz="1200" baseline="0" dirty="0" smtClean="0"/>
                        <a:t> com v1.30 do Blueprint para refletir impacto da introdução do SOA Suite 12c (Slide 6).  Alterações ao plano de implementação em alinhamento com o plano de implementação da Framework.</a:t>
                      </a:r>
                      <a:endParaRPr lang="pt-BR" sz="1200" dirty="0"/>
                    </a:p>
                  </a:txBody>
                  <a:tcPr/>
                </a:tc>
              </a:tr>
              <a:tr h="121032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1.20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13/08/2014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Versão alinhada</a:t>
                      </a:r>
                      <a:r>
                        <a:rPr lang="pt-BR" sz="1200" baseline="0" dirty="0" smtClean="0"/>
                        <a:t> com v1.40 do Blueprint.</a:t>
                      </a:r>
                      <a:endParaRPr lang="pt-BR" sz="1200" dirty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1.30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21/09/2014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Versão alinhada</a:t>
                      </a:r>
                      <a:r>
                        <a:rPr lang="pt-BR" sz="1200" baseline="0" dirty="0" smtClean="0"/>
                        <a:t> com v1.50 do Blueprint.</a:t>
                      </a:r>
                      <a:endParaRPr lang="pt-BR" sz="1200" dirty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1.40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25/02/2015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Versão com alteração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baseline="0" dirty="0" smtClean="0"/>
                        <a:t>do Equipa de suporte ao Modelo  de </a:t>
                      </a:r>
                      <a:r>
                        <a:rPr lang="pt-BR" sz="1200" baseline="0" dirty="0" smtClean="0"/>
                        <a:t>Governança</a:t>
                      </a:r>
                      <a:endParaRPr lang="pt-BR" sz="1200" dirty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Referência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Plano de Implementação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20</a:t>
            </a:fld>
            <a:endParaRPr lang="pt-BR" dirty="0"/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977650"/>
              </p:ext>
            </p:extLst>
          </p:nvPr>
        </p:nvGraphicFramePr>
        <p:xfrm>
          <a:off x="467544" y="1131590"/>
          <a:ext cx="7859423" cy="3429000"/>
        </p:xfrm>
        <a:graphic>
          <a:graphicData uri="http://schemas.openxmlformats.org/drawingml/2006/table">
            <a:tbl>
              <a:tblPr firstRow="1" bandRow="1"/>
              <a:tblGrid>
                <a:gridCol w="604571"/>
                <a:gridCol w="604571"/>
                <a:gridCol w="604571"/>
                <a:gridCol w="604571"/>
                <a:gridCol w="604571"/>
                <a:gridCol w="604571"/>
                <a:gridCol w="604571"/>
                <a:gridCol w="604571"/>
                <a:gridCol w="604571"/>
                <a:gridCol w="604571"/>
                <a:gridCol w="604571"/>
                <a:gridCol w="604571"/>
                <a:gridCol w="604571"/>
              </a:tblGrid>
              <a:tr h="190015">
                <a:tc gridSpan="5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pt-BR" sz="1200" dirty="0" smtClean="0"/>
                        <a:t>2014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FFFFFF"/>
                      </a:solidFill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0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FFFFFF"/>
                      </a:solidFill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0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8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pt-BR" sz="1200" dirty="0" smtClean="0"/>
                        <a:t>2015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FFFFFF"/>
                      </a:solidFill>
                    </a:lnT>
                    <a:lnB w="254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0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5834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900" dirty="0" smtClean="0"/>
                        <a:t>Ago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0B3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pt-BR" sz="900" dirty="0" smtClean="0"/>
                        <a:t>Set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FFFFF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0B3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pt-BR" sz="900" dirty="0" smtClean="0"/>
                        <a:t>Out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0B3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900" dirty="0" smtClean="0"/>
                        <a:t>Nov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FFFFF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0B3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900" dirty="0" err="1" smtClean="0"/>
                        <a:t>Dez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0B3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pt-BR" sz="900" dirty="0" smtClean="0"/>
                        <a:t>Jan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FFFFF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0B3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900" dirty="0" err="1" smtClean="0"/>
                        <a:t>Fev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FFFFF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0B3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pt-BR" sz="900" dirty="0" smtClean="0"/>
                        <a:t>Mar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FFFFF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0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 smtClean="0"/>
                        <a:t>Abr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0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Mai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0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Jun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0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Jul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0B3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900" dirty="0" smtClean="0"/>
                        <a:t>Ago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FFFFF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0B3"/>
                    </a:solidFill>
                  </a:tcPr>
                </a:tc>
              </a:tr>
              <a:tr h="25335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335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</a:tr>
              <a:tr h="25335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335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</a:tr>
              <a:tr h="25335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335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</a:tr>
              <a:tr h="253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</a:tr>
              <a:tr h="253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AF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Pentagon 39"/>
          <p:cNvSpPr/>
          <p:nvPr/>
        </p:nvSpPr>
        <p:spPr>
          <a:xfrm>
            <a:off x="467544" y="1995686"/>
            <a:ext cx="5400600" cy="576064"/>
          </a:xfrm>
          <a:prstGeom prst="homePlate">
            <a:avLst>
              <a:gd name="adj" fmla="val 13235"/>
            </a:avLst>
          </a:prstGeom>
          <a:gradFill rotWithShape="1">
            <a:gsLst>
              <a:gs pos="0">
                <a:srgbClr val="7F7F7F">
                  <a:tint val="50000"/>
                  <a:satMod val="300000"/>
                </a:srgbClr>
              </a:gs>
              <a:gs pos="35000">
                <a:srgbClr val="7F7F7F">
                  <a:tint val="37000"/>
                  <a:satMod val="300000"/>
                </a:srgbClr>
              </a:gs>
              <a:gs pos="100000">
                <a:srgbClr val="7F7F7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F7F7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</a:rPr>
              <a:t>Framework de Execução</a:t>
            </a:r>
          </a:p>
          <a:p>
            <a:pPr marL="171450" marR="0" lvl="0" indent="-1714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800" kern="0" noProof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Modelo de Metadados</a:t>
            </a:r>
          </a:p>
          <a:p>
            <a:pPr marL="171450" marR="0" lvl="0" indent="-1714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800" kern="0" noProof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Serviços de Infraestrutura</a:t>
            </a:r>
            <a:endParaRPr kumimoji="0" lang="pt-BR" sz="800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Pentagon 39"/>
          <p:cNvSpPr/>
          <p:nvPr/>
        </p:nvSpPr>
        <p:spPr>
          <a:xfrm>
            <a:off x="1043608" y="3075806"/>
            <a:ext cx="3564396" cy="792088"/>
          </a:xfrm>
          <a:prstGeom prst="homePlate">
            <a:avLst>
              <a:gd name="adj" fmla="val 13235"/>
            </a:avLst>
          </a:prstGeom>
          <a:gradFill rotWithShape="1">
            <a:gsLst>
              <a:gs pos="0">
                <a:srgbClr val="7F7F7F">
                  <a:tint val="50000"/>
                  <a:satMod val="300000"/>
                </a:srgbClr>
              </a:gs>
              <a:gs pos="35000">
                <a:srgbClr val="7F7F7F">
                  <a:tint val="37000"/>
                  <a:satMod val="300000"/>
                </a:srgbClr>
              </a:gs>
              <a:gs pos="100000">
                <a:srgbClr val="7F7F7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F7F7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</a:rPr>
              <a:t>Arquitetura de </a:t>
            </a:r>
            <a:r>
              <a:rPr kumimoji="0" lang="pt-B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</a:rPr>
              <a:t>Dev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pt-BR" sz="800" kern="0" dirty="0">
                <a:solidFill>
                  <a:srgbClr val="FFFFFF">
                    <a:lumMod val="50000"/>
                  </a:srgbClr>
                </a:solidFill>
                <a:latin typeface="Arial"/>
              </a:rPr>
              <a:t>Integração Contínua (Parte </a:t>
            </a:r>
            <a:r>
              <a:rPr lang="pt-BR" sz="800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1</a:t>
            </a:r>
            <a:r>
              <a:rPr lang="pt-BR" sz="1000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000" kern="0" dirty="0">
                <a:solidFill>
                  <a:srgbClr val="FFFFFF">
                    <a:lumMod val="50000"/>
                  </a:srgbClr>
                </a:solidFill>
                <a:latin typeface="Arial"/>
              </a:rPr>
              <a:t> </a:t>
            </a:r>
            <a:r>
              <a:rPr lang="pt-BR" sz="1000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       </a:t>
            </a:r>
            <a:r>
              <a:rPr lang="pt-BR" sz="800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Controlo de Versões</a:t>
            </a:r>
            <a:endParaRPr lang="pt-BR" sz="800" kern="0" dirty="0">
              <a:solidFill>
                <a:srgbClr val="FFFFFF">
                  <a:lumMod val="50000"/>
                </a:srgbClr>
              </a:solidFill>
              <a:latin typeface="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800" kern="0" noProof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          Deployment Automático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pt-BR" sz="800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Implementações de Referência (Templates)</a:t>
            </a:r>
            <a:endParaRPr lang="pt-BR" sz="800" kern="0" noProof="0" dirty="0" smtClean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8" name="Pentagon 39"/>
          <p:cNvSpPr/>
          <p:nvPr/>
        </p:nvSpPr>
        <p:spPr>
          <a:xfrm>
            <a:off x="4716016" y="3075806"/>
            <a:ext cx="1800200" cy="792088"/>
          </a:xfrm>
          <a:prstGeom prst="homePlate">
            <a:avLst>
              <a:gd name="adj" fmla="val 13235"/>
            </a:avLst>
          </a:prstGeom>
          <a:gradFill rotWithShape="1">
            <a:gsLst>
              <a:gs pos="0">
                <a:srgbClr val="7F7F7F">
                  <a:tint val="50000"/>
                  <a:satMod val="300000"/>
                </a:srgbClr>
              </a:gs>
              <a:gs pos="35000">
                <a:srgbClr val="7F7F7F">
                  <a:tint val="37000"/>
                  <a:satMod val="300000"/>
                </a:srgbClr>
              </a:gs>
              <a:gs pos="100000">
                <a:srgbClr val="7F7F7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F7F7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</a:rPr>
              <a:t>Arquitetura de </a:t>
            </a:r>
            <a:r>
              <a:rPr kumimoji="0" lang="pt-B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</a:rPr>
              <a:t>Dev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</a:endParaRPr>
          </a:p>
          <a:p>
            <a:pPr marL="171450" marR="0" lvl="0" indent="-1714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80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</a:rPr>
              <a:t>Integração Contínua (</a:t>
            </a:r>
            <a:r>
              <a:rPr kumimoji="0" lang="pt-BR" sz="8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</a:rPr>
              <a:t>Part</a:t>
            </a:r>
            <a:r>
              <a:rPr kumimoji="0" lang="pt-BR" sz="800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</a:rPr>
              <a:t> 2)</a:t>
            </a:r>
          </a:p>
          <a:p>
            <a:pPr marR="0" lvl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BR" sz="800" kern="0" dirty="0">
                <a:solidFill>
                  <a:srgbClr val="FFFFFF">
                    <a:lumMod val="50000"/>
                  </a:srgbClr>
                </a:solidFill>
                <a:latin typeface="Arial"/>
              </a:rPr>
              <a:t> </a:t>
            </a:r>
            <a:r>
              <a:rPr lang="pt-BR" sz="800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         Gestão </a:t>
            </a:r>
            <a:r>
              <a:rPr lang="pt-BR" sz="800" kern="0" dirty="0">
                <a:solidFill>
                  <a:srgbClr val="FFFFFF">
                    <a:lumMod val="50000"/>
                  </a:srgbClr>
                </a:solidFill>
                <a:latin typeface="Arial"/>
              </a:rPr>
              <a:t>de </a:t>
            </a:r>
            <a:r>
              <a:rPr lang="pt-BR" sz="800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Testes</a:t>
            </a:r>
          </a:p>
          <a:p>
            <a:pPr marR="0" lvl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BR" sz="800" i="0" u="none" strike="noStrike" kern="0" cap="none" spc="0" normalizeH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pt-BR" sz="800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</a:rPr>
              <a:t>         </a:t>
            </a:r>
            <a:r>
              <a:rPr kumimoji="0" lang="pt-BR" sz="80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</a:rPr>
              <a:t>Gestão de Qualidade</a:t>
            </a:r>
          </a:p>
          <a:p>
            <a:pPr marR="0" lvl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BR" sz="800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Pentagon 39"/>
          <p:cNvSpPr/>
          <p:nvPr/>
        </p:nvSpPr>
        <p:spPr>
          <a:xfrm>
            <a:off x="2267744" y="2387158"/>
            <a:ext cx="3600400" cy="544632"/>
          </a:xfrm>
          <a:prstGeom prst="homePlate">
            <a:avLst>
              <a:gd name="adj" fmla="val 13235"/>
            </a:avLst>
          </a:prstGeom>
          <a:gradFill rotWithShape="1">
            <a:gsLst>
              <a:gs pos="0">
                <a:srgbClr val="7F7F7F">
                  <a:tint val="50000"/>
                  <a:satMod val="300000"/>
                </a:srgbClr>
              </a:gs>
              <a:gs pos="35000">
                <a:srgbClr val="7F7F7F">
                  <a:tint val="37000"/>
                  <a:satMod val="300000"/>
                </a:srgbClr>
              </a:gs>
              <a:gs pos="100000">
                <a:srgbClr val="7F7F7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F7F7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</a:rPr>
              <a:t>Framework de Execução</a:t>
            </a:r>
          </a:p>
          <a:p>
            <a:pPr marL="171450" marR="0" lvl="0" indent="-1714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800" kern="0" noProof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Console Administrativa (Web UI)</a:t>
            </a:r>
            <a:endParaRPr kumimoji="0" lang="pt-BR" sz="800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Pentagon 39"/>
          <p:cNvSpPr/>
          <p:nvPr/>
        </p:nvSpPr>
        <p:spPr>
          <a:xfrm>
            <a:off x="2267744" y="3915811"/>
            <a:ext cx="4824536" cy="672163"/>
          </a:xfrm>
          <a:prstGeom prst="homePlate">
            <a:avLst>
              <a:gd name="adj" fmla="val 13235"/>
            </a:avLst>
          </a:prstGeom>
          <a:gradFill rotWithShape="1">
            <a:gsLst>
              <a:gs pos="0">
                <a:srgbClr val="7F7F7F">
                  <a:tint val="50000"/>
                  <a:satMod val="300000"/>
                </a:srgbClr>
              </a:gs>
              <a:gs pos="35000">
                <a:srgbClr val="7F7F7F">
                  <a:tint val="37000"/>
                  <a:satMod val="300000"/>
                </a:srgbClr>
              </a:gs>
              <a:gs pos="100000">
                <a:srgbClr val="7F7F7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F7F7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</a:rPr>
              <a:t>Arquitetura de Operações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pt-BR" sz="800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Monitorização Operacional e Performance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pt-BR" sz="800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Relatórios Operacionais</a:t>
            </a:r>
            <a:endParaRPr lang="pt-BR" sz="1000" kern="0" dirty="0" smtClean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1" name="Pentagon 39"/>
          <p:cNvSpPr/>
          <p:nvPr/>
        </p:nvSpPr>
        <p:spPr>
          <a:xfrm>
            <a:off x="467544" y="1684606"/>
            <a:ext cx="2952328" cy="239072"/>
          </a:xfrm>
          <a:prstGeom prst="homePlate">
            <a:avLst>
              <a:gd name="adj" fmla="val 13235"/>
            </a:avLst>
          </a:prstGeom>
          <a:gradFill rotWithShape="1">
            <a:gsLst>
              <a:gs pos="0">
                <a:srgbClr val="7F7F7F">
                  <a:tint val="50000"/>
                  <a:satMod val="300000"/>
                </a:srgbClr>
              </a:gs>
              <a:gs pos="35000">
                <a:srgbClr val="7F7F7F">
                  <a:tint val="37000"/>
                  <a:satMod val="300000"/>
                </a:srgbClr>
              </a:gs>
              <a:gs pos="100000">
                <a:srgbClr val="7F7F7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F7F7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Governança (Desenvolvimento)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Pentagon 39"/>
          <p:cNvSpPr/>
          <p:nvPr/>
        </p:nvSpPr>
        <p:spPr>
          <a:xfrm>
            <a:off x="3491880" y="1684606"/>
            <a:ext cx="3600400" cy="239072"/>
          </a:xfrm>
          <a:prstGeom prst="homePlate">
            <a:avLst>
              <a:gd name="adj" fmla="val 13235"/>
            </a:avLst>
          </a:prstGeom>
          <a:gradFill rotWithShape="1">
            <a:gsLst>
              <a:gs pos="0">
                <a:srgbClr val="7F7F7F">
                  <a:tint val="50000"/>
                  <a:satMod val="300000"/>
                </a:srgbClr>
              </a:gs>
              <a:gs pos="35000">
                <a:srgbClr val="7F7F7F">
                  <a:tint val="37000"/>
                  <a:satMod val="300000"/>
                </a:srgbClr>
              </a:gs>
              <a:gs pos="100000">
                <a:srgbClr val="7F7F7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F7F7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Governança (Teste &amp; Operações)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 rot="1900451">
            <a:off x="7084999" y="197942"/>
            <a:ext cx="1122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EM REVISÂO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3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Referência</a:t>
            </a:r>
            <a:br>
              <a:rPr lang="pt-BR" dirty="0"/>
            </a:br>
            <a:r>
              <a:rPr lang="pt-BR" b="0" i="1" dirty="0" smtClean="0"/>
              <a:t>Modelo de Governança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2339752" y="1203598"/>
            <a:ext cx="6239048" cy="523220"/>
          </a:xfrm>
        </p:spPr>
        <p:txBody>
          <a:bodyPr/>
          <a:lstStyle/>
          <a:p>
            <a:r>
              <a:rPr lang="pt-BR" dirty="0" smtClean="0"/>
              <a:t>Propõem-se a seguinte estrutura para o acompanhamento da evolução do da Arquitetura de Referência nas diferentes fases da sua evolução.</a:t>
            </a:r>
            <a:endParaRPr lang="pt-BR" dirty="0"/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2339752" y="1779662"/>
            <a:ext cx="62390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Uma </a:t>
            </a:r>
            <a:r>
              <a:rPr lang="pt-BR" b="1" dirty="0" smtClean="0"/>
              <a:t>equipa de coordenação</a:t>
            </a:r>
            <a:r>
              <a:rPr lang="pt-BR" dirty="0" smtClean="0"/>
              <a:t>, suportada por uma </a:t>
            </a:r>
            <a:r>
              <a:rPr lang="pt-BR" b="1" dirty="0" smtClean="0"/>
              <a:t>equipa de apoio</a:t>
            </a:r>
            <a:r>
              <a:rPr lang="pt-BR" dirty="0" smtClean="0"/>
              <a:t>, que se reunirão regularmente para avaliar a evolução do desenvolvimento inicial da Arquitetura e de propostas de alterações. Estas equipas teriam a participação tanto das </a:t>
            </a:r>
            <a:r>
              <a:rPr lang="pt-BR" b="1" dirty="0" smtClean="0"/>
              <a:t>equipas Oi envolvidas</a:t>
            </a:r>
            <a:r>
              <a:rPr lang="pt-BR" dirty="0" smtClean="0"/>
              <a:t>, da equipa</a:t>
            </a:r>
            <a:r>
              <a:rPr lang="pt-BR" b="1" dirty="0" smtClean="0"/>
              <a:t> </a:t>
            </a:r>
            <a:r>
              <a:rPr lang="pt-BR" dirty="0" smtClean="0"/>
              <a:t>responsável pelo </a:t>
            </a:r>
            <a:r>
              <a:rPr lang="pt-BR" b="1" dirty="0" smtClean="0"/>
              <a:t>desenvolvimento</a:t>
            </a:r>
            <a:r>
              <a:rPr lang="pt-BR" dirty="0" smtClean="0"/>
              <a:t> e manutenção da Arquitetura e por um membro da </a:t>
            </a:r>
            <a:r>
              <a:rPr lang="pt-BR" b="1" dirty="0" smtClean="0"/>
              <a:t>Oracle</a:t>
            </a:r>
            <a:r>
              <a:rPr lang="pt-BR" dirty="0" smtClean="0"/>
              <a:t>, para avaliar aderência aos padrões do Produto.</a:t>
            </a:r>
          </a:p>
          <a:p>
            <a:endParaRPr lang="pt-BR" dirty="0"/>
          </a:p>
          <a:p>
            <a:r>
              <a:rPr lang="pt-BR" b="1" dirty="0" smtClean="0"/>
              <a:t>Fase de Desenvolvimento Inicial</a:t>
            </a:r>
          </a:p>
          <a:p>
            <a:r>
              <a:rPr lang="pt-BR" dirty="0" smtClean="0"/>
              <a:t>Durante esta fase, propõem-se reuniões semanais para acompanhar o processo de desenvolvimento da </a:t>
            </a:r>
            <a:r>
              <a:rPr lang="pt-BR" b="1" dirty="0" smtClean="0"/>
              <a:t>Framework de Execução</a:t>
            </a:r>
            <a:r>
              <a:rPr lang="pt-BR" dirty="0" smtClean="0"/>
              <a:t>. </a:t>
            </a:r>
            <a:endParaRPr lang="pt-BR" dirty="0"/>
          </a:p>
          <a:p>
            <a:r>
              <a:rPr lang="pt-BR" b="1" dirty="0" smtClean="0"/>
              <a:t>Fase de Evolução</a:t>
            </a:r>
          </a:p>
          <a:p>
            <a:r>
              <a:rPr lang="pt-BR" dirty="0" smtClean="0"/>
              <a:t>Durante esta fase, propõem-se reuniões mensais, para avaliar as propostas de melhorias</a:t>
            </a:r>
            <a:r>
              <a:rPr lang="pt-BR" dirty="0"/>
              <a:t> </a:t>
            </a:r>
            <a:r>
              <a:rPr lang="pt-BR" dirty="0" smtClean="0"/>
              <a:t>e/ou correções da Arquitetura de Referência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9483"/>
            <a:ext cx="1656184" cy="367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3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5281613" y="4873625"/>
            <a:ext cx="3862387" cy="2667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83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0000" y="2283718"/>
            <a:ext cx="6534000" cy="523220"/>
          </a:xfrm>
        </p:spPr>
        <p:txBody>
          <a:bodyPr/>
          <a:lstStyle/>
          <a:p>
            <a:r>
              <a:rPr lang="pt-BR" dirty="0" smtClean="0"/>
              <a:t>01 Arquitetura de </a:t>
            </a:r>
            <a:r>
              <a:rPr lang="pt-BR" dirty="0"/>
              <a:t>Referência –</a:t>
            </a:r>
            <a:r>
              <a:rPr lang="pt-BR" b="0" dirty="0"/>
              <a:t> </a:t>
            </a:r>
            <a:r>
              <a:rPr lang="pt-BR" b="0" dirty="0" smtClean="0"/>
              <a:t>Descrição da Arquitetura de Referência SOA, na sua visão conceitual e técnica.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900112" y="627534"/>
            <a:ext cx="7056264" cy="523220"/>
          </a:xfrm>
        </p:spPr>
        <p:txBody>
          <a:bodyPr/>
          <a:lstStyle/>
          <a:p>
            <a:r>
              <a:rPr lang="pt-BR" dirty="0" smtClean="0"/>
              <a:t>Este documento tem como objetivo apresentar um sumário executivo da </a:t>
            </a:r>
            <a:r>
              <a:rPr lang="pt-BR" b="1" dirty="0" smtClean="0"/>
              <a:t>Arquitetura de Referência SOA</a:t>
            </a:r>
            <a:r>
              <a:rPr lang="pt-BR" dirty="0" smtClean="0"/>
              <a:t> e os componentes que fazem parte dela.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25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17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923330"/>
          </a:xfrm>
        </p:spPr>
        <p:txBody>
          <a:bodyPr/>
          <a:lstStyle/>
          <a:p>
            <a:r>
              <a:rPr lang="pt-BR" dirty="0"/>
              <a:t>Arquitetura de </a:t>
            </a:r>
            <a:r>
              <a:rPr lang="pt-BR" dirty="0" smtClean="0"/>
              <a:t>Referência</a:t>
            </a:r>
            <a:br>
              <a:rPr lang="pt-BR" dirty="0" smtClean="0"/>
            </a:br>
            <a:r>
              <a:rPr lang="pt-BR" b="0" i="1" dirty="0" smtClean="0"/>
              <a:t>Modelo Conceitual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499992" y="1357200"/>
            <a:ext cx="4078808" cy="2850011"/>
          </a:xfrm>
        </p:spPr>
        <p:txBody>
          <a:bodyPr/>
          <a:lstStyle/>
          <a:p>
            <a:r>
              <a:rPr lang="pt-BR" dirty="0" smtClean="0"/>
              <a:t>Uma Arquitetura de Referência define os </a:t>
            </a:r>
            <a:r>
              <a:rPr lang="pt-BR" b="1" dirty="0" smtClean="0"/>
              <a:t>padrões</a:t>
            </a:r>
            <a:r>
              <a:rPr lang="pt-BR" dirty="0" smtClean="0"/>
              <a:t> a serem empregados e identifica as </a:t>
            </a:r>
            <a:r>
              <a:rPr lang="pt-BR" b="1" dirty="0" smtClean="0"/>
              <a:t>camadas</a:t>
            </a:r>
            <a:r>
              <a:rPr lang="pt-BR" dirty="0" smtClean="0"/>
              <a:t> e </a:t>
            </a:r>
            <a:r>
              <a:rPr lang="pt-BR" b="1" dirty="0" smtClean="0"/>
              <a:t>componentes</a:t>
            </a:r>
            <a:r>
              <a:rPr lang="pt-BR" dirty="0" smtClean="0"/>
              <a:t> necessários para  a implementação duma Arquitetura de Serviços (SOA).</a:t>
            </a:r>
          </a:p>
          <a:p>
            <a:endParaRPr lang="pt-BR" dirty="0"/>
          </a:p>
          <a:p>
            <a:r>
              <a:rPr lang="pt-BR" dirty="0" smtClean="0"/>
              <a:t>Serve também de </a:t>
            </a:r>
            <a:r>
              <a:rPr lang="pt-BR" b="1" dirty="0" smtClean="0"/>
              <a:t>referência</a:t>
            </a:r>
            <a:r>
              <a:rPr lang="pt-BR" dirty="0" smtClean="0"/>
              <a:t> para determinar a </a:t>
            </a:r>
            <a:r>
              <a:rPr lang="pt-BR" b="1" dirty="0" smtClean="0"/>
              <a:t>arquitetura técnica </a:t>
            </a:r>
            <a:r>
              <a:rPr lang="pt-BR" dirty="0" smtClean="0"/>
              <a:t>e os processos geridos pela </a:t>
            </a:r>
            <a:r>
              <a:rPr lang="pt-BR" b="1" dirty="0" smtClean="0"/>
              <a:t>governança</a:t>
            </a:r>
            <a:r>
              <a:rPr lang="pt-BR" dirty="0" smtClean="0"/>
              <a:t> SOA.</a:t>
            </a:r>
          </a:p>
          <a:p>
            <a:endParaRPr lang="pt-BR" dirty="0"/>
          </a:p>
          <a:p>
            <a:r>
              <a:rPr lang="pt-BR" dirty="0" smtClean="0"/>
              <a:t>A nossa </a:t>
            </a:r>
            <a:r>
              <a:rPr lang="pt-BR" dirty="0"/>
              <a:t>arquitetura </a:t>
            </a:r>
            <a:r>
              <a:rPr lang="pt-BR" dirty="0" smtClean="0"/>
              <a:t>é baseada na arquitetura SOA </a:t>
            </a:r>
            <a:r>
              <a:rPr lang="pt-BR" dirty="0"/>
              <a:t>de referência do </a:t>
            </a:r>
            <a:r>
              <a:rPr lang="pt-BR" i="1" dirty="0" smtClean="0"/>
              <a:t>“The </a:t>
            </a:r>
            <a:r>
              <a:rPr lang="pt-BR" i="1" dirty="0"/>
              <a:t>Open </a:t>
            </a:r>
            <a:r>
              <a:rPr lang="pt-BR" i="1" dirty="0" err="1" smtClean="0"/>
              <a:t>Group</a:t>
            </a:r>
            <a:r>
              <a:rPr lang="pt-BR" i="1" dirty="0" smtClean="0"/>
              <a:t>”</a:t>
            </a:r>
            <a:endParaRPr lang="pt-BR" i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5646"/>
            <a:ext cx="4000500" cy="227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3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Arquitetura de Referência</a:t>
            </a:r>
            <a:br>
              <a:rPr lang="pt-BR" dirty="0" smtClean="0"/>
            </a:br>
            <a:r>
              <a:rPr lang="pt-BR" b="0" i="1" dirty="0" smtClean="0"/>
              <a:t>Modelo Conceitual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6516216" y="1059582"/>
            <a:ext cx="2448272" cy="3410164"/>
          </a:xfrm>
        </p:spPr>
        <p:txBody>
          <a:bodyPr/>
          <a:lstStyle/>
          <a:p>
            <a:r>
              <a:rPr lang="pt-BR" dirty="0" smtClean="0"/>
              <a:t>A arquitetura é suportada por várias </a:t>
            </a:r>
            <a:r>
              <a:rPr lang="pt-BR" b="1" dirty="0" smtClean="0"/>
              <a:t>camadas</a:t>
            </a:r>
            <a:r>
              <a:rPr lang="pt-BR" dirty="0" smtClean="0"/>
              <a:t> e </a:t>
            </a:r>
            <a:r>
              <a:rPr lang="pt-BR" b="1" dirty="0" smtClean="0"/>
              <a:t>componentes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Governança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Informação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Runtime (Arquitetura de Serviços &amp; Framework de Execução)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Operações (Monitorização &amp; Performance)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Segurança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52" y="1072676"/>
            <a:ext cx="5874448" cy="3659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7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Arquitetura de Referência</a:t>
            </a:r>
            <a:br>
              <a:rPr lang="pt-BR" dirty="0" smtClean="0"/>
            </a:br>
            <a:r>
              <a:rPr lang="pt-BR" b="0" i="1" dirty="0" smtClean="0"/>
              <a:t>Arquitetura Técnica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8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21184" y="1059582"/>
            <a:ext cx="8327280" cy="523220"/>
          </a:xfrm>
        </p:spPr>
        <p:txBody>
          <a:bodyPr/>
          <a:lstStyle/>
          <a:p>
            <a:r>
              <a:rPr lang="pt-BR" dirty="0"/>
              <a:t>A</a:t>
            </a:r>
            <a:r>
              <a:rPr lang="pt-BR" dirty="0" smtClean="0"/>
              <a:t> </a:t>
            </a:r>
            <a:r>
              <a:rPr lang="pt-BR" b="1" dirty="0" smtClean="0"/>
              <a:t>Arquitetura Técnica </a:t>
            </a:r>
            <a:r>
              <a:rPr lang="pt-BR" dirty="0" smtClean="0"/>
              <a:t>que vai suportar os componentes da Arquitetura de Referência SOA é baseada no </a:t>
            </a:r>
            <a:r>
              <a:rPr lang="pt-BR" b="1" dirty="0" smtClean="0"/>
              <a:t>Oracle SOA Suite 12c</a:t>
            </a:r>
            <a:r>
              <a:rPr lang="pt-BR" dirty="0" smtClean="0"/>
              <a:t>.</a:t>
            </a:r>
            <a:endParaRPr lang="pt-BR" i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35646"/>
            <a:ext cx="81391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3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Referência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Governança SOA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131590"/>
            <a:ext cx="8146800" cy="954107"/>
          </a:xfrm>
        </p:spPr>
        <p:txBody>
          <a:bodyPr/>
          <a:lstStyle/>
          <a:p>
            <a:r>
              <a:rPr lang="pt-BR" dirty="0"/>
              <a:t>Governança SOA é um conjunto de </a:t>
            </a:r>
            <a:r>
              <a:rPr lang="pt-BR" b="1" dirty="0"/>
              <a:t>processos</a:t>
            </a:r>
            <a:r>
              <a:rPr lang="pt-BR" dirty="0"/>
              <a:t>, </a:t>
            </a:r>
            <a:r>
              <a:rPr lang="pt-BR" b="1" dirty="0"/>
              <a:t>políticas</a:t>
            </a:r>
            <a:r>
              <a:rPr lang="pt-BR" dirty="0"/>
              <a:t> e </a:t>
            </a:r>
            <a:r>
              <a:rPr lang="pt-BR" b="1" dirty="0" smtClean="0"/>
              <a:t>procedimentos</a:t>
            </a:r>
            <a:r>
              <a:rPr lang="pt-BR" dirty="0" smtClean="0"/>
              <a:t>, definidas em conjunto com o negócio e o TI, que se propõe a garantir o alinhamento com a estratégia SOA da organização. Como subcategoria da Governança de Arquitetura, a Governança SOA necessita do envolvimento da Governança de TI e Negócio.</a:t>
            </a:r>
            <a:endParaRPr lang="pt-BR" dirty="0"/>
          </a:p>
        </p:txBody>
      </p:sp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3995936" y="1995686"/>
            <a:ext cx="4582914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Uma Governança </a:t>
            </a:r>
            <a:r>
              <a:rPr lang="pt-BR" b="1" dirty="0" smtClean="0"/>
              <a:t>efetiva</a:t>
            </a:r>
            <a:r>
              <a:rPr lang="pt-BR" dirty="0" smtClean="0"/>
              <a:t> é crucial para atingir os benefícios duma arquitetura SOA.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É necessário fazer evoluir as capacidades corporativas (</a:t>
            </a:r>
            <a:r>
              <a:rPr lang="pt-BR" b="1" dirty="0" smtClean="0"/>
              <a:t>pessoas</a:t>
            </a:r>
            <a:r>
              <a:rPr lang="pt-BR" dirty="0" smtClean="0"/>
              <a:t>, </a:t>
            </a:r>
            <a:r>
              <a:rPr lang="pt-BR" b="1" dirty="0" smtClean="0"/>
              <a:t>processos, políticas</a:t>
            </a:r>
            <a:r>
              <a:rPr lang="pt-BR" dirty="0" smtClean="0"/>
              <a:t>) para adoptar, construir e suportar uma SOA.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b="1" dirty="0" smtClean="0"/>
              <a:t>reutilização</a:t>
            </a:r>
            <a:r>
              <a:rPr lang="pt-BR" dirty="0" smtClean="0"/>
              <a:t> de serviços não poderá ser maximizada sem uma boa governança. A utilização de </a:t>
            </a:r>
            <a:r>
              <a:rPr lang="pt-BR" b="1" dirty="0" smtClean="0"/>
              <a:t>tecnologia</a:t>
            </a:r>
            <a:r>
              <a:rPr lang="pt-BR" dirty="0" smtClean="0"/>
              <a:t> suporta a reutilização mas não a garante.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Garantir “</a:t>
            </a:r>
            <a:r>
              <a:rPr lang="pt-BR" b="1" dirty="0" err="1" smtClean="0"/>
              <a:t>plug</a:t>
            </a:r>
            <a:r>
              <a:rPr lang="pt-BR" b="1" dirty="0" smtClean="0"/>
              <a:t>-</a:t>
            </a:r>
            <a:r>
              <a:rPr lang="pt-BR" b="1" dirty="0" err="1" smtClean="0"/>
              <a:t>and</a:t>
            </a:r>
            <a:r>
              <a:rPr lang="pt-BR" b="1" dirty="0" smtClean="0"/>
              <a:t>-play” de serviços</a:t>
            </a:r>
            <a:r>
              <a:rPr lang="pt-BR" dirty="0" smtClean="0"/>
              <a:t> num ambiente tecnológico heterogêneo necessita governança conjunta de </a:t>
            </a:r>
            <a:r>
              <a:rPr lang="pt-BR" b="1" dirty="0" smtClean="0"/>
              <a:t>processos</a:t>
            </a:r>
            <a:r>
              <a:rPr lang="pt-BR" dirty="0" smtClean="0"/>
              <a:t> e </a:t>
            </a:r>
            <a:r>
              <a:rPr lang="pt-BR" b="1" dirty="0" smtClean="0"/>
              <a:t>informação</a:t>
            </a:r>
            <a:r>
              <a:rPr lang="pt-BR" dirty="0" smtClean="0"/>
              <a:t>. 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283718"/>
            <a:ext cx="344630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0665"/>
            <a:ext cx="1654891" cy="94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7524328" y="267494"/>
            <a:ext cx="174646" cy="778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5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0665"/>
            <a:ext cx="1654891" cy="94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Referência</a:t>
            </a:r>
            <a:br>
              <a:rPr lang="pt-BR" dirty="0"/>
            </a:br>
            <a:r>
              <a:rPr lang="pt-BR" b="0" i="1" dirty="0" smtClean="0"/>
              <a:t>Aplicando a Governança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7524328" y="267494"/>
            <a:ext cx="174646" cy="778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3203848" y="1347614"/>
            <a:ext cx="5375002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Uma das camadas da </a:t>
            </a:r>
            <a:r>
              <a:rPr lang="pt-BR" b="1" dirty="0" smtClean="0"/>
              <a:t>Arquitetura de Referência </a:t>
            </a:r>
            <a:r>
              <a:rPr lang="pt-BR" dirty="0" smtClean="0"/>
              <a:t>é a camada de </a:t>
            </a:r>
            <a:r>
              <a:rPr lang="pt-BR" b="1" dirty="0" smtClean="0"/>
              <a:t>Governança</a:t>
            </a:r>
            <a:r>
              <a:rPr lang="pt-BR" dirty="0" smtClean="0"/>
              <a:t>. Ela é responsável </a:t>
            </a:r>
            <a:r>
              <a:rPr lang="pt-BR" dirty="0"/>
              <a:t>por suportar todo o processo de gestão dos ativos da arquitetura </a:t>
            </a:r>
            <a:r>
              <a:rPr lang="pt-BR" dirty="0" smtClean="0"/>
              <a:t>SOA durante o ciclo de vida destes.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Processos</a:t>
            </a:r>
            <a:r>
              <a:rPr lang="pt-BR" dirty="0" smtClean="0"/>
              <a:t>: O processo de TI foi adequado para incorporar  os novos processos, procedimentos e responsabilidades necessários para a gestão dos novos ativos gerados pela arquitetura de referência SOA.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Padrões, Políticas &amp; Procedimentos</a:t>
            </a:r>
            <a:r>
              <a:rPr lang="pt-BR" dirty="0" smtClean="0"/>
              <a:t>: Os ativos gerados são enquadrados por padrões, políticas e procedimentos (</a:t>
            </a:r>
            <a:r>
              <a:rPr lang="pt-BR" dirty="0" err="1" smtClean="0"/>
              <a:t>e.g</a:t>
            </a:r>
            <a:r>
              <a:rPr lang="pt-BR" dirty="0" smtClean="0"/>
              <a:t>: Versionamento, Reutilização, Dependências, etc...) criados e disponibilizados na Arquitetura de Referência.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Repositório de Ativos</a:t>
            </a:r>
            <a:r>
              <a:rPr lang="pt-BR" dirty="0" smtClean="0"/>
              <a:t>:   Estes ativos são armazenados num repositório centralizado </a:t>
            </a:r>
            <a:r>
              <a:rPr lang="pt-BR" dirty="0"/>
              <a:t>onde todas as informações da </a:t>
            </a:r>
            <a:r>
              <a:rPr lang="pt-BR" dirty="0" smtClean="0"/>
              <a:t>arquitetura estão disponíveis </a:t>
            </a:r>
            <a:r>
              <a:rPr lang="pt-BR" dirty="0"/>
              <a:t>para conhecimento </a:t>
            </a:r>
            <a:r>
              <a:rPr lang="pt-BR" dirty="0" smtClean="0"/>
              <a:t>de todos.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61" y="1491630"/>
            <a:ext cx="256325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82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0665"/>
            <a:ext cx="1654891" cy="94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Referência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Arquitetura de Serviços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503124" y="399265"/>
            <a:ext cx="589156" cy="372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851275" y="1357313"/>
            <a:ext cx="4727575" cy="3280898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b="1" dirty="0" smtClean="0"/>
              <a:t>arquitetura de </a:t>
            </a:r>
            <a:r>
              <a:rPr lang="pt-BR" b="1" dirty="0"/>
              <a:t>s</a:t>
            </a:r>
            <a:r>
              <a:rPr lang="pt-BR" b="1" dirty="0" smtClean="0"/>
              <a:t>erviços </a:t>
            </a:r>
            <a:r>
              <a:rPr lang="pt-BR" dirty="0" smtClean="0"/>
              <a:t>é a camada chave </a:t>
            </a:r>
            <a:r>
              <a:rPr lang="pt-BR" dirty="0"/>
              <a:t>da Arquitetura de Referência </a:t>
            </a:r>
            <a:r>
              <a:rPr lang="pt-BR" dirty="0" smtClean="0"/>
              <a:t>SOA pois provê todas as funcionalidades de </a:t>
            </a:r>
            <a:r>
              <a:rPr lang="pt-BR" b="1" dirty="0" smtClean="0"/>
              <a:t>Integração</a:t>
            </a:r>
            <a:r>
              <a:rPr lang="pt-BR" dirty="0" smtClean="0"/>
              <a:t> e faz a interconexão entre </a:t>
            </a:r>
            <a:r>
              <a:rPr lang="pt-BR" dirty="0"/>
              <a:t>as diversas camadas e plataformas de </a:t>
            </a:r>
            <a:r>
              <a:rPr lang="pt-BR" dirty="0" smtClean="0"/>
              <a:t>solução.</a:t>
            </a:r>
          </a:p>
          <a:p>
            <a:endParaRPr lang="pt-BR" dirty="0" smtClean="0"/>
          </a:p>
          <a:p>
            <a:r>
              <a:rPr lang="pt-BR" dirty="0" smtClean="0"/>
              <a:t>Está subdividida em 3 </a:t>
            </a:r>
            <a:r>
              <a:rPr lang="pt-BR" dirty="0" err="1" smtClean="0"/>
              <a:t>sub-camadas</a:t>
            </a:r>
            <a:r>
              <a:rPr lang="pt-BR" dirty="0"/>
              <a:t> </a:t>
            </a:r>
            <a:r>
              <a:rPr lang="pt-BR" dirty="0" smtClean="0"/>
              <a:t>funcionais (</a:t>
            </a:r>
            <a:r>
              <a:rPr lang="pt-BR" b="1" dirty="0" smtClean="0"/>
              <a:t>Negócio</a:t>
            </a:r>
            <a:r>
              <a:rPr lang="pt-BR" dirty="0" smtClean="0"/>
              <a:t>, </a:t>
            </a:r>
            <a:r>
              <a:rPr lang="pt-BR" b="1" dirty="0" smtClean="0"/>
              <a:t>Orquestração</a:t>
            </a:r>
            <a:r>
              <a:rPr lang="pt-BR" dirty="0" smtClean="0"/>
              <a:t> e </a:t>
            </a:r>
            <a:r>
              <a:rPr lang="pt-BR" b="1" dirty="0" smtClean="0"/>
              <a:t>Aplicação</a:t>
            </a:r>
            <a:r>
              <a:rPr lang="pt-BR" dirty="0" smtClean="0"/>
              <a:t>). </a:t>
            </a:r>
          </a:p>
          <a:p>
            <a:endParaRPr lang="pt-BR" dirty="0" smtClean="0"/>
          </a:p>
          <a:p>
            <a:r>
              <a:rPr lang="pt-BR" dirty="0" smtClean="0"/>
              <a:t>É nesta camada que serão disponibilizadas todas a características de um ESB (Enterprise Service Bus), tais como </a:t>
            </a:r>
            <a:r>
              <a:rPr lang="pt-BR" b="1" dirty="0"/>
              <a:t>Validação</a:t>
            </a:r>
            <a:r>
              <a:rPr lang="pt-BR" dirty="0" smtClean="0"/>
              <a:t>, </a:t>
            </a:r>
            <a:r>
              <a:rPr lang="pt-BR" b="1" dirty="0" smtClean="0"/>
              <a:t>Enriquecimento</a:t>
            </a:r>
            <a:r>
              <a:rPr lang="pt-BR" dirty="0" smtClean="0"/>
              <a:t>, </a:t>
            </a:r>
            <a:r>
              <a:rPr lang="pt-BR" b="1" dirty="0" smtClean="0"/>
              <a:t>Transformação</a:t>
            </a:r>
            <a:r>
              <a:rPr lang="pt-BR" dirty="0" smtClean="0"/>
              <a:t>, </a:t>
            </a:r>
            <a:r>
              <a:rPr lang="pt-BR" b="1" dirty="0" smtClean="0"/>
              <a:t>Roteamento</a:t>
            </a:r>
            <a:r>
              <a:rPr lang="pt-BR" dirty="0" smtClean="0"/>
              <a:t> e </a:t>
            </a:r>
            <a:r>
              <a:rPr lang="pt-BR" b="1" dirty="0" smtClean="0"/>
              <a:t>Operações</a:t>
            </a:r>
            <a:r>
              <a:rPr lang="pt-BR" dirty="0" smtClean="0"/>
              <a:t> (Padrão VETRO)</a:t>
            </a:r>
            <a:r>
              <a:rPr lang="pt-BR" dirty="0"/>
              <a:t> </a:t>
            </a:r>
            <a:r>
              <a:rPr lang="pt-BR" dirty="0" smtClean="0"/>
              <a:t>e os padrões de comunicação para a implementação dos serviços de integração.</a:t>
            </a:r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323528" y="4876586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*TAM – Telecom </a:t>
            </a:r>
            <a:r>
              <a:rPr lang="pt-BR" sz="800" dirty="0" err="1" smtClean="0"/>
              <a:t>Aplication</a:t>
            </a:r>
            <a:r>
              <a:rPr lang="pt-BR" sz="800" dirty="0" smtClean="0"/>
              <a:t> </a:t>
            </a:r>
            <a:r>
              <a:rPr lang="pt-BR" sz="800" dirty="0" err="1" smtClean="0"/>
              <a:t>Map</a:t>
            </a:r>
            <a:r>
              <a:rPr lang="pt-BR" sz="800" dirty="0" smtClean="0"/>
              <a:t>, </a:t>
            </a:r>
            <a:r>
              <a:rPr lang="pt-BR" sz="800" dirty="0" err="1" smtClean="0"/>
              <a:t>TMForum</a:t>
            </a:r>
            <a:r>
              <a:rPr lang="pt-BR" sz="800" dirty="0" smtClean="0"/>
              <a:t> </a:t>
            </a:r>
            <a:endParaRPr lang="pt-BR" sz="8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7" y="1419622"/>
            <a:ext cx="3642455" cy="322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2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i - PPTX - Template gera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3CEB27C93D1A4CA8BB4D99BD509FBF" ma:contentTypeVersion="0" ma:contentTypeDescription="Crie um novo documento." ma:contentTypeScope="" ma:versionID="17b08b277d33035102a791317151a4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B78677-7104-4C4E-8FCC-A9414BCC187E}"/>
</file>

<file path=customXml/itemProps2.xml><?xml version="1.0" encoding="utf-8"?>
<ds:datastoreItem xmlns:ds="http://schemas.openxmlformats.org/officeDocument/2006/customXml" ds:itemID="{758BE002-7EF9-4744-8D2D-8A389722B6F8}"/>
</file>

<file path=customXml/itemProps3.xml><?xml version="1.0" encoding="utf-8"?>
<ds:datastoreItem xmlns:ds="http://schemas.openxmlformats.org/officeDocument/2006/customXml" ds:itemID="{185B94D5-EE76-40CE-9A83-05BF219EC535}"/>
</file>

<file path=docProps/app.xml><?xml version="1.0" encoding="utf-8"?>
<Properties xmlns="http://schemas.openxmlformats.org/officeDocument/2006/extended-properties" xmlns:vt="http://schemas.openxmlformats.org/officeDocument/2006/docPropsVTypes">
  <Template>Oi - PPTX - Template geral</Template>
  <TotalTime>10197</TotalTime>
  <Words>2730</Words>
  <Application>Microsoft Office PowerPoint</Application>
  <PresentationFormat>Apresentação na tela (16:9)</PresentationFormat>
  <Paragraphs>201</Paragraphs>
  <Slides>22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Oi - PPTX - Template geral</vt:lpstr>
      <vt:lpstr>Arquitetura de Referência SOA Blueprint v1.40 Sumário Executivo</vt:lpstr>
      <vt:lpstr>Controlo de Versão</vt:lpstr>
      <vt:lpstr>Apresentação do PowerPoint</vt:lpstr>
      <vt:lpstr>Arquitetura de Referência Modelo Conceitual  </vt:lpstr>
      <vt:lpstr>Arquitetura de Referência Modelo Conceitual </vt:lpstr>
      <vt:lpstr>Arquitetura de Referência Arquitetura Técnica</vt:lpstr>
      <vt:lpstr>Arquitetura de Referência Governança SOA</vt:lpstr>
      <vt:lpstr>Arquitetura de Referência Aplicando a Governança</vt:lpstr>
      <vt:lpstr>Arquitetura de Referência Arquitetura de Serviços</vt:lpstr>
      <vt:lpstr>Arquitetura de Referência Framework de Execução</vt:lpstr>
      <vt:lpstr>Arquitetura de Informação Modelo Canônico</vt:lpstr>
      <vt:lpstr>Arquitetura de Informação Camada de Abstração de Dados</vt:lpstr>
      <vt:lpstr>Arquitetura de Informação Formato Canônico de Mensagem</vt:lpstr>
      <vt:lpstr>Arquitetura de Referência Serviços de Suporte ao Desenvolvimento </vt:lpstr>
      <vt:lpstr>Arquitetura de Referência Integração Contínua</vt:lpstr>
      <vt:lpstr>Arquitetura de Referência Monitorização &amp; Performance</vt:lpstr>
      <vt:lpstr>Arquitetura de Referência Configuração &amp; Capacidade</vt:lpstr>
      <vt:lpstr>Arquitetura de Referência Segurança</vt:lpstr>
      <vt:lpstr>Arquitetura de Referência Aplicando Segurança</vt:lpstr>
      <vt:lpstr>Arquitetura de Referência Plano de Implementação</vt:lpstr>
      <vt:lpstr>Arquitetura de Referência Modelo de Governança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Santos</dc:creator>
  <cp:lastModifiedBy>Henrique Morais</cp:lastModifiedBy>
  <cp:revision>215</cp:revision>
  <dcterms:created xsi:type="dcterms:W3CDTF">2014-01-28T19:15:09Z</dcterms:created>
  <dcterms:modified xsi:type="dcterms:W3CDTF">2015-03-31T21:13:48Z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0x010100903CEB27C93D1A4CA8BB4D99BD509FBF</vt:lpwstr>
  </property>
</Properties>
</file>