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71.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105.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70.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7"/>
  </p:notesMasterIdLst>
  <p:sldIdLst>
    <p:sldId id="256" r:id="rId2"/>
    <p:sldId id="387" r:id="rId3"/>
    <p:sldId id="393" r:id="rId4"/>
    <p:sldId id="389" r:id="rId5"/>
    <p:sldId id="257" r:id="rId6"/>
    <p:sldId id="312" r:id="rId7"/>
    <p:sldId id="281" r:id="rId8"/>
    <p:sldId id="289" r:id="rId9"/>
    <p:sldId id="288" r:id="rId10"/>
    <p:sldId id="324" r:id="rId11"/>
    <p:sldId id="325" r:id="rId12"/>
    <p:sldId id="326" r:id="rId13"/>
    <p:sldId id="303" r:id="rId14"/>
    <p:sldId id="304" r:id="rId15"/>
    <p:sldId id="320" r:id="rId16"/>
    <p:sldId id="321" r:id="rId17"/>
    <p:sldId id="356" r:id="rId18"/>
    <p:sldId id="322" r:id="rId19"/>
    <p:sldId id="365" r:id="rId20"/>
    <p:sldId id="355" r:id="rId21"/>
    <p:sldId id="323" r:id="rId22"/>
    <p:sldId id="297" r:id="rId23"/>
    <p:sldId id="298" r:id="rId24"/>
    <p:sldId id="317" r:id="rId25"/>
    <p:sldId id="318" r:id="rId26"/>
    <p:sldId id="319" r:id="rId27"/>
    <p:sldId id="380" r:id="rId28"/>
    <p:sldId id="381" r:id="rId29"/>
    <p:sldId id="311" r:id="rId30"/>
    <p:sldId id="334" r:id="rId31"/>
    <p:sldId id="332" r:id="rId32"/>
    <p:sldId id="333" r:id="rId33"/>
    <p:sldId id="391" r:id="rId34"/>
    <p:sldId id="335" r:id="rId35"/>
    <p:sldId id="364" r:id="rId36"/>
    <p:sldId id="388" r:id="rId37"/>
    <p:sldId id="346" r:id="rId38"/>
    <p:sldId id="367" r:id="rId39"/>
    <p:sldId id="368" r:id="rId40"/>
    <p:sldId id="370" r:id="rId41"/>
    <p:sldId id="371" r:id="rId42"/>
    <p:sldId id="372" r:id="rId43"/>
    <p:sldId id="373" r:id="rId44"/>
    <p:sldId id="374" r:id="rId45"/>
    <p:sldId id="378" r:id="rId46"/>
    <p:sldId id="375" r:id="rId47"/>
    <p:sldId id="376" r:id="rId48"/>
    <p:sldId id="377" r:id="rId49"/>
    <p:sldId id="379" r:id="rId50"/>
    <p:sldId id="287" r:id="rId51"/>
    <p:sldId id="272" r:id="rId52"/>
    <p:sldId id="341" r:id="rId53"/>
    <p:sldId id="294" r:id="rId54"/>
    <p:sldId id="366" r:id="rId55"/>
    <p:sldId id="296" r:id="rId56"/>
    <p:sldId id="369" r:id="rId57"/>
    <p:sldId id="286" r:id="rId58"/>
    <p:sldId id="295" r:id="rId59"/>
    <p:sldId id="314" r:id="rId60"/>
    <p:sldId id="315" r:id="rId61"/>
    <p:sldId id="337" r:id="rId62"/>
    <p:sldId id="344" r:id="rId63"/>
    <p:sldId id="292" r:id="rId64"/>
    <p:sldId id="293" r:id="rId65"/>
    <p:sldId id="291" r:id="rId66"/>
    <p:sldId id="330" r:id="rId67"/>
    <p:sldId id="290" r:id="rId68"/>
    <p:sldId id="331" r:id="rId69"/>
    <p:sldId id="328" r:id="rId70"/>
    <p:sldId id="329" r:id="rId71"/>
    <p:sldId id="342" r:id="rId72"/>
    <p:sldId id="316" r:id="rId73"/>
    <p:sldId id="343" r:id="rId74"/>
    <p:sldId id="299" r:id="rId75"/>
    <p:sldId id="300" r:id="rId76"/>
    <p:sldId id="347" r:id="rId77"/>
    <p:sldId id="348" r:id="rId78"/>
    <p:sldId id="349" r:id="rId79"/>
    <p:sldId id="382" r:id="rId80"/>
    <p:sldId id="384" r:id="rId81"/>
    <p:sldId id="351" r:id="rId82"/>
    <p:sldId id="383" r:id="rId83"/>
    <p:sldId id="385" r:id="rId84"/>
    <p:sldId id="392" r:id="rId85"/>
    <p:sldId id="386" r:id="rId86"/>
    <p:sldId id="301" r:id="rId87"/>
    <p:sldId id="302" r:id="rId88"/>
    <p:sldId id="353" r:id="rId89"/>
    <p:sldId id="354" r:id="rId90"/>
    <p:sldId id="284" r:id="rId91"/>
    <p:sldId id="309" r:id="rId92"/>
    <p:sldId id="310" r:id="rId93"/>
    <p:sldId id="357" r:id="rId94"/>
    <p:sldId id="340" r:id="rId95"/>
    <p:sldId id="307" r:id="rId96"/>
    <p:sldId id="308" r:id="rId97"/>
    <p:sldId id="358" r:id="rId98"/>
    <p:sldId id="359" r:id="rId99"/>
    <p:sldId id="360" r:id="rId100"/>
    <p:sldId id="361" r:id="rId101"/>
    <p:sldId id="362" r:id="rId102"/>
    <p:sldId id="338" r:id="rId103"/>
    <p:sldId id="390" r:id="rId104"/>
    <p:sldId id="363" r:id="rId105"/>
    <p:sldId id="259" r:id="rId106"/>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AA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Ênfas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autoAdjust="0"/>
  </p:normalViewPr>
  <p:slideViewPr>
    <p:cSldViewPr>
      <p:cViewPr>
        <p:scale>
          <a:sx n="90" d="100"/>
          <a:sy n="90" d="100"/>
        </p:scale>
        <p:origin x="-72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532F2-82FD-4DFB-81AA-D869E890BE68}" type="datetimeFigureOut">
              <a:rPr lang="pt-BR" smtClean="0"/>
              <a:t>23/10/2014</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D1E6C-B107-4698-BB95-CCB932440896}" type="slidenum">
              <a:rPr lang="pt-BR" smtClean="0"/>
              <a:t>‹nº›</a:t>
            </a:fld>
            <a:endParaRPr lang="pt-BR"/>
          </a:p>
        </p:txBody>
      </p:sp>
    </p:spTree>
    <p:extLst>
      <p:ext uri="{BB962C8B-B14F-4D97-AF65-F5344CB8AC3E}">
        <p14:creationId xmlns:p14="http://schemas.microsoft.com/office/powerpoint/2010/main" val="149051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Nota: Avaliar a introdução do Modelo Canônico High-Level</a:t>
            </a:r>
            <a:endParaRPr lang="pt-BR" dirty="0"/>
          </a:p>
        </p:txBody>
      </p:sp>
      <p:sp>
        <p:nvSpPr>
          <p:cNvPr id="4" name="Espaço Reservado para Número de Slide 3"/>
          <p:cNvSpPr>
            <a:spLocks noGrp="1"/>
          </p:cNvSpPr>
          <p:nvPr>
            <p:ph type="sldNum" sz="quarter" idx="10"/>
          </p:nvPr>
        </p:nvSpPr>
        <p:spPr/>
        <p:txBody>
          <a:bodyPr/>
          <a:lstStyle/>
          <a:p>
            <a:fld id="{A29D1E6C-B107-4698-BB95-CCB932440896}" type="slidenum">
              <a:rPr lang="pt-BR" smtClean="0"/>
              <a:t>17</a:t>
            </a:fld>
            <a:endParaRPr lang="pt-BR"/>
          </a:p>
        </p:txBody>
      </p:sp>
    </p:spTree>
    <p:extLst>
      <p:ext uri="{BB962C8B-B14F-4D97-AF65-F5344CB8AC3E}">
        <p14:creationId xmlns:p14="http://schemas.microsoft.com/office/powerpoint/2010/main" val="1962673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420000" y="1634399"/>
            <a:ext cx="5112000" cy="1263600"/>
          </a:xfrm>
        </p:spPr>
        <p:txBody>
          <a:bodyPr>
            <a:normAutofit/>
          </a:bodyPr>
          <a:lstStyle>
            <a:lvl1pPr algn="l">
              <a:defRPr sz="3800" b="1">
                <a:solidFill>
                  <a:schemeClr val="bg1"/>
                </a:solidFill>
              </a:defRPr>
            </a:lvl1pPr>
          </a:lstStyle>
          <a:p>
            <a:r>
              <a:rPr lang="en-US" sz="3800" b="1" dirty="0" err="1" smtClean="0">
                <a:solidFill>
                  <a:schemeClr val="bg1"/>
                </a:solidFill>
                <a:latin typeface="Arial"/>
                <a:cs typeface="Arial"/>
              </a:rPr>
              <a:t>Título</a:t>
            </a:r>
            <a:r>
              <a:rPr lang="en-US" sz="3800" b="1" dirty="0" smtClean="0">
                <a:solidFill>
                  <a:schemeClr val="bg1"/>
                </a:solidFill>
                <a:latin typeface="Arial"/>
                <a:cs typeface="Arial"/>
              </a:rPr>
              <a:t> com </a:t>
            </a:r>
            <a:r>
              <a:rPr lang="en-US" sz="3800" b="1" dirty="0" err="1" smtClean="0">
                <a:solidFill>
                  <a:schemeClr val="bg1"/>
                </a:solidFill>
                <a:latin typeface="Arial"/>
                <a:cs typeface="Arial"/>
              </a:rPr>
              <a:t>letra</a:t>
            </a:r>
            <a:r>
              <a:rPr lang="en-US" sz="3800" b="1" dirty="0" smtClean="0">
                <a:solidFill>
                  <a:schemeClr val="bg1"/>
                </a:solidFill>
                <a:latin typeface="Arial"/>
                <a:cs typeface="Arial"/>
              </a:rPr>
              <a:t> Arial Bold </a:t>
            </a:r>
            <a:r>
              <a:rPr lang="en-US" sz="3800" b="1" dirty="0" err="1" smtClean="0">
                <a:solidFill>
                  <a:schemeClr val="bg1"/>
                </a:solidFill>
                <a:latin typeface="Arial"/>
                <a:cs typeface="Arial"/>
              </a:rPr>
              <a:t>tamanho</a:t>
            </a:r>
            <a:r>
              <a:rPr lang="en-US" sz="3800" b="1" dirty="0" smtClean="0">
                <a:solidFill>
                  <a:schemeClr val="bg1"/>
                </a:solidFill>
                <a:latin typeface="Arial"/>
                <a:cs typeface="Arial"/>
              </a:rPr>
              <a:t> 38</a:t>
            </a:r>
            <a:endParaRPr lang="pt-BR" dirty="0"/>
          </a:p>
        </p:txBody>
      </p:sp>
      <p:sp>
        <p:nvSpPr>
          <p:cNvPr id="3" name="Subtítulo 2"/>
          <p:cNvSpPr>
            <a:spLocks noGrp="1"/>
          </p:cNvSpPr>
          <p:nvPr>
            <p:ph type="subTitle" idx="1" hasCustomPrompt="1"/>
          </p:nvPr>
        </p:nvSpPr>
        <p:spPr>
          <a:xfrm>
            <a:off x="3448800" y="2898000"/>
            <a:ext cx="4924800" cy="323165"/>
          </a:xfrm>
          <a:noFill/>
        </p:spPr>
        <p:txBody>
          <a:bodyPr wrap="square" rtlCol="0">
            <a:spAutoFit/>
          </a:bodyPr>
          <a:lstStyle>
            <a:lvl1pPr marL="0" indent="0">
              <a:buNone/>
              <a:defRPr lang="pt-BR" sz="1500">
                <a:solidFill>
                  <a:schemeClr val="bg1"/>
                </a:solidFill>
                <a:latin typeface="Arial"/>
                <a:cs typeface="Arial"/>
              </a:defRPr>
            </a:lvl1pPr>
          </a:lstStyle>
          <a:p>
            <a:pPr marL="0" lvl="0" defTabSz="457200"/>
            <a:r>
              <a:rPr lang="en-US" sz="1500" dirty="0" err="1" smtClean="0">
                <a:solidFill>
                  <a:schemeClr val="bg1"/>
                </a:solidFill>
                <a:latin typeface="Arial"/>
                <a:cs typeface="Arial"/>
              </a:rPr>
              <a:t>Referência</a:t>
            </a:r>
            <a:r>
              <a:rPr lang="en-US" sz="1500" dirty="0" smtClean="0">
                <a:solidFill>
                  <a:schemeClr val="bg1"/>
                </a:solidFill>
                <a:latin typeface="Arial"/>
                <a:cs typeface="Arial"/>
              </a:rPr>
              <a:t> (</a:t>
            </a:r>
            <a:r>
              <a:rPr lang="en-US" sz="1500" dirty="0" err="1" smtClean="0">
                <a:solidFill>
                  <a:schemeClr val="bg1"/>
                </a:solidFill>
                <a:latin typeface="Arial"/>
                <a:cs typeface="Arial"/>
              </a:rPr>
              <a:t>Dpto</a:t>
            </a:r>
            <a:r>
              <a:rPr lang="en-US" sz="1500" dirty="0" smtClean="0">
                <a:solidFill>
                  <a:schemeClr val="bg1"/>
                </a:solidFill>
                <a:latin typeface="Arial"/>
                <a:cs typeface="Arial"/>
              </a:rPr>
              <a:t>, </a:t>
            </a:r>
            <a:r>
              <a:rPr lang="en-US" sz="1500" dirty="0" err="1" smtClean="0">
                <a:solidFill>
                  <a:schemeClr val="bg1"/>
                </a:solidFill>
                <a:latin typeface="Arial"/>
                <a:cs typeface="Arial"/>
              </a:rPr>
              <a:t>cidade</a:t>
            </a:r>
            <a:r>
              <a:rPr lang="en-US" sz="1500" dirty="0" smtClean="0">
                <a:solidFill>
                  <a:schemeClr val="bg1"/>
                </a:solidFill>
                <a:latin typeface="Arial"/>
                <a:cs typeface="Arial"/>
              </a:rPr>
              <a:t>, etc.) | </a:t>
            </a:r>
            <a:r>
              <a:rPr lang="en-US" sz="1500" dirty="0" err="1" smtClean="0">
                <a:solidFill>
                  <a:schemeClr val="bg1"/>
                </a:solidFill>
                <a:latin typeface="Arial"/>
                <a:cs typeface="Arial"/>
              </a:rPr>
              <a:t>Ano</a:t>
            </a:r>
            <a:endParaRPr lang="pt-BR" dirty="0"/>
          </a:p>
        </p:txBody>
      </p:sp>
    </p:spTree>
    <p:extLst>
      <p:ext uri="{BB962C8B-B14F-4D97-AF65-F5344CB8AC3E}">
        <p14:creationId xmlns:p14="http://schemas.microsoft.com/office/powerpoint/2010/main" val="31527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uas Partes de Conteúdo">
    <p:spTree>
      <p:nvGrpSpPr>
        <p:cNvPr id="1" name=""/>
        <p:cNvGrpSpPr/>
        <p:nvPr/>
      </p:nvGrpSpPr>
      <p:grpSpPr>
        <a:xfrm>
          <a:off x="0" y="0"/>
          <a:ext cx="0" cy="0"/>
          <a:chOff x="0" y="0"/>
          <a:chExt cx="0" cy="0"/>
        </a:xfrm>
      </p:grpSpPr>
      <p:sp>
        <p:nvSpPr>
          <p:cNvPr id="6" name="Rectangle 2"/>
          <p:cNvSpPr/>
          <p:nvPr userDrawn="1"/>
        </p:nvSpPr>
        <p:spPr>
          <a:xfrm>
            <a:off x="0" y="1407600"/>
            <a:ext cx="9144000" cy="3096344"/>
          </a:xfrm>
          <a:prstGeom prst="rect">
            <a:avLst/>
          </a:prstGeom>
          <a:solidFill>
            <a:schemeClr val="bg1">
              <a:lumMod val="85000"/>
              <a:alpha val="4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Espaço Reservado para Gráfico 4"/>
          <p:cNvSpPr>
            <a:spLocks noGrp="1"/>
          </p:cNvSpPr>
          <p:nvPr>
            <p:ph type="chart" sz="quarter" idx="13"/>
          </p:nvPr>
        </p:nvSpPr>
        <p:spPr>
          <a:xfrm>
            <a:off x="665691" y="1724854"/>
            <a:ext cx="3573463" cy="2500312"/>
          </a:xfrm>
          <a:prstGeom prst="rect">
            <a:avLst/>
          </a:prstGeom>
        </p:spPr>
        <p:txBody>
          <a:bodyPr/>
          <a:lstStyle/>
          <a:p>
            <a:r>
              <a:rPr lang="pt-BR" smtClean="0"/>
              <a:t>Clique no ícone para adicionar gráfico</a:t>
            </a:r>
            <a:endParaRPr lang="pt-BR"/>
          </a:p>
        </p:txBody>
      </p:sp>
      <p:sp>
        <p:nvSpPr>
          <p:cNvPr id="9" name="Espaço Reservado para Gráfico 4"/>
          <p:cNvSpPr>
            <a:spLocks noGrp="1"/>
          </p:cNvSpPr>
          <p:nvPr>
            <p:ph type="chart" sz="quarter" idx="14"/>
          </p:nvPr>
        </p:nvSpPr>
        <p:spPr>
          <a:xfrm>
            <a:off x="4904845" y="1724400"/>
            <a:ext cx="3573463" cy="2500312"/>
          </a:xfrm>
          <a:prstGeom prst="rect">
            <a:avLst/>
          </a:prstGeom>
        </p:spPr>
        <p:txBody>
          <a:bodyPr/>
          <a:lstStyle/>
          <a:p>
            <a:r>
              <a:rPr lang="pt-BR" smtClean="0"/>
              <a:t>Clique no ícone para adicionar gráfico</a:t>
            </a:r>
            <a:endParaRPr lang="pt-BR"/>
          </a:p>
        </p:txBody>
      </p:sp>
      <p:sp>
        <p:nvSpPr>
          <p:cNvPr id="15" name="CaixaDeTexto 14"/>
          <p:cNvSpPr txBox="1"/>
          <p:nvPr userDrawn="1"/>
        </p:nvSpPr>
        <p:spPr>
          <a:xfrm>
            <a:off x="406800" y="4870800"/>
            <a:ext cx="591576" cy="215444"/>
          </a:xfrm>
          <a:prstGeom prst="rect">
            <a:avLst/>
          </a:prstGeom>
          <a:noFill/>
        </p:spPr>
        <p:txBody>
          <a:bodyPr wrap="square" rtlCol="0">
            <a:spAutoFit/>
          </a:bodyPr>
          <a:lstStyle/>
          <a:p>
            <a:r>
              <a:rPr lang="pt-BR" sz="800" b="1" dirty="0" smtClean="0">
                <a:solidFill>
                  <a:schemeClr val="tx1">
                    <a:lumMod val="75000"/>
                    <a:lumOff val="25000"/>
                  </a:schemeClr>
                </a:solidFill>
                <a:latin typeface="Arial" pitchFamily="34" charset="0"/>
                <a:cs typeface="Arial" pitchFamily="34" charset="0"/>
              </a:rPr>
              <a:t>Fonte:</a:t>
            </a:r>
            <a:endParaRPr lang="pt-BR" sz="800" b="1" dirty="0">
              <a:solidFill>
                <a:schemeClr val="tx1">
                  <a:lumMod val="75000"/>
                  <a:lumOff val="25000"/>
                </a:schemeClr>
              </a:solidFill>
              <a:latin typeface="Arial" pitchFamily="34" charset="0"/>
              <a:cs typeface="Arial" pitchFamily="34" charset="0"/>
            </a:endParaRPr>
          </a:p>
        </p:txBody>
      </p:sp>
      <p:sp>
        <p:nvSpPr>
          <p:cNvPr id="16" name="Espaço Reservado para Texto 10"/>
          <p:cNvSpPr>
            <a:spLocks noGrp="1"/>
          </p:cNvSpPr>
          <p:nvPr>
            <p:ph type="body" sz="quarter" idx="27" hasCustomPrompt="1"/>
          </p:nvPr>
        </p:nvSpPr>
        <p:spPr>
          <a:xfrm>
            <a:off x="849313" y="4870800"/>
            <a:ext cx="3816000" cy="215444"/>
          </a:xfrm>
          <a:prstGeom prst="rect">
            <a:avLst/>
          </a:prstGeom>
        </p:spPr>
        <p:txBody>
          <a:bodyPr/>
          <a:lstStyle>
            <a:lvl1pPr>
              <a:defRPr sz="800">
                <a:solidFill>
                  <a:schemeClr val="tx1">
                    <a:lumMod val="75000"/>
                    <a:lumOff val="25000"/>
                  </a:schemeClr>
                </a:solidFill>
                <a:latin typeface="Arial" pitchFamily="34" charset="0"/>
                <a:cs typeface="Arial" pitchFamily="34" charset="0"/>
              </a:defRPr>
            </a:lvl1pPr>
            <a:lvl2pPr>
              <a:defRPr sz="800">
                <a:solidFill>
                  <a:schemeClr val="tx1">
                    <a:lumMod val="75000"/>
                    <a:lumOff val="25000"/>
                  </a:schemeClr>
                </a:solidFill>
                <a:latin typeface="+mj-lt"/>
              </a:defRPr>
            </a:lvl2pPr>
            <a:lvl3pPr>
              <a:defRPr sz="800">
                <a:solidFill>
                  <a:schemeClr val="tx1">
                    <a:lumMod val="75000"/>
                    <a:lumOff val="25000"/>
                  </a:schemeClr>
                </a:solidFill>
                <a:latin typeface="+mj-lt"/>
              </a:defRPr>
            </a:lvl3pPr>
            <a:lvl4pPr>
              <a:defRPr sz="800">
                <a:solidFill>
                  <a:schemeClr val="tx1">
                    <a:lumMod val="75000"/>
                    <a:lumOff val="25000"/>
                  </a:schemeClr>
                </a:solidFill>
                <a:latin typeface="+mj-lt"/>
              </a:defRPr>
            </a:lvl4pPr>
            <a:lvl5pPr>
              <a:defRPr sz="800">
                <a:solidFill>
                  <a:schemeClr val="tx1">
                    <a:lumMod val="75000"/>
                    <a:lumOff val="25000"/>
                  </a:schemeClr>
                </a:solidFill>
                <a:latin typeface="+mj-lt"/>
              </a:defRPr>
            </a:lvl5pPr>
          </a:lstStyle>
          <a:p>
            <a:pPr lvl="0"/>
            <a:r>
              <a:rPr lang="pt-BR" dirty="0" smtClean="0"/>
              <a:t>Modelo de legenda com letra Arial tamanho 8</a:t>
            </a:r>
            <a:endParaRPr lang="pt-BR" dirty="0"/>
          </a:p>
        </p:txBody>
      </p:sp>
      <p:sp>
        <p:nvSpPr>
          <p:cNvPr id="10" name="Título 1"/>
          <p:cNvSpPr>
            <a:spLocks noGrp="1"/>
          </p:cNvSpPr>
          <p:nvPr>
            <p:ph type="title" hasCustomPrompt="1"/>
          </p:nvPr>
        </p:nvSpPr>
        <p:spPr>
          <a:xfrm>
            <a:off x="432000" y="309600"/>
            <a:ext cx="6768000" cy="648000"/>
          </a:xfrm>
        </p:spPr>
        <p:txBody>
          <a:bodyPr/>
          <a:lstStyle>
            <a:lvl1pPr algn="l">
              <a:defRPr/>
            </a:lvl1pPr>
          </a:lstStyle>
          <a:p>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endParaRPr lang="pt-BR" dirty="0"/>
          </a:p>
        </p:txBody>
      </p:sp>
      <p:sp>
        <p:nvSpPr>
          <p:cNvPr id="11" name="Espaço Reservado para Número de Slide 2"/>
          <p:cNvSpPr>
            <a:spLocks noGrp="1"/>
          </p:cNvSpPr>
          <p:nvPr>
            <p:ph type="sldNum" sz="quarter" idx="10"/>
          </p:nvPr>
        </p:nvSpPr>
        <p:spPr>
          <a:xfrm>
            <a:off x="4716016" y="4874400"/>
            <a:ext cx="3862784" cy="266400"/>
          </a:xfrm>
        </p:spPr>
        <p:txBody>
          <a:bodyPr/>
          <a:lstStyle>
            <a:lvl1pPr>
              <a:defRPr>
                <a:latin typeface="Arial" pitchFamily="34" charset="0"/>
                <a:cs typeface="Arial" pitchFamily="34" charset="0"/>
              </a:defRPr>
            </a:lvl1pPr>
          </a:lstStyle>
          <a:p>
            <a:r>
              <a:rPr lang="pt-BR" smtClean="0"/>
              <a:t> |   MATERIAL CONFIDENCIAL   |   PÁGINA </a:t>
            </a:r>
            <a:fld id="{7F303BA8-C97C-4F5B-B9D3-CDD17C3693B6}" type="slidenum">
              <a:rPr lang="pt-BR" smtClean="0"/>
              <a:pPr/>
              <a:t>‹nº›</a:t>
            </a:fld>
            <a:endParaRPr lang="pt-BR" dirty="0"/>
          </a:p>
        </p:txBody>
      </p:sp>
    </p:spTree>
    <p:extLst>
      <p:ext uri="{BB962C8B-B14F-4D97-AF65-F5344CB8AC3E}">
        <p14:creationId xmlns:p14="http://schemas.microsoft.com/office/powerpoint/2010/main" val="17362815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texto verticai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46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Espaço Reservado para Texto 6"/>
          <p:cNvSpPr>
            <a:spLocks noGrp="1"/>
          </p:cNvSpPr>
          <p:nvPr>
            <p:ph type="body" sz="quarter" idx="10" hasCustomPrompt="1"/>
          </p:nvPr>
        </p:nvSpPr>
        <p:spPr>
          <a:xfrm>
            <a:off x="824400" y="3402000"/>
            <a:ext cx="4809600" cy="954000"/>
          </a:xfrm>
        </p:spPr>
        <p:txBody>
          <a:bodyPr>
            <a:noAutofit/>
          </a:bodyPr>
          <a:lstStyle>
            <a:lvl1pPr marL="0" indent="0">
              <a:buNone/>
              <a:defRPr sz="2800" b="1">
                <a:solidFill>
                  <a:schemeClr val="bg1"/>
                </a:solidFill>
              </a:defRPr>
            </a:lvl1pPr>
            <a:lvl2pPr>
              <a:defRPr sz="2800"/>
            </a:lvl2pPr>
            <a:lvl3pPr>
              <a:defRPr sz="2800"/>
            </a:lvl3pPr>
            <a:lvl4pPr>
              <a:defRPr sz="2800"/>
            </a:lvl4pPr>
            <a:lvl5pPr>
              <a:defRPr sz="2800"/>
            </a:lvl5pPr>
          </a:lstStyle>
          <a:p>
            <a:r>
              <a:rPr lang="en-US" sz="2800" b="1" dirty="0" err="1" smtClean="0">
                <a:solidFill>
                  <a:srgbClr val="FFFFFF"/>
                </a:solidFill>
                <a:latin typeface="Arial"/>
                <a:cs typeface="Arial"/>
              </a:rPr>
              <a:t>Capítulo</a:t>
            </a:r>
            <a:r>
              <a:rPr lang="en-US" sz="2800" b="1" dirty="0" smtClean="0">
                <a:solidFill>
                  <a:srgbClr val="FFFFFF"/>
                </a:solidFill>
                <a:latin typeface="Arial"/>
                <a:cs typeface="Arial"/>
              </a:rPr>
              <a:t> </a:t>
            </a:r>
            <a:r>
              <a:rPr lang="en-US" sz="2800" b="1" dirty="0" err="1" smtClean="0">
                <a:solidFill>
                  <a:srgbClr val="FFFFFF"/>
                </a:solidFill>
                <a:latin typeface="Arial"/>
                <a:cs typeface="Arial"/>
              </a:rPr>
              <a:t>em</a:t>
            </a:r>
            <a:r>
              <a:rPr lang="en-US" sz="2800" b="1" dirty="0" smtClean="0">
                <a:solidFill>
                  <a:srgbClr val="FFFFFF"/>
                </a:solidFill>
                <a:latin typeface="Arial"/>
                <a:cs typeface="Arial"/>
              </a:rPr>
              <a:t> Arial Bold</a:t>
            </a:r>
          </a:p>
          <a:p>
            <a:r>
              <a:rPr lang="en-US" sz="2800" b="1" dirty="0" err="1" smtClean="0">
                <a:solidFill>
                  <a:srgbClr val="FFFFFF"/>
                </a:solidFill>
                <a:latin typeface="Arial"/>
                <a:cs typeface="Arial"/>
              </a:rPr>
              <a:t>tamanho</a:t>
            </a:r>
            <a:r>
              <a:rPr lang="en-US" sz="2800" b="1" dirty="0" smtClean="0">
                <a:solidFill>
                  <a:srgbClr val="FFFFFF"/>
                </a:solidFill>
                <a:latin typeface="Arial"/>
                <a:cs typeface="Arial"/>
              </a:rPr>
              <a:t> 28</a:t>
            </a:r>
            <a:endParaRPr lang="pt-BR" dirty="0" smtClean="0"/>
          </a:p>
        </p:txBody>
      </p:sp>
    </p:spTree>
    <p:extLst>
      <p:ext uri="{BB962C8B-B14F-4D97-AF65-F5344CB8AC3E}">
        <p14:creationId xmlns:p14="http://schemas.microsoft.com/office/powerpoint/2010/main" val="144563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hasCustomPrompt="1"/>
          </p:nvPr>
        </p:nvSpPr>
        <p:spPr>
          <a:xfrm>
            <a:off x="900000" y="2361600"/>
            <a:ext cx="6534000" cy="2160000"/>
          </a:xfrm>
        </p:spPr>
        <p:txBody>
          <a:bodyPr vert="horz"/>
          <a:lstStyle>
            <a:lvl1pPr>
              <a:defRPr lang="pt-BR" sz="1400" b="1" baseline="0" dirty="0">
                <a:latin typeface="Arial"/>
                <a:ea typeface="+mj-ea"/>
                <a:cs typeface="Arial"/>
              </a:defRPr>
            </a:lvl1pPr>
          </a:lstStyle>
          <a:p>
            <a:pPr marL="0" lvl="0" defTabSz="457200">
              <a:lnSpc>
                <a:spcPct val="120000"/>
              </a:lnSpc>
              <a:spcBef>
                <a:spcPct val="0"/>
              </a:spcBef>
              <a:buNone/>
            </a:pPr>
            <a:r>
              <a:rPr lang="x-none" smtClean="0">
                <a:solidFill>
                  <a:schemeClr val="tx1"/>
                </a:solidFill>
              </a:rPr>
              <a:t>01  Página de texto</a:t>
            </a:r>
            <a:r>
              <a:rPr lang="pt-BR" dirty="0" smtClean="0">
                <a:solidFill>
                  <a:schemeClr val="tx1"/>
                </a:solidFill>
              </a:rPr>
              <a:t> </a:t>
            </a:r>
            <a:r>
              <a:rPr lang="pt-BR" b="0" dirty="0" smtClean="0">
                <a:solidFill>
                  <a:schemeClr val="tx1"/>
                </a:solidFill>
              </a:rPr>
              <a:t>– colocar resumo do que será apresentado</a:t>
            </a:r>
            <a:r>
              <a:rPr lang="x-none" b="0" smtClean="0">
                <a:solidFill>
                  <a:schemeClr val="tx1"/>
                </a:solidFill>
              </a:rPr>
              <a:t/>
            </a:r>
            <a:br>
              <a:rPr lang="x-none" b="0" smtClean="0">
                <a:solidFill>
                  <a:schemeClr val="tx1"/>
                </a:solidFill>
              </a:rPr>
            </a:br>
            <a:r>
              <a:rPr lang="x-none" smtClean="0">
                <a:solidFill>
                  <a:schemeClr val="tx1"/>
                </a:solidFill>
              </a:rPr>
              <a:t>02  Exemplo de destaque</a:t>
            </a:r>
            <a:r>
              <a:rPr lang="pt-BR" dirty="0" smtClean="0">
                <a:solidFill>
                  <a:schemeClr val="tx1"/>
                </a:solidFill>
              </a:rPr>
              <a:t> </a:t>
            </a:r>
            <a:r>
              <a:rPr lang="pt-BR" b="0" dirty="0" smtClean="0">
                <a:solidFill>
                  <a:schemeClr val="tx1"/>
                </a:solidFill>
              </a:rPr>
              <a:t>– colocar resumo do que será apresentado</a:t>
            </a:r>
            <a:r>
              <a:rPr lang="x-none" b="0" smtClean="0">
                <a:solidFill>
                  <a:schemeClr val="tx1"/>
                </a:solidFill>
              </a:rPr>
              <a:t/>
            </a:r>
            <a:br>
              <a:rPr lang="x-none" b="0" smtClean="0">
                <a:solidFill>
                  <a:schemeClr val="tx1"/>
                </a:solidFill>
              </a:rPr>
            </a:br>
            <a:r>
              <a:rPr lang="x-none" smtClean="0">
                <a:solidFill>
                  <a:schemeClr val="tx1"/>
                </a:solidFill>
              </a:rPr>
              <a:t>06  Exemplo de subtítulo</a:t>
            </a:r>
            <a:r>
              <a:rPr lang="pt-BR" dirty="0" smtClean="0">
                <a:solidFill>
                  <a:schemeClr val="tx1"/>
                </a:solidFill>
              </a:rPr>
              <a:t> </a:t>
            </a:r>
            <a:r>
              <a:rPr lang="pt-BR" b="0" dirty="0" smtClean="0">
                <a:solidFill>
                  <a:schemeClr val="tx1"/>
                </a:solidFill>
              </a:rPr>
              <a:t>– colocar resumo do que será apresentado</a:t>
            </a:r>
            <a:r>
              <a:rPr lang="x-none" b="0" smtClean="0">
                <a:solidFill>
                  <a:schemeClr val="tx1"/>
                </a:solidFill>
              </a:rPr>
              <a:t/>
            </a:r>
            <a:br>
              <a:rPr lang="x-none" b="0" smtClean="0">
                <a:solidFill>
                  <a:schemeClr val="tx1"/>
                </a:solidFill>
              </a:rPr>
            </a:br>
            <a:r>
              <a:rPr lang="x-none" smtClean="0">
                <a:solidFill>
                  <a:schemeClr val="tx1"/>
                </a:solidFill>
              </a:rPr>
              <a:t>07  Modelo de Capa para Capítulo</a:t>
            </a:r>
            <a:r>
              <a:rPr lang="pt-BR" dirty="0" smtClean="0">
                <a:solidFill>
                  <a:schemeClr val="tx1"/>
                </a:solidFill>
              </a:rPr>
              <a:t> </a:t>
            </a:r>
            <a:r>
              <a:rPr lang="pt-BR" b="0" dirty="0" smtClean="0">
                <a:solidFill>
                  <a:schemeClr val="tx1"/>
                </a:solidFill>
              </a:rPr>
              <a:t>– colocar resumo do que será apresentado</a:t>
            </a:r>
            <a:r>
              <a:rPr lang="x-none" b="0" smtClean="0">
                <a:solidFill>
                  <a:schemeClr val="tx1"/>
                </a:solidFill>
              </a:rPr>
              <a:t/>
            </a:r>
            <a:br>
              <a:rPr lang="x-none" b="0" smtClean="0">
                <a:solidFill>
                  <a:schemeClr val="tx1"/>
                </a:solidFill>
              </a:rPr>
            </a:br>
            <a:r>
              <a:rPr lang="x-none" smtClean="0">
                <a:solidFill>
                  <a:schemeClr val="tx1"/>
                </a:solidFill>
              </a:rPr>
              <a:t>09  Aplicações com imagens</a:t>
            </a:r>
            <a:r>
              <a:rPr lang="pt-BR" dirty="0" smtClean="0">
                <a:solidFill>
                  <a:schemeClr val="tx1"/>
                </a:solidFill>
              </a:rPr>
              <a:t> </a:t>
            </a:r>
            <a:r>
              <a:rPr lang="pt-BR" b="0" dirty="0" smtClean="0">
                <a:solidFill>
                  <a:schemeClr val="tx1"/>
                </a:solidFill>
              </a:rPr>
              <a:t>– colocar resumo do que será apresentado</a:t>
            </a:r>
            <a:r>
              <a:rPr lang="x-none" b="0" smtClean="0">
                <a:solidFill>
                  <a:schemeClr val="tx1"/>
                </a:solidFill>
              </a:rPr>
              <a:t/>
            </a:r>
            <a:br>
              <a:rPr lang="x-none" b="0" smtClean="0">
                <a:solidFill>
                  <a:schemeClr val="tx1"/>
                </a:solidFill>
              </a:rPr>
            </a:br>
            <a:r>
              <a:rPr lang="x-none" smtClean="0">
                <a:solidFill>
                  <a:schemeClr val="tx1"/>
                </a:solidFill>
              </a:rPr>
              <a:t>20  Modelo de tabela</a:t>
            </a:r>
            <a:r>
              <a:rPr lang="pt-BR" dirty="0" smtClean="0">
                <a:solidFill>
                  <a:schemeClr val="tx1"/>
                </a:solidFill>
              </a:rPr>
              <a:t> </a:t>
            </a:r>
            <a:r>
              <a:rPr lang="pt-BR" b="0" dirty="0" smtClean="0">
                <a:solidFill>
                  <a:schemeClr val="tx1"/>
                </a:solidFill>
              </a:rPr>
              <a:t>– colocar resumo do que será apresentado</a:t>
            </a:r>
          </a:p>
          <a:p>
            <a:pPr marL="0" lvl="0" defTabSz="457200">
              <a:lnSpc>
                <a:spcPct val="120000"/>
              </a:lnSpc>
              <a:spcBef>
                <a:spcPct val="0"/>
              </a:spcBef>
              <a:buNone/>
            </a:pPr>
            <a:r>
              <a:rPr lang="x-none" smtClean="0">
                <a:solidFill>
                  <a:schemeClr val="tx1"/>
                </a:solidFill>
              </a:rPr>
              <a:t>21  Modelo de Gráfico</a:t>
            </a:r>
            <a:r>
              <a:rPr lang="pt-BR" dirty="0" smtClean="0">
                <a:solidFill>
                  <a:schemeClr val="tx1"/>
                </a:solidFill>
              </a:rPr>
              <a:t> </a:t>
            </a:r>
            <a:r>
              <a:rPr lang="pt-BR" b="0" dirty="0" smtClean="0">
                <a:solidFill>
                  <a:schemeClr val="tx1"/>
                </a:solidFill>
              </a:rPr>
              <a:t>– colocar resumo do que será apresentado</a:t>
            </a:r>
            <a:endParaRPr lang="pt-BR" dirty="0"/>
          </a:p>
        </p:txBody>
      </p:sp>
      <p:sp>
        <p:nvSpPr>
          <p:cNvPr id="6" name="Espaço Reservado para Número de Slide 5"/>
          <p:cNvSpPr>
            <a:spLocks noGrp="1"/>
          </p:cNvSpPr>
          <p:nvPr>
            <p:ph type="sldNum" sz="quarter" idx="12"/>
          </p:nvPr>
        </p:nvSpPr>
        <p:spPr/>
        <p:txBody>
          <a:bodyPr vert="horz" lIns="91440" tIns="45720" rIns="91440" bIns="45720" rtlCol="0" anchor="ctr"/>
          <a:lstStyle>
            <a:lvl1pPr>
              <a:defRPr lang="pt-BR" smtClean="0"/>
            </a:lvl1pPr>
          </a:lstStyle>
          <a:p>
            <a:r>
              <a:rPr lang="pt-BR" dirty="0" smtClean="0"/>
              <a:t> |   MATERIAL CONFIDENCIAL   |   PÁGINA </a:t>
            </a:r>
            <a:fld id="{7F303BA8-C97C-4F5B-B9D3-CDD17C3693B6}" type="slidenum">
              <a:rPr lang="pt-BR" smtClean="0"/>
              <a:pPr/>
              <a:t>‹nº›</a:t>
            </a:fld>
            <a:endParaRPr lang="pt-BR" dirty="0"/>
          </a:p>
        </p:txBody>
      </p:sp>
      <p:sp>
        <p:nvSpPr>
          <p:cNvPr id="7" name="Text Box 36"/>
          <p:cNvSpPr txBox="1">
            <a:spLocks noChangeArrowheads="1"/>
          </p:cNvSpPr>
          <p:nvPr userDrawn="1"/>
        </p:nvSpPr>
        <p:spPr bwMode="auto">
          <a:xfrm>
            <a:off x="899592" y="277366"/>
            <a:ext cx="3629450" cy="366713"/>
          </a:xfrm>
          <a:prstGeom prst="rect">
            <a:avLst/>
          </a:prstGeom>
          <a:noFill/>
          <a:ln w="9525">
            <a:noFill/>
            <a:miter lim="800000"/>
            <a:headEnd/>
            <a:tailEnd/>
          </a:ln>
        </p:spPr>
        <p:txBody>
          <a:bodyPr wrap="square">
            <a:spAutoFit/>
          </a:bodyPr>
          <a:lstStyle/>
          <a:p>
            <a:pPr eaLnBrk="0" hangingPunct="0">
              <a:spcBef>
                <a:spcPct val="50000"/>
              </a:spcBef>
            </a:pPr>
            <a:r>
              <a:rPr lang="pt-PT" altLang="ja-JP" b="1" dirty="0">
                <a:solidFill>
                  <a:srgbClr val="009AA6"/>
                </a:solidFill>
                <a:latin typeface="Arial"/>
                <a:cs typeface="Arial"/>
              </a:rPr>
              <a:t>Sumário Executivo</a:t>
            </a:r>
            <a:endParaRPr lang="pt-PT" b="1" dirty="0">
              <a:solidFill>
                <a:srgbClr val="009AA6"/>
              </a:solidFill>
              <a:latin typeface="Arial"/>
              <a:cs typeface="Arial"/>
            </a:endParaRPr>
          </a:p>
        </p:txBody>
      </p:sp>
      <p:sp>
        <p:nvSpPr>
          <p:cNvPr id="9" name="Text Box 36"/>
          <p:cNvSpPr txBox="1">
            <a:spLocks noChangeArrowheads="1"/>
          </p:cNvSpPr>
          <p:nvPr userDrawn="1"/>
        </p:nvSpPr>
        <p:spPr bwMode="auto">
          <a:xfrm>
            <a:off x="900000" y="1848842"/>
            <a:ext cx="2357438" cy="366713"/>
          </a:xfrm>
          <a:prstGeom prst="rect">
            <a:avLst/>
          </a:prstGeom>
          <a:noFill/>
          <a:ln w="9525">
            <a:noFill/>
            <a:miter lim="800000"/>
            <a:headEnd/>
            <a:tailEnd/>
          </a:ln>
        </p:spPr>
        <p:txBody>
          <a:bodyPr>
            <a:spAutoFit/>
          </a:bodyPr>
          <a:lstStyle/>
          <a:p>
            <a:pPr eaLnBrk="0" hangingPunct="0">
              <a:spcBef>
                <a:spcPct val="50000"/>
              </a:spcBef>
            </a:pPr>
            <a:r>
              <a:rPr lang="pt-PT" altLang="ja-JP" b="1" dirty="0">
                <a:solidFill>
                  <a:srgbClr val="009AA6"/>
                </a:solidFill>
                <a:latin typeface="Arial"/>
                <a:cs typeface="Arial"/>
              </a:rPr>
              <a:t>Índice</a:t>
            </a:r>
            <a:endParaRPr lang="pt-PT" b="1" dirty="0">
              <a:solidFill>
                <a:srgbClr val="009AA6"/>
              </a:solidFill>
              <a:latin typeface="Arial"/>
              <a:cs typeface="Arial"/>
            </a:endParaRPr>
          </a:p>
        </p:txBody>
      </p:sp>
      <p:sp>
        <p:nvSpPr>
          <p:cNvPr id="11" name="Espaço Reservado para Texto 10"/>
          <p:cNvSpPr>
            <a:spLocks noGrp="1"/>
          </p:cNvSpPr>
          <p:nvPr>
            <p:ph type="body" sz="quarter" idx="13" hasCustomPrompt="1"/>
          </p:nvPr>
        </p:nvSpPr>
        <p:spPr>
          <a:xfrm>
            <a:off x="900113" y="777600"/>
            <a:ext cx="6170400" cy="856800"/>
          </a:xfrm>
        </p:spPr>
        <p:txBody>
          <a:bodyPr vert="horz"/>
          <a:lstStyle>
            <a:lvl1pPr>
              <a:defRPr lang="pt-BR" sz="1400" b="0" baseline="0" dirty="0" smtClean="0">
                <a:solidFill>
                  <a:srgbClr val="000000"/>
                </a:solidFill>
                <a:latin typeface="Arial"/>
                <a:ea typeface="+mj-ea"/>
                <a:cs typeface="Arial"/>
              </a:defRPr>
            </a:lvl1pPr>
          </a:lstStyle>
          <a:p>
            <a:pPr marL="0" lvl="0" defTabSz="457200">
              <a:lnSpc>
                <a:spcPct val="120000"/>
              </a:lnSpc>
              <a:spcBef>
                <a:spcPct val="0"/>
              </a:spcBef>
              <a:buNone/>
            </a:pPr>
            <a:r>
              <a:rPr lang="x-none" b="0" smtClean="0">
                <a:solidFill>
                  <a:srgbClr val="000000"/>
                </a:solidFill>
              </a:rPr>
              <a:t>Este é um parágrafo que deve expressar uma síntese do que será apresentado na sequência do documento. Recomenda-se letra Arial tamanho 14.</a:t>
            </a:r>
            <a:endParaRPr lang="pt-BR" b="0" dirty="0" smtClean="0">
              <a:solidFill>
                <a:srgbClr val="000000"/>
              </a:solidFill>
            </a:endParaRPr>
          </a:p>
        </p:txBody>
      </p:sp>
      <p:sp>
        <p:nvSpPr>
          <p:cNvPr id="12" name="Text Box 36"/>
          <p:cNvSpPr txBox="1">
            <a:spLocks noChangeArrowheads="1"/>
          </p:cNvSpPr>
          <p:nvPr userDrawn="1"/>
        </p:nvSpPr>
        <p:spPr bwMode="auto">
          <a:xfrm>
            <a:off x="4499992" y="4443958"/>
            <a:ext cx="2357438" cy="369332"/>
          </a:xfrm>
          <a:prstGeom prst="rect">
            <a:avLst/>
          </a:prstGeom>
          <a:noFill/>
          <a:ln w="9525">
            <a:noFill/>
            <a:miter lim="800000"/>
            <a:headEnd/>
            <a:tailEnd/>
          </a:ln>
        </p:spPr>
        <p:txBody>
          <a:bodyPr wrap="square">
            <a:spAutoFit/>
          </a:bodyPr>
          <a:lstStyle/>
          <a:p>
            <a:pPr eaLnBrk="0" hangingPunct="0">
              <a:spcBef>
                <a:spcPct val="50000"/>
              </a:spcBef>
            </a:pPr>
            <a:r>
              <a:rPr lang="pt-PT" altLang="ja-JP" b="1" dirty="0" smtClean="0">
                <a:solidFill>
                  <a:srgbClr val="009AA6"/>
                </a:solidFill>
                <a:latin typeface="Arial"/>
                <a:cs typeface="Arial"/>
              </a:rPr>
              <a:t>Total de slides:</a:t>
            </a:r>
            <a:endParaRPr lang="pt-PT" b="1" dirty="0">
              <a:solidFill>
                <a:srgbClr val="009AA6"/>
              </a:solidFill>
              <a:latin typeface="Arial"/>
              <a:cs typeface="Arial"/>
            </a:endParaRPr>
          </a:p>
        </p:txBody>
      </p:sp>
      <p:sp>
        <p:nvSpPr>
          <p:cNvPr id="4" name="Espaço Reservado para Texto 3"/>
          <p:cNvSpPr>
            <a:spLocks noGrp="1"/>
          </p:cNvSpPr>
          <p:nvPr>
            <p:ph type="body" sz="quarter" idx="14" hasCustomPrompt="1"/>
          </p:nvPr>
        </p:nvSpPr>
        <p:spPr>
          <a:xfrm>
            <a:off x="6300193" y="4442400"/>
            <a:ext cx="504056" cy="369332"/>
          </a:xfrm>
          <a:noFill/>
          <a:ln w="9525">
            <a:noFill/>
            <a:miter lim="800000"/>
            <a:headEnd/>
            <a:tailEnd/>
          </a:ln>
        </p:spPr>
        <p:txBody>
          <a:bodyPr wrap="square">
            <a:spAutoFit/>
          </a:bodyPr>
          <a:lstStyle>
            <a:lvl1pPr>
              <a:defRPr lang="pt-BR" sz="1800" b="1" dirty="0">
                <a:solidFill>
                  <a:srgbClr val="009AA6"/>
                </a:solidFill>
              </a:defRPr>
            </a:lvl1pPr>
          </a:lstStyle>
          <a:p>
            <a:pPr lvl="0" eaLnBrk="0" hangingPunct="0">
              <a:spcBef>
                <a:spcPct val="50000"/>
              </a:spcBef>
            </a:pPr>
            <a:r>
              <a:rPr lang="pt-BR" dirty="0" smtClean="0"/>
              <a:t>XX</a:t>
            </a:r>
            <a:endParaRPr lang="pt-BR" dirty="0"/>
          </a:p>
        </p:txBody>
      </p:sp>
    </p:spTree>
    <p:extLst>
      <p:ext uri="{BB962C8B-B14F-4D97-AF65-F5344CB8AC3E}">
        <p14:creationId xmlns:p14="http://schemas.microsoft.com/office/powerpoint/2010/main" val="26533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2000" y="309600"/>
            <a:ext cx="6768000" cy="646331"/>
          </a:xfrm>
        </p:spPr>
        <p:txBody>
          <a:bodyPr/>
          <a:lstStyle>
            <a:lvl1pPr algn="l">
              <a:defRPr/>
            </a:lvl1pPr>
          </a:lstStyle>
          <a:p>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br>
              <a:rPr lang="en-US" b="1" dirty="0" smtClean="0">
                <a:solidFill>
                  <a:srgbClr val="009AA6"/>
                </a:solidFill>
                <a:latin typeface="Arial"/>
                <a:cs typeface="Arial"/>
              </a:rPr>
            </a:b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‹nº›</a:t>
            </a:fld>
            <a:endParaRPr lang="pt-BR" dirty="0"/>
          </a:p>
        </p:txBody>
      </p:sp>
      <p:sp>
        <p:nvSpPr>
          <p:cNvPr id="5" name="Espaço Reservado para Conteúdo 4"/>
          <p:cNvSpPr>
            <a:spLocks noGrp="1"/>
          </p:cNvSpPr>
          <p:nvPr>
            <p:ph sz="quarter" idx="11" hasCustomPrompt="1"/>
          </p:nvPr>
        </p:nvSpPr>
        <p:spPr>
          <a:xfrm>
            <a:off x="432000" y="1357200"/>
            <a:ext cx="8146800" cy="2966400"/>
          </a:xfrm>
          <a:noFill/>
        </p:spPr>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Tree>
    <p:extLst>
      <p:ext uri="{BB962C8B-B14F-4D97-AF65-F5344CB8AC3E}">
        <p14:creationId xmlns:p14="http://schemas.microsoft.com/office/powerpoint/2010/main" val="400011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2000" y="309600"/>
            <a:ext cx="6768000" cy="646331"/>
          </a:xfrm>
        </p:spPr>
        <p:txBody>
          <a:bodyPr/>
          <a:lstStyle>
            <a:lvl1pPr algn="l">
              <a:defRPr/>
            </a:lvl1pPr>
          </a:lstStyle>
          <a:p>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br>
              <a:rPr lang="en-US" b="1" dirty="0" smtClean="0">
                <a:solidFill>
                  <a:srgbClr val="009AA6"/>
                </a:solidFill>
                <a:latin typeface="Arial"/>
                <a:cs typeface="Arial"/>
              </a:rPr>
            </a:b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‹nº›</a:t>
            </a:fld>
            <a:endParaRPr lang="pt-BR" dirty="0"/>
          </a:p>
        </p:txBody>
      </p:sp>
      <p:sp>
        <p:nvSpPr>
          <p:cNvPr id="5" name="Espaço Reservado para Conteúdo 4"/>
          <p:cNvSpPr>
            <a:spLocks noGrp="1"/>
          </p:cNvSpPr>
          <p:nvPr>
            <p:ph sz="quarter" idx="11" hasCustomPrompt="1"/>
          </p:nvPr>
        </p:nvSpPr>
        <p:spPr>
          <a:xfrm>
            <a:off x="432000" y="1357200"/>
            <a:ext cx="8146800" cy="2555380"/>
          </a:xfrm>
          <a:noFill/>
        </p:spPr>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r>
              <a:rPr lang="en-US" sz="1600" b="1" dirty="0" err="1" smtClean="0">
                <a:latin typeface="Arial"/>
                <a:cs typeface="Arial"/>
              </a:rPr>
              <a:t>Subtítulo</a:t>
            </a:r>
            <a:r>
              <a:rPr lang="en-US" sz="1600" b="1" dirty="0" smtClean="0">
                <a:latin typeface="Arial"/>
                <a:cs typeface="Arial"/>
              </a:rPr>
              <a:t> com </a:t>
            </a:r>
            <a:r>
              <a:rPr lang="en-US" sz="1600" b="1" dirty="0" err="1" smtClean="0">
                <a:latin typeface="Arial"/>
                <a:cs typeface="Arial"/>
              </a:rPr>
              <a:t>fonte</a:t>
            </a:r>
            <a:r>
              <a:rPr lang="en-US" sz="1600" b="1" dirty="0" smtClean="0">
                <a:latin typeface="Arial"/>
                <a:cs typeface="Arial"/>
              </a:rPr>
              <a:t> Arial Bold </a:t>
            </a:r>
            <a:r>
              <a:rPr lang="en-US" sz="1600" b="1" dirty="0" err="1" smtClean="0">
                <a:latin typeface="Arial"/>
                <a:cs typeface="Arial"/>
              </a:rPr>
              <a:t>tamanho</a:t>
            </a:r>
            <a:r>
              <a:rPr lang="en-US" sz="1600" b="1" dirty="0" smtClean="0">
                <a:latin typeface="Arial"/>
                <a:cs typeface="Arial"/>
              </a:rPr>
              <a:t> 16</a:t>
            </a:r>
          </a:p>
          <a:p>
            <a:r>
              <a:rPr lang="en-US" sz="1400" dirty="0" err="1" smtClean="0">
                <a:latin typeface="Arial"/>
                <a:cs typeface="Arial"/>
              </a:rPr>
              <a:t>Lorem</a:t>
            </a:r>
            <a:r>
              <a:rPr lang="en-US" sz="1400" dirty="0" smtClean="0">
                <a:latin typeface="Arial"/>
                <a:cs typeface="Arial"/>
              </a:rPr>
              <a:t> </a:t>
            </a:r>
            <a:r>
              <a:rPr lang="en-US" sz="1400" dirty="0" err="1" smtClean="0">
                <a:latin typeface="Arial"/>
                <a:cs typeface="Arial"/>
              </a:rPr>
              <a:t>ipsum</a:t>
            </a:r>
            <a:r>
              <a:rPr lang="en-US" sz="1400" dirty="0" smtClean="0">
                <a:latin typeface="Arial"/>
                <a:cs typeface="Arial"/>
              </a:rPr>
              <a:t> dolor sit </a:t>
            </a:r>
            <a:r>
              <a:rPr lang="en-US" sz="1400" dirty="0" err="1" smtClean="0">
                <a:latin typeface="Arial"/>
                <a:cs typeface="Arial"/>
              </a:rPr>
              <a:t>amet</a:t>
            </a:r>
            <a:r>
              <a:rPr lang="en-US" sz="1400" dirty="0" smtClean="0">
                <a:latin typeface="Arial"/>
                <a:cs typeface="Arial"/>
              </a:rPr>
              <a:t>, </a:t>
            </a:r>
            <a:r>
              <a:rPr lang="en-US" sz="1400" dirty="0" err="1" smtClean="0">
                <a:latin typeface="Arial"/>
                <a:cs typeface="Arial"/>
              </a:rPr>
              <a:t>consectetur</a:t>
            </a:r>
            <a:r>
              <a:rPr lang="en-US" sz="1400" dirty="0" smtClean="0">
                <a:latin typeface="Arial"/>
                <a:cs typeface="Arial"/>
              </a:rPr>
              <a:t> </a:t>
            </a:r>
            <a:r>
              <a:rPr lang="en-US" sz="1400" dirty="0" err="1" smtClean="0">
                <a:latin typeface="Arial"/>
                <a:cs typeface="Arial"/>
              </a:rPr>
              <a:t>adipiscing</a:t>
            </a:r>
            <a:r>
              <a:rPr lang="en-US" sz="1400" dirty="0" smtClean="0">
                <a:latin typeface="Arial"/>
                <a:cs typeface="Arial"/>
              </a:rPr>
              <a:t> </a:t>
            </a:r>
            <a:r>
              <a:rPr lang="en-US" sz="1400" dirty="0" err="1" smtClean="0">
                <a:latin typeface="Arial"/>
                <a:cs typeface="Arial"/>
              </a:rPr>
              <a:t>elit</a:t>
            </a:r>
            <a:r>
              <a:rPr lang="en-US" sz="1400" dirty="0" smtClean="0">
                <a:latin typeface="Arial"/>
                <a:cs typeface="Arial"/>
              </a:rPr>
              <a:t>. </a:t>
            </a:r>
            <a:r>
              <a:rPr lang="en-US" sz="1400" dirty="0" err="1" smtClean="0">
                <a:latin typeface="Arial"/>
                <a:cs typeface="Arial"/>
              </a:rPr>
              <a:t>Pellentesque</a:t>
            </a:r>
            <a:r>
              <a:rPr lang="en-US" sz="1400" dirty="0" smtClean="0">
                <a:latin typeface="Arial"/>
                <a:cs typeface="Arial"/>
              </a:rPr>
              <a:t> </a:t>
            </a:r>
            <a:r>
              <a:rPr lang="en-US" sz="1400" dirty="0" err="1" smtClean="0">
                <a:latin typeface="Arial"/>
                <a:cs typeface="Arial"/>
              </a:rPr>
              <a:t>urna</a:t>
            </a:r>
            <a:r>
              <a:rPr lang="en-US" sz="1400" dirty="0" smtClean="0">
                <a:latin typeface="Arial"/>
                <a:cs typeface="Arial"/>
              </a:rPr>
              <a:t> </a:t>
            </a:r>
            <a:r>
              <a:rPr lang="en-US" sz="1400" dirty="0" err="1" smtClean="0">
                <a:latin typeface="Arial"/>
                <a:cs typeface="Arial"/>
              </a:rPr>
              <a:t>leo</a:t>
            </a:r>
            <a:r>
              <a:rPr lang="en-US" sz="1400" dirty="0" smtClean="0">
                <a:latin typeface="Arial"/>
                <a:cs typeface="Arial"/>
              </a:rPr>
              <a:t>, </a:t>
            </a:r>
            <a:r>
              <a:rPr lang="en-US" sz="1400" dirty="0" err="1" smtClean="0">
                <a:latin typeface="Arial"/>
                <a:cs typeface="Arial"/>
              </a:rPr>
              <a:t>vehicula</a:t>
            </a:r>
            <a:r>
              <a:rPr lang="en-US" sz="1400" dirty="0" smtClean="0">
                <a:latin typeface="Arial"/>
                <a:cs typeface="Arial"/>
              </a:rPr>
              <a:t> </a:t>
            </a:r>
            <a:r>
              <a:rPr lang="en-US" sz="1400" dirty="0" err="1" smtClean="0">
                <a:latin typeface="Arial"/>
                <a:cs typeface="Arial"/>
              </a:rPr>
              <a:t>vel</a:t>
            </a:r>
            <a:r>
              <a:rPr lang="en-US" sz="1400" dirty="0" smtClean="0">
                <a:latin typeface="Arial"/>
                <a:cs typeface="Arial"/>
              </a:rPr>
              <a:t> </a:t>
            </a:r>
            <a:r>
              <a:rPr lang="en-US" sz="1400" dirty="0" err="1" smtClean="0">
                <a:latin typeface="Arial"/>
                <a:cs typeface="Arial"/>
              </a:rPr>
              <a:t>pulvinar</a:t>
            </a:r>
            <a:r>
              <a:rPr lang="en-US" sz="1400" dirty="0" smtClean="0">
                <a:latin typeface="Arial"/>
                <a:cs typeface="Arial"/>
              </a:rPr>
              <a:t> </a:t>
            </a:r>
            <a:r>
              <a:rPr lang="en-US" sz="1400" dirty="0" err="1" smtClean="0">
                <a:latin typeface="Arial"/>
                <a:cs typeface="Arial"/>
              </a:rPr>
              <a:t>ut</a:t>
            </a:r>
            <a:r>
              <a:rPr lang="en-US" sz="1400" dirty="0" smtClean="0">
                <a:latin typeface="Arial"/>
                <a:cs typeface="Arial"/>
              </a:rPr>
              <a:t>, </a:t>
            </a:r>
            <a:r>
              <a:rPr lang="en-US" sz="1400" dirty="0" err="1" smtClean="0">
                <a:latin typeface="Arial"/>
                <a:cs typeface="Arial"/>
              </a:rPr>
              <a:t>tincidunt</a:t>
            </a:r>
            <a:r>
              <a:rPr lang="en-US" sz="1400" dirty="0" smtClean="0">
                <a:latin typeface="Arial"/>
                <a:cs typeface="Arial"/>
              </a:rPr>
              <a:t> </a:t>
            </a:r>
            <a:r>
              <a:rPr lang="en-US" sz="1400" dirty="0" err="1" smtClean="0">
                <a:latin typeface="Arial"/>
                <a:cs typeface="Arial"/>
              </a:rPr>
              <a:t>quis</a:t>
            </a:r>
            <a:r>
              <a:rPr lang="en-US" sz="1400" dirty="0" smtClean="0">
                <a:latin typeface="Arial"/>
                <a:cs typeface="Arial"/>
              </a:rPr>
              <a:t> </a:t>
            </a:r>
            <a:r>
              <a:rPr lang="en-US" sz="1400" dirty="0" err="1" smtClean="0">
                <a:latin typeface="Arial"/>
                <a:cs typeface="Arial"/>
              </a:rPr>
              <a:t>enim</a:t>
            </a:r>
            <a:r>
              <a:rPr lang="en-US" sz="1400" dirty="0" smtClean="0">
                <a:latin typeface="Arial"/>
                <a:cs typeface="Arial"/>
              </a:rPr>
              <a:t>. </a:t>
            </a:r>
          </a:p>
          <a:p>
            <a:endParaRPr lang="en-US" sz="1400" dirty="0" smtClean="0">
              <a:latin typeface="Arial"/>
              <a:cs typeface="Arial"/>
            </a:endParaRPr>
          </a:p>
          <a:p>
            <a:r>
              <a:rPr lang="en-US" sz="1400" dirty="0" err="1" smtClean="0">
                <a:latin typeface="Arial"/>
                <a:cs typeface="Arial"/>
              </a:rPr>
              <a:t>Vestibulum</a:t>
            </a:r>
            <a:r>
              <a:rPr lang="en-US" sz="1400" dirty="0" smtClean="0">
                <a:latin typeface="Arial"/>
                <a:cs typeface="Arial"/>
              </a:rPr>
              <a:t> </a:t>
            </a:r>
            <a:r>
              <a:rPr lang="en-US" sz="1400" dirty="0" err="1" smtClean="0">
                <a:latin typeface="Arial"/>
                <a:cs typeface="Arial"/>
              </a:rPr>
              <a:t>venenatis</a:t>
            </a:r>
            <a:r>
              <a:rPr lang="en-US" sz="1400" dirty="0" smtClean="0">
                <a:latin typeface="Arial"/>
                <a:cs typeface="Arial"/>
              </a:rPr>
              <a:t> </a:t>
            </a:r>
            <a:r>
              <a:rPr lang="en-US" sz="1400" dirty="0" err="1" smtClean="0">
                <a:latin typeface="Arial"/>
                <a:cs typeface="Arial"/>
              </a:rPr>
              <a:t>ipsum</a:t>
            </a:r>
            <a:r>
              <a:rPr lang="en-US" sz="1400" dirty="0" smtClean="0">
                <a:latin typeface="Arial"/>
                <a:cs typeface="Arial"/>
              </a:rPr>
              <a:t> </a:t>
            </a:r>
            <a:r>
              <a:rPr lang="en-US" sz="1400" dirty="0" err="1" smtClean="0">
                <a:latin typeface="Arial"/>
                <a:cs typeface="Arial"/>
              </a:rPr>
              <a:t>sed</a:t>
            </a:r>
            <a:r>
              <a:rPr lang="en-US" sz="1400" dirty="0" smtClean="0">
                <a:latin typeface="Arial"/>
                <a:cs typeface="Arial"/>
              </a:rPr>
              <a:t> </a:t>
            </a:r>
            <a:r>
              <a:rPr lang="en-US" sz="1400" dirty="0" err="1" smtClean="0">
                <a:latin typeface="Arial"/>
                <a:cs typeface="Arial"/>
              </a:rPr>
              <a:t>vulputate</a:t>
            </a:r>
            <a:r>
              <a:rPr lang="en-US" sz="1400" dirty="0" smtClean="0">
                <a:latin typeface="Arial"/>
                <a:cs typeface="Arial"/>
              </a:rPr>
              <a:t> </a:t>
            </a:r>
            <a:r>
              <a:rPr lang="en-US" sz="1400" dirty="0" err="1" smtClean="0">
                <a:latin typeface="Arial"/>
                <a:cs typeface="Arial"/>
              </a:rPr>
              <a:t>eleifend</a:t>
            </a:r>
            <a:r>
              <a:rPr lang="en-US" sz="1400" dirty="0" smtClean="0">
                <a:latin typeface="Arial"/>
                <a:cs typeface="Arial"/>
              </a:rPr>
              <a:t>. Integer </a:t>
            </a:r>
            <a:r>
              <a:rPr lang="en-US" sz="1400" dirty="0" err="1" smtClean="0">
                <a:latin typeface="Arial"/>
                <a:cs typeface="Arial"/>
              </a:rPr>
              <a:t>nunc</a:t>
            </a:r>
            <a:r>
              <a:rPr lang="en-US" sz="1400" dirty="0" smtClean="0">
                <a:latin typeface="Arial"/>
                <a:cs typeface="Arial"/>
              </a:rPr>
              <a:t> quam, dictum </a:t>
            </a:r>
            <a:r>
              <a:rPr lang="en-US" sz="1400" dirty="0" err="1" smtClean="0">
                <a:latin typeface="Arial"/>
                <a:cs typeface="Arial"/>
              </a:rPr>
              <a:t>eu</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ut</a:t>
            </a:r>
            <a:r>
              <a:rPr lang="en-US" sz="1400" dirty="0" smtClean="0">
                <a:latin typeface="Arial"/>
                <a:cs typeface="Arial"/>
              </a:rPr>
              <a:t>, </a:t>
            </a:r>
            <a:r>
              <a:rPr lang="en-US" sz="1400" dirty="0" err="1" smtClean="0">
                <a:latin typeface="Arial"/>
                <a:cs typeface="Arial"/>
              </a:rPr>
              <a:t>varius</a:t>
            </a:r>
            <a:r>
              <a:rPr lang="en-US" sz="1400" dirty="0" smtClean="0">
                <a:latin typeface="Arial"/>
                <a:cs typeface="Arial"/>
              </a:rPr>
              <a:t> </a:t>
            </a:r>
            <a:r>
              <a:rPr lang="en-US" sz="1400" dirty="0" err="1" smtClean="0">
                <a:latin typeface="Arial"/>
                <a:cs typeface="Arial"/>
              </a:rPr>
              <a:t>sagittis</a:t>
            </a:r>
            <a:r>
              <a:rPr lang="en-US" sz="1400" dirty="0" smtClean="0">
                <a:latin typeface="Arial"/>
                <a:cs typeface="Arial"/>
              </a:rPr>
              <a:t> </a:t>
            </a:r>
            <a:r>
              <a:rPr lang="en-US" sz="1400" dirty="0" err="1" smtClean="0">
                <a:latin typeface="Arial"/>
                <a:cs typeface="Arial"/>
              </a:rPr>
              <a:t>nisl</a:t>
            </a:r>
            <a:r>
              <a:rPr lang="en-US" sz="1400" dirty="0" smtClean="0">
                <a:latin typeface="Arial"/>
                <a:cs typeface="Arial"/>
              </a:rPr>
              <a:t>. </a:t>
            </a:r>
            <a:r>
              <a:rPr lang="en-US" sz="1400" dirty="0" err="1" smtClean="0">
                <a:latin typeface="Arial"/>
                <a:cs typeface="Arial"/>
              </a:rPr>
              <a:t>Aenean</a:t>
            </a:r>
            <a:r>
              <a:rPr lang="en-US" sz="1400" dirty="0" smtClean="0">
                <a:latin typeface="Arial"/>
                <a:cs typeface="Arial"/>
              </a:rPr>
              <a:t> </a:t>
            </a:r>
            <a:r>
              <a:rPr lang="en-US" sz="1400" dirty="0" err="1" smtClean="0">
                <a:latin typeface="Arial"/>
                <a:cs typeface="Arial"/>
              </a:rPr>
              <a:t>lectus</a:t>
            </a:r>
            <a:r>
              <a:rPr lang="en-US" sz="1400" dirty="0" smtClean="0">
                <a:latin typeface="Arial"/>
                <a:cs typeface="Arial"/>
              </a:rPr>
              <a:t> </a:t>
            </a:r>
            <a:r>
              <a:rPr lang="en-US" sz="1400" dirty="0" err="1" smtClean="0">
                <a:latin typeface="Arial"/>
                <a:cs typeface="Arial"/>
              </a:rPr>
              <a:t>risus</a:t>
            </a:r>
            <a:r>
              <a:rPr lang="en-US" sz="1400" dirty="0" smtClean="0">
                <a:latin typeface="Arial"/>
                <a:cs typeface="Arial"/>
              </a:rPr>
              <a:t>, </a:t>
            </a:r>
            <a:r>
              <a:rPr lang="en-US" sz="1400" dirty="0" err="1" smtClean="0">
                <a:latin typeface="Arial"/>
                <a:cs typeface="Arial"/>
              </a:rPr>
              <a:t>aliquet</a:t>
            </a:r>
            <a:r>
              <a:rPr lang="en-US" sz="1400" dirty="0" smtClean="0">
                <a:latin typeface="Arial"/>
                <a:cs typeface="Arial"/>
              </a:rPr>
              <a:t> a </a:t>
            </a:r>
            <a:r>
              <a:rPr lang="en-US" sz="1400" dirty="0" err="1" smtClean="0">
                <a:latin typeface="Arial"/>
                <a:cs typeface="Arial"/>
              </a:rPr>
              <a:t>laoreet</a:t>
            </a:r>
            <a:r>
              <a:rPr lang="en-US" sz="1400" dirty="0" smtClean="0">
                <a:latin typeface="Arial"/>
                <a:cs typeface="Arial"/>
              </a:rPr>
              <a:t> non, </a:t>
            </a:r>
            <a:r>
              <a:rPr lang="en-US" sz="1400" dirty="0" err="1" smtClean="0">
                <a:latin typeface="Arial"/>
                <a:cs typeface="Arial"/>
              </a:rPr>
              <a:t>pulvinar</a:t>
            </a:r>
            <a:r>
              <a:rPr lang="en-US" sz="1400" dirty="0" smtClean="0">
                <a:latin typeface="Arial"/>
                <a:cs typeface="Arial"/>
              </a:rPr>
              <a:t> at </a:t>
            </a:r>
            <a:r>
              <a:rPr lang="en-US" sz="1400" dirty="0" err="1" smtClean="0">
                <a:latin typeface="Arial"/>
                <a:cs typeface="Arial"/>
              </a:rPr>
              <a:t>lorem</a:t>
            </a:r>
            <a:r>
              <a:rPr lang="en-US" sz="1400" dirty="0" smtClean="0">
                <a:latin typeface="Arial"/>
                <a:cs typeface="Arial"/>
              </a:rPr>
              <a:t>.</a:t>
            </a:r>
          </a:p>
          <a:p>
            <a:endParaRPr lang="en-US" sz="1400" dirty="0" smtClean="0">
              <a:latin typeface="Arial"/>
              <a:cs typeface="Arial"/>
            </a:endParaRPr>
          </a:p>
          <a:p>
            <a:pPr eaLnBrk="0" hangingPunct="0"/>
            <a:r>
              <a:rPr lang="pt-PT" sz="1400" i="1" dirty="0" smtClean="0">
                <a:latin typeface="Arial"/>
                <a:cs typeface="Arial"/>
              </a:rPr>
              <a:t>Recomenda-se letra Arial tamanho 14. Faça sempre o alinhamento do seu texto à esquerda, sem justificar.</a:t>
            </a:r>
          </a:p>
          <a:p>
            <a:pPr lvl="0" defTabSz="457200">
              <a:lnSpc>
                <a:spcPct val="120000"/>
              </a:lnSpc>
            </a:pPr>
            <a:endParaRPr lang="pt-BR" dirty="0"/>
          </a:p>
        </p:txBody>
      </p:sp>
    </p:spTree>
    <p:extLst>
      <p:ext uri="{BB962C8B-B14F-4D97-AF65-F5344CB8AC3E}">
        <p14:creationId xmlns:p14="http://schemas.microsoft.com/office/powerpoint/2010/main" val="240164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2000" y="309600"/>
            <a:ext cx="6768000" cy="646331"/>
          </a:xfrm>
        </p:spPr>
        <p:txBody>
          <a:bodyPr/>
          <a:lstStyle>
            <a:lvl1pPr algn="l">
              <a:defRPr/>
            </a:lvl1pPr>
          </a:lstStyle>
          <a:p>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br>
              <a:rPr lang="en-US" b="1" dirty="0" smtClean="0">
                <a:solidFill>
                  <a:srgbClr val="009AA6"/>
                </a:solidFill>
                <a:latin typeface="Arial"/>
                <a:cs typeface="Arial"/>
              </a:rPr>
            </a:b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‹nº›</a:t>
            </a:fld>
            <a:endParaRPr lang="pt-BR" dirty="0"/>
          </a:p>
        </p:txBody>
      </p:sp>
      <p:sp>
        <p:nvSpPr>
          <p:cNvPr id="6" name="CaixaDeTexto 5"/>
          <p:cNvSpPr txBox="1"/>
          <p:nvPr userDrawn="1"/>
        </p:nvSpPr>
        <p:spPr>
          <a:xfrm>
            <a:off x="406800" y="4870800"/>
            <a:ext cx="591576" cy="215444"/>
          </a:xfrm>
          <a:prstGeom prst="rect">
            <a:avLst/>
          </a:prstGeom>
          <a:noFill/>
        </p:spPr>
        <p:txBody>
          <a:bodyPr wrap="square" rtlCol="0">
            <a:spAutoFit/>
          </a:bodyPr>
          <a:lstStyle/>
          <a:p>
            <a:r>
              <a:rPr lang="pt-BR" sz="800" b="1" dirty="0" smtClean="0">
                <a:solidFill>
                  <a:schemeClr val="tx1">
                    <a:lumMod val="75000"/>
                    <a:lumOff val="25000"/>
                  </a:schemeClr>
                </a:solidFill>
                <a:latin typeface="Arial" pitchFamily="34" charset="0"/>
                <a:cs typeface="Arial" pitchFamily="34" charset="0"/>
              </a:rPr>
              <a:t>Fonte:</a:t>
            </a:r>
            <a:endParaRPr lang="pt-BR" sz="800" b="1" dirty="0">
              <a:solidFill>
                <a:schemeClr val="tx1">
                  <a:lumMod val="75000"/>
                  <a:lumOff val="25000"/>
                </a:schemeClr>
              </a:solidFill>
              <a:latin typeface="Arial" pitchFamily="34" charset="0"/>
              <a:cs typeface="Arial" pitchFamily="34" charset="0"/>
            </a:endParaRPr>
          </a:p>
        </p:txBody>
      </p:sp>
      <p:sp>
        <p:nvSpPr>
          <p:cNvPr id="7" name="Espaço Reservado para Texto 10"/>
          <p:cNvSpPr>
            <a:spLocks noGrp="1"/>
          </p:cNvSpPr>
          <p:nvPr>
            <p:ph type="body" sz="quarter" idx="27" hasCustomPrompt="1"/>
          </p:nvPr>
        </p:nvSpPr>
        <p:spPr>
          <a:xfrm>
            <a:off x="849313" y="4870800"/>
            <a:ext cx="3816000" cy="215444"/>
          </a:xfrm>
          <a:prstGeom prst="rect">
            <a:avLst/>
          </a:prstGeom>
        </p:spPr>
        <p:txBody>
          <a:bodyPr/>
          <a:lstStyle>
            <a:lvl1pPr>
              <a:defRPr sz="800">
                <a:solidFill>
                  <a:schemeClr val="tx1">
                    <a:lumMod val="75000"/>
                    <a:lumOff val="25000"/>
                  </a:schemeClr>
                </a:solidFill>
                <a:latin typeface="Arial" pitchFamily="34" charset="0"/>
                <a:cs typeface="Arial" pitchFamily="34" charset="0"/>
              </a:defRPr>
            </a:lvl1pPr>
            <a:lvl2pPr>
              <a:defRPr sz="800">
                <a:solidFill>
                  <a:schemeClr val="tx1">
                    <a:lumMod val="75000"/>
                    <a:lumOff val="25000"/>
                  </a:schemeClr>
                </a:solidFill>
                <a:latin typeface="+mj-lt"/>
              </a:defRPr>
            </a:lvl2pPr>
            <a:lvl3pPr>
              <a:defRPr sz="800">
                <a:solidFill>
                  <a:schemeClr val="tx1">
                    <a:lumMod val="75000"/>
                    <a:lumOff val="25000"/>
                  </a:schemeClr>
                </a:solidFill>
                <a:latin typeface="+mj-lt"/>
              </a:defRPr>
            </a:lvl3pPr>
            <a:lvl4pPr>
              <a:defRPr sz="800">
                <a:solidFill>
                  <a:schemeClr val="tx1">
                    <a:lumMod val="75000"/>
                    <a:lumOff val="25000"/>
                  </a:schemeClr>
                </a:solidFill>
                <a:latin typeface="+mj-lt"/>
              </a:defRPr>
            </a:lvl4pPr>
            <a:lvl5pPr>
              <a:defRPr sz="800">
                <a:solidFill>
                  <a:schemeClr val="tx1">
                    <a:lumMod val="75000"/>
                    <a:lumOff val="25000"/>
                  </a:schemeClr>
                </a:solidFill>
                <a:latin typeface="+mj-lt"/>
              </a:defRPr>
            </a:lvl5pPr>
          </a:lstStyle>
          <a:p>
            <a:pPr lvl="0"/>
            <a:r>
              <a:rPr lang="pt-BR" dirty="0" smtClean="0"/>
              <a:t>Modelo de legenda com letra Arial tamanho 8</a:t>
            </a:r>
            <a:endParaRPr lang="pt-BR" dirty="0"/>
          </a:p>
        </p:txBody>
      </p:sp>
      <p:sp>
        <p:nvSpPr>
          <p:cNvPr id="10" name="Espaço Reservado para Tabela 9"/>
          <p:cNvSpPr>
            <a:spLocks noGrp="1"/>
          </p:cNvSpPr>
          <p:nvPr>
            <p:ph type="tbl" sz="quarter" idx="28"/>
          </p:nvPr>
        </p:nvSpPr>
        <p:spPr>
          <a:xfrm>
            <a:off x="432000" y="1357200"/>
            <a:ext cx="8330400" cy="2966400"/>
          </a:xfrm>
        </p:spPr>
        <p:txBody>
          <a:bodyPr/>
          <a:lstStyle/>
          <a:p>
            <a:r>
              <a:rPr lang="pt-BR" smtClean="0"/>
              <a:t>Clique no ícone para adicionar tabela</a:t>
            </a:r>
            <a:endParaRPr lang="pt-BR"/>
          </a:p>
        </p:txBody>
      </p:sp>
    </p:spTree>
    <p:extLst>
      <p:ext uri="{BB962C8B-B14F-4D97-AF65-F5344CB8AC3E}">
        <p14:creationId xmlns:p14="http://schemas.microsoft.com/office/powerpoint/2010/main" val="249432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l">
              <a:defRPr/>
            </a:lvl1pPr>
          </a:lstStyle>
          <a:p>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endParaRPr lang="pt-BR" dirty="0"/>
          </a:p>
        </p:txBody>
      </p:sp>
      <p:sp>
        <p:nvSpPr>
          <p:cNvPr id="3" name="Espaço Reservado para Conteúdo 2"/>
          <p:cNvSpPr>
            <a:spLocks noGrp="1"/>
          </p:cNvSpPr>
          <p:nvPr>
            <p:ph sz="half" idx="1" hasCustomPrompt="1"/>
          </p:nvPr>
        </p:nvSpPr>
        <p:spPr>
          <a:xfrm>
            <a:off x="432000" y="1357199"/>
            <a:ext cx="4038600" cy="3456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
        <p:nvSpPr>
          <p:cNvPr id="8" name="Espaço Reservado para Número de Slide 2"/>
          <p:cNvSpPr>
            <a:spLocks noGrp="1"/>
          </p:cNvSpPr>
          <p:nvPr>
            <p:ph type="sldNum" sz="quarter" idx="10"/>
          </p:nvPr>
        </p:nvSpPr>
        <p:spPr>
          <a:xfrm>
            <a:off x="4716016" y="4874400"/>
            <a:ext cx="3862784" cy="266400"/>
          </a:xfrm>
        </p:spPr>
        <p:txBody>
          <a:bodyPr/>
          <a:lstStyle/>
          <a:p>
            <a:r>
              <a:rPr lang="pt-BR" smtClean="0"/>
              <a:t> |   MATERIAL CONFIDENCIAL   |   PÁGINA </a:t>
            </a:r>
            <a:fld id="{7F303BA8-C97C-4F5B-B9D3-CDD17C3693B6}" type="slidenum">
              <a:rPr lang="pt-BR" smtClean="0"/>
              <a:pPr/>
              <a:t>‹nº›</a:t>
            </a:fld>
            <a:endParaRPr lang="pt-BR" dirty="0"/>
          </a:p>
        </p:txBody>
      </p:sp>
      <p:sp>
        <p:nvSpPr>
          <p:cNvPr id="10" name="Espaço Reservado para Conteúdo 2"/>
          <p:cNvSpPr>
            <a:spLocks noGrp="1"/>
          </p:cNvSpPr>
          <p:nvPr>
            <p:ph sz="half" idx="11" hasCustomPrompt="1"/>
          </p:nvPr>
        </p:nvSpPr>
        <p:spPr>
          <a:xfrm>
            <a:off x="4622400" y="1357200"/>
            <a:ext cx="4038600" cy="3456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Tree>
    <p:extLst>
      <p:ext uri="{BB962C8B-B14F-4D97-AF65-F5344CB8AC3E}">
        <p14:creationId xmlns:p14="http://schemas.microsoft.com/office/powerpoint/2010/main" val="2435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l">
              <a:defRPr/>
            </a:lvl1pPr>
          </a:lstStyle>
          <a:p>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endParaRPr lang="pt-BR" dirty="0"/>
          </a:p>
        </p:txBody>
      </p:sp>
      <p:sp>
        <p:nvSpPr>
          <p:cNvPr id="3" name="Espaço Reservado para Conteúdo 2"/>
          <p:cNvSpPr>
            <a:spLocks noGrp="1"/>
          </p:cNvSpPr>
          <p:nvPr>
            <p:ph sz="half" idx="1" hasCustomPrompt="1"/>
          </p:nvPr>
        </p:nvSpPr>
        <p:spPr>
          <a:xfrm>
            <a:off x="432000" y="1357199"/>
            <a:ext cx="2692800" cy="3456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
        <p:nvSpPr>
          <p:cNvPr id="8" name="Espaço Reservado para Número de Slide 2"/>
          <p:cNvSpPr>
            <a:spLocks noGrp="1"/>
          </p:cNvSpPr>
          <p:nvPr>
            <p:ph type="sldNum" sz="quarter" idx="10"/>
          </p:nvPr>
        </p:nvSpPr>
        <p:spPr>
          <a:xfrm>
            <a:off x="4716016" y="4874400"/>
            <a:ext cx="3862784" cy="266400"/>
          </a:xfrm>
        </p:spPr>
        <p:txBody>
          <a:bodyPr/>
          <a:lstStyle/>
          <a:p>
            <a:r>
              <a:rPr lang="pt-BR" smtClean="0"/>
              <a:t> |   MATERIAL CONFIDENCIAL   |   PÁGINA </a:t>
            </a:r>
            <a:fld id="{7F303BA8-C97C-4F5B-B9D3-CDD17C3693B6}" type="slidenum">
              <a:rPr lang="pt-BR" smtClean="0"/>
              <a:pPr/>
              <a:t>‹nº›</a:t>
            </a:fld>
            <a:endParaRPr lang="pt-BR" dirty="0"/>
          </a:p>
        </p:txBody>
      </p:sp>
      <p:sp>
        <p:nvSpPr>
          <p:cNvPr id="10" name="Espaço Reservado para Conteúdo 2"/>
          <p:cNvSpPr>
            <a:spLocks noGrp="1"/>
          </p:cNvSpPr>
          <p:nvPr>
            <p:ph sz="half" idx="11" hasCustomPrompt="1"/>
          </p:nvPr>
        </p:nvSpPr>
        <p:spPr>
          <a:xfrm>
            <a:off x="3276000" y="1357200"/>
            <a:ext cx="2692800" cy="3456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
        <p:nvSpPr>
          <p:cNvPr id="6" name="Espaço Reservado para Conteúdo 2"/>
          <p:cNvSpPr>
            <a:spLocks noGrp="1"/>
          </p:cNvSpPr>
          <p:nvPr>
            <p:ph sz="half" idx="12" hasCustomPrompt="1"/>
          </p:nvPr>
        </p:nvSpPr>
        <p:spPr>
          <a:xfrm>
            <a:off x="6120000" y="1357200"/>
            <a:ext cx="2692800" cy="3456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Tree>
    <p:extLst>
      <p:ext uri="{BB962C8B-B14F-4D97-AF65-F5344CB8AC3E}">
        <p14:creationId xmlns:p14="http://schemas.microsoft.com/office/powerpoint/2010/main" val="347030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l">
              <a:defRPr/>
            </a:lvl1pPr>
          </a:lstStyle>
          <a:p>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endParaRPr lang="pt-BR" dirty="0"/>
          </a:p>
        </p:txBody>
      </p:sp>
      <p:sp>
        <p:nvSpPr>
          <p:cNvPr id="3" name="Espaço Reservado para Conteúdo 2"/>
          <p:cNvSpPr>
            <a:spLocks noGrp="1"/>
          </p:cNvSpPr>
          <p:nvPr>
            <p:ph sz="half" idx="1" hasCustomPrompt="1"/>
          </p:nvPr>
        </p:nvSpPr>
        <p:spPr>
          <a:xfrm>
            <a:off x="432000" y="1357199"/>
            <a:ext cx="8078400" cy="1080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
        <p:nvSpPr>
          <p:cNvPr id="8" name="Espaço Reservado para Número de Slide 2"/>
          <p:cNvSpPr>
            <a:spLocks noGrp="1"/>
          </p:cNvSpPr>
          <p:nvPr>
            <p:ph type="sldNum" sz="quarter" idx="10"/>
          </p:nvPr>
        </p:nvSpPr>
        <p:spPr>
          <a:xfrm>
            <a:off x="4716016" y="4874400"/>
            <a:ext cx="3862784" cy="266400"/>
          </a:xfrm>
        </p:spPr>
        <p:txBody>
          <a:bodyPr/>
          <a:lstStyle/>
          <a:p>
            <a:r>
              <a:rPr lang="pt-BR" smtClean="0"/>
              <a:t> |   MATERIAL CONFIDENCIAL   |   PÁGINA </a:t>
            </a:r>
            <a:fld id="{7F303BA8-C97C-4F5B-B9D3-CDD17C3693B6}" type="slidenum">
              <a:rPr lang="pt-BR" smtClean="0"/>
              <a:pPr/>
              <a:t>‹nº›</a:t>
            </a:fld>
            <a:endParaRPr lang="pt-BR" dirty="0"/>
          </a:p>
        </p:txBody>
      </p:sp>
      <p:sp>
        <p:nvSpPr>
          <p:cNvPr id="11" name="Espaço Reservado para Conteúdo 2"/>
          <p:cNvSpPr>
            <a:spLocks noGrp="1"/>
          </p:cNvSpPr>
          <p:nvPr>
            <p:ph sz="half" idx="11" hasCustomPrompt="1"/>
          </p:nvPr>
        </p:nvSpPr>
        <p:spPr>
          <a:xfrm>
            <a:off x="432000" y="2538000"/>
            <a:ext cx="8078400" cy="1080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
        <p:nvSpPr>
          <p:cNvPr id="12" name="Espaço Reservado para Conteúdo 2"/>
          <p:cNvSpPr>
            <a:spLocks noGrp="1"/>
          </p:cNvSpPr>
          <p:nvPr>
            <p:ph sz="half" idx="12" hasCustomPrompt="1"/>
          </p:nvPr>
        </p:nvSpPr>
        <p:spPr>
          <a:xfrm>
            <a:off x="432000" y="3723878"/>
            <a:ext cx="8078400" cy="1080000"/>
          </a:xfrm>
          <a:prstGeom prst="roundRect">
            <a:avLst>
              <a:gd name="adj" fmla="val 2954"/>
            </a:avLst>
          </a:prstGeom>
          <a:ln w="12700">
            <a:solidFill>
              <a:srgbClr val="009AA6"/>
            </a:solidFill>
          </a:ln>
        </p:spPr>
        <p:style>
          <a:lnRef idx="2">
            <a:schemeClr val="accent3"/>
          </a:lnRef>
          <a:fillRef idx="1">
            <a:schemeClr val="lt1"/>
          </a:fillRef>
          <a:effectRef idx="0">
            <a:schemeClr val="accent3"/>
          </a:effectRef>
          <a:fontRef idx="none"/>
        </p:style>
        <p:txBody>
          <a:bodyPr wrap="square" rtlCol="0">
            <a:spAutoFit/>
          </a:bodyPr>
          <a:lstStyle>
            <a:lvl1pPr>
              <a:defRPr lang="pt-BR" smtClean="0"/>
            </a:lvl1pPr>
            <a:lvl2pPr>
              <a:defRPr lang="pt-BR" smtClean="0"/>
            </a:lvl2pPr>
            <a:lvl3pPr>
              <a:defRPr lang="pt-BR" smtClean="0"/>
            </a:lvl3pPr>
            <a:lvl4pPr>
              <a:defRPr lang="pt-BR" smtClean="0"/>
            </a:lvl4pPr>
            <a:lvl5pPr>
              <a:defRPr lang="pt-BR"/>
            </a:lvl5pPr>
          </a:lstStyle>
          <a:p>
            <a:pPr lvl="0" defTabSz="457200">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Tree>
    <p:extLst>
      <p:ext uri="{BB962C8B-B14F-4D97-AF65-F5344CB8AC3E}">
        <p14:creationId xmlns:p14="http://schemas.microsoft.com/office/powerpoint/2010/main" val="26068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32000" y="309600"/>
            <a:ext cx="6768000" cy="648000"/>
          </a:xfrm>
          <a:prstGeom prst="rect">
            <a:avLst/>
          </a:prstGeom>
          <a:noFill/>
        </p:spPr>
        <p:txBody>
          <a:bodyPr wrap="square" rtlCol="0" anchor="t">
            <a:spAutoFit/>
          </a:bodyPr>
          <a:lstStyle/>
          <a:p>
            <a:pPr marL="0" lvl="0" algn="l" defTabSz="457200"/>
            <a:r>
              <a:rPr lang="en-US" b="1" dirty="0" err="1" smtClean="0">
                <a:solidFill>
                  <a:srgbClr val="009AA6"/>
                </a:solidFill>
                <a:latin typeface="Arial"/>
                <a:cs typeface="Arial"/>
              </a:rPr>
              <a:t>Modelo</a:t>
            </a:r>
            <a:r>
              <a:rPr lang="en-US" b="1" dirty="0" smtClean="0">
                <a:solidFill>
                  <a:srgbClr val="009AA6"/>
                </a:solidFill>
                <a:latin typeface="Arial"/>
                <a:cs typeface="Arial"/>
              </a:rPr>
              <a:t> de </a:t>
            </a:r>
            <a:r>
              <a:rPr lang="en-US" b="1" dirty="0" err="1" smtClean="0">
                <a:solidFill>
                  <a:srgbClr val="009AA6"/>
                </a:solidFill>
                <a:latin typeface="Arial"/>
                <a:cs typeface="Arial"/>
              </a:rPr>
              <a:t>título</a:t>
            </a:r>
            <a:r>
              <a:rPr lang="en-US" b="1" dirty="0" smtClean="0">
                <a:solidFill>
                  <a:srgbClr val="009AA6"/>
                </a:solidFill>
                <a:latin typeface="Arial"/>
                <a:cs typeface="Arial"/>
              </a:rPr>
              <a:t> </a:t>
            </a:r>
            <a:r>
              <a:rPr lang="en-US" b="1" dirty="0" err="1" smtClean="0">
                <a:solidFill>
                  <a:srgbClr val="009AA6"/>
                </a:solidFill>
                <a:latin typeface="Arial"/>
                <a:cs typeface="Arial"/>
              </a:rPr>
              <a:t>curto</a:t>
            </a:r>
            <a:r>
              <a:rPr lang="en-US" b="1" dirty="0" smtClean="0">
                <a:solidFill>
                  <a:srgbClr val="009AA6"/>
                </a:solidFill>
                <a:latin typeface="Arial"/>
                <a:cs typeface="Arial"/>
              </a:rPr>
              <a:t> com </a:t>
            </a:r>
            <a:r>
              <a:rPr lang="en-US" b="1" dirty="0" err="1" smtClean="0">
                <a:solidFill>
                  <a:srgbClr val="009AA6"/>
                </a:solidFill>
                <a:latin typeface="Arial"/>
                <a:cs typeface="Arial"/>
              </a:rPr>
              <a:t>letra</a:t>
            </a:r>
            <a:r>
              <a:rPr lang="en-US" b="1" dirty="0" smtClean="0">
                <a:solidFill>
                  <a:srgbClr val="009AA6"/>
                </a:solidFill>
                <a:latin typeface="Arial"/>
                <a:cs typeface="Arial"/>
              </a:rPr>
              <a:t> Arial </a:t>
            </a:r>
            <a:r>
              <a:rPr lang="en-US" b="1" dirty="0" err="1" smtClean="0">
                <a:solidFill>
                  <a:srgbClr val="009AA6"/>
                </a:solidFill>
                <a:latin typeface="Arial"/>
                <a:cs typeface="Arial"/>
              </a:rPr>
              <a:t>tamanho</a:t>
            </a:r>
            <a:r>
              <a:rPr lang="en-US" b="1" dirty="0" smtClean="0">
                <a:solidFill>
                  <a:srgbClr val="009AA6"/>
                </a:solidFill>
                <a:latin typeface="Arial"/>
                <a:cs typeface="Arial"/>
              </a:rPr>
              <a:t> 18</a:t>
            </a:r>
            <a:br>
              <a:rPr lang="en-US" b="1" dirty="0" smtClean="0">
                <a:solidFill>
                  <a:srgbClr val="009AA6"/>
                </a:solidFill>
                <a:latin typeface="Arial"/>
                <a:cs typeface="Arial"/>
              </a:rPr>
            </a:br>
            <a:endParaRPr lang="pt-BR" dirty="0"/>
          </a:p>
        </p:txBody>
      </p:sp>
      <p:sp>
        <p:nvSpPr>
          <p:cNvPr id="3" name="Espaço Reservado para Texto 2"/>
          <p:cNvSpPr>
            <a:spLocks noGrp="1"/>
          </p:cNvSpPr>
          <p:nvPr>
            <p:ph type="body" idx="1"/>
          </p:nvPr>
        </p:nvSpPr>
        <p:spPr>
          <a:xfrm>
            <a:off x="432000" y="1357200"/>
            <a:ext cx="8146800" cy="601200"/>
          </a:xfrm>
          <a:prstGeom prst="rect">
            <a:avLst/>
          </a:prstGeom>
          <a:noFill/>
        </p:spPr>
        <p:txBody>
          <a:bodyPr wrap="square" rtlCol="0">
            <a:spAutoFit/>
          </a:bodyPr>
          <a:lstStyle/>
          <a:p>
            <a:pPr>
              <a:lnSpc>
                <a:spcPct val="120000"/>
              </a:lnSpc>
            </a:pPr>
            <a:r>
              <a:rPr lang="en-US" sz="1400" dirty="0" err="1" smtClean="0">
                <a:latin typeface="Arial"/>
                <a:cs typeface="Arial"/>
              </a:rPr>
              <a:t>Recomenda</a:t>
            </a:r>
            <a:r>
              <a:rPr lang="en-US" sz="1400" dirty="0" smtClean="0">
                <a:latin typeface="Arial"/>
                <a:cs typeface="Arial"/>
              </a:rPr>
              <a:t>-se </a:t>
            </a:r>
            <a:r>
              <a:rPr lang="en-US" sz="1400" dirty="0" err="1" smtClean="0">
                <a:latin typeface="Arial"/>
                <a:cs typeface="Arial"/>
              </a:rPr>
              <a:t>letra</a:t>
            </a:r>
            <a:r>
              <a:rPr lang="en-US" sz="1400" dirty="0" smtClean="0">
                <a:latin typeface="Arial"/>
                <a:cs typeface="Arial"/>
              </a:rPr>
              <a:t> Arial </a:t>
            </a:r>
            <a:r>
              <a:rPr lang="en-US" sz="1400" dirty="0" err="1" smtClean="0">
                <a:latin typeface="Arial"/>
                <a:cs typeface="Arial"/>
              </a:rPr>
              <a:t>tamanho</a:t>
            </a:r>
            <a:r>
              <a:rPr lang="en-US" sz="1400" dirty="0" smtClean="0">
                <a:latin typeface="Arial"/>
                <a:cs typeface="Arial"/>
              </a:rPr>
              <a:t> 14. </a:t>
            </a:r>
            <a:r>
              <a:rPr lang="en-US" sz="1400" dirty="0" err="1" smtClean="0">
                <a:latin typeface="Arial"/>
                <a:cs typeface="Arial"/>
              </a:rPr>
              <a:t>Faça</a:t>
            </a:r>
            <a:r>
              <a:rPr lang="en-US" sz="1400" dirty="0" smtClean="0">
                <a:latin typeface="Arial"/>
                <a:cs typeface="Arial"/>
              </a:rPr>
              <a:t> </a:t>
            </a:r>
            <a:r>
              <a:rPr lang="en-US" sz="1400" dirty="0" err="1" smtClean="0">
                <a:latin typeface="Arial"/>
                <a:cs typeface="Arial"/>
              </a:rPr>
              <a:t>sempre</a:t>
            </a:r>
            <a:r>
              <a:rPr lang="en-US" sz="1400" dirty="0" smtClean="0">
                <a:latin typeface="Arial"/>
                <a:cs typeface="Arial"/>
              </a:rPr>
              <a:t> o </a:t>
            </a:r>
            <a:r>
              <a:rPr lang="en-US" sz="1400" dirty="0" err="1" smtClean="0">
                <a:latin typeface="Arial"/>
                <a:cs typeface="Arial"/>
              </a:rPr>
              <a:t>alinhamento</a:t>
            </a:r>
            <a:r>
              <a:rPr lang="en-US" sz="1400" dirty="0" smtClean="0">
                <a:latin typeface="Arial"/>
                <a:cs typeface="Arial"/>
              </a:rPr>
              <a:t> do </a:t>
            </a:r>
            <a:r>
              <a:rPr lang="en-US" sz="1400" dirty="0" err="1" smtClean="0">
                <a:latin typeface="Arial"/>
                <a:cs typeface="Arial"/>
              </a:rPr>
              <a:t>seu</a:t>
            </a:r>
            <a:r>
              <a:rPr lang="en-US" sz="1400" dirty="0" smtClean="0">
                <a:latin typeface="Arial"/>
                <a:cs typeface="Arial"/>
              </a:rPr>
              <a:t> </a:t>
            </a:r>
            <a:r>
              <a:rPr lang="en-US" sz="1400" dirty="0" err="1" smtClean="0">
                <a:latin typeface="Arial"/>
                <a:cs typeface="Arial"/>
              </a:rPr>
              <a:t>texto</a:t>
            </a:r>
            <a:r>
              <a:rPr lang="en-US" sz="1400" dirty="0" smtClean="0">
                <a:latin typeface="Arial"/>
                <a:cs typeface="Arial"/>
              </a:rPr>
              <a:t> à </a:t>
            </a:r>
            <a:r>
              <a:rPr lang="en-US" sz="1400" dirty="0" err="1" smtClean="0">
                <a:latin typeface="Arial"/>
                <a:cs typeface="Arial"/>
              </a:rPr>
              <a:t>esquerda</a:t>
            </a:r>
            <a:r>
              <a:rPr lang="en-US" sz="1400" dirty="0" smtClean="0">
                <a:latin typeface="Arial"/>
                <a:cs typeface="Arial"/>
              </a:rPr>
              <a:t>, </a:t>
            </a:r>
          </a:p>
          <a:p>
            <a:pPr>
              <a:lnSpc>
                <a:spcPct val="120000"/>
              </a:lnSpc>
            </a:pPr>
            <a:r>
              <a:rPr lang="en-US" sz="1400" dirty="0" err="1" smtClean="0">
                <a:latin typeface="Arial"/>
                <a:cs typeface="Arial"/>
              </a:rPr>
              <a:t>sem</a:t>
            </a:r>
            <a:r>
              <a:rPr lang="en-US" sz="1400" dirty="0" smtClean="0">
                <a:latin typeface="Arial"/>
                <a:cs typeface="Arial"/>
              </a:rPr>
              <a:t> </a:t>
            </a:r>
            <a:r>
              <a:rPr lang="en-US" sz="1400" dirty="0" err="1" smtClean="0">
                <a:latin typeface="Arial"/>
                <a:cs typeface="Arial"/>
              </a:rPr>
              <a:t>justificar</a:t>
            </a:r>
            <a:r>
              <a:rPr lang="en-US" sz="1400" dirty="0" smtClean="0">
                <a:latin typeface="Arial"/>
                <a:cs typeface="Arial"/>
              </a:rPr>
              <a:t>.</a:t>
            </a:r>
            <a:endParaRPr lang="pt-BR" dirty="0"/>
          </a:p>
        </p:txBody>
      </p:sp>
      <p:sp>
        <p:nvSpPr>
          <p:cNvPr id="6" name="Espaço Reservado para Número de Slide 5"/>
          <p:cNvSpPr>
            <a:spLocks noGrp="1"/>
          </p:cNvSpPr>
          <p:nvPr>
            <p:ph type="sldNum" sz="quarter" idx="4"/>
          </p:nvPr>
        </p:nvSpPr>
        <p:spPr>
          <a:xfrm>
            <a:off x="4716016" y="4874400"/>
            <a:ext cx="3862784" cy="266400"/>
          </a:xfrm>
          <a:prstGeom prst="rect">
            <a:avLst/>
          </a:prstGeom>
        </p:spPr>
        <p:txBody>
          <a:bodyPr vert="horz" lIns="91440" tIns="45720" rIns="91440" bIns="45720" rtlCol="0" anchor="ctr"/>
          <a:lstStyle>
            <a:lvl1pPr algn="r">
              <a:defRPr sz="900" b="1">
                <a:solidFill>
                  <a:schemeClr val="tx1">
                    <a:tint val="75000"/>
                  </a:schemeClr>
                </a:solidFill>
                <a:latin typeface="Arial" pitchFamily="34" charset="0"/>
                <a:cs typeface="Arial" pitchFamily="34" charset="0"/>
              </a:defRPr>
            </a:lvl1pPr>
          </a:lstStyle>
          <a:p>
            <a:r>
              <a:rPr lang="pt-BR" dirty="0" smtClean="0"/>
              <a:t> |   MATERIAL CONFIDENCIAL   |   PÁGINA </a:t>
            </a:r>
            <a:fld id="{7F303BA8-C97C-4F5B-B9D3-CDD17C3693B6}" type="slidenum">
              <a:rPr lang="pt-BR" smtClean="0"/>
              <a:pPr/>
              <a:t>‹nº›</a:t>
            </a:fld>
            <a:endParaRPr lang="pt-BR" dirty="0"/>
          </a:p>
        </p:txBody>
      </p:sp>
    </p:spTree>
    <p:extLst>
      <p:ext uri="{BB962C8B-B14F-4D97-AF65-F5344CB8AC3E}">
        <p14:creationId xmlns:p14="http://schemas.microsoft.com/office/powerpoint/2010/main" val="40743610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2" r:id="rId5"/>
    <p:sldLayoutId id="2147483666" r:id="rId6"/>
    <p:sldLayoutId id="2147483652" r:id="rId7"/>
    <p:sldLayoutId id="2147483663" r:id="rId8"/>
    <p:sldLayoutId id="2147483664" r:id="rId9"/>
    <p:sldLayoutId id="2147483665" r:id="rId10"/>
    <p:sldLayoutId id="2147483659" r:id="rId11"/>
  </p:sldLayoutIdLst>
  <p:hf hdr="0" ftr="0" dt="0"/>
  <p:txStyles>
    <p:titleStyle>
      <a:lvl1pPr algn="ctr" defTabSz="914400" rtl="0" eaLnBrk="1" latinLnBrk="0" hangingPunct="1">
        <a:spcBef>
          <a:spcPct val="0"/>
        </a:spcBef>
        <a:buNone/>
        <a:defRPr lang="pt-BR" sz="1800" b="1" kern="1200" dirty="0">
          <a:solidFill>
            <a:srgbClr val="009AA6"/>
          </a:solidFill>
          <a:latin typeface="Arial"/>
          <a:ea typeface="+mn-ea"/>
          <a:cs typeface="Arial"/>
        </a:defRPr>
      </a:lvl1pPr>
    </p:titleStyle>
    <p:body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75984" y="2244254"/>
            <a:ext cx="5544488" cy="1263600"/>
          </a:xfrm>
        </p:spPr>
        <p:txBody>
          <a:bodyPr>
            <a:noAutofit/>
          </a:bodyPr>
          <a:lstStyle/>
          <a:p>
            <a:r>
              <a:rPr lang="pt-BR" sz="2800" dirty="0" smtClean="0"/>
              <a:t>Arquitetura de Referência SOA</a:t>
            </a:r>
            <a:br>
              <a:rPr lang="pt-BR" sz="2800" dirty="0" smtClean="0"/>
            </a:br>
            <a:r>
              <a:rPr lang="pt-BR" sz="2400" dirty="0" smtClean="0"/>
              <a:t>Blueprint </a:t>
            </a:r>
            <a:r>
              <a:rPr lang="pt-BR" sz="2400" dirty="0" smtClean="0"/>
              <a:t>v1.60</a:t>
            </a:r>
            <a:endParaRPr lang="pt-BR" sz="2800" b="0" dirty="0"/>
          </a:p>
        </p:txBody>
      </p:sp>
      <p:graphicFrame>
        <p:nvGraphicFramePr>
          <p:cNvPr id="4" name="Tabela 3"/>
          <p:cNvGraphicFramePr>
            <a:graphicFrameLocks noGrp="1"/>
          </p:cNvGraphicFramePr>
          <p:nvPr>
            <p:extLst>
              <p:ext uri="{D42A27DB-BD31-4B8C-83A1-F6EECF244321}">
                <p14:modId xmlns:p14="http://schemas.microsoft.com/office/powerpoint/2010/main" val="1221378527"/>
              </p:ext>
            </p:extLst>
          </p:nvPr>
        </p:nvGraphicFramePr>
        <p:xfrm>
          <a:off x="3275984" y="3620998"/>
          <a:ext cx="3672408" cy="822960"/>
        </p:xfrm>
        <a:graphic>
          <a:graphicData uri="http://schemas.openxmlformats.org/drawingml/2006/table">
            <a:tbl>
              <a:tblPr firstRow="1" bandRow="1">
                <a:tableStyleId>{2D5ABB26-0587-4C30-8999-92F81FD0307C}</a:tableStyleId>
              </a:tblPr>
              <a:tblGrid>
                <a:gridCol w="3672408"/>
              </a:tblGrid>
              <a:tr h="264029">
                <a:tc>
                  <a:txBody>
                    <a:bodyPr/>
                    <a:lstStyle/>
                    <a:p>
                      <a:r>
                        <a:rPr lang="pt-BR" sz="1200" b="1" dirty="0" smtClean="0">
                          <a:solidFill>
                            <a:schemeClr val="bg1"/>
                          </a:solidFill>
                          <a:latin typeface="Arial" pitchFamily="34" charset="0"/>
                          <a:cs typeface="Arial" pitchFamily="34" charset="0"/>
                        </a:rPr>
                        <a:t>Dir. Arquitetura de Dados</a:t>
                      </a:r>
                      <a:r>
                        <a:rPr lang="pt-BR" sz="1200" b="1" baseline="0" dirty="0" smtClean="0">
                          <a:solidFill>
                            <a:schemeClr val="bg1"/>
                          </a:solidFill>
                          <a:latin typeface="Arial" pitchFamily="34" charset="0"/>
                          <a:cs typeface="Arial" pitchFamily="34" charset="0"/>
                        </a:rPr>
                        <a:t> e Novas Tecnologias</a:t>
                      </a:r>
                      <a:endParaRPr lang="pt-BR" sz="1200" b="1" dirty="0">
                        <a:solidFill>
                          <a:schemeClr val="bg1"/>
                        </a:solidFill>
                        <a:latin typeface="Arial" pitchFamily="34" charset="0"/>
                        <a:cs typeface="Arial" pitchFamily="34" charset="0"/>
                      </a:endParaRPr>
                    </a:p>
                  </a:txBody>
                  <a:tcPr/>
                </a:tc>
              </a:tr>
              <a:tr h="264029">
                <a:tc>
                  <a:txBody>
                    <a:bodyPr/>
                    <a:lstStyle/>
                    <a:p>
                      <a:r>
                        <a:rPr lang="pt-BR" sz="1200" b="1" dirty="0" smtClean="0">
                          <a:solidFill>
                            <a:schemeClr val="bg1"/>
                          </a:solidFill>
                          <a:latin typeface="Arial" pitchFamily="34" charset="0"/>
                          <a:cs typeface="Arial" pitchFamily="34" charset="0"/>
                        </a:rPr>
                        <a:t>Ger. Arquitetura de Dados</a:t>
                      </a:r>
                      <a:endParaRPr lang="pt-BR" sz="1200" b="1" dirty="0">
                        <a:solidFill>
                          <a:schemeClr val="bg1"/>
                        </a:solidFill>
                        <a:latin typeface="Arial" pitchFamily="34" charset="0"/>
                        <a:cs typeface="Arial" pitchFamily="34" charset="0"/>
                      </a:endParaRPr>
                    </a:p>
                  </a:txBody>
                  <a:tcPr/>
                </a:tc>
              </a:tr>
              <a:tr h="264029">
                <a:tc>
                  <a:txBody>
                    <a:bodyPr/>
                    <a:lstStyle/>
                    <a:p>
                      <a:r>
                        <a:rPr lang="pt-BR" sz="1200" b="1" dirty="0" smtClean="0">
                          <a:solidFill>
                            <a:schemeClr val="bg1"/>
                          </a:solidFill>
                          <a:latin typeface="Arial" pitchFamily="34" charset="0"/>
                          <a:cs typeface="Arial" pitchFamily="34" charset="0"/>
                        </a:rPr>
                        <a:t>Rio de Janeiro</a:t>
                      </a:r>
                      <a:r>
                        <a:rPr lang="pt-BR" sz="1200" b="1" baseline="0" dirty="0" smtClean="0">
                          <a:solidFill>
                            <a:schemeClr val="bg1"/>
                          </a:solidFill>
                          <a:latin typeface="Arial" pitchFamily="34" charset="0"/>
                          <a:cs typeface="Arial" pitchFamily="34" charset="0"/>
                        </a:rPr>
                        <a:t> | 2014</a:t>
                      </a:r>
                      <a:endParaRPr lang="pt-BR" sz="1200" b="1" dirty="0">
                        <a:solidFill>
                          <a:schemeClr val="bg1"/>
                        </a:solidFill>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767967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131590"/>
            <a:ext cx="2160240" cy="1228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a:t>Arquitetura de </a:t>
            </a:r>
            <a:r>
              <a:rPr lang="pt-BR" dirty="0" smtClean="0"/>
              <a:t>Referência</a:t>
            </a:r>
            <a:br>
              <a:rPr lang="pt-BR" dirty="0" smtClean="0"/>
            </a:br>
            <a:r>
              <a:rPr lang="pt-BR" b="0" i="1" dirty="0" smtClean="0"/>
              <a:t>Componentes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10</a:t>
            </a:fld>
            <a:endParaRPr lang="pt-BR" dirty="0"/>
          </a:p>
        </p:txBody>
      </p:sp>
      <p:sp>
        <p:nvSpPr>
          <p:cNvPr id="4" name="Espaço Reservado para Conteúdo 3"/>
          <p:cNvSpPr>
            <a:spLocks noGrp="1"/>
          </p:cNvSpPr>
          <p:nvPr>
            <p:ph sz="quarter" idx="11"/>
          </p:nvPr>
        </p:nvSpPr>
        <p:spPr>
          <a:xfrm>
            <a:off x="2699792" y="1131590"/>
            <a:ext cx="5879008" cy="738664"/>
          </a:xfrm>
        </p:spPr>
        <p:txBody>
          <a:bodyPr/>
          <a:lstStyle/>
          <a:p>
            <a:r>
              <a:rPr lang="pt-BR" dirty="0" smtClean="0"/>
              <a:t>A camada </a:t>
            </a:r>
            <a:r>
              <a:rPr lang="pt-BR" dirty="0"/>
              <a:t>de </a:t>
            </a:r>
            <a:r>
              <a:rPr lang="pt-BR" b="1" dirty="0" smtClean="0"/>
              <a:t>Governança</a:t>
            </a:r>
            <a:r>
              <a:rPr lang="pt-BR" dirty="0" smtClean="0"/>
              <a:t> </a:t>
            </a:r>
            <a:r>
              <a:rPr lang="pt-BR" dirty="0"/>
              <a:t>é responsável por suportar todo o processo de gestão dos ativos da arquitetura SOA </a:t>
            </a:r>
            <a:r>
              <a:rPr lang="pt-BR" dirty="0" smtClean="0"/>
              <a:t>através dum conjunto </a:t>
            </a:r>
            <a:r>
              <a:rPr lang="pt-BR" dirty="0"/>
              <a:t>de processos, políticas e </a:t>
            </a:r>
            <a:r>
              <a:rPr lang="pt-BR" dirty="0" smtClean="0"/>
              <a:t>procedimentos.</a:t>
            </a:r>
            <a:endParaRPr lang="pt-BR" i="1" dirty="0"/>
          </a:p>
        </p:txBody>
      </p:sp>
      <p:sp>
        <p:nvSpPr>
          <p:cNvPr id="6" name="Retângulo 5"/>
          <p:cNvSpPr/>
          <p:nvPr/>
        </p:nvSpPr>
        <p:spPr>
          <a:xfrm>
            <a:off x="2411760" y="1270337"/>
            <a:ext cx="174646" cy="103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2699792" y="1977102"/>
            <a:ext cx="5879008" cy="7386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 camada de </a:t>
            </a:r>
            <a:r>
              <a:rPr lang="pt-BR" b="1" dirty="0" smtClean="0"/>
              <a:t>Desenvolvimento </a:t>
            </a:r>
            <a:r>
              <a:rPr lang="pt-BR" dirty="0" smtClean="0"/>
              <a:t>é responsável por suportar todo o processo de desenvolvimento dos componentes e ativos da arquitetura SOA através dum conjunto de processos, procedimentos e ferramentas.</a:t>
            </a:r>
            <a:endParaRPr lang="pt-BR" i="1" dirty="0"/>
          </a:p>
        </p:txBody>
      </p:sp>
      <p:sp>
        <p:nvSpPr>
          <p:cNvPr id="8" name="Retângulo 7"/>
          <p:cNvSpPr/>
          <p:nvPr/>
        </p:nvSpPr>
        <p:spPr>
          <a:xfrm>
            <a:off x="2195736" y="1270337"/>
            <a:ext cx="174646" cy="103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Conteúdo 3"/>
          <p:cNvSpPr txBox="1">
            <a:spLocks/>
          </p:cNvSpPr>
          <p:nvPr/>
        </p:nvSpPr>
        <p:spPr>
          <a:xfrm>
            <a:off x="2699792" y="2769771"/>
            <a:ext cx="5879008" cy="95410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 camada de </a:t>
            </a:r>
            <a:r>
              <a:rPr lang="pt-BR" b="1" dirty="0" smtClean="0"/>
              <a:t>Informação </a:t>
            </a:r>
            <a:r>
              <a:rPr lang="pt-BR" dirty="0" smtClean="0"/>
              <a:t>é responsável </a:t>
            </a:r>
            <a:r>
              <a:rPr lang="pt-BR" dirty="0"/>
              <a:t>por fornecer uma representação </a:t>
            </a:r>
            <a:r>
              <a:rPr lang="pt-BR" dirty="0" smtClean="0"/>
              <a:t>unificada (</a:t>
            </a:r>
            <a:r>
              <a:rPr lang="pt-BR" b="1" dirty="0"/>
              <a:t>Modelo Canônico </a:t>
            </a:r>
            <a:r>
              <a:rPr lang="pt-BR" dirty="0"/>
              <a:t>de Integração</a:t>
            </a:r>
            <a:r>
              <a:rPr lang="pt-BR" dirty="0" smtClean="0"/>
              <a:t>) </a:t>
            </a:r>
            <a:r>
              <a:rPr lang="pt-BR" dirty="0"/>
              <a:t>das informações </a:t>
            </a:r>
            <a:r>
              <a:rPr lang="pt-BR" dirty="0" smtClean="0"/>
              <a:t>e outros metadados (</a:t>
            </a:r>
            <a:r>
              <a:rPr lang="pt-BR" b="1" dirty="0" smtClean="0"/>
              <a:t>Mensagem Canônica</a:t>
            </a:r>
            <a:r>
              <a:rPr lang="pt-BR" dirty="0" smtClean="0"/>
              <a:t>) necessários </a:t>
            </a:r>
            <a:r>
              <a:rPr lang="pt-BR" dirty="0"/>
              <a:t>n</a:t>
            </a:r>
            <a:r>
              <a:rPr lang="pt-BR" dirty="0" smtClean="0"/>
              <a:t>a </a:t>
            </a:r>
            <a:r>
              <a:rPr lang="pt-BR" dirty="0"/>
              <a:t>implementação</a:t>
            </a:r>
            <a:r>
              <a:rPr lang="pt-BR" dirty="0" smtClean="0"/>
              <a:t> dos </a:t>
            </a:r>
            <a:r>
              <a:rPr lang="pt-BR" dirty="0"/>
              <a:t>serviços de TI, aplicações e </a:t>
            </a:r>
            <a:r>
              <a:rPr lang="pt-BR" dirty="0" smtClean="0"/>
              <a:t>sistemas.</a:t>
            </a:r>
          </a:p>
        </p:txBody>
      </p:sp>
      <p:sp>
        <p:nvSpPr>
          <p:cNvPr id="10" name="Retângulo 9"/>
          <p:cNvSpPr/>
          <p:nvPr/>
        </p:nvSpPr>
        <p:spPr>
          <a:xfrm>
            <a:off x="940970" y="1274953"/>
            <a:ext cx="1182758" cy="103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Conteúdo 3"/>
          <p:cNvSpPr txBox="1">
            <a:spLocks/>
          </p:cNvSpPr>
          <p:nvPr/>
        </p:nvSpPr>
        <p:spPr>
          <a:xfrm>
            <a:off x="2699792" y="3777302"/>
            <a:ext cx="5879008" cy="7386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 camada de </a:t>
            </a:r>
            <a:r>
              <a:rPr lang="pt-BR" b="1" dirty="0" smtClean="0"/>
              <a:t>Runtime </a:t>
            </a:r>
            <a:r>
              <a:rPr lang="pt-BR" dirty="0" smtClean="0"/>
              <a:t>é responsável por fornecer todas </a:t>
            </a:r>
            <a:r>
              <a:rPr lang="pt-BR" dirty="0"/>
              <a:t>as funcionalidades de Integração e faz a interconexão entre as diversas camadas e plataformas de solução.</a:t>
            </a:r>
          </a:p>
        </p:txBody>
      </p:sp>
      <p:sp>
        <p:nvSpPr>
          <p:cNvPr id="13" name="Retângulo 12"/>
          <p:cNvSpPr/>
          <p:nvPr/>
        </p:nvSpPr>
        <p:spPr>
          <a:xfrm>
            <a:off x="1027856" y="1307434"/>
            <a:ext cx="807840"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0837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7" grpId="0"/>
      <p:bldP spid="8" grpId="0" animBg="1"/>
      <p:bldP spid="9" grpId="0"/>
      <p:bldP spid="10" grpId="0" animBg="1"/>
      <p:bldP spid="12" grpId="0"/>
      <p:bldP spid="1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5076104" cy="646331"/>
          </a:xfrm>
        </p:spPr>
        <p:txBody>
          <a:bodyPr/>
          <a:lstStyle/>
          <a:p>
            <a:r>
              <a:rPr lang="pt-BR" dirty="0" smtClean="0"/>
              <a:t>Arquitetura de Segurança</a:t>
            </a:r>
            <a:br>
              <a:rPr lang="pt-BR" dirty="0" smtClean="0"/>
            </a:br>
            <a:r>
              <a:rPr lang="pt-BR" b="0" i="1" dirty="0" smtClean="0"/>
              <a:t>Componentes</a:t>
            </a:r>
            <a:endParaRPr lang="pt-BR" b="0" i="1" dirty="0"/>
          </a:p>
        </p:txBody>
      </p:sp>
      <p:sp>
        <p:nvSpPr>
          <p:cNvPr id="3" name="Espaço Reservado para Número de Slide 2"/>
          <p:cNvSpPr>
            <a:spLocks noGrp="1"/>
          </p:cNvSpPr>
          <p:nvPr>
            <p:ph type="sldNum" sz="quarter" idx="10"/>
          </p:nvPr>
        </p:nvSpPr>
        <p:spPr/>
        <p:txBody>
          <a:bodyPr/>
          <a:lstStyle/>
          <a:p>
            <a:r>
              <a:rPr lang="pt-BR" dirty="0" smtClean="0"/>
              <a:t> |   MATERIAL CONFIDENCIAL   |   PÁGINA </a:t>
            </a:r>
            <a:fld id="{7F303BA8-C97C-4F5B-B9D3-CDD17C3693B6}" type="slidenum">
              <a:rPr lang="pt-BR" smtClean="0"/>
              <a:pPr/>
              <a:t>100</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180907" y="267494"/>
            <a:ext cx="119285" cy="36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377850" y="1184434"/>
            <a:ext cx="8370614" cy="523220"/>
          </a:xfrm>
        </p:spPr>
        <p:txBody>
          <a:bodyPr/>
          <a:lstStyle/>
          <a:p>
            <a:r>
              <a:rPr lang="pt-BR" dirty="0" smtClean="0"/>
              <a:t>Todos os requisitos de segurança podem então ser definidos principalmente em 2 componentes da Arquitetura Técnica.  </a:t>
            </a:r>
          </a:p>
        </p:txBody>
      </p:sp>
      <p:sp>
        <p:nvSpPr>
          <p:cNvPr id="9" name="Espaço Reservado para Conteúdo 3"/>
          <p:cNvSpPr txBox="1">
            <a:spLocks/>
          </p:cNvSpPr>
          <p:nvPr/>
        </p:nvSpPr>
        <p:spPr>
          <a:xfrm>
            <a:off x="4860032" y="1696035"/>
            <a:ext cx="3960440" cy="332398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b="1" dirty="0" smtClean="0"/>
              <a:t>Oracle Web Services Manager</a:t>
            </a:r>
          </a:p>
          <a:p>
            <a:pPr marL="285750" indent="-285750">
              <a:buFont typeface="Arial" panose="020B0604020202020204" pitchFamily="34" charset="0"/>
              <a:buChar char="•"/>
            </a:pPr>
            <a:r>
              <a:rPr lang="pt-BR" dirty="0" smtClean="0"/>
              <a:t>Baseado numa </a:t>
            </a:r>
            <a:r>
              <a:rPr lang="pt-BR" b="1" dirty="0" smtClean="0"/>
              <a:t>framework de políticas </a:t>
            </a:r>
            <a:r>
              <a:rPr lang="pt-BR" dirty="0" smtClean="0"/>
              <a:t>para gerir duma forma consistente a segurança dos serviços</a:t>
            </a:r>
            <a:r>
              <a:rPr lang="en-US" dirty="0" smtClean="0"/>
              <a:t>;</a:t>
            </a:r>
          </a:p>
          <a:p>
            <a:pPr marL="285750" indent="-285750">
              <a:buFont typeface="Arial" panose="020B0604020202020204" pitchFamily="34" charset="0"/>
              <a:buChar char="•"/>
            </a:pPr>
            <a:r>
              <a:rPr lang="pt-BR" dirty="0"/>
              <a:t>Permite a implementação de </a:t>
            </a:r>
            <a:r>
              <a:rPr lang="pt-BR" b="1" dirty="0"/>
              <a:t>Segurança de Mensagem</a:t>
            </a:r>
            <a:r>
              <a:rPr lang="pt-BR" dirty="0"/>
              <a:t> (WS-Security); gere a integração com um diretório </a:t>
            </a:r>
            <a:r>
              <a:rPr lang="pt-BR" dirty="0" smtClean="0"/>
              <a:t>LDAP, pode </a:t>
            </a:r>
            <a:r>
              <a:rPr lang="pt-BR" dirty="0"/>
              <a:t>gerar </a:t>
            </a:r>
            <a:r>
              <a:rPr lang="pt-BR" dirty="0" err="1"/>
              <a:t>tokens</a:t>
            </a:r>
            <a:r>
              <a:rPr lang="pt-BR" dirty="0"/>
              <a:t> de </a:t>
            </a:r>
            <a:r>
              <a:rPr lang="pt-BR" dirty="0" smtClean="0"/>
              <a:t>segurança;</a:t>
            </a:r>
            <a:endParaRPr lang="pt-BR" dirty="0"/>
          </a:p>
          <a:p>
            <a:pPr marL="285750" indent="-285750">
              <a:buFont typeface="Arial" panose="020B0604020202020204" pitchFamily="34" charset="0"/>
              <a:buChar char="•"/>
            </a:pPr>
            <a:r>
              <a:rPr lang="pt-BR" dirty="0" smtClean="0"/>
              <a:t>Pode ser usado em tempo de design (</a:t>
            </a:r>
            <a:r>
              <a:rPr lang="pt-BR" dirty="0" err="1" smtClean="0"/>
              <a:t>JDeveloper</a:t>
            </a:r>
            <a:r>
              <a:rPr lang="pt-BR" dirty="0" smtClean="0"/>
              <a:t>) ou operações (Enterprise Manager, WLST – </a:t>
            </a:r>
            <a:r>
              <a:rPr lang="pt-BR" dirty="0" err="1" smtClean="0"/>
              <a:t>WebLogic</a:t>
            </a:r>
            <a:r>
              <a:rPr lang="pt-BR" dirty="0" smtClean="0"/>
              <a:t> </a:t>
            </a:r>
            <a:r>
              <a:rPr lang="pt-BR" dirty="0" err="1" smtClean="0"/>
              <a:t>Scripting</a:t>
            </a:r>
            <a:r>
              <a:rPr lang="pt-BR" dirty="0" smtClean="0"/>
              <a:t> Tool); </a:t>
            </a:r>
          </a:p>
          <a:p>
            <a:pPr marL="285750" indent="-285750">
              <a:buFont typeface="Arial" panose="020B0604020202020204" pitchFamily="34" charset="0"/>
              <a:buChar char="•"/>
            </a:pPr>
            <a:r>
              <a:rPr lang="pt-BR" dirty="0" smtClean="0"/>
              <a:t>Serve de PEP (</a:t>
            </a:r>
            <a:r>
              <a:rPr lang="pt-BR" dirty="0" err="1" smtClean="0"/>
              <a:t>Policy</a:t>
            </a:r>
            <a:r>
              <a:rPr lang="pt-BR" dirty="0" smtClean="0"/>
              <a:t> </a:t>
            </a:r>
            <a:r>
              <a:rPr lang="pt-BR" dirty="0" err="1" smtClean="0"/>
              <a:t>Enforcement</a:t>
            </a:r>
            <a:r>
              <a:rPr lang="pt-BR" dirty="0" smtClean="0"/>
              <a:t> Point);</a:t>
            </a:r>
          </a:p>
          <a:p>
            <a:pPr marL="285750" indent="-285750">
              <a:buFont typeface="Arial" panose="020B0604020202020204" pitchFamily="34" charset="0"/>
              <a:buChar char="•"/>
            </a:pPr>
            <a:r>
              <a:rPr lang="pt-BR" dirty="0" smtClean="0"/>
              <a:t>Permite auditoria de todo o tráfego através de log file ou base de dados (</a:t>
            </a:r>
            <a:r>
              <a:rPr lang="pt-BR" dirty="0" err="1" smtClean="0"/>
              <a:t>AuditDB</a:t>
            </a:r>
            <a:r>
              <a:rPr lang="pt-BR" dirty="0" smtClean="0"/>
              <a:t>);</a:t>
            </a:r>
            <a:endParaRPr lang="pt-BR" dirty="0"/>
          </a:p>
        </p:txBody>
      </p:sp>
      <p:sp>
        <p:nvSpPr>
          <p:cNvPr id="10" name="Espaço Reservado para Conteúdo 3"/>
          <p:cNvSpPr txBox="1">
            <a:spLocks/>
          </p:cNvSpPr>
          <p:nvPr/>
        </p:nvSpPr>
        <p:spPr>
          <a:xfrm>
            <a:off x="467543" y="1696035"/>
            <a:ext cx="4104457" cy="2850011"/>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b="1" dirty="0" smtClean="0"/>
              <a:t>Apache Web Server</a:t>
            </a:r>
          </a:p>
          <a:p>
            <a:pPr marL="285750" indent="-285750">
              <a:buFont typeface="Arial" panose="020B0604020202020204" pitchFamily="34" charset="0"/>
              <a:buChar char="•"/>
            </a:pPr>
            <a:r>
              <a:rPr lang="pt-BR" dirty="0" smtClean="0"/>
              <a:t>Pode servir de reverse-proxy para a arquitetura (</a:t>
            </a:r>
            <a:r>
              <a:rPr lang="pt-BR" dirty="0" err="1" smtClean="0"/>
              <a:t>mod_proxy</a:t>
            </a:r>
            <a:r>
              <a:rPr lang="pt-BR" dirty="0" smtClean="0"/>
              <a:t>);</a:t>
            </a:r>
          </a:p>
          <a:p>
            <a:pPr marL="285750" indent="-285750">
              <a:buFont typeface="Arial" panose="020B0604020202020204" pitchFamily="34" charset="0"/>
              <a:buChar char="•"/>
            </a:pPr>
            <a:r>
              <a:rPr lang="pt-BR" dirty="0" smtClean="0"/>
              <a:t>Permite a implementação de </a:t>
            </a:r>
            <a:r>
              <a:rPr lang="pt-BR" b="1" dirty="0" smtClean="0"/>
              <a:t>segurança de transporte</a:t>
            </a:r>
            <a:r>
              <a:rPr lang="pt-BR" dirty="0" smtClean="0"/>
              <a:t> (SSL/TLS) .</a:t>
            </a:r>
          </a:p>
          <a:p>
            <a:pPr marL="285750" indent="-285750">
              <a:buFont typeface="Arial" panose="020B0604020202020204" pitchFamily="34" charset="0"/>
              <a:buChar char="•"/>
            </a:pPr>
            <a:r>
              <a:rPr lang="pt-BR" dirty="0" smtClean="0"/>
              <a:t>Permite </a:t>
            </a:r>
            <a:r>
              <a:rPr lang="pt-BR" b="1" dirty="0" smtClean="0"/>
              <a:t>restringir</a:t>
            </a:r>
            <a:r>
              <a:rPr lang="pt-BR" dirty="0" smtClean="0"/>
              <a:t> o acesso aos </a:t>
            </a:r>
            <a:r>
              <a:rPr lang="pt-BR" dirty="0" err="1" smtClean="0"/>
              <a:t>end</a:t>
            </a:r>
            <a:r>
              <a:rPr lang="pt-BR" dirty="0" smtClean="0"/>
              <a:t>-points dos serviços baseado em </a:t>
            </a:r>
            <a:r>
              <a:rPr lang="pt-BR" b="1" dirty="0" smtClean="0"/>
              <a:t>filtragem de conteúdo</a:t>
            </a:r>
            <a:r>
              <a:rPr lang="pt-BR" dirty="0" smtClean="0"/>
              <a:t>, normalmente através de listas de </a:t>
            </a:r>
            <a:r>
              <a:rPr lang="pt-BR" dirty="0" err="1" smtClean="0"/>
              <a:t>ip</a:t>
            </a:r>
            <a:r>
              <a:rPr lang="pt-BR" dirty="0" smtClean="0"/>
              <a:t> válidos;</a:t>
            </a:r>
          </a:p>
          <a:p>
            <a:pPr marL="285750" indent="-285750">
              <a:buFont typeface="Arial" panose="020B0604020202020204" pitchFamily="34" charset="0"/>
              <a:buChar char="•"/>
            </a:pPr>
            <a:r>
              <a:rPr lang="pt-BR" dirty="0" smtClean="0"/>
              <a:t>Vários outros </a:t>
            </a:r>
            <a:r>
              <a:rPr lang="pt-BR" b="1" dirty="0" smtClean="0"/>
              <a:t>módulos de segurança </a:t>
            </a:r>
            <a:r>
              <a:rPr lang="pt-BR" dirty="0" smtClean="0"/>
              <a:t>podem ser configurados, tais como Autenticação e Certificados digitais;</a:t>
            </a:r>
          </a:p>
        </p:txBody>
      </p:sp>
    </p:spTree>
    <p:extLst>
      <p:ext uri="{BB962C8B-B14F-4D97-AF65-F5344CB8AC3E}">
        <p14:creationId xmlns:p14="http://schemas.microsoft.com/office/powerpoint/2010/main" val="15679731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5076104" cy="646331"/>
          </a:xfrm>
        </p:spPr>
        <p:txBody>
          <a:bodyPr/>
          <a:lstStyle/>
          <a:p>
            <a:r>
              <a:rPr lang="pt-BR" dirty="0" smtClean="0"/>
              <a:t>Arquitetura de Segurança</a:t>
            </a:r>
            <a:br>
              <a:rPr lang="pt-BR" dirty="0" smtClean="0"/>
            </a:br>
            <a:r>
              <a:rPr lang="pt-BR" b="0" i="1" dirty="0" smtClean="0"/>
              <a:t>Implementação na Camada de Serviços </a:t>
            </a:r>
            <a:endParaRPr lang="pt-BR" b="0" i="1" dirty="0"/>
          </a:p>
        </p:txBody>
      </p:sp>
      <p:sp>
        <p:nvSpPr>
          <p:cNvPr id="3" name="Espaço Reservado para Número de Slide 2"/>
          <p:cNvSpPr>
            <a:spLocks noGrp="1"/>
          </p:cNvSpPr>
          <p:nvPr>
            <p:ph type="sldNum" sz="quarter" idx="10"/>
          </p:nvPr>
        </p:nvSpPr>
        <p:spPr/>
        <p:txBody>
          <a:bodyPr/>
          <a:lstStyle/>
          <a:p>
            <a:r>
              <a:rPr lang="pt-BR" dirty="0" smtClean="0"/>
              <a:t> |   MATERIAL CONFIDENCIAL   |   PÁGINA </a:t>
            </a:r>
            <a:fld id="{7F303BA8-C97C-4F5B-B9D3-CDD17C3693B6}" type="slidenum">
              <a:rPr lang="pt-BR" smtClean="0"/>
              <a:pPr/>
              <a:t>101</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180907" y="267494"/>
            <a:ext cx="119285" cy="36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377850" y="1184434"/>
            <a:ext cx="8370614" cy="954107"/>
          </a:xfrm>
        </p:spPr>
        <p:txBody>
          <a:bodyPr/>
          <a:lstStyle/>
          <a:p>
            <a:r>
              <a:rPr lang="pt-BR" dirty="0" smtClean="0"/>
              <a:t>O </a:t>
            </a:r>
            <a:r>
              <a:rPr lang="pt-BR" b="1" dirty="0" smtClean="0"/>
              <a:t>Oracle Web Services Manager </a:t>
            </a:r>
            <a:r>
              <a:rPr lang="pt-BR" dirty="0" smtClean="0"/>
              <a:t>é o componente técnico que irá gerir todas as políticas de segurança a serem implementados nos serviços na Arquitetura de Serviços. Estas políticas devem </a:t>
            </a:r>
            <a:r>
              <a:rPr lang="pt-BR" i="1" dirty="0" smtClean="0"/>
              <a:t>normalmente</a:t>
            </a:r>
            <a:r>
              <a:rPr lang="pt-BR" dirty="0" smtClean="0"/>
              <a:t> ser associadas somente aos </a:t>
            </a:r>
            <a:r>
              <a:rPr lang="pt-BR" b="1" dirty="0" smtClean="0"/>
              <a:t>serviços de negócio </a:t>
            </a:r>
            <a:r>
              <a:rPr lang="pt-BR" dirty="0" smtClean="0"/>
              <a:t>que são os únicos expostos aos </a:t>
            </a:r>
            <a:r>
              <a:rPr lang="pt-BR" b="1" dirty="0" smtClean="0"/>
              <a:t>consumidores externos</a:t>
            </a:r>
            <a:r>
              <a:rPr lang="pt-BR" dirty="0" smtClean="0"/>
              <a:t> da arquitetura.</a:t>
            </a:r>
          </a:p>
        </p:txBody>
      </p:sp>
      <p:sp>
        <p:nvSpPr>
          <p:cNvPr id="11" name="Espaço Reservado para Conteúdo 3"/>
          <p:cNvSpPr txBox="1">
            <a:spLocks/>
          </p:cNvSpPr>
          <p:nvPr/>
        </p:nvSpPr>
        <p:spPr>
          <a:xfrm>
            <a:off x="395536" y="2311125"/>
            <a:ext cx="8280920" cy="2160591"/>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b="1" dirty="0" smtClean="0"/>
              <a:t>Procedimentos</a:t>
            </a:r>
          </a:p>
          <a:p>
            <a:pPr marL="285750" indent="-285750">
              <a:buFont typeface="Arial" panose="020B0604020202020204" pitchFamily="34" charset="0"/>
              <a:buChar char="•"/>
            </a:pPr>
            <a:r>
              <a:rPr lang="pt-BR" dirty="0" smtClean="0"/>
              <a:t>As </a:t>
            </a:r>
            <a:r>
              <a:rPr lang="pt-BR" dirty="0"/>
              <a:t>políticas são um conjunto de capacidades ou </a:t>
            </a:r>
            <a:r>
              <a:rPr lang="pt-BR" dirty="0" smtClean="0"/>
              <a:t>requisitos </a:t>
            </a:r>
            <a:r>
              <a:rPr lang="pt-BR" dirty="0"/>
              <a:t>que devem ser associados a um serviço</a:t>
            </a:r>
            <a:r>
              <a:rPr lang="pt-BR" dirty="0" smtClean="0"/>
              <a:t>. Existem vários </a:t>
            </a:r>
            <a:r>
              <a:rPr lang="pt-BR" b="1" dirty="0" smtClean="0"/>
              <a:t>tipos de políticas</a:t>
            </a:r>
            <a:r>
              <a:rPr lang="pt-BR" dirty="0" smtClean="0"/>
              <a:t> que podem ser utilizadas. As políticas são compostas de várias “</a:t>
            </a:r>
            <a:r>
              <a:rPr lang="pt-BR" dirty="0" err="1" smtClean="0"/>
              <a:t>assertions</a:t>
            </a:r>
            <a:r>
              <a:rPr lang="pt-BR" dirty="0" smtClean="0"/>
              <a:t>”; Estas políticas </a:t>
            </a:r>
            <a:r>
              <a:rPr lang="pt-BR" u="sng" dirty="0" smtClean="0"/>
              <a:t>terão de ser criadas e aplicados </a:t>
            </a:r>
            <a:r>
              <a:rPr lang="pt-BR" dirty="0" smtClean="0"/>
              <a:t>aos serviços específicos que necessitem das capacidades definidas;  </a:t>
            </a:r>
          </a:p>
          <a:p>
            <a:pPr marL="285750" indent="-285750">
              <a:buFont typeface="Arial" panose="020B0604020202020204" pitchFamily="34" charset="0"/>
              <a:buChar char="•"/>
            </a:pPr>
            <a:r>
              <a:rPr lang="pt-BR" dirty="0" smtClean="0"/>
              <a:t>Existem </a:t>
            </a:r>
            <a:r>
              <a:rPr lang="pt-BR" b="1" dirty="0" smtClean="0"/>
              <a:t>políticas pré-definidas </a:t>
            </a:r>
            <a:r>
              <a:rPr lang="pt-BR" dirty="0" smtClean="0"/>
              <a:t>no Oracle Web Services Manager. Estas </a:t>
            </a:r>
            <a:r>
              <a:rPr lang="pt-BR" u="sng" dirty="0" smtClean="0"/>
              <a:t>deverão ser usadas à priori</a:t>
            </a:r>
            <a:r>
              <a:rPr lang="pt-BR" dirty="0" smtClean="0"/>
              <a:t> antes de se criarem políticas novas;</a:t>
            </a:r>
          </a:p>
          <a:p>
            <a:pPr marL="285750" indent="-285750">
              <a:buFont typeface="Arial" panose="020B0604020202020204" pitchFamily="34" charset="0"/>
              <a:buChar char="•"/>
            </a:pPr>
            <a:r>
              <a:rPr lang="pt-BR" dirty="0" smtClean="0"/>
              <a:t>Quando for necessário criar novas políticas, a nomenclatura recomendada pela Oracle </a:t>
            </a:r>
            <a:r>
              <a:rPr lang="pt-BR" u="sng" dirty="0" smtClean="0"/>
              <a:t>deverá ser usada,</a:t>
            </a:r>
            <a:r>
              <a:rPr lang="pt-BR" dirty="0" smtClean="0"/>
              <a:t> e estas políticas </a:t>
            </a:r>
            <a:r>
              <a:rPr lang="pt-BR" u="sng" dirty="0" smtClean="0"/>
              <a:t>deverão ser validadas </a:t>
            </a:r>
            <a:r>
              <a:rPr lang="pt-BR" dirty="0" smtClean="0"/>
              <a:t>com as equipas de Arquitetura;</a:t>
            </a:r>
          </a:p>
        </p:txBody>
      </p:sp>
    </p:spTree>
    <p:extLst>
      <p:ext uri="{BB962C8B-B14F-4D97-AF65-F5344CB8AC3E}">
        <p14:creationId xmlns:p14="http://schemas.microsoft.com/office/powerpoint/2010/main" val="27334384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a:xfrm>
            <a:off x="824400" y="3402000"/>
            <a:ext cx="6195872" cy="954000"/>
          </a:xfrm>
        </p:spPr>
        <p:txBody>
          <a:bodyPr/>
          <a:lstStyle/>
          <a:p>
            <a:r>
              <a:rPr lang="pt-BR" dirty="0" smtClean="0"/>
              <a:t>Estratégia de Implementação</a:t>
            </a:r>
            <a:endParaRPr lang="pt-BR" dirty="0"/>
          </a:p>
        </p:txBody>
      </p:sp>
    </p:spTree>
    <p:extLst>
      <p:ext uri="{BB962C8B-B14F-4D97-AF65-F5344CB8AC3E}">
        <p14:creationId xmlns:p14="http://schemas.microsoft.com/office/powerpoint/2010/main" val="346950376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a:t>Arquitetura de Referência</a:t>
            </a:r>
            <a:r>
              <a:rPr lang="pt-BR" dirty="0" smtClean="0"/>
              <a:t/>
            </a:r>
            <a:br>
              <a:rPr lang="pt-BR" dirty="0" smtClean="0"/>
            </a:br>
            <a:r>
              <a:rPr lang="pt-BR" b="0" i="1" dirty="0" smtClean="0"/>
              <a:t>Plano de Implementação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103</a:t>
            </a:fld>
            <a:endParaRPr lang="pt-BR" dirty="0"/>
          </a:p>
        </p:txBody>
      </p:sp>
      <p:graphicFrame>
        <p:nvGraphicFramePr>
          <p:cNvPr id="5" name="Table 1"/>
          <p:cNvGraphicFramePr>
            <a:graphicFrameLocks noGrp="1"/>
          </p:cNvGraphicFramePr>
          <p:nvPr>
            <p:extLst>
              <p:ext uri="{D42A27DB-BD31-4B8C-83A1-F6EECF244321}">
                <p14:modId xmlns:p14="http://schemas.microsoft.com/office/powerpoint/2010/main" val="2296073871"/>
              </p:ext>
            </p:extLst>
          </p:nvPr>
        </p:nvGraphicFramePr>
        <p:xfrm>
          <a:off x="467544" y="1131590"/>
          <a:ext cx="7859423" cy="3429000"/>
        </p:xfrm>
        <a:graphic>
          <a:graphicData uri="http://schemas.openxmlformats.org/drawingml/2006/table">
            <a:tbl>
              <a:tblPr firstRow="1" bandRow="1"/>
              <a:tblGrid>
                <a:gridCol w="604571"/>
                <a:gridCol w="604571"/>
                <a:gridCol w="604571"/>
                <a:gridCol w="604571"/>
                <a:gridCol w="604571"/>
                <a:gridCol w="604571"/>
                <a:gridCol w="604571"/>
                <a:gridCol w="604571"/>
                <a:gridCol w="604571"/>
                <a:gridCol w="604571"/>
                <a:gridCol w="604571"/>
                <a:gridCol w="604571"/>
                <a:gridCol w="604571"/>
              </a:tblGrid>
              <a:tr h="190015">
                <a:tc gridSpan="5">
                  <a:txBody>
                    <a:bodyPr/>
                    <a:lstStyle>
                      <a:lvl1pPr marL="0" algn="l" defTabSz="457200" rtl="0" eaLnBrk="1" latinLnBrk="0" hangingPunct="1">
                        <a:defRPr sz="1800" b="1" kern="1200">
                          <a:solidFill>
                            <a:schemeClr val="lt1"/>
                          </a:solidFill>
                          <a:latin typeface="Arial"/>
                          <a:ea typeface=""/>
                          <a:cs typeface=""/>
                        </a:defRPr>
                      </a:lvl1pPr>
                      <a:lvl2pPr marL="457200" algn="l" defTabSz="457200" rtl="0" eaLnBrk="1" latinLnBrk="0" hangingPunct="1">
                        <a:defRPr sz="1800" b="1" kern="1200">
                          <a:solidFill>
                            <a:schemeClr val="lt1"/>
                          </a:solidFill>
                          <a:latin typeface="Arial"/>
                          <a:ea typeface=""/>
                          <a:cs typeface=""/>
                        </a:defRPr>
                      </a:lvl2pPr>
                      <a:lvl3pPr marL="914400" algn="l" defTabSz="457200" rtl="0" eaLnBrk="1" latinLnBrk="0" hangingPunct="1">
                        <a:defRPr sz="1800" b="1" kern="1200">
                          <a:solidFill>
                            <a:schemeClr val="lt1"/>
                          </a:solidFill>
                          <a:latin typeface="Arial"/>
                          <a:ea typeface=""/>
                          <a:cs typeface=""/>
                        </a:defRPr>
                      </a:lvl3pPr>
                      <a:lvl4pPr marL="1371600" algn="l" defTabSz="457200" rtl="0" eaLnBrk="1" latinLnBrk="0" hangingPunct="1">
                        <a:defRPr sz="1800" b="1" kern="1200">
                          <a:solidFill>
                            <a:schemeClr val="lt1"/>
                          </a:solidFill>
                          <a:latin typeface="Arial"/>
                          <a:ea typeface=""/>
                          <a:cs typeface=""/>
                        </a:defRPr>
                      </a:lvl4pPr>
                      <a:lvl5pPr marL="1828800" algn="l" defTabSz="457200" rtl="0" eaLnBrk="1" latinLnBrk="0" hangingPunct="1">
                        <a:defRPr sz="1800" b="1" kern="1200">
                          <a:solidFill>
                            <a:schemeClr val="lt1"/>
                          </a:solidFill>
                          <a:latin typeface="Arial"/>
                          <a:ea typeface=""/>
                          <a:cs typeface=""/>
                        </a:defRPr>
                      </a:lvl5pPr>
                      <a:lvl6pPr marL="2286000" algn="l" defTabSz="457200" rtl="0" eaLnBrk="1" latinLnBrk="0" hangingPunct="1">
                        <a:defRPr sz="1800" b="1" kern="1200">
                          <a:solidFill>
                            <a:schemeClr val="lt1"/>
                          </a:solidFill>
                          <a:latin typeface="Arial"/>
                          <a:ea typeface=""/>
                          <a:cs typeface=""/>
                        </a:defRPr>
                      </a:lvl6pPr>
                      <a:lvl7pPr marL="2743200" algn="l" defTabSz="457200" rtl="0" eaLnBrk="1" latinLnBrk="0" hangingPunct="1">
                        <a:defRPr sz="1800" b="1" kern="1200">
                          <a:solidFill>
                            <a:schemeClr val="lt1"/>
                          </a:solidFill>
                          <a:latin typeface="Arial"/>
                          <a:ea typeface=""/>
                          <a:cs typeface=""/>
                        </a:defRPr>
                      </a:lvl7pPr>
                      <a:lvl8pPr marL="3200400" algn="l" defTabSz="457200" rtl="0" eaLnBrk="1" latinLnBrk="0" hangingPunct="1">
                        <a:defRPr sz="1800" b="1" kern="1200">
                          <a:solidFill>
                            <a:schemeClr val="lt1"/>
                          </a:solidFill>
                          <a:latin typeface="Arial"/>
                          <a:ea typeface=""/>
                          <a:cs typeface=""/>
                        </a:defRPr>
                      </a:lvl8pPr>
                      <a:lvl9pPr marL="3657600" algn="l" defTabSz="457200" rtl="0" eaLnBrk="1" latinLnBrk="0" hangingPunct="1">
                        <a:defRPr sz="1800" b="1" kern="1200">
                          <a:solidFill>
                            <a:schemeClr val="lt1"/>
                          </a:solidFill>
                          <a:latin typeface="Arial"/>
                          <a:ea typeface=""/>
                          <a:cs typeface=""/>
                        </a:defRPr>
                      </a:lvl9pPr>
                    </a:lstStyle>
                    <a:p>
                      <a:pPr algn="ctr"/>
                      <a:r>
                        <a:rPr lang="pt-BR" sz="1200" dirty="0" smtClean="0"/>
                        <a:t>2014</a:t>
                      </a:r>
                      <a:endParaRPr lang="en-US" sz="1200" dirty="0"/>
                    </a:p>
                  </a:txBody>
                  <a:tcPr anchor="ctr">
                    <a:lnL>
                      <a:noFill/>
                    </a:lnL>
                    <a:lnR>
                      <a:noFill/>
                    </a:lnR>
                    <a:lnT w="25400" cmpd="sng">
                      <a:solidFill>
                        <a:srgbClr val="FFFFFF"/>
                      </a:solidFill>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570B3"/>
                    </a:solidFill>
                  </a:tcPr>
                </a:tc>
                <a:tc hMerge="1">
                  <a:txBody>
                    <a:bodyPr/>
                    <a:lstStyle/>
                    <a:p>
                      <a:endParaRPr lang="en-US" dirty="0"/>
                    </a:p>
                  </a:txBody>
                  <a:tcPr/>
                </a:tc>
                <a:tc hMerge="1">
                  <a:txBody>
                    <a:bodyPr/>
                    <a:lstStyle>
                      <a:lvl1pPr marL="0" algn="l" defTabSz="457200" rtl="0" eaLnBrk="1" latinLnBrk="0" hangingPunct="1">
                        <a:defRPr sz="1800" b="1" kern="1200">
                          <a:solidFill>
                            <a:schemeClr val="lt1"/>
                          </a:solidFill>
                          <a:latin typeface="Arial"/>
                          <a:ea typeface=""/>
                          <a:cs typeface=""/>
                        </a:defRPr>
                      </a:lvl1pPr>
                      <a:lvl2pPr marL="457200" algn="l" defTabSz="457200" rtl="0" eaLnBrk="1" latinLnBrk="0" hangingPunct="1">
                        <a:defRPr sz="1800" b="1" kern="1200">
                          <a:solidFill>
                            <a:schemeClr val="lt1"/>
                          </a:solidFill>
                          <a:latin typeface="Arial"/>
                          <a:ea typeface=""/>
                          <a:cs typeface=""/>
                        </a:defRPr>
                      </a:lvl2pPr>
                      <a:lvl3pPr marL="914400" algn="l" defTabSz="457200" rtl="0" eaLnBrk="1" latinLnBrk="0" hangingPunct="1">
                        <a:defRPr sz="1800" b="1" kern="1200">
                          <a:solidFill>
                            <a:schemeClr val="lt1"/>
                          </a:solidFill>
                          <a:latin typeface="Arial"/>
                          <a:ea typeface=""/>
                          <a:cs typeface=""/>
                        </a:defRPr>
                      </a:lvl3pPr>
                      <a:lvl4pPr marL="1371600" algn="l" defTabSz="457200" rtl="0" eaLnBrk="1" latinLnBrk="0" hangingPunct="1">
                        <a:defRPr sz="1800" b="1" kern="1200">
                          <a:solidFill>
                            <a:schemeClr val="lt1"/>
                          </a:solidFill>
                          <a:latin typeface="Arial"/>
                          <a:ea typeface=""/>
                          <a:cs typeface=""/>
                        </a:defRPr>
                      </a:lvl4pPr>
                      <a:lvl5pPr marL="1828800" algn="l" defTabSz="457200" rtl="0" eaLnBrk="1" latinLnBrk="0" hangingPunct="1">
                        <a:defRPr sz="1800" b="1" kern="1200">
                          <a:solidFill>
                            <a:schemeClr val="lt1"/>
                          </a:solidFill>
                          <a:latin typeface="Arial"/>
                          <a:ea typeface=""/>
                          <a:cs typeface=""/>
                        </a:defRPr>
                      </a:lvl5pPr>
                      <a:lvl6pPr marL="2286000" algn="l" defTabSz="457200" rtl="0" eaLnBrk="1" latinLnBrk="0" hangingPunct="1">
                        <a:defRPr sz="1800" b="1" kern="1200">
                          <a:solidFill>
                            <a:schemeClr val="lt1"/>
                          </a:solidFill>
                          <a:latin typeface="Arial"/>
                          <a:ea typeface=""/>
                          <a:cs typeface=""/>
                        </a:defRPr>
                      </a:lvl6pPr>
                      <a:lvl7pPr marL="2743200" algn="l" defTabSz="457200" rtl="0" eaLnBrk="1" latinLnBrk="0" hangingPunct="1">
                        <a:defRPr sz="1800" b="1" kern="1200">
                          <a:solidFill>
                            <a:schemeClr val="lt1"/>
                          </a:solidFill>
                          <a:latin typeface="Arial"/>
                          <a:ea typeface=""/>
                          <a:cs typeface=""/>
                        </a:defRPr>
                      </a:lvl7pPr>
                      <a:lvl8pPr marL="3200400" algn="l" defTabSz="457200" rtl="0" eaLnBrk="1" latinLnBrk="0" hangingPunct="1">
                        <a:defRPr sz="1800" b="1" kern="1200">
                          <a:solidFill>
                            <a:schemeClr val="lt1"/>
                          </a:solidFill>
                          <a:latin typeface="Arial"/>
                          <a:ea typeface=""/>
                          <a:cs typeface=""/>
                        </a:defRPr>
                      </a:lvl8pPr>
                      <a:lvl9pPr marL="3657600" algn="l" defTabSz="457200" rtl="0" eaLnBrk="1" latinLnBrk="0" hangingPunct="1">
                        <a:defRPr sz="1800" b="1" kern="1200">
                          <a:solidFill>
                            <a:schemeClr val="lt1"/>
                          </a:solidFill>
                          <a:latin typeface="Arial"/>
                          <a:ea typeface=""/>
                          <a:cs typeface=""/>
                        </a:defRPr>
                      </a:lvl9pPr>
                    </a:lstStyle>
                    <a:p>
                      <a:pPr algn="ctr"/>
                      <a:endParaRPr lang="en-US" sz="1200" dirty="0"/>
                    </a:p>
                  </a:txBody>
                  <a:tcPr anchor="ctr">
                    <a:lnL>
                      <a:noFill/>
                    </a:lnL>
                    <a:lnR>
                      <a:noFill/>
                    </a:lnR>
                    <a:lnT w="25400" cmpd="sng">
                      <a:solidFill>
                        <a:srgbClr val="FFFFFF"/>
                      </a:solidFill>
                    </a:lnT>
                    <a:lnB w="254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7570B3"/>
                    </a:solidFill>
                  </a:tcPr>
                </a:tc>
                <a:tc hMerge="1">
                  <a:txBody>
                    <a:bodyPr/>
                    <a:lstStyle/>
                    <a:p>
                      <a:endParaRPr lang="pt-BR"/>
                    </a:p>
                  </a:txBody>
                  <a:tcPr/>
                </a:tc>
                <a:tc hMerge="1">
                  <a:txBody>
                    <a:bodyPr/>
                    <a:lstStyle/>
                    <a:p>
                      <a:endParaRPr lang="pt-BR"/>
                    </a:p>
                  </a:txBody>
                  <a:tcPr/>
                </a:tc>
                <a:tc gridSpan="8">
                  <a:txBody>
                    <a:bodyPr/>
                    <a:lstStyle>
                      <a:lvl1pPr marL="0" algn="l" defTabSz="457200" rtl="0" eaLnBrk="1" latinLnBrk="0" hangingPunct="1">
                        <a:defRPr sz="1800" b="1" kern="1200">
                          <a:solidFill>
                            <a:schemeClr val="lt1"/>
                          </a:solidFill>
                          <a:latin typeface="Arial"/>
                          <a:ea typeface=""/>
                          <a:cs typeface=""/>
                        </a:defRPr>
                      </a:lvl1pPr>
                      <a:lvl2pPr marL="457200" algn="l" defTabSz="457200" rtl="0" eaLnBrk="1" latinLnBrk="0" hangingPunct="1">
                        <a:defRPr sz="1800" b="1" kern="1200">
                          <a:solidFill>
                            <a:schemeClr val="lt1"/>
                          </a:solidFill>
                          <a:latin typeface="Arial"/>
                          <a:ea typeface=""/>
                          <a:cs typeface=""/>
                        </a:defRPr>
                      </a:lvl2pPr>
                      <a:lvl3pPr marL="914400" algn="l" defTabSz="457200" rtl="0" eaLnBrk="1" latinLnBrk="0" hangingPunct="1">
                        <a:defRPr sz="1800" b="1" kern="1200">
                          <a:solidFill>
                            <a:schemeClr val="lt1"/>
                          </a:solidFill>
                          <a:latin typeface="Arial"/>
                          <a:ea typeface=""/>
                          <a:cs typeface=""/>
                        </a:defRPr>
                      </a:lvl3pPr>
                      <a:lvl4pPr marL="1371600" algn="l" defTabSz="457200" rtl="0" eaLnBrk="1" latinLnBrk="0" hangingPunct="1">
                        <a:defRPr sz="1800" b="1" kern="1200">
                          <a:solidFill>
                            <a:schemeClr val="lt1"/>
                          </a:solidFill>
                          <a:latin typeface="Arial"/>
                          <a:ea typeface=""/>
                          <a:cs typeface=""/>
                        </a:defRPr>
                      </a:lvl4pPr>
                      <a:lvl5pPr marL="1828800" algn="l" defTabSz="457200" rtl="0" eaLnBrk="1" latinLnBrk="0" hangingPunct="1">
                        <a:defRPr sz="1800" b="1" kern="1200">
                          <a:solidFill>
                            <a:schemeClr val="lt1"/>
                          </a:solidFill>
                          <a:latin typeface="Arial"/>
                          <a:ea typeface=""/>
                          <a:cs typeface=""/>
                        </a:defRPr>
                      </a:lvl5pPr>
                      <a:lvl6pPr marL="2286000" algn="l" defTabSz="457200" rtl="0" eaLnBrk="1" latinLnBrk="0" hangingPunct="1">
                        <a:defRPr sz="1800" b="1" kern="1200">
                          <a:solidFill>
                            <a:schemeClr val="lt1"/>
                          </a:solidFill>
                          <a:latin typeface="Arial"/>
                          <a:ea typeface=""/>
                          <a:cs typeface=""/>
                        </a:defRPr>
                      </a:lvl6pPr>
                      <a:lvl7pPr marL="2743200" algn="l" defTabSz="457200" rtl="0" eaLnBrk="1" latinLnBrk="0" hangingPunct="1">
                        <a:defRPr sz="1800" b="1" kern="1200">
                          <a:solidFill>
                            <a:schemeClr val="lt1"/>
                          </a:solidFill>
                          <a:latin typeface="Arial"/>
                          <a:ea typeface=""/>
                          <a:cs typeface=""/>
                        </a:defRPr>
                      </a:lvl7pPr>
                      <a:lvl8pPr marL="3200400" algn="l" defTabSz="457200" rtl="0" eaLnBrk="1" latinLnBrk="0" hangingPunct="1">
                        <a:defRPr sz="1800" b="1" kern="1200">
                          <a:solidFill>
                            <a:schemeClr val="lt1"/>
                          </a:solidFill>
                          <a:latin typeface="Arial"/>
                          <a:ea typeface=""/>
                          <a:cs typeface=""/>
                        </a:defRPr>
                      </a:lvl8pPr>
                      <a:lvl9pPr marL="3657600" algn="l" defTabSz="457200" rtl="0" eaLnBrk="1" latinLnBrk="0" hangingPunct="1">
                        <a:defRPr sz="1800" b="1" kern="1200">
                          <a:solidFill>
                            <a:schemeClr val="lt1"/>
                          </a:solidFill>
                          <a:latin typeface="Arial"/>
                          <a:ea typeface=""/>
                          <a:cs typeface=""/>
                        </a:defRPr>
                      </a:lvl9pPr>
                    </a:lstStyle>
                    <a:p>
                      <a:pPr algn="ctr"/>
                      <a:r>
                        <a:rPr lang="pt-BR" sz="1200" dirty="0" smtClean="0"/>
                        <a:t>2015</a:t>
                      </a:r>
                      <a:endParaRPr lang="en-US" sz="1200" dirty="0"/>
                    </a:p>
                  </a:txBody>
                  <a:tcPr anchor="ctr">
                    <a:lnL>
                      <a:noFill/>
                    </a:lnL>
                    <a:lnR>
                      <a:noFill/>
                    </a:lnR>
                    <a:lnT w="25400" cmpd="sng">
                      <a:solidFill>
                        <a:srgbClr val="FFFFFF"/>
                      </a:solidFill>
                    </a:lnT>
                    <a:lnB w="25400" cmpd="sng">
                      <a:solidFill>
                        <a:srgbClr val="FFFFFF"/>
                      </a:solidFill>
                    </a:lnB>
                    <a:lnTlToBr w="12700" cmpd="sng">
                      <a:noFill/>
                      <a:prstDash val="solid"/>
                    </a:lnTlToBr>
                    <a:lnBlToTr w="12700" cmpd="sng">
                      <a:noFill/>
                      <a:prstDash val="solid"/>
                    </a:lnBlToTr>
                    <a:solidFill>
                      <a:srgbClr val="7570B3"/>
                    </a:solidFill>
                  </a:tcPr>
                </a:tc>
                <a:tc hMerge="1">
                  <a:txBody>
                    <a:bodyPr/>
                    <a:lstStyle/>
                    <a:p>
                      <a:endParaRPr lang="pt-BR"/>
                    </a:p>
                  </a:txBody>
                  <a:tcPr/>
                </a:tc>
                <a:tc hMerge="1">
                  <a:txBody>
                    <a:bodyPr/>
                    <a:lstStyle/>
                    <a:p>
                      <a:endParaRPr lang="en-US" dirty="0"/>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r>
              <a:tr h="158346">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en-US" sz="900" dirty="0" smtClean="0"/>
                        <a:t>Ago</a:t>
                      </a:r>
                      <a:endParaRPr lang="en-US" sz="900" dirty="0"/>
                    </a:p>
                  </a:txBody>
                  <a:tcPr anchor="ctr">
                    <a:lnL>
                      <a:noFill/>
                    </a:lnL>
                    <a:lnR>
                      <a:noFill/>
                    </a:lnR>
                    <a:lnT w="254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pt-BR" sz="900" dirty="0" smtClean="0"/>
                        <a:t>Set</a:t>
                      </a:r>
                      <a:endParaRPr lang="en-US" sz="900" dirty="0"/>
                    </a:p>
                  </a:txBody>
                  <a:tcPr anchor="ctr">
                    <a:lnL>
                      <a:noFill/>
                    </a:lnL>
                    <a:lnR>
                      <a:noFill/>
                    </a:lnR>
                    <a:lnT w="25400" cmpd="sng">
                      <a:solidFill>
                        <a:srgbClr val="FFFFFF"/>
                      </a:solidFill>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pt-BR" sz="900" dirty="0" smtClean="0"/>
                        <a:t>Out</a:t>
                      </a:r>
                      <a:endParaRPr lang="en-US" sz="900" dirty="0"/>
                    </a:p>
                  </a:txBody>
                  <a:tcPr anchor="ctr">
                    <a:lnL>
                      <a:noFill/>
                    </a:lnL>
                    <a:lnR>
                      <a:noFill/>
                    </a:lnR>
                    <a:lnT w="254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en-US" sz="900" dirty="0" smtClean="0"/>
                        <a:t>Nov</a:t>
                      </a:r>
                      <a:endParaRPr lang="en-US" sz="900" dirty="0"/>
                    </a:p>
                  </a:txBody>
                  <a:tcPr anchor="ctr">
                    <a:lnL>
                      <a:noFill/>
                    </a:lnL>
                    <a:lnR>
                      <a:noFill/>
                    </a:lnR>
                    <a:lnT w="25400" cmpd="sng">
                      <a:solidFill>
                        <a:srgbClr val="FFFFFF"/>
                      </a:solidFill>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en-US" sz="900" dirty="0" err="1" smtClean="0"/>
                        <a:t>Dez</a:t>
                      </a:r>
                      <a:endParaRPr lang="en-US" sz="900" dirty="0"/>
                    </a:p>
                  </a:txBody>
                  <a:tcPr anchor="ctr">
                    <a:lnL>
                      <a:noFill/>
                    </a:lnL>
                    <a:lnR>
                      <a:noFill/>
                    </a:lnR>
                    <a:lnT w="254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pt-BR" sz="900" dirty="0" smtClean="0"/>
                        <a:t>Jan</a:t>
                      </a:r>
                      <a:endParaRPr lang="en-US" sz="900" dirty="0"/>
                    </a:p>
                  </a:txBody>
                  <a:tcPr anchor="ctr">
                    <a:lnL>
                      <a:noFill/>
                    </a:lnL>
                    <a:lnR>
                      <a:noFill/>
                    </a:lnR>
                    <a:lnT w="25400" cmpd="sng">
                      <a:solidFill>
                        <a:srgbClr val="FFFFFF"/>
                      </a:solidFill>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en-US" sz="900" dirty="0" err="1" smtClean="0"/>
                        <a:t>Fev</a:t>
                      </a:r>
                      <a:endParaRPr lang="en-US" sz="900" dirty="0"/>
                    </a:p>
                  </a:txBody>
                  <a:tcPr anchor="ctr">
                    <a:lnL>
                      <a:noFill/>
                    </a:lnL>
                    <a:lnR>
                      <a:noFill/>
                    </a:lnR>
                    <a:lnT w="25400" cmpd="sng">
                      <a:solidFill>
                        <a:srgbClr val="FFFFFF"/>
                      </a:solidFill>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pt-BR" sz="900" dirty="0" smtClean="0"/>
                        <a:t>Mar</a:t>
                      </a:r>
                      <a:endParaRPr lang="en-US" sz="900" dirty="0"/>
                    </a:p>
                  </a:txBody>
                  <a:tcPr anchor="ctr">
                    <a:lnL>
                      <a:noFill/>
                    </a:lnL>
                    <a:lnR>
                      <a:noFill/>
                    </a:lnR>
                    <a:lnT w="25400" cmpd="sng">
                      <a:solidFill>
                        <a:srgbClr val="FFFFFF"/>
                      </a:solidFill>
                    </a:lnT>
                    <a:lnB>
                      <a:noFill/>
                    </a:lnB>
                    <a:lnTlToBr w="12700" cmpd="sng">
                      <a:noFill/>
                      <a:prstDash val="solid"/>
                    </a:lnTlToBr>
                    <a:lnBlToTr w="12700" cmpd="sng">
                      <a:noFill/>
                      <a:prstDash val="solid"/>
                    </a:lnBlToTr>
                    <a:solidFill>
                      <a:srgbClr val="7570B3"/>
                    </a:solidFill>
                  </a:tcPr>
                </a:tc>
                <a:tc>
                  <a:txBody>
                    <a:bodyPr/>
                    <a:lstStyle/>
                    <a:p>
                      <a:pPr algn="ctr"/>
                      <a:r>
                        <a:rPr lang="en-US" sz="900" dirty="0" err="1" smtClean="0"/>
                        <a:t>Abr</a:t>
                      </a:r>
                      <a:endParaRPr lang="en-US" sz="900" dirty="0"/>
                    </a:p>
                  </a:txBody>
                  <a:tcPr anchor="ctr">
                    <a:lnL>
                      <a:noFill/>
                    </a:lnL>
                    <a:lnR>
                      <a:noFill/>
                    </a:lnR>
                    <a:lnT w="254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7570B3"/>
                    </a:solidFill>
                  </a:tcPr>
                </a:tc>
                <a:tc>
                  <a:txBody>
                    <a:bodyPr/>
                    <a:lstStyle/>
                    <a:p>
                      <a:pPr algn="ctr"/>
                      <a:r>
                        <a:rPr lang="en-US" sz="900" dirty="0" smtClean="0"/>
                        <a:t>Mai</a:t>
                      </a:r>
                      <a:endParaRPr lang="en-US" sz="900" dirty="0"/>
                    </a:p>
                  </a:txBody>
                  <a:tcPr anchor="ctr">
                    <a:lnL>
                      <a:noFill/>
                    </a:lnL>
                    <a:lnR>
                      <a:noFill/>
                    </a:lnR>
                    <a:lnT w="254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7570B3"/>
                    </a:solidFill>
                  </a:tcPr>
                </a:tc>
                <a:tc>
                  <a:txBody>
                    <a:bodyPr/>
                    <a:lstStyle/>
                    <a:p>
                      <a:pPr algn="ctr"/>
                      <a:r>
                        <a:rPr lang="en-US" sz="900" dirty="0" smtClean="0"/>
                        <a:t>Jun</a:t>
                      </a:r>
                      <a:endParaRPr lang="en-US" sz="900" dirty="0"/>
                    </a:p>
                  </a:txBody>
                  <a:tcPr anchor="ctr">
                    <a:lnL>
                      <a:noFill/>
                    </a:lnL>
                    <a:lnR>
                      <a:noFill/>
                    </a:lnR>
                    <a:lnT w="254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7570B3"/>
                    </a:solidFill>
                  </a:tcPr>
                </a:tc>
                <a:tc>
                  <a:txBody>
                    <a:bodyPr/>
                    <a:lstStyle/>
                    <a:p>
                      <a:pPr algn="ctr"/>
                      <a:r>
                        <a:rPr lang="en-US" sz="900" dirty="0" smtClean="0"/>
                        <a:t>Jul</a:t>
                      </a:r>
                      <a:endParaRPr lang="en-US" sz="900" dirty="0"/>
                    </a:p>
                  </a:txBody>
                  <a:tcPr anchor="ctr">
                    <a:lnL>
                      <a:noFill/>
                    </a:lnL>
                    <a:lnR>
                      <a:noFill/>
                    </a:lnR>
                    <a:lnT w="2540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7570B3"/>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pPr algn="ctr"/>
                      <a:r>
                        <a:rPr lang="en-US" sz="900" dirty="0" smtClean="0"/>
                        <a:t>Ago</a:t>
                      </a:r>
                      <a:endParaRPr lang="en-US" sz="900" dirty="0"/>
                    </a:p>
                  </a:txBody>
                  <a:tcPr anchor="ctr">
                    <a:lnL>
                      <a:noFill/>
                    </a:lnL>
                    <a:lnR>
                      <a:noFill/>
                    </a:lnR>
                    <a:lnT w="25400" cmpd="sng">
                      <a:solidFill>
                        <a:srgbClr val="FFFFFF"/>
                      </a:solidFill>
                    </a:lnT>
                    <a:lnB>
                      <a:noFill/>
                    </a:lnB>
                    <a:lnTlToBr w="12700" cmpd="sng">
                      <a:noFill/>
                      <a:prstDash val="solid"/>
                    </a:lnTlToBr>
                    <a:lnBlToTr w="12700" cmpd="sng">
                      <a:noFill/>
                      <a:prstDash val="solid"/>
                    </a:lnBlToTr>
                    <a:solidFill>
                      <a:srgbClr val="7570B3"/>
                    </a:solidFill>
                  </a:tcPr>
                </a:tc>
              </a:tr>
              <a:tr h="253353">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53353">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r>
              <a:tr h="253353">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53353">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tint val="20000"/>
                      </a:srgbClr>
                    </a:solidFill>
                  </a:tcPr>
                </a:tc>
              </a:tr>
              <a:tr h="253353">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r>
              <a:tr h="253353">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457200" rtl="0" eaLnBrk="1" latinLnBrk="0" hangingPunct="1">
                        <a:defRPr sz="1800" kern="1200">
                          <a:solidFill>
                            <a:schemeClr val="dk1"/>
                          </a:solidFill>
                          <a:latin typeface="Arial"/>
                          <a:ea typeface=""/>
                          <a:cs typeface=""/>
                        </a:defRPr>
                      </a:lvl1pPr>
                      <a:lvl2pPr marL="457200" algn="l" defTabSz="457200" rtl="0" eaLnBrk="1" latinLnBrk="0" hangingPunct="1">
                        <a:defRPr sz="1800" kern="1200">
                          <a:solidFill>
                            <a:schemeClr val="dk1"/>
                          </a:solidFill>
                          <a:latin typeface="Arial"/>
                          <a:ea typeface=""/>
                          <a:cs typeface=""/>
                        </a:defRPr>
                      </a:lvl2pPr>
                      <a:lvl3pPr marL="914400" algn="l" defTabSz="457200" rtl="0" eaLnBrk="1" latinLnBrk="0" hangingPunct="1">
                        <a:defRPr sz="1800" kern="1200">
                          <a:solidFill>
                            <a:schemeClr val="dk1"/>
                          </a:solidFill>
                          <a:latin typeface="Arial"/>
                          <a:ea typeface=""/>
                          <a:cs typeface=""/>
                        </a:defRPr>
                      </a:lvl3pPr>
                      <a:lvl4pPr marL="1371600" algn="l" defTabSz="457200" rtl="0" eaLnBrk="1" latinLnBrk="0" hangingPunct="1">
                        <a:defRPr sz="1800" kern="1200">
                          <a:solidFill>
                            <a:schemeClr val="dk1"/>
                          </a:solidFill>
                          <a:latin typeface="Arial"/>
                          <a:ea typeface=""/>
                          <a:cs typeface=""/>
                        </a:defRPr>
                      </a:lvl4pPr>
                      <a:lvl5pPr marL="1828800" algn="l" defTabSz="457200" rtl="0" eaLnBrk="1" latinLnBrk="0" hangingPunct="1">
                        <a:defRPr sz="1800" kern="1200">
                          <a:solidFill>
                            <a:schemeClr val="dk1"/>
                          </a:solidFill>
                          <a:latin typeface="Arial"/>
                          <a:ea typeface=""/>
                          <a:cs typeface=""/>
                        </a:defRPr>
                      </a:lvl5pPr>
                      <a:lvl6pPr marL="2286000" algn="l" defTabSz="457200" rtl="0" eaLnBrk="1" latinLnBrk="0" hangingPunct="1">
                        <a:defRPr sz="1800" kern="1200">
                          <a:solidFill>
                            <a:schemeClr val="dk1"/>
                          </a:solidFill>
                          <a:latin typeface="Arial"/>
                          <a:ea typeface=""/>
                          <a:cs typeface=""/>
                        </a:defRPr>
                      </a:lvl6pPr>
                      <a:lvl7pPr marL="2743200" algn="l" defTabSz="457200" rtl="0" eaLnBrk="1" latinLnBrk="0" hangingPunct="1">
                        <a:defRPr sz="1800" kern="1200">
                          <a:solidFill>
                            <a:schemeClr val="dk1"/>
                          </a:solidFill>
                          <a:latin typeface="Arial"/>
                          <a:ea typeface=""/>
                          <a:cs typeface=""/>
                        </a:defRPr>
                      </a:lvl7pPr>
                      <a:lvl8pPr marL="3200400" algn="l" defTabSz="457200" rtl="0" eaLnBrk="1" latinLnBrk="0" hangingPunct="1">
                        <a:defRPr sz="1800" kern="1200">
                          <a:solidFill>
                            <a:schemeClr val="dk1"/>
                          </a:solidFill>
                          <a:latin typeface="Arial"/>
                          <a:ea typeface=""/>
                          <a:cs typeface=""/>
                        </a:defRPr>
                      </a:lvl8pPr>
                      <a:lvl9pPr marL="3657600" algn="l" defTabSz="457200" rtl="0" eaLnBrk="1" latinLnBrk="0" hangingPunct="1">
                        <a:defRPr sz="1800" kern="1200">
                          <a:solidFill>
                            <a:schemeClr val="dk1"/>
                          </a:solidFill>
                          <a:latin typeface="Arial"/>
                          <a:ea typeface=""/>
                          <a:cs typeface=""/>
                        </a:defRPr>
                      </a:lvl9p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r>
              <a:tr h="253353">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w="25400" cmpd="sng">
                      <a:noFill/>
                    </a:lnB>
                    <a:lnTlToBr w="12700" cmpd="sng">
                      <a:noFill/>
                      <a:prstDash val="solid"/>
                    </a:lnTlToBr>
                    <a:lnBlToTr w="12700" cmpd="sng">
                      <a:noFill/>
                      <a:prstDash val="solid"/>
                    </a:lnBlToTr>
                    <a:solidFill>
                      <a:srgbClr val="FFFFFF">
                        <a:tint val="20000"/>
                      </a:srgbClr>
                    </a:solidFill>
                  </a:tcPr>
                </a:tc>
              </a:tr>
              <a:tr h="253353">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solid"/>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BFAF8F">
                          <a:lumMod val="75000"/>
                        </a:srgbClr>
                      </a:solidFill>
                      <a:prstDash val="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BFAF8F">
                          <a:lumMod val="75000"/>
                        </a:srgbClr>
                      </a:solidFill>
                      <a:prstDash val="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FFFFFF">
                          <a:lumMod val="65000"/>
                        </a:srgbClr>
                      </a:solidFill>
                      <a:prstDash val="sysDot"/>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c>
                  <a:txBody>
                    <a:bodyPr/>
                    <a:lstStyle/>
                    <a:p>
                      <a:endParaRPr lang="en-US" dirty="0"/>
                    </a:p>
                  </a:txBody>
                  <a:tcPr>
                    <a:lnL w="12700" cap="flat" cmpd="sng" algn="ctr">
                      <a:solidFill>
                        <a:srgbClr val="FFFFFF">
                          <a:lumMod val="65000"/>
                        </a:srgbClr>
                      </a:solidFill>
                      <a:prstDash val="sysDot"/>
                      <a:round/>
                      <a:headEnd type="none" w="med" len="med"/>
                      <a:tailEnd type="none" w="med" len="med"/>
                    </a:lnL>
                    <a:lnR w="12700" cap="flat" cmpd="sng" algn="ctr">
                      <a:solidFill>
                        <a:srgbClr val="BFAF8F">
                          <a:lumMod val="75000"/>
                        </a:srgbClr>
                      </a:solidFill>
                      <a:prstDash val="solid"/>
                      <a:round/>
                      <a:headEnd type="none" w="med" len="med"/>
                      <a:tailEnd type="none" w="med" len="med"/>
                    </a:lnR>
                    <a:lnT>
                      <a:noFill/>
                    </a:lnT>
                    <a:lnB w="25400" cmpd="sng">
                      <a:solidFill>
                        <a:srgbClr val="FFFFFF"/>
                      </a:solidFill>
                    </a:lnB>
                    <a:lnTlToBr w="12700" cmpd="sng">
                      <a:noFill/>
                      <a:prstDash val="solid"/>
                    </a:lnTlToBr>
                    <a:lnBlToTr w="12700" cmpd="sng">
                      <a:noFill/>
                      <a:prstDash val="solid"/>
                    </a:lnBlToTr>
                    <a:solidFill>
                      <a:srgbClr val="FFFFFF">
                        <a:tint val="20000"/>
                      </a:srgbClr>
                    </a:solidFill>
                  </a:tcPr>
                </a:tc>
              </a:tr>
            </a:tbl>
          </a:graphicData>
        </a:graphic>
      </p:graphicFrame>
      <p:sp>
        <p:nvSpPr>
          <p:cNvPr id="6" name="Pentagon 39"/>
          <p:cNvSpPr/>
          <p:nvPr/>
        </p:nvSpPr>
        <p:spPr>
          <a:xfrm>
            <a:off x="467544" y="1995686"/>
            <a:ext cx="5400600" cy="576064"/>
          </a:xfrm>
          <a:prstGeom prst="homePlate">
            <a:avLst>
              <a:gd name="adj" fmla="val 13235"/>
            </a:avLst>
          </a:prstGeom>
          <a:gradFill rotWithShape="1">
            <a:gsLst>
              <a:gs pos="0">
                <a:srgbClr val="7F7F7F">
                  <a:tint val="50000"/>
                  <a:satMod val="300000"/>
                </a:srgbClr>
              </a:gs>
              <a:gs pos="35000">
                <a:srgbClr val="7F7F7F">
                  <a:tint val="37000"/>
                  <a:satMod val="300000"/>
                </a:srgbClr>
              </a:gs>
              <a:gs pos="100000">
                <a:srgbClr val="7F7F7F">
                  <a:tint val="15000"/>
                  <a:satMod val="350000"/>
                </a:srgbClr>
              </a:gs>
            </a:gsLst>
            <a:lin ang="16200000" scaled="1"/>
          </a:gradFill>
          <a:ln w="9525" cap="flat" cmpd="sng" algn="ctr">
            <a:solidFill>
              <a:srgbClr val="7F7F7F">
                <a:shade val="95000"/>
                <a:satMod val="105000"/>
              </a:srgbClr>
            </a:solidFill>
            <a:prstDash val="solid"/>
          </a:ln>
          <a:effectLst>
            <a:outerShdw blurRad="40000" dist="20000" dir="5400000" rotWithShape="0">
              <a:srgbClr val="000000">
                <a:alpha val="38000"/>
              </a:srgbClr>
            </a:outerShdw>
          </a:effectLst>
        </p:spPr>
        <p:txBody>
          <a:bodyPr wrap="square" lIns="36000" tIns="36000" rIns="36000" bIns="36000" rtlCol="0"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1" i="0" u="none" strike="noStrike" kern="0" cap="none" spc="0" normalizeH="0" baseline="0" noProof="0" dirty="0" smtClean="0">
                <a:ln>
                  <a:noFill/>
                </a:ln>
                <a:solidFill>
                  <a:srgbClr val="FFFFFF">
                    <a:lumMod val="50000"/>
                  </a:srgbClr>
                </a:solidFill>
                <a:effectLst/>
                <a:uLnTx/>
                <a:uFillTx/>
                <a:latin typeface="Arial"/>
              </a:rPr>
              <a:t>Framework de Execução</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pt-BR" sz="800" kern="0" noProof="0" dirty="0" smtClean="0">
                <a:solidFill>
                  <a:srgbClr val="FFFFFF">
                    <a:lumMod val="50000"/>
                  </a:srgbClr>
                </a:solidFill>
                <a:latin typeface="Arial"/>
              </a:rPr>
              <a:t>Modelo de Metadados</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pt-BR" sz="800" kern="0" noProof="0" dirty="0" smtClean="0">
                <a:solidFill>
                  <a:srgbClr val="FFFFFF">
                    <a:lumMod val="50000"/>
                  </a:srgbClr>
                </a:solidFill>
                <a:latin typeface="Arial"/>
              </a:rPr>
              <a:t>Serviços de Infraestrutura</a:t>
            </a:r>
            <a:endParaRPr kumimoji="0" lang="pt-BR" sz="800" i="0" u="none" strike="noStrike" kern="0" cap="none" spc="0" normalizeH="0" baseline="0" noProof="0" dirty="0" smtClean="0">
              <a:ln>
                <a:noFill/>
              </a:ln>
              <a:solidFill>
                <a:srgbClr val="FFFFFF">
                  <a:lumMod val="50000"/>
                </a:srgbClr>
              </a:solidFill>
              <a:effectLst/>
              <a:uLnTx/>
              <a:uFillTx/>
              <a:latin typeface="Arial"/>
            </a:endParaRPr>
          </a:p>
        </p:txBody>
      </p:sp>
      <p:sp>
        <p:nvSpPr>
          <p:cNvPr id="7" name="Pentagon 39"/>
          <p:cNvSpPr/>
          <p:nvPr/>
        </p:nvSpPr>
        <p:spPr>
          <a:xfrm>
            <a:off x="1043608" y="3075806"/>
            <a:ext cx="3564396" cy="792088"/>
          </a:xfrm>
          <a:prstGeom prst="homePlate">
            <a:avLst>
              <a:gd name="adj" fmla="val 13235"/>
            </a:avLst>
          </a:prstGeom>
          <a:gradFill rotWithShape="1">
            <a:gsLst>
              <a:gs pos="0">
                <a:srgbClr val="7F7F7F">
                  <a:tint val="50000"/>
                  <a:satMod val="300000"/>
                </a:srgbClr>
              </a:gs>
              <a:gs pos="35000">
                <a:srgbClr val="7F7F7F">
                  <a:tint val="37000"/>
                  <a:satMod val="300000"/>
                </a:srgbClr>
              </a:gs>
              <a:gs pos="100000">
                <a:srgbClr val="7F7F7F">
                  <a:tint val="15000"/>
                  <a:satMod val="350000"/>
                </a:srgbClr>
              </a:gs>
            </a:gsLst>
            <a:lin ang="16200000" scaled="1"/>
          </a:gradFill>
          <a:ln w="9525" cap="flat" cmpd="sng" algn="ctr">
            <a:solidFill>
              <a:srgbClr val="7F7F7F">
                <a:shade val="95000"/>
                <a:satMod val="105000"/>
              </a:srgbClr>
            </a:solidFill>
            <a:prstDash val="solid"/>
          </a:ln>
          <a:effectLst>
            <a:outerShdw blurRad="40000" dist="20000" dir="5400000" rotWithShape="0">
              <a:srgbClr val="000000">
                <a:alpha val="38000"/>
              </a:srgbClr>
            </a:outerShdw>
          </a:effectLst>
        </p:spPr>
        <p:txBody>
          <a:bodyPr wrap="square" lIns="36000" tIns="36000" rIns="36000" bIns="36000" rtlCol="0"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1" i="0" u="none" strike="noStrike" kern="0" cap="none" spc="0" normalizeH="0" baseline="0" noProof="0" dirty="0" smtClean="0">
                <a:ln>
                  <a:noFill/>
                </a:ln>
                <a:solidFill>
                  <a:srgbClr val="FFFFFF">
                    <a:lumMod val="50000"/>
                  </a:srgbClr>
                </a:solidFill>
                <a:effectLst/>
                <a:uLnTx/>
                <a:uFillTx/>
                <a:latin typeface="Arial"/>
              </a:rPr>
              <a:t>Arquitetura de </a:t>
            </a:r>
            <a:r>
              <a:rPr kumimoji="0" lang="pt-BR" sz="1200" b="1" i="0" u="none" strike="noStrike" kern="0" cap="none" spc="0" normalizeH="0" baseline="0" noProof="0" dirty="0" err="1" smtClean="0">
                <a:ln>
                  <a:noFill/>
                </a:ln>
                <a:solidFill>
                  <a:srgbClr val="FFFFFF">
                    <a:lumMod val="50000"/>
                  </a:srgbClr>
                </a:solidFill>
                <a:effectLst/>
                <a:uLnTx/>
                <a:uFillTx/>
                <a:latin typeface="Arial"/>
              </a:rPr>
              <a:t>Dev</a:t>
            </a:r>
            <a:endParaRPr kumimoji="0" lang="pt-BR" sz="1200" b="1" i="0" u="none" strike="noStrike" kern="0" cap="none" spc="0" normalizeH="0" baseline="0" noProof="0" dirty="0" smtClean="0">
              <a:ln>
                <a:noFill/>
              </a:ln>
              <a:solidFill>
                <a:srgbClr val="FFFFFF">
                  <a:lumMod val="50000"/>
                </a:srgbClr>
              </a:solidFill>
              <a:effectLst/>
              <a:uLnTx/>
              <a:uFillTx/>
              <a:latin typeface="Arial"/>
            </a:endParaRPr>
          </a:p>
          <a:p>
            <a:pPr marL="171450" indent="-171450" fontAlgn="base">
              <a:spcBef>
                <a:spcPct val="0"/>
              </a:spcBef>
              <a:spcAft>
                <a:spcPct val="0"/>
              </a:spcAft>
              <a:buFont typeface="Arial" panose="020B0604020202020204" pitchFamily="34" charset="0"/>
              <a:buChar char="•"/>
              <a:defRPr/>
            </a:pPr>
            <a:r>
              <a:rPr lang="pt-BR" sz="800" kern="0" dirty="0">
                <a:solidFill>
                  <a:srgbClr val="FFFFFF">
                    <a:lumMod val="50000"/>
                  </a:srgbClr>
                </a:solidFill>
                <a:latin typeface="Arial"/>
              </a:rPr>
              <a:t>Integração Contínua (Parte </a:t>
            </a:r>
            <a:r>
              <a:rPr lang="pt-BR" sz="800" kern="0" dirty="0" smtClean="0">
                <a:solidFill>
                  <a:srgbClr val="FFFFFF">
                    <a:lumMod val="50000"/>
                  </a:srgbClr>
                </a:solidFill>
                <a:latin typeface="Arial"/>
              </a:rPr>
              <a:t>1</a:t>
            </a:r>
            <a:r>
              <a:rPr lang="pt-BR" sz="1000" kern="0" dirty="0" smtClean="0">
                <a:solidFill>
                  <a:srgbClr val="FFFFFF">
                    <a:lumMod val="50000"/>
                  </a:srgbClr>
                </a:solidFill>
                <a:latin typeface="Arial"/>
              </a:rPr>
              <a:t>)</a:t>
            </a:r>
          </a:p>
          <a:p>
            <a:pPr fontAlgn="base">
              <a:spcBef>
                <a:spcPct val="0"/>
              </a:spcBef>
              <a:spcAft>
                <a:spcPct val="0"/>
              </a:spcAft>
              <a:defRPr/>
            </a:pPr>
            <a:r>
              <a:rPr lang="pt-BR" sz="1000" kern="0" dirty="0">
                <a:solidFill>
                  <a:srgbClr val="FFFFFF">
                    <a:lumMod val="50000"/>
                  </a:srgbClr>
                </a:solidFill>
                <a:latin typeface="Arial"/>
              </a:rPr>
              <a:t> </a:t>
            </a:r>
            <a:r>
              <a:rPr lang="pt-BR" sz="1000" kern="0" dirty="0" smtClean="0">
                <a:solidFill>
                  <a:srgbClr val="FFFFFF">
                    <a:lumMod val="50000"/>
                  </a:srgbClr>
                </a:solidFill>
                <a:latin typeface="Arial"/>
              </a:rPr>
              <a:t>       </a:t>
            </a:r>
            <a:r>
              <a:rPr lang="pt-BR" sz="800" kern="0" dirty="0" smtClean="0">
                <a:solidFill>
                  <a:srgbClr val="FFFFFF">
                    <a:lumMod val="50000"/>
                  </a:srgbClr>
                </a:solidFill>
                <a:latin typeface="Arial"/>
              </a:rPr>
              <a:t>Controlo de Versões</a:t>
            </a:r>
            <a:endParaRPr lang="pt-BR" sz="800" kern="0" dirty="0">
              <a:solidFill>
                <a:srgbClr val="FFFFFF">
                  <a:lumMod val="50000"/>
                </a:srgbClr>
              </a:solidFill>
              <a:latin typeface="Arial"/>
            </a:endParaRPr>
          </a:p>
          <a:p>
            <a:pPr fontAlgn="base">
              <a:spcBef>
                <a:spcPct val="0"/>
              </a:spcBef>
              <a:spcAft>
                <a:spcPct val="0"/>
              </a:spcAft>
              <a:defRPr/>
            </a:pPr>
            <a:r>
              <a:rPr lang="pt-BR" sz="800" kern="0" noProof="0" dirty="0" smtClean="0">
                <a:solidFill>
                  <a:srgbClr val="FFFFFF">
                    <a:lumMod val="50000"/>
                  </a:srgbClr>
                </a:solidFill>
                <a:latin typeface="Arial"/>
              </a:rPr>
              <a:t>          Deployment Automático</a:t>
            </a:r>
          </a:p>
          <a:p>
            <a:pPr marL="171450" indent="-171450" fontAlgn="base">
              <a:spcBef>
                <a:spcPct val="0"/>
              </a:spcBef>
              <a:spcAft>
                <a:spcPct val="0"/>
              </a:spcAft>
              <a:buFont typeface="Arial" panose="020B0604020202020204" pitchFamily="34" charset="0"/>
              <a:buChar char="•"/>
              <a:defRPr/>
            </a:pPr>
            <a:r>
              <a:rPr lang="pt-BR" sz="800" kern="0" dirty="0" smtClean="0">
                <a:solidFill>
                  <a:srgbClr val="FFFFFF">
                    <a:lumMod val="50000"/>
                  </a:srgbClr>
                </a:solidFill>
                <a:latin typeface="Arial"/>
              </a:rPr>
              <a:t>Implementações de Referência (Templates)</a:t>
            </a:r>
            <a:endParaRPr lang="pt-BR" sz="800" kern="0" noProof="0" dirty="0" smtClean="0">
              <a:solidFill>
                <a:srgbClr val="FFFFFF">
                  <a:lumMod val="50000"/>
                </a:srgbClr>
              </a:solidFill>
              <a:latin typeface="Arial"/>
            </a:endParaRPr>
          </a:p>
        </p:txBody>
      </p:sp>
      <p:sp>
        <p:nvSpPr>
          <p:cNvPr id="8" name="Pentagon 39"/>
          <p:cNvSpPr/>
          <p:nvPr/>
        </p:nvSpPr>
        <p:spPr>
          <a:xfrm>
            <a:off x="4716016" y="3075806"/>
            <a:ext cx="1800200" cy="792088"/>
          </a:xfrm>
          <a:prstGeom prst="homePlate">
            <a:avLst>
              <a:gd name="adj" fmla="val 13235"/>
            </a:avLst>
          </a:prstGeom>
          <a:gradFill rotWithShape="1">
            <a:gsLst>
              <a:gs pos="0">
                <a:srgbClr val="7F7F7F">
                  <a:tint val="50000"/>
                  <a:satMod val="300000"/>
                </a:srgbClr>
              </a:gs>
              <a:gs pos="35000">
                <a:srgbClr val="7F7F7F">
                  <a:tint val="37000"/>
                  <a:satMod val="300000"/>
                </a:srgbClr>
              </a:gs>
              <a:gs pos="100000">
                <a:srgbClr val="7F7F7F">
                  <a:tint val="15000"/>
                  <a:satMod val="350000"/>
                </a:srgbClr>
              </a:gs>
            </a:gsLst>
            <a:lin ang="16200000" scaled="1"/>
          </a:gradFill>
          <a:ln w="9525" cap="flat" cmpd="sng" algn="ctr">
            <a:solidFill>
              <a:srgbClr val="7F7F7F">
                <a:shade val="95000"/>
                <a:satMod val="105000"/>
              </a:srgbClr>
            </a:solidFill>
            <a:prstDash val="solid"/>
          </a:ln>
          <a:effectLst>
            <a:outerShdw blurRad="40000" dist="20000" dir="5400000" rotWithShape="0">
              <a:srgbClr val="000000">
                <a:alpha val="38000"/>
              </a:srgbClr>
            </a:outerShdw>
          </a:effectLst>
        </p:spPr>
        <p:txBody>
          <a:bodyPr wrap="square" lIns="36000" tIns="36000" rIns="36000" bIns="36000" rtlCol="0"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1" i="0" u="none" strike="noStrike" kern="0" cap="none" spc="0" normalizeH="0" baseline="0" noProof="0" dirty="0" smtClean="0">
                <a:ln>
                  <a:noFill/>
                </a:ln>
                <a:solidFill>
                  <a:srgbClr val="FFFFFF">
                    <a:lumMod val="50000"/>
                  </a:srgbClr>
                </a:solidFill>
                <a:effectLst/>
                <a:uLnTx/>
                <a:uFillTx/>
                <a:latin typeface="Arial"/>
              </a:rPr>
              <a:t>Arquitetura de </a:t>
            </a:r>
            <a:r>
              <a:rPr kumimoji="0" lang="pt-BR" sz="1200" b="1" i="0" u="none" strike="noStrike" kern="0" cap="none" spc="0" normalizeH="0" baseline="0" noProof="0" dirty="0" err="1" smtClean="0">
                <a:ln>
                  <a:noFill/>
                </a:ln>
                <a:solidFill>
                  <a:srgbClr val="FFFFFF">
                    <a:lumMod val="50000"/>
                  </a:srgbClr>
                </a:solidFill>
                <a:effectLst/>
                <a:uLnTx/>
                <a:uFillTx/>
                <a:latin typeface="Arial"/>
              </a:rPr>
              <a:t>Dev</a:t>
            </a:r>
            <a:endParaRPr kumimoji="0" lang="pt-BR" sz="1200" b="1" i="0" u="none" strike="noStrike" kern="0" cap="none" spc="0" normalizeH="0" baseline="0" noProof="0" dirty="0" smtClean="0">
              <a:ln>
                <a:noFill/>
              </a:ln>
              <a:solidFill>
                <a:srgbClr val="FFFFFF">
                  <a:lumMod val="50000"/>
                </a:srgbClr>
              </a:solidFill>
              <a:effectLst/>
              <a:uLnTx/>
              <a:uFillTx/>
              <a:latin typeface="Arial"/>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pt-BR" sz="800" i="0" u="none" strike="noStrike" kern="0" cap="none" spc="0" normalizeH="0" baseline="0" noProof="0" dirty="0" smtClean="0">
                <a:ln>
                  <a:noFill/>
                </a:ln>
                <a:solidFill>
                  <a:srgbClr val="FFFFFF">
                    <a:lumMod val="50000"/>
                  </a:srgbClr>
                </a:solidFill>
                <a:effectLst/>
                <a:uLnTx/>
                <a:uFillTx/>
                <a:latin typeface="Arial"/>
              </a:rPr>
              <a:t>Integração Contínua (</a:t>
            </a:r>
            <a:r>
              <a:rPr kumimoji="0" lang="pt-BR" sz="800" i="0" u="none" strike="noStrike" kern="0" cap="none" spc="0" normalizeH="0" baseline="0" noProof="0" dirty="0" err="1" smtClean="0">
                <a:ln>
                  <a:noFill/>
                </a:ln>
                <a:solidFill>
                  <a:srgbClr val="FFFFFF">
                    <a:lumMod val="50000"/>
                  </a:srgbClr>
                </a:solidFill>
                <a:effectLst/>
                <a:uLnTx/>
                <a:uFillTx/>
                <a:latin typeface="Arial"/>
              </a:rPr>
              <a:t>Part</a:t>
            </a:r>
            <a:r>
              <a:rPr kumimoji="0" lang="pt-BR" sz="800" i="0" u="none" strike="noStrike" kern="0" cap="none" spc="0" normalizeH="0" noProof="0" dirty="0" smtClean="0">
                <a:ln>
                  <a:noFill/>
                </a:ln>
                <a:solidFill>
                  <a:srgbClr val="FFFFFF">
                    <a:lumMod val="50000"/>
                  </a:srgbClr>
                </a:solidFill>
                <a:effectLst/>
                <a:uLnTx/>
                <a:uFillTx/>
                <a:latin typeface="Arial"/>
              </a:rPr>
              <a:t> 2)</a:t>
            </a:r>
          </a:p>
          <a:p>
            <a:pPr marR="0" lvl="0" defTabSz="914400" eaLnBrk="1" fontAlgn="base" latinLnBrk="0" hangingPunct="1">
              <a:lnSpc>
                <a:spcPct val="100000"/>
              </a:lnSpc>
              <a:spcBef>
                <a:spcPct val="0"/>
              </a:spcBef>
              <a:spcAft>
                <a:spcPct val="0"/>
              </a:spcAft>
              <a:buClrTx/>
              <a:buSzTx/>
              <a:tabLst/>
              <a:defRPr/>
            </a:pPr>
            <a:r>
              <a:rPr lang="pt-BR" sz="800" kern="0" dirty="0">
                <a:solidFill>
                  <a:srgbClr val="FFFFFF">
                    <a:lumMod val="50000"/>
                  </a:srgbClr>
                </a:solidFill>
                <a:latin typeface="Arial"/>
              </a:rPr>
              <a:t> </a:t>
            </a:r>
            <a:r>
              <a:rPr lang="pt-BR" sz="800" kern="0" dirty="0" smtClean="0">
                <a:solidFill>
                  <a:srgbClr val="FFFFFF">
                    <a:lumMod val="50000"/>
                  </a:srgbClr>
                </a:solidFill>
                <a:latin typeface="Arial"/>
              </a:rPr>
              <a:t>         Gestão </a:t>
            </a:r>
            <a:r>
              <a:rPr lang="pt-BR" sz="800" kern="0" dirty="0">
                <a:solidFill>
                  <a:srgbClr val="FFFFFF">
                    <a:lumMod val="50000"/>
                  </a:srgbClr>
                </a:solidFill>
                <a:latin typeface="Arial"/>
              </a:rPr>
              <a:t>de </a:t>
            </a:r>
            <a:r>
              <a:rPr lang="pt-BR" sz="800" kern="0" dirty="0" smtClean="0">
                <a:solidFill>
                  <a:srgbClr val="FFFFFF">
                    <a:lumMod val="50000"/>
                  </a:srgbClr>
                </a:solidFill>
                <a:latin typeface="Arial"/>
              </a:rPr>
              <a:t>Testes</a:t>
            </a:r>
          </a:p>
          <a:p>
            <a:pPr marR="0" lvl="0" defTabSz="914400" eaLnBrk="1" fontAlgn="base" latinLnBrk="0" hangingPunct="1">
              <a:lnSpc>
                <a:spcPct val="100000"/>
              </a:lnSpc>
              <a:spcBef>
                <a:spcPct val="0"/>
              </a:spcBef>
              <a:spcAft>
                <a:spcPct val="0"/>
              </a:spcAft>
              <a:buClrTx/>
              <a:buSzTx/>
              <a:tabLst/>
              <a:defRPr/>
            </a:pPr>
            <a:r>
              <a:rPr kumimoji="0" lang="pt-BR" sz="800" i="0" u="none" strike="noStrike" kern="0" cap="none" spc="0" normalizeH="0" noProof="0" dirty="0">
                <a:ln>
                  <a:noFill/>
                </a:ln>
                <a:solidFill>
                  <a:srgbClr val="FFFFFF">
                    <a:lumMod val="50000"/>
                  </a:srgbClr>
                </a:solidFill>
                <a:effectLst/>
                <a:uLnTx/>
                <a:uFillTx/>
                <a:latin typeface="Arial"/>
              </a:rPr>
              <a:t> </a:t>
            </a:r>
            <a:r>
              <a:rPr kumimoji="0" lang="pt-BR" sz="800" i="0" u="none" strike="noStrike" kern="0" cap="none" spc="0" normalizeH="0" noProof="0" dirty="0" smtClean="0">
                <a:ln>
                  <a:noFill/>
                </a:ln>
                <a:solidFill>
                  <a:srgbClr val="FFFFFF">
                    <a:lumMod val="50000"/>
                  </a:srgbClr>
                </a:solidFill>
                <a:effectLst/>
                <a:uLnTx/>
                <a:uFillTx/>
                <a:latin typeface="Arial"/>
              </a:rPr>
              <a:t>         </a:t>
            </a:r>
            <a:r>
              <a:rPr kumimoji="0" lang="pt-BR" sz="800" i="0" u="none" strike="noStrike" kern="0" cap="none" spc="0" normalizeH="0" baseline="0" noProof="0" dirty="0" smtClean="0">
                <a:ln>
                  <a:noFill/>
                </a:ln>
                <a:solidFill>
                  <a:srgbClr val="FFFFFF">
                    <a:lumMod val="50000"/>
                  </a:srgbClr>
                </a:solidFill>
                <a:effectLst/>
                <a:uLnTx/>
                <a:uFillTx/>
                <a:latin typeface="Arial"/>
              </a:rPr>
              <a:t>Gestão de Qualidade</a:t>
            </a:r>
          </a:p>
          <a:p>
            <a:pPr marR="0" lvl="0" defTabSz="914400" eaLnBrk="1" fontAlgn="base" latinLnBrk="0" hangingPunct="1">
              <a:lnSpc>
                <a:spcPct val="100000"/>
              </a:lnSpc>
              <a:spcBef>
                <a:spcPct val="0"/>
              </a:spcBef>
              <a:spcAft>
                <a:spcPct val="0"/>
              </a:spcAft>
              <a:buClrTx/>
              <a:buSzTx/>
              <a:tabLst/>
              <a:defRPr/>
            </a:pPr>
            <a:endParaRPr kumimoji="0" lang="pt-BR" sz="800" i="0" u="none" strike="noStrike" kern="0" cap="none" spc="0" normalizeH="0" baseline="0" noProof="0" dirty="0" smtClean="0">
              <a:ln>
                <a:noFill/>
              </a:ln>
              <a:solidFill>
                <a:srgbClr val="FFFFFF">
                  <a:lumMod val="50000"/>
                </a:srgbClr>
              </a:solidFill>
              <a:effectLst/>
              <a:uLnTx/>
              <a:uFillTx/>
              <a:latin typeface="Arial"/>
            </a:endParaRPr>
          </a:p>
        </p:txBody>
      </p:sp>
      <p:sp>
        <p:nvSpPr>
          <p:cNvPr id="9" name="Pentagon 39"/>
          <p:cNvSpPr/>
          <p:nvPr/>
        </p:nvSpPr>
        <p:spPr>
          <a:xfrm>
            <a:off x="2267744" y="2387158"/>
            <a:ext cx="3600400" cy="544632"/>
          </a:xfrm>
          <a:prstGeom prst="homePlate">
            <a:avLst>
              <a:gd name="adj" fmla="val 13235"/>
            </a:avLst>
          </a:prstGeom>
          <a:gradFill rotWithShape="1">
            <a:gsLst>
              <a:gs pos="0">
                <a:srgbClr val="7F7F7F">
                  <a:tint val="50000"/>
                  <a:satMod val="300000"/>
                </a:srgbClr>
              </a:gs>
              <a:gs pos="35000">
                <a:srgbClr val="7F7F7F">
                  <a:tint val="37000"/>
                  <a:satMod val="300000"/>
                </a:srgbClr>
              </a:gs>
              <a:gs pos="100000">
                <a:srgbClr val="7F7F7F">
                  <a:tint val="15000"/>
                  <a:satMod val="350000"/>
                </a:srgbClr>
              </a:gs>
            </a:gsLst>
            <a:lin ang="16200000" scaled="1"/>
          </a:gradFill>
          <a:ln w="9525" cap="flat" cmpd="sng" algn="ctr">
            <a:solidFill>
              <a:srgbClr val="7F7F7F">
                <a:shade val="95000"/>
                <a:satMod val="105000"/>
              </a:srgbClr>
            </a:solidFill>
            <a:prstDash val="solid"/>
          </a:ln>
          <a:effectLst>
            <a:outerShdw blurRad="40000" dist="20000" dir="5400000" rotWithShape="0">
              <a:srgbClr val="000000">
                <a:alpha val="38000"/>
              </a:srgbClr>
            </a:outerShdw>
          </a:effectLst>
        </p:spPr>
        <p:txBody>
          <a:bodyPr wrap="square" lIns="36000" tIns="36000" rIns="36000" bIns="36000" rtlCol="0"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1" i="0" u="none" strike="noStrike" kern="0" cap="none" spc="0" normalizeH="0" baseline="0" noProof="0" dirty="0" smtClean="0">
                <a:ln>
                  <a:noFill/>
                </a:ln>
                <a:solidFill>
                  <a:srgbClr val="FFFFFF">
                    <a:lumMod val="50000"/>
                  </a:srgbClr>
                </a:solidFill>
                <a:effectLst/>
                <a:uLnTx/>
                <a:uFillTx/>
                <a:latin typeface="Arial"/>
              </a:rPr>
              <a:t>Framework de Execução</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pt-BR" sz="800" kern="0" noProof="0" dirty="0" smtClean="0">
                <a:solidFill>
                  <a:srgbClr val="FFFFFF">
                    <a:lumMod val="50000"/>
                  </a:srgbClr>
                </a:solidFill>
                <a:latin typeface="Arial"/>
              </a:rPr>
              <a:t>Console Administrativa (Web UI)</a:t>
            </a:r>
            <a:endParaRPr kumimoji="0" lang="pt-BR" sz="800" i="0" u="none" strike="noStrike" kern="0" cap="none" spc="0" normalizeH="0" baseline="0" noProof="0" dirty="0" smtClean="0">
              <a:ln>
                <a:noFill/>
              </a:ln>
              <a:solidFill>
                <a:srgbClr val="FFFFFF">
                  <a:lumMod val="50000"/>
                </a:srgbClr>
              </a:solidFill>
              <a:effectLst/>
              <a:uLnTx/>
              <a:uFillTx/>
              <a:latin typeface="Arial"/>
            </a:endParaRPr>
          </a:p>
        </p:txBody>
      </p:sp>
      <p:sp>
        <p:nvSpPr>
          <p:cNvPr id="10" name="Pentagon 39"/>
          <p:cNvSpPr/>
          <p:nvPr/>
        </p:nvSpPr>
        <p:spPr>
          <a:xfrm>
            <a:off x="2267744" y="3915811"/>
            <a:ext cx="4824536" cy="672163"/>
          </a:xfrm>
          <a:prstGeom prst="homePlate">
            <a:avLst>
              <a:gd name="adj" fmla="val 13235"/>
            </a:avLst>
          </a:prstGeom>
          <a:gradFill rotWithShape="1">
            <a:gsLst>
              <a:gs pos="0">
                <a:srgbClr val="7F7F7F">
                  <a:tint val="50000"/>
                  <a:satMod val="300000"/>
                </a:srgbClr>
              </a:gs>
              <a:gs pos="35000">
                <a:srgbClr val="7F7F7F">
                  <a:tint val="37000"/>
                  <a:satMod val="300000"/>
                </a:srgbClr>
              </a:gs>
              <a:gs pos="100000">
                <a:srgbClr val="7F7F7F">
                  <a:tint val="15000"/>
                  <a:satMod val="350000"/>
                </a:srgbClr>
              </a:gs>
            </a:gsLst>
            <a:lin ang="16200000" scaled="1"/>
          </a:gradFill>
          <a:ln w="9525" cap="flat" cmpd="sng" algn="ctr">
            <a:solidFill>
              <a:srgbClr val="7F7F7F">
                <a:shade val="95000"/>
                <a:satMod val="105000"/>
              </a:srgbClr>
            </a:solidFill>
            <a:prstDash val="solid"/>
          </a:ln>
          <a:effectLst>
            <a:outerShdw blurRad="40000" dist="20000" dir="5400000" rotWithShape="0">
              <a:srgbClr val="000000">
                <a:alpha val="38000"/>
              </a:srgbClr>
            </a:outerShdw>
          </a:effectLst>
        </p:spPr>
        <p:txBody>
          <a:bodyPr wrap="square" lIns="36000" tIns="36000" rIns="36000" bIns="36000" rtlCol="0"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1" i="0" u="none" strike="noStrike" kern="0" cap="none" spc="0" normalizeH="0" baseline="0" noProof="0" dirty="0" smtClean="0">
                <a:ln>
                  <a:noFill/>
                </a:ln>
                <a:solidFill>
                  <a:srgbClr val="FFFFFF">
                    <a:lumMod val="50000"/>
                  </a:srgbClr>
                </a:solidFill>
                <a:effectLst/>
                <a:uLnTx/>
                <a:uFillTx/>
                <a:latin typeface="Arial"/>
              </a:rPr>
              <a:t>Arquitetura de Operações</a:t>
            </a:r>
          </a:p>
          <a:p>
            <a:pPr marL="171450" indent="-171450" fontAlgn="base">
              <a:spcBef>
                <a:spcPct val="0"/>
              </a:spcBef>
              <a:spcAft>
                <a:spcPct val="0"/>
              </a:spcAft>
              <a:buFont typeface="Arial" panose="020B0604020202020204" pitchFamily="34" charset="0"/>
              <a:buChar char="•"/>
              <a:defRPr/>
            </a:pPr>
            <a:r>
              <a:rPr lang="pt-BR" sz="800" kern="0" dirty="0" smtClean="0">
                <a:solidFill>
                  <a:srgbClr val="FFFFFF">
                    <a:lumMod val="50000"/>
                  </a:srgbClr>
                </a:solidFill>
                <a:latin typeface="Arial"/>
              </a:rPr>
              <a:t>Monitorização Operacional e Performance</a:t>
            </a:r>
          </a:p>
          <a:p>
            <a:pPr marL="171450" indent="-171450" fontAlgn="base">
              <a:spcBef>
                <a:spcPct val="0"/>
              </a:spcBef>
              <a:spcAft>
                <a:spcPct val="0"/>
              </a:spcAft>
              <a:buFont typeface="Arial" panose="020B0604020202020204" pitchFamily="34" charset="0"/>
              <a:buChar char="•"/>
              <a:defRPr/>
            </a:pPr>
            <a:r>
              <a:rPr lang="pt-BR" sz="800" kern="0" dirty="0" smtClean="0">
                <a:solidFill>
                  <a:srgbClr val="FFFFFF">
                    <a:lumMod val="50000"/>
                  </a:srgbClr>
                </a:solidFill>
                <a:latin typeface="Arial"/>
              </a:rPr>
              <a:t>Relatórios Operacionais</a:t>
            </a:r>
            <a:endParaRPr lang="pt-BR" sz="1000" kern="0" dirty="0" smtClean="0">
              <a:solidFill>
                <a:srgbClr val="FFFFFF">
                  <a:lumMod val="50000"/>
                </a:srgbClr>
              </a:solidFill>
              <a:latin typeface="Arial"/>
            </a:endParaRPr>
          </a:p>
        </p:txBody>
      </p:sp>
      <p:sp>
        <p:nvSpPr>
          <p:cNvPr id="11" name="Pentagon 39"/>
          <p:cNvSpPr/>
          <p:nvPr/>
        </p:nvSpPr>
        <p:spPr>
          <a:xfrm>
            <a:off x="467544" y="1684606"/>
            <a:ext cx="2952328" cy="239072"/>
          </a:xfrm>
          <a:prstGeom prst="homePlate">
            <a:avLst>
              <a:gd name="adj" fmla="val 13235"/>
            </a:avLst>
          </a:prstGeom>
          <a:gradFill rotWithShape="1">
            <a:gsLst>
              <a:gs pos="0">
                <a:srgbClr val="7F7F7F">
                  <a:tint val="50000"/>
                  <a:satMod val="300000"/>
                </a:srgbClr>
              </a:gs>
              <a:gs pos="35000">
                <a:srgbClr val="7F7F7F">
                  <a:tint val="37000"/>
                  <a:satMod val="300000"/>
                </a:srgbClr>
              </a:gs>
              <a:gs pos="100000">
                <a:srgbClr val="7F7F7F">
                  <a:tint val="15000"/>
                  <a:satMod val="350000"/>
                </a:srgbClr>
              </a:gs>
            </a:gsLst>
            <a:lin ang="16200000" scaled="1"/>
          </a:gradFill>
          <a:ln w="9525" cap="flat" cmpd="sng" algn="ctr">
            <a:solidFill>
              <a:srgbClr val="7F7F7F">
                <a:shade val="95000"/>
                <a:satMod val="105000"/>
              </a:srgbClr>
            </a:solidFill>
            <a:prstDash val="solid"/>
          </a:ln>
          <a:effectLst>
            <a:outerShdw blurRad="40000" dist="20000" dir="5400000" rotWithShape="0">
              <a:srgbClr val="000000">
                <a:alpha val="38000"/>
              </a:srgbClr>
            </a:outerShdw>
          </a:effectLst>
        </p:spPr>
        <p:txBody>
          <a:bodyPr wrap="square" lIns="36000" tIns="36000" rIns="36000" bIns="36000" rtlCol="0"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pt-BR" sz="1200" b="1" kern="0" dirty="0" smtClean="0">
                <a:solidFill>
                  <a:srgbClr val="FFFFFF">
                    <a:lumMod val="50000"/>
                  </a:srgbClr>
                </a:solidFill>
                <a:latin typeface="Arial"/>
              </a:rPr>
              <a:t>Governança (Desenvolvimento)</a:t>
            </a:r>
            <a:endParaRPr kumimoji="0" lang="pt-BR" sz="1200" b="1" i="0" u="none" strike="noStrike" kern="0" cap="none" spc="0" normalizeH="0" baseline="0" noProof="0" dirty="0" smtClean="0">
              <a:ln>
                <a:noFill/>
              </a:ln>
              <a:solidFill>
                <a:srgbClr val="FFFFFF">
                  <a:lumMod val="50000"/>
                </a:srgbClr>
              </a:solidFill>
              <a:effectLst/>
              <a:uLnTx/>
              <a:uFillTx/>
              <a:latin typeface="Arial"/>
            </a:endParaRPr>
          </a:p>
        </p:txBody>
      </p:sp>
      <p:sp>
        <p:nvSpPr>
          <p:cNvPr id="12" name="Pentagon 39"/>
          <p:cNvSpPr/>
          <p:nvPr/>
        </p:nvSpPr>
        <p:spPr>
          <a:xfrm>
            <a:off x="3491880" y="1684606"/>
            <a:ext cx="3600400" cy="239072"/>
          </a:xfrm>
          <a:prstGeom prst="homePlate">
            <a:avLst>
              <a:gd name="adj" fmla="val 13235"/>
            </a:avLst>
          </a:prstGeom>
          <a:gradFill rotWithShape="1">
            <a:gsLst>
              <a:gs pos="0">
                <a:srgbClr val="7F7F7F">
                  <a:tint val="50000"/>
                  <a:satMod val="300000"/>
                </a:srgbClr>
              </a:gs>
              <a:gs pos="35000">
                <a:srgbClr val="7F7F7F">
                  <a:tint val="37000"/>
                  <a:satMod val="300000"/>
                </a:srgbClr>
              </a:gs>
              <a:gs pos="100000">
                <a:srgbClr val="7F7F7F">
                  <a:tint val="15000"/>
                  <a:satMod val="350000"/>
                </a:srgbClr>
              </a:gs>
            </a:gsLst>
            <a:lin ang="16200000" scaled="1"/>
          </a:gradFill>
          <a:ln w="9525" cap="flat" cmpd="sng" algn="ctr">
            <a:solidFill>
              <a:srgbClr val="7F7F7F">
                <a:shade val="95000"/>
                <a:satMod val="105000"/>
              </a:srgbClr>
            </a:solidFill>
            <a:prstDash val="solid"/>
          </a:ln>
          <a:effectLst>
            <a:outerShdw blurRad="40000" dist="20000" dir="5400000" rotWithShape="0">
              <a:srgbClr val="000000">
                <a:alpha val="38000"/>
              </a:srgbClr>
            </a:outerShdw>
          </a:effectLst>
        </p:spPr>
        <p:txBody>
          <a:bodyPr wrap="square" lIns="36000" tIns="36000" rIns="36000" bIns="36000" rtlCol="0"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pt-BR" sz="1200" b="1" kern="0" dirty="0" smtClean="0">
                <a:solidFill>
                  <a:srgbClr val="FFFFFF">
                    <a:lumMod val="50000"/>
                  </a:srgbClr>
                </a:solidFill>
                <a:latin typeface="Arial"/>
              </a:rPr>
              <a:t>Governança (Teste &amp; Operações)</a:t>
            </a:r>
            <a:endParaRPr kumimoji="0" lang="pt-BR" sz="1200" b="1" i="0" u="none" strike="noStrike" kern="0" cap="none" spc="0" normalizeH="0" baseline="0" noProof="0" dirty="0" smtClean="0">
              <a:ln>
                <a:noFill/>
              </a:ln>
              <a:solidFill>
                <a:srgbClr val="FFFFFF">
                  <a:lumMod val="50000"/>
                </a:srgbClr>
              </a:solidFill>
              <a:effectLst/>
              <a:uLnTx/>
              <a:uFillTx/>
              <a:latin typeface="Arial"/>
            </a:endParaRPr>
          </a:p>
        </p:txBody>
      </p:sp>
      <p:sp>
        <p:nvSpPr>
          <p:cNvPr id="4" name="CaixaDeTexto 3"/>
          <p:cNvSpPr txBox="1"/>
          <p:nvPr/>
        </p:nvSpPr>
        <p:spPr>
          <a:xfrm rot="1900451">
            <a:off x="6797973" y="336442"/>
            <a:ext cx="1386240" cy="369332"/>
          </a:xfrm>
          <a:prstGeom prst="rect">
            <a:avLst/>
          </a:prstGeom>
          <a:noFill/>
        </p:spPr>
        <p:txBody>
          <a:bodyPr wrap="square" rtlCol="0">
            <a:spAutoFit/>
          </a:bodyPr>
          <a:lstStyle/>
          <a:p>
            <a:pPr algn="ctr"/>
            <a:r>
              <a:rPr lang="pt-BR" b="1" dirty="0" smtClean="0">
                <a:solidFill>
                  <a:srgbClr val="FF0000"/>
                </a:solidFill>
              </a:rPr>
              <a:t>DRAFT</a:t>
            </a:r>
            <a:endParaRPr lang="pt-BR" b="1" dirty="0">
              <a:solidFill>
                <a:srgbClr val="FF0000"/>
              </a:solidFill>
            </a:endParaRPr>
          </a:p>
        </p:txBody>
      </p:sp>
    </p:spTree>
    <p:extLst>
      <p:ext uri="{BB962C8B-B14F-4D97-AF65-F5344CB8AC3E}">
        <p14:creationId xmlns:p14="http://schemas.microsoft.com/office/powerpoint/2010/main" val="37468473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Modelo de Governança</a:t>
            </a:r>
            <a:br>
              <a:rPr lang="pt-BR" dirty="0" smtClean="0"/>
            </a:br>
            <a:r>
              <a:rPr lang="pt-BR" b="0" i="1" dirty="0" smtClean="0"/>
              <a:t>Desenvolvimento </a:t>
            </a:r>
            <a:r>
              <a:rPr lang="pt-BR" b="0" i="1" dirty="0"/>
              <a:t>da Framework</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104</a:t>
            </a:fld>
            <a:endParaRPr lang="pt-BR" dirty="0"/>
          </a:p>
        </p:txBody>
      </p:sp>
      <p:sp>
        <p:nvSpPr>
          <p:cNvPr id="4" name="Espaço Reservado para Conteúdo 3"/>
          <p:cNvSpPr>
            <a:spLocks noGrp="1"/>
          </p:cNvSpPr>
          <p:nvPr>
            <p:ph sz="quarter" idx="11"/>
          </p:nvPr>
        </p:nvSpPr>
        <p:spPr>
          <a:xfrm>
            <a:off x="2339752" y="1203598"/>
            <a:ext cx="6239048" cy="523220"/>
          </a:xfrm>
        </p:spPr>
        <p:txBody>
          <a:bodyPr/>
          <a:lstStyle/>
          <a:p>
            <a:r>
              <a:rPr lang="pt-BR" dirty="0" smtClean="0"/>
              <a:t>Propõem-se a seguinte estrutura para o acompanhamento da evolução do da Arquitetura de Referência nas diferentes fases da sua evolução.</a:t>
            </a: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75606"/>
            <a:ext cx="1613686" cy="3584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spaço Reservado para Conteúdo 3"/>
          <p:cNvSpPr txBox="1">
            <a:spLocks/>
          </p:cNvSpPr>
          <p:nvPr/>
        </p:nvSpPr>
        <p:spPr>
          <a:xfrm>
            <a:off x="2411760" y="1779662"/>
            <a:ext cx="6239048" cy="3108543"/>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Uma </a:t>
            </a:r>
            <a:r>
              <a:rPr lang="pt-BR" b="1" dirty="0" smtClean="0"/>
              <a:t>equipa de coordenação</a:t>
            </a:r>
            <a:r>
              <a:rPr lang="pt-BR" dirty="0" smtClean="0"/>
              <a:t>, suportada por uma </a:t>
            </a:r>
            <a:r>
              <a:rPr lang="pt-BR" b="1" dirty="0" smtClean="0"/>
              <a:t>equipa de apoio</a:t>
            </a:r>
            <a:r>
              <a:rPr lang="pt-BR" dirty="0" smtClean="0"/>
              <a:t>, que se reunirão regularmente para avaliar a evolução do desenvolvimento inicial da Arquitetura e de propostas de alterações. Estas equipas teriam a participação tanto das </a:t>
            </a:r>
            <a:r>
              <a:rPr lang="pt-BR" b="1" dirty="0" smtClean="0"/>
              <a:t>equipas Oi envolvidas</a:t>
            </a:r>
            <a:r>
              <a:rPr lang="pt-BR" dirty="0" smtClean="0"/>
              <a:t>, da </a:t>
            </a:r>
            <a:r>
              <a:rPr lang="pt-BR" b="1" dirty="0" smtClean="0"/>
              <a:t>equipa PTINS </a:t>
            </a:r>
            <a:r>
              <a:rPr lang="pt-BR" dirty="0" smtClean="0"/>
              <a:t>responsável pelo desenvolvimento e manutenção da Arquitetura e por um membro da </a:t>
            </a:r>
            <a:r>
              <a:rPr lang="pt-BR" b="1" dirty="0" smtClean="0"/>
              <a:t>Oracle</a:t>
            </a:r>
            <a:r>
              <a:rPr lang="pt-BR" dirty="0" smtClean="0"/>
              <a:t>, para avaliar aderência aos padrões do Produto.</a:t>
            </a:r>
          </a:p>
          <a:p>
            <a:endParaRPr lang="pt-BR" dirty="0"/>
          </a:p>
          <a:p>
            <a:r>
              <a:rPr lang="pt-BR" b="1" dirty="0" smtClean="0"/>
              <a:t>Fase de Desenvolvimento Inicial</a:t>
            </a:r>
          </a:p>
          <a:p>
            <a:r>
              <a:rPr lang="pt-BR" dirty="0" smtClean="0"/>
              <a:t>Durante esta fase, propõem-se reuniões semanais para acompanhar o processo de desenvolvimento da Framework de Execução. </a:t>
            </a:r>
            <a:endParaRPr lang="pt-BR" dirty="0"/>
          </a:p>
          <a:p>
            <a:r>
              <a:rPr lang="pt-BR" b="1" dirty="0" smtClean="0"/>
              <a:t>Fase de Evolução</a:t>
            </a:r>
          </a:p>
          <a:p>
            <a:r>
              <a:rPr lang="pt-BR" dirty="0" smtClean="0"/>
              <a:t>Durante esta fase, propõem-se reuniões mensais, para avaliar as propostas de melhorias</a:t>
            </a:r>
            <a:r>
              <a:rPr lang="pt-BR" dirty="0"/>
              <a:t> </a:t>
            </a:r>
            <a:r>
              <a:rPr lang="pt-BR" dirty="0" smtClean="0"/>
              <a:t>e/ou correções da Arquitetura de Referência</a:t>
            </a:r>
            <a:endParaRPr lang="pt-BR" dirty="0"/>
          </a:p>
        </p:txBody>
      </p:sp>
    </p:spTree>
    <p:extLst>
      <p:ext uri="{BB962C8B-B14F-4D97-AF65-F5344CB8AC3E}">
        <p14:creationId xmlns:p14="http://schemas.microsoft.com/office/powerpoint/2010/main" val="16733653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294967295"/>
          </p:nvPr>
        </p:nvSpPr>
        <p:spPr>
          <a:xfrm>
            <a:off x="5281613" y="4873625"/>
            <a:ext cx="3862387" cy="266700"/>
          </a:xfrm>
        </p:spPr>
        <p:txBody>
          <a:bodyPr/>
          <a:lstStyle/>
          <a:p>
            <a:r>
              <a:rPr lang="pt-BR" smtClean="0"/>
              <a:t> |   MATERIAL CONFIDENCIAL   |   PÁGINA </a:t>
            </a:r>
            <a:fld id="{7F303BA8-C97C-4F5B-B9D3-CDD17C3693B6}" type="slidenum">
              <a:rPr lang="pt-BR" smtClean="0"/>
              <a:pPr/>
              <a:t>105</a:t>
            </a:fld>
            <a:endParaRPr lang="pt-BR" dirty="0"/>
          </a:p>
        </p:txBody>
      </p:sp>
    </p:spTree>
    <p:extLst>
      <p:ext uri="{BB962C8B-B14F-4D97-AF65-F5344CB8AC3E}">
        <p14:creationId xmlns:p14="http://schemas.microsoft.com/office/powerpoint/2010/main" val="3219835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131590"/>
            <a:ext cx="2160240" cy="1228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smtClean="0"/>
              <a:t>Arquitetura de Referência</a:t>
            </a:r>
            <a:br>
              <a:rPr lang="pt-BR" smtClean="0"/>
            </a:br>
            <a:r>
              <a:rPr lang="pt-BR" b="0" i="1" smtClean="0"/>
              <a:t>Componentes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11</a:t>
            </a:fld>
            <a:endParaRPr lang="pt-BR" dirty="0"/>
          </a:p>
        </p:txBody>
      </p:sp>
      <p:sp>
        <p:nvSpPr>
          <p:cNvPr id="4" name="Espaço Reservado para Conteúdo 3"/>
          <p:cNvSpPr>
            <a:spLocks noGrp="1"/>
          </p:cNvSpPr>
          <p:nvPr>
            <p:ph sz="quarter" idx="11"/>
          </p:nvPr>
        </p:nvSpPr>
        <p:spPr>
          <a:xfrm>
            <a:off x="2699792" y="1131590"/>
            <a:ext cx="5879008" cy="1169551"/>
          </a:xfrm>
        </p:spPr>
        <p:txBody>
          <a:bodyPr/>
          <a:lstStyle/>
          <a:p>
            <a:r>
              <a:rPr lang="pt-BR" dirty="0" smtClean="0"/>
              <a:t>A camada de </a:t>
            </a:r>
            <a:r>
              <a:rPr lang="pt-BR" b="1" dirty="0" smtClean="0"/>
              <a:t>Operações </a:t>
            </a:r>
            <a:r>
              <a:rPr lang="pt-BR" dirty="0" smtClean="0"/>
              <a:t>é responsável por fornecer as capacidades para fazer a monitorização operacional de toda a arquitetura (disponibilidade, desempenho, etc... ) e manutenção da execução dos serviços com um foco exclusivo aos componentes tecnológicos que suportam os serviços.</a:t>
            </a:r>
            <a:endParaRPr lang="pt-BR" i="1" dirty="0"/>
          </a:p>
        </p:txBody>
      </p:sp>
      <p:sp>
        <p:nvSpPr>
          <p:cNvPr id="6" name="Retângulo 5"/>
          <p:cNvSpPr/>
          <p:nvPr/>
        </p:nvSpPr>
        <p:spPr>
          <a:xfrm>
            <a:off x="2411760" y="1270337"/>
            <a:ext cx="174646" cy="103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2699792" y="2481158"/>
            <a:ext cx="5879008" cy="95410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 camada de </a:t>
            </a:r>
            <a:r>
              <a:rPr lang="pt-BR" b="1" dirty="0" smtClean="0"/>
              <a:t>Segurança </a:t>
            </a:r>
            <a:r>
              <a:rPr lang="pt-BR" dirty="0" smtClean="0"/>
              <a:t>é responsável por fornecer os serviços de infraestrutura necessários para implementar as políticas de segurança, tais como </a:t>
            </a:r>
            <a:r>
              <a:rPr lang="pt-BR" dirty="0"/>
              <a:t>identidade, autenticação, confidencialidade, autorização, </a:t>
            </a:r>
            <a:r>
              <a:rPr lang="pt-BR" dirty="0" smtClean="0"/>
              <a:t>auditoria</a:t>
            </a:r>
            <a:r>
              <a:rPr lang="pt-BR" dirty="0"/>
              <a:t>, integridade das </a:t>
            </a:r>
            <a:r>
              <a:rPr lang="pt-BR" dirty="0" smtClean="0"/>
              <a:t>informações, necessárias aos serviços. </a:t>
            </a:r>
            <a:endParaRPr lang="pt-BR" i="1" dirty="0"/>
          </a:p>
        </p:txBody>
      </p:sp>
      <p:sp>
        <p:nvSpPr>
          <p:cNvPr id="8" name="Retângulo 7"/>
          <p:cNvSpPr/>
          <p:nvPr/>
        </p:nvSpPr>
        <p:spPr>
          <a:xfrm>
            <a:off x="2195736" y="1270337"/>
            <a:ext cx="174646" cy="103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940970" y="1274953"/>
            <a:ext cx="1182758" cy="103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1027856" y="1307434"/>
            <a:ext cx="807840"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724946" y="1275606"/>
            <a:ext cx="174646" cy="103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39552" y="1275606"/>
            <a:ext cx="174646" cy="531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260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14"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Referência</a:t>
            </a:r>
            <a:br>
              <a:rPr lang="pt-BR" dirty="0" smtClean="0"/>
            </a:br>
            <a:r>
              <a:rPr lang="pt-BR" b="0" i="1" dirty="0" smtClean="0"/>
              <a:t>Arquitetura Técnica</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12</a:t>
            </a:fld>
            <a:endParaRPr lang="pt-BR" dirty="0"/>
          </a:p>
        </p:txBody>
      </p:sp>
      <p:sp>
        <p:nvSpPr>
          <p:cNvPr id="8" name="Espaço Reservado para Conteúdo 3"/>
          <p:cNvSpPr>
            <a:spLocks noGrp="1"/>
          </p:cNvSpPr>
          <p:nvPr>
            <p:ph sz="quarter" idx="11"/>
          </p:nvPr>
        </p:nvSpPr>
        <p:spPr>
          <a:xfrm>
            <a:off x="421184" y="1059582"/>
            <a:ext cx="8327280" cy="523220"/>
          </a:xfrm>
        </p:spPr>
        <p:txBody>
          <a:bodyPr/>
          <a:lstStyle/>
          <a:p>
            <a:r>
              <a:rPr lang="pt-BR" dirty="0"/>
              <a:t>A</a:t>
            </a:r>
            <a:r>
              <a:rPr lang="pt-BR" dirty="0" smtClean="0"/>
              <a:t> </a:t>
            </a:r>
            <a:r>
              <a:rPr lang="pt-BR" b="1" dirty="0" smtClean="0"/>
              <a:t>Arquitetura Técnica </a:t>
            </a:r>
            <a:r>
              <a:rPr lang="pt-BR" dirty="0" smtClean="0"/>
              <a:t>que vai suportar os componentes da Arquitetura de Referência SOA é baseada no </a:t>
            </a:r>
            <a:r>
              <a:rPr lang="pt-BR" b="1" dirty="0" smtClean="0"/>
              <a:t>Oracle SOA Suite 12c</a:t>
            </a:r>
            <a:r>
              <a:rPr lang="pt-BR" dirty="0" smtClean="0"/>
              <a:t>.</a:t>
            </a:r>
            <a:endParaRPr lang="pt-BR"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35646"/>
            <a:ext cx="813911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125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r>
              <a:rPr lang="pt-BR" dirty="0" smtClean="0"/>
              <a:t>Governança</a:t>
            </a:r>
            <a:endParaRPr lang="pt-BR" dirty="0"/>
          </a:p>
        </p:txBody>
      </p:sp>
    </p:spTree>
    <p:extLst>
      <p:ext uri="{BB962C8B-B14F-4D97-AF65-F5344CB8AC3E}">
        <p14:creationId xmlns:p14="http://schemas.microsoft.com/office/powerpoint/2010/main" val="1821493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Governança</a:t>
            </a:r>
            <a:br>
              <a:rPr lang="pt-BR" dirty="0" smtClean="0"/>
            </a:br>
            <a:r>
              <a:rPr lang="pt-BR" b="0" i="1" dirty="0" smtClean="0"/>
              <a:t>Introdução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14</a:t>
            </a:fld>
            <a:endParaRPr lang="pt-BR" dirty="0"/>
          </a:p>
        </p:txBody>
      </p:sp>
      <p:sp>
        <p:nvSpPr>
          <p:cNvPr id="4" name="Espaço Reservado para Conteúdo 3"/>
          <p:cNvSpPr>
            <a:spLocks noGrp="1"/>
          </p:cNvSpPr>
          <p:nvPr>
            <p:ph sz="quarter" idx="11"/>
          </p:nvPr>
        </p:nvSpPr>
        <p:spPr>
          <a:xfrm>
            <a:off x="432000" y="1131590"/>
            <a:ext cx="8146800" cy="954107"/>
          </a:xfrm>
        </p:spPr>
        <p:txBody>
          <a:bodyPr/>
          <a:lstStyle/>
          <a:p>
            <a:r>
              <a:rPr lang="pt-BR" dirty="0"/>
              <a:t>Governança SOA é um conjunto de </a:t>
            </a:r>
            <a:r>
              <a:rPr lang="pt-BR" b="1" dirty="0"/>
              <a:t>processos</a:t>
            </a:r>
            <a:r>
              <a:rPr lang="pt-BR" dirty="0"/>
              <a:t>, </a:t>
            </a:r>
            <a:r>
              <a:rPr lang="pt-BR" b="1" dirty="0"/>
              <a:t>políticas</a:t>
            </a:r>
            <a:r>
              <a:rPr lang="pt-BR" dirty="0"/>
              <a:t> e </a:t>
            </a:r>
            <a:r>
              <a:rPr lang="pt-BR" b="1" dirty="0" smtClean="0"/>
              <a:t>procedimentos</a:t>
            </a:r>
            <a:r>
              <a:rPr lang="pt-BR" dirty="0" smtClean="0"/>
              <a:t>, definidas em conjunto com o negócio e o TI, que se propõe a garantir o alinhamento com a estratégia SOA da organização. Como subcategoria da Governança de Arquitetura, a Governança SOA necessita do envolvimento da Governança de TI e Negócio.</a:t>
            </a:r>
            <a:endParaRPr lang="pt-BR" dirty="0"/>
          </a:p>
        </p:txBody>
      </p:sp>
      <p:sp>
        <p:nvSpPr>
          <p:cNvPr id="7" name="Espaço Reservado para Conteúdo 3"/>
          <p:cNvSpPr txBox="1">
            <a:spLocks/>
          </p:cNvSpPr>
          <p:nvPr/>
        </p:nvSpPr>
        <p:spPr>
          <a:xfrm>
            <a:off x="3995936" y="1995686"/>
            <a:ext cx="4582914" cy="2806922"/>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Uma Governança </a:t>
            </a:r>
            <a:r>
              <a:rPr lang="pt-BR" b="1" dirty="0" smtClean="0"/>
              <a:t>efetiva</a:t>
            </a:r>
            <a:r>
              <a:rPr lang="pt-BR" dirty="0" smtClean="0"/>
              <a:t> é crucial para atingir os benefícios duma arquitetura SOA.</a:t>
            </a:r>
          </a:p>
          <a:p>
            <a:pPr marL="285750" indent="-285750">
              <a:buFont typeface="Arial" panose="020B0604020202020204" pitchFamily="34" charset="0"/>
              <a:buChar char="•"/>
            </a:pPr>
            <a:r>
              <a:rPr lang="pt-BR" dirty="0" smtClean="0"/>
              <a:t>É necessário fazer evoluir as capacidades corporativas (</a:t>
            </a:r>
            <a:r>
              <a:rPr lang="pt-BR" b="1" dirty="0" smtClean="0"/>
              <a:t>pessoas</a:t>
            </a:r>
            <a:r>
              <a:rPr lang="pt-BR" dirty="0" smtClean="0"/>
              <a:t>, </a:t>
            </a:r>
            <a:r>
              <a:rPr lang="pt-BR" b="1" dirty="0" smtClean="0"/>
              <a:t>processos, políticas</a:t>
            </a:r>
            <a:r>
              <a:rPr lang="pt-BR" dirty="0" smtClean="0"/>
              <a:t>) para adoptar, construir e suportar uma SOA. </a:t>
            </a:r>
          </a:p>
          <a:p>
            <a:pPr marL="285750" indent="-285750">
              <a:buFont typeface="Arial" panose="020B0604020202020204" pitchFamily="34" charset="0"/>
              <a:buChar char="•"/>
            </a:pPr>
            <a:r>
              <a:rPr lang="pt-BR" dirty="0" smtClean="0"/>
              <a:t>A </a:t>
            </a:r>
            <a:r>
              <a:rPr lang="pt-BR" b="1" dirty="0" smtClean="0"/>
              <a:t>reutilização</a:t>
            </a:r>
            <a:r>
              <a:rPr lang="pt-BR" dirty="0" smtClean="0"/>
              <a:t> de serviços não poderá ser maximizada sem uma boa governança. A utilização de </a:t>
            </a:r>
            <a:r>
              <a:rPr lang="pt-BR" b="1" dirty="0" smtClean="0"/>
              <a:t>tecnologia</a:t>
            </a:r>
            <a:r>
              <a:rPr lang="pt-BR" dirty="0" smtClean="0"/>
              <a:t> suporta a reutilização mas não a garante.</a:t>
            </a:r>
          </a:p>
          <a:p>
            <a:pPr marL="285750" indent="-285750">
              <a:buFont typeface="Arial" panose="020B0604020202020204" pitchFamily="34" charset="0"/>
              <a:buChar char="•"/>
            </a:pPr>
            <a:r>
              <a:rPr lang="pt-BR" dirty="0" smtClean="0"/>
              <a:t>Garantir “</a:t>
            </a:r>
            <a:r>
              <a:rPr lang="pt-BR" b="1" dirty="0" err="1" smtClean="0"/>
              <a:t>plug</a:t>
            </a:r>
            <a:r>
              <a:rPr lang="pt-BR" b="1" dirty="0" smtClean="0"/>
              <a:t>-</a:t>
            </a:r>
            <a:r>
              <a:rPr lang="pt-BR" b="1" dirty="0" err="1" smtClean="0"/>
              <a:t>and</a:t>
            </a:r>
            <a:r>
              <a:rPr lang="pt-BR" b="1" dirty="0" smtClean="0"/>
              <a:t>-play” de serviços</a:t>
            </a:r>
            <a:r>
              <a:rPr lang="pt-BR" dirty="0" smtClean="0"/>
              <a:t> num ambiente tecnológico heterogêneo necessita governança conjunta de </a:t>
            </a:r>
            <a:r>
              <a:rPr lang="pt-BR" b="1" dirty="0" smtClean="0"/>
              <a:t>processos</a:t>
            </a:r>
            <a:r>
              <a:rPr lang="pt-BR" dirty="0" smtClean="0"/>
              <a:t> e </a:t>
            </a:r>
            <a:r>
              <a:rPr lang="pt-BR" b="1" dirty="0" smtClean="0"/>
              <a:t>informação</a:t>
            </a:r>
            <a:r>
              <a:rPr lang="pt-BR" dirty="0" smtClean="0"/>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2211710"/>
            <a:ext cx="3446307"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tângulo 10"/>
          <p:cNvSpPr/>
          <p:nvPr/>
        </p:nvSpPr>
        <p:spPr>
          <a:xfrm>
            <a:off x="7524328"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66557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smtClean="0"/>
              <a:t>Governança</a:t>
            </a:r>
            <a:br>
              <a:rPr lang="pt-BR" dirty="0" smtClean="0"/>
            </a:br>
            <a:r>
              <a:rPr lang="pt-BR" b="0" i="1" dirty="0" smtClean="0"/>
              <a:t>Componentes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15</a:t>
            </a:fld>
            <a:endParaRPr lang="pt-BR" dirty="0"/>
          </a:p>
        </p:txBody>
      </p:sp>
      <p:sp>
        <p:nvSpPr>
          <p:cNvPr id="6" name="Retângulo 5"/>
          <p:cNvSpPr/>
          <p:nvPr/>
        </p:nvSpPr>
        <p:spPr>
          <a:xfrm>
            <a:off x="7524328"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3203848" y="1347614"/>
            <a:ext cx="5375002" cy="3453253"/>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Uma das camadas da Arquitetura de Referência é a camada de </a:t>
            </a:r>
            <a:r>
              <a:rPr lang="pt-BR" b="1" dirty="0" smtClean="0"/>
              <a:t>Governança</a:t>
            </a:r>
            <a:r>
              <a:rPr lang="pt-BR" dirty="0" smtClean="0"/>
              <a:t>. Ela é responsável </a:t>
            </a:r>
            <a:r>
              <a:rPr lang="pt-BR" dirty="0"/>
              <a:t>por suportar todo o processo de gestão dos ativos da arquitetura </a:t>
            </a:r>
            <a:r>
              <a:rPr lang="pt-BR" dirty="0" smtClean="0"/>
              <a:t>SOA durante o ciclo de vida destes.</a:t>
            </a:r>
          </a:p>
          <a:p>
            <a:pPr marL="285750" indent="-285750">
              <a:buFont typeface="Arial" panose="020B0604020202020204" pitchFamily="34" charset="0"/>
              <a:buChar char="•"/>
            </a:pPr>
            <a:r>
              <a:rPr lang="pt-BR" b="1" dirty="0" smtClean="0"/>
              <a:t>Processos</a:t>
            </a:r>
            <a:r>
              <a:rPr lang="pt-BR" dirty="0" smtClean="0"/>
              <a:t>: O processo de TI foi adequado para incorporar  os novos processos, procedimentos e responsabilidades necessários para a gestão dos novos ativos gerados pela arquitetura de referência SOA.</a:t>
            </a:r>
          </a:p>
          <a:p>
            <a:pPr marL="285750" indent="-285750">
              <a:buFont typeface="Arial" panose="020B0604020202020204" pitchFamily="34" charset="0"/>
              <a:buChar char="•"/>
            </a:pPr>
            <a:r>
              <a:rPr lang="pt-BR" b="1" dirty="0" smtClean="0"/>
              <a:t>Padrões, Políticas &amp; Procedimentos</a:t>
            </a:r>
            <a:r>
              <a:rPr lang="pt-BR" dirty="0" smtClean="0"/>
              <a:t>: Os ativos gerados são enquadrados por padrões, políticas e procedimentos (</a:t>
            </a:r>
            <a:r>
              <a:rPr lang="pt-BR" dirty="0" err="1" smtClean="0"/>
              <a:t>e.g</a:t>
            </a:r>
            <a:r>
              <a:rPr lang="pt-BR" dirty="0" smtClean="0"/>
              <a:t>: Versionamento, Reutilização, Dependências, etc...) criados e disponibilizados na Arquitetura de Referência. </a:t>
            </a:r>
          </a:p>
          <a:p>
            <a:pPr marL="285750" indent="-285750">
              <a:buFont typeface="Arial" panose="020B0604020202020204" pitchFamily="34" charset="0"/>
              <a:buChar char="•"/>
            </a:pPr>
            <a:r>
              <a:rPr lang="pt-BR" b="1" dirty="0" smtClean="0"/>
              <a:t>Repositório de Ativos</a:t>
            </a:r>
            <a:r>
              <a:rPr lang="pt-BR" dirty="0" smtClean="0"/>
              <a:t>:   Estes ativos são armazenados num repositório centralizado </a:t>
            </a:r>
            <a:r>
              <a:rPr lang="pt-BR" dirty="0"/>
              <a:t>onde todas as informações da </a:t>
            </a:r>
            <a:r>
              <a:rPr lang="pt-BR" dirty="0" smtClean="0"/>
              <a:t>arquitetura estão disponíveis </a:t>
            </a:r>
            <a:r>
              <a:rPr lang="pt-BR" dirty="0"/>
              <a:t>para conhecimento </a:t>
            </a:r>
            <a:r>
              <a:rPr lang="pt-BR" dirty="0" smtClean="0"/>
              <a:t>de todos.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9622"/>
            <a:ext cx="267976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170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Governança</a:t>
            </a:r>
            <a:br>
              <a:rPr lang="pt-BR" dirty="0" smtClean="0"/>
            </a:br>
            <a:r>
              <a:rPr lang="pt-BR" b="0" i="1" dirty="0" smtClean="0"/>
              <a:t>Processo de TI</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16</a:t>
            </a:fld>
            <a:endParaRPr lang="pt-B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64643"/>
            <a:ext cx="1080120" cy="1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647564" y="1347614"/>
            <a:ext cx="864096" cy="2127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133"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284154"/>
            <a:ext cx="6245215" cy="3663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Espaço Reservado para Conteúdo 3"/>
          <p:cNvSpPr txBox="1">
            <a:spLocks/>
          </p:cNvSpPr>
          <p:nvPr/>
        </p:nvSpPr>
        <p:spPr>
          <a:xfrm>
            <a:off x="1979712" y="1040418"/>
            <a:ext cx="5256584" cy="523220"/>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Os </a:t>
            </a:r>
            <a:r>
              <a:rPr lang="pt-BR" dirty="0"/>
              <a:t>processos de </a:t>
            </a:r>
            <a:r>
              <a:rPr lang="pt-BR" dirty="0" smtClean="0"/>
              <a:t>TI da Oi </a:t>
            </a:r>
            <a:r>
              <a:rPr lang="pt-BR" dirty="0"/>
              <a:t>foram revisados a fim de garantir que os objetivos de SOA sejam </a:t>
            </a:r>
            <a:r>
              <a:rPr lang="pt-BR" dirty="0" smtClean="0"/>
              <a:t>atingidos. </a:t>
            </a:r>
          </a:p>
        </p:txBody>
      </p:sp>
    </p:spTree>
    <p:extLst>
      <p:ext uri="{BB962C8B-B14F-4D97-AF65-F5344CB8AC3E}">
        <p14:creationId xmlns:p14="http://schemas.microsoft.com/office/powerpoint/2010/main" val="2696416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7668392" cy="646331"/>
          </a:xfrm>
        </p:spPr>
        <p:txBody>
          <a:bodyPr/>
          <a:lstStyle/>
          <a:p>
            <a:r>
              <a:rPr lang="pt-BR" dirty="0" smtClean="0"/>
              <a:t>Governança</a:t>
            </a:r>
            <a:br>
              <a:rPr lang="pt-BR" dirty="0" smtClean="0"/>
            </a:br>
            <a:r>
              <a:rPr lang="pt-BR" b="0" i="1" dirty="0"/>
              <a:t>N</a:t>
            </a:r>
            <a:r>
              <a:rPr lang="pt-BR" b="0" i="1" dirty="0" smtClean="0"/>
              <a:t>ovos Artefatos e Papéis com Arquitetura SOA (Desenvolver Soluções) </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17</a:t>
            </a:fld>
            <a:endParaRPr lang="pt-B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704" y="2244763"/>
            <a:ext cx="1080120" cy="1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848716" y="2648618"/>
            <a:ext cx="864096" cy="2831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10" name="Tabela 9"/>
          <p:cNvGraphicFramePr>
            <a:graphicFrameLocks noGrp="1"/>
          </p:cNvGraphicFramePr>
          <p:nvPr>
            <p:extLst>
              <p:ext uri="{D42A27DB-BD31-4B8C-83A1-F6EECF244321}">
                <p14:modId xmlns:p14="http://schemas.microsoft.com/office/powerpoint/2010/main" val="3035551084"/>
              </p:ext>
            </p:extLst>
          </p:nvPr>
        </p:nvGraphicFramePr>
        <p:xfrm>
          <a:off x="467544" y="1195185"/>
          <a:ext cx="7390521" cy="3231507"/>
        </p:xfrm>
        <a:graphic>
          <a:graphicData uri="http://schemas.openxmlformats.org/drawingml/2006/table">
            <a:tbl>
              <a:tblPr firstRow="1" bandRow="1">
                <a:tableStyleId>{5C22544A-7EE6-4342-B048-85BDC9FD1C3A}</a:tableStyleId>
              </a:tblPr>
              <a:tblGrid>
                <a:gridCol w="3661601"/>
                <a:gridCol w="466115"/>
                <a:gridCol w="466115"/>
                <a:gridCol w="466115"/>
                <a:gridCol w="466115"/>
                <a:gridCol w="466115"/>
                <a:gridCol w="466115"/>
                <a:gridCol w="466115"/>
                <a:gridCol w="466115"/>
              </a:tblGrid>
              <a:tr h="800501">
                <a:tc>
                  <a:txBody>
                    <a:bodyPr/>
                    <a:lstStyle/>
                    <a:p>
                      <a:pPr algn="ctr"/>
                      <a:r>
                        <a:rPr lang="pt-BR" sz="1200" dirty="0" smtClean="0"/>
                        <a:t>Artefatos</a:t>
                      </a:r>
                      <a:endParaRPr lang="pt-BR" sz="1200" dirty="0">
                        <a:solidFill>
                          <a:schemeClr val="bg1"/>
                        </a:solidFill>
                        <a:latin typeface="Arial" pitchFamily="34" charset="0"/>
                        <a:cs typeface="Arial" pitchFamily="34" charset="0"/>
                      </a:endParaRPr>
                    </a:p>
                  </a:txBody>
                  <a:tcPr anchor="ctr"/>
                </a:tc>
                <a:tc>
                  <a:txBody>
                    <a:bodyPr/>
                    <a:lstStyle/>
                    <a:p>
                      <a:pPr algn="ctr"/>
                      <a:r>
                        <a:rPr lang="pt-BR" sz="1200" dirty="0" smtClean="0"/>
                        <a:t>Gestor</a:t>
                      </a:r>
                      <a:endParaRPr lang="pt-BR" sz="1200" baseline="0" dirty="0" smtClean="0"/>
                    </a:p>
                    <a:p>
                      <a:pPr algn="ctr"/>
                      <a:r>
                        <a:rPr lang="pt-BR" sz="1200" baseline="0" dirty="0" smtClean="0"/>
                        <a:t>SOA</a:t>
                      </a:r>
                      <a:endParaRPr lang="pt-BR" sz="1200" dirty="0">
                        <a:solidFill>
                          <a:schemeClr val="bg1"/>
                        </a:solidFill>
                        <a:latin typeface="Arial" pitchFamily="34" charset="0"/>
                        <a:cs typeface="Arial" pitchFamily="34" charset="0"/>
                      </a:endParaRPr>
                    </a:p>
                  </a:txBody>
                  <a:tcPr vert="vert270" anchor="ctr"/>
                </a:tc>
                <a:tc>
                  <a:txBody>
                    <a:bodyPr/>
                    <a:lstStyle/>
                    <a:p>
                      <a:pPr algn="ctr"/>
                      <a:r>
                        <a:rPr lang="pt-BR" sz="1200" dirty="0" smtClean="0"/>
                        <a:t>Líder</a:t>
                      </a:r>
                    </a:p>
                    <a:p>
                      <a:pPr algn="ctr"/>
                      <a:r>
                        <a:rPr lang="pt-BR" sz="1200" dirty="0" smtClean="0"/>
                        <a:t>SOA</a:t>
                      </a:r>
                      <a:endParaRPr lang="pt-BR" sz="1200" dirty="0">
                        <a:solidFill>
                          <a:schemeClr val="bg1"/>
                        </a:solidFill>
                        <a:latin typeface="Arial" pitchFamily="34" charset="0"/>
                        <a:cs typeface="Arial" pitchFamily="34" charset="0"/>
                      </a:endParaRPr>
                    </a:p>
                  </a:txBody>
                  <a:tcPr vert="vert270" anchor="ctr"/>
                </a:tc>
                <a:tc>
                  <a:txBody>
                    <a:bodyPr/>
                    <a:lstStyle/>
                    <a:p>
                      <a:pPr algn="ctr"/>
                      <a:r>
                        <a:rPr lang="pt-BR" sz="1200" dirty="0" smtClean="0"/>
                        <a:t>Arquiteto de Solução</a:t>
                      </a:r>
                      <a:endParaRPr lang="pt-BR" sz="1200" dirty="0">
                        <a:solidFill>
                          <a:schemeClr val="bg1"/>
                        </a:solidFill>
                        <a:latin typeface="Arial" pitchFamily="34" charset="0"/>
                        <a:cs typeface="Arial" pitchFamily="34" charset="0"/>
                      </a:endParaRPr>
                    </a:p>
                  </a:txBody>
                  <a:tcPr vert="vert270" anchor="ctr"/>
                </a:tc>
                <a:tc>
                  <a:txBody>
                    <a:bodyPr/>
                    <a:lstStyle/>
                    <a:p>
                      <a:pPr algn="ctr"/>
                      <a:r>
                        <a:rPr lang="pt-BR" sz="1200" dirty="0" smtClean="0"/>
                        <a:t>Arquiteto de Dados</a:t>
                      </a:r>
                      <a:endParaRPr lang="pt-BR" sz="1200" dirty="0">
                        <a:solidFill>
                          <a:schemeClr val="bg1"/>
                        </a:solidFill>
                        <a:latin typeface="Arial" pitchFamily="34" charset="0"/>
                        <a:cs typeface="Arial" pitchFamily="34" charset="0"/>
                      </a:endParaRPr>
                    </a:p>
                  </a:txBody>
                  <a:tcPr vert="vert270" anchor="ctr"/>
                </a:tc>
                <a:tc>
                  <a:txBody>
                    <a:bodyPr/>
                    <a:lstStyle/>
                    <a:p>
                      <a:pPr algn="ctr"/>
                      <a:r>
                        <a:rPr lang="pt-BR" sz="1200" dirty="0" smtClean="0"/>
                        <a:t>Analista de Integração</a:t>
                      </a:r>
                      <a:endParaRPr lang="pt-BR" sz="1200" dirty="0">
                        <a:solidFill>
                          <a:schemeClr val="bg1"/>
                        </a:solidFill>
                        <a:latin typeface="Arial" pitchFamily="34" charset="0"/>
                        <a:cs typeface="Arial" pitchFamily="34" charset="0"/>
                      </a:endParaRPr>
                    </a:p>
                  </a:txBody>
                  <a:tcPr vert="vert270" anchor="ctr"/>
                </a:tc>
                <a:tc>
                  <a:txBody>
                    <a:bodyPr/>
                    <a:lstStyle/>
                    <a:p>
                      <a:pPr algn="ctr"/>
                      <a:r>
                        <a:rPr lang="pt-BR" sz="1200" dirty="0" smtClean="0"/>
                        <a:t>Fábrica de Integração</a:t>
                      </a:r>
                      <a:endParaRPr lang="pt-BR" sz="1200" dirty="0">
                        <a:solidFill>
                          <a:schemeClr val="bg1"/>
                        </a:solidFill>
                        <a:latin typeface="Arial" pitchFamily="34" charset="0"/>
                        <a:cs typeface="Arial" pitchFamily="34" charset="0"/>
                      </a:endParaRPr>
                    </a:p>
                  </a:txBody>
                  <a:tcPr vert="vert270" anchor="ctr"/>
                </a:tc>
                <a:tc>
                  <a:txBody>
                    <a:bodyPr/>
                    <a:lstStyle/>
                    <a:p>
                      <a:pPr algn="ctr"/>
                      <a:r>
                        <a:rPr lang="pt-BR" sz="1200" dirty="0" smtClean="0"/>
                        <a:t>Analista de Operação</a:t>
                      </a:r>
                      <a:endParaRPr lang="pt-BR" sz="1200" dirty="0">
                        <a:solidFill>
                          <a:schemeClr val="bg1"/>
                        </a:solidFill>
                        <a:latin typeface="Arial" pitchFamily="34" charset="0"/>
                        <a:cs typeface="Arial" pitchFamily="34" charset="0"/>
                      </a:endParaRPr>
                    </a:p>
                  </a:txBody>
                  <a:tcPr vert="vert270" anchor="ctr"/>
                </a:tc>
                <a:tc>
                  <a:txBody>
                    <a:bodyPr/>
                    <a:lstStyle/>
                    <a:p>
                      <a:pPr algn="ctr"/>
                      <a:r>
                        <a:rPr lang="pt-BR" sz="1200" b="1" kern="1200" dirty="0" smtClean="0">
                          <a:solidFill>
                            <a:schemeClr val="lt1"/>
                          </a:solidFill>
                          <a:latin typeface="+mn-lt"/>
                          <a:ea typeface="+mn-ea"/>
                          <a:cs typeface="+mn-cs"/>
                        </a:rPr>
                        <a:t>CSOL</a:t>
                      </a:r>
                      <a:endParaRPr lang="pt-BR" sz="1200" b="1" kern="1200" dirty="0">
                        <a:solidFill>
                          <a:schemeClr val="lt1"/>
                        </a:solidFill>
                        <a:latin typeface="+mn-lt"/>
                        <a:ea typeface="+mn-ea"/>
                        <a:cs typeface="+mn-cs"/>
                      </a:endParaRPr>
                    </a:p>
                  </a:txBody>
                  <a:tcPr vert="vert270" anchor="ctr"/>
                </a:tc>
              </a:tr>
              <a:tr h="2199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000" dirty="0" smtClean="0"/>
                        <a:t>Cronograma</a:t>
                      </a:r>
                      <a:endParaRPr lang="pt-BR" sz="1000" dirty="0" smtClean="0">
                        <a:solidFill>
                          <a:schemeClr val="tx1"/>
                        </a:solidFill>
                        <a:latin typeface="Arial" pitchFamily="34" charset="0"/>
                        <a:cs typeface="Arial"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000" b="1" kern="1200" dirty="0" smtClean="0">
                          <a:solidFill>
                            <a:srgbClr val="FFC000"/>
                          </a:solidFill>
                          <a:latin typeface="+mn-lt"/>
                          <a:ea typeface="+mn-ea"/>
                          <a:cs typeface="+mn-cs"/>
                        </a:rPr>
                        <a:t>I</a:t>
                      </a:r>
                      <a:endParaRPr lang="pt-BR" sz="1000" b="1"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baseline="0" dirty="0" smtClean="0">
                          <a:solidFill>
                            <a:srgbClr val="00B050"/>
                          </a:solidFill>
                        </a:rPr>
                        <a:t>A</a:t>
                      </a:r>
                      <a:endParaRPr lang="pt-BR" sz="1000" b="1" baseline="0" dirty="0" smtClean="0">
                        <a:solidFill>
                          <a:srgbClr val="00B050"/>
                        </a:solidFill>
                        <a:latin typeface="Arial" pitchFamily="34" charset="0"/>
                        <a:cs typeface="Arial" pitchFamily="34" charset="0"/>
                      </a:endParaRPr>
                    </a:p>
                  </a:txBody>
                  <a:tcPr anchor="ctr"/>
                </a:tc>
                <a:tc>
                  <a:txBody>
                    <a:bodyPr/>
                    <a:lstStyle/>
                    <a:p>
                      <a:pPr algn="ctr"/>
                      <a:r>
                        <a:rPr lang="pt-BR" sz="1000" b="1" baseline="0" dirty="0" smtClean="0">
                          <a:solidFill>
                            <a:srgbClr val="FF0000"/>
                          </a:solidFill>
                          <a:latin typeface="+mn-lt"/>
                          <a:cs typeface="+mn-cs"/>
                        </a:rPr>
                        <a:t>C</a:t>
                      </a:r>
                      <a:endParaRPr lang="pt-BR" sz="1000" b="1" dirty="0">
                        <a:solidFill>
                          <a:schemeClr val="tx1"/>
                        </a:solidFill>
                        <a:latin typeface="Arial" pitchFamily="34" charset="0"/>
                        <a:cs typeface="Arial" pitchFamily="34" charset="0"/>
                      </a:endParaRPr>
                    </a:p>
                  </a:txBody>
                  <a:tcPr anchor="ctr"/>
                </a:tc>
                <a:tc>
                  <a:txBody>
                    <a:bodyPr/>
                    <a:lstStyle/>
                    <a:p>
                      <a:pPr marL="0" algn="ctr" defTabSz="914400" rtl="0" eaLnBrk="1" latinLnBrk="0" hangingPunct="1">
                        <a:buFont typeface="Arial" pitchFamily="34" charset="0"/>
                        <a:buNone/>
                      </a:pPr>
                      <a:r>
                        <a:rPr lang="pt-BR" sz="1000" b="1" baseline="0" dirty="0" smtClean="0">
                          <a:solidFill>
                            <a:srgbClr val="FF0000"/>
                          </a:solidFill>
                          <a:latin typeface="+mn-lt"/>
                          <a:cs typeface="+mn-cs"/>
                        </a:rPr>
                        <a:t>C</a:t>
                      </a:r>
                      <a:endParaRPr lang="pt-BR" sz="1000" b="1" kern="1200" baseline="0" dirty="0" smtClean="0">
                        <a:solidFill>
                          <a:srgbClr val="7030A0"/>
                        </a:solidFill>
                        <a:latin typeface="+mn-lt"/>
                        <a:ea typeface="+mn-ea"/>
                        <a:cs typeface="+mn-cs"/>
                      </a:endParaRPr>
                    </a:p>
                  </a:txBody>
                  <a:tcPr anchor="ctr"/>
                </a:tc>
                <a:tc>
                  <a:txBody>
                    <a:bodyPr/>
                    <a:lstStyle/>
                    <a:p>
                      <a:pPr marL="0" algn="ctr" defTabSz="914400" rtl="0" eaLnBrk="1" latinLnBrk="0" hangingPunct="1">
                        <a:buFont typeface="Arial" pitchFamily="34" charset="0"/>
                        <a:buNone/>
                      </a:pPr>
                      <a:r>
                        <a:rPr lang="pt-BR" sz="1000" b="1" baseline="0" dirty="0" smtClean="0">
                          <a:solidFill>
                            <a:srgbClr val="FF0000"/>
                          </a:solidFill>
                          <a:latin typeface="+mn-lt"/>
                          <a:cs typeface="+mn-cs"/>
                        </a:rPr>
                        <a:t>C</a:t>
                      </a:r>
                      <a:endParaRPr lang="pt-BR" sz="1000" b="1" kern="1200" baseline="0" dirty="0" smtClean="0">
                        <a:solidFill>
                          <a:srgbClr val="7030A0"/>
                        </a:solidFill>
                        <a:latin typeface="+mn-lt"/>
                        <a:ea typeface="+mn-ea"/>
                        <a:cs typeface="+mn-cs"/>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baseline="0" dirty="0" smtClean="0">
                          <a:solidFill>
                            <a:srgbClr val="FF0000"/>
                          </a:solidFill>
                          <a:latin typeface="+mn-lt"/>
                          <a:cs typeface="+mn-cs"/>
                        </a:rPr>
                        <a:t>C</a:t>
                      </a:r>
                      <a:endParaRPr lang="pt-BR" sz="1000" b="1" dirty="0">
                        <a:solidFill>
                          <a:schemeClr val="tx1"/>
                        </a:solidFill>
                        <a:latin typeface="Arial" pitchFamily="34" charset="0"/>
                        <a:cs typeface="Arial" pitchFamily="34" charset="0"/>
                      </a:endParaRPr>
                    </a:p>
                  </a:txBody>
                  <a:tcPr anchor="ctr"/>
                </a:tc>
              </a:tr>
              <a:tr h="2199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000" dirty="0" smtClean="0"/>
                        <a:t>Mapa de Requisitos</a:t>
                      </a:r>
                      <a:endParaRPr lang="pt-BR" sz="1000" dirty="0" smtClean="0">
                        <a:solidFill>
                          <a:schemeClr val="tx1"/>
                        </a:solidFill>
                        <a:latin typeface="Arial" pitchFamily="34" charset="0"/>
                        <a:cs typeface="Arial"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pt-BR" sz="1000" b="1"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baseline="0" dirty="0" smtClean="0">
                          <a:solidFill>
                            <a:srgbClr val="00B050"/>
                          </a:solidFill>
                        </a:rPr>
                        <a:t>A</a:t>
                      </a:r>
                      <a:endParaRPr lang="pt-BR" sz="1000" b="1" baseline="0" dirty="0" smtClean="0">
                        <a:solidFill>
                          <a:srgbClr val="00B050"/>
                        </a:solidFill>
                        <a:latin typeface="Arial" pitchFamily="34" charset="0"/>
                        <a:cs typeface="Arial" pitchFamily="34" charset="0"/>
                      </a:endParaRPr>
                    </a:p>
                  </a:txBody>
                  <a:tcPr anchor="ctr"/>
                </a:tc>
                <a:tc>
                  <a:txBody>
                    <a:bodyPr/>
                    <a:lstStyle/>
                    <a:p>
                      <a:pPr marL="0" algn="ctr" defTabSz="914400" rtl="0" eaLnBrk="1" latinLnBrk="0" hangingPunct="1">
                        <a:buFont typeface="Arial" pitchFamily="34" charset="0"/>
                        <a:buNone/>
                      </a:pPr>
                      <a:r>
                        <a:rPr lang="pt-BR" sz="1000" b="1" kern="1200" baseline="0" dirty="0" smtClean="0">
                          <a:solidFill>
                            <a:srgbClr val="7030A0"/>
                          </a:solidFill>
                          <a:latin typeface="+mn-lt"/>
                          <a:ea typeface="+mn-ea"/>
                          <a:cs typeface="+mn-cs"/>
                        </a:rPr>
                        <a:t>R</a:t>
                      </a:r>
                    </a:p>
                  </a:txBody>
                  <a:tcPr anchor="ctr"/>
                </a:tc>
                <a:tc>
                  <a:txBody>
                    <a:bodyPr/>
                    <a:lstStyle/>
                    <a:p>
                      <a:pPr algn="ctr">
                        <a:buFont typeface="Arial" pitchFamily="34" charset="0"/>
                        <a:buNone/>
                      </a:pPr>
                      <a:endParaRPr lang="pt-BR" sz="1000" b="1" baseline="0"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dirty="0" smtClean="0">
                          <a:solidFill>
                            <a:srgbClr val="FFC000"/>
                          </a:solidFill>
                          <a:latin typeface="+mn-lt"/>
                          <a:ea typeface="+mn-ea"/>
                          <a:cs typeface="+mn-cs"/>
                        </a:rPr>
                        <a:t>I</a:t>
                      </a:r>
                      <a:endParaRPr lang="pt-BR" sz="1000" b="1" baseline="0" dirty="0" smtClean="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r>
              <a:tr h="219922">
                <a:tc>
                  <a:txBody>
                    <a:bodyPr/>
                    <a:lstStyle/>
                    <a:p>
                      <a:pPr lvl="0" algn="l"/>
                      <a:r>
                        <a:rPr lang="pt-BR" sz="1000" dirty="0" smtClean="0"/>
                        <a:t>       </a:t>
                      </a:r>
                      <a:r>
                        <a:rPr lang="pt-BR" sz="1000" b="1" dirty="0" smtClean="0">
                          <a:solidFill>
                            <a:srgbClr val="FF0000"/>
                          </a:solidFill>
                        </a:rPr>
                        <a:t>Diagrama</a:t>
                      </a:r>
                      <a:r>
                        <a:rPr lang="pt-BR" sz="1000" b="1" baseline="0" dirty="0" smtClean="0">
                          <a:solidFill>
                            <a:srgbClr val="FF0000"/>
                          </a:solidFill>
                        </a:rPr>
                        <a:t> de Atividades (</a:t>
                      </a:r>
                      <a:r>
                        <a:rPr lang="pt-BR" sz="1000" b="1" baseline="0" dirty="0" err="1" smtClean="0">
                          <a:solidFill>
                            <a:srgbClr val="FF0000"/>
                          </a:solidFill>
                        </a:rPr>
                        <a:t>incl</a:t>
                      </a:r>
                      <a:r>
                        <a:rPr lang="pt-BR" sz="1000" b="1" baseline="0" dirty="0" smtClean="0">
                          <a:solidFill>
                            <a:srgbClr val="FF0000"/>
                          </a:solidFill>
                        </a:rPr>
                        <a:t>. </a:t>
                      </a:r>
                      <a:r>
                        <a:rPr lang="pt-BR" sz="1000" b="1" baseline="0" dirty="0" smtClean="0">
                          <a:solidFill>
                            <a:srgbClr val="FF0000"/>
                          </a:solidFill>
                        </a:rPr>
                        <a:t>no Documento Arq. Solução )</a:t>
                      </a:r>
                      <a:endParaRPr lang="pt-BR" sz="1000" b="1" dirty="0">
                        <a:solidFill>
                          <a:srgbClr val="FF0000"/>
                        </a:solidFill>
                        <a:latin typeface="Arial" pitchFamily="34" charset="0"/>
                        <a:cs typeface="Arial" pitchFamily="34" charset="0"/>
                      </a:endParaRPr>
                    </a:p>
                  </a:txBody>
                  <a:tcPr anchor="ctr"/>
                </a:tc>
                <a:tc>
                  <a:txBody>
                    <a:bodyPr/>
                    <a:lstStyle/>
                    <a:p>
                      <a:pPr lvl="0" algn="ct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dirty="0" smtClean="0">
                          <a:solidFill>
                            <a:srgbClr val="00B050"/>
                          </a:solidFill>
                        </a:rPr>
                        <a:t>A</a:t>
                      </a:r>
                      <a:r>
                        <a:rPr lang="pt-BR" sz="1000" dirty="0" smtClean="0"/>
                        <a:t> </a:t>
                      </a:r>
                      <a:endParaRPr lang="pt-BR" sz="1000" b="1" dirty="0">
                        <a:solidFill>
                          <a:schemeClr val="tx1"/>
                        </a:solidFill>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pt-BR" sz="1000" b="1" kern="1200" baseline="0" dirty="0" smtClean="0">
                          <a:solidFill>
                            <a:srgbClr val="7030A0"/>
                          </a:solidFill>
                          <a:latin typeface="+mn-lt"/>
                          <a:ea typeface="+mn-ea"/>
                          <a:cs typeface="+mn-cs"/>
                        </a:rPr>
                        <a:t>R</a:t>
                      </a:r>
                    </a:p>
                  </a:txBody>
                  <a:tcPr anchor="ctr"/>
                </a:tc>
                <a:tc>
                  <a:txBody>
                    <a:bodyPr/>
                    <a:lstStyle/>
                    <a:p>
                      <a:pPr algn="ctr">
                        <a:buFont typeface="Arial" pitchFamily="34" charset="0"/>
                        <a:buNone/>
                      </a:pP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endParaRPr lang="pt-BR" sz="1000" b="1" dirty="0">
                        <a:solidFill>
                          <a:schemeClr val="tx1"/>
                        </a:solidFill>
                        <a:latin typeface="Arial" pitchFamily="34" charset="0"/>
                        <a:cs typeface="Arial" pitchFamily="34" charset="0"/>
                      </a:endParaRP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baseline="0" dirty="0" smtClean="0">
                          <a:solidFill>
                            <a:srgbClr val="FF0000"/>
                          </a:solidFill>
                          <a:latin typeface="+mn-lt"/>
                          <a:cs typeface="+mn-cs"/>
                        </a:rPr>
                        <a:t>C</a:t>
                      </a:r>
                      <a:endParaRPr lang="pt-BR" sz="1000" b="1" dirty="0">
                        <a:solidFill>
                          <a:schemeClr val="tx1"/>
                        </a:solidFill>
                        <a:latin typeface="Arial" pitchFamily="34" charset="0"/>
                        <a:cs typeface="Arial" pitchFamily="34" charset="0"/>
                      </a:endParaRPr>
                    </a:p>
                  </a:txBody>
                  <a:tcPr anchor="ctr"/>
                </a:tc>
              </a:tr>
              <a:tr h="219922">
                <a:tc>
                  <a:txBody>
                    <a:bodyPr/>
                    <a:lstStyle/>
                    <a:p>
                      <a:pPr algn="l"/>
                      <a:r>
                        <a:rPr lang="pt-BR" sz="1000" kern="1200" dirty="0" smtClean="0"/>
                        <a:t>Planilha de Interfaces (Inventário</a:t>
                      </a:r>
                      <a:r>
                        <a:rPr lang="pt-BR" sz="1000" kern="1200" baseline="0" dirty="0" smtClean="0"/>
                        <a:t> de Serviços</a:t>
                      </a:r>
                      <a:r>
                        <a:rPr lang="pt-BR" sz="1000" kern="1200" dirty="0" smtClean="0"/>
                        <a:t>)</a:t>
                      </a:r>
                      <a:endParaRPr lang="pt-BR" sz="1000" i="1"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baseline="0" dirty="0" smtClean="0">
                          <a:solidFill>
                            <a:srgbClr val="00B050"/>
                          </a:solidFill>
                          <a:latin typeface="+mn-lt"/>
                          <a:ea typeface="+mn-ea"/>
                          <a:cs typeface="+mn-cs"/>
                        </a:rPr>
                        <a:t>A</a:t>
                      </a:r>
                      <a:endParaRPr lang="pt-BR" sz="1000" b="1" baseline="0"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baseline="0" dirty="0" smtClean="0">
                          <a:solidFill>
                            <a:srgbClr val="FF0000"/>
                          </a:solidFill>
                          <a:latin typeface="+mn-lt"/>
                          <a:cs typeface="+mn-cs"/>
                        </a:rPr>
                        <a:t>C</a:t>
                      </a:r>
                      <a:endParaRPr lang="pt-BR" sz="1000" b="1" baseline="0" dirty="0" smtClean="0">
                        <a:solidFill>
                          <a:schemeClr val="accent6"/>
                        </a:solidFill>
                        <a:latin typeface="Arial" pitchFamily="34" charset="0"/>
                        <a:cs typeface="Arial" pitchFamily="34" charset="0"/>
                      </a:endParaRPr>
                    </a:p>
                  </a:txBody>
                  <a:tcPr anchor="ctr"/>
                </a:tc>
                <a:tc>
                  <a:txBody>
                    <a:bodyPr/>
                    <a:lstStyle/>
                    <a:p>
                      <a:pPr marL="0" algn="ctr" defTabSz="914400" rtl="0" eaLnBrk="1" latinLnBrk="0" hangingPunct="1">
                        <a:buFont typeface="Arial" pitchFamily="34" charset="0"/>
                        <a:buNone/>
                      </a:pPr>
                      <a:r>
                        <a:rPr lang="pt-BR" sz="1000" b="1" kern="1200" baseline="0" dirty="0" smtClean="0">
                          <a:solidFill>
                            <a:srgbClr val="7030A0"/>
                          </a:solidFill>
                          <a:latin typeface="+mn-lt"/>
                          <a:ea typeface="+mn-ea"/>
                          <a:cs typeface="+mn-cs"/>
                        </a:rPr>
                        <a:t>R</a:t>
                      </a:r>
                    </a:p>
                  </a:txBody>
                  <a:tcPr anchor="ctr"/>
                </a:tc>
                <a:tc>
                  <a:txBody>
                    <a:bodyPr/>
                    <a:lstStyle/>
                    <a:p>
                      <a:pPr algn="ctr">
                        <a:buFont typeface="Arial" pitchFamily="34" charset="0"/>
                        <a:buNone/>
                      </a:pPr>
                      <a:r>
                        <a:rPr lang="pt-BR" sz="1000" b="1" kern="1200" dirty="0" smtClean="0">
                          <a:solidFill>
                            <a:srgbClr val="FFC000"/>
                          </a:solidFill>
                          <a:latin typeface="+mn-lt"/>
                          <a:ea typeface="+mn-ea"/>
                          <a:cs typeface="+mn-cs"/>
                        </a:rPr>
                        <a:t>I </a:t>
                      </a:r>
                      <a:r>
                        <a:rPr lang="pt-BR" sz="1000" b="1" kern="1200" baseline="0" dirty="0" smtClean="0">
                          <a:solidFill>
                            <a:srgbClr val="FF0000"/>
                          </a:solidFill>
                          <a:latin typeface="+mn-lt"/>
                          <a:ea typeface="+mn-ea"/>
                          <a:cs typeface="+mn-cs"/>
                        </a:rPr>
                        <a:t>C</a:t>
                      </a:r>
                      <a:endParaRPr lang="pt-BR" sz="1000" b="1" baseline="0" dirty="0" smtClean="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 </a:t>
                      </a:r>
                      <a:r>
                        <a:rPr lang="pt-BR" sz="1000" b="1" kern="1200" baseline="0" dirty="0" smtClean="0">
                          <a:solidFill>
                            <a:srgbClr val="FF0000"/>
                          </a:solidFill>
                          <a:latin typeface="+mn-lt"/>
                          <a:ea typeface="+mn-ea"/>
                          <a:cs typeface="+mn-cs"/>
                        </a:rPr>
                        <a:t>C</a:t>
                      </a:r>
                      <a:endParaRPr lang="pt-BR" sz="1000" b="1" dirty="0">
                        <a:solidFill>
                          <a:schemeClr val="tx1"/>
                        </a:solidFill>
                        <a:latin typeface="Arial" pitchFamily="34" charset="0"/>
                        <a:cs typeface="Arial" pitchFamily="34" charset="0"/>
                      </a:endParaRPr>
                    </a:p>
                  </a:txBody>
                  <a:tcPr anchor="ctr"/>
                </a:tc>
              </a:tr>
              <a:tr h="219922">
                <a:tc>
                  <a:txBody>
                    <a:bodyPr/>
                    <a:lstStyle/>
                    <a:p>
                      <a:pPr algn="l"/>
                      <a:r>
                        <a:rPr lang="pt-BR" sz="1000" kern="1200" dirty="0" smtClean="0"/>
                        <a:t>       </a:t>
                      </a:r>
                      <a:r>
                        <a:rPr lang="pt-BR" sz="1000" b="1" kern="1200" dirty="0" smtClean="0">
                          <a:solidFill>
                            <a:srgbClr val="FF0000"/>
                          </a:solidFill>
                          <a:latin typeface="+mn-lt"/>
                          <a:ea typeface="+mn-ea"/>
                          <a:cs typeface="+mn-cs"/>
                        </a:rPr>
                        <a:t>Mapeamento para Modelo Canônico (</a:t>
                      </a:r>
                      <a:r>
                        <a:rPr lang="pt-BR" sz="1000" b="1" i="1" kern="1200" dirty="0" smtClean="0">
                          <a:solidFill>
                            <a:srgbClr val="FF0000"/>
                          </a:solidFill>
                          <a:latin typeface="+mn-lt"/>
                          <a:ea typeface="+mn-ea"/>
                          <a:cs typeface="+mn-cs"/>
                        </a:rPr>
                        <a:t>Sistema</a:t>
                      </a:r>
                      <a:r>
                        <a:rPr lang="pt-BR" sz="1000" b="1" kern="1200" dirty="0" smtClean="0">
                          <a:solidFill>
                            <a:srgbClr val="FF0000"/>
                          </a:solidFill>
                          <a:latin typeface="+mn-lt"/>
                          <a:ea typeface="+mn-ea"/>
                          <a:cs typeface="+mn-cs"/>
                        </a:rPr>
                        <a:t> e Consolidado)</a:t>
                      </a:r>
                      <a:endParaRPr lang="pt-BR" sz="1000" b="1" kern="1200" dirty="0">
                        <a:solidFill>
                          <a:srgbClr val="FF0000"/>
                        </a:solidFill>
                        <a:latin typeface="+mn-lt"/>
                        <a:ea typeface="+mn-ea"/>
                        <a:cs typeface="+mn-cs"/>
                      </a:endParaRPr>
                    </a:p>
                  </a:txBody>
                  <a:tcPr anchor="ctr"/>
                </a:tc>
                <a:tc>
                  <a:txBody>
                    <a:bodyPr/>
                    <a:lstStyle/>
                    <a:p>
                      <a:pPr algn="ctr"/>
                      <a:endParaRPr lang="pt-BR" sz="1000" b="1" kern="1200" dirty="0">
                        <a:solidFill>
                          <a:schemeClr val="tx1"/>
                        </a:solidFill>
                        <a:latin typeface="Arial" pitchFamily="34" charset="0"/>
                        <a:ea typeface="+mn-ea"/>
                        <a:cs typeface="Arial" pitchFamily="34" charset="0"/>
                      </a:endParaRPr>
                    </a:p>
                  </a:txBody>
                  <a:tcPr anchor="ctr"/>
                </a:tc>
                <a:tc>
                  <a:txBody>
                    <a:bodyPr/>
                    <a:lstStyle/>
                    <a:p>
                      <a:pPr algn="ctr">
                        <a:buFont typeface="Arial" pitchFamily="34" charset="0"/>
                        <a:buNone/>
                      </a:pPr>
                      <a:r>
                        <a:rPr lang="pt-BR" sz="1000" b="1" kern="1200" baseline="0" dirty="0" smtClean="0">
                          <a:solidFill>
                            <a:srgbClr val="00B050"/>
                          </a:solidFill>
                          <a:latin typeface="+mn-lt"/>
                          <a:ea typeface="+mn-ea"/>
                          <a:cs typeface="+mn-cs"/>
                        </a:rPr>
                        <a:t>A</a:t>
                      </a:r>
                      <a:endParaRPr lang="pt-BR" sz="1000" b="1" baseline="0"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dirty="0" smtClean="0">
                          <a:solidFill>
                            <a:srgbClr val="FFC000"/>
                          </a:solidFill>
                          <a:latin typeface="+mn-lt"/>
                          <a:ea typeface="+mn-ea"/>
                          <a:cs typeface="+mn-cs"/>
                        </a:rPr>
                        <a:t>I</a:t>
                      </a:r>
                      <a:endParaRPr lang="pt-BR" sz="1000" b="1" baseline="0" dirty="0" smtClean="0">
                        <a:solidFill>
                          <a:schemeClr val="tx1"/>
                        </a:solidFill>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pt-BR" sz="1000" b="1" kern="1200" baseline="0" dirty="0" smtClean="0">
                          <a:solidFill>
                            <a:srgbClr val="7030A0"/>
                          </a:solidFill>
                          <a:latin typeface="+mn-lt"/>
                          <a:ea typeface="+mn-ea"/>
                          <a:cs typeface="+mn-cs"/>
                        </a:rPr>
                        <a:t>R</a:t>
                      </a:r>
                    </a:p>
                  </a:txBody>
                  <a:tcPr anchor="ctr"/>
                </a:tc>
                <a:tc>
                  <a:txBody>
                    <a:bodyPr/>
                    <a:lstStyle/>
                    <a:p>
                      <a:pPr algn="ctr">
                        <a:buFont typeface="Arial" pitchFamily="34" charset="0"/>
                        <a:buNone/>
                      </a:pPr>
                      <a:r>
                        <a:rPr lang="pt-BR" sz="1000" b="1" kern="1200" dirty="0" smtClean="0">
                          <a:solidFill>
                            <a:srgbClr val="FFC000"/>
                          </a:solidFill>
                          <a:latin typeface="+mn-lt"/>
                          <a:ea typeface="+mn-ea"/>
                          <a:cs typeface="+mn-cs"/>
                        </a:rPr>
                        <a:t>I</a:t>
                      </a:r>
                      <a:endParaRPr lang="pt-BR" sz="1000" b="1" baseline="0" dirty="0" smtClean="0">
                        <a:solidFill>
                          <a:schemeClr val="tx1"/>
                        </a:solidFill>
                        <a:latin typeface="Arial" pitchFamily="34" charset="0"/>
                        <a:cs typeface="Arial" pitchFamily="34" charset="0"/>
                      </a:endParaRP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pt-BR" sz="1000" b="1" kern="1200" baseline="0" dirty="0" smtClean="0">
                          <a:solidFill>
                            <a:srgbClr val="7030A0"/>
                          </a:solidFill>
                          <a:latin typeface="+mn-lt"/>
                          <a:ea typeface="+mn-ea"/>
                          <a:cs typeface="+mn-cs"/>
                        </a:rPr>
                        <a:t>R </a:t>
                      </a:r>
                      <a:r>
                        <a:rPr lang="pt-BR" sz="1000" b="1" kern="1200" baseline="0" dirty="0" smtClean="0">
                          <a:solidFill>
                            <a:srgbClr val="FF0000"/>
                          </a:solidFill>
                          <a:latin typeface="+mn-lt"/>
                          <a:ea typeface="+mn-ea"/>
                          <a:cs typeface="+mn-cs"/>
                        </a:rPr>
                        <a:t>C</a:t>
                      </a:r>
                    </a:p>
                  </a:txBody>
                  <a:tcPr anchor="ctr"/>
                </a:tc>
              </a:tr>
              <a:tr h="219922">
                <a:tc>
                  <a:txBody>
                    <a:bodyPr/>
                    <a:lstStyle/>
                    <a:p>
                      <a:pPr algn="l"/>
                      <a:r>
                        <a:rPr lang="pt-BR" sz="1000" dirty="0" smtClean="0"/>
                        <a:t>       </a:t>
                      </a:r>
                      <a:r>
                        <a:rPr lang="pt-BR" sz="1000" b="1" dirty="0" smtClean="0">
                          <a:solidFill>
                            <a:srgbClr val="FF0000"/>
                          </a:solidFill>
                        </a:rPr>
                        <a:t>Especificação </a:t>
                      </a:r>
                      <a:r>
                        <a:rPr lang="pt-BR" sz="1000" b="1" baseline="0" dirty="0" smtClean="0">
                          <a:solidFill>
                            <a:srgbClr val="FF0000"/>
                          </a:solidFill>
                        </a:rPr>
                        <a:t>da Entidade de Negócio (Modelo de Integração)</a:t>
                      </a:r>
                      <a:endParaRPr lang="pt-BR" sz="1000" b="1" i="1" kern="1200" dirty="0">
                        <a:solidFill>
                          <a:srgbClr val="FF0000"/>
                        </a:solidFill>
                        <a:latin typeface="Arial" pitchFamily="34" charset="0"/>
                        <a:ea typeface="+mn-ea"/>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000" b="1" kern="1200" dirty="0" smtClean="0">
                          <a:solidFill>
                            <a:srgbClr val="FFC000"/>
                          </a:solidFill>
                          <a:latin typeface="+mn-lt"/>
                          <a:ea typeface="+mn-ea"/>
                          <a:cs typeface="+mn-cs"/>
                        </a:rPr>
                        <a:t>I</a:t>
                      </a:r>
                    </a:p>
                  </a:txBody>
                  <a:tcPr anchor="ctr"/>
                </a:tc>
                <a:tc>
                  <a:txBody>
                    <a:bodyPr/>
                    <a:lstStyle/>
                    <a:p>
                      <a:pPr algn="ctr">
                        <a:buFont typeface="Arial" pitchFamily="34" charset="0"/>
                        <a:buNone/>
                      </a:pPr>
                      <a:r>
                        <a:rPr lang="pt-BR" sz="1000" b="1" kern="1200" baseline="0" dirty="0" smtClean="0">
                          <a:solidFill>
                            <a:srgbClr val="00B050"/>
                          </a:solidFill>
                          <a:latin typeface="+mn-lt"/>
                          <a:ea typeface="+mn-ea"/>
                          <a:cs typeface="+mn-cs"/>
                        </a:rPr>
                        <a:t>A</a:t>
                      </a:r>
                      <a:endParaRPr lang="pt-BR" sz="1000" b="1" baseline="0"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dirty="0" smtClean="0">
                          <a:solidFill>
                            <a:srgbClr val="FFC000"/>
                          </a:solidFill>
                          <a:latin typeface="+mn-lt"/>
                          <a:ea typeface="+mn-ea"/>
                          <a:cs typeface="+mn-cs"/>
                        </a:rPr>
                        <a:t>I</a:t>
                      </a:r>
                      <a:endParaRPr lang="pt-BR" sz="1000" b="1" baseline="0" dirty="0" smtClean="0">
                        <a:solidFill>
                          <a:schemeClr val="tx1"/>
                        </a:solidFill>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pt-BR" sz="1000" b="1" kern="1200" baseline="0" dirty="0" smtClean="0">
                          <a:solidFill>
                            <a:srgbClr val="7030A0"/>
                          </a:solidFill>
                          <a:latin typeface="+mn-lt"/>
                          <a:ea typeface="+mn-ea"/>
                          <a:cs typeface="+mn-cs"/>
                        </a:rPr>
                        <a:t>R</a:t>
                      </a:r>
                    </a:p>
                  </a:txBody>
                  <a:tcPr anchor="ctr"/>
                </a:tc>
                <a:tc>
                  <a:txBody>
                    <a:bodyPr/>
                    <a:lstStyle/>
                    <a:p>
                      <a:pPr algn="ctr">
                        <a:buFont typeface="Arial" pitchFamily="34" charset="0"/>
                        <a:buNone/>
                      </a:pPr>
                      <a:r>
                        <a:rPr lang="pt-BR" sz="1000" b="1" kern="1200" dirty="0" smtClean="0">
                          <a:solidFill>
                            <a:srgbClr val="FFC000"/>
                          </a:solidFill>
                          <a:latin typeface="+mn-lt"/>
                          <a:ea typeface="+mn-ea"/>
                          <a:cs typeface="+mn-cs"/>
                        </a:rPr>
                        <a:t>I</a:t>
                      </a:r>
                      <a:endParaRPr lang="pt-BR" sz="1000" b="1" baseline="0" dirty="0" smtClean="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000" b="1" kern="1200" dirty="0" smtClean="0">
                          <a:solidFill>
                            <a:srgbClr val="FFC000"/>
                          </a:solidFill>
                          <a:latin typeface="+mn-lt"/>
                          <a:ea typeface="+mn-ea"/>
                          <a:cs typeface="+mn-cs"/>
                        </a:rPr>
                        <a:t>I</a:t>
                      </a:r>
                      <a:endParaRPr lang="pt-BR" sz="1000" b="1" baseline="0" dirty="0" smtClean="0">
                        <a:solidFill>
                          <a:schemeClr val="tx1"/>
                        </a:solidFill>
                        <a:latin typeface="Arial" pitchFamily="34" charset="0"/>
                        <a:cs typeface="Arial" pitchFamily="34" charset="0"/>
                      </a:endParaRPr>
                    </a:p>
                  </a:txBody>
                  <a:tcPr anchor="ctr"/>
                </a:tc>
              </a:tr>
              <a:tr h="21992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000" dirty="0" smtClean="0"/>
                        <a:t>       </a:t>
                      </a:r>
                      <a:r>
                        <a:rPr lang="pt-BR" sz="1000" b="1" dirty="0" smtClean="0">
                          <a:solidFill>
                            <a:srgbClr val="FF0000"/>
                          </a:solidFill>
                        </a:rPr>
                        <a:t>Inventário de </a:t>
                      </a:r>
                      <a:r>
                        <a:rPr lang="pt-BR" sz="1000" b="1" kern="1200" dirty="0" smtClean="0">
                          <a:solidFill>
                            <a:srgbClr val="FF0000"/>
                          </a:solidFill>
                        </a:rPr>
                        <a:t>Reference Data (</a:t>
                      </a:r>
                      <a:r>
                        <a:rPr lang="pt-BR" sz="1000" b="1" i="1" kern="1200" dirty="0" smtClean="0">
                          <a:solidFill>
                            <a:srgbClr val="FF0000"/>
                          </a:solidFill>
                        </a:rPr>
                        <a:t>Sistem</a:t>
                      </a:r>
                      <a:r>
                        <a:rPr lang="pt-BR" sz="1000" b="1" i="1" kern="1200" baseline="0" dirty="0" smtClean="0">
                          <a:solidFill>
                            <a:srgbClr val="FF0000"/>
                          </a:solidFill>
                        </a:rPr>
                        <a:t>a</a:t>
                      </a:r>
                      <a:r>
                        <a:rPr lang="pt-BR" sz="1000" b="1" kern="1200" baseline="0" dirty="0" smtClean="0">
                          <a:solidFill>
                            <a:srgbClr val="FF0000"/>
                          </a:solidFill>
                        </a:rPr>
                        <a:t> e Consolidado</a:t>
                      </a:r>
                      <a:r>
                        <a:rPr lang="pt-BR" sz="1000" b="1" kern="1200" dirty="0" smtClean="0">
                          <a:solidFill>
                            <a:srgbClr val="FF0000"/>
                          </a:solidFill>
                        </a:rPr>
                        <a:t>)</a:t>
                      </a:r>
                      <a:endParaRPr lang="pt-BR" sz="1000" b="1" i="1" kern="1200" dirty="0" smtClean="0">
                        <a:solidFill>
                          <a:srgbClr val="FF0000"/>
                        </a:solidFill>
                        <a:latin typeface="Arial" pitchFamily="34" charset="0"/>
                        <a:ea typeface="+mn-ea"/>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baseline="0" dirty="0" smtClean="0">
                          <a:solidFill>
                            <a:srgbClr val="00B050"/>
                          </a:solidFill>
                          <a:latin typeface="+mn-lt"/>
                          <a:ea typeface="+mn-ea"/>
                          <a:cs typeface="+mn-cs"/>
                        </a:rPr>
                        <a:t>A</a:t>
                      </a:r>
                      <a:endParaRPr lang="pt-BR" sz="1000" b="1" baseline="0"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endParaRPr lang="pt-BR" sz="1000" b="1" baseline="0" dirty="0" smtClean="0">
                        <a:solidFill>
                          <a:schemeClr val="tx1"/>
                        </a:solidFill>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pt-BR" sz="1000" b="1" kern="1200" baseline="0" dirty="0" smtClean="0">
                          <a:solidFill>
                            <a:srgbClr val="7030A0"/>
                          </a:solidFill>
                          <a:latin typeface="+mn-lt"/>
                          <a:ea typeface="+mn-ea"/>
                          <a:cs typeface="+mn-cs"/>
                        </a:rPr>
                        <a:t>R</a:t>
                      </a:r>
                    </a:p>
                  </a:txBody>
                  <a:tcPr anchor="ctr"/>
                </a:tc>
                <a:tc>
                  <a:txBody>
                    <a:bodyPr/>
                    <a:lstStyle/>
                    <a:p>
                      <a:pPr algn="ctr">
                        <a:buFont typeface="Arial" pitchFamily="34" charset="0"/>
                        <a:buNone/>
                      </a:pPr>
                      <a:r>
                        <a:rPr lang="pt-BR" sz="1000" b="1" kern="1200" dirty="0" smtClean="0">
                          <a:solidFill>
                            <a:srgbClr val="FFC000"/>
                          </a:solidFill>
                          <a:latin typeface="+mn-lt"/>
                          <a:ea typeface="+mn-ea"/>
                          <a:cs typeface="+mn-cs"/>
                        </a:rPr>
                        <a:t>I</a:t>
                      </a:r>
                    </a:p>
                  </a:txBody>
                  <a:tcPr anchor="ctr"/>
                </a:tc>
                <a:tc>
                  <a:txBody>
                    <a:bodyPr/>
                    <a:lstStyle/>
                    <a:p>
                      <a:pPr algn="ct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 </a:t>
                      </a:r>
                      <a:r>
                        <a:rPr lang="pt-BR" sz="1000" b="1" baseline="0" dirty="0" smtClean="0">
                          <a:solidFill>
                            <a:srgbClr val="FF0000"/>
                          </a:solidFill>
                          <a:latin typeface="+mn-lt"/>
                          <a:cs typeface="+mn-cs"/>
                        </a:rPr>
                        <a:t>C</a:t>
                      </a:r>
                      <a:endParaRPr lang="pt-BR" sz="1000" b="1" dirty="0">
                        <a:solidFill>
                          <a:schemeClr val="tx1"/>
                        </a:solidFill>
                        <a:latin typeface="Arial" pitchFamily="34" charset="0"/>
                        <a:cs typeface="Arial" pitchFamily="34" charset="0"/>
                      </a:endParaRPr>
                    </a:p>
                  </a:txBody>
                  <a:tcPr anchor="ctr"/>
                </a:tc>
              </a:tr>
              <a:tr h="219922">
                <a:tc>
                  <a:txBody>
                    <a:bodyPr/>
                    <a:lstStyle/>
                    <a:p>
                      <a:pPr algn="l"/>
                      <a:r>
                        <a:rPr lang="pt-BR" sz="1000" dirty="0" smtClean="0"/>
                        <a:t>Especificação</a:t>
                      </a:r>
                      <a:r>
                        <a:rPr lang="pt-BR" sz="1000" baseline="0" dirty="0" smtClean="0"/>
                        <a:t> de Serviço </a:t>
                      </a:r>
                    </a:p>
                    <a:p>
                      <a:pPr algn="l"/>
                      <a:r>
                        <a:rPr lang="pt-BR" sz="1000" baseline="0" dirty="0" smtClean="0"/>
                        <a:t>(Especificação , Data </a:t>
                      </a:r>
                      <a:r>
                        <a:rPr lang="pt-BR" sz="1000" baseline="0" dirty="0" err="1" smtClean="0"/>
                        <a:t>Mapping</a:t>
                      </a:r>
                      <a:r>
                        <a:rPr lang="pt-BR" sz="1000" baseline="0" dirty="0" smtClean="0"/>
                        <a:t>, Contrato, Catálogos de Retorno )</a:t>
                      </a:r>
                      <a:endParaRPr lang="pt-BR" sz="1000"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baseline="0" dirty="0" smtClean="0">
                          <a:solidFill>
                            <a:srgbClr val="00B050"/>
                          </a:solidFill>
                          <a:latin typeface="+mn-lt"/>
                          <a:ea typeface="+mn-ea"/>
                          <a:cs typeface="+mn-cs"/>
                        </a:rPr>
                        <a:t>A</a:t>
                      </a:r>
                      <a:endParaRPr lang="pt-BR" sz="1000" b="1" baseline="0" dirty="0" smtClean="0">
                        <a:solidFill>
                          <a:schemeClr val="tx1"/>
                        </a:solidFill>
                        <a:latin typeface="Arial" pitchFamily="34" charset="0"/>
                        <a:cs typeface="Arial" pitchFamily="34" charset="0"/>
                      </a:endParaRPr>
                    </a:p>
                  </a:txBody>
                  <a:tcPr anchor="ctr"/>
                </a:tc>
                <a:tc>
                  <a:txBody>
                    <a:bodyPr/>
                    <a:lstStyle/>
                    <a:p>
                      <a:pPr algn="ctr">
                        <a:buFont typeface="Arial" pitchFamily="34" charset="0"/>
                        <a:buNone/>
                      </a:pP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dirty="0" smtClean="0">
                          <a:solidFill>
                            <a:srgbClr val="FF0000"/>
                          </a:solidFill>
                        </a:rPr>
                        <a:t>C</a:t>
                      </a: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baseline="0" dirty="0" smtClean="0">
                          <a:solidFill>
                            <a:srgbClr val="7030A0"/>
                          </a:solidFill>
                          <a:latin typeface="+mn-lt"/>
                          <a:ea typeface="+mn-ea"/>
                          <a:cs typeface="+mn-cs"/>
                        </a:rPr>
                        <a:t>R</a:t>
                      </a:r>
                      <a:r>
                        <a:rPr lang="pt-BR" sz="1000" b="1" dirty="0" smtClean="0">
                          <a:solidFill>
                            <a:srgbClr val="FFC000"/>
                          </a:solidFill>
                        </a:rPr>
                        <a:t> </a:t>
                      </a:r>
                      <a:r>
                        <a:rPr lang="pt-BR" sz="1000" b="1" dirty="0" smtClean="0">
                          <a:solidFill>
                            <a:srgbClr val="FF0000"/>
                          </a:solidFill>
                        </a:rPr>
                        <a:t>C</a:t>
                      </a:r>
                      <a:endParaRPr lang="pt-BR" sz="1000" b="1" dirty="0">
                        <a:solidFill>
                          <a:srgbClr val="FF0000"/>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r>
                        <a:rPr lang="pt-BR" sz="1000" b="1" kern="1200" dirty="0" smtClean="0">
                          <a:solidFill>
                            <a:srgbClr val="FFC000"/>
                          </a:solidFill>
                          <a:latin typeface="+mn-lt"/>
                          <a:ea typeface="+mn-ea"/>
                          <a:cs typeface="+mn-cs"/>
                        </a:rPr>
                        <a:t>I</a:t>
                      </a:r>
                      <a:endParaRPr lang="pt-BR" sz="1000" b="1" dirty="0">
                        <a:solidFill>
                          <a:schemeClr val="tx1"/>
                        </a:solidFill>
                        <a:latin typeface="Arial" pitchFamily="34" charset="0"/>
                        <a:cs typeface="Arial" pitchFamily="34" charset="0"/>
                      </a:endParaRPr>
                    </a:p>
                  </a:txBody>
                  <a:tcPr anchor="ctr"/>
                </a:tc>
                <a:tc>
                  <a:txBody>
                    <a:bodyPr/>
                    <a:lstStyle/>
                    <a:p>
                      <a:pPr algn="ctr">
                        <a:buFont typeface="Arial" pitchFamily="34" charset="0"/>
                        <a:buNone/>
                      </a:pPr>
                      <a:r>
                        <a:rPr lang="pt-BR" sz="1000" b="1" kern="1200" baseline="0" dirty="0" smtClean="0">
                          <a:solidFill>
                            <a:srgbClr val="7030A0"/>
                          </a:solidFill>
                          <a:latin typeface="+mn-lt"/>
                          <a:ea typeface="+mn-ea"/>
                          <a:cs typeface="+mn-cs"/>
                        </a:rPr>
                        <a:t>R</a:t>
                      </a:r>
                      <a:r>
                        <a:rPr lang="pt-BR" sz="1000" b="1" baseline="0" dirty="0" smtClean="0">
                          <a:solidFill>
                            <a:srgbClr val="FFC000"/>
                          </a:solidFill>
                          <a:latin typeface="+mn-lt"/>
                          <a:cs typeface="+mn-cs"/>
                        </a:rPr>
                        <a:t> </a:t>
                      </a:r>
                      <a:r>
                        <a:rPr lang="pt-BR" sz="1000" b="1" baseline="0" dirty="0" smtClean="0">
                          <a:solidFill>
                            <a:srgbClr val="FF0000"/>
                          </a:solidFill>
                          <a:latin typeface="+mn-lt"/>
                          <a:cs typeface="+mn-cs"/>
                        </a:rPr>
                        <a:t>C</a:t>
                      </a:r>
                      <a:endParaRPr lang="pt-BR" sz="1000" b="1" dirty="0">
                        <a:solidFill>
                          <a:srgbClr val="FF0000"/>
                        </a:solidFill>
                        <a:latin typeface="Arial" pitchFamily="34" charset="0"/>
                        <a:cs typeface="Arial" pitchFamily="34" charset="0"/>
                      </a:endParaRPr>
                    </a:p>
                  </a:txBody>
                  <a:tcPr anchor="ctr"/>
                </a:tc>
              </a:tr>
              <a:tr h="327886">
                <a:tc gridSpan="8">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pt-BR" sz="1000" dirty="0" smtClean="0"/>
                        <a:t>Responsável</a:t>
                      </a:r>
                      <a:r>
                        <a:rPr lang="pt-BR" sz="1000" baseline="0" dirty="0" smtClean="0"/>
                        <a:t>              </a:t>
                      </a:r>
                      <a:r>
                        <a:rPr lang="pt-BR" sz="1000" dirty="0" smtClean="0"/>
                        <a:t>Aprovado           Consultado            Informado</a:t>
                      </a:r>
                      <a:endParaRPr lang="pt-BR" sz="1000" b="1" dirty="0" smtClean="0">
                        <a:solidFill>
                          <a:schemeClr val="tx1"/>
                        </a:solidFill>
                        <a:latin typeface="Arial" pitchFamily="34" charset="0"/>
                        <a:cs typeface="Arial" pitchFamily="34" charset="0"/>
                      </a:endParaRPr>
                    </a:p>
                  </a:txBody>
                  <a:tcPr anchor="ctr"/>
                </a:tc>
                <a:tc hMerge="1">
                  <a:txBody>
                    <a:bodyPr/>
                    <a:lstStyle/>
                    <a:p>
                      <a:pPr algn="ctr"/>
                      <a:endParaRPr lang="pt-BR" sz="1100" dirty="0">
                        <a:latin typeface="Arial" pitchFamily="34" charset="0"/>
                        <a:cs typeface="Arial" pitchFamily="34" charset="0"/>
                      </a:endParaRPr>
                    </a:p>
                  </a:txBody>
                  <a:tcPr anchor="ctr"/>
                </a:tc>
                <a:tc hMerge="1">
                  <a:txBody>
                    <a:bodyPr/>
                    <a:lstStyle/>
                    <a:p>
                      <a:pPr algn="ctr"/>
                      <a:endParaRPr lang="pt-BR" sz="1100" dirty="0">
                        <a:latin typeface="Arial" pitchFamily="34" charset="0"/>
                        <a:cs typeface="Arial" pitchFamily="34" charset="0"/>
                      </a:endParaRPr>
                    </a:p>
                  </a:txBody>
                  <a:tcPr anchor="ctr"/>
                </a:tc>
                <a:tc hMerge="1">
                  <a:txBody>
                    <a:bodyPr/>
                    <a:lstStyle/>
                    <a:p>
                      <a:pPr algn="ctr"/>
                      <a:endParaRPr lang="pt-BR" sz="1100" dirty="0">
                        <a:latin typeface="Arial" pitchFamily="34" charset="0"/>
                        <a:cs typeface="Arial" pitchFamily="34" charset="0"/>
                      </a:endParaRPr>
                    </a:p>
                  </a:txBody>
                  <a:tcPr anchor="ctr"/>
                </a:tc>
                <a:tc hMerge="1">
                  <a:txBody>
                    <a:bodyPr/>
                    <a:lstStyle/>
                    <a:p>
                      <a:pPr algn="ctr"/>
                      <a:endParaRPr lang="pt-BR" sz="1100" dirty="0">
                        <a:latin typeface="Arial" pitchFamily="34" charset="0"/>
                        <a:cs typeface="Arial" pitchFamily="34" charset="0"/>
                      </a:endParaRPr>
                    </a:p>
                  </a:txBody>
                  <a:tcPr anchor="ctr"/>
                </a:tc>
                <a:tc hMerge="1">
                  <a:txBody>
                    <a:bodyPr/>
                    <a:lstStyle/>
                    <a:p>
                      <a:pPr algn="ctr"/>
                      <a:endParaRPr lang="pt-BR" sz="1100" dirty="0">
                        <a:latin typeface="Arial" pitchFamily="34" charset="0"/>
                        <a:cs typeface="Arial" pitchFamily="34" charset="0"/>
                      </a:endParaRPr>
                    </a:p>
                  </a:txBody>
                  <a:tcPr anchor="ctr"/>
                </a:tc>
                <a:tc hMerge="1">
                  <a:txBody>
                    <a:bodyPr/>
                    <a:lstStyle/>
                    <a:p>
                      <a:pPr algn="ctr"/>
                      <a:endParaRPr lang="pt-BR" sz="1100" dirty="0">
                        <a:latin typeface="Arial" pitchFamily="34" charset="0"/>
                        <a:cs typeface="Arial" pitchFamily="34" charset="0"/>
                      </a:endParaRPr>
                    </a:p>
                  </a:txBody>
                  <a:tcPr anchor="ctr"/>
                </a:tc>
                <a:tc hMerge="1">
                  <a:txBody>
                    <a:bodyPr/>
                    <a:lstStyle/>
                    <a:p>
                      <a:pPr algn="ctr"/>
                      <a:endParaRPr lang="pt-BR" sz="1100" dirty="0">
                        <a:latin typeface="Arial" pitchFamily="34" charset="0"/>
                        <a:cs typeface="Arial"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endParaRPr lang="pt-BR" sz="1000" b="1" dirty="0" smtClean="0">
                        <a:solidFill>
                          <a:schemeClr val="tx1"/>
                        </a:solidFill>
                        <a:latin typeface="Arial" pitchFamily="34" charset="0"/>
                        <a:cs typeface="Arial" pitchFamily="34" charset="0"/>
                      </a:endParaRPr>
                    </a:p>
                  </a:txBody>
                  <a:tcPr anchor="ctr"/>
                </a:tc>
              </a:tr>
            </a:tbl>
          </a:graphicData>
        </a:graphic>
      </p:graphicFrame>
      <p:pic>
        <p:nvPicPr>
          <p:cNvPr id="11" name="Picture 2" descr="http://www.forumweb.com.br/foruns/uploads/profile/photo-193396.png"/>
          <p:cNvPicPr>
            <a:picLocks noChangeAspect="1" noChangeArrowheads="1"/>
          </p:cNvPicPr>
          <p:nvPr/>
        </p:nvPicPr>
        <p:blipFill>
          <a:blip r:embed="rId4" cstate="print"/>
          <a:srcRect/>
          <a:stretch>
            <a:fillRect/>
          </a:stretch>
        </p:blipFill>
        <p:spPr bwMode="auto">
          <a:xfrm>
            <a:off x="493198" y="2482508"/>
            <a:ext cx="260828" cy="260828"/>
          </a:xfrm>
          <a:prstGeom prst="rect">
            <a:avLst/>
          </a:prstGeom>
          <a:noFill/>
        </p:spPr>
      </p:pic>
      <p:pic>
        <p:nvPicPr>
          <p:cNvPr id="13" name="Picture 2" descr="http://www.forumweb.com.br/foruns/uploads/profile/photo-193396.png"/>
          <p:cNvPicPr>
            <a:picLocks noChangeAspect="1" noChangeArrowheads="1"/>
          </p:cNvPicPr>
          <p:nvPr/>
        </p:nvPicPr>
        <p:blipFill>
          <a:blip r:embed="rId4" cstate="print"/>
          <a:srcRect/>
          <a:stretch>
            <a:fillRect/>
          </a:stretch>
        </p:blipFill>
        <p:spPr bwMode="auto">
          <a:xfrm>
            <a:off x="493198" y="2958994"/>
            <a:ext cx="260828" cy="260828"/>
          </a:xfrm>
          <a:prstGeom prst="rect">
            <a:avLst/>
          </a:prstGeom>
          <a:noFill/>
        </p:spPr>
      </p:pic>
      <p:pic>
        <p:nvPicPr>
          <p:cNvPr id="14" name="Picture 2" descr="http://www.forumweb.com.br/foruns/uploads/profile/photo-193396.png"/>
          <p:cNvPicPr>
            <a:picLocks noChangeAspect="1" noChangeArrowheads="1"/>
          </p:cNvPicPr>
          <p:nvPr/>
        </p:nvPicPr>
        <p:blipFill>
          <a:blip r:embed="rId4" cstate="print"/>
          <a:srcRect/>
          <a:stretch>
            <a:fillRect/>
          </a:stretch>
        </p:blipFill>
        <p:spPr bwMode="auto">
          <a:xfrm>
            <a:off x="494748" y="3202588"/>
            <a:ext cx="260828" cy="260828"/>
          </a:xfrm>
          <a:prstGeom prst="rect">
            <a:avLst/>
          </a:prstGeom>
          <a:noFill/>
        </p:spPr>
      </p:pic>
      <p:pic>
        <p:nvPicPr>
          <p:cNvPr id="15" name="Picture 2" descr="http://www.forumweb.com.br/foruns/uploads/profile/photo-193396.png"/>
          <p:cNvPicPr>
            <a:picLocks noChangeAspect="1" noChangeArrowheads="1"/>
          </p:cNvPicPr>
          <p:nvPr/>
        </p:nvPicPr>
        <p:blipFill>
          <a:blip r:embed="rId4" cstate="print"/>
          <a:srcRect/>
          <a:stretch>
            <a:fillRect/>
          </a:stretch>
        </p:blipFill>
        <p:spPr bwMode="auto">
          <a:xfrm>
            <a:off x="493198" y="3463050"/>
            <a:ext cx="260828" cy="260828"/>
          </a:xfrm>
          <a:prstGeom prst="rect">
            <a:avLst/>
          </a:prstGeom>
          <a:noFill/>
        </p:spPr>
      </p:pic>
      <p:sp>
        <p:nvSpPr>
          <p:cNvPr id="16" name="Retângulo de cantos arredondados 15"/>
          <p:cNvSpPr/>
          <p:nvPr/>
        </p:nvSpPr>
        <p:spPr>
          <a:xfrm>
            <a:off x="3725273" y="4175432"/>
            <a:ext cx="189565" cy="181533"/>
          </a:xfrm>
          <a:prstGeom prst="roundRect">
            <a:avLst/>
          </a:prstGeom>
          <a:solidFill>
            <a:srgbClr val="757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b="1" dirty="0" smtClean="0">
                <a:latin typeface="Arial" pitchFamily="34" charset="0"/>
                <a:cs typeface="Arial" pitchFamily="34" charset="0"/>
              </a:rPr>
              <a:t>R</a:t>
            </a:r>
            <a:endParaRPr lang="pt-BR" sz="800" b="1" dirty="0">
              <a:latin typeface="Arial" pitchFamily="34" charset="0"/>
              <a:cs typeface="Arial" pitchFamily="34" charset="0"/>
            </a:endParaRPr>
          </a:p>
        </p:txBody>
      </p:sp>
      <p:sp>
        <p:nvSpPr>
          <p:cNvPr id="17" name="Retângulo de cantos arredondados 16"/>
          <p:cNvSpPr/>
          <p:nvPr/>
        </p:nvSpPr>
        <p:spPr>
          <a:xfrm>
            <a:off x="6470667" y="4184895"/>
            <a:ext cx="189565" cy="181533"/>
          </a:xfrm>
          <a:prstGeom prst="roundRect">
            <a:avLst/>
          </a:prstGeom>
          <a:solidFill>
            <a:srgbClr val="F0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b="1" dirty="0" smtClean="0">
                <a:latin typeface="Arial" pitchFamily="34" charset="0"/>
                <a:cs typeface="Arial" pitchFamily="34" charset="0"/>
              </a:rPr>
              <a:t>I</a:t>
            </a:r>
            <a:endParaRPr lang="pt-BR" sz="800" b="1" dirty="0">
              <a:latin typeface="Arial" pitchFamily="34" charset="0"/>
              <a:cs typeface="Arial" pitchFamily="34" charset="0"/>
            </a:endParaRPr>
          </a:p>
        </p:txBody>
      </p:sp>
      <p:sp>
        <p:nvSpPr>
          <p:cNvPr id="18" name="Retângulo de cantos arredondados 17"/>
          <p:cNvSpPr/>
          <p:nvPr/>
        </p:nvSpPr>
        <p:spPr>
          <a:xfrm>
            <a:off x="5551932" y="4174430"/>
            <a:ext cx="189565" cy="18153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b="1" dirty="0" smtClean="0">
                <a:latin typeface="Arial" pitchFamily="34" charset="0"/>
                <a:cs typeface="Arial" pitchFamily="34" charset="0"/>
              </a:rPr>
              <a:t>C</a:t>
            </a:r>
            <a:endParaRPr lang="pt-BR" sz="800" b="1" dirty="0">
              <a:latin typeface="Arial" pitchFamily="34" charset="0"/>
              <a:cs typeface="Arial" pitchFamily="34" charset="0"/>
            </a:endParaRPr>
          </a:p>
        </p:txBody>
      </p:sp>
      <p:sp>
        <p:nvSpPr>
          <p:cNvPr id="19" name="Retângulo de cantos arredondados 18"/>
          <p:cNvSpPr/>
          <p:nvPr/>
        </p:nvSpPr>
        <p:spPr>
          <a:xfrm>
            <a:off x="4733385" y="4174429"/>
            <a:ext cx="189565" cy="18153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b="1" dirty="0" smtClean="0">
                <a:latin typeface="Arial" pitchFamily="34" charset="0"/>
                <a:cs typeface="Arial" pitchFamily="34" charset="0"/>
              </a:rPr>
              <a:t>A</a:t>
            </a:r>
            <a:endParaRPr lang="pt-BR" sz="800" b="1" dirty="0">
              <a:latin typeface="Arial" pitchFamily="34" charset="0"/>
              <a:cs typeface="Arial" pitchFamily="34" charset="0"/>
            </a:endParaRPr>
          </a:p>
        </p:txBody>
      </p:sp>
      <p:pic>
        <p:nvPicPr>
          <p:cNvPr id="20" name="Picture 2" descr="http://www.forumweb.com.br/foruns/uploads/profile/photo-193396.png"/>
          <p:cNvPicPr>
            <a:picLocks noChangeAspect="1" noChangeArrowheads="1"/>
          </p:cNvPicPr>
          <p:nvPr/>
        </p:nvPicPr>
        <p:blipFill>
          <a:blip r:embed="rId4" cstate="print"/>
          <a:srcRect/>
          <a:stretch>
            <a:fillRect/>
          </a:stretch>
        </p:blipFill>
        <p:spPr bwMode="auto">
          <a:xfrm>
            <a:off x="5580112" y="988695"/>
            <a:ext cx="286911" cy="286911"/>
          </a:xfrm>
          <a:prstGeom prst="rect">
            <a:avLst/>
          </a:prstGeom>
          <a:noFill/>
        </p:spPr>
      </p:pic>
      <p:pic>
        <p:nvPicPr>
          <p:cNvPr id="21" name="Picture 2" descr="http://www.forumweb.com.br/foruns/uploads/profile/photo-193396.png"/>
          <p:cNvPicPr>
            <a:picLocks noChangeAspect="1" noChangeArrowheads="1"/>
          </p:cNvPicPr>
          <p:nvPr/>
        </p:nvPicPr>
        <p:blipFill>
          <a:blip r:embed="rId4" cstate="print"/>
          <a:srcRect/>
          <a:stretch>
            <a:fillRect/>
          </a:stretch>
        </p:blipFill>
        <p:spPr bwMode="auto">
          <a:xfrm>
            <a:off x="6084168" y="988695"/>
            <a:ext cx="286911" cy="286911"/>
          </a:xfrm>
          <a:prstGeom prst="rect">
            <a:avLst/>
          </a:prstGeom>
          <a:noFill/>
        </p:spPr>
      </p:pic>
      <p:pic>
        <p:nvPicPr>
          <p:cNvPr id="24" name="Picture 2" descr="http://www.forumweb.com.br/foruns/uploads/profile/photo-193396.png"/>
          <p:cNvPicPr>
            <a:picLocks noChangeAspect="1" noChangeArrowheads="1"/>
          </p:cNvPicPr>
          <p:nvPr/>
        </p:nvPicPr>
        <p:blipFill>
          <a:blip r:embed="rId4" cstate="print"/>
          <a:srcRect/>
          <a:stretch>
            <a:fillRect/>
          </a:stretch>
        </p:blipFill>
        <p:spPr bwMode="auto">
          <a:xfrm>
            <a:off x="4644008" y="987574"/>
            <a:ext cx="286911" cy="286911"/>
          </a:xfrm>
          <a:prstGeom prst="rect">
            <a:avLst/>
          </a:prstGeom>
          <a:noFill/>
        </p:spPr>
      </p:pic>
      <p:pic>
        <p:nvPicPr>
          <p:cNvPr id="25" name="Picture 2" descr="http://www.forumweb.com.br/foruns/uploads/profile/photo-193396.png"/>
          <p:cNvPicPr>
            <a:picLocks noChangeAspect="1" noChangeArrowheads="1"/>
          </p:cNvPicPr>
          <p:nvPr/>
        </p:nvPicPr>
        <p:blipFill>
          <a:blip r:embed="rId4" cstate="print"/>
          <a:srcRect/>
          <a:stretch>
            <a:fillRect/>
          </a:stretch>
        </p:blipFill>
        <p:spPr bwMode="auto">
          <a:xfrm>
            <a:off x="5076056" y="987574"/>
            <a:ext cx="286911" cy="286911"/>
          </a:xfrm>
          <a:prstGeom prst="rect">
            <a:avLst/>
          </a:prstGeom>
          <a:noFill/>
        </p:spPr>
      </p:pic>
    </p:spTree>
    <p:extLst>
      <p:ext uri="{BB962C8B-B14F-4D97-AF65-F5344CB8AC3E}">
        <p14:creationId xmlns:p14="http://schemas.microsoft.com/office/powerpoint/2010/main" val="369975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Governança</a:t>
            </a:r>
            <a:br>
              <a:rPr lang="pt-BR" dirty="0" smtClean="0"/>
            </a:br>
            <a:r>
              <a:rPr lang="pt-BR" b="0" i="1" dirty="0" smtClean="0"/>
              <a:t>Padrões, Políticas &amp; Procedimentos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18</a:t>
            </a:fld>
            <a:endParaRPr lang="pt-B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64643"/>
            <a:ext cx="1080120" cy="1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647564" y="1568498"/>
            <a:ext cx="864096" cy="2831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1979712" y="1131590"/>
            <a:ext cx="5976664" cy="3367076"/>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Novos </a:t>
            </a:r>
            <a:r>
              <a:rPr lang="pt-BR" b="1" dirty="0" smtClean="0"/>
              <a:t>padrões</a:t>
            </a:r>
            <a:r>
              <a:rPr lang="pt-BR" dirty="0" smtClean="0"/>
              <a:t>, </a:t>
            </a:r>
            <a:r>
              <a:rPr lang="pt-BR" b="1" dirty="0" smtClean="0"/>
              <a:t>políticas</a:t>
            </a:r>
            <a:r>
              <a:rPr lang="pt-BR" dirty="0" smtClean="0"/>
              <a:t> e </a:t>
            </a:r>
            <a:r>
              <a:rPr lang="pt-BR" b="1" dirty="0" smtClean="0"/>
              <a:t>procedimentos</a:t>
            </a:r>
            <a:r>
              <a:rPr lang="pt-BR" dirty="0" smtClean="0"/>
              <a:t> foram definidos nesta camada de governança. Estes têm com objetivo:</a:t>
            </a:r>
          </a:p>
          <a:p>
            <a:endParaRPr lang="pt-BR" dirty="0"/>
          </a:p>
          <a:p>
            <a:pPr marL="285750" indent="-285750">
              <a:buFont typeface="Arial" panose="020B0604020202020204" pitchFamily="34" charset="0"/>
              <a:buChar char="•"/>
            </a:pPr>
            <a:r>
              <a:rPr lang="pt-BR" dirty="0"/>
              <a:t>Definir as </a:t>
            </a:r>
            <a:r>
              <a:rPr lang="pt-BR" b="1" dirty="0"/>
              <a:t>regras de funcionamento </a:t>
            </a:r>
            <a:r>
              <a:rPr lang="pt-BR" dirty="0"/>
              <a:t>dos distintos componentes da arquitetura de </a:t>
            </a:r>
            <a:r>
              <a:rPr lang="pt-BR" dirty="0" smtClean="0"/>
              <a:t>serviços, </a:t>
            </a:r>
            <a:r>
              <a:rPr lang="pt-BR" dirty="0"/>
              <a:t>relativas a categorização de </a:t>
            </a:r>
            <a:r>
              <a:rPr lang="pt-BR" dirty="0" smtClean="0"/>
              <a:t>serviços, dependência </a:t>
            </a:r>
            <a:r>
              <a:rPr lang="pt-BR" dirty="0"/>
              <a:t>entre os </a:t>
            </a:r>
            <a:r>
              <a:rPr lang="pt-BR" dirty="0" smtClean="0"/>
              <a:t>componentes</a:t>
            </a:r>
            <a:r>
              <a:rPr lang="pt-BR" dirty="0"/>
              <a:t>, </a:t>
            </a:r>
            <a:r>
              <a:rPr lang="pt-BR" dirty="0" smtClean="0"/>
              <a:t>versionamento, entre outros;</a:t>
            </a:r>
          </a:p>
          <a:p>
            <a:pPr marL="285750" indent="-285750">
              <a:buFont typeface="Arial" panose="020B0604020202020204" pitchFamily="34" charset="0"/>
              <a:buChar char="•"/>
            </a:pPr>
            <a:r>
              <a:rPr lang="pt-BR" dirty="0"/>
              <a:t>Garantir o cumprimento das </a:t>
            </a:r>
            <a:r>
              <a:rPr lang="pt-BR" b="1" dirty="0"/>
              <a:t>normas e regras definidas </a:t>
            </a:r>
            <a:r>
              <a:rPr lang="pt-BR" dirty="0"/>
              <a:t>implantando e executando procedimentos e ferramentas de </a:t>
            </a:r>
            <a:r>
              <a:rPr lang="pt-BR" dirty="0" smtClean="0"/>
              <a:t>verificação;</a:t>
            </a:r>
          </a:p>
          <a:p>
            <a:pPr marL="285750" indent="-285750">
              <a:buFont typeface="Arial" panose="020B0604020202020204" pitchFamily="34" charset="0"/>
              <a:buChar char="•"/>
            </a:pPr>
            <a:r>
              <a:rPr lang="pt-BR" dirty="0" smtClean="0"/>
              <a:t>Definir </a:t>
            </a:r>
            <a:r>
              <a:rPr lang="pt-BR" b="1" dirty="0" smtClean="0"/>
              <a:t>guias e templates </a:t>
            </a:r>
            <a:r>
              <a:rPr lang="pt-BR" dirty="0" smtClean="0"/>
              <a:t>de especificação, construção e implantação dos diversos componentes;</a:t>
            </a:r>
          </a:p>
          <a:p>
            <a:pPr marL="285750" indent="-285750">
              <a:buFont typeface="Arial" panose="020B0604020202020204" pitchFamily="34" charset="0"/>
              <a:buChar char="•"/>
            </a:pPr>
            <a:r>
              <a:rPr lang="pt-BR" dirty="0"/>
              <a:t>Proporcionar o </a:t>
            </a:r>
            <a:r>
              <a:rPr lang="pt-BR" b="1" dirty="0"/>
              <a:t>apoio necessário </a:t>
            </a:r>
            <a:r>
              <a:rPr lang="pt-BR" dirty="0"/>
              <a:t>às diversas áreas envolvidas, e garantir que as distintas etapas do ciclo de vida estão de acordo com as políticas definidas</a:t>
            </a:r>
            <a:r>
              <a:rPr lang="pt-BR" dirty="0" smtClean="0"/>
              <a:t>.</a:t>
            </a:r>
          </a:p>
          <a:p>
            <a:pPr marL="285750" indent="-285750">
              <a:buFont typeface="Arial" panose="020B0604020202020204" pitchFamily="34" charset="0"/>
              <a:buChar char="•"/>
            </a:pPr>
            <a:endParaRPr lang="pt-BR" dirty="0" smtClean="0"/>
          </a:p>
        </p:txBody>
      </p:sp>
    </p:spTree>
    <p:extLst>
      <p:ext uri="{BB962C8B-B14F-4D97-AF65-F5344CB8AC3E}">
        <p14:creationId xmlns:p14="http://schemas.microsoft.com/office/powerpoint/2010/main" val="3221836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Governança</a:t>
            </a:r>
            <a:br>
              <a:rPr lang="pt-BR" dirty="0" smtClean="0"/>
            </a:br>
            <a:r>
              <a:rPr lang="pt-BR" b="0" i="1" dirty="0" smtClean="0"/>
              <a:t>Política de Desenho de Serviços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19</a:t>
            </a:fld>
            <a:endParaRPr lang="pt-B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244763"/>
            <a:ext cx="1080120" cy="1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647564" y="2648618"/>
            <a:ext cx="864096" cy="2831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467544" y="1131590"/>
            <a:ext cx="8136904" cy="95410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 política de </a:t>
            </a:r>
            <a:r>
              <a:rPr lang="pt-BR" b="1" dirty="0" smtClean="0"/>
              <a:t>desenho de serviços</a:t>
            </a:r>
            <a:r>
              <a:rPr lang="pt-BR" dirty="0" smtClean="0"/>
              <a:t> são extremamente importantes numa Arquitetura de Serviços. O principio de desenho (e gestão) por contrato deverá ser seguida durante todo o ciclo de vida dos serviços. É através dum </a:t>
            </a:r>
            <a:r>
              <a:rPr lang="pt-BR" b="1" dirty="0" smtClean="0"/>
              <a:t>Contrato</a:t>
            </a:r>
            <a:r>
              <a:rPr lang="pt-BR" dirty="0" smtClean="0"/>
              <a:t> (i.e. WSDL) bem definido que se comunica a funcionalidade disponibilizada a um consumidor (3 S – Semântica, Sintaxe, SLA). </a:t>
            </a:r>
          </a:p>
        </p:txBody>
      </p:sp>
      <p:sp>
        <p:nvSpPr>
          <p:cNvPr id="9" name="Espaço Reservado para Conteúdo 3"/>
          <p:cNvSpPr txBox="1">
            <a:spLocks/>
          </p:cNvSpPr>
          <p:nvPr/>
        </p:nvSpPr>
        <p:spPr>
          <a:xfrm>
            <a:off x="2051720" y="2211710"/>
            <a:ext cx="6336704" cy="30777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Um contrato</a:t>
            </a:r>
            <a:r>
              <a:rPr lang="pt-BR" dirty="0"/>
              <a:t> </a:t>
            </a:r>
            <a:r>
              <a:rPr lang="pt-BR" dirty="0" smtClean="0"/>
              <a:t>de serviço deverá ter as seguintes 3 visões (3S) bem definidas:</a:t>
            </a:r>
          </a:p>
        </p:txBody>
      </p:sp>
      <p:graphicFrame>
        <p:nvGraphicFramePr>
          <p:cNvPr id="4" name="Tabela 3"/>
          <p:cNvGraphicFramePr>
            <a:graphicFrameLocks noGrp="1"/>
          </p:cNvGraphicFramePr>
          <p:nvPr>
            <p:extLst>
              <p:ext uri="{D42A27DB-BD31-4B8C-83A1-F6EECF244321}">
                <p14:modId xmlns:p14="http://schemas.microsoft.com/office/powerpoint/2010/main" val="1965121907"/>
              </p:ext>
            </p:extLst>
          </p:nvPr>
        </p:nvGraphicFramePr>
        <p:xfrm>
          <a:off x="2172072" y="2673892"/>
          <a:ext cx="6000328" cy="1914519"/>
        </p:xfrm>
        <a:graphic>
          <a:graphicData uri="http://schemas.openxmlformats.org/drawingml/2006/table">
            <a:tbl>
              <a:tblPr firstRow="1" bandRow="1">
                <a:tableStyleId>{5C22544A-7EE6-4342-B048-85BDC9FD1C3A}</a:tableStyleId>
              </a:tblPr>
              <a:tblGrid>
                <a:gridCol w="989953"/>
                <a:gridCol w="5010375"/>
              </a:tblGrid>
              <a:tr h="360039">
                <a:tc>
                  <a:txBody>
                    <a:bodyPr/>
                    <a:lstStyle/>
                    <a:p>
                      <a:r>
                        <a:rPr lang="pt-BR" sz="1400" dirty="0" smtClean="0"/>
                        <a:t>Visão</a:t>
                      </a:r>
                      <a:endParaRPr lang="pt-BR" sz="1400" dirty="0"/>
                    </a:p>
                  </a:txBody>
                  <a:tcPr/>
                </a:tc>
                <a:tc>
                  <a:txBody>
                    <a:bodyPr/>
                    <a:lstStyle/>
                    <a:p>
                      <a:r>
                        <a:rPr lang="pt-BR" sz="1400" dirty="0" smtClean="0"/>
                        <a:t>Descrição/Questões</a:t>
                      </a:r>
                      <a:r>
                        <a:rPr lang="pt-BR" sz="1400" baseline="0" dirty="0" smtClean="0"/>
                        <a:t> a serem respondidas</a:t>
                      </a:r>
                      <a:endParaRPr lang="pt-BR" sz="1400" dirty="0"/>
                    </a:p>
                  </a:txBody>
                  <a:tcPr/>
                </a:tc>
              </a:tr>
              <a:tr h="343272">
                <a:tc>
                  <a:txBody>
                    <a:bodyPr/>
                    <a:lstStyle/>
                    <a:p>
                      <a:r>
                        <a:rPr lang="pt-BR" sz="1200" b="1" u="sng" dirty="0" smtClean="0"/>
                        <a:t>S</a:t>
                      </a:r>
                      <a:r>
                        <a:rPr lang="pt-BR" sz="1200" b="1" dirty="0" smtClean="0"/>
                        <a:t>emântica</a:t>
                      </a:r>
                      <a:endParaRPr lang="pt-BR" sz="1200" b="1" dirty="0"/>
                    </a:p>
                  </a:txBody>
                  <a:tcPr/>
                </a:tc>
                <a:tc>
                  <a:txBody>
                    <a:bodyPr/>
                    <a:lstStyle/>
                    <a:p>
                      <a:r>
                        <a:rPr lang="pt-BR" sz="1200" dirty="0" smtClean="0"/>
                        <a:t>O que o</a:t>
                      </a:r>
                      <a:r>
                        <a:rPr lang="pt-BR" sz="1200" baseline="0" dirty="0" smtClean="0"/>
                        <a:t> serviço faz? O que significa cada atributo da mensagem, como se deve comportar em caso de erros,  o que deve ser monitorado, etc..</a:t>
                      </a:r>
                      <a:endParaRPr lang="pt-BR" sz="1200" dirty="0"/>
                    </a:p>
                  </a:txBody>
                  <a:tcPr/>
                </a:tc>
              </a:tr>
              <a:tr h="127496">
                <a:tc>
                  <a:txBody>
                    <a:bodyPr/>
                    <a:lstStyle/>
                    <a:p>
                      <a:r>
                        <a:rPr lang="pt-BR" sz="1200" b="1" u="sng" dirty="0" smtClean="0"/>
                        <a:t>S</a:t>
                      </a:r>
                      <a:r>
                        <a:rPr lang="pt-BR" sz="1200" b="1" dirty="0" smtClean="0"/>
                        <a:t>intaxe</a:t>
                      </a:r>
                      <a:endParaRPr lang="pt-BR" sz="1200" b="1" dirty="0"/>
                    </a:p>
                  </a:txBody>
                  <a:tcPr/>
                </a:tc>
                <a:tc>
                  <a:txBody>
                    <a:bodyPr/>
                    <a:lstStyle/>
                    <a:p>
                      <a:r>
                        <a:rPr lang="pt-BR" sz="1200" noProof="0" dirty="0" smtClean="0"/>
                        <a:t>Documentos WSDL, XML Schemas, Regras</a:t>
                      </a:r>
                      <a:r>
                        <a:rPr lang="pt-BR" sz="1200" baseline="0" noProof="0" dirty="0" smtClean="0"/>
                        <a:t> de Validação, Detalhes do Transporte</a:t>
                      </a:r>
                      <a:endParaRPr lang="pt-BR" sz="1200" noProof="0" dirty="0"/>
                    </a:p>
                  </a:txBody>
                  <a:tcPr/>
                </a:tc>
              </a:tr>
              <a:tr h="370840">
                <a:tc>
                  <a:txBody>
                    <a:bodyPr/>
                    <a:lstStyle/>
                    <a:p>
                      <a:r>
                        <a:rPr lang="pt-BR" sz="1200" b="1" u="sng" dirty="0" smtClean="0"/>
                        <a:t>S</a:t>
                      </a:r>
                      <a:r>
                        <a:rPr lang="pt-BR" sz="1200" b="1" dirty="0" smtClean="0"/>
                        <a:t>LA</a:t>
                      </a:r>
                      <a:endParaRPr lang="pt-BR" sz="1200" b="1" dirty="0"/>
                    </a:p>
                  </a:txBody>
                  <a:tcPr/>
                </a:tc>
                <a:tc>
                  <a:txBody>
                    <a:bodyPr/>
                    <a:lstStyle/>
                    <a:p>
                      <a:r>
                        <a:rPr lang="pt-BR" sz="1200" noProof="0" dirty="0" smtClean="0"/>
                        <a:t>Quando estará</a:t>
                      </a:r>
                      <a:r>
                        <a:rPr lang="pt-BR" sz="1200" baseline="0" noProof="0" dirty="0" smtClean="0"/>
                        <a:t> disponível? Disponibilidade %? Garante o processamento? Performance base (requisições/s), quando se espera que seja desativado/”</a:t>
                      </a:r>
                      <a:r>
                        <a:rPr lang="pt-BR" sz="1200" baseline="0" noProof="0" dirty="0" err="1" smtClean="0"/>
                        <a:t>deprecated</a:t>
                      </a:r>
                      <a:r>
                        <a:rPr lang="pt-BR" sz="1200" baseline="0" noProof="0" dirty="0" smtClean="0"/>
                        <a:t>”?</a:t>
                      </a:r>
                      <a:endParaRPr lang="pt-BR" sz="1200" noProof="0" dirty="0"/>
                    </a:p>
                  </a:txBody>
                  <a:tcPr/>
                </a:tc>
              </a:tr>
            </a:tbl>
          </a:graphicData>
        </a:graphic>
      </p:graphicFrame>
    </p:spTree>
    <p:extLst>
      <p:ext uri="{BB962C8B-B14F-4D97-AF65-F5344CB8AC3E}">
        <p14:creationId xmlns:p14="http://schemas.microsoft.com/office/powerpoint/2010/main" val="3836930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369332"/>
          </a:xfrm>
        </p:spPr>
        <p:txBody>
          <a:bodyPr/>
          <a:lstStyle/>
          <a:p>
            <a:r>
              <a:rPr lang="pt-BR" dirty="0" smtClean="0"/>
              <a:t>Controlo de Versão</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a:t>
            </a:fld>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3826630007"/>
              </p:ext>
            </p:extLst>
          </p:nvPr>
        </p:nvGraphicFramePr>
        <p:xfrm>
          <a:off x="467544" y="1175638"/>
          <a:ext cx="8280920" cy="3296920"/>
        </p:xfrm>
        <a:graphic>
          <a:graphicData uri="http://schemas.openxmlformats.org/drawingml/2006/table">
            <a:tbl>
              <a:tblPr firstRow="1" bandRow="1">
                <a:tableStyleId>{5C22544A-7EE6-4342-B048-85BDC9FD1C3A}</a:tableStyleId>
              </a:tblPr>
              <a:tblGrid>
                <a:gridCol w="576064"/>
                <a:gridCol w="864096"/>
                <a:gridCol w="1008112"/>
                <a:gridCol w="5832648"/>
              </a:tblGrid>
              <a:tr h="370840">
                <a:tc>
                  <a:txBody>
                    <a:bodyPr/>
                    <a:lstStyle/>
                    <a:p>
                      <a:r>
                        <a:rPr lang="pt-BR" dirty="0" smtClean="0"/>
                        <a:t>V</a:t>
                      </a:r>
                      <a:endParaRPr lang="pt-BR" dirty="0"/>
                    </a:p>
                  </a:txBody>
                  <a:tcPr/>
                </a:tc>
                <a:tc>
                  <a:txBody>
                    <a:bodyPr/>
                    <a:lstStyle/>
                    <a:p>
                      <a:r>
                        <a:rPr lang="pt-BR" dirty="0" smtClean="0"/>
                        <a:t>Autor</a:t>
                      </a:r>
                      <a:endParaRPr lang="pt-BR" dirty="0"/>
                    </a:p>
                  </a:txBody>
                  <a:tcPr/>
                </a:tc>
                <a:tc>
                  <a:txBody>
                    <a:bodyPr/>
                    <a:lstStyle/>
                    <a:p>
                      <a:r>
                        <a:rPr lang="pt-BR" dirty="0" smtClean="0"/>
                        <a:t>Data</a:t>
                      </a:r>
                      <a:endParaRPr lang="pt-BR" dirty="0"/>
                    </a:p>
                  </a:txBody>
                  <a:tcPr/>
                </a:tc>
                <a:tc>
                  <a:txBody>
                    <a:bodyPr/>
                    <a:lstStyle/>
                    <a:p>
                      <a:r>
                        <a:rPr lang="pt-BR" dirty="0" smtClean="0"/>
                        <a:t>Descrição</a:t>
                      </a:r>
                      <a:endParaRPr lang="pt-BR" dirty="0"/>
                    </a:p>
                  </a:txBody>
                  <a:tcPr/>
                </a:tc>
              </a:tr>
              <a:tr h="237624">
                <a:tc>
                  <a:txBody>
                    <a:bodyPr/>
                    <a:lstStyle/>
                    <a:p>
                      <a:r>
                        <a:rPr lang="pt-BR" sz="1200" dirty="0" smtClean="0"/>
                        <a:t>1.00</a:t>
                      </a:r>
                      <a:endParaRPr lang="pt-BR" sz="1200" dirty="0"/>
                    </a:p>
                  </a:txBody>
                  <a:tcPr/>
                </a:tc>
                <a:tc>
                  <a:txBody>
                    <a:bodyPr/>
                    <a:lstStyle/>
                    <a:p>
                      <a:r>
                        <a:rPr lang="pt-BR" sz="1200" dirty="0" smtClean="0"/>
                        <a:t>H. Morais</a:t>
                      </a:r>
                      <a:endParaRPr lang="pt-BR" sz="1200" dirty="0"/>
                    </a:p>
                  </a:txBody>
                  <a:tcPr/>
                </a:tc>
                <a:tc>
                  <a:txBody>
                    <a:bodyPr/>
                    <a:lstStyle/>
                    <a:p>
                      <a:r>
                        <a:rPr lang="pt-BR" sz="1200" dirty="0" smtClean="0"/>
                        <a:t>09/04/2014</a:t>
                      </a:r>
                      <a:endParaRPr lang="pt-BR" sz="1200" dirty="0"/>
                    </a:p>
                  </a:txBody>
                  <a:tcPr/>
                </a:tc>
                <a:tc>
                  <a:txBody>
                    <a:bodyPr/>
                    <a:lstStyle/>
                    <a:p>
                      <a:r>
                        <a:rPr lang="pt-BR" sz="1200" dirty="0" smtClean="0"/>
                        <a:t>Versão Final envidada</a:t>
                      </a:r>
                      <a:r>
                        <a:rPr lang="pt-BR" sz="1200" baseline="0" dirty="0" smtClean="0"/>
                        <a:t> para avaliação das equipas da Arquitetura da Oi</a:t>
                      </a:r>
                      <a:endParaRPr lang="pt-BR" sz="1200" dirty="0"/>
                    </a:p>
                  </a:txBody>
                  <a:tcPr/>
                </a:tc>
              </a:tr>
              <a:tr h="0">
                <a:tc>
                  <a:txBody>
                    <a:bodyPr/>
                    <a:lstStyle/>
                    <a:p>
                      <a:r>
                        <a:rPr lang="pt-BR" sz="1200" dirty="0" smtClean="0"/>
                        <a:t>1.10</a:t>
                      </a:r>
                      <a:endParaRPr lang="pt-BR" sz="1200" dirty="0"/>
                    </a:p>
                  </a:txBody>
                  <a:tcPr/>
                </a:tc>
                <a:tc>
                  <a:txBody>
                    <a:bodyPr/>
                    <a:lstStyle/>
                    <a:p>
                      <a:r>
                        <a:rPr lang="pt-BR" sz="1200" dirty="0" smtClean="0"/>
                        <a:t>H. Morais</a:t>
                      </a:r>
                      <a:endParaRPr lang="pt-BR" sz="1200" dirty="0"/>
                    </a:p>
                  </a:txBody>
                  <a:tcPr/>
                </a:tc>
                <a:tc>
                  <a:txBody>
                    <a:bodyPr/>
                    <a:lstStyle/>
                    <a:p>
                      <a:r>
                        <a:rPr lang="pt-BR" sz="1200" dirty="0" smtClean="0"/>
                        <a:t>10/04/2014</a:t>
                      </a:r>
                      <a:endParaRPr lang="pt-BR" sz="1200" dirty="0"/>
                    </a:p>
                  </a:txBody>
                  <a:tcPr/>
                </a:tc>
                <a:tc>
                  <a:txBody>
                    <a:bodyPr/>
                    <a:lstStyle/>
                    <a:p>
                      <a:r>
                        <a:rPr lang="pt-BR" sz="1200" dirty="0" smtClean="0"/>
                        <a:t>Retirou-se</a:t>
                      </a:r>
                      <a:r>
                        <a:rPr lang="pt-BR" sz="1200" baseline="0" dirty="0" smtClean="0"/>
                        <a:t> o requisito de utilizar caching nos componentes de Dados Referência e Gestão de Erros/Códigos de Retorno, para reaproveitar componentes técnicos da Framework PT.</a:t>
                      </a:r>
                    </a:p>
                    <a:p>
                      <a:r>
                        <a:rPr lang="pt-BR" sz="1200" baseline="0" dirty="0" smtClean="0"/>
                        <a:t>Adicionou-se 2 novos princípios de Arquitetura: ID único transação e preferência na utilização de caching.</a:t>
                      </a:r>
                      <a:endParaRPr lang="pt-BR" sz="1200" dirty="0"/>
                    </a:p>
                  </a:txBody>
                  <a:tcPr/>
                </a:tc>
              </a:tr>
              <a:tr h="121032">
                <a:tc>
                  <a:txBody>
                    <a:bodyPr/>
                    <a:lstStyle/>
                    <a:p>
                      <a:r>
                        <a:rPr lang="pt-BR" sz="1200" dirty="0" smtClean="0"/>
                        <a:t>1.20</a:t>
                      </a:r>
                      <a:endParaRPr lang="pt-BR" sz="1200" dirty="0"/>
                    </a:p>
                  </a:txBody>
                  <a:tcPr/>
                </a:tc>
                <a:tc>
                  <a:txBody>
                    <a:bodyPr/>
                    <a:lstStyle/>
                    <a:p>
                      <a:r>
                        <a:rPr lang="pt-BR" sz="1200" dirty="0" smtClean="0"/>
                        <a:t>H. Morais</a:t>
                      </a:r>
                      <a:endParaRPr lang="pt-BR" sz="1200" dirty="0"/>
                    </a:p>
                  </a:txBody>
                  <a:tcPr/>
                </a:tc>
                <a:tc>
                  <a:txBody>
                    <a:bodyPr/>
                    <a:lstStyle/>
                    <a:p>
                      <a:r>
                        <a:rPr lang="pt-BR" sz="1200" dirty="0" smtClean="0"/>
                        <a:t>14/04/2014</a:t>
                      </a:r>
                      <a:endParaRPr lang="pt-BR" sz="1200" dirty="0"/>
                    </a:p>
                  </a:txBody>
                  <a:tcPr/>
                </a:tc>
                <a:tc>
                  <a:txBody>
                    <a:bodyPr/>
                    <a:lstStyle/>
                    <a:p>
                      <a:r>
                        <a:rPr lang="pt-BR" sz="1200" dirty="0" smtClean="0"/>
                        <a:t>Adicionou-se</a:t>
                      </a:r>
                      <a:r>
                        <a:rPr lang="pt-BR" sz="1200" baseline="0" dirty="0" smtClean="0"/>
                        <a:t> o “XML Spy” com componente Técnico na Arquitetura Técnica</a:t>
                      </a:r>
                      <a:endParaRPr lang="pt-BR" sz="1200" dirty="0"/>
                    </a:p>
                  </a:txBody>
                  <a:tcPr/>
                </a:tc>
              </a:tr>
              <a:tr h="134744">
                <a:tc>
                  <a:txBody>
                    <a:bodyPr/>
                    <a:lstStyle/>
                    <a:p>
                      <a:r>
                        <a:rPr lang="pt-BR" sz="1200" dirty="0" smtClean="0"/>
                        <a:t>1.30</a:t>
                      </a:r>
                      <a:endParaRPr lang="pt-BR" sz="1200" dirty="0"/>
                    </a:p>
                  </a:txBody>
                  <a:tcPr/>
                </a:tc>
                <a:tc>
                  <a:txBody>
                    <a:bodyPr/>
                    <a:lstStyle/>
                    <a:p>
                      <a:r>
                        <a:rPr lang="pt-BR" sz="1200" dirty="0" smtClean="0"/>
                        <a:t>H.</a:t>
                      </a:r>
                      <a:r>
                        <a:rPr lang="pt-BR" sz="1200" baseline="0" dirty="0" smtClean="0"/>
                        <a:t> Morais</a:t>
                      </a:r>
                      <a:endParaRPr lang="pt-BR" sz="1200" dirty="0"/>
                    </a:p>
                  </a:txBody>
                  <a:tcPr/>
                </a:tc>
                <a:tc>
                  <a:txBody>
                    <a:bodyPr/>
                    <a:lstStyle/>
                    <a:p>
                      <a:r>
                        <a:rPr lang="pt-BR" sz="1200" dirty="0" smtClean="0"/>
                        <a:t>08/08/2014</a:t>
                      </a:r>
                      <a:endParaRPr lang="pt-BR" sz="1200" dirty="0"/>
                    </a:p>
                  </a:txBody>
                  <a:tcPr/>
                </a:tc>
                <a:tc>
                  <a:txBody>
                    <a:bodyPr/>
                    <a:lstStyle/>
                    <a:p>
                      <a:r>
                        <a:rPr lang="pt-BR" sz="1200" dirty="0" smtClean="0"/>
                        <a:t>Alteração do Blueprint para refletir</a:t>
                      </a:r>
                      <a:r>
                        <a:rPr lang="pt-BR" sz="1200" baseline="0" dirty="0" smtClean="0"/>
                        <a:t> alteração da Arq. Técnica baseada em Oracle 12c</a:t>
                      </a:r>
                      <a:endParaRPr lang="pt-BR" sz="1200" dirty="0"/>
                    </a:p>
                  </a:txBody>
                  <a:tcPr/>
                </a:tc>
              </a:tr>
              <a:tr h="134744">
                <a:tc>
                  <a:txBody>
                    <a:bodyPr/>
                    <a:lstStyle/>
                    <a:p>
                      <a:r>
                        <a:rPr lang="pt-BR" sz="1200" dirty="0" smtClean="0"/>
                        <a:t>1.40</a:t>
                      </a:r>
                      <a:endParaRPr lang="pt-BR" sz="1200" dirty="0"/>
                    </a:p>
                  </a:txBody>
                  <a:tcPr/>
                </a:tc>
                <a:tc>
                  <a:txBody>
                    <a:bodyPr/>
                    <a:lstStyle/>
                    <a:p>
                      <a:r>
                        <a:rPr lang="pt-BR" sz="1200" dirty="0" smtClean="0"/>
                        <a:t>H.</a:t>
                      </a:r>
                      <a:r>
                        <a:rPr lang="pt-BR" sz="1200" baseline="0" dirty="0" smtClean="0"/>
                        <a:t> Morais</a:t>
                      </a:r>
                      <a:endParaRPr lang="pt-BR" sz="1200" dirty="0"/>
                    </a:p>
                  </a:txBody>
                  <a:tcPr/>
                </a:tc>
                <a:tc>
                  <a:txBody>
                    <a:bodyPr/>
                    <a:lstStyle/>
                    <a:p>
                      <a:r>
                        <a:rPr lang="pt-BR" sz="1200" dirty="0" smtClean="0"/>
                        <a:t>13/08/2014</a:t>
                      </a:r>
                      <a:endParaRPr lang="pt-B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Alteração da </a:t>
                      </a:r>
                      <a:r>
                        <a:rPr lang="pt-BR" sz="1200" baseline="0" dirty="0" smtClean="0"/>
                        <a:t>Arq. Técnica para refletir versão de Base de Dados para 12c</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Alteração dos artefatos da GSOA (responsabilidades)</a:t>
                      </a:r>
                      <a:endParaRPr lang="pt-BR" sz="1200" dirty="0" smtClean="0"/>
                    </a:p>
                  </a:txBody>
                  <a:tcPr/>
                </a:tc>
              </a:tr>
              <a:tr h="134744">
                <a:tc>
                  <a:txBody>
                    <a:bodyPr/>
                    <a:lstStyle/>
                    <a:p>
                      <a:r>
                        <a:rPr lang="pt-BR" sz="1200" dirty="0" smtClean="0"/>
                        <a:t>1.50</a:t>
                      </a:r>
                      <a:endParaRPr lang="pt-BR" sz="1200" dirty="0"/>
                    </a:p>
                  </a:txBody>
                  <a:tcPr/>
                </a:tc>
                <a:tc>
                  <a:txBody>
                    <a:bodyPr/>
                    <a:lstStyle/>
                    <a:p>
                      <a:r>
                        <a:rPr lang="pt-BR" sz="1200" dirty="0" smtClean="0"/>
                        <a:t>H. Morais</a:t>
                      </a:r>
                      <a:endParaRPr lang="pt-BR" sz="1200" dirty="0"/>
                    </a:p>
                  </a:txBody>
                  <a:tcPr/>
                </a:tc>
                <a:tc>
                  <a:txBody>
                    <a:bodyPr/>
                    <a:lstStyle/>
                    <a:p>
                      <a:r>
                        <a:rPr lang="pt-BR" sz="1200" dirty="0" smtClean="0"/>
                        <a:t>21/09/2014</a:t>
                      </a:r>
                      <a:endParaRPr lang="pt-B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Alteração das Implementações de Referência para refletir</a:t>
                      </a:r>
                      <a:r>
                        <a:rPr lang="pt-BR" sz="1200" baseline="0" dirty="0" smtClean="0"/>
                        <a:t> possível transformação semântica (</a:t>
                      </a:r>
                      <a:r>
                        <a:rPr lang="pt-BR" sz="1200" baseline="0" dirty="0" err="1" smtClean="0"/>
                        <a:t>reference</a:t>
                      </a:r>
                      <a:r>
                        <a:rPr lang="pt-BR" sz="1200" baseline="0" dirty="0" smtClean="0"/>
                        <a:t> data) das mensagens no formato canônico nos Serviços de Aplicação ou Processos de Integração. Alteração de vários slides do Formato Canônico de Mensagem, com alteração das definições de metadados.</a:t>
                      </a:r>
                      <a:endParaRPr lang="pt-BR" sz="1200" dirty="0" smtClean="0"/>
                    </a:p>
                  </a:txBody>
                  <a:tcPr/>
                </a:tc>
              </a:tr>
            </a:tbl>
          </a:graphicData>
        </a:graphic>
      </p:graphicFrame>
    </p:spTree>
    <p:extLst>
      <p:ext uri="{BB962C8B-B14F-4D97-AF65-F5344CB8AC3E}">
        <p14:creationId xmlns:p14="http://schemas.microsoft.com/office/powerpoint/2010/main" val="199861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Governança</a:t>
            </a:r>
            <a:br>
              <a:rPr lang="pt-BR" dirty="0" smtClean="0"/>
            </a:br>
            <a:r>
              <a:rPr lang="pt-BR" b="0" i="1" dirty="0" smtClean="0"/>
              <a:t>Política de Versionamento de Serviços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20</a:t>
            </a:fld>
            <a:endParaRPr lang="pt-B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244763"/>
            <a:ext cx="1080120" cy="1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647564" y="2648618"/>
            <a:ext cx="864096" cy="2831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467544" y="1131590"/>
            <a:ext cx="8136904" cy="7386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As políticas de </a:t>
            </a:r>
            <a:r>
              <a:rPr lang="pt-BR" b="1" dirty="0" smtClean="0"/>
              <a:t>versionamento de serviços</a:t>
            </a:r>
            <a:r>
              <a:rPr lang="pt-BR" dirty="0" smtClean="0"/>
              <a:t> também são extremamente importantes numa Arquitetura de Serviços. É através delas que se garante que os </a:t>
            </a:r>
            <a:r>
              <a:rPr lang="pt-BR" b="1" dirty="0" smtClean="0"/>
              <a:t>impactos de mudanças </a:t>
            </a:r>
            <a:r>
              <a:rPr lang="pt-BR" dirty="0" smtClean="0"/>
              <a:t>estão claros e transparentes para todos os consumidores.</a:t>
            </a:r>
          </a:p>
        </p:txBody>
      </p:sp>
      <p:sp>
        <p:nvSpPr>
          <p:cNvPr id="9" name="Espaço Reservado para Conteúdo 3"/>
          <p:cNvSpPr txBox="1">
            <a:spLocks/>
          </p:cNvSpPr>
          <p:nvPr/>
        </p:nvSpPr>
        <p:spPr>
          <a:xfrm>
            <a:off x="2051720" y="1923678"/>
            <a:ext cx="6336704" cy="781752"/>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Um </a:t>
            </a:r>
            <a:r>
              <a:rPr lang="pt-BR" b="1" dirty="0" smtClean="0"/>
              <a:t>contrato</a:t>
            </a:r>
            <a:r>
              <a:rPr lang="pt-BR" dirty="0" smtClean="0"/>
              <a:t> define os </a:t>
            </a:r>
            <a:r>
              <a:rPr lang="pt-BR" b="1" dirty="0" smtClean="0"/>
              <a:t>benefícios</a:t>
            </a:r>
            <a:r>
              <a:rPr lang="pt-BR" dirty="0" smtClean="0"/>
              <a:t> e as </a:t>
            </a:r>
            <a:r>
              <a:rPr lang="pt-BR" b="1" dirty="0" smtClean="0"/>
              <a:t>obrigações</a:t>
            </a:r>
            <a:r>
              <a:rPr lang="pt-BR" dirty="0" smtClean="0"/>
              <a:t> entre 2 entidades: o consumidor e provedor do serviço.</a:t>
            </a:r>
          </a:p>
          <a:p>
            <a:r>
              <a:rPr lang="pt-BR" b="1" dirty="0" smtClean="0"/>
              <a:t>Estratégia de Versionamento</a:t>
            </a:r>
          </a:p>
        </p:txBody>
      </p:sp>
      <p:graphicFrame>
        <p:nvGraphicFramePr>
          <p:cNvPr id="4" name="Tabela 3"/>
          <p:cNvGraphicFramePr>
            <a:graphicFrameLocks noGrp="1"/>
          </p:cNvGraphicFramePr>
          <p:nvPr>
            <p:extLst>
              <p:ext uri="{D42A27DB-BD31-4B8C-83A1-F6EECF244321}">
                <p14:modId xmlns:p14="http://schemas.microsoft.com/office/powerpoint/2010/main" val="960155331"/>
              </p:ext>
            </p:extLst>
          </p:nvPr>
        </p:nvGraphicFramePr>
        <p:xfrm>
          <a:off x="2148408" y="2734414"/>
          <a:ext cx="6096000" cy="1493520"/>
        </p:xfrm>
        <a:graphic>
          <a:graphicData uri="http://schemas.openxmlformats.org/drawingml/2006/table">
            <a:tbl>
              <a:tblPr firstRow="1" bandRow="1">
                <a:tableStyleId>{5C22544A-7EE6-4342-B048-85BDC9FD1C3A}</a:tableStyleId>
              </a:tblPr>
              <a:tblGrid>
                <a:gridCol w="839416"/>
                <a:gridCol w="1008112"/>
                <a:gridCol w="4248472"/>
              </a:tblGrid>
              <a:tr h="144016">
                <a:tc>
                  <a:txBody>
                    <a:bodyPr/>
                    <a:lstStyle/>
                    <a:p>
                      <a:r>
                        <a:rPr lang="pt-BR" sz="1400" dirty="0" smtClean="0"/>
                        <a:t>Tipo</a:t>
                      </a:r>
                      <a:endParaRPr lang="pt-BR" sz="1400" dirty="0"/>
                    </a:p>
                  </a:txBody>
                  <a:tcPr/>
                </a:tc>
                <a:tc>
                  <a:txBody>
                    <a:bodyPr/>
                    <a:lstStyle/>
                    <a:p>
                      <a:r>
                        <a:rPr lang="pt-BR" sz="1400" b="1" dirty="0" smtClean="0"/>
                        <a:t># (e.g.)</a:t>
                      </a:r>
                      <a:endParaRPr lang="pt-BR" sz="1400" b="1" dirty="0"/>
                    </a:p>
                  </a:txBody>
                  <a:tcPr/>
                </a:tc>
                <a:tc>
                  <a:txBody>
                    <a:bodyPr/>
                    <a:lstStyle/>
                    <a:p>
                      <a:r>
                        <a:rPr lang="pt-BR" sz="1400" dirty="0" smtClean="0"/>
                        <a:t>Descrição</a:t>
                      </a:r>
                      <a:endParaRPr lang="pt-BR" sz="1400" dirty="0"/>
                    </a:p>
                  </a:txBody>
                  <a:tcPr/>
                </a:tc>
              </a:tr>
              <a:tr h="343272">
                <a:tc>
                  <a:txBody>
                    <a:bodyPr/>
                    <a:lstStyle/>
                    <a:p>
                      <a:r>
                        <a:rPr lang="pt-BR" sz="1200" b="1" dirty="0" smtClean="0"/>
                        <a:t>Major</a:t>
                      </a:r>
                      <a:endParaRPr lang="pt-BR" sz="1200" b="1" dirty="0"/>
                    </a:p>
                  </a:txBody>
                  <a:tcPr/>
                </a:tc>
                <a:tc>
                  <a:txBody>
                    <a:bodyPr/>
                    <a:lstStyle/>
                    <a:p>
                      <a:r>
                        <a:rPr lang="pt-BR" sz="1200" dirty="0" smtClean="0"/>
                        <a:t>x.0.0 (1.0.0)</a:t>
                      </a:r>
                      <a:endParaRPr lang="pt-BR" sz="1200" dirty="0"/>
                    </a:p>
                  </a:txBody>
                  <a:tcPr/>
                </a:tc>
                <a:tc>
                  <a:txBody>
                    <a:bodyPr/>
                    <a:lstStyle/>
                    <a:p>
                      <a:r>
                        <a:rPr lang="pt-BR" sz="1200" dirty="0" smtClean="0"/>
                        <a:t>Mudança de contrato</a:t>
                      </a:r>
                      <a:r>
                        <a:rPr lang="pt-BR" sz="1200" baseline="0" dirty="0" smtClean="0"/>
                        <a:t> </a:t>
                      </a:r>
                      <a:r>
                        <a:rPr lang="pt-BR" sz="1200" dirty="0" smtClean="0"/>
                        <a:t>que quebra “</a:t>
                      </a:r>
                      <a:r>
                        <a:rPr lang="en-US" sz="1200" dirty="0" smtClean="0"/>
                        <a:t>backward compatibility”. </a:t>
                      </a:r>
                      <a:r>
                        <a:rPr lang="en-US" sz="1200" dirty="0" err="1" smtClean="0"/>
                        <a:t>Impacto</a:t>
                      </a:r>
                      <a:r>
                        <a:rPr lang="en-US" sz="1200" dirty="0" smtClean="0"/>
                        <a:t> no</a:t>
                      </a:r>
                      <a:r>
                        <a:rPr lang="en-US" sz="1200" baseline="0" dirty="0" smtClean="0"/>
                        <a:t> </a:t>
                      </a:r>
                      <a:r>
                        <a:rPr lang="en-US" sz="1200" baseline="0" dirty="0" err="1" smtClean="0"/>
                        <a:t>consumidor</a:t>
                      </a:r>
                      <a:endParaRPr lang="pt-BR" sz="1200" dirty="0"/>
                    </a:p>
                  </a:txBody>
                  <a:tcPr/>
                </a:tc>
              </a:tr>
              <a:tr h="127496">
                <a:tc>
                  <a:txBody>
                    <a:bodyPr/>
                    <a:lstStyle/>
                    <a:p>
                      <a:r>
                        <a:rPr lang="pt-BR" sz="1200" b="1" dirty="0" err="1" smtClean="0"/>
                        <a:t>Minor</a:t>
                      </a:r>
                      <a:endParaRPr lang="pt-BR" sz="1200" b="1" dirty="0"/>
                    </a:p>
                  </a:txBody>
                  <a:tcPr/>
                </a:tc>
                <a:tc>
                  <a:txBody>
                    <a:bodyPr/>
                    <a:lstStyle/>
                    <a:p>
                      <a:r>
                        <a:rPr lang="pt-BR" sz="1200" dirty="0" smtClean="0"/>
                        <a:t>x.x.0 (1.1.0)</a:t>
                      </a:r>
                      <a:endParaRPr lang="pt-BR" sz="1200" dirty="0"/>
                    </a:p>
                  </a:txBody>
                  <a:tcPr/>
                </a:tc>
                <a:tc>
                  <a:txBody>
                    <a:bodyPr/>
                    <a:lstStyle/>
                    <a:p>
                      <a:r>
                        <a:rPr lang="pt-BR" sz="1200" dirty="0" smtClean="0"/>
                        <a:t>Mudança que é</a:t>
                      </a:r>
                      <a:r>
                        <a:rPr lang="pt-BR" sz="1200" baseline="0" dirty="0" smtClean="0"/>
                        <a:t> “</a:t>
                      </a:r>
                      <a:r>
                        <a:rPr lang="pt-BR" sz="1200" baseline="0" dirty="0" err="1" smtClean="0"/>
                        <a:t>backward</a:t>
                      </a:r>
                      <a:r>
                        <a:rPr lang="pt-BR" sz="1200" baseline="0" dirty="0" smtClean="0"/>
                        <a:t> </a:t>
                      </a:r>
                      <a:r>
                        <a:rPr lang="pt-BR" sz="1200" baseline="0" dirty="0" err="1" smtClean="0"/>
                        <a:t>compatible</a:t>
                      </a:r>
                      <a:r>
                        <a:rPr lang="pt-BR" sz="1200" baseline="0" dirty="0" smtClean="0"/>
                        <a:t>”, não afeta o consumidor</a:t>
                      </a:r>
                      <a:endParaRPr lang="pt-BR" sz="1200" dirty="0"/>
                    </a:p>
                  </a:txBody>
                  <a:tcPr/>
                </a:tc>
              </a:tr>
              <a:tr h="370840">
                <a:tc>
                  <a:txBody>
                    <a:bodyPr/>
                    <a:lstStyle/>
                    <a:p>
                      <a:r>
                        <a:rPr lang="pt-BR" sz="1200" b="1" dirty="0" err="1" smtClean="0"/>
                        <a:t>Revision</a:t>
                      </a:r>
                      <a:endParaRPr lang="pt-BR" sz="1200" b="1" dirty="0"/>
                    </a:p>
                  </a:txBody>
                  <a:tcPr/>
                </a:tc>
                <a:tc>
                  <a:txBody>
                    <a:bodyPr/>
                    <a:lstStyle/>
                    <a:p>
                      <a:r>
                        <a:rPr lang="pt-BR" sz="1200" dirty="0" err="1" smtClean="0"/>
                        <a:t>x.x.x</a:t>
                      </a:r>
                      <a:r>
                        <a:rPr lang="pt-BR" sz="1200" dirty="0" smtClean="0"/>
                        <a:t> (1.1.1)</a:t>
                      </a:r>
                      <a:endParaRPr lang="pt-BR" sz="1200" dirty="0"/>
                    </a:p>
                  </a:txBody>
                  <a:tcPr/>
                </a:tc>
                <a:tc>
                  <a:txBody>
                    <a:bodyPr/>
                    <a:lstStyle/>
                    <a:p>
                      <a:r>
                        <a:rPr lang="pt-BR" sz="1200" dirty="0" smtClean="0"/>
                        <a:t>Contrato não muda, normalmente usado quando</a:t>
                      </a:r>
                      <a:r>
                        <a:rPr lang="pt-BR" sz="1200" baseline="0" dirty="0" smtClean="0"/>
                        <a:t> código alterado internamente para melhoria</a:t>
                      </a:r>
                      <a:endParaRPr lang="pt-BR" sz="1200" dirty="0"/>
                    </a:p>
                  </a:txBody>
                  <a:tcPr/>
                </a:tc>
              </a:tr>
            </a:tbl>
          </a:graphicData>
        </a:graphic>
      </p:graphicFrame>
      <p:sp>
        <p:nvSpPr>
          <p:cNvPr id="10" name="Espaço Reservado para Conteúdo 3"/>
          <p:cNvSpPr txBox="1">
            <a:spLocks/>
          </p:cNvSpPr>
          <p:nvPr/>
        </p:nvSpPr>
        <p:spPr>
          <a:xfrm>
            <a:off x="2123728" y="4280197"/>
            <a:ext cx="6336704" cy="30777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Nota: Só versões </a:t>
            </a:r>
            <a:r>
              <a:rPr lang="pt-BR" b="1" dirty="0" smtClean="0"/>
              <a:t>Major</a:t>
            </a:r>
            <a:r>
              <a:rPr lang="pt-BR" dirty="0" smtClean="0"/>
              <a:t> requerem a alteração do </a:t>
            </a:r>
            <a:r>
              <a:rPr lang="pt-BR" dirty="0" err="1" smtClean="0"/>
              <a:t>end</a:t>
            </a:r>
            <a:r>
              <a:rPr lang="pt-BR" dirty="0" smtClean="0"/>
              <a:t>-point do serviço </a:t>
            </a:r>
          </a:p>
        </p:txBody>
      </p:sp>
    </p:spTree>
    <p:extLst>
      <p:ext uri="{BB962C8B-B14F-4D97-AF65-F5344CB8AC3E}">
        <p14:creationId xmlns:p14="http://schemas.microsoft.com/office/powerpoint/2010/main" val="40304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Governança</a:t>
            </a:r>
            <a:br>
              <a:rPr lang="pt-BR" dirty="0" smtClean="0"/>
            </a:br>
            <a:r>
              <a:rPr lang="pt-BR" b="0" i="1" dirty="0" smtClean="0"/>
              <a:t>Repositório de Ativos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21</a:t>
            </a:fld>
            <a:endParaRPr lang="pt-B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64643"/>
            <a:ext cx="1080120" cy="1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647564" y="1851670"/>
            <a:ext cx="864096" cy="628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1979712" y="1131590"/>
            <a:ext cx="5976664" cy="34101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O(s) Repositório(s) de Ativos são os componentes tecnológicos que suportam o armazenamento de todas </a:t>
            </a:r>
            <a:r>
              <a:rPr lang="pt-BR" dirty="0"/>
              <a:t>as informações da arquitetura </a:t>
            </a:r>
            <a:r>
              <a:rPr lang="pt-BR" dirty="0" smtClean="0"/>
              <a:t>que estão </a:t>
            </a:r>
            <a:r>
              <a:rPr lang="pt-BR" dirty="0"/>
              <a:t>disponíveis para conhecimento de </a:t>
            </a:r>
            <a:r>
              <a:rPr lang="pt-BR" dirty="0" smtClean="0"/>
              <a:t>todos. </a:t>
            </a:r>
          </a:p>
          <a:p>
            <a:r>
              <a:rPr lang="pt-BR" dirty="0" smtClean="0"/>
              <a:t>Os ativos da arquitetura a serem geridos incluem:</a:t>
            </a:r>
          </a:p>
          <a:p>
            <a:pPr marL="285750" lvl="0" indent="-285750">
              <a:buFont typeface="Arial" panose="020B0604020202020204" pitchFamily="34" charset="0"/>
              <a:buChar char="•"/>
            </a:pPr>
            <a:r>
              <a:rPr lang="pt-BR" b="1" dirty="0" smtClean="0"/>
              <a:t>Serviços</a:t>
            </a:r>
            <a:r>
              <a:rPr lang="pt-BR" dirty="0" smtClean="0"/>
              <a:t> e os artefatos técnicos associados;</a:t>
            </a:r>
            <a:endParaRPr lang="pt-BR" dirty="0"/>
          </a:p>
          <a:p>
            <a:pPr marL="285750" lvl="0" indent="-285750">
              <a:buFont typeface="Arial" panose="020B0604020202020204" pitchFamily="34" charset="0"/>
              <a:buChar char="•"/>
            </a:pPr>
            <a:r>
              <a:rPr lang="pt-BR" b="1" dirty="0" smtClean="0"/>
              <a:t>Entidades de Negócio </a:t>
            </a:r>
            <a:r>
              <a:rPr lang="pt-BR" dirty="0" smtClean="0"/>
              <a:t>e outros </a:t>
            </a:r>
            <a:r>
              <a:rPr lang="pt-BR" b="1" dirty="0" smtClean="0"/>
              <a:t>Metadados</a:t>
            </a:r>
            <a:r>
              <a:rPr lang="pt-BR" dirty="0" smtClean="0"/>
              <a:t> que definem a informação que transita pela arquitetura;</a:t>
            </a:r>
            <a:endParaRPr lang="pt-BR" dirty="0"/>
          </a:p>
          <a:p>
            <a:pPr marL="285750" lvl="0" indent="-285750">
              <a:buFont typeface="Arial" panose="020B0604020202020204" pitchFamily="34" charset="0"/>
              <a:buChar char="•"/>
            </a:pPr>
            <a:r>
              <a:rPr lang="pt-BR" dirty="0" smtClean="0"/>
              <a:t>Políticas (tais como </a:t>
            </a:r>
            <a:r>
              <a:rPr lang="pt-BR" b="1" dirty="0" smtClean="0"/>
              <a:t>políticas de segurança </a:t>
            </a:r>
            <a:r>
              <a:rPr lang="pt-BR" dirty="0" smtClean="0"/>
              <a:t>ou de </a:t>
            </a:r>
            <a:r>
              <a:rPr lang="pt-BR" b="1" dirty="0" smtClean="0"/>
              <a:t>gestão de erros</a:t>
            </a:r>
            <a:r>
              <a:rPr lang="pt-BR" dirty="0" smtClean="0"/>
              <a:t>);</a:t>
            </a:r>
          </a:p>
          <a:p>
            <a:pPr marL="285750" lvl="0" indent="-285750">
              <a:buFont typeface="Arial" panose="020B0604020202020204" pitchFamily="34" charset="0"/>
              <a:buChar char="•"/>
            </a:pPr>
            <a:r>
              <a:rPr lang="pt-BR" dirty="0" smtClean="0"/>
              <a:t>Regras de Negócio (“</a:t>
            </a:r>
            <a:r>
              <a:rPr lang="pt-BR" i="1" dirty="0" smtClean="0"/>
              <a:t>Business </a:t>
            </a:r>
            <a:r>
              <a:rPr lang="pt-BR" i="1" dirty="0" err="1" smtClean="0"/>
              <a:t>Rules</a:t>
            </a:r>
            <a:r>
              <a:rPr lang="pt-BR" dirty="0" smtClean="0"/>
              <a:t>”);</a:t>
            </a:r>
            <a:endParaRPr lang="pt-BR" dirty="0"/>
          </a:p>
          <a:p>
            <a:pPr marL="285750" lvl="0" indent="-285750">
              <a:buFont typeface="Arial" panose="020B0604020202020204" pitchFamily="34" charset="0"/>
              <a:buChar char="•"/>
            </a:pPr>
            <a:r>
              <a:rPr lang="pt-BR" b="1" dirty="0" smtClean="0"/>
              <a:t>Especificações</a:t>
            </a:r>
            <a:r>
              <a:rPr lang="pt-BR" dirty="0" smtClean="0"/>
              <a:t> (funcionais e/ou técnicas) que descrevem as capacidades dos serviços;</a:t>
            </a:r>
          </a:p>
          <a:p>
            <a:pPr marL="285750" lvl="0" indent="-285750">
              <a:buFont typeface="Arial" panose="020B0604020202020204" pitchFamily="34" charset="0"/>
              <a:buChar char="•"/>
            </a:pPr>
            <a:r>
              <a:rPr lang="pt-BR" b="1" dirty="0" smtClean="0"/>
              <a:t>Documentos de Arquitetura </a:t>
            </a:r>
            <a:r>
              <a:rPr lang="pt-BR" dirty="0" smtClean="0"/>
              <a:t>tais como padrões, políticas, procedimentos &amp; templates que suportam a construção da arquitetura. </a:t>
            </a:r>
            <a:endParaRPr lang="pt-BR" dirty="0"/>
          </a:p>
        </p:txBody>
      </p:sp>
    </p:spTree>
    <p:extLst>
      <p:ext uri="{BB962C8B-B14F-4D97-AF65-F5344CB8AC3E}">
        <p14:creationId xmlns:p14="http://schemas.microsoft.com/office/powerpoint/2010/main" val="4138732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r>
              <a:rPr lang="pt-BR" dirty="0" smtClean="0"/>
              <a:t>Arquitetura de Serviços</a:t>
            </a:r>
            <a:endParaRPr lang="pt-BR" dirty="0"/>
          </a:p>
        </p:txBody>
      </p:sp>
    </p:spTree>
    <p:extLst>
      <p:ext uri="{BB962C8B-B14F-4D97-AF65-F5344CB8AC3E}">
        <p14:creationId xmlns:p14="http://schemas.microsoft.com/office/powerpoint/2010/main" val="1599446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Introdução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23</a:t>
            </a:fld>
            <a:endParaRPr lang="pt-BR" dirty="0"/>
          </a:p>
        </p:txBody>
      </p:sp>
      <p:sp>
        <p:nvSpPr>
          <p:cNvPr id="6" name="Retângulo 5"/>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spaço Reservado para Conteúdo 3"/>
          <p:cNvSpPr>
            <a:spLocks noGrp="1"/>
          </p:cNvSpPr>
          <p:nvPr>
            <p:ph sz="quarter" idx="11"/>
          </p:nvPr>
        </p:nvSpPr>
        <p:spPr>
          <a:xfrm>
            <a:off x="3851275" y="1357313"/>
            <a:ext cx="4727575" cy="3280898"/>
          </a:xfrm>
        </p:spPr>
        <p:txBody>
          <a:bodyPr/>
          <a:lstStyle/>
          <a:p>
            <a:r>
              <a:rPr lang="pt-BR" dirty="0" smtClean="0"/>
              <a:t>A </a:t>
            </a:r>
            <a:r>
              <a:rPr lang="pt-BR" b="1" dirty="0" smtClean="0"/>
              <a:t>arquitetura de </a:t>
            </a:r>
            <a:r>
              <a:rPr lang="pt-BR" b="1" dirty="0"/>
              <a:t>s</a:t>
            </a:r>
            <a:r>
              <a:rPr lang="pt-BR" b="1" dirty="0" smtClean="0"/>
              <a:t>erviços </a:t>
            </a:r>
            <a:r>
              <a:rPr lang="pt-BR" dirty="0" smtClean="0"/>
              <a:t>é a camada chave </a:t>
            </a:r>
            <a:r>
              <a:rPr lang="pt-BR" dirty="0"/>
              <a:t>da Arquitetura de Referência </a:t>
            </a:r>
            <a:r>
              <a:rPr lang="pt-BR" dirty="0" smtClean="0"/>
              <a:t>SOA pois provê todas as funcionalidades de </a:t>
            </a:r>
            <a:r>
              <a:rPr lang="pt-BR" b="1" dirty="0" smtClean="0"/>
              <a:t>Integração</a:t>
            </a:r>
            <a:r>
              <a:rPr lang="pt-BR" dirty="0" smtClean="0"/>
              <a:t> e faz a interconexão entre </a:t>
            </a:r>
            <a:r>
              <a:rPr lang="pt-BR" dirty="0"/>
              <a:t>as diversas camadas e plataformas de </a:t>
            </a:r>
            <a:r>
              <a:rPr lang="pt-BR" dirty="0" smtClean="0"/>
              <a:t>solução.</a:t>
            </a:r>
          </a:p>
          <a:p>
            <a:endParaRPr lang="pt-BR" dirty="0" smtClean="0"/>
          </a:p>
          <a:p>
            <a:r>
              <a:rPr lang="pt-BR" dirty="0" smtClean="0"/>
              <a:t>Está subdividida em 3 </a:t>
            </a:r>
            <a:r>
              <a:rPr lang="pt-BR" dirty="0" err="1" smtClean="0"/>
              <a:t>sub-camadas</a:t>
            </a:r>
            <a:r>
              <a:rPr lang="pt-BR" dirty="0"/>
              <a:t> </a:t>
            </a:r>
            <a:r>
              <a:rPr lang="pt-BR" dirty="0" smtClean="0"/>
              <a:t>funcionais (</a:t>
            </a:r>
            <a:r>
              <a:rPr lang="pt-BR" b="1" dirty="0" smtClean="0"/>
              <a:t>Negócio</a:t>
            </a:r>
            <a:r>
              <a:rPr lang="pt-BR" dirty="0" smtClean="0"/>
              <a:t>, </a:t>
            </a:r>
            <a:r>
              <a:rPr lang="pt-BR" b="1" dirty="0" smtClean="0"/>
              <a:t>Orquestração</a:t>
            </a:r>
            <a:r>
              <a:rPr lang="pt-BR" dirty="0" smtClean="0"/>
              <a:t> e </a:t>
            </a:r>
            <a:r>
              <a:rPr lang="pt-BR" b="1" dirty="0" smtClean="0"/>
              <a:t>Aplicação</a:t>
            </a:r>
            <a:r>
              <a:rPr lang="pt-BR" dirty="0" smtClean="0"/>
              <a:t>). </a:t>
            </a:r>
          </a:p>
          <a:p>
            <a:endParaRPr lang="pt-BR" dirty="0" smtClean="0"/>
          </a:p>
          <a:p>
            <a:r>
              <a:rPr lang="pt-BR" dirty="0" smtClean="0"/>
              <a:t>É nesta camada que serão disponibilizadas todas a características de um ESB (Enterprise Service Bus), tais como </a:t>
            </a:r>
            <a:r>
              <a:rPr lang="pt-BR" b="1" dirty="0"/>
              <a:t>Validação</a:t>
            </a:r>
            <a:r>
              <a:rPr lang="pt-BR" dirty="0" smtClean="0"/>
              <a:t>, </a:t>
            </a:r>
            <a:r>
              <a:rPr lang="pt-BR" b="1" dirty="0" smtClean="0"/>
              <a:t>Enriquecimento</a:t>
            </a:r>
            <a:r>
              <a:rPr lang="pt-BR" dirty="0" smtClean="0"/>
              <a:t>, </a:t>
            </a:r>
            <a:r>
              <a:rPr lang="pt-BR" b="1" dirty="0" smtClean="0"/>
              <a:t>Transformação</a:t>
            </a:r>
            <a:r>
              <a:rPr lang="pt-BR" dirty="0" smtClean="0"/>
              <a:t>, </a:t>
            </a:r>
            <a:r>
              <a:rPr lang="pt-BR" b="1" dirty="0" smtClean="0"/>
              <a:t>Roteamento</a:t>
            </a:r>
            <a:r>
              <a:rPr lang="pt-BR" dirty="0" smtClean="0"/>
              <a:t> e </a:t>
            </a:r>
            <a:r>
              <a:rPr lang="pt-BR" b="1" dirty="0" smtClean="0"/>
              <a:t>Operações</a:t>
            </a:r>
            <a:r>
              <a:rPr lang="pt-BR" dirty="0" smtClean="0"/>
              <a:t> (Padrão VETRO)</a:t>
            </a:r>
            <a:r>
              <a:rPr lang="pt-BR" dirty="0"/>
              <a:t> </a:t>
            </a:r>
            <a:r>
              <a:rPr lang="pt-BR" dirty="0" smtClean="0"/>
              <a:t>e os padrões de comunicação para a implementação dos serviços de integração.</a:t>
            </a:r>
          </a:p>
        </p:txBody>
      </p:sp>
      <p:sp>
        <p:nvSpPr>
          <p:cNvPr id="9" name="Espaço Reservado para Conteúdo 3"/>
          <p:cNvSpPr txBox="1">
            <a:spLocks/>
          </p:cNvSpPr>
          <p:nvPr/>
        </p:nvSpPr>
        <p:spPr>
          <a:xfrm>
            <a:off x="323528" y="4876586"/>
            <a:ext cx="4896544" cy="21544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800" dirty="0" smtClean="0"/>
              <a:t>*TAM – Telecom </a:t>
            </a:r>
            <a:r>
              <a:rPr lang="pt-BR" sz="800" dirty="0" err="1" smtClean="0"/>
              <a:t>Aplication</a:t>
            </a:r>
            <a:r>
              <a:rPr lang="pt-BR" sz="800" dirty="0" smtClean="0"/>
              <a:t> </a:t>
            </a:r>
            <a:r>
              <a:rPr lang="pt-BR" sz="800" dirty="0" err="1" smtClean="0"/>
              <a:t>Map</a:t>
            </a:r>
            <a:r>
              <a:rPr lang="pt-BR" sz="800" dirty="0" smtClean="0"/>
              <a:t>, </a:t>
            </a:r>
            <a:r>
              <a:rPr lang="pt-BR" sz="800" dirty="0" err="1" smtClean="0"/>
              <a:t>TMForum</a:t>
            </a:r>
            <a:r>
              <a:rPr lang="pt-BR" sz="800" dirty="0" smtClean="0"/>
              <a:t> </a:t>
            </a:r>
            <a:endParaRPr lang="pt-BR" sz="800"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57" y="1419622"/>
            <a:ext cx="3642455" cy="322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835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Camada de Negócio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24</a:t>
            </a:fld>
            <a:endParaRPr lang="pt-BR" dirty="0"/>
          </a:p>
        </p:txBody>
      </p:sp>
      <p:sp>
        <p:nvSpPr>
          <p:cNvPr id="14" name="Espaço Reservado para Conteúdo 3"/>
          <p:cNvSpPr>
            <a:spLocks noGrp="1"/>
          </p:cNvSpPr>
          <p:nvPr>
            <p:ph sz="quarter" idx="11"/>
          </p:nvPr>
        </p:nvSpPr>
        <p:spPr>
          <a:xfrm>
            <a:off x="3851275" y="1357313"/>
            <a:ext cx="4969197" cy="3453253"/>
          </a:xfrm>
        </p:spPr>
        <p:txBody>
          <a:bodyPr/>
          <a:lstStyle/>
          <a:p>
            <a:r>
              <a:rPr lang="pt-BR" b="1" dirty="0" smtClean="0"/>
              <a:t>Camada de Negócio</a:t>
            </a:r>
          </a:p>
          <a:p>
            <a:r>
              <a:rPr lang="pt-BR" dirty="0" smtClean="0"/>
              <a:t>Na arquitetura é esta camada que </a:t>
            </a:r>
            <a:r>
              <a:rPr lang="pt-BR" b="1" dirty="0" smtClean="0"/>
              <a:t>expõe </a:t>
            </a:r>
            <a:r>
              <a:rPr lang="pt-BR" b="1" dirty="0"/>
              <a:t>aos consumidores externos</a:t>
            </a:r>
            <a:r>
              <a:rPr lang="pt-BR" b="1" dirty="0" smtClean="0"/>
              <a:t> </a:t>
            </a:r>
            <a:r>
              <a:rPr lang="pt-BR" dirty="0"/>
              <a:t>a</a:t>
            </a:r>
            <a:r>
              <a:rPr lang="pt-BR" dirty="0" smtClean="0"/>
              <a:t>s funcionalidades e dados proporcionadas pela arquitetura duma </a:t>
            </a:r>
            <a:r>
              <a:rPr lang="pt-BR" b="1" dirty="0" smtClean="0"/>
              <a:t>forma padronizada </a:t>
            </a:r>
            <a:r>
              <a:rPr lang="pt-BR" dirty="0" smtClean="0"/>
              <a:t>através de serviços de negócios. </a:t>
            </a:r>
          </a:p>
          <a:p>
            <a:endParaRPr lang="pt-BR" b="1" dirty="0"/>
          </a:p>
          <a:p>
            <a:r>
              <a:rPr lang="pt-BR" dirty="0" smtClean="0"/>
              <a:t>Os </a:t>
            </a:r>
            <a:r>
              <a:rPr lang="pt-BR" b="1" dirty="0" smtClean="0"/>
              <a:t>serviços de negócio</a:t>
            </a:r>
            <a:r>
              <a:rPr lang="pt-BR" dirty="0" smtClean="0"/>
              <a:t>, serão de facto, </a:t>
            </a:r>
            <a:r>
              <a:rPr lang="pt-BR" b="1" dirty="0" smtClean="0"/>
              <a:t>proxies</a:t>
            </a:r>
            <a:r>
              <a:rPr lang="pt-BR" dirty="0" smtClean="0"/>
              <a:t> para os serviços internos da arquitetura (</a:t>
            </a:r>
            <a:r>
              <a:rPr lang="pt-BR" b="1" dirty="0" smtClean="0"/>
              <a:t>serviços de aplicação e processos de integração</a:t>
            </a:r>
            <a:r>
              <a:rPr lang="pt-BR" dirty="0" smtClean="0"/>
              <a:t>), protegendo as camadas inferiores através de políticas de segurança e abstraindo a camada inferior do protocolo de transporte dos consumidores</a:t>
            </a:r>
            <a:r>
              <a:rPr lang="pt-BR" dirty="0" smtClean="0"/>
              <a:t>. </a:t>
            </a:r>
            <a:r>
              <a:rPr lang="pt-BR" b="1" dirty="0" smtClean="0"/>
              <a:t>Poderão</a:t>
            </a:r>
            <a:r>
              <a:rPr lang="pt-BR" dirty="0" smtClean="0"/>
              <a:t> também</a:t>
            </a:r>
            <a:r>
              <a:rPr lang="pt-BR" dirty="0" smtClean="0"/>
              <a:t> prover alguns serviços </a:t>
            </a:r>
            <a:r>
              <a:rPr lang="pt-BR" dirty="0"/>
              <a:t>técnicos de integração (tais como alterações de </a:t>
            </a:r>
            <a:r>
              <a:rPr lang="pt-BR" b="1" dirty="0"/>
              <a:t>modelo de dados </a:t>
            </a:r>
            <a:r>
              <a:rPr lang="pt-BR" dirty="0"/>
              <a:t>ou </a:t>
            </a:r>
            <a:r>
              <a:rPr lang="pt-BR" b="1" dirty="0"/>
              <a:t>protocolo de </a:t>
            </a:r>
            <a:r>
              <a:rPr lang="pt-BR" b="1" dirty="0" smtClean="0"/>
              <a:t>mensagem</a:t>
            </a:r>
            <a:r>
              <a:rPr lang="pt-BR" dirty="0" smtClean="0"/>
              <a:t>) mas que sejam definidos como </a:t>
            </a:r>
            <a:r>
              <a:rPr lang="pt-BR" b="1" dirty="0" smtClean="0"/>
              <a:t>padrão</a:t>
            </a:r>
            <a:r>
              <a:rPr lang="pt-BR" dirty="0" smtClean="0"/>
              <a:t>.</a:t>
            </a:r>
            <a:endParaRPr lang="pt-BR" dirty="0" smtClean="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57" y="1419622"/>
            <a:ext cx="3642455" cy="322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418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Camada de Orquestração</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25</a:t>
            </a:fld>
            <a:endParaRPr lang="pt-BR" dirty="0"/>
          </a:p>
        </p:txBody>
      </p:sp>
      <p:sp>
        <p:nvSpPr>
          <p:cNvPr id="14" name="Espaço Reservado para Conteúdo 3"/>
          <p:cNvSpPr>
            <a:spLocks noGrp="1"/>
          </p:cNvSpPr>
          <p:nvPr>
            <p:ph sz="quarter" idx="11"/>
          </p:nvPr>
        </p:nvSpPr>
        <p:spPr>
          <a:xfrm>
            <a:off x="3851275" y="1350745"/>
            <a:ext cx="4969197" cy="3453253"/>
          </a:xfrm>
        </p:spPr>
        <p:txBody>
          <a:bodyPr/>
          <a:lstStyle/>
          <a:p>
            <a:r>
              <a:rPr lang="pt-BR" b="1" dirty="0" smtClean="0"/>
              <a:t>Camada de Orquestração</a:t>
            </a:r>
          </a:p>
          <a:p>
            <a:r>
              <a:rPr lang="pt-BR" dirty="0"/>
              <a:t>Na arquitetura </a:t>
            </a:r>
            <a:r>
              <a:rPr lang="pt-BR" dirty="0" smtClean="0"/>
              <a:t>esta camada </a:t>
            </a:r>
            <a:r>
              <a:rPr lang="pt-BR" i="1" dirty="0" smtClean="0"/>
              <a:t>(opcional)</a:t>
            </a:r>
            <a:r>
              <a:rPr lang="pt-BR" dirty="0" smtClean="0"/>
              <a:t> está responsável por </a:t>
            </a:r>
            <a:r>
              <a:rPr lang="pt-BR" dirty="0"/>
              <a:t>efetuar </a:t>
            </a:r>
            <a:r>
              <a:rPr lang="pt-BR" b="1" dirty="0" smtClean="0"/>
              <a:t>orquestrações de serviços </a:t>
            </a:r>
            <a:r>
              <a:rPr lang="pt-BR" dirty="0" smtClean="0"/>
              <a:t>para </a:t>
            </a:r>
            <a:r>
              <a:rPr lang="pt-BR" dirty="0"/>
              <a:t>atender </a:t>
            </a:r>
            <a:r>
              <a:rPr lang="pt-BR" dirty="0" smtClean="0"/>
              <a:t>uma </a:t>
            </a:r>
            <a:r>
              <a:rPr lang="pt-BR" dirty="0"/>
              <a:t>funcionalidade </a:t>
            </a:r>
            <a:r>
              <a:rPr lang="pt-BR" dirty="0" smtClean="0"/>
              <a:t>solicitada de </a:t>
            </a:r>
            <a:r>
              <a:rPr lang="pt-BR" b="1" dirty="0" smtClean="0"/>
              <a:t>domínios aplicacionais diferentes</a:t>
            </a:r>
            <a:r>
              <a:rPr lang="pt-BR" dirty="0" smtClean="0"/>
              <a:t> ou provê serviços técnicos de integração (tais como alterações de </a:t>
            </a:r>
            <a:r>
              <a:rPr lang="pt-BR" b="1" dirty="0" smtClean="0"/>
              <a:t>modelo de dados </a:t>
            </a:r>
            <a:r>
              <a:rPr lang="pt-BR" dirty="0" smtClean="0"/>
              <a:t>ou </a:t>
            </a:r>
            <a:r>
              <a:rPr lang="pt-BR" b="1" dirty="0" smtClean="0"/>
              <a:t>protocolo de mensagem</a:t>
            </a:r>
            <a:r>
              <a:rPr lang="pt-BR" dirty="0" smtClean="0"/>
              <a:t>) que permite a consumidores ou provedores que não comuniquem nos padrões da arquitetura, de acederem a esta.</a:t>
            </a:r>
            <a:endParaRPr lang="pt-BR" dirty="0"/>
          </a:p>
          <a:p>
            <a:endParaRPr lang="pt-BR" dirty="0" smtClean="0"/>
          </a:p>
          <a:p>
            <a:r>
              <a:rPr lang="pt-BR" dirty="0" smtClean="0"/>
              <a:t>Os </a:t>
            </a:r>
            <a:r>
              <a:rPr lang="pt-BR" b="1" dirty="0" smtClean="0"/>
              <a:t>processos de integração </a:t>
            </a:r>
            <a:r>
              <a:rPr lang="pt-BR" dirty="0" smtClean="0"/>
              <a:t>são os componentes que implementam a orquestração de </a:t>
            </a:r>
            <a:r>
              <a:rPr lang="pt-BR" b="1" dirty="0" smtClean="0"/>
              <a:t>serviços de aplicação </a:t>
            </a:r>
            <a:r>
              <a:rPr lang="pt-BR" dirty="0" smtClean="0"/>
              <a:t>e as </a:t>
            </a:r>
            <a:r>
              <a:rPr lang="pt-BR" b="1" dirty="0" smtClean="0"/>
              <a:t>atividades de integração</a:t>
            </a:r>
            <a:r>
              <a:rPr lang="pt-BR" dirty="0" smtClean="0"/>
              <a:t> são os componentes que permite a ponte técnica para consumidores ou provedores que não suportam os padrões de comunicação definidos.</a:t>
            </a:r>
            <a:endParaRPr lang="pt-BR"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57" y="1419622"/>
            <a:ext cx="3642455" cy="322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293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Camada </a:t>
            </a:r>
            <a:r>
              <a:rPr lang="pt-BR" b="0" i="1" dirty="0"/>
              <a:t>de </a:t>
            </a:r>
            <a:r>
              <a:rPr lang="pt-BR" b="0" i="1" dirty="0" smtClean="0"/>
              <a:t>Aplicação</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26</a:t>
            </a:fld>
            <a:endParaRPr lang="pt-BR" dirty="0"/>
          </a:p>
        </p:txBody>
      </p:sp>
      <p:sp>
        <p:nvSpPr>
          <p:cNvPr id="10" name="Espaço Reservado para Conteúdo 3"/>
          <p:cNvSpPr>
            <a:spLocks noGrp="1"/>
          </p:cNvSpPr>
          <p:nvPr>
            <p:ph sz="quarter" idx="11"/>
          </p:nvPr>
        </p:nvSpPr>
        <p:spPr>
          <a:xfrm>
            <a:off x="3851275" y="1275606"/>
            <a:ext cx="5113213" cy="3668697"/>
          </a:xfrm>
        </p:spPr>
        <p:txBody>
          <a:bodyPr/>
          <a:lstStyle/>
          <a:p>
            <a:r>
              <a:rPr lang="pt-BR" b="1" dirty="0" smtClean="0"/>
              <a:t>Camada de Aplicação</a:t>
            </a:r>
          </a:p>
          <a:p>
            <a:r>
              <a:rPr lang="pt-BR" dirty="0"/>
              <a:t>Na arquitetura é </a:t>
            </a:r>
            <a:r>
              <a:rPr lang="pt-BR" dirty="0" smtClean="0"/>
              <a:t>nesta </a:t>
            </a:r>
            <a:r>
              <a:rPr lang="pt-BR" dirty="0"/>
              <a:t>camada que </a:t>
            </a:r>
            <a:r>
              <a:rPr lang="pt-BR" dirty="0" smtClean="0"/>
              <a:t>é exposto as funcionalidades de negócio (funcionais) e/ou técnicas das aplicações (no sentido TAM*) provedoras. É nos serviços desta camada que irá ser feito a </a:t>
            </a:r>
            <a:r>
              <a:rPr lang="pt-BR" b="1" dirty="0" smtClean="0"/>
              <a:t>adaptação tecnológica </a:t>
            </a:r>
            <a:r>
              <a:rPr lang="pt-BR" dirty="0" smtClean="0"/>
              <a:t>(protocolos e meios de comunicação) e </a:t>
            </a:r>
            <a:r>
              <a:rPr lang="pt-BR" b="1" dirty="0" smtClean="0"/>
              <a:t>de conteúdo </a:t>
            </a:r>
            <a:r>
              <a:rPr lang="pt-BR" dirty="0" smtClean="0"/>
              <a:t>(transformações da semântica e sintaxe das mensagens). Poderão também ser feitas </a:t>
            </a:r>
            <a:r>
              <a:rPr lang="pt-BR" b="1" dirty="0" smtClean="0"/>
              <a:t>orquestração de serviços</a:t>
            </a:r>
            <a:r>
              <a:rPr lang="pt-BR" dirty="0" smtClean="0"/>
              <a:t>, mas somente quando o contexto destas é o </a:t>
            </a:r>
            <a:r>
              <a:rPr lang="pt-BR" b="1" dirty="0" smtClean="0"/>
              <a:t>mesmo domínio aplicacional</a:t>
            </a:r>
            <a:r>
              <a:rPr lang="pt-BR" dirty="0" smtClean="0"/>
              <a:t>.</a:t>
            </a:r>
          </a:p>
          <a:p>
            <a:pPr lvl="0"/>
            <a:endParaRPr lang="pt-BR" dirty="0"/>
          </a:p>
          <a:p>
            <a:pPr lvl="0"/>
            <a:r>
              <a:rPr lang="pt-BR" dirty="0" smtClean="0"/>
              <a:t>Os </a:t>
            </a:r>
            <a:r>
              <a:rPr lang="pt-BR" b="1" dirty="0"/>
              <a:t>S</a:t>
            </a:r>
            <a:r>
              <a:rPr lang="pt-BR" b="1" dirty="0" smtClean="0"/>
              <a:t>erviços de Conetividade </a:t>
            </a:r>
            <a:r>
              <a:rPr lang="pt-BR" dirty="0" smtClean="0"/>
              <a:t>são os adaptadores entre as API das aplicações (provedores) e o modelo da arquitetura e os </a:t>
            </a:r>
            <a:r>
              <a:rPr lang="pt-BR" b="1" dirty="0" smtClean="0"/>
              <a:t>serviços de Aplicação</a:t>
            </a:r>
            <a:r>
              <a:rPr lang="pt-BR" dirty="0" smtClean="0"/>
              <a:t> são responsáveis por orquestrar estes serviços e assim abstrair para as outras camadas </a:t>
            </a:r>
            <a:r>
              <a:rPr lang="pt-BR" b="1" dirty="0" smtClean="0"/>
              <a:t>uma funcionalidade do mesmo domínio aplicacional</a:t>
            </a:r>
            <a:r>
              <a:rPr lang="pt-BR" dirty="0" smtClean="0"/>
              <a:t>. </a:t>
            </a:r>
          </a:p>
        </p:txBody>
      </p:sp>
      <p:sp>
        <p:nvSpPr>
          <p:cNvPr id="8" name="Espaço Reservado para Conteúdo 3"/>
          <p:cNvSpPr txBox="1">
            <a:spLocks/>
          </p:cNvSpPr>
          <p:nvPr/>
        </p:nvSpPr>
        <p:spPr>
          <a:xfrm>
            <a:off x="323528" y="4876586"/>
            <a:ext cx="4896544" cy="21544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800" dirty="0" smtClean="0"/>
              <a:t>*TAM – Telecom </a:t>
            </a:r>
            <a:r>
              <a:rPr lang="pt-BR" sz="800" dirty="0" err="1" smtClean="0"/>
              <a:t>Aplication</a:t>
            </a:r>
            <a:r>
              <a:rPr lang="pt-BR" sz="800" dirty="0" smtClean="0"/>
              <a:t> </a:t>
            </a:r>
            <a:r>
              <a:rPr lang="pt-BR" sz="800" dirty="0" err="1" smtClean="0"/>
              <a:t>Map</a:t>
            </a:r>
            <a:r>
              <a:rPr lang="pt-BR" sz="800" dirty="0" smtClean="0"/>
              <a:t>, </a:t>
            </a:r>
            <a:r>
              <a:rPr lang="pt-BR" sz="800" dirty="0" err="1" smtClean="0"/>
              <a:t>TMForum</a:t>
            </a:r>
            <a:r>
              <a:rPr lang="pt-BR" sz="800" dirty="0" smtClean="0"/>
              <a:t> </a:t>
            </a:r>
            <a:endParaRPr lang="pt-BR" sz="8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57" y="1419622"/>
            <a:ext cx="3642455" cy="322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68583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Padrões de Comunicação </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27</a:t>
            </a:fld>
            <a:endParaRPr lang="pt-BR" dirty="0"/>
          </a:p>
        </p:txBody>
      </p:sp>
      <p:sp>
        <p:nvSpPr>
          <p:cNvPr id="10" name="Espaço Reservado para Conteúdo 3"/>
          <p:cNvSpPr>
            <a:spLocks noGrp="1"/>
          </p:cNvSpPr>
          <p:nvPr>
            <p:ph sz="quarter" idx="11"/>
          </p:nvPr>
        </p:nvSpPr>
        <p:spPr>
          <a:xfrm>
            <a:off x="395536" y="1491630"/>
            <a:ext cx="8569597" cy="307777"/>
          </a:xfrm>
        </p:spPr>
        <p:txBody>
          <a:bodyPr/>
          <a:lstStyle/>
          <a:p>
            <a:r>
              <a:rPr lang="pt-BR" dirty="0" smtClean="0"/>
              <a:t>A arquitetura de serviços pode suportar diferentes </a:t>
            </a:r>
            <a:r>
              <a:rPr lang="pt-BR" b="1" dirty="0" smtClean="0"/>
              <a:t>padrões de comunicação</a:t>
            </a:r>
            <a:r>
              <a:rPr lang="pt-BR" dirty="0" smtClean="0"/>
              <a:t>.</a:t>
            </a:r>
            <a:endParaRPr lang="pt-BR" dirty="0"/>
          </a:p>
        </p:txBody>
      </p:sp>
      <p:sp>
        <p:nvSpPr>
          <p:cNvPr id="8" name="Espaço Reservado para Conteúdo 3"/>
          <p:cNvSpPr txBox="1">
            <a:spLocks/>
          </p:cNvSpPr>
          <p:nvPr/>
        </p:nvSpPr>
        <p:spPr>
          <a:xfrm>
            <a:off x="323528" y="4876586"/>
            <a:ext cx="4896544" cy="21544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800" dirty="0" smtClean="0"/>
              <a:t>*Este padrão não é </a:t>
            </a:r>
            <a:r>
              <a:rPr lang="pt-BR" sz="800" b="1" dirty="0" smtClean="0"/>
              <a:t>recomendado</a:t>
            </a:r>
            <a:r>
              <a:rPr lang="pt-BR" sz="800" dirty="0" smtClean="0"/>
              <a:t>, pois o consumidor não é informado da execução da requisição. </a:t>
            </a:r>
            <a:endParaRPr lang="pt-BR" sz="800"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4" name="Objeto 3"/>
          <p:cNvGraphicFramePr>
            <a:graphicFrameLocks noChangeAspect="1"/>
          </p:cNvGraphicFramePr>
          <p:nvPr>
            <p:extLst>
              <p:ext uri="{D42A27DB-BD31-4B8C-83A1-F6EECF244321}">
                <p14:modId xmlns:p14="http://schemas.microsoft.com/office/powerpoint/2010/main" val="1398994719"/>
              </p:ext>
            </p:extLst>
          </p:nvPr>
        </p:nvGraphicFramePr>
        <p:xfrm>
          <a:off x="539750" y="1995488"/>
          <a:ext cx="779463" cy="490537"/>
        </p:xfrm>
        <a:graphic>
          <a:graphicData uri="http://schemas.openxmlformats.org/presentationml/2006/ole">
            <mc:AlternateContent xmlns:mc="http://schemas.openxmlformats.org/markup-compatibility/2006">
              <mc:Choice xmlns:v="urn:schemas-microsoft-com:vml" Requires="v">
                <p:oleObj spid="_x0000_s1563" name="Visio" r:id="rId4" imgW="777545" imgH="488899" progId="Visio.Drawing.11">
                  <p:embed/>
                </p:oleObj>
              </mc:Choice>
              <mc:Fallback>
                <p:oleObj name="Visio" r:id="rId4" imgW="777545" imgH="488899"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995488"/>
                        <a:ext cx="7794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Espaço Reservado para Conteúdo 3"/>
          <p:cNvSpPr txBox="1">
            <a:spLocks/>
          </p:cNvSpPr>
          <p:nvPr/>
        </p:nvSpPr>
        <p:spPr>
          <a:xfrm>
            <a:off x="1547664" y="1888486"/>
            <a:ext cx="7061298" cy="6832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1200" b="1" dirty="0" smtClean="0"/>
              <a:t>Síncrono</a:t>
            </a:r>
            <a:r>
              <a:rPr lang="pt-BR" sz="1200" dirty="0" smtClean="0"/>
              <a:t> </a:t>
            </a:r>
          </a:p>
          <a:p>
            <a:r>
              <a:rPr lang="pt-BR" sz="1200" dirty="0" smtClean="0"/>
              <a:t>O consumidor fica à espera duma resposta do provedor, antes de recomeçar o fluxo de execução. Isto pode ser suportado com um “interface” síncrono ou assíncrono.</a:t>
            </a:r>
          </a:p>
        </p:txBody>
      </p:sp>
      <p:graphicFrame>
        <p:nvGraphicFramePr>
          <p:cNvPr id="5" name="Objeto 4"/>
          <p:cNvGraphicFramePr>
            <a:graphicFrameLocks noChangeAspect="1"/>
          </p:cNvGraphicFramePr>
          <p:nvPr>
            <p:extLst>
              <p:ext uri="{D42A27DB-BD31-4B8C-83A1-F6EECF244321}">
                <p14:modId xmlns:p14="http://schemas.microsoft.com/office/powerpoint/2010/main" val="803520515"/>
              </p:ext>
            </p:extLst>
          </p:nvPr>
        </p:nvGraphicFramePr>
        <p:xfrm>
          <a:off x="539750" y="2801938"/>
          <a:ext cx="777875" cy="490537"/>
        </p:xfrm>
        <a:graphic>
          <a:graphicData uri="http://schemas.openxmlformats.org/presentationml/2006/ole">
            <mc:AlternateContent xmlns:mc="http://schemas.openxmlformats.org/markup-compatibility/2006">
              <mc:Choice xmlns:v="urn:schemas-microsoft-com:vml" Requires="v">
                <p:oleObj spid="_x0000_s1564" name="Visio" r:id="rId6" imgW="774497" imgH="488899" progId="Visio.Drawing.11">
                  <p:embed/>
                </p:oleObj>
              </mc:Choice>
              <mc:Fallback>
                <p:oleObj name="Visio" r:id="rId6" imgW="774497" imgH="488899"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2801938"/>
                        <a:ext cx="77787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2514718411"/>
              </p:ext>
            </p:extLst>
          </p:nvPr>
        </p:nvGraphicFramePr>
        <p:xfrm>
          <a:off x="539552" y="4250978"/>
          <a:ext cx="762000" cy="481012"/>
        </p:xfrm>
        <a:graphic>
          <a:graphicData uri="http://schemas.openxmlformats.org/presentationml/2006/ole">
            <mc:AlternateContent xmlns:mc="http://schemas.openxmlformats.org/markup-compatibility/2006">
              <mc:Choice xmlns:v="urn:schemas-microsoft-com:vml" Requires="v">
                <p:oleObj spid="_x0000_s1565" name="Visio" r:id="rId8" imgW="774497" imgH="488899" progId="Visio.Drawing.11">
                  <p:embed/>
                </p:oleObj>
              </mc:Choice>
              <mc:Fallback>
                <p:oleObj name="Visio" r:id="rId8" imgW="774497" imgH="488899" progId="Visio.Drawing.11">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4250978"/>
                        <a:ext cx="7620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4127346078"/>
              </p:ext>
            </p:extLst>
          </p:nvPr>
        </p:nvGraphicFramePr>
        <p:xfrm>
          <a:off x="539552" y="3538835"/>
          <a:ext cx="749300" cy="473075"/>
        </p:xfrm>
        <a:graphic>
          <a:graphicData uri="http://schemas.openxmlformats.org/presentationml/2006/ole">
            <mc:AlternateContent xmlns:mc="http://schemas.openxmlformats.org/markup-compatibility/2006">
              <mc:Choice xmlns:v="urn:schemas-microsoft-com:vml" Requires="v">
                <p:oleObj spid="_x0000_s1566" name="Visio" r:id="rId10" imgW="774497" imgH="488899" progId="Visio.Drawing.11">
                  <p:embed/>
                </p:oleObj>
              </mc:Choice>
              <mc:Fallback>
                <p:oleObj name="Visio" r:id="rId10" imgW="774497" imgH="488899" progId="Visio.Drawing.11">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52" y="3538835"/>
                        <a:ext cx="7493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Espaço Reservado para Conteúdo 3"/>
          <p:cNvSpPr txBox="1">
            <a:spLocks/>
          </p:cNvSpPr>
          <p:nvPr/>
        </p:nvSpPr>
        <p:spPr>
          <a:xfrm>
            <a:off x="1547664" y="2654094"/>
            <a:ext cx="7061298" cy="6832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1200" b="1" dirty="0" smtClean="0"/>
              <a:t>Assíncrono</a:t>
            </a:r>
            <a:r>
              <a:rPr lang="pt-BR" sz="1200" dirty="0" smtClean="0"/>
              <a:t> </a:t>
            </a:r>
          </a:p>
          <a:p>
            <a:r>
              <a:rPr lang="pt-BR" sz="1200" dirty="0" smtClean="0"/>
              <a:t>O consumidor delega o controlo da execução ao provedor depois do envio da requisição. A resposta é iniciada pelo provedor com uma chamada ao consumidor quando a requisição termina.</a:t>
            </a:r>
          </a:p>
        </p:txBody>
      </p:sp>
      <p:sp>
        <p:nvSpPr>
          <p:cNvPr id="15" name="Espaço Reservado para Conteúdo 3"/>
          <p:cNvSpPr txBox="1">
            <a:spLocks/>
          </p:cNvSpPr>
          <p:nvPr/>
        </p:nvSpPr>
        <p:spPr>
          <a:xfrm>
            <a:off x="1547664" y="3472662"/>
            <a:ext cx="7061298" cy="6832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1200" b="1" dirty="0" err="1" smtClean="0"/>
              <a:t>Publish</a:t>
            </a:r>
            <a:r>
              <a:rPr lang="pt-BR" sz="1200" b="1" dirty="0" smtClean="0"/>
              <a:t>/</a:t>
            </a:r>
            <a:r>
              <a:rPr lang="pt-BR" sz="1200" b="1" dirty="0" err="1" smtClean="0"/>
              <a:t>Subscribe</a:t>
            </a:r>
            <a:endParaRPr lang="pt-BR" sz="1200" dirty="0" smtClean="0"/>
          </a:p>
          <a:p>
            <a:r>
              <a:rPr lang="pt-BR" sz="1200" dirty="0" smtClean="0"/>
              <a:t>O consumidor envia (publica) uma requisição a múltiplos provedores e subscreve-se para receber as respostas.</a:t>
            </a:r>
          </a:p>
        </p:txBody>
      </p:sp>
      <p:sp>
        <p:nvSpPr>
          <p:cNvPr id="16" name="Espaço Reservado para Conteúdo 3"/>
          <p:cNvSpPr txBox="1">
            <a:spLocks/>
          </p:cNvSpPr>
          <p:nvPr/>
        </p:nvSpPr>
        <p:spPr>
          <a:xfrm>
            <a:off x="1547664" y="4227934"/>
            <a:ext cx="7061298" cy="498598"/>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1200" b="1" dirty="0" err="1" smtClean="0"/>
              <a:t>Fire</a:t>
            </a:r>
            <a:r>
              <a:rPr lang="pt-BR" sz="1200" b="1" dirty="0" smtClean="0"/>
              <a:t>/</a:t>
            </a:r>
            <a:r>
              <a:rPr lang="pt-BR" sz="1200" b="1" dirty="0" err="1" smtClean="0"/>
              <a:t>Forget</a:t>
            </a:r>
            <a:r>
              <a:rPr lang="pt-BR" sz="1200" b="1" dirty="0" smtClean="0"/>
              <a:t>*</a:t>
            </a:r>
            <a:endParaRPr lang="pt-BR" sz="1200" dirty="0" smtClean="0"/>
          </a:p>
          <a:p>
            <a:r>
              <a:rPr lang="pt-BR" sz="1200" dirty="0" smtClean="0"/>
              <a:t>O consumidor envia (publica) uma requisição e não fica esperando por uma resposta.</a:t>
            </a:r>
          </a:p>
        </p:txBody>
      </p:sp>
    </p:spTree>
    <p:extLst>
      <p:ext uri="{BB962C8B-B14F-4D97-AF65-F5344CB8AC3E}">
        <p14:creationId xmlns:p14="http://schemas.microsoft.com/office/powerpoint/2010/main" val="1197158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Protocolos &amp; Especificações WS-*</a:t>
            </a:r>
            <a:endParaRPr lang="pt-BR" dirty="0"/>
          </a:p>
        </p:txBody>
      </p:sp>
      <p:sp>
        <p:nvSpPr>
          <p:cNvPr id="3" name="Espaço Reservado para Número de Slide 2"/>
          <p:cNvSpPr>
            <a:spLocks noGrp="1"/>
          </p:cNvSpPr>
          <p:nvPr>
            <p:ph type="sldNum" sz="quarter" idx="10"/>
          </p:nvPr>
        </p:nvSpPr>
        <p:spPr/>
        <p:txBody>
          <a:bodyPr/>
          <a:lstStyle/>
          <a:p>
            <a:r>
              <a:rPr lang="pt-BR" dirty="0" smtClean="0"/>
              <a:t> |   MATERIAL CONFIDENCIAL   |   PÁGINA </a:t>
            </a:r>
            <a:fld id="{7F303BA8-C97C-4F5B-B9D3-CDD17C3693B6}" type="slidenum">
              <a:rPr lang="pt-BR" smtClean="0"/>
              <a:pPr/>
              <a:t>28</a:t>
            </a:fld>
            <a:endParaRPr lang="pt-BR" dirty="0"/>
          </a:p>
        </p:txBody>
      </p:sp>
      <p:sp>
        <p:nvSpPr>
          <p:cNvPr id="10" name="Espaço Reservado para Conteúdo 3"/>
          <p:cNvSpPr>
            <a:spLocks noGrp="1"/>
          </p:cNvSpPr>
          <p:nvPr>
            <p:ph sz="quarter" idx="11"/>
          </p:nvPr>
        </p:nvSpPr>
        <p:spPr>
          <a:xfrm>
            <a:off x="1835696" y="1275606"/>
            <a:ext cx="7057429" cy="523220"/>
          </a:xfrm>
        </p:spPr>
        <p:txBody>
          <a:bodyPr/>
          <a:lstStyle/>
          <a:p>
            <a:r>
              <a:rPr lang="pt-BR" dirty="0" smtClean="0"/>
              <a:t>Os </a:t>
            </a:r>
            <a:r>
              <a:rPr lang="pt-BR" b="1" dirty="0" smtClean="0"/>
              <a:t>protocolos</a:t>
            </a:r>
            <a:r>
              <a:rPr lang="pt-BR" dirty="0" smtClean="0"/>
              <a:t> padrão (base) que irão ser suportados pela </a:t>
            </a:r>
            <a:r>
              <a:rPr lang="pt-BR" b="1" dirty="0" smtClean="0"/>
              <a:t>Arquitetura de Serviços</a:t>
            </a:r>
            <a:r>
              <a:rPr lang="pt-BR" dirty="0" smtClean="0"/>
              <a:t> são os seguintes:</a:t>
            </a:r>
            <a:endParaRPr lang="pt-BR" dirty="0"/>
          </a:p>
        </p:txBody>
      </p:sp>
      <p:sp>
        <p:nvSpPr>
          <p:cNvPr id="8" name="Espaço Reservado para Conteúdo 3"/>
          <p:cNvSpPr txBox="1">
            <a:spLocks/>
          </p:cNvSpPr>
          <p:nvPr/>
        </p:nvSpPr>
        <p:spPr>
          <a:xfrm>
            <a:off x="323528" y="4659982"/>
            <a:ext cx="4896544" cy="464743"/>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1100" dirty="0" smtClean="0"/>
              <a:t>*   Este é o protocolo “default” dos Serviços de Negócio da Arquitetura.</a:t>
            </a:r>
          </a:p>
          <a:p>
            <a:r>
              <a:rPr lang="pt-BR" sz="1100" dirty="0" smtClean="0"/>
              <a:t>**  Unicamente para </a:t>
            </a:r>
            <a:r>
              <a:rPr lang="pt-BR" sz="1100" dirty="0" err="1" smtClean="0"/>
              <a:t>Weblogic</a:t>
            </a:r>
            <a:r>
              <a:rPr lang="pt-BR" sz="1100" dirty="0"/>
              <a:t> </a:t>
            </a:r>
            <a:r>
              <a:rPr lang="pt-BR" sz="1100" dirty="0" err="1" smtClean="0"/>
              <a:t>WebServices</a:t>
            </a:r>
            <a:endParaRPr lang="pt-BR" sz="1100"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9" name="Tabela 8"/>
          <p:cNvGraphicFramePr>
            <a:graphicFrameLocks noGrp="1"/>
          </p:cNvGraphicFramePr>
          <p:nvPr>
            <p:extLst>
              <p:ext uri="{D42A27DB-BD31-4B8C-83A1-F6EECF244321}">
                <p14:modId xmlns:p14="http://schemas.microsoft.com/office/powerpoint/2010/main" val="1621382719"/>
              </p:ext>
            </p:extLst>
          </p:nvPr>
        </p:nvGraphicFramePr>
        <p:xfrm>
          <a:off x="1907704" y="1779662"/>
          <a:ext cx="6912768" cy="741680"/>
        </p:xfrm>
        <a:graphic>
          <a:graphicData uri="http://schemas.openxmlformats.org/drawingml/2006/table">
            <a:tbl>
              <a:tblPr firstCol="1">
                <a:tableStyleId>{5C22544A-7EE6-4342-B048-85BDC9FD1C3A}</a:tableStyleId>
              </a:tblPr>
              <a:tblGrid>
                <a:gridCol w="2354899"/>
                <a:gridCol w="4557869"/>
              </a:tblGrid>
              <a:tr h="370840">
                <a:tc>
                  <a:txBody>
                    <a:bodyPr/>
                    <a:lstStyle/>
                    <a:p>
                      <a:r>
                        <a:rPr lang="pt-BR" dirty="0" smtClean="0"/>
                        <a:t>SOAP over HTTP*</a:t>
                      </a:r>
                      <a:endParaRPr lang="pt-BR" dirty="0"/>
                    </a:p>
                  </a:txBody>
                  <a:tcPr/>
                </a:tc>
                <a:tc>
                  <a:txBody>
                    <a:bodyPr/>
                    <a:lstStyle/>
                    <a:p>
                      <a:r>
                        <a:rPr lang="pt-BR" dirty="0" smtClean="0"/>
                        <a:t>Mensagens SOAP</a:t>
                      </a:r>
                      <a:r>
                        <a:rPr lang="pt-BR" baseline="0" dirty="0" smtClean="0"/>
                        <a:t> sobre transporte HTTP</a:t>
                      </a:r>
                      <a:endParaRPr lang="pt-BR" dirty="0"/>
                    </a:p>
                  </a:txBody>
                  <a:tcPr/>
                </a:tc>
              </a:tr>
              <a:tr h="370840">
                <a:tc>
                  <a:txBody>
                    <a:bodyPr/>
                    <a:lstStyle/>
                    <a:p>
                      <a:r>
                        <a:rPr lang="pt-BR" dirty="0" smtClean="0"/>
                        <a:t>SOAP over JMS</a:t>
                      </a:r>
                      <a:endParaRPr lang="pt-BR" dirty="0"/>
                    </a:p>
                  </a:txBody>
                  <a:tcPr/>
                </a:tc>
                <a:tc>
                  <a:txBody>
                    <a:bodyPr/>
                    <a:lstStyle/>
                    <a:p>
                      <a:r>
                        <a:rPr lang="pt-BR" dirty="0" smtClean="0"/>
                        <a:t>Mensagens SOAP</a:t>
                      </a:r>
                      <a:r>
                        <a:rPr lang="pt-BR" baseline="0" dirty="0" smtClean="0"/>
                        <a:t> sobre transporte JMS</a:t>
                      </a:r>
                      <a:endParaRPr lang="pt-BR" dirty="0"/>
                    </a:p>
                  </a:txBody>
                  <a:tcPr/>
                </a:tc>
              </a:tr>
            </a:tbl>
          </a:graphicData>
        </a:graphic>
      </p:graphicFrame>
      <p:sp>
        <p:nvSpPr>
          <p:cNvPr id="20" name="Espaço Reservado para Conteúdo 3"/>
          <p:cNvSpPr txBox="1">
            <a:spLocks/>
          </p:cNvSpPr>
          <p:nvPr/>
        </p:nvSpPr>
        <p:spPr>
          <a:xfrm>
            <a:off x="1907704" y="2643758"/>
            <a:ext cx="7056784" cy="566309"/>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As seguintes </a:t>
            </a:r>
            <a:r>
              <a:rPr lang="pt-BR" b="1" dirty="0" smtClean="0"/>
              <a:t>especificações (standards</a:t>
            </a:r>
            <a:r>
              <a:rPr lang="pt-BR" dirty="0" smtClean="0"/>
              <a:t>) são suportadas:</a:t>
            </a:r>
          </a:p>
          <a:p>
            <a:r>
              <a:rPr lang="pt-BR" b="1" dirty="0" smtClean="0"/>
              <a:t>Base                                                WS-I Profiles</a:t>
            </a:r>
            <a:endParaRPr lang="pt-BR" b="1" dirty="0"/>
          </a:p>
        </p:txBody>
      </p:sp>
      <p:graphicFrame>
        <p:nvGraphicFramePr>
          <p:cNvPr id="21" name="Tabela 20"/>
          <p:cNvGraphicFramePr>
            <a:graphicFrameLocks noGrp="1"/>
          </p:cNvGraphicFramePr>
          <p:nvPr>
            <p:extLst>
              <p:ext uri="{D42A27DB-BD31-4B8C-83A1-F6EECF244321}">
                <p14:modId xmlns:p14="http://schemas.microsoft.com/office/powerpoint/2010/main" val="3370950869"/>
              </p:ext>
            </p:extLst>
          </p:nvPr>
        </p:nvGraphicFramePr>
        <p:xfrm>
          <a:off x="1923896" y="3237099"/>
          <a:ext cx="1784008" cy="1341120"/>
        </p:xfrm>
        <a:graphic>
          <a:graphicData uri="http://schemas.openxmlformats.org/drawingml/2006/table">
            <a:tbl>
              <a:tblPr firstCol="1" bandRow="1">
                <a:tableStyleId>{5C22544A-7EE6-4342-B048-85BDC9FD1C3A}</a:tableStyleId>
              </a:tblPr>
              <a:tblGrid>
                <a:gridCol w="1784008"/>
              </a:tblGrid>
              <a:tr h="273576">
                <a:tc>
                  <a:txBody>
                    <a:bodyPr/>
                    <a:lstStyle/>
                    <a:p>
                      <a:r>
                        <a:rPr lang="pt-BR" sz="1600" dirty="0" smtClean="0"/>
                        <a:t>WSDL</a:t>
                      </a:r>
                      <a:endParaRPr lang="pt-BR" sz="1600" dirty="0"/>
                    </a:p>
                  </a:txBody>
                  <a:tcPr/>
                </a:tc>
              </a:tr>
              <a:tr h="273576">
                <a:tc>
                  <a:txBody>
                    <a:bodyPr/>
                    <a:lstStyle/>
                    <a:p>
                      <a:r>
                        <a:rPr lang="pt-BR" sz="1600" dirty="0" smtClean="0"/>
                        <a:t>SOAP</a:t>
                      </a:r>
                      <a:endParaRPr lang="pt-BR" sz="1600" dirty="0"/>
                    </a:p>
                  </a:txBody>
                  <a:tcPr/>
                </a:tc>
              </a:tr>
              <a:tr h="273576">
                <a:tc>
                  <a:txBody>
                    <a:bodyPr/>
                    <a:lstStyle/>
                    <a:p>
                      <a:r>
                        <a:rPr lang="pt-BR" sz="1600" dirty="0" smtClean="0"/>
                        <a:t>XML</a:t>
                      </a:r>
                      <a:endParaRPr lang="pt-BR" sz="1600" dirty="0"/>
                    </a:p>
                  </a:txBody>
                  <a:tcPr/>
                </a:tc>
              </a:tr>
              <a:tr h="302592">
                <a:tc>
                  <a:txBody>
                    <a:bodyPr/>
                    <a:lstStyle/>
                    <a:p>
                      <a:r>
                        <a:rPr lang="pt-BR" sz="1600" dirty="0" smtClean="0"/>
                        <a:t>HTTP,</a:t>
                      </a:r>
                      <a:r>
                        <a:rPr lang="pt-BR" sz="1600" baseline="0" dirty="0" smtClean="0"/>
                        <a:t> HTTPS, JMS</a:t>
                      </a:r>
                      <a:endParaRPr lang="pt-BR" sz="1600" dirty="0"/>
                    </a:p>
                  </a:txBody>
                  <a:tcPr/>
                </a:tc>
              </a:tr>
            </a:tbl>
          </a:graphicData>
        </a:graphic>
      </p:graphicFrame>
      <p:graphicFrame>
        <p:nvGraphicFramePr>
          <p:cNvPr id="22" name="Tabela 21"/>
          <p:cNvGraphicFramePr>
            <a:graphicFrameLocks noGrp="1"/>
          </p:cNvGraphicFramePr>
          <p:nvPr>
            <p:extLst>
              <p:ext uri="{D42A27DB-BD31-4B8C-83A1-F6EECF244321}">
                <p14:modId xmlns:p14="http://schemas.microsoft.com/office/powerpoint/2010/main" val="463858020"/>
              </p:ext>
            </p:extLst>
          </p:nvPr>
        </p:nvGraphicFramePr>
        <p:xfrm>
          <a:off x="4716016" y="3237099"/>
          <a:ext cx="3744416" cy="1188720"/>
        </p:xfrm>
        <a:graphic>
          <a:graphicData uri="http://schemas.openxmlformats.org/drawingml/2006/table">
            <a:tbl>
              <a:tblPr firstCol="1" bandRow="1">
                <a:tableStyleId>{5C22544A-7EE6-4342-B048-85BDC9FD1C3A}</a:tableStyleId>
              </a:tblPr>
              <a:tblGrid>
                <a:gridCol w="2448273"/>
                <a:gridCol w="1296143"/>
              </a:tblGrid>
              <a:tr h="148653">
                <a:tc>
                  <a:txBody>
                    <a:bodyPr/>
                    <a:lstStyle/>
                    <a:p>
                      <a:r>
                        <a:rPr lang="pt-BR" sz="1600" b="1" kern="1200" dirty="0" smtClean="0">
                          <a:solidFill>
                            <a:schemeClr val="lt1"/>
                          </a:solidFill>
                          <a:latin typeface="+mn-lt"/>
                          <a:ea typeface="+mn-ea"/>
                          <a:cs typeface="+mn-cs"/>
                        </a:rPr>
                        <a:t>Reliable Secure Profile</a:t>
                      </a:r>
                      <a:endParaRPr lang="pt-BR" sz="1600" b="1" kern="1200" dirty="0">
                        <a:solidFill>
                          <a:schemeClr val="lt1"/>
                        </a:solidFill>
                        <a:latin typeface="+mn-lt"/>
                        <a:ea typeface="+mn-ea"/>
                        <a:cs typeface="+mn-cs"/>
                      </a:endParaRPr>
                    </a:p>
                  </a:txBody>
                  <a:tcPr/>
                </a:tc>
                <a:tc>
                  <a:txBody>
                    <a:bodyPr/>
                    <a:lstStyle/>
                    <a:p>
                      <a:pPr marL="0" algn="l" defTabSz="914400" rtl="0" eaLnBrk="1" latinLnBrk="0" hangingPunct="1"/>
                      <a:r>
                        <a:rPr lang="pt-BR" sz="1400" kern="1200" dirty="0" smtClean="0">
                          <a:solidFill>
                            <a:schemeClr val="dk1"/>
                          </a:solidFill>
                          <a:latin typeface="+mn-lt"/>
                          <a:ea typeface="+mn-ea"/>
                          <a:cs typeface="+mn-cs"/>
                        </a:rPr>
                        <a:t>v1.0**</a:t>
                      </a:r>
                      <a:endParaRPr lang="pt-BR" sz="1400" kern="1200" dirty="0">
                        <a:solidFill>
                          <a:schemeClr val="dk1"/>
                        </a:solidFill>
                        <a:latin typeface="+mn-lt"/>
                        <a:ea typeface="+mn-ea"/>
                        <a:cs typeface="+mn-cs"/>
                      </a:endParaRPr>
                    </a:p>
                  </a:txBody>
                  <a:tcPr/>
                </a:tc>
              </a:tr>
              <a:tr h="0">
                <a:tc>
                  <a:txBody>
                    <a:bodyPr/>
                    <a:lstStyle/>
                    <a:p>
                      <a:r>
                        <a:rPr lang="pt-BR" sz="1600" dirty="0" smtClean="0"/>
                        <a:t>Basic</a:t>
                      </a:r>
                      <a:r>
                        <a:rPr lang="pt-BR" sz="1600" baseline="0" dirty="0" smtClean="0"/>
                        <a:t> Security Profile</a:t>
                      </a:r>
                      <a:endParaRPr lang="pt-BR" sz="1600" dirty="0"/>
                    </a:p>
                  </a:txBody>
                  <a:tcPr/>
                </a:tc>
                <a:tc>
                  <a:txBody>
                    <a:bodyPr/>
                    <a:lstStyle/>
                    <a:p>
                      <a:pPr marL="0" algn="l" defTabSz="914400" rtl="0" eaLnBrk="1" latinLnBrk="0" hangingPunct="1"/>
                      <a:r>
                        <a:rPr lang="pt-BR" sz="1400" kern="1200" dirty="0" smtClean="0">
                          <a:solidFill>
                            <a:schemeClr val="dk1"/>
                          </a:solidFill>
                          <a:latin typeface="+mn-lt"/>
                          <a:ea typeface="+mn-ea"/>
                          <a:cs typeface="+mn-cs"/>
                        </a:rPr>
                        <a:t>v.1.0, v1.1**</a:t>
                      </a:r>
                      <a:endParaRPr lang="pt-BR" sz="1400" kern="1200" dirty="0">
                        <a:solidFill>
                          <a:schemeClr val="dk1"/>
                        </a:solidFill>
                        <a:latin typeface="+mn-lt"/>
                        <a:ea typeface="+mn-ea"/>
                        <a:cs typeface="+mn-cs"/>
                      </a:endParaRPr>
                    </a:p>
                  </a:txBody>
                  <a:tcPr/>
                </a:tc>
              </a:tr>
              <a:tr h="370840">
                <a:tc>
                  <a:txBody>
                    <a:bodyPr/>
                    <a:lstStyle/>
                    <a:p>
                      <a:r>
                        <a:rPr lang="pt-BR" sz="1600" dirty="0" smtClean="0"/>
                        <a:t>Basic</a:t>
                      </a:r>
                      <a:r>
                        <a:rPr lang="pt-BR" sz="1600" baseline="0" dirty="0" smtClean="0"/>
                        <a:t> Profile</a:t>
                      </a:r>
                      <a:endParaRPr lang="pt-BR" sz="1600" dirty="0"/>
                    </a:p>
                  </a:txBody>
                  <a:tcPr/>
                </a:tc>
                <a:tc>
                  <a:txBody>
                    <a:bodyPr/>
                    <a:lstStyle/>
                    <a:p>
                      <a:r>
                        <a:rPr lang="pt-BR" sz="1400" dirty="0" smtClean="0"/>
                        <a:t>V1.0, v1.1, v1.2**, v2.0**</a:t>
                      </a:r>
                      <a:endParaRPr lang="pt-BR" sz="1400" dirty="0"/>
                    </a:p>
                  </a:txBody>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03" y="1141345"/>
            <a:ext cx="1230677" cy="2078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744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03598"/>
            <a:ext cx="6749415"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861774"/>
          </a:xfrm>
        </p:spPr>
        <p:txBody>
          <a:bodyPr/>
          <a:lstStyle/>
          <a:p>
            <a:r>
              <a:rPr lang="pt-BR" dirty="0" smtClean="0"/>
              <a:t>Arquitetura de Serviços</a:t>
            </a:r>
            <a:br>
              <a:rPr lang="pt-BR" dirty="0" smtClean="0"/>
            </a:br>
            <a:r>
              <a:rPr lang="pt-BR" b="0" i="1" dirty="0" smtClean="0"/>
              <a:t>Implementações de Referência</a:t>
            </a:r>
            <a:br>
              <a:rPr lang="pt-BR" b="0" i="1" dirty="0" smtClean="0"/>
            </a:br>
            <a:r>
              <a:rPr lang="pt-BR" sz="1400" dirty="0" smtClean="0"/>
              <a:t>Simples</a:t>
            </a:r>
            <a:endParaRPr lang="pt-BR" sz="1400"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29</a:t>
            </a:fld>
            <a:endParaRPr lang="pt-BR"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8132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369332"/>
          </a:xfrm>
        </p:spPr>
        <p:txBody>
          <a:bodyPr/>
          <a:lstStyle/>
          <a:p>
            <a:r>
              <a:rPr lang="pt-BR" dirty="0" smtClean="0"/>
              <a:t>Controlo de Versão</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a:t>
            </a:fld>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3419954694"/>
              </p:ext>
            </p:extLst>
          </p:nvPr>
        </p:nvGraphicFramePr>
        <p:xfrm>
          <a:off x="467544" y="1175638"/>
          <a:ext cx="8280920" cy="2382520"/>
        </p:xfrm>
        <a:graphic>
          <a:graphicData uri="http://schemas.openxmlformats.org/drawingml/2006/table">
            <a:tbl>
              <a:tblPr firstRow="1" bandRow="1">
                <a:tableStyleId>{5C22544A-7EE6-4342-B048-85BDC9FD1C3A}</a:tableStyleId>
              </a:tblPr>
              <a:tblGrid>
                <a:gridCol w="576064"/>
                <a:gridCol w="864096"/>
                <a:gridCol w="1008112"/>
                <a:gridCol w="5832648"/>
              </a:tblGrid>
              <a:tr h="370840">
                <a:tc>
                  <a:txBody>
                    <a:bodyPr/>
                    <a:lstStyle/>
                    <a:p>
                      <a:r>
                        <a:rPr lang="pt-BR" dirty="0" smtClean="0"/>
                        <a:t>V</a:t>
                      </a:r>
                      <a:endParaRPr lang="pt-BR" dirty="0"/>
                    </a:p>
                  </a:txBody>
                  <a:tcPr/>
                </a:tc>
                <a:tc>
                  <a:txBody>
                    <a:bodyPr/>
                    <a:lstStyle/>
                    <a:p>
                      <a:r>
                        <a:rPr lang="pt-BR" dirty="0" smtClean="0"/>
                        <a:t>Autor</a:t>
                      </a:r>
                      <a:endParaRPr lang="pt-BR" dirty="0"/>
                    </a:p>
                  </a:txBody>
                  <a:tcPr/>
                </a:tc>
                <a:tc>
                  <a:txBody>
                    <a:bodyPr/>
                    <a:lstStyle/>
                    <a:p>
                      <a:r>
                        <a:rPr lang="pt-BR" dirty="0" smtClean="0"/>
                        <a:t>Data</a:t>
                      </a:r>
                      <a:endParaRPr lang="pt-BR" dirty="0"/>
                    </a:p>
                  </a:txBody>
                  <a:tcPr/>
                </a:tc>
                <a:tc>
                  <a:txBody>
                    <a:bodyPr/>
                    <a:lstStyle/>
                    <a:p>
                      <a:r>
                        <a:rPr lang="pt-BR" dirty="0" smtClean="0"/>
                        <a:t>Descrição</a:t>
                      </a:r>
                      <a:endParaRPr lang="pt-BR" dirty="0"/>
                    </a:p>
                  </a:txBody>
                  <a:tcPr/>
                </a:tc>
              </a:tr>
              <a:tr h="237624">
                <a:tc>
                  <a:txBody>
                    <a:bodyPr/>
                    <a:lstStyle/>
                    <a:p>
                      <a:r>
                        <a:rPr lang="pt-BR" sz="1200" dirty="0" smtClean="0"/>
                        <a:t>1.60</a:t>
                      </a:r>
                      <a:endParaRPr lang="pt-BR" sz="1200" dirty="0"/>
                    </a:p>
                  </a:txBody>
                  <a:tcPr/>
                </a:tc>
                <a:tc>
                  <a:txBody>
                    <a:bodyPr/>
                    <a:lstStyle/>
                    <a:p>
                      <a:r>
                        <a:rPr lang="pt-BR" sz="1200" dirty="0" smtClean="0"/>
                        <a:t>H. Morais</a:t>
                      </a:r>
                      <a:endParaRPr lang="pt-BR" sz="1200" dirty="0"/>
                    </a:p>
                  </a:txBody>
                  <a:tcPr/>
                </a:tc>
                <a:tc>
                  <a:txBody>
                    <a:bodyPr/>
                    <a:lstStyle/>
                    <a:p>
                      <a:r>
                        <a:rPr lang="pt-BR" sz="1200" dirty="0" smtClean="0"/>
                        <a:t>23/10/2014</a:t>
                      </a:r>
                      <a:endParaRPr lang="pt-B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Alteração das Implementações de Referência para refletir</a:t>
                      </a:r>
                      <a:r>
                        <a:rPr lang="pt-BR" sz="1200" baseline="0" dirty="0" smtClean="0"/>
                        <a:t> </a:t>
                      </a:r>
                      <a:r>
                        <a:rPr lang="pt-BR" sz="1200" baseline="0" dirty="0" smtClean="0"/>
                        <a:t>transformação </a:t>
                      </a:r>
                      <a:r>
                        <a:rPr lang="pt-BR" sz="1200" baseline="0" dirty="0" smtClean="0"/>
                        <a:t>semântica (</a:t>
                      </a:r>
                      <a:r>
                        <a:rPr lang="pt-BR" sz="1200" baseline="0" dirty="0" err="1" smtClean="0"/>
                        <a:t>reference</a:t>
                      </a:r>
                      <a:r>
                        <a:rPr lang="pt-BR" sz="1200" baseline="0" dirty="0" smtClean="0"/>
                        <a:t> data) das mensagens no formato canônico nos Serviços de </a:t>
                      </a:r>
                      <a:r>
                        <a:rPr lang="pt-BR" sz="1200" baseline="0" dirty="0" smtClean="0"/>
                        <a:t>Negócio (e não Aplicação </a:t>
                      </a:r>
                      <a:r>
                        <a:rPr lang="pt-BR" sz="1200" baseline="0" dirty="0" smtClean="0"/>
                        <a:t>ou Processos de </a:t>
                      </a:r>
                      <a:r>
                        <a:rPr lang="pt-BR" sz="1200" baseline="0" dirty="0" smtClean="0"/>
                        <a:t>Integração como definido anteriormente).</a:t>
                      </a:r>
                      <a:endParaRPr lang="pt-BR" sz="1200" dirty="0" smtClean="0"/>
                    </a:p>
                  </a:txBody>
                  <a:tcPr/>
                </a:tc>
              </a:tr>
              <a:tr h="0">
                <a:tc>
                  <a:txBody>
                    <a:bodyPr/>
                    <a:lstStyle/>
                    <a:p>
                      <a:endParaRPr lang="pt-BR" sz="1200" dirty="0"/>
                    </a:p>
                  </a:txBody>
                  <a:tcPr/>
                </a:tc>
                <a:tc>
                  <a:txBody>
                    <a:bodyPr/>
                    <a:lstStyle/>
                    <a:p>
                      <a:endParaRPr lang="pt-BR" sz="1200" dirty="0"/>
                    </a:p>
                  </a:txBody>
                  <a:tcPr/>
                </a:tc>
                <a:tc>
                  <a:txBody>
                    <a:bodyPr/>
                    <a:lstStyle/>
                    <a:p>
                      <a:endParaRPr lang="pt-BR" sz="1200" dirty="0"/>
                    </a:p>
                  </a:txBody>
                  <a:tcPr/>
                </a:tc>
                <a:tc>
                  <a:txBody>
                    <a:bodyPr/>
                    <a:lstStyle/>
                    <a:p>
                      <a:endParaRPr lang="pt-BR" sz="1200" dirty="0"/>
                    </a:p>
                  </a:txBody>
                  <a:tcPr/>
                </a:tc>
              </a:tr>
              <a:tr h="121032">
                <a:tc>
                  <a:txBody>
                    <a:bodyPr/>
                    <a:lstStyle/>
                    <a:p>
                      <a:endParaRPr lang="pt-BR" sz="1200" dirty="0"/>
                    </a:p>
                  </a:txBody>
                  <a:tcPr/>
                </a:tc>
                <a:tc>
                  <a:txBody>
                    <a:bodyPr/>
                    <a:lstStyle/>
                    <a:p>
                      <a:endParaRPr lang="pt-BR" sz="1200" dirty="0"/>
                    </a:p>
                  </a:txBody>
                  <a:tcPr/>
                </a:tc>
                <a:tc>
                  <a:txBody>
                    <a:bodyPr/>
                    <a:lstStyle/>
                    <a:p>
                      <a:endParaRPr lang="pt-BR" sz="1200" dirty="0"/>
                    </a:p>
                  </a:txBody>
                  <a:tcPr/>
                </a:tc>
                <a:tc>
                  <a:txBody>
                    <a:bodyPr/>
                    <a:lstStyle/>
                    <a:p>
                      <a:endParaRPr lang="pt-BR" sz="1200" dirty="0"/>
                    </a:p>
                  </a:txBody>
                  <a:tcPr/>
                </a:tc>
              </a:tr>
              <a:tr h="134744">
                <a:tc>
                  <a:txBody>
                    <a:bodyPr/>
                    <a:lstStyle/>
                    <a:p>
                      <a:endParaRPr lang="pt-BR" sz="1200" dirty="0"/>
                    </a:p>
                  </a:txBody>
                  <a:tcPr/>
                </a:tc>
                <a:tc>
                  <a:txBody>
                    <a:bodyPr/>
                    <a:lstStyle/>
                    <a:p>
                      <a:endParaRPr lang="pt-BR" sz="1200" dirty="0"/>
                    </a:p>
                  </a:txBody>
                  <a:tcPr/>
                </a:tc>
                <a:tc>
                  <a:txBody>
                    <a:bodyPr/>
                    <a:lstStyle/>
                    <a:p>
                      <a:endParaRPr lang="pt-BR" sz="1200" dirty="0"/>
                    </a:p>
                  </a:txBody>
                  <a:tcPr/>
                </a:tc>
                <a:tc>
                  <a:txBody>
                    <a:bodyPr/>
                    <a:lstStyle/>
                    <a:p>
                      <a:endParaRPr lang="pt-BR" sz="1200" dirty="0"/>
                    </a:p>
                  </a:txBody>
                  <a:tcPr/>
                </a:tc>
              </a:tr>
              <a:tr h="134744">
                <a:tc>
                  <a:txBody>
                    <a:bodyPr/>
                    <a:lstStyle/>
                    <a:p>
                      <a:endParaRPr lang="pt-BR" sz="1200" dirty="0"/>
                    </a:p>
                  </a:txBody>
                  <a:tcPr/>
                </a:tc>
                <a:tc>
                  <a:txBody>
                    <a:bodyPr/>
                    <a:lstStyle/>
                    <a:p>
                      <a:endParaRPr lang="pt-BR" sz="1200" dirty="0"/>
                    </a:p>
                  </a:txBody>
                  <a:tcPr/>
                </a:tc>
                <a:tc>
                  <a:txBody>
                    <a:bodyPr/>
                    <a:lstStyle/>
                    <a:p>
                      <a:endParaRPr lang="pt-B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dirty="0" smtClean="0"/>
                    </a:p>
                  </a:txBody>
                  <a:tcPr/>
                </a:tc>
              </a:tr>
              <a:tr h="134744">
                <a:tc>
                  <a:txBody>
                    <a:bodyPr/>
                    <a:lstStyle/>
                    <a:p>
                      <a:endParaRPr lang="pt-BR" sz="1200" dirty="0"/>
                    </a:p>
                  </a:txBody>
                  <a:tcPr/>
                </a:tc>
                <a:tc>
                  <a:txBody>
                    <a:bodyPr/>
                    <a:lstStyle/>
                    <a:p>
                      <a:endParaRPr lang="pt-BR" sz="1200" dirty="0"/>
                    </a:p>
                  </a:txBody>
                  <a:tcPr/>
                </a:tc>
                <a:tc>
                  <a:txBody>
                    <a:bodyPr/>
                    <a:lstStyle/>
                    <a:p>
                      <a:endParaRPr lang="pt-B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dirty="0" smtClean="0"/>
                    </a:p>
                  </a:txBody>
                  <a:tcPr/>
                </a:tc>
              </a:tr>
            </a:tbl>
          </a:graphicData>
        </a:graphic>
      </p:graphicFrame>
    </p:spTree>
    <p:extLst>
      <p:ext uri="{BB962C8B-B14F-4D97-AF65-F5344CB8AC3E}">
        <p14:creationId xmlns:p14="http://schemas.microsoft.com/office/powerpoint/2010/main" val="2636442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97" y="1203598"/>
            <a:ext cx="6749415"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861774"/>
          </a:xfrm>
        </p:spPr>
        <p:txBody>
          <a:bodyPr/>
          <a:lstStyle/>
          <a:p>
            <a:r>
              <a:rPr lang="pt-BR" dirty="0" smtClean="0"/>
              <a:t>Arquitetura de Serviços</a:t>
            </a:r>
            <a:br>
              <a:rPr lang="pt-BR" dirty="0" smtClean="0"/>
            </a:br>
            <a:r>
              <a:rPr lang="pt-BR" b="0" i="1" dirty="0" smtClean="0"/>
              <a:t>Implementações de Referência</a:t>
            </a:r>
            <a:r>
              <a:rPr lang="pt-BR" b="0" i="1" dirty="0"/>
              <a:t/>
            </a:r>
            <a:br>
              <a:rPr lang="pt-BR" b="0" i="1" dirty="0"/>
            </a:br>
            <a:r>
              <a:rPr lang="pt-BR" sz="1400" dirty="0" smtClean="0"/>
              <a:t>Orquestração </a:t>
            </a:r>
            <a:r>
              <a:rPr lang="pt-BR" sz="1400" dirty="0"/>
              <a:t>de Serviços </a:t>
            </a:r>
            <a:r>
              <a:rPr lang="pt-BR" sz="1400" dirty="0" smtClean="0"/>
              <a:t>de Conetividade (stateless</a:t>
            </a:r>
            <a:r>
              <a:rPr lang="pt-BR" sz="1400" dirty="0"/>
              <a:t>)</a:t>
            </a:r>
            <a:endParaRPr lang="pt-BR" sz="14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30</a:t>
            </a:fld>
            <a:endParaRPr lang="pt-BR" dirty="0"/>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tângulo 13"/>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7732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88127"/>
            <a:ext cx="6749415" cy="3731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861774"/>
          </a:xfrm>
        </p:spPr>
        <p:txBody>
          <a:bodyPr/>
          <a:lstStyle/>
          <a:p>
            <a:r>
              <a:rPr lang="pt-BR" dirty="0" smtClean="0"/>
              <a:t>Arquitetura de Serviços</a:t>
            </a:r>
            <a:br>
              <a:rPr lang="pt-BR" dirty="0" smtClean="0"/>
            </a:br>
            <a:r>
              <a:rPr lang="pt-BR" b="0" i="1" dirty="0" smtClean="0"/>
              <a:t>Implementações de Referência</a:t>
            </a:r>
            <a:br>
              <a:rPr lang="pt-BR" b="0" i="1" dirty="0" smtClean="0"/>
            </a:br>
            <a:r>
              <a:rPr lang="pt-BR" sz="1400" dirty="0"/>
              <a:t>Orquestração de </a:t>
            </a:r>
            <a:r>
              <a:rPr lang="pt-BR" sz="1400" dirty="0" smtClean="0"/>
              <a:t>Serviços de Conetividade (stateful)</a:t>
            </a:r>
            <a:endParaRPr lang="pt-BR" sz="14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31</a:t>
            </a:fld>
            <a:endParaRPr lang="pt-BR"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7116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83" y="1227167"/>
            <a:ext cx="6207919" cy="379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923330"/>
          </a:xfrm>
        </p:spPr>
        <p:txBody>
          <a:bodyPr/>
          <a:lstStyle/>
          <a:p>
            <a:r>
              <a:rPr lang="pt-BR" dirty="0" smtClean="0"/>
              <a:t>Arquitetura de Serviços</a:t>
            </a:r>
            <a:br>
              <a:rPr lang="pt-BR" dirty="0" smtClean="0"/>
            </a:br>
            <a:r>
              <a:rPr lang="pt-BR" b="0" i="1" dirty="0" smtClean="0"/>
              <a:t>Implementações de Referência</a:t>
            </a:r>
            <a:br>
              <a:rPr lang="pt-BR" b="0" i="1" dirty="0" smtClean="0"/>
            </a:br>
            <a:r>
              <a:rPr lang="pt-BR" sz="1400" dirty="0"/>
              <a:t>Orquestração de </a:t>
            </a:r>
            <a:r>
              <a:rPr lang="pt-BR" sz="1400" dirty="0" smtClean="0"/>
              <a:t>Serviços de Aplicação (stateful</a:t>
            </a:r>
            <a:r>
              <a:rPr lang="pt-BR" sz="1600" dirty="0" smtClean="0"/>
              <a:t>)</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32</a:t>
            </a:fld>
            <a:endParaRPr lang="pt-BR"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62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861774"/>
          </a:xfrm>
        </p:spPr>
        <p:txBody>
          <a:bodyPr/>
          <a:lstStyle/>
          <a:p>
            <a:r>
              <a:rPr lang="pt-BR" dirty="0" smtClean="0"/>
              <a:t>Arquitetura de Serviços</a:t>
            </a:r>
            <a:br>
              <a:rPr lang="pt-BR" dirty="0" smtClean="0"/>
            </a:br>
            <a:r>
              <a:rPr lang="pt-BR" b="0" i="1" dirty="0" smtClean="0"/>
              <a:t>Implementações de Referência</a:t>
            </a:r>
            <a:br>
              <a:rPr lang="pt-BR" b="0" i="1" dirty="0" smtClean="0"/>
            </a:br>
            <a:r>
              <a:rPr lang="pt-BR" sz="1400" dirty="0" smtClean="0"/>
              <a:t>Serviços Assíncronos (stateful com JMS)</a:t>
            </a:r>
            <a:endParaRPr lang="pt-BR" sz="14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33</a:t>
            </a:fld>
            <a:endParaRPr lang="pt-BR" dirty="0"/>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7554"/>
            <a:ext cx="7606665" cy="368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931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Princípios de Arquitetura</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34</a:t>
            </a:fld>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3066222457"/>
              </p:ext>
            </p:extLst>
          </p:nvPr>
        </p:nvGraphicFramePr>
        <p:xfrm>
          <a:off x="539552" y="1232758"/>
          <a:ext cx="7992888" cy="3571240"/>
        </p:xfrm>
        <a:graphic>
          <a:graphicData uri="http://schemas.openxmlformats.org/drawingml/2006/table">
            <a:tbl>
              <a:tblPr firstRow="1" bandRow="1">
                <a:tableStyleId>{5C22544A-7EE6-4342-B048-85BDC9FD1C3A}</a:tableStyleId>
              </a:tblPr>
              <a:tblGrid>
                <a:gridCol w="3816424"/>
                <a:gridCol w="4176464"/>
              </a:tblGrid>
              <a:tr h="370840">
                <a:tc>
                  <a:txBody>
                    <a:bodyPr/>
                    <a:lstStyle/>
                    <a:p>
                      <a:r>
                        <a:rPr lang="pt-BR" dirty="0" smtClean="0"/>
                        <a:t>Princípios</a:t>
                      </a:r>
                      <a:endParaRPr lang="pt-BR" dirty="0"/>
                    </a:p>
                  </a:txBody>
                  <a:tcPr/>
                </a:tc>
                <a:tc>
                  <a:txBody>
                    <a:bodyPr/>
                    <a:lstStyle/>
                    <a:p>
                      <a:r>
                        <a:rPr lang="pt-BR" dirty="0" smtClean="0"/>
                        <a:t>Motivação</a:t>
                      </a:r>
                      <a:endParaRPr lang="pt-BR" dirty="0"/>
                    </a:p>
                  </a:txBody>
                  <a:tcPr/>
                </a:tc>
              </a:tr>
              <a:tr h="370840">
                <a:tc>
                  <a:txBody>
                    <a:bodyPr/>
                    <a:lstStyle/>
                    <a:p>
                      <a:r>
                        <a:rPr lang="pt-BR" sz="1200" dirty="0" smtClean="0"/>
                        <a:t>Todos</a:t>
                      </a:r>
                      <a:r>
                        <a:rPr lang="pt-BR" sz="1200" baseline="0" dirty="0" smtClean="0"/>
                        <a:t> os serviços deverão  ter um </a:t>
                      </a:r>
                      <a:r>
                        <a:rPr lang="pt-BR" sz="1200" b="1" baseline="0" dirty="0" smtClean="0"/>
                        <a:t>contrato bem definido e padronizado </a:t>
                      </a:r>
                      <a:r>
                        <a:rPr lang="pt-BR" sz="1200" baseline="0" dirty="0" smtClean="0"/>
                        <a:t>e respeitar um modelo </a:t>
                      </a:r>
                      <a:r>
                        <a:rPr lang="pt-BR" sz="1200" b="1" baseline="0" dirty="0" smtClean="0"/>
                        <a:t>“</a:t>
                      </a:r>
                      <a:r>
                        <a:rPr lang="pt-BR" sz="1200" b="1" baseline="0" dirty="0" err="1" smtClean="0"/>
                        <a:t>contract-first</a:t>
                      </a:r>
                      <a:r>
                        <a:rPr lang="pt-BR" sz="1200" b="1" baseline="0" dirty="0" smtClean="0"/>
                        <a:t>”</a:t>
                      </a:r>
                      <a:r>
                        <a:rPr lang="pt-BR" sz="1200" baseline="0" dirty="0" smtClean="0"/>
                        <a:t>, </a:t>
                      </a:r>
                      <a:r>
                        <a:rPr lang="pt-BR" sz="1200" baseline="0" dirty="0" err="1" smtClean="0"/>
                        <a:t>i.e</a:t>
                      </a:r>
                      <a:r>
                        <a:rPr lang="pt-BR" sz="1200" baseline="0" dirty="0" smtClean="0"/>
                        <a:t> o contrato deverá ser definido antes da implementação do serviço.</a:t>
                      </a:r>
                      <a:endParaRPr lang="pt-BR" sz="1200" dirty="0"/>
                    </a:p>
                  </a:txBody>
                  <a:tcPr/>
                </a:tc>
                <a:tc>
                  <a:txBody>
                    <a:bodyPr/>
                    <a:lstStyle/>
                    <a:p>
                      <a:r>
                        <a:rPr lang="pt-BR" sz="1200" kern="1200" baseline="0" dirty="0" smtClean="0">
                          <a:solidFill>
                            <a:schemeClr val="dk1"/>
                          </a:solidFill>
                          <a:latin typeface="+mn-lt"/>
                          <a:ea typeface="+mn-ea"/>
                          <a:cs typeface="+mn-cs"/>
                        </a:rPr>
                        <a:t>Um contrato bem definido permite ao serviço e seus consumidores facilidade e transparência na interação e uma gestão mais efetiva.</a:t>
                      </a:r>
                      <a:endParaRPr lang="pt-BR" sz="1200" kern="1200" baseline="0" dirty="0">
                        <a:solidFill>
                          <a:schemeClr val="dk1"/>
                        </a:solidFill>
                        <a:latin typeface="+mn-lt"/>
                        <a:ea typeface="+mn-ea"/>
                        <a:cs typeface="+mn-cs"/>
                      </a:endParaRPr>
                    </a:p>
                  </a:txBody>
                  <a:tcPr/>
                </a:tc>
              </a:tr>
              <a:tr h="370840">
                <a:tc>
                  <a:txBody>
                    <a:bodyPr/>
                    <a:lstStyle/>
                    <a:p>
                      <a:pPr marL="0" algn="l" defTabSz="914400" rtl="0" eaLnBrk="1" latinLnBrk="0" hangingPunct="1"/>
                      <a:r>
                        <a:rPr lang="pt-BR" sz="1200" kern="1200" dirty="0" smtClean="0">
                          <a:solidFill>
                            <a:schemeClr val="dk1"/>
                          </a:solidFill>
                          <a:latin typeface="+mn-lt"/>
                          <a:ea typeface="+mn-ea"/>
                          <a:cs typeface="+mn-cs"/>
                        </a:rPr>
                        <a:t>Os serviços</a:t>
                      </a:r>
                      <a:r>
                        <a:rPr lang="pt-BR" sz="1200" kern="1200" baseline="0" dirty="0" smtClean="0">
                          <a:solidFill>
                            <a:schemeClr val="dk1"/>
                          </a:solidFill>
                          <a:latin typeface="+mn-lt"/>
                          <a:ea typeface="+mn-ea"/>
                          <a:cs typeface="+mn-cs"/>
                        </a:rPr>
                        <a:t> deverão demonstrar </a:t>
                      </a:r>
                      <a:r>
                        <a:rPr lang="pt-BR" sz="1200" b="1" kern="1200" baseline="0" dirty="0" smtClean="0">
                          <a:solidFill>
                            <a:schemeClr val="dk1"/>
                          </a:solidFill>
                          <a:latin typeface="+mn-lt"/>
                          <a:ea typeface="+mn-ea"/>
                          <a:cs typeface="+mn-cs"/>
                        </a:rPr>
                        <a:t>princípios ACID </a:t>
                      </a:r>
                    </a:p>
                    <a:p>
                      <a:pPr marL="0" algn="l" defTabSz="914400" rtl="0" eaLnBrk="1" latinLnBrk="0" hangingPunct="1"/>
                      <a:r>
                        <a:rPr lang="pt-BR" sz="1200" kern="1200" baseline="0" dirty="0" smtClean="0">
                          <a:solidFill>
                            <a:schemeClr val="dk1"/>
                          </a:solidFill>
                          <a:latin typeface="+mn-lt"/>
                          <a:ea typeface="+mn-ea"/>
                          <a:cs typeface="+mn-cs"/>
                        </a:rPr>
                        <a:t>(</a:t>
                      </a:r>
                      <a:r>
                        <a:rPr lang="pt-BR" sz="1200" kern="1200" baseline="0" dirty="0" err="1" smtClean="0">
                          <a:solidFill>
                            <a:schemeClr val="dk1"/>
                          </a:solidFill>
                          <a:latin typeface="+mn-lt"/>
                          <a:ea typeface="+mn-ea"/>
                          <a:cs typeface="+mn-cs"/>
                        </a:rPr>
                        <a:t>Atomic</a:t>
                      </a:r>
                      <a:r>
                        <a:rPr lang="pt-BR" sz="1200" kern="1200" baseline="0" dirty="0" smtClean="0">
                          <a:solidFill>
                            <a:schemeClr val="dk1"/>
                          </a:solidFill>
                          <a:latin typeface="+mn-lt"/>
                          <a:ea typeface="+mn-ea"/>
                          <a:cs typeface="+mn-cs"/>
                        </a:rPr>
                        <a:t>, </a:t>
                      </a:r>
                      <a:r>
                        <a:rPr lang="pt-BR" sz="1200" kern="1200" baseline="0" dirty="0" err="1" smtClean="0">
                          <a:solidFill>
                            <a:schemeClr val="dk1"/>
                          </a:solidFill>
                          <a:latin typeface="+mn-lt"/>
                          <a:ea typeface="+mn-ea"/>
                          <a:cs typeface="+mn-cs"/>
                        </a:rPr>
                        <a:t>Consistent</a:t>
                      </a:r>
                      <a:r>
                        <a:rPr lang="pt-BR" sz="1200" kern="1200" baseline="0" dirty="0" smtClean="0">
                          <a:solidFill>
                            <a:schemeClr val="dk1"/>
                          </a:solidFill>
                          <a:latin typeface="+mn-lt"/>
                          <a:ea typeface="+mn-ea"/>
                          <a:cs typeface="+mn-cs"/>
                        </a:rPr>
                        <a:t>, </a:t>
                      </a:r>
                      <a:r>
                        <a:rPr lang="pt-BR" sz="1200" kern="1200" baseline="0" dirty="0" err="1" smtClean="0">
                          <a:solidFill>
                            <a:schemeClr val="dk1"/>
                          </a:solidFill>
                          <a:latin typeface="+mn-lt"/>
                          <a:ea typeface="+mn-ea"/>
                          <a:cs typeface="+mn-cs"/>
                        </a:rPr>
                        <a:t>Isolation</a:t>
                      </a:r>
                      <a:r>
                        <a:rPr lang="pt-BR" sz="1200" kern="1200" baseline="0" dirty="0" smtClean="0">
                          <a:solidFill>
                            <a:schemeClr val="dk1"/>
                          </a:solidFill>
                          <a:latin typeface="+mn-lt"/>
                          <a:ea typeface="+mn-ea"/>
                          <a:cs typeface="+mn-cs"/>
                        </a:rPr>
                        <a:t>, </a:t>
                      </a:r>
                      <a:r>
                        <a:rPr lang="pt-BR" sz="1200" kern="1200" baseline="0" dirty="0" err="1" smtClean="0">
                          <a:solidFill>
                            <a:schemeClr val="dk1"/>
                          </a:solidFill>
                          <a:latin typeface="+mn-lt"/>
                          <a:ea typeface="+mn-ea"/>
                          <a:cs typeface="+mn-cs"/>
                        </a:rPr>
                        <a:t>Durability</a:t>
                      </a:r>
                      <a:r>
                        <a:rPr lang="pt-BR" sz="1200" kern="1200" baseline="0" dirty="0" smtClean="0">
                          <a:solidFill>
                            <a:schemeClr val="dk1"/>
                          </a:solidFill>
                          <a:latin typeface="+mn-lt"/>
                          <a:ea typeface="+mn-ea"/>
                          <a:cs typeface="+mn-cs"/>
                        </a:rPr>
                        <a:t>) </a:t>
                      </a:r>
                      <a:endParaRPr lang="pt-BR" sz="1200" kern="1200" dirty="0">
                        <a:solidFill>
                          <a:schemeClr val="dk1"/>
                        </a:solidFill>
                        <a:latin typeface="+mn-lt"/>
                        <a:ea typeface="+mn-ea"/>
                        <a:cs typeface="+mn-cs"/>
                      </a:endParaRPr>
                    </a:p>
                  </a:txBody>
                  <a:tcPr/>
                </a:tc>
                <a:tc>
                  <a:txBody>
                    <a:bodyPr/>
                    <a:lstStyle/>
                    <a:p>
                      <a:r>
                        <a:rPr lang="pt-BR" sz="1200" kern="1200" baseline="0" noProof="0" dirty="0" smtClean="0">
                          <a:solidFill>
                            <a:schemeClr val="dk1"/>
                          </a:solidFill>
                          <a:latin typeface="+mn-lt"/>
                          <a:ea typeface="+mn-ea"/>
                          <a:cs typeface="+mn-cs"/>
                        </a:rPr>
                        <a:t>Estas propriedades permite garantir que as transações dos serviços sejam confiáveis e que os dados estejam íntegros.</a:t>
                      </a:r>
                      <a:endParaRPr lang="pt-BR" sz="1200" kern="1200" baseline="0" noProof="0" dirty="0">
                        <a:solidFill>
                          <a:schemeClr val="dk1"/>
                        </a:solidFill>
                        <a:latin typeface="+mn-lt"/>
                        <a:ea typeface="+mn-ea"/>
                        <a:cs typeface="+mn-cs"/>
                      </a:endParaRPr>
                    </a:p>
                  </a:txBody>
                  <a:tcPr/>
                </a:tc>
              </a:tr>
              <a:tr h="370840">
                <a:tc>
                  <a:txBody>
                    <a:bodyPr/>
                    <a:lstStyle/>
                    <a:p>
                      <a:pPr marL="0" algn="l" defTabSz="914400" rtl="0" eaLnBrk="1" latinLnBrk="0" hangingPunct="1"/>
                      <a:r>
                        <a:rPr lang="pt-BR" sz="1200" kern="1200" baseline="0" dirty="0" smtClean="0">
                          <a:solidFill>
                            <a:schemeClr val="dk1"/>
                          </a:solidFill>
                          <a:latin typeface="+mn-lt"/>
                          <a:ea typeface="+mn-ea"/>
                          <a:cs typeface="+mn-cs"/>
                        </a:rPr>
                        <a:t>Os serviços deverão demonstrar </a:t>
                      </a:r>
                      <a:r>
                        <a:rPr lang="pt-BR" sz="1200" b="1" kern="1200" baseline="0" dirty="0" smtClean="0">
                          <a:solidFill>
                            <a:schemeClr val="dk1"/>
                          </a:solidFill>
                          <a:latin typeface="+mn-lt"/>
                          <a:ea typeface="+mn-ea"/>
                          <a:cs typeface="+mn-cs"/>
                        </a:rPr>
                        <a:t>baixo acoplamento </a:t>
                      </a:r>
                      <a:r>
                        <a:rPr lang="pt-BR" sz="1200" kern="1200" baseline="0" dirty="0" smtClean="0">
                          <a:solidFill>
                            <a:schemeClr val="dk1"/>
                          </a:solidFill>
                          <a:latin typeface="+mn-lt"/>
                          <a:ea typeface="+mn-ea"/>
                          <a:cs typeface="+mn-cs"/>
                        </a:rPr>
                        <a:t>com os provedores e entre si. </a:t>
                      </a:r>
                      <a:endParaRPr lang="pt-BR" sz="1200"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dirty="0" smtClean="0">
                          <a:solidFill>
                            <a:schemeClr val="dk1"/>
                          </a:solidFill>
                          <a:latin typeface="+mn-lt"/>
                          <a:ea typeface="+mn-ea"/>
                          <a:cs typeface="+mn-cs"/>
                        </a:rPr>
                        <a:t>Limitar o número de fortes dependências com outros componentes da arquitetura corporativa.</a:t>
                      </a:r>
                    </a:p>
                    <a:p>
                      <a:endParaRPr lang="pt-BR" sz="1200" kern="1200" baseline="0" dirty="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dirty="0" smtClean="0">
                          <a:solidFill>
                            <a:schemeClr val="dk1"/>
                          </a:solidFill>
                          <a:latin typeface="+mn-lt"/>
                          <a:ea typeface="+mn-ea"/>
                          <a:cs typeface="+mn-cs"/>
                        </a:rPr>
                        <a:t>Os serviços deverão demonstrar capacidades de </a:t>
                      </a:r>
                      <a:r>
                        <a:rPr lang="pt-BR" sz="1200" b="1" kern="1200" baseline="0" dirty="0" smtClean="0">
                          <a:solidFill>
                            <a:schemeClr val="dk1"/>
                          </a:solidFill>
                          <a:latin typeface="+mn-lt"/>
                          <a:ea typeface="+mn-ea"/>
                          <a:cs typeface="+mn-cs"/>
                        </a:rPr>
                        <a:t>reutilização</a:t>
                      </a:r>
                      <a:r>
                        <a:rPr lang="pt-BR" sz="1200" kern="1200" baseline="0" dirty="0" smtClean="0">
                          <a:solidFill>
                            <a:schemeClr val="dk1"/>
                          </a:solidFill>
                          <a:latin typeface="+mn-lt"/>
                          <a:ea typeface="+mn-ea"/>
                          <a:cs typeface="+mn-cs"/>
                        </a:rPr>
                        <a:t>. </a:t>
                      </a:r>
                    </a:p>
                    <a:p>
                      <a:pPr marL="0" algn="l" defTabSz="914400" rtl="0" eaLnBrk="1" latinLnBrk="0" hangingPunct="1"/>
                      <a:endParaRPr lang="pt-BR" sz="1200"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dirty="0" smtClean="0">
                          <a:solidFill>
                            <a:schemeClr val="dk1"/>
                          </a:solidFill>
                          <a:latin typeface="+mn-lt"/>
                          <a:ea typeface="+mn-ea"/>
                          <a:cs typeface="+mn-cs"/>
                        </a:rPr>
                        <a:t>Limitar a necessidade de alterações ou novas implementações de serviços aquando de novos contextos de utilização (novos consumidores, agregação de provedores).</a:t>
                      </a:r>
                    </a:p>
                  </a:txBody>
                  <a:tcPr/>
                </a:tc>
              </a:tr>
              <a:tr h="370840">
                <a:tc>
                  <a:txBody>
                    <a:bodyPr/>
                    <a:lstStyle/>
                    <a:p>
                      <a:pPr marL="0" algn="l" defTabSz="914400" rtl="0" eaLnBrk="1" latinLnBrk="0" hangingPunct="1"/>
                      <a:r>
                        <a:rPr lang="pt-BR" sz="1200" kern="1200" baseline="0" dirty="0" smtClean="0">
                          <a:solidFill>
                            <a:schemeClr val="dk1"/>
                          </a:solidFill>
                          <a:latin typeface="+mn-lt"/>
                          <a:ea typeface="+mn-ea"/>
                          <a:cs typeface="+mn-cs"/>
                        </a:rPr>
                        <a:t>Todos os serviços de negócio tem de utilizar como </a:t>
                      </a:r>
                      <a:r>
                        <a:rPr lang="pt-BR" sz="1200" b="1" kern="1200" baseline="0" dirty="0" smtClean="0">
                          <a:solidFill>
                            <a:schemeClr val="dk1"/>
                          </a:solidFill>
                          <a:latin typeface="+mn-lt"/>
                          <a:ea typeface="+mn-ea"/>
                          <a:cs typeface="+mn-cs"/>
                        </a:rPr>
                        <a:t>padrão de mensagens</a:t>
                      </a:r>
                      <a:r>
                        <a:rPr lang="pt-BR" sz="1200" kern="1200" baseline="0" dirty="0" smtClean="0">
                          <a:solidFill>
                            <a:schemeClr val="dk1"/>
                          </a:solidFill>
                          <a:latin typeface="+mn-lt"/>
                          <a:ea typeface="+mn-ea"/>
                          <a:cs typeface="+mn-cs"/>
                        </a:rPr>
                        <a:t> as entidades de negócio baseadas no modelo canônico de dados da Oi.</a:t>
                      </a:r>
                      <a:endParaRPr lang="pt-BR" sz="1200"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dirty="0" smtClean="0">
                          <a:solidFill>
                            <a:schemeClr val="dk1"/>
                          </a:solidFill>
                          <a:latin typeface="+mn-lt"/>
                          <a:ea typeface="+mn-ea"/>
                          <a:cs typeface="+mn-cs"/>
                        </a:rPr>
                        <a:t>Suporta o principio de </a:t>
                      </a:r>
                      <a:r>
                        <a:rPr lang="pt-BR" sz="1200" b="1" kern="1200" baseline="0" dirty="0" smtClean="0">
                          <a:solidFill>
                            <a:schemeClr val="dk1"/>
                          </a:solidFill>
                          <a:latin typeface="+mn-lt"/>
                          <a:ea typeface="+mn-ea"/>
                          <a:cs typeface="+mn-cs"/>
                        </a:rPr>
                        <a:t>reutilização</a:t>
                      </a:r>
                      <a:r>
                        <a:rPr lang="pt-BR" sz="1200" kern="1200" baseline="0" dirty="0" smtClean="0">
                          <a:solidFill>
                            <a:schemeClr val="dk1"/>
                          </a:solidFill>
                          <a:latin typeface="+mn-lt"/>
                          <a:ea typeface="+mn-ea"/>
                          <a:cs typeface="+mn-cs"/>
                        </a:rPr>
                        <a:t> e </a:t>
                      </a:r>
                      <a:r>
                        <a:rPr lang="pt-BR" sz="1200" b="1" kern="1200" baseline="0" dirty="0" smtClean="0">
                          <a:solidFill>
                            <a:schemeClr val="dk1"/>
                          </a:solidFill>
                          <a:latin typeface="+mn-lt"/>
                          <a:ea typeface="+mn-ea"/>
                          <a:cs typeface="+mn-cs"/>
                        </a:rPr>
                        <a:t>baixo acoplamento,</a:t>
                      </a:r>
                      <a:r>
                        <a:rPr lang="pt-BR" sz="1200" b="0" kern="1200" baseline="0" dirty="0" smtClean="0">
                          <a:solidFill>
                            <a:schemeClr val="dk1"/>
                          </a:solidFill>
                          <a:latin typeface="+mn-lt"/>
                          <a:ea typeface="+mn-ea"/>
                          <a:cs typeface="+mn-cs"/>
                        </a:rPr>
                        <a:t> pois o serviços não serão acoplados ao modelo do dados do consumidor ou provedor.</a:t>
                      </a:r>
                      <a:endParaRPr lang="pt-BR" sz="1200" b="1" kern="1200" baseline="0" dirty="0" smtClean="0">
                        <a:solidFill>
                          <a:schemeClr val="dk1"/>
                        </a:solidFill>
                        <a:latin typeface="+mn-lt"/>
                        <a:ea typeface="+mn-ea"/>
                        <a:cs typeface="+mn-cs"/>
                      </a:endParaRPr>
                    </a:p>
                  </a:txBody>
                  <a:tcPr/>
                </a:tc>
              </a:tr>
            </a:tbl>
          </a:graphicData>
        </a:graphic>
      </p:graphicFrame>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03617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Princípios de Arquitetura</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35</a:t>
            </a:fld>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3388916255"/>
              </p:ext>
            </p:extLst>
          </p:nvPr>
        </p:nvGraphicFramePr>
        <p:xfrm>
          <a:off x="539552" y="1304766"/>
          <a:ext cx="7992888" cy="3662680"/>
        </p:xfrm>
        <a:graphic>
          <a:graphicData uri="http://schemas.openxmlformats.org/drawingml/2006/table">
            <a:tbl>
              <a:tblPr firstRow="1" bandRow="1">
                <a:tableStyleId>{5C22544A-7EE6-4342-B048-85BDC9FD1C3A}</a:tableStyleId>
              </a:tblPr>
              <a:tblGrid>
                <a:gridCol w="3816424"/>
                <a:gridCol w="4176464"/>
              </a:tblGrid>
              <a:tr h="370840">
                <a:tc>
                  <a:txBody>
                    <a:bodyPr/>
                    <a:lstStyle/>
                    <a:p>
                      <a:r>
                        <a:rPr lang="pt-BR" dirty="0" smtClean="0"/>
                        <a:t>Princípios</a:t>
                      </a:r>
                      <a:endParaRPr lang="pt-BR" dirty="0"/>
                    </a:p>
                  </a:txBody>
                  <a:tcPr/>
                </a:tc>
                <a:tc>
                  <a:txBody>
                    <a:bodyPr/>
                    <a:lstStyle/>
                    <a:p>
                      <a:r>
                        <a:rPr lang="pt-BR" dirty="0" smtClean="0"/>
                        <a:t>Motivação</a:t>
                      </a:r>
                      <a:endParaRPr lang="pt-BR" dirty="0"/>
                    </a:p>
                  </a:txBody>
                  <a:tcPr/>
                </a:tc>
              </a:tr>
              <a:tr h="370840">
                <a:tc>
                  <a:txBody>
                    <a:bodyPr/>
                    <a:lstStyle/>
                    <a:p>
                      <a:r>
                        <a:rPr lang="pt-BR" sz="1200" dirty="0" smtClean="0"/>
                        <a:t>Os serviços deverão</a:t>
                      </a:r>
                      <a:r>
                        <a:rPr lang="pt-BR" sz="1200" baseline="0" dirty="0" smtClean="0"/>
                        <a:t> demonstrar a </a:t>
                      </a:r>
                      <a:r>
                        <a:rPr lang="pt-BR" sz="1200" b="0" baseline="0" dirty="0" smtClean="0"/>
                        <a:t>capacidade de ser </a:t>
                      </a:r>
                      <a:r>
                        <a:rPr lang="pt-BR" sz="1200" b="1" baseline="0" dirty="0" smtClean="0"/>
                        <a:t>compostos</a:t>
                      </a:r>
                      <a:r>
                        <a:rPr lang="pt-BR" sz="1200" b="0" baseline="0" dirty="0" smtClean="0"/>
                        <a:t>, garantida através de padronização de protocolo de mensagem e/ou transporte.</a:t>
                      </a:r>
                      <a:endParaRPr lang="pt-BR" sz="1200" b="1" dirty="0"/>
                    </a:p>
                  </a:txBody>
                  <a:tcPr/>
                </a:tc>
                <a:tc>
                  <a:txBody>
                    <a:bodyPr/>
                    <a:lstStyle/>
                    <a:p>
                      <a:r>
                        <a:rPr lang="pt-BR" sz="1200" kern="1200" baseline="0" dirty="0" smtClean="0">
                          <a:solidFill>
                            <a:schemeClr val="dk1"/>
                          </a:solidFill>
                          <a:latin typeface="+mn-lt"/>
                          <a:ea typeface="+mn-ea"/>
                          <a:cs typeface="+mn-cs"/>
                        </a:rPr>
                        <a:t>Permitir que a arquitetura seja flexível às novas necessidades de negócio, através da implementação de novos serviços que são a composição dum conjunto de funcionalidades.</a:t>
                      </a:r>
                      <a:endParaRPr lang="pt-BR" sz="1200" kern="1200" baseline="0" dirty="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Os serviços provedores deverão</a:t>
                      </a:r>
                      <a:r>
                        <a:rPr lang="pt-BR" sz="1200" baseline="0" dirty="0" smtClean="0"/>
                        <a:t> demonstrar a </a:t>
                      </a:r>
                      <a:r>
                        <a:rPr lang="pt-BR" sz="1200" b="0" baseline="0" dirty="0" smtClean="0"/>
                        <a:t>capacidade  de ser </a:t>
                      </a:r>
                      <a:r>
                        <a:rPr lang="pt-BR" sz="1200" b="1" baseline="0" dirty="0" smtClean="0"/>
                        <a:t>idempotentes</a:t>
                      </a:r>
                      <a:r>
                        <a:rPr lang="pt-BR" sz="1200" b="0" baseline="0" dirty="0" smtClean="0"/>
                        <a:t>, i.e. s</a:t>
                      </a:r>
                      <a:r>
                        <a:rPr lang="pt-BR" sz="1200" kern="1200" baseline="0" dirty="0" smtClean="0">
                          <a:solidFill>
                            <a:schemeClr val="dk1"/>
                          </a:solidFill>
                          <a:latin typeface="+mn-lt"/>
                          <a:ea typeface="+mn-ea"/>
                          <a:cs typeface="+mn-cs"/>
                        </a:rPr>
                        <a:t>e uma requisição já foi processada pelo provedor, essa mesma requisição, em outro momento posterior, não deverá ser tida em conta</a:t>
                      </a:r>
                      <a:r>
                        <a:rPr lang="pt-BR" sz="1200" b="0" baseline="0" dirty="0" smtClean="0"/>
                        <a:t>)</a:t>
                      </a:r>
                      <a:endParaRPr lang="pt-BR" sz="12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dirty="0" smtClean="0">
                          <a:solidFill>
                            <a:schemeClr val="dk1"/>
                          </a:solidFill>
                          <a:latin typeface="+mn-lt"/>
                          <a:ea typeface="+mn-ea"/>
                          <a:cs typeface="+mn-cs"/>
                        </a:rPr>
                        <a:t>Requeresse que os serviços provedores sejam idempotentes (válido para serviços que atualizem dados no sistema provedor) para </a:t>
                      </a:r>
                      <a:r>
                        <a:rPr lang="pt-BR" sz="1200" b="1" kern="1200" baseline="0" dirty="0" smtClean="0">
                          <a:solidFill>
                            <a:schemeClr val="dk1"/>
                          </a:solidFill>
                          <a:latin typeface="+mn-lt"/>
                          <a:ea typeface="+mn-ea"/>
                          <a:cs typeface="+mn-cs"/>
                        </a:rPr>
                        <a:t>permitir</a:t>
                      </a:r>
                      <a:r>
                        <a:rPr lang="pt-BR" sz="1200" kern="1200" baseline="0" dirty="0" smtClean="0">
                          <a:solidFill>
                            <a:schemeClr val="dk1"/>
                          </a:solidFill>
                          <a:latin typeface="+mn-lt"/>
                          <a:ea typeface="+mn-ea"/>
                          <a:cs typeface="+mn-cs"/>
                        </a:rPr>
                        <a:t> que se possa </a:t>
                      </a:r>
                      <a:r>
                        <a:rPr lang="pt-BR" sz="1200" b="1" kern="1200" baseline="0" dirty="0" smtClean="0">
                          <a:solidFill>
                            <a:schemeClr val="dk1"/>
                          </a:solidFill>
                          <a:latin typeface="+mn-lt"/>
                          <a:ea typeface="+mn-ea"/>
                          <a:cs typeface="+mn-cs"/>
                        </a:rPr>
                        <a:t>reprocessar</a:t>
                      </a:r>
                      <a:r>
                        <a:rPr lang="pt-BR" sz="1200" kern="1200" baseline="0" dirty="0" smtClean="0">
                          <a:solidFill>
                            <a:schemeClr val="dk1"/>
                          </a:solidFill>
                          <a:latin typeface="+mn-lt"/>
                          <a:ea typeface="+mn-ea"/>
                          <a:cs typeface="+mn-cs"/>
                        </a:rPr>
                        <a:t> requisições em segurança  no barramento, sem causar problemas de sincronização de dados no provedor. </a:t>
                      </a:r>
                    </a:p>
                  </a:txBody>
                  <a:tcPr/>
                </a:tc>
              </a:tr>
              <a:tr h="370840">
                <a:tc>
                  <a:txBody>
                    <a:bodyPr/>
                    <a:lstStyle/>
                    <a:p>
                      <a:pPr marL="0" algn="l" defTabSz="914400" rtl="0" eaLnBrk="1" latinLnBrk="0" hangingPunct="1"/>
                      <a:r>
                        <a:rPr lang="pt-BR" sz="1200" kern="1200" baseline="0" dirty="0" smtClean="0">
                          <a:solidFill>
                            <a:schemeClr val="dk1"/>
                          </a:solidFill>
                          <a:latin typeface="+mn-lt"/>
                          <a:ea typeface="+mn-ea"/>
                          <a:cs typeface="+mn-cs"/>
                        </a:rPr>
                        <a:t>Dá-se preferência à implementação de </a:t>
                      </a:r>
                      <a:r>
                        <a:rPr lang="pt-BR" sz="1200" b="1" kern="1200" baseline="0" dirty="0" smtClean="0">
                          <a:solidFill>
                            <a:schemeClr val="dk1"/>
                          </a:solidFill>
                          <a:latin typeface="+mn-lt"/>
                          <a:ea typeface="+mn-ea"/>
                          <a:cs typeface="+mn-cs"/>
                        </a:rPr>
                        <a:t>segurança ao nível de transporte</a:t>
                      </a:r>
                      <a:r>
                        <a:rPr lang="pt-BR" sz="1200" kern="1200" baseline="0" dirty="0" smtClean="0">
                          <a:solidFill>
                            <a:schemeClr val="dk1"/>
                          </a:solidFill>
                          <a:latin typeface="+mn-lt"/>
                          <a:ea typeface="+mn-ea"/>
                          <a:cs typeface="+mn-cs"/>
                        </a:rPr>
                        <a:t> que ao nível de mensagem.</a:t>
                      </a:r>
                      <a:endParaRPr lang="pt-BR" sz="1200" kern="1200" baseline="0" dirty="0">
                        <a:solidFill>
                          <a:schemeClr val="dk1"/>
                        </a:solidFill>
                        <a:latin typeface="+mn-lt"/>
                        <a:ea typeface="+mn-ea"/>
                        <a:cs typeface="+mn-cs"/>
                      </a:endParaRPr>
                    </a:p>
                  </a:txBody>
                  <a:tcPr/>
                </a:tc>
                <a:tc>
                  <a:txBody>
                    <a:bodyPr/>
                    <a:lstStyle/>
                    <a:p>
                      <a:r>
                        <a:rPr lang="pt-BR" sz="1200" kern="1200" baseline="0" dirty="0" smtClean="0">
                          <a:solidFill>
                            <a:schemeClr val="dk1"/>
                          </a:solidFill>
                          <a:latin typeface="+mn-lt"/>
                          <a:ea typeface="+mn-ea"/>
                          <a:cs typeface="+mn-cs"/>
                        </a:rPr>
                        <a:t>Implementar segurança </a:t>
                      </a:r>
                      <a:r>
                        <a:rPr lang="pt-BR" sz="1200" b="1" kern="1200" baseline="0" dirty="0" smtClean="0">
                          <a:solidFill>
                            <a:schemeClr val="dk1"/>
                          </a:solidFill>
                          <a:latin typeface="+mn-lt"/>
                          <a:ea typeface="+mn-ea"/>
                          <a:cs typeface="+mn-cs"/>
                        </a:rPr>
                        <a:t>ao nível de transporte </a:t>
                      </a:r>
                      <a:r>
                        <a:rPr lang="pt-BR" sz="1200" kern="1200" baseline="0" dirty="0" smtClean="0">
                          <a:solidFill>
                            <a:schemeClr val="dk1"/>
                          </a:solidFill>
                          <a:latin typeface="+mn-lt"/>
                          <a:ea typeface="+mn-ea"/>
                          <a:cs typeface="+mn-cs"/>
                        </a:rPr>
                        <a:t>onera menos a arquitetura  de serviços em termos de recursos técnicos de infraestrutura. </a:t>
                      </a:r>
                      <a:endParaRPr lang="pt-BR" sz="1200" kern="1200" baseline="0" dirty="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dk1"/>
                          </a:solidFill>
                          <a:latin typeface="+mn-lt"/>
                          <a:ea typeface="+mn-ea"/>
                          <a:cs typeface="+mn-cs"/>
                        </a:rPr>
                        <a:t>A utilização da arquitetura requer</a:t>
                      </a:r>
                      <a:r>
                        <a:rPr lang="pt-BR" sz="1200" kern="1200" baseline="0" dirty="0" smtClean="0">
                          <a:solidFill>
                            <a:schemeClr val="dk1"/>
                          </a:solidFill>
                          <a:latin typeface="+mn-lt"/>
                          <a:ea typeface="+mn-ea"/>
                          <a:cs typeface="+mn-cs"/>
                        </a:rPr>
                        <a:t> que todas a requisições tenham um id único , no contexto do sistema consumidor, (</a:t>
                      </a:r>
                      <a:r>
                        <a:rPr lang="pt-BR" sz="1200" b="1" kern="1200" baseline="0" dirty="0" err="1" smtClean="0">
                          <a:solidFill>
                            <a:schemeClr val="dk1"/>
                          </a:solidFill>
                          <a:latin typeface="+mn-lt"/>
                          <a:ea typeface="+mn-ea"/>
                          <a:cs typeface="+mn-cs"/>
                        </a:rPr>
                        <a:t>transaction</a:t>
                      </a:r>
                      <a:r>
                        <a:rPr lang="pt-BR" sz="1200" b="1" kern="1200" baseline="0" dirty="0" smtClean="0">
                          <a:solidFill>
                            <a:schemeClr val="dk1"/>
                          </a:solidFill>
                          <a:latin typeface="+mn-lt"/>
                          <a:ea typeface="+mn-ea"/>
                          <a:cs typeface="+mn-cs"/>
                        </a:rPr>
                        <a:t>  ID</a:t>
                      </a:r>
                      <a:r>
                        <a:rPr lang="pt-BR" sz="1200" kern="1200" baseline="0" dirty="0" smtClean="0">
                          <a:solidFill>
                            <a:schemeClr val="dk1"/>
                          </a:solidFill>
                          <a:latin typeface="+mn-lt"/>
                          <a:ea typeface="+mn-ea"/>
                          <a:cs typeface="+mn-cs"/>
                        </a:rPr>
                        <a:t>) e gerado por este.  As respostas a esta requisição irão fazer uso deste ID. O(s) serviços provedores terão a responsabilidade de fazer uso deste  ID.</a:t>
                      </a:r>
                      <a:endParaRPr lang="pt-BR" sz="1200" i="1"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sz="1200" kern="1200" baseline="0" noProof="0" dirty="0" smtClean="0">
                          <a:solidFill>
                            <a:schemeClr val="dk1"/>
                          </a:solidFill>
                          <a:latin typeface="+mn-lt"/>
                          <a:ea typeface="+mn-ea"/>
                          <a:cs typeface="+mn-cs"/>
                        </a:rPr>
                        <a:t>A utilização dum </a:t>
                      </a:r>
                      <a:r>
                        <a:rPr lang="pt-PT" sz="1200" b="1" kern="1200" baseline="0" noProof="0" dirty="0" smtClean="0">
                          <a:solidFill>
                            <a:schemeClr val="dk1"/>
                          </a:solidFill>
                          <a:latin typeface="+mn-lt"/>
                          <a:ea typeface="+mn-ea"/>
                          <a:cs typeface="+mn-cs"/>
                        </a:rPr>
                        <a:t>transation ID </a:t>
                      </a:r>
                      <a:r>
                        <a:rPr lang="pt-PT" sz="1200" kern="1200" baseline="0" noProof="0" dirty="0" smtClean="0">
                          <a:solidFill>
                            <a:schemeClr val="dk1"/>
                          </a:solidFill>
                          <a:latin typeface="+mn-lt"/>
                          <a:ea typeface="+mn-ea"/>
                          <a:cs typeface="+mn-cs"/>
                        </a:rPr>
                        <a:t>permite uma visibilidade fim-a-fim da transação de integração (consumidor-barramento-provedore(s)) faciliatando a operabilidade e gestão da solução de integração.</a:t>
                      </a:r>
                    </a:p>
                  </a:txBody>
                  <a:tcPr/>
                </a:tc>
              </a:tr>
            </a:tbl>
          </a:graphicData>
        </a:graphic>
      </p:graphicFrame>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29978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Princípios de Arquitetura</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36</a:t>
            </a:fld>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2497104352"/>
              </p:ext>
            </p:extLst>
          </p:nvPr>
        </p:nvGraphicFramePr>
        <p:xfrm>
          <a:off x="539552" y="1304766"/>
          <a:ext cx="7992888" cy="2123440"/>
        </p:xfrm>
        <a:graphic>
          <a:graphicData uri="http://schemas.openxmlformats.org/drawingml/2006/table">
            <a:tbl>
              <a:tblPr firstRow="1" bandRow="1">
                <a:tableStyleId>{5C22544A-7EE6-4342-B048-85BDC9FD1C3A}</a:tableStyleId>
              </a:tblPr>
              <a:tblGrid>
                <a:gridCol w="3816424"/>
                <a:gridCol w="4176464"/>
              </a:tblGrid>
              <a:tr h="370840">
                <a:tc>
                  <a:txBody>
                    <a:bodyPr/>
                    <a:lstStyle/>
                    <a:p>
                      <a:r>
                        <a:rPr lang="pt-BR" dirty="0" smtClean="0"/>
                        <a:t>Princípios</a:t>
                      </a:r>
                      <a:endParaRPr lang="pt-BR" dirty="0"/>
                    </a:p>
                  </a:txBody>
                  <a:tcPr/>
                </a:tc>
                <a:tc>
                  <a:txBody>
                    <a:bodyPr/>
                    <a:lstStyle/>
                    <a:p>
                      <a:r>
                        <a:rPr lang="pt-BR" dirty="0" smtClean="0"/>
                        <a:t>Motivação</a:t>
                      </a:r>
                      <a:endParaRPr lang="pt-B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dirty="0" smtClean="0">
                          <a:solidFill>
                            <a:schemeClr val="dk1"/>
                          </a:solidFill>
                          <a:latin typeface="+mn-lt"/>
                          <a:ea typeface="+mn-ea"/>
                          <a:cs typeface="+mn-cs"/>
                        </a:rPr>
                        <a:t>Os serviços deverão utilizar </a:t>
                      </a:r>
                      <a:r>
                        <a:rPr lang="pt-BR" sz="1200" b="1" kern="1200" baseline="0" dirty="0" smtClean="0">
                          <a:solidFill>
                            <a:schemeClr val="dk1"/>
                          </a:solidFill>
                          <a:latin typeface="+mn-lt"/>
                          <a:ea typeface="+mn-ea"/>
                          <a:cs typeface="+mn-cs"/>
                        </a:rPr>
                        <a:t>caching</a:t>
                      </a:r>
                      <a:r>
                        <a:rPr lang="pt-BR" sz="1200" kern="1200" baseline="0" dirty="0" smtClean="0">
                          <a:solidFill>
                            <a:schemeClr val="dk1"/>
                          </a:solidFill>
                          <a:latin typeface="+mn-lt"/>
                          <a:ea typeface="+mn-ea"/>
                          <a:cs typeface="+mn-cs"/>
                        </a:rPr>
                        <a:t>, quando possível  e relevante (para dados que não são alterados regularmente)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noProof="0" dirty="0" smtClean="0">
                          <a:solidFill>
                            <a:schemeClr val="dk1"/>
                          </a:solidFill>
                          <a:latin typeface="+mn-lt"/>
                          <a:ea typeface="+mn-ea"/>
                          <a:cs typeface="+mn-cs"/>
                        </a:rPr>
                        <a:t>A utilização de caching na arquitetura, previne que nem todas as requisições necessitem acesso ao provedor aumentando a escalabilidade e disponibilidade da arquitetura de serviços.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baseline="0" dirty="0" smtClean="0">
                        <a:solidFill>
                          <a:schemeClr val="dk1"/>
                        </a:solidFill>
                        <a:latin typeface="+mn-lt"/>
                        <a:ea typeface="+mn-ea"/>
                        <a:cs typeface="+mn-cs"/>
                      </a:endParaRPr>
                    </a:p>
                  </a:txBody>
                  <a:tcPr/>
                </a:tc>
              </a:tr>
              <a:tr h="370840">
                <a:tc>
                  <a:txBody>
                    <a:bodyPr/>
                    <a:lstStyle/>
                    <a:p>
                      <a:pPr marL="0" algn="l" defTabSz="914400" rtl="0" eaLnBrk="1" latinLnBrk="0" hangingPunct="1"/>
                      <a:endParaRPr lang="pt-BR" sz="1200" kern="1200" baseline="0" dirty="0">
                        <a:solidFill>
                          <a:schemeClr val="dk1"/>
                        </a:solidFill>
                        <a:latin typeface="+mn-lt"/>
                        <a:ea typeface="+mn-ea"/>
                        <a:cs typeface="+mn-cs"/>
                      </a:endParaRPr>
                    </a:p>
                  </a:txBody>
                  <a:tcPr/>
                </a:tc>
                <a:tc>
                  <a:txBody>
                    <a:bodyPr/>
                    <a:lstStyle/>
                    <a:p>
                      <a:endParaRPr lang="pt-BR" sz="1200" kern="1200" baseline="0" dirty="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i="1" kern="1200" baseline="0" dirty="0">
                        <a:solidFill>
                          <a:schemeClr val="dk1"/>
                        </a:solidFill>
                        <a:latin typeface="+mn-lt"/>
                        <a:ea typeface="+mn-ea"/>
                        <a:cs typeface="+mn-cs"/>
                      </a:endParaRPr>
                    </a:p>
                  </a:txBody>
                  <a:tcPr/>
                </a:tc>
                <a:tc>
                  <a:txBody>
                    <a:bodyPr/>
                    <a:lstStyle/>
                    <a:p>
                      <a:endParaRPr lang="pt-BR" sz="1200" kern="1200" baseline="0" dirty="0">
                        <a:solidFill>
                          <a:schemeClr val="dk1"/>
                        </a:solidFill>
                        <a:latin typeface="+mn-lt"/>
                        <a:ea typeface="+mn-ea"/>
                        <a:cs typeface="+mn-cs"/>
                      </a:endParaRPr>
                    </a:p>
                  </a:txBody>
                  <a:tcPr/>
                </a:tc>
              </a:tr>
            </a:tbl>
          </a:graphicData>
        </a:graphic>
      </p:graphicFrame>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11434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Gestão de Erros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37</a:t>
            </a:fld>
            <a:endParaRPr lang="pt-BR" dirty="0"/>
          </a:p>
        </p:txBody>
      </p:sp>
      <p:sp>
        <p:nvSpPr>
          <p:cNvPr id="4" name="Espaço Reservado para Conteúdo 3"/>
          <p:cNvSpPr>
            <a:spLocks noGrp="1"/>
          </p:cNvSpPr>
          <p:nvPr>
            <p:ph sz="quarter" idx="11"/>
          </p:nvPr>
        </p:nvSpPr>
        <p:spPr>
          <a:xfrm>
            <a:off x="395536" y="1357200"/>
            <a:ext cx="8183264" cy="523220"/>
          </a:xfrm>
        </p:spPr>
        <p:txBody>
          <a:bodyPr/>
          <a:lstStyle/>
          <a:p>
            <a:r>
              <a:rPr lang="pt-BR" dirty="0" smtClean="0"/>
              <a:t>Um </a:t>
            </a:r>
            <a:r>
              <a:rPr lang="pt-BR" b="1" dirty="0" smtClean="0"/>
              <a:t>erro</a:t>
            </a:r>
            <a:r>
              <a:rPr lang="pt-BR" dirty="0" smtClean="0"/>
              <a:t> (“</a:t>
            </a:r>
            <a:r>
              <a:rPr lang="pt-BR" dirty="0" err="1" smtClean="0"/>
              <a:t>fault</a:t>
            </a:r>
            <a:r>
              <a:rPr lang="pt-BR" dirty="0" smtClean="0"/>
              <a:t>”) é um </a:t>
            </a:r>
            <a:r>
              <a:rPr lang="pt-BR" b="1" dirty="0" smtClean="0"/>
              <a:t>evento anormal </a:t>
            </a:r>
            <a:r>
              <a:rPr lang="pt-BR" dirty="0" smtClean="0"/>
              <a:t>que acontece </a:t>
            </a:r>
            <a:r>
              <a:rPr lang="pt-BR" b="1" dirty="0" smtClean="0"/>
              <a:t>fora do contexto normal </a:t>
            </a:r>
            <a:r>
              <a:rPr lang="pt-BR" dirty="0" smtClean="0"/>
              <a:t>da operação dum processo. Um erro em software pode ser categorizado de diferentes formas:</a:t>
            </a:r>
          </a:p>
        </p:txBody>
      </p:sp>
      <p:graphicFrame>
        <p:nvGraphicFramePr>
          <p:cNvPr id="6" name="Tabela 5"/>
          <p:cNvGraphicFramePr>
            <a:graphicFrameLocks noGrp="1"/>
          </p:cNvGraphicFramePr>
          <p:nvPr>
            <p:extLst>
              <p:ext uri="{D42A27DB-BD31-4B8C-83A1-F6EECF244321}">
                <p14:modId xmlns:p14="http://schemas.microsoft.com/office/powerpoint/2010/main" val="3769734047"/>
              </p:ext>
            </p:extLst>
          </p:nvPr>
        </p:nvGraphicFramePr>
        <p:xfrm>
          <a:off x="539552" y="2067694"/>
          <a:ext cx="7751778" cy="2286000"/>
        </p:xfrm>
        <a:graphic>
          <a:graphicData uri="http://schemas.openxmlformats.org/drawingml/2006/table">
            <a:tbl>
              <a:tblPr firstCol="1" bandRow="1">
                <a:tableStyleId>{5C22544A-7EE6-4342-B048-85BDC9FD1C3A}</a:tableStyleId>
              </a:tblPr>
              <a:tblGrid>
                <a:gridCol w="1127042"/>
                <a:gridCol w="6624736"/>
              </a:tblGrid>
              <a:tr h="370840">
                <a:tc>
                  <a:txBody>
                    <a:bodyPr/>
                    <a:lstStyle/>
                    <a:p>
                      <a:r>
                        <a:rPr lang="pt-BR" sz="1600" dirty="0" smtClean="0">
                          <a:latin typeface="Arial" panose="020B0604020202020204" pitchFamily="34" charset="0"/>
                          <a:cs typeface="Arial" panose="020B0604020202020204" pitchFamily="34" charset="0"/>
                        </a:rPr>
                        <a:t>Técnico</a:t>
                      </a:r>
                      <a:endParaRPr lang="pt-BR" sz="1600" dirty="0">
                        <a:latin typeface="Arial" panose="020B0604020202020204" pitchFamily="34" charset="0"/>
                        <a:cs typeface="Arial" panose="020B0604020202020204" pitchFamily="34" charset="0"/>
                      </a:endParaRPr>
                    </a:p>
                  </a:txBody>
                  <a:tcPr/>
                </a:tc>
                <a:tc>
                  <a:txBody>
                    <a:bodyPr/>
                    <a:lstStyle/>
                    <a:p>
                      <a:r>
                        <a:rPr lang="pt-BR" sz="1400" b="0" dirty="0" smtClean="0">
                          <a:latin typeface="Arial" panose="020B0604020202020204" pitchFamily="34" charset="0"/>
                          <a:cs typeface="Arial" panose="020B0604020202020204" pitchFamily="34" charset="0"/>
                        </a:rPr>
                        <a:t>Problemas causados pela infraestrutura ou componentes técnicos base no quais as aplicações estão a executar.</a:t>
                      </a:r>
                      <a:endParaRPr lang="pt-BR" sz="1400" b="0" dirty="0">
                        <a:latin typeface="Arial" panose="020B0604020202020204" pitchFamily="34" charset="0"/>
                        <a:cs typeface="Arial" panose="020B0604020202020204" pitchFamily="34" charset="0"/>
                      </a:endParaRPr>
                    </a:p>
                  </a:txBody>
                  <a:tcPr/>
                </a:tc>
              </a:tr>
              <a:tr h="370840">
                <a:tc>
                  <a:txBody>
                    <a:bodyPr/>
                    <a:lstStyle/>
                    <a:p>
                      <a:r>
                        <a:rPr lang="pt-BR" sz="1600" dirty="0" smtClean="0">
                          <a:latin typeface="Arial" panose="020B0604020202020204" pitchFamily="34" charset="0"/>
                          <a:cs typeface="Arial" panose="020B0604020202020204" pitchFamily="34" charset="0"/>
                        </a:rPr>
                        <a:t>Software</a:t>
                      </a:r>
                      <a:endParaRPr lang="pt-BR" sz="1600" dirty="0">
                        <a:latin typeface="Arial" panose="020B0604020202020204" pitchFamily="34" charset="0"/>
                        <a:cs typeface="Arial" panose="020B0604020202020204" pitchFamily="34" charset="0"/>
                      </a:endParaRPr>
                    </a:p>
                  </a:txBody>
                  <a:tcPr/>
                </a:tc>
                <a:tc>
                  <a:txBody>
                    <a:bodyPr/>
                    <a:lstStyle/>
                    <a:p>
                      <a:r>
                        <a:rPr lang="pt-BR" sz="1400" b="0" kern="1200" dirty="0" smtClean="0">
                          <a:solidFill>
                            <a:schemeClr val="dk1"/>
                          </a:solidFill>
                          <a:latin typeface="Arial" panose="020B0604020202020204" pitchFamily="34" charset="0"/>
                          <a:ea typeface="+mn-ea"/>
                          <a:cs typeface="Arial" panose="020B0604020202020204" pitchFamily="34" charset="0"/>
                        </a:rPr>
                        <a:t>Problemas causados por erros de programação em código customizado, por livrarias de software, </a:t>
                      </a:r>
                      <a:r>
                        <a:rPr lang="pt-BR" sz="1400" b="0" kern="1200" dirty="0" err="1" smtClean="0">
                          <a:solidFill>
                            <a:schemeClr val="dk1"/>
                          </a:solidFill>
                          <a:latin typeface="Arial" panose="020B0604020202020204" pitchFamily="34" charset="0"/>
                          <a:ea typeface="+mn-ea"/>
                          <a:cs typeface="Arial" panose="020B0604020202020204" pitchFamily="34" charset="0"/>
                        </a:rPr>
                        <a:t>i.e</a:t>
                      </a:r>
                      <a:r>
                        <a:rPr lang="pt-BR" sz="1400" b="0" kern="1200" dirty="0" smtClean="0">
                          <a:solidFill>
                            <a:schemeClr val="dk1"/>
                          </a:solidFill>
                          <a:latin typeface="Arial" panose="020B0604020202020204" pitchFamily="34" charset="0"/>
                          <a:ea typeface="+mn-ea"/>
                          <a:cs typeface="Arial" panose="020B0604020202020204" pitchFamily="34" charset="0"/>
                        </a:rPr>
                        <a:t> “bugs”</a:t>
                      </a:r>
                      <a:endParaRPr lang="pt-BR" sz="1400" b="0" kern="1200" dirty="0">
                        <a:solidFill>
                          <a:schemeClr val="dk1"/>
                        </a:solidFill>
                        <a:latin typeface="Arial" panose="020B0604020202020204" pitchFamily="34" charset="0"/>
                        <a:ea typeface="+mn-ea"/>
                        <a:cs typeface="Arial" panose="020B0604020202020204" pitchFamily="34" charset="0"/>
                      </a:endParaRPr>
                    </a:p>
                  </a:txBody>
                  <a:tcPr/>
                </a:tc>
              </a:tr>
              <a:tr h="370840">
                <a:tc>
                  <a:txBody>
                    <a:bodyPr/>
                    <a:lstStyle/>
                    <a:p>
                      <a:r>
                        <a:rPr lang="pt-BR" sz="1600" dirty="0" smtClean="0">
                          <a:latin typeface="Arial" panose="020B0604020202020204" pitchFamily="34" charset="0"/>
                          <a:cs typeface="Arial" panose="020B0604020202020204" pitchFamily="34" charset="0"/>
                        </a:rPr>
                        <a:t>Usuário</a:t>
                      </a:r>
                      <a:endParaRPr lang="pt-BR" sz="1600" dirty="0">
                        <a:latin typeface="Arial" panose="020B0604020202020204" pitchFamily="34" charset="0"/>
                        <a:cs typeface="Arial" panose="020B0604020202020204" pitchFamily="34" charset="0"/>
                      </a:endParaRPr>
                    </a:p>
                  </a:txBody>
                  <a:tcPr/>
                </a:tc>
                <a:tc>
                  <a:txBody>
                    <a:bodyPr/>
                    <a:lstStyle/>
                    <a:p>
                      <a:r>
                        <a:rPr lang="pt-BR" sz="1400" b="0" dirty="0" smtClean="0">
                          <a:latin typeface="Arial" panose="020B0604020202020204" pitchFamily="34" charset="0"/>
                          <a:cs typeface="Arial" panose="020B0604020202020204" pitchFamily="34" charset="0"/>
                        </a:rPr>
                        <a:t>Problemas causados por pessoas</a:t>
                      </a:r>
                      <a:r>
                        <a:rPr lang="pt-BR" sz="1400" b="0" baseline="0" dirty="0" smtClean="0">
                          <a:latin typeface="Arial" panose="020B0604020202020204" pitchFamily="34" charset="0"/>
                          <a:cs typeface="Arial" panose="020B0604020202020204" pitchFamily="34" charset="0"/>
                        </a:rPr>
                        <a:t> (</a:t>
                      </a:r>
                      <a:r>
                        <a:rPr lang="pt-BR" sz="1400" b="0" dirty="0" smtClean="0">
                          <a:latin typeface="Arial" panose="020B0604020202020204" pitchFamily="34" charset="0"/>
                          <a:cs typeface="Arial" panose="020B0604020202020204" pitchFamily="34" charset="0"/>
                        </a:rPr>
                        <a:t>usuários) quando utilizam o software, tais como introduzir dados errôneos, má utilização, etc...</a:t>
                      </a:r>
                      <a:endParaRPr lang="pt-BR" sz="1400" b="0" dirty="0">
                        <a:latin typeface="Arial" panose="020B0604020202020204" pitchFamily="34" charset="0"/>
                        <a:cs typeface="Arial" panose="020B0604020202020204" pitchFamily="34" charset="0"/>
                      </a:endParaRPr>
                    </a:p>
                  </a:txBody>
                  <a:tcPr/>
                </a:tc>
              </a:tr>
              <a:tr h="370840">
                <a:tc>
                  <a:txBody>
                    <a:bodyPr/>
                    <a:lstStyle/>
                    <a:p>
                      <a:r>
                        <a:rPr lang="pt-BR" sz="1600" dirty="0" smtClean="0">
                          <a:latin typeface="Arial" panose="020B0604020202020204" pitchFamily="34" charset="0"/>
                          <a:cs typeface="Arial" panose="020B0604020202020204" pitchFamily="34" charset="0"/>
                        </a:rPr>
                        <a:t>Negócio</a:t>
                      </a:r>
                      <a:endParaRPr lang="pt-BR"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dirty="0" smtClean="0">
                          <a:latin typeface="Arial" panose="020B0604020202020204" pitchFamily="34" charset="0"/>
                          <a:cs typeface="Arial" panose="020B0604020202020204" pitchFamily="34" charset="0"/>
                        </a:rPr>
                        <a:t>Problemas causados quando uma regra de negócio falha, por exemplo um cliente faz uma compra mas não existe no sistema CRM, não tem crédito para concluir uma operação de compra, etc...</a:t>
                      </a:r>
                    </a:p>
                  </a:txBody>
                  <a:tcPr/>
                </a:tc>
              </a:tr>
            </a:tbl>
          </a:graphicData>
        </a:graphic>
      </p:graphicFrame>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01791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Gestão de Erros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38</a:t>
            </a:fld>
            <a:endParaRPr lang="pt-BR" dirty="0"/>
          </a:p>
        </p:txBody>
      </p:sp>
      <p:sp>
        <p:nvSpPr>
          <p:cNvPr id="4" name="Espaço Reservado para Conteúdo 3"/>
          <p:cNvSpPr>
            <a:spLocks noGrp="1"/>
          </p:cNvSpPr>
          <p:nvPr>
            <p:ph sz="quarter" idx="11"/>
          </p:nvPr>
        </p:nvSpPr>
        <p:spPr>
          <a:xfrm>
            <a:off x="395536" y="1275606"/>
            <a:ext cx="8183264" cy="307777"/>
          </a:xfrm>
        </p:spPr>
        <p:txBody>
          <a:bodyPr/>
          <a:lstStyle/>
          <a:p>
            <a:r>
              <a:rPr lang="pt-BR" dirty="0" smtClean="0"/>
              <a:t>Na </a:t>
            </a:r>
            <a:r>
              <a:rPr lang="pt-BR" b="1" dirty="0" smtClean="0"/>
              <a:t>Arquitetura de Serviços </a:t>
            </a:r>
            <a:r>
              <a:rPr lang="pt-BR" dirty="0" smtClean="0"/>
              <a:t>iremos classificar os </a:t>
            </a:r>
            <a:r>
              <a:rPr lang="pt-BR" b="1" dirty="0" smtClean="0"/>
              <a:t>erros</a:t>
            </a:r>
            <a:r>
              <a:rPr lang="pt-BR" dirty="0" smtClean="0"/>
              <a:t> de 2 formas que terão a seguinte tipificação:</a:t>
            </a:r>
          </a:p>
        </p:txBody>
      </p:sp>
      <p:graphicFrame>
        <p:nvGraphicFramePr>
          <p:cNvPr id="5" name="Tabela 4"/>
          <p:cNvGraphicFramePr>
            <a:graphicFrameLocks noGrp="1"/>
          </p:cNvGraphicFramePr>
          <p:nvPr>
            <p:extLst>
              <p:ext uri="{D42A27DB-BD31-4B8C-83A1-F6EECF244321}">
                <p14:modId xmlns:p14="http://schemas.microsoft.com/office/powerpoint/2010/main" val="358663456"/>
              </p:ext>
            </p:extLst>
          </p:nvPr>
        </p:nvGraphicFramePr>
        <p:xfrm>
          <a:off x="539552" y="1635646"/>
          <a:ext cx="7848872" cy="2039620"/>
        </p:xfrm>
        <a:graphic>
          <a:graphicData uri="http://schemas.openxmlformats.org/drawingml/2006/table">
            <a:tbl>
              <a:tblPr firstRow="1" bandRow="1">
                <a:tableStyleId>{5C22544A-7EE6-4342-B048-85BDC9FD1C3A}</a:tableStyleId>
              </a:tblPr>
              <a:tblGrid>
                <a:gridCol w="3852428"/>
                <a:gridCol w="3996444"/>
              </a:tblGrid>
              <a:tr h="370840">
                <a:tc>
                  <a:txBody>
                    <a:bodyPr/>
                    <a:lstStyle/>
                    <a:p>
                      <a:r>
                        <a:rPr lang="pt-BR" sz="1400" dirty="0" smtClean="0"/>
                        <a:t>Negócio</a:t>
                      </a:r>
                      <a:endParaRPr lang="pt-BR" sz="1400" dirty="0"/>
                    </a:p>
                  </a:txBody>
                  <a:tcPr/>
                </a:tc>
                <a:tc>
                  <a:txBody>
                    <a:bodyPr/>
                    <a:lstStyle/>
                    <a:p>
                      <a:r>
                        <a:rPr lang="pt-BR" sz="1400" dirty="0" smtClean="0"/>
                        <a:t>Técnico</a:t>
                      </a:r>
                      <a:endParaRPr lang="pt-BR" sz="1400" dirty="0"/>
                    </a:p>
                  </a:txBody>
                  <a:tcPr/>
                </a:tc>
              </a:tr>
              <a:tr h="370840">
                <a:tc>
                  <a:txBody>
                    <a:bodyPr/>
                    <a:lstStyle/>
                    <a:p>
                      <a:r>
                        <a:rPr lang="pt-BR" sz="1200" noProof="0" dirty="0" smtClean="0">
                          <a:effectLst/>
                          <a:latin typeface="arial"/>
                        </a:rPr>
                        <a:t>Indica</a:t>
                      </a:r>
                      <a:r>
                        <a:rPr lang="pt-BR" sz="1200" baseline="0" noProof="0" dirty="0" smtClean="0">
                          <a:effectLst/>
                          <a:latin typeface="arial"/>
                        </a:rPr>
                        <a:t> um problema para acomodar um requerimento de negócio específico</a:t>
                      </a:r>
                    </a:p>
                  </a:txBody>
                  <a:tcPr marL="47625" marR="47625" marT="19050" marB="19050"/>
                </a:tc>
                <a:tc>
                  <a:txBody>
                    <a:bodyPr/>
                    <a:lstStyle/>
                    <a:p>
                      <a:r>
                        <a:rPr lang="pt-BR" sz="1200" noProof="0" dirty="0" smtClean="0">
                          <a:effectLst/>
                          <a:latin typeface="arial"/>
                        </a:rPr>
                        <a:t>Indica</a:t>
                      </a:r>
                      <a:r>
                        <a:rPr lang="pt-BR" sz="1200" baseline="0" noProof="0" dirty="0" smtClean="0">
                          <a:effectLst/>
                          <a:latin typeface="arial"/>
                        </a:rPr>
                        <a:t> o problema na execução de um componente de software ou de hardware</a:t>
                      </a:r>
                      <a:endParaRPr lang="pt-BR" sz="1200" noProof="0" dirty="0">
                        <a:effectLst/>
                        <a:latin typeface="arial"/>
                      </a:endParaRPr>
                    </a:p>
                  </a:txBody>
                  <a:tcPr marL="47625" marR="47625" marT="19050" marB="19050"/>
                </a:tc>
              </a:tr>
              <a:tr h="370840">
                <a:tc>
                  <a:txBody>
                    <a:bodyPr/>
                    <a:lstStyle/>
                    <a:p>
                      <a:r>
                        <a:rPr lang="pt-BR" sz="1200" noProof="0" dirty="0" smtClean="0">
                          <a:effectLst/>
                          <a:latin typeface="arial"/>
                        </a:rPr>
                        <a:t>São normalmente</a:t>
                      </a:r>
                      <a:r>
                        <a:rPr lang="pt-BR" sz="1200" baseline="0" noProof="0" dirty="0" smtClean="0">
                          <a:effectLst/>
                          <a:latin typeface="arial"/>
                        </a:rPr>
                        <a:t> erros esperados e podem ser definidos no contrato dos serviços</a:t>
                      </a:r>
                      <a:endParaRPr lang="pt-BR" sz="1200" noProof="0" dirty="0">
                        <a:effectLst/>
                        <a:latin typeface="arial"/>
                      </a:endParaRPr>
                    </a:p>
                  </a:txBody>
                  <a:tcPr marL="47625" marR="47625" marT="19050" marB="19050"/>
                </a:tc>
                <a:tc>
                  <a:txBody>
                    <a:bodyPr/>
                    <a:lstStyle/>
                    <a:p>
                      <a:r>
                        <a:rPr lang="pt-BR" sz="1200" noProof="0" dirty="0" smtClean="0">
                          <a:effectLst/>
                          <a:latin typeface="arial"/>
                        </a:rPr>
                        <a:t>São</a:t>
                      </a:r>
                      <a:r>
                        <a:rPr lang="pt-BR" sz="1200" baseline="0" noProof="0" dirty="0" smtClean="0">
                          <a:effectLst/>
                          <a:latin typeface="arial"/>
                        </a:rPr>
                        <a:t> erros que normalmente </a:t>
                      </a:r>
                      <a:r>
                        <a:rPr lang="pt-BR" sz="1200" b="1" baseline="0" noProof="0" dirty="0" smtClean="0">
                          <a:effectLst/>
                          <a:latin typeface="arial"/>
                        </a:rPr>
                        <a:t>não</a:t>
                      </a:r>
                      <a:r>
                        <a:rPr lang="pt-BR" sz="1200" baseline="0" noProof="0" dirty="0" smtClean="0">
                          <a:effectLst/>
                          <a:latin typeface="arial"/>
                        </a:rPr>
                        <a:t> são </a:t>
                      </a:r>
                      <a:r>
                        <a:rPr lang="pt-BR" sz="1200" noProof="0" dirty="0" smtClean="0">
                          <a:effectLst/>
                          <a:latin typeface="arial"/>
                        </a:rPr>
                        <a:t>esperados e não são definidos</a:t>
                      </a:r>
                      <a:r>
                        <a:rPr lang="pt-BR" sz="1200" baseline="0" noProof="0" dirty="0" smtClean="0">
                          <a:effectLst/>
                          <a:latin typeface="arial"/>
                        </a:rPr>
                        <a:t> nos contratos de negócio</a:t>
                      </a:r>
                      <a:endParaRPr lang="pt-BR" sz="1200" noProof="0" dirty="0">
                        <a:effectLst/>
                        <a:latin typeface="arial"/>
                      </a:endParaRPr>
                    </a:p>
                  </a:txBody>
                  <a:tcPr marL="47625" marR="47625" marT="19050" marB="19050"/>
                </a:tc>
              </a:tr>
              <a:tr h="66824">
                <a:tc>
                  <a:txBody>
                    <a:bodyPr/>
                    <a:lstStyle/>
                    <a:p>
                      <a:r>
                        <a:rPr lang="pt-BR" sz="1200" dirty="0" smtClean="0">
                          <a:effectLst/>
                          <a:latin typeface="arial"/>
                        </a:rPr>
                        <a:t>Tem um valor</a:t>
                      </a:r>
                      <a:r>
                        <a:rPr lang="pt-BR" sz="1200" baseline="0" dirty="0" smtClean="0">
                          <a:effectLst/>
                          <a:latin typeface="arial"/>
                        </a:rPr>
                        <a:t> para o negócio</a:t>
                      </a:r>
                      <a:endParaRPr lang="pt-BR" sz="1200" dirty="0">
                        <a:effectLst/>
                        <a:latin typeface="arial"/>
                      </a:endParaRPr>
                    </a:p>
                  </a:txBody>
                  <a:tcPr marL="47625" marR="47625" marT="19050" marB="19050"/>
                </a:tc>
                <a:tc>
                  <a:txBody>
                    <a:bodyPr/>
                    <a:lstStyle/>
                    <a:p>
                      <a:r>
                        <a:rPr lang="pt-BR" sz="1200" dirty="0" smtClean="0">
                          <a:effectLst/>
                          <a:latin typeface="arial"/>
                        </a:rPr>
                        <a:t>Não tem nenhum</a:t>
                      </a:r>
                      <a:r>
                        <a:rPr lang="pt-BR" sz="1200" baseline="0" dirty="0" smtClean="0">
                          <a:effectLst/>
                          <a:latin typeface="arial"/>
                        </a:rPr>
                        <a:t> valor para o negócio</a:t>
                      </a:r>
                      <a:endParaRPr lang="pt-BR" sz="1200" dirty="0">
                        <a:effectLst/>
                        <a:latin typeface="arial"/>
                      </a:endParaRPr>
                    </a:p>
                  </a:txBody>
                  <a:tcPr marL="47625" marR="47625" marT="19050" marB="19050"/>
                </a:tc>
              </a:tr>
              <a:tr h="205884">
                <a:tc>
                  <a:txBody>
                    <a:bodyPr/>
                    <a:lstStyle/>
                    <a:p>
                      <a:r>
                        <a:rPr lang="pt-BR" sz="1200" noProof="0" dirty="0" smtClean="0">
                          <a:effectLst/>
                          <a:latin typeface="arial"/>
                        </a:rPr>
                        <a:t>São erros para os quais os consumidores de serviços </a:t>
                      </a:r>
                      <a:r>
                        <a:rPr lang="pt-BR" sz="1200" b="1" noProof="0" dirty="0" smtClean="0">
                          <a:effectLst/>
                          <a:latin typeface="arial"/>
                        </a:rPr>
                        <a:t>podem</a:t>
                      </a:r>
                      <a:r>
                        <a:rPr lang="pt-BR" sz="1200" noProof="0" dirty="0" smtClean="0">
                          <a:effectLst/>
                          <a:latin typeface="arial"/>
                        </a:rPr>
                        <a:t> </a:t>
                      </a:r>
                      <a:r>
                        <a:rPr lang="pt-BR" sz="1200" b="0" noProof="0" dirty="0" smtClean="0">
                          <a:effectLst/>
                          <a:latin typeface="arial"/>
                        </a:rPr>
                        <a:t>normalmente</a:t>
                      </a:r>
                      <a:r>
                        <a:rPr lang="pt-BR" sz="1200" b="1" noProof="0" dirty="0" smtClean="0">
                          <a:effectLst/>
                          <a:latin typeface="arial"/>
                        </a:rPr>
                        <a:t> recuperar</a:t>
                      </a:r>
                      <a:endParaRPr lang="pt-BR" sz="1200" b="1" noProof="0" dirty="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noProof="0" dirty="0" smtClean="0">
                          <a:solidFill>
                            <a:schemeClr val="dk1"/>
                          </a:solidFill>
                          <a:effectLst/>
                          <a:latin typeface="arial"/>
                          <a:ea typeface="+mn-ea"/>
                          <a:cs typeface="+mn-cs"/>
                        </a:rPr>
                        <a:t>São erros para os quais os consumidores de serviços </a:t>
                      </a:r>
                      <a:r>
                        <a:rPr lang="pt-BR" sz="1200" b="1" kern="1200" noProof="0" dirty="0" smtClean="0">
                          <a:solidFill>
                            <a:schemeClr val="dk1"/>
                          </a:solidFill>
                          <a:effectLst/>
                          <a:latin typeface="arial"/>
                          <a:ea typeface="+mn-ea"/>
                          <a:cs typeface="+mn-cs"/>
                        </a:rPr>
                        <a:t>não</a:t>
                      </a:r>
                      <a:r>
                        <a:rPr lang="pt-BR" sz="1200" kern="1200" noProof="0" dirty="0" smtClean="0">
                          <a:solidFill>
                            <a:schemeClr val="dk1"/>
                          </a:solidFill>
                          <a:effectLst/>
                          <a:latin typeface="arial"/>
                          <a:ea typeface="+mn-ea"/>
                          <a:cs typeface="+mn-cs"/>
                        </a:rPr>
                        <a:t> </a:t>
                      </a:r>
                      <a:r>
                        <a:rPr lang="pt-BR" sz="1200" b="1" kern="1200" noProof="0" dirty="0" smtClean="0">
                          <a:solidFill>
                            <a:schemeClr val="dk1"/>
                          </a:solidFill>
                          <a:effectLst/>
                          <a:latin typeface="arial"/>
                          <a:ea typeface="+mn-ea"/>
                          <a:cs typeface="+mn-cs"/>
                        </a:rPr>
                        <a:t>podem</a:t>
                      </a:r>
                      <a:r>
                        <a:rPr lang="pt-BR" sz="1200" kern="1200" noProof="0" dirty="0" smtClean="0">
                          <a:solidFill>
                            <a:schemeClr val="dk1"/>
                          </a:solidFill>
                          <a:effectLst/>
                          <a:latin typeface="arial"/>
                          <a:ea typeface="+mn-ea"/>
                          <a:cs typeface="+mn-cs"/>
                        </a:rPr>
                        <a:t> (</a:t>
                      </a:r>
                      <a:r>
                        <a:rPr lang="pt-BR" sz="1200" b="0" kern="1200" noProof="0" dirty="0" smtClean="0">
                          <a:solidFill>
                            <a:schemeClr val="dk1"/>
                          </a:solidFill>
                          <a:effectLst/>
                          <a:latin typeface="arial"/>
                          <a:ea typeface="+mn-ea"/>
                          <a:cs typeface="+mn-cs"/>
                        </a:rPr>
                        <a:t>facilmente</a:t>
                      </a:r>
                      <a:r>
                        <a:rPr lang="pt-BR" sz="1200" kern="1200" noProof="0" dirty="0" smtClean="0">
                          <a:solidFill>
                            <a:schemeClr val="dk1"/>
                          </a:solidFill>
                          <a:effectLst/>
                          <a:latin typeface="arial"/>
                          <a:ea typeface="+mn-ea"/>
                          <a:cs typeface="+mn-cs"/>
                        </a:rPr>
                        <a:t>) </a:t>
                      </a:r>
                      <a:r>
                        <a:rPr lang="pt-BR" sz="1200" b="1" kern="1200" noProof="0" dirty="0" smtClean="0">
                          <a:solidFill>
                            <a:schemeClr val="dk1"/>
                          </a:solidFill>
                          <a:effectLst/>
                          <a:latin typeface="arial"/>
                          <a:ea typeface="+mn-ea"/>
                          <a:cs typeface="+mn-cs"/>
                        </a:rPr>
                        <a:t>recuperar</a:t>
                      </a:r>
                      <a:r>
                        <a:rPr lang="pt-BR" sz="1200" kern="1200" noProof="0" dirty="0" smtClean="0">
                          <a:solidFill>
                            <a:schemeClr val="dk1"/>
                          </a:solidFill>
                          <a:effectLst/>
                          <a:latin typeface="arial"/>
                          <a:ea typeface="+mn-ea"/>
                          <a:cs typeface="+mn-cs"/>
                        </a:rPr>
                        <a:t>. Estão dependentes de outros</a:t>
                      </a:r>
                      <a:r>
                        <a:rPr lang="pt-BR" sz="1200" kern="1200" baseline="0" noProof="0" dirty="0" smtClean="0">
                          <a:solidFill>
                            <a:schemeClr val="dk1"/>
                          </a:solidFill>
                          <a:effectLst/>
                          <a:latin typeface="arial"/>
                          <a:ea typeface="+mn-ea"/>
                          <a:cs typeface="+mn-cs"/>
                        </a:rPr>
                        <a:t> resolver a causa raiz do problema.</a:t>
                      </a:r>
                      <a:endParaRPr lang="pt-BR" sz="1200" dirty="0"/>
                    </a:p>
                  </a:txBody>
                  <a:tcPr/>
                </a:tc>
              </a:tr>
            </a:tbl>
          </a:graphicData>
        </a:graphic>
      </p:graphicFrame>
      <p:sp>
        <p:nvSpPr>
          <p:cNvPr id="10" name="Espaço Reservado para Conteúdo 3"/>
          <p:cNvSpPr txBox="1">
            <a:spLocks/>
          </p:cNvSpPr>
          <p:nvPr/>
        </p:nvSpPr>
        <p:spPr>
          <a:xfrm>
            <a:off x="395536" y="3778463"/>
            <a:ext cx="8183264" cy="1169551"/>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Internamente, a </a:t>
            </a:r>
            <a:r>
              <a:rPr lang="pt-BR" b="1" dirty="0" smtClean="0"/>
              <a:t>Arquitetura de Serviços </a:t>
            </a:r>
            <a:r>
              <a:rPr lang="pt-BR" dirty="0" smtClean="0"/>
              <a:t>irá utilizar a estrutura nativa de SOAP, o “</a:t>
            </a:r>
            <a:r>
              <a:rPr lang="pt-BR" b="1" dirty="0" smtClean="0"/>
              <a:t>SOAP </a:t>
            </a:r>
            <a:r>
              <a:rPr lang="pt-BR" b="1" dirty="0" err="1" smtClean="0"/>
              <a:t>Fault</a:t>
            </a:r>
            <a:r>
              <a:rPr lang="pt-BR" dirty="0" smtClean="0"/>
              <a:t>”, para gerir os erros. Esta estrutura é melhor de  utilizar que códigos de erros ou </a:t>
            </a:r>
            <a:r>
              <a:rPr lang="pt-BR" dirty="0" err="1" smtClean="0"/>
              <a:t>flags</a:t>
            </a:r>
            <a:r>
              <a:rPr lang="pt-BR" dirty="0" smtClean="0"/>
              <a:t> na resposta “normal” do serviços, pois pode-se utilizar toda a infraestrutura técnica das ferramentas para gerir as exceções. Externamente, uma estrutura “</a:t>
            </a:r>
            <a:r>
              <a:rPr lang="pt-BR" dirty="0" err="1" smtClean="0"/>
              <a:t>custom</a:t>
            </a:r>
            <a:r>
              <a:rPr lang="pt-BR" dirty="0" smtClean="0"/>
              <a:t>” no SOAP Header irá providenciar informação de erros para os consumidores e dos provedores.</a:t>
            </a:r>
            <a:endParaRPr lang="pt-BR"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tângulo 13"/>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32500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Estratégias de Tratamento ou Prevenção de Erros</a:t>
            </a:r>
            <a:r>
              <a:rPr lang="pt-BR" dirty="0" smtClean="0"/>
              <a:t>*</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39</a:t>
            </a:fld>
            <a:endParaRPr lang="pt-BR" dirty="0"/>
          </a:p>
        </p:txBody>
      </p:sp>
      <p:sp>
        <p:nvSpPr>
          <p:cNvPr id="4" name="Espaço Reservado para Conteúdo 3"/>
          <p:cNvSpPr>
            <a:spLocks noGrp="1"/>
          </p:cNvSpPr>
          <p:nvPr>
            <p:ph sz="quarter" idx="11"/>
          </p:nvPr>
        </p:nvSpPr>
        <p:spPr>
          <a:xfrm>
            <a:off x="395536" y="1357200"/>
            <a:ext cx="8183264" cy="523220"/>
          </a:xfrm>
        </p:spPr>
        <p:txBody>
          <a:bodyPr/>
          <a:lstStyle/>
          <a:p>
            <a:r>
              <a:rPr lang="pt-BR" dirty="0" smtClean="0"/>
              <a:t>A tabela seguinte lista estratégias comuns para a prevenção e tratamento de erros, e os serviços da arquitetura deverão implementar algumas destas ações para a resolução de erros.</a:t>
            </a:r>
          </a:p>
        </p:txBody>
      </p:sp>
      <p:sp>
        <p:nvSpPr>
          <p:cNvPr id="10" name="Espaço Reservado para Conteúdo 3"/>
          <p:cNvSpPr txBox="1">
            <a:spLocks/>
          </p:cNvSpPr>
          <p:nvPr/>
        </p:nvSpPr>
        <p:spPr>
          <a:xfrm>
            <a:off x="323528" y="4876586"/>
            <a:ext cx="8183264" cy="21544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800" dirty="0" smtClean="0"/>
              <a:t>*Fonte: </a:t>
            </a:r>
            <a:r>
              <a:rPr lang="pt-BR" sz="800" i="1" dirty="0" err="1"/>
              <a:t>Patterns</a:t>
            </a:r>
            <a:r>
              <a:rPr lang="pt-BR" sz="800" i="1" dirty="0"/>
              <a:t> for </a:t>
            </a:r>
            <a:r>
              <a:rPr lang="pt-BR" sz="800" i="1" dirty="0" err="1"/>
              <a:t>Fault</a:t>
            </a:r>
            <a:r>
              <a:rPr lang="pt-BR" sz="800" i="1" dirty="0"/>
              <a:t> </a:t>
            </a:r>
            <a:r>
              <a:rPr lang="pt-BR" sz="800" i="1" dirty="0" err="1"/>
              <a:t>Tolerant</a:t>
            </a:r>
            <a:r>
              <a:rPr lang="pt-BR" sz="800" i="1" dirty="0"/>
              <a:t> </a:t>
            </a:r>
            <a:r>
              <a:rPr lang="pt-BR" sz="800" i="1" dirty="0" smtClean="0"/>
              <a:t>Software</a:t>
            </a:r>
            <a:r>
              <a:rPr lang="pt-BR" sz="800" dirty="0" smtClean="0"/>
              <a:t>, </a:t>
            </a:r>
            <a:r>
              <a:rPr lang="pt-BR" sz="800" dirty="0"/>
              <a:t>Robert </a:t>
            </a:r>
            <a:r>
              <a:rPr lang="pt-BR" sz="800" dirty="0" err="1" smtClean="0"/>
              <a:t>Hanmer</a:t>
            </a:r>
            <a:r>
              <a:rPr lang="pt-BR" sz="800" dirty="0" smtClean="0"/>
              <a:t>, </a:t>
            </a:r>
            <a:r>
              <a:rPr lang="pt-BR" sz="800" dirty="0" err="1"/>
              <a:t>Wiley</a:t>
            </a:r>
            <a:r>
              <a:rPr lang="pt-BR" sz="800" dirty="0"/>
              <a:t> Software </a:t>
            </a:r>
            <a:r>
              <a:rPr lang="pt-BR" sz="800" dirty="0" err="1"/>
              <a:t>Patterns</a:t>
            </a:r>
            <a:r>
              <a:rPr lang="pt-BR" sz="800" dirty="0"/>
              <a:t> </a:t>
            </a:r>
            <a:r>
              <a:rPr lang="pt-BR" sz="800" dirty="0" smtClean="0"/>
              <a:t>Series </a:t>
            </a:r>
            <a:endParaRPr lang="pt-BR" sz="800" dirty="0"/>
          </a:p>
        </p:txBody>
      </p:sp>
      <p:graphicFrame>
        <p:nvGraphicFramePr>
          <p:cNvPr id="6" name="Tabela 5"/>
          <p:cNvGraphicFramePr>
            <a:graphicFrameLocks noGrp="1"/>
          </p:cNvGraphicFramePr>
          <p:nvPr>
            <p:extLst>
              <p:ext uri="{D42A27DB-BD31-4B8C-83A1-F6EECF244321}">
                <p14:modId xmlns:p14="http://schemas.microsoft.com/office/powerpoint/2010/main" val="2574578054"/>
              </p:ext>
            </p:extLst>
          </p:nvPr>
        </p:nvGraphicFramePr>
        <p:xfrm>
          <a:off x="539552" y="1918558"/>
          <a:ext cx="8064897" cy="2735580"/>
        </p:xfrm>
        <a:graphic>
          <a:graphicData uri="http://schemas.openxmlformats.org/drawingml/2006/table">
            <a:tbl>
              <a:tblPr firstRow="1" bandRow="1">
                <a:tableStyleId>{5C22544A-7EE6-4342-B048-85BDC9FD1C3A}</a:tableStyleId>
              </a:tblPr>
              <a:tblGrid>
                <a:gridCol w="1080120"/>
                <a:gridCol w="1008112"/>
                <a:gridCol w="5976665"/>
              </a:tblGrid>
              <a:tr h="216024">
                <a:tc>
                  <a:txBody>
                    <a:bodyPr/>
                    <a:lstStyle/>
                    <a:p>
                      <a:r>
                        <a:rPr lang="pt-BR" sz="1200" dirty="0" smtClean="0"/>
                        <a:t>Ação</a:t>
                      </a:r>
                      <a:endParaRPr lang="pt-BR" sz="1200" dirty="0"/>
                    </a:p>
                  </a:txBody>
                  <a:tcPr/>
                </a:tc>
                <a:tc>
                  <a:txBody>
                    <a:bodyPr/>
                    <a:lstStyle/>
                    <a:p>
                      <a:r>
                        <a:rPr lang="pt-BR" sz="1200" dirty="0" smtClean="0"/>
                        <a:t>Tipo</a:t>
                      </a:r>
                      <a:endParaRPr lang="pt-BR" sz="1200" dirty="0"/>
                    </a:p>
                  </a:txBody>
                  <a:tcPr/>
                </a:tc>
                <a:tc>
                  <a:txBody>
                    <a:bodyPr/>
                    <a:lstStyle/>
                    <a:p>
                      <a:r>
                        <a:rPr lang="pt-BR" sz="1200" dirty="0" smtClean="0"/>
                        <a:t>Descrição</a:t>
                      </a:r>
                      <a:endParaRPr lang="pt-BR" sz="1200" dirty="0"/>
                    </a:p>
                  </a:txBody>
                  <a:tcPr/>
                </a:tc>
              </a:tr>
              <a:tr h="85720">
                <a:tc>
                  <a:txBody>
                    <a:bodyPr/>
                    <a:lstStyle/>
                    <a:p>
                      <a:r>
                        <a:rPr lang="pt-BR" sz="1200" dirty="0" smtClean="0">
                          <a:effectLst/>
                          <a:latin typeface="arial"/>
                        </a:rPr>
                        <a:t>Ignorar</a:t>
                      </a:r>
                      <a:endParaRPr lang="pt-BR" sz="1200" dirty="0">
                        <a:effectLst/>
                        <a:latin typeface="arial"/>
                      </a:endParaRP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dirty="0" smtClean="0">
                          <a:effectLst/>
                          <a:latin typeface="arial"/>
                        </a:rPr>
                        <a:t>Simplesmente ignorar</a:t>
                      </a:r>
                      <a:r>
                        <a:rPr lang="pt-BR" sz="1200" baseline="0" dirty="0" smtClean="0">
                          <a:effectLst/>
                          <a:latin typeface="arial"/>
                        </a:rPr>
                        <a:t> a requisição</a:t>
                      </a:r>
                      <a:endParaRPr lang="pt-BR" sz="1200" dirty="0">
                        <a:effectLst/>
                        <a:latin typeface="arial"/>
                      </a:endParaRPr>
                    </a:p>
                  </a:txBody>
                  <a:tcPr marL="47625" marR="47625" marT="19050" marB="19050"/>
                </a:tc>
              </a:tr>
              <a:tr h="80764">
                <a:tc>
                  <a:txBody>
                    <a:bodyPr/>
                    <a:lstStyle/>
                    <a:p>
                      <a:r>
                        <a:rPr lang="pt-BR" sz="1200" dirty="0" smtClean="0">
                          <a:effectLst/>
                          <a:latin typeface="arial"/>
                        </a:rPr>
                        <a:t>Aceitar</a:t>
                      </a:r>
                      <a:endParaRPr lang="pt-BR" sz="1200" dirty="0">
                        <a:effectLst/>
                        <a:latin typeface="arial"/>
                      </a:endParaRP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dirty="0" smtClean="0">
                          <a:effectLst/>
                          <a:latin typeface="arial"/>
                        </a:rPr>
                        <a:t>Admitir a falha do</a:t>
                      </a:r>
                      <a:r>
                        <a:rPr lang="pt-BR" sz="1200" baseline="0" dirty="0" smtClean="0">
                          <a:effectLst/>
                          <a:latin typeface="arial"/>
                        </a:rPr>
                        <a:t> componente</a:t>
                      </a:r>
                      <a:endParaRPr lang="pt-BR" sz="1200" dirty="0">
                        <a:effectLst/>
                        <a:latin typeface="arial"/>
                      </a:endParaRPr>
                    </a:p>
                  </a:txBody>
                  <a:tcPr marL="47625" marR="47625" marT="19050" marB="19050"/>
                </a:tc>
              </a:tr>
              <a:tr h="370840">
                <a:tc>
                  <a:txBody>
                    <a:bodyPr/>
                    <a:lstStyle/>
                    <a:p>
                      <a:r>
                        <a:rPr lang="pt-BR" sz="1200" dirty="0" smtClean="0">
                          <a:effectLst/>
                          <a:latin typeface="arial"/>
                        </a:rPr>
                        <a:t>Suspenção</a:t>
                      </a:r>
                      <a:endParaRPr lang="pt-BR" sz="1200" dirty="0">
                        <a:effectLst/>
                        <a:latin typeface="arial"/>
                      </a:endParaRP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noProof="0" dirty="0" smtClean="0">
                          <a:effectLst/>
                          <a:latin typeface="arial"/>
                        </a:rPr>
                        <a:t>Suspender a execução</a:t>
                      </a:r>
                      <a:r>
                        <a:rPr lang="pt-BR" sz="1200" baseline="0" noProof="0" dirty="0" smtClean="0">
                          <a:effectLst/>
                          <a:latin typeface="arial"/>
                        </a:rPr>
                        <a:t> até as condições corretas para a boa execução estiverem estabelecidas</a:t>
                      </a:r>
                      <a:endParaRPr lang="pt-BR" sz="1200" noProof="0" dirty="0">
                        <a:effectLst/>
                        <a:latin typeface="arial"/>
                      </a:endParaRPr>
                    </a:p>
                  </a:txBody>
                  <a:tcPr marL="47625" marR="47625" marT="19050" marB="19050"/>
                </a:tc>
              </a:tr>
              <a:tr h="370840">
                <a:tc>
                  <a:txBody>
                    <a:bodyPr/>
                    <a:lstStyle/>
                    <a:p>
                      <a:r>
                        <a:rPr lang="pt-BR" sz="1200" dirty="0" smtClean="0">
                          <a:effectLst/>
                          <a:latin typeface="arial"/>
                        </a:rPr>
                        <a:t>Ação</a:t>
                      </a:r>
                      <a:r>
                        <a:rPr lang="pt-BR" sz="1200" baseline="0" dirty="0" smtClean="0">
                          <a:effectLst/>
                          <a:latin typeface="arial"/>
                        </a:rPr>
                        <a:t> Preventiva</a:t>
                      </a:r>
                      <a:endParaRPr lang="pt-BR" sz="1200" dirty="0">
                        <a:effectLst/>
                        <a:latin typeface="arial"/>
                      </a:endParaRPr>
                    </a:p>
                  </a:txBody>
                  <a:tcPr marL="47625" marR="47625" marT="19050" marB="19050"/>
                </a:tc>
                <a:tc>
                  <a:txBody>
                    <a:bodyPr/>
                    <a:lstStyle/>
                    <a:p>
                      <a:r>
                        <a:rPr lang="pt-BR" sz="1200" dirty="0" smtClean="0">
                          <a:effectLst/>
                          <a:latin typeface="arial"/>
                        </a:rPr>
                        <a:t>Prevenção</a:t>
                      </a:r>
                      <a:endParaRPr lang="pt-BR" sz="1200" dirty="0">
                        <a:effectLst/>
                        <a:latin typeface="arial"/>
                      </a:endParaRPr>
                    </a:p>
                  </a:txBody>
                  <a:tcPr marL="47625" marR="47625" marT="19050" marB="19050"/>
                </a:tc>
                <a:tc>
                  <a:txBody>
                    <a:bodyPr/>
                    <a:lstStyle/>
                    <a:p>
                      <a:r>
                        <a:rPr lang="pt-BR" sz="1200" noProof="0" dirty="0" smtClean="0">
                          <a:effectLst/>
                          <a:latin typeface="arial"/>
                        </a:rPr>
                        <a:t>Indicar que a requisição</a:t>
                      </a:r>
                      <a:r>
                        <a:rPr lang="pt-BR" sz="1200" baseline="0" noProof="0" dirty="0" smtClean="0">
                          <a:effectLst/>
                          <a:latin typeface="arial"/>
                        </a:rPr>
                        <a:t> foi executada, mas não faz o “</a:t>
                      </a:r>
                      <a:r>
                        <a:rPr lang="pt-BR" sz="1200" baseline="0" noProof="0" dirty="0" err="1" smtClean="0">
                          <a:effectLst/>
                          <a:latin typeface="arial"/>
                        </a:rPr>
                        <a:t>commit</a:t>
                      </a:r>
                      <a:r>
                        <a:rPr lang="pt-BR" sz="1200" baseline="0" noProof="0" dirty="0" smtClean="0">
                          <a:effectLst/>
                          <a:latin typeface="arial"/>
                        </a:rPr>
                        <a:t>” enquanto o sucesso da ação não for garantido</a:t>
                      </a:r>
                      <a:endParaRPr lang="pt-BR" sz="1200" noProof="0" dirty="0">
                        <a:effectLst/>
                        <a:latin typeface="arial"/>
                      </a:endParaRPr>
                    </a:p>
                  </a:txBody>
                  <a:tcPr marL="47625" marR="47625" marT="19050" marB="19050"/>
                </a:tc>
              </a:tr>
              <a:tr h="370840">
                <a:tc>
                  <a:txBody>
                    <a:bodyPr/>
                    <a:lstStyle/>
                    <a:p>
                      <a:r>
                        <a:rPr lang="pt-BR" sz="1200" dirty="0" smtClean="0">
                          <a:effectLst/>
                          <a:latin typeface="arial"/>
                        </a:rPr>
                        <a:t>Ação</a:t>
                      </a:r>
                      <a:r>
                        <a:rPr lang="pt-BR" sz="1200" baseline="0" dirty="0" smtClean="0">
                          <a:effectLst/>
                          <a:latin typeface="arial"/>
                        </a:rPr>
                        <a:t> Alternativa</a:t>
                      </a:r>
                      <a:endParaRPr lang="pt-BR" sz="1200" dirty="0">
                        <a:effectLst/>
                        <a:latin typeface="arial"/>
                      </a:endParaRPr>
                    </a:p>
                  </a:txBody>
                  <a:tcPr marL="47625" marR="47625" marT="19050" marB="19050"/>
                </a:tc>
                <a:tc>
                  <a:txBody>
                    <a:bodyPr/>
                    <a:lstStyle/>
                    <a:p>
                      <a:r>
                        <a:rPr lang="pt-BR" sz="1200" dirty="0" smtClean="0">
                          <a:effectLst/>
                          <a:latin typeface="arial"/>
                        </a:rPr>
                        <a:t>Prevenção</a:t>
                      </a:r>
                      <a:endParaRPr lang="pt-BR" sz="1200" dirty="0">
                        <a:effectLst/>
                        <a:latin typeface="arial"/>
                      </a:endParaRPr>
                    </a:p>
                  </a:txBody>
                  <a:tcPr marL="47625" marR="47625" marT="19050" marB="19050"/>
                </a:tc>
                <a:tc>
                  <a:txBody>
                    <a:bodyPr/>
                    <a:lstStyle/>
                    <a:p>
                      <a:r>
                        <a:rPr lang="pt-BR" sz="1200" noProof="0" dirty="0" smtClean="0">
                          <a:effectLst/>
                          <a:latin typeface="arial"/>
                        </a:rPr>
                        <a:t>Executar</a:t>
                      </a:r>
                      <a:r>
                        <a:rPr lang="pt-BR" sz="1200" baseline="0" noProof="0" dirty="0" smtClean="0">
                          <a:effectLst/>
                          <a:latin typeface="arial"/>
                        </a:rPr>
                        <a:t> uma ação alternativa. Exemplo: recuperação (</a:t>
                      </a:r>
                      <a:r>
                        <a:rPr lang="pt-BR" sz="1200" baseline="0" noProof="0" dirty="0" err="1" smtClean="0">
                          <a:effectLst/>
                          <a:latin typeface="arial"/>
                        </a:rPr>
                        <a:t>failover</a:t>
                      </a:r>
                      <a:r>
                        <a:rPr lang="pt-BR" sz="1200" baseline="0" noProof="0" dirty="0" smtClean="0">
                          <a:effectLst/>
                          <a:latin typeface="arial"/>
                        </a:rPr>
                        <a:t>) automático do produtor do serviço</a:t>
                      </a:r>
                      <a:endParaRPr lang="pt-BR" sz="1200" noProof="0" dirty="0">
                        <a:effectLst/>
                        <a:latin typeface="arial"/>
                      </a:endParaRPr>
                    </a:p>
                  </a:txBody>
                  <a:tcPr marL="47625" marR="47625" marT="19050" marB="19050"/>
                </a:tc>
              </a:tr>
              <a:tr h="93484">
                <a:tc>
                  <a:txBody>
                    <a:bodyPr/>
                    <a:lstStyle/>
                    <a:p>
                      <a:r>
                        <a:rPr lang="pt-BR" sz="1200">
                          <a:effectLst/>
                          <a:latin typeface="arial"/>
                        </a:rPr>
                        <a:t>Rollback</a:t>
                      </a: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noProof="0" dirty="0" smtClean="0">
                          <a:effectLst/>
                          <a:latin typeface="arial"/>
                        </a:rPr>
                        <a:t>Tenta prosseguir,</a:t>
                      </a:r>
                      <a:r>
                        <a:rPr lang="pt-BR" sz="1200" baseline="0" noProof="0" dirty="0" smtClean="0">
                          <a:effectLst/>
                          <a:latin typeface="arial"/>
                        </a:rPr>
                        <a:t> mas em caso de falha, desfaz os efeitos da ação que falhou</a:t>
                      </a:r>
                      <a:endParaRPr lang="pt-BR" sz="1200" noProof="0" dirty="0">
                        <a:effectLst/>
                        <a:latin typeface="arial"/>
                      </a:endParaRPr>
                    </a:p>
                  </a:txBody>
                  <a:tcPr marL="47625" marR="47625" marT="19050" marB="19050"/>
                </a:tc>
              </a:tr>
              <a:tr h="370840">
                <a:tc>
                  <a:txBody>
                    <a:bodyPr/>
                    <a:lstStyle/>
                    <a:p>
                      <a:r>
                        <a:rPr lang="pt-BR" sz="1200" dirty="0" smtClean="0">
                          <a:effectLst/>
                          <a:latin typeface="arial"/>
                        </a:rPr>
                        <a:t>Retentiva</a:t>
                      </a:r>
                      <a:endParaRPr lang="pt-BR" sz="1200" dirty="0">
                        <a:effectLst/>
                        <a:latin typeface="arial"/>
                      </a:endParaRPr>
                    </a:p>
                  </a:txBody>
                  <a:tcPr marL="47625" marR="47625" marT="19050" marB="19050"/>
                </a:tc>
                <a:tc>
                  <a:txBody>
                    <a:bodyPr/>
                    <a:lstStyle/>
                    <a:p>
                      <a:r>
                        <a:rPr lang="pt-BR" sz="1200" dirty="0" smtClean="0">
                          <a:effectLst/>
                          <a:latin typeface="arial"/>
                        </a:rPr>
                        <a:t>Prevenção</a:t>
                      </a:r>
                      <a:endParaRPr lang="pt-BR" sz="1200" dirty="0">
                        <a:effectLst/>
                        <a:latin typeface="arial"/>
                      </a:endParaRPr>
                    </a:p>
                  </a:txBody>
                  <a:tcPr marL="47625" marR="47625" marT="19050" marB="19050"/>
                </a:tc>
                <a:tc>
                  <a:txBody>
                    <a:bodyPr/>
                    <a:lstStyle/>
                    <a:p>
                      <a:r>
                        <a:rPr lang="pt-BR" sz="1200" noProof="0" dirty="0" err="1" smtClean="0">
                          <a:effectLst/>
                          <a:latin typeface="arial"/>
                        </a:rPr>
                        <a:t>Retenta</a:t>
                      </a:r>
                      <a:r>
                        <a:rPr lang="pt-BR" sz="1200" baseline="0" noProof="0" dirty="0" smtClean="0">
                          <a:effectLst/>
                          <a:latin typeface="arial"/>
                        </a:rPr>
                        <a:t> de forma repetitiva a ação que falhou depois de recuperar das tentativas falhadas. No caso duma </a:t>
                      </a:r>
                      <a:r>
                        <a:rPr lang="pt-BR" sz="1200" baseline="0" noProof="0" dirty="0" err="1" smtClean="0">
                          <a:effectLst/>
                          <a:latin typeface="arial"/>
                        </a:rPr>
                        <a:t>retentativa</a:t>
                      </a:r>
                      <a:r>
                        <a:rPr lang="pt-BR" sz="1200" baseline="0" noProof="0" dirty="0" smtClean="0">
                          <a:effectLst/>
                          <a:latin typeface="arial"/>
                        </a:rPr>
                        <a:t> bem sucedida o consumidor não fica sabendo do erro. No caso duma </a:t>
                      </a:r>
                      <a:r>
                        <a:rPr lang="pt-BR" sz="1200" baseline="0" noProof="0" dirty="0" err="1" smtClean="0">
                          <a:effectLst/>
                          <a:latin typeface="arial"/>
                        </a:rPr>
                        <a:t>retentativa</a:t>
                      </a:r>
                      <a:r>
                        <a:rPr lang="pt-BR" sz="1200" baseline="0" noProof="0" dirty="0" smtClean="0">
                          <a:effectLst/>
                          <a:latin typeface="arial"/>
                        </a:rPr>
                        <a:t> falhada o erro é repassado ao consumidor.</a:t>
                      </a:r>
                      <a:endParaRPr lang="pt-BR" sz="1200" noProof="0" dirty="0">
                        <a:effectLst/>
                        <a:latin typeface="arial"/>
                      </a:endParaRPr>
                    </a:p>
                  </a:txBody>
                  <a:tcPr marL="47625" marR="47625" marT="19050" marB="19050"/>
                </a:tc>
              </a:tr>
            </a:tbl>
          </a:graphicData>
        </a:graphic>
      </p:graphicFrame>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tângulo 13"/>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6470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369332"/>
          </a:xfrm>
        </p:spPr>
        <p:txBody>
          <a:bodyPr/>
          <a:lstStyle/>
          <a:p>
            <a:r>
              <a:rPr lang="pt-BR" dirty="0" smtClean="0"/>
              <a:t>Referências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a:t>
            </a:fld>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3583704619"/>
              </p:ext>
            </p:extLst>
          </p:nvPr>
        </p:nvGraphicFramePr>
        <p:xfrm>
          <a:off x="467544" y="1175638"/>
          <a:ext cx="8136904" cy="2748280"/>
        </p:xfrm>
        <a:graphic>
          <a:graphicData uri="http://schemas.openxmlformats.org/drawingml/2006/table">
            <a:tbl>
              <a:tblPr firstRow="1" bandRow="1">
                <a:tableStyleId>{5C22544A-7EE6-4342-B048-85BDC9FD1C3A}</a:tableStyleId>
              </a:tblPr>
              <a:tblGrid>
                <a:gridCol w="3240360"/>
                <a:gridCol w="4104456"/>
                <a:gridCol w="792088"/>
              </a:tblGrid>
              <a:tr h="370840">
                <a:tc>
                  <a:txBody>
                    <a:bodyPr/>
                    <a:lstStyle/>
                    <a:p>
                      <a:r>
                        <a:rPr lang="pt-BR" dirty="0" smtClean="0"/>
                        <a:t>Nome</a:t>
                      </a:r>
                      <a:r>
                        <a:rPr lang="pt-BR" baseline="0" dirty="0" smtClean="0"/>
                        <a:t> do Documento</a:t>
                      </a:r>
                      <a:endParaRPr lang="pt-BR" dirty="0"/>
                    </a:p>
                  </a:txBody>
                  <a:tcPr/>
                </a:tc>
                <a:tc>
                  <a:txBody>
                    <a:bodyPr/>
                    <a:lstStyle/>
                    <a:p>
                      <a:r>
                        <a:rPr lang="pt-BR" dirty="0" smtClean="0"/>
                        <a:t>Descrição</a:t>
                      </a:r>
                      <a:endParaRPr lang="pt-BR" dirty="0"/>
                    </a:p>
                  </a:txBody>
                  <a:tcPr/>
                </a:tc>
                <a:tc>
                  <a:txBody>
                    <a:bodyPr/>
                    <a:lstStyle/>
                    <a:p>
                      <a:r>
                        <a:rPr lang="pt-BR" dirty="0" smtClean="0"/>
                        <a:t>V</a:t>
                      </a:r>
                      <a:endParaRPr lang="pt-BR" dirty="0"/>
                    </a:p>
                  </a:txBody>
                  <a:tcPr/>
                </a:tc>
              </a:tr>
              <a:tr h="237624">
                <a:tc>
                  <a:txBody>
                    <a:bodyPr/>
                    <a:lstStyle/>
                    <a:p>
                      <a:r>
                        <a:rPr lang="fr-FR" sz="1200" dirty="0" smtClean="0"/>
                        <a:t>Oracle SOA Suite 12c – A detailed look</a:t>
                      </a:r>
                      <a:endParaRPr lang="pt-BR" sz="1200" dirty="0"/>
                    </a:p>
                  </a:txBody>
                  <a:tcPr/>
                </a:tc>
                <a:tc>
                  <a:txBody>
                    <a:bodyPr/>
                    <a:lstStyle/>
                    <a:p>
                      <a:r>
                        <a:rPr lang="pt-BR" sz="1200" dirty="0" smtClean="0"/>
                        <a:t>White </a:t>
                      </a:r>
                      <a:r>
                        <a:rPr lang="pt-BR" sz="1200" dirty="0" err="1" smtClean="0"/>
                        <a:t>Paper</a:t>
                      </a:r>
                      <a:r>
                        <a:rPr lang="pt-BR" sz="1200" dirty="0" smtClean="0"/>
                        <a:t>  com uma descrição geral</a:t>
                      </a:r>
                      <a:r>
                        <a:rPr lang="pt-BR" sz="1200" baseline="0" dirty="0" smtClean="0"/>
                        <a:t> dos componentes técnicos que compõe o </a:t>
                      </a:r>
                      <a:r>
                        <a:rPr lang="pt-BR" sz="1200" baseline="0" dirty="0" err="1" smtClean="0"/>
                        <a:t>suite</a:t>
                      </a:r>
                      <a:r>
                        <a:rPr lang="pt-BR" sz="1200" baseline="0" dirty="0" smtClean="0"/>
                        <a:t> .</a:t>
                      </a:r>
                      <a:endParaRPr lang="pt-BR" sz="1200" dirty="0"/>
                    </a:p>
                  </a:txBody>
                  <a:tcPr/>
                </a:tc>
                <a:tc>
                  <a:txBody>
                    <a:bodyPr/>
                    <a:lstStyle/>
                    <a:p>
                      <a:r>
                        <a:rPr lang="pt-BR" sz="1200" dirty="0" smtClean="0"/>
                        <a:t>July ‘14</a:t>
                      </a:r>
                      <a:endParaRPr lang="pt-BR" sz="1200" dirty="0"/>
                    </a:p>
                  </a:txBody>
                  <a:tcPr/>
                </a:tc>
              </a:tr>
              <a:tr h="0">
                <a:tc>
                  <a:txBody>
                    <a:bodyPr/>
                    <a:lstStyle/>
                    <a:p>
                      <a:pPr marL="0" algn="l" defTabSz="914400" rtl="0" eaLnBrk="1" latinLnBrk="0" hangingPunct="1"/>
                      <a:r>
                        <a:rPr lang="en-US" sz="1200" kern="1200" dirty="0" smtClean="0">
                          <a:solidFill>
                            <a:schemeClr val="dk1"/>
                          </a:solidFill>
                          <a:latin typeface="+mn-lt"/>
                          <a:ea typeface="+mn-ea"/>
                          <a:cs typeface="+mn-cs"/>
                        </a:rPr>
                        <a:t>Understanding Oracle Fusion Middleware Concepts</a:t>
                      </a:r>
                      <a:endParaRPr lang="pt-BR" sz="1200" kern="1200" dirty="0">
                        <a:solidFill>
                          <a:schemeClr val="dk1"/>
                        </a:solidFill>
                        <a:latin typeface="+mn-lt"/>
                        <a:ea typeface="+mn-ea"/>
                        <a:cs typeface="+mn-cs"/>
                      </a:endParaRPr>
                    </a:p>
                  </a:txBody>
                  <a:tcPr/>
                </a:tc>
                <a:tc>
                  <a:txBody>
                    <a:bodyPr/>
                    <a:lstStyle/>
                    <a:p>
                      <a:pPr marL="0" algn="l" defTabSz="914400" rtl="0" eaLnBrk="1" latinLnBrk="0" hangingPunct="1"/>
                      <a:r>
                        <a:rPr lang="en-US" sz="1200" kern="1200" dirty="0" smtClean="0">
                          <a:solidFill>
                            <a:schemeClr val="dk1"/>
                          </a:solidFill>
                          <a:latin typeface="+mn-lt"/>
                          <a:ea typeface="+mn-ea"/>
                          <a:cs typeface="+mn-cs"/>
                        </a:rPr>
                        <a:t>Overview dos </a:t>
                      </a:r>
                      <a:r>
                        <a:rPr lang="en-US" sz="1200" kern="1200" dirty="0" err="1" smtClean="0">
                          <a:solidFill>
                            <a:schemeClr val="dk1"/>
                          </a:solidFill>
                          <a:latin typeface="+mn-lt"/>
                          <a:ea typeface="+mn-ea"/>
                          <a:cs typeface="+mn-cs"/>
                        </a:rPr>
                        <a:t>principais</a:t>
                      </a:r>
                      <a:r>
                        <a:rPr lang="en-US" sz="1200" kern="1200" dirty="0" smtClean="0">
                          <a:solidFill>
                            <a:schemeClr val="dk1"/>
                          </a:solidFill>
                          <a:latin typeface="+mn-lt"/>
                          <a:ea typeface="+mn-ea"/>
                          <a:cs typeface="+mn-cs"/>
                        </a:rPr>
                        <a:t> </a:t>
                      </a:r>
                      <a:r>
                        <a:rPr lang="en-US" sz="1200" kern="1200" dirty="0" err="1" smtClean="0">
                          <a:solidFill>
                            <a:schemeClr val="dk1"/>
                          </a:solidFill>
                          <a:latin typeface="+mn-lt"/>
                          <a:ea typeface="+mn-ea"/>
                          <a:cs typeface="+mn-cs"/>
                        </a:rPr>
                        <a:t>conceitos</a:t>
                      </a:r>
                      <a:r>
                        <a:rPr lang="en-US" sz="1200" kern="1200" dirty="0" smtClean="0">
                          <a:solidFill>
                            <a:schemeClr val="dk1"/>
                          </a:solidFill>
                          <a:latin typeface="+mn-lt"/>
                          <a:ea typeface="+mn-ea"/>
                          <a:cs typeface="+mn-cs"/>
                        </a:rPr>
                        <a:t> e da </a:t>
                      </a:r>
                      <a:r>
                        <a:rPr lang="en-US" sz="1200" kern="1200" dirty="0" err="1" smtClean="0">
                          <a:solidFill>
                            <a:schemeClr val="dk1"/>
                          </a:solidFill>
                          <a:latin typeface="+mn-lt"/>
                          <a:ea typeface="+mn-ea"/>
                          <a:cs typeface="+mn-cs"/>
                        </a:rPr>
                        <a:t>arquitetura</a:t>
                      </a:r>
                      <a:r>
                        <a:rPr lang="en-US" sz="1200" kern="1200" dirty="0" smtClean="0">
                          <a:solidFill>
                            <a:schemeClr val="dk1"/>
                          </a:solidFill>
                          <a:latin typeface="+mn-lt"/>
                          <a:ea typeface="+mn-ea"/>
                          <a:cs typeface="+mn-cs"/>
                        </a:rPr>
                        <a:t> do Oracle Fusion Middleware.</a:t>
                      </a:r>
                      <a:endParaRPr lang="pt-BR" sz="1200" kern="1200" dirty="0">
                        <a:solidFill>
                          <a:schemeClr val="dk1"/>
                        </a:solidFill>
                        <a:latin typeface="+mn-lt"/>
                        <a:ea typeface="+mn-ea"/>
                        <a:cs typeface="+mn-cs"/>
                      </a:endParaRPr>
                    </a:p>
                  </a:txBody>
                  <a:tcPr/>
                </a:tc>
                <a:tc>
                  <a:txBody>
                    <a:bodyPr/>
                    <a:lstStyle/>
                    <a:p>
                      <a:pPr marL="0" algn="l" defTabSz="914400" rtl="0" eaLnBrk="1" latinLnBrk="0" hangingPunct="1"/>
                      <a:r>
                        <a:rPr lang="pt-BR" sz="1200" kern="1200" dirty="0" smtClean="0">
                          <a:solidFill>
                            <a:schemeClr val="dk1"/>
                          </a:solidFill>
                          <a:latin typeface="+mn-lt"/>
                          <a:ea typeface="+mn-ea"/>
                          <a:cs typeface="+mn-cs"/>
                        </a:rPr>
                        <a:t>12.1.3</a:t>
                      </a:r>
                      <a:endParaRPr lang="pt-BR" sz="1200" kern="1200" dirty="0">
                        <a:solidFill>
                          <a:schemeClr val="dk1"/>
                        </a:solidFill>
                        <a:latin typeface="+mn-lt"/>
                        <a:ea typeface="+mn-ea"/>
                        <a:cs typeface="+mn-cs"/>
                      </a:endParaRPr>
                    </a:p>
                  </a:txBody>
                  <a:tcPr/>
                </a:tc>
              </a:tr>
              <a:tr h="121032">
                <a:tc>
                  <a:txBody>
                    <a:bodyPr/>
                    <a:lstStyle/>
                    <a:p>
                      <a:pPr marL="0" algn="l" defTabSz="914400" rtl="0" eaLnBrk="1" latinLnBrk="0" hangingPunct="1"/>
                      <a:r>
                        <a:rPr lang="en-US" sz="1200" kern="1200" dirty="0" smtClean="0">
                          <a:solidFill>
                            <a:schemeClr val="dk1"/>
                          </a:solidFill>
                          <a:latin typeface="+mn-lt"/>
                          <a:ea typeface="+mn-ea"/>
                          <a:cs typeface="+mn-cs"/>
                        </a:rPr>
                        <a:t>Developing Services with Oracle Service Bus</a:t>
                      </a:r>
                      <a:endParaRPr lang="pt-BR" sz="1200" kern="1200" dirty="0">
                        <a:solidFill>
                          <a:schemeClr val="dk1"/>
                        </a:solidFill>
                        <a:latin typeface="+mn-lt"/>
                        <a:ea typeface="+mn-ea"/>
                        <a:cs typeface="+mn-cs"/>
                      </a:endParaRPr>
                    </a:p>
                  </a:txBody>
                  <a:tcPr/>
                </a:tc>
                <a:tc>
                  <a:txBody>
                    <a:bodyPr/>
                    <a:lstStyle/>
                    <a:p>
                      <a:pPr marL="0" algn="l" defTabSz="914400" rtl="0" eaLnBrk="1" latinLnBrk="0" hangingPunct="1"/>
                      <a:r>
                        <a:rPr lang="pt-BR" sz="1200" kern="1200" dirty="0" smtClean="0">
                          <a:solidFill>
                            <a:schemeClr val="dk1"/>
                          </a:solidFill>
                          <a:latin typeface="+mn-lt"/>
                          <a:ea typeface="+mn-ea"/>
                          <a:cs typeface="+mn-cs"/>
                        </a:rPr>
                        <a:t>Guia</a:t>
                      </a:r>
                      <a:r>
                        <a:rPr lang="pt-BR" sz="1200" kern="1200" baseline="0" dirty="0" smtClean="0">
                          <a:solidFill>
                            <a:schemeClr val="dk1"/>
                          </a:solidFill>
                          <a:latin typeface="+mn-lt"/>
                          <a:ea typeface="+mn-ea"/>
                          <a:cs typeface="+mn-cs"/>
                        </a:rPr>
                        <a:t> de desenvolvimento de serviços no OSB</a:t>
                      </a:r>
                      <a:endParaRPr lang="pt-BR" sz="1200" kern="1200" dirty="0">
                        <a:solidFill>
                          <a:schemeClr val="dk1"/>
                        </a:solidFill>
                        <a:latin typeface="+mn-lt"/>
                        <a:ea typeface="+mn-ea"/>
                        <a:cs typeface="+mn-cs"/>
                      </a:endParaRPr>
                    </a:p>
                  </a:txBody>
                  <a:tcPr/>
                </a:tc>
                <a:tc>
                  <a:txBody>
                    <a:bodyPr/>
                    <a:lstStyle/>
                    <a:p>
                      <a:pPr marL="0" algn="l" defTabSz="914400" rtl="0" eaLnBrk="1" latinLnBrk="0" hangingPunct="1"/>
                      <a:r>
                        <a:rPr lang="pt-BR" sz="1200" kern="1200" dirty="0" smtClean="0">
                          <a:solidFill>
                            <a:schemeClr val="dk1"/>
                          </a:solidFill>
                          <a:latin typeface="+mn-lt"/>
                          <a:ea typeface="+mn-ea"/>
                          <a:cs typeface="+mn-cs"/>
                        </a:rPr>
                        <a:t>12.1.3</a:t>
                      </a:r>
                      <a:endParaRPr lang="pt-BR" sz="1200" kern="1200" dirty="0">
                        <a:solidFill>
                          <a:schemeClr val="dk1"/>
                        </a:solidFill>
                        <a:latin typeface="+mn-lt"/>
                        <a:ea typeface="+mn-ea"/>
                        <a:cs typeface="+mn-cs"/>
                      </a:endParaRPr>
                    </a:p>
                  </a:txBody>
                  <a:tcPr/>
                </a:tc>
              </a:tr>
              <a:tr h="134744">
                <a:tc>
                  <a:txBody>
                    <a:bodyPr/>
                    <a:lstStyle/>
                    <a:p>
                      <a:pPr marL="0" algn="l" defTabSz="914400" rtl="0" eaLnBrk="1" latinLnBrk="0" hangingPunct="1"/>
                      <a:r>
                        <a:rPr lang="pt-BR" sz="1200" kern="1200" dirty="0" smtClean="0">
                          <a:solidFill>
                            <a:schemeClr val="dk1"/>
                          </a:solidFill>
                          <a:latin typeface="+mn-lt"/>
                          <a:ea typeface="+mn-ea"/>
                          <a:cs typeface="+mn-cs"/>
                        </a:rPr>
                        <a:t>Developing SOA </a:t>
                      </a:r>
                      <a:r>
                        <a:rPr lang="pt-BR" sz="1200" kern="1200" dirty="0" err="1" smtClean="0">
                          <a:solidFill>
                            <a:schemeClr val="dk1"/>
                          </a:solidFill>
                          <a:latin typeface="+mn-lt"/>
                          <a:ea typeface="+mn-ea"/>
                          <a:cs typeface="+mn-cs"/>
                        </a:rPr>
                        <a:t>Applications</a:t>
                      </a:r>
                      <a:r>
                        <a:rPr lang="pt-BR" sz="1200" kern="1200" dirty="0" smtClean="0">
                          <a:solidFill>
                            <a:schemeClr val="dk1"/>
                          </a:solidFill>
                          <a:latin typeface="+mn-lt"/>
                          <a:ea typeface="+mn-ea"/>
                          <a:cs typeface="+mn-cs"/>
                        </a:rPr>
                        <a:t> </a:t>
                      </a:r>
                      <a:r>
                        <a:rPr lang="pt-BR" sz="1200" kern="1200" dirty="0" err="1" smtClean="0">
                          <a:solidFill>
                            <a:schemeClr val="dk1"/>
                          </a:solidFill>
                          <a:latin typeface="+mn-lt"/>
                          <a:ea typeface="+mn-ea"/>
                          <a:cs typeface="+mn-cs"/>
                        </a:rPr>
                        <a:t>with</a:t>
                      </a:r>
                      <a:r>
                        <a:rPr lang="pt-BR" sz="1200" kern="1200" dirty="0" smtClean="0">
                          <a:solidFill>
                            <a:schemeClr val="dk1"/>
                          </a:solidFill>
                          <a:latin typeface="+mn-lt"/>
                          <a:ea typeface="+mn-ea"/>
                          <a:cs typeface="+mn-cs"/>
                        </a:rPr>
                        <a:t> Oracle SOA Suite</a:t>
                      </a:r>
                      <a:endParaRPr lang="pt-BR" sz="12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dk1"/>
                          </a:solidFill>
                          <a:latin typeface="+mn-lt"/>
                          <a:ea typeface="+mn-ea"/>
                          <a:cs typeface="+mn-cs"/>
                        </a:rPr>
                        <a:t>Guia</a:t>
                      </a:r>
                      <a:r>
                        <a:rPr lang="pt-BR" sz="1200" kern="1200" baseline="0" dirty="0" smtClean="0">
                          <a:solidFill>
                            <a:schemeClr val="dk1"/>
                          </a:solidFill>
                          <a:latin typeface="+mn-lt"/>
                          <a:ea typeface="+mn-ea"/>
                          <a:cs typeface="+mn-cs"/>
                        </a:rPr>
                        <a:t> de desenvolvimento de serviços no SOA Suite</a:t>
                      </a:r>
                      <a:endParaRPr lang="pt-BR" sz="1200" kern="1200" dirty="0" smtClean="0">
                        <a:solidFill>
                          <a:schemeClr val="dk1"/>
                        </a:solidFill>
                        <a:latin typeface="+mn-lt"/>
                        <a:ea typeface="+mn-ea"/>
                        <a:cs typeface="+mn-cs"/>
                      </a:endParaRPr>
                    </a:p>
                    <a:p>
                      <a:pPr marL="0" algn="l" defTabSz="914400" rtl="0" eaLnBrk="1" latinLnBrk="0" hangingPunct="1"/>
                      <a:endParaRPr lang="pt-BR" sz="1200" kern="1200" dirty="0">
                        <a:solidFill>
                          <a:schemeClr val="dk1"/>
                        </a:solidFill>
                        <a:latin typeface="+mn-lt"/>
                        <a:ea typeface="+mn-ea"/>
                        <a:cs typeface="+mn-cs"/>
                      </a:endParaRPr>
                    </a:p>
                  </a:txBody>
                  <a:tcPr/>
                </a:tc>
                <a:tc>
                  <a:txBody>
                    <a:bodyPr/>
                    <a:lstStyle/>
                    <a:p>
                      <a:pPr marL="0" algn="l" defTabSz="914400" rtl="0" eaLnBrk="1" latinLnBrk="0" hangingPunct="1"/>
                      <a:r>
                        <a:rPr lang="pt-BR" sz="1200" kern="1200" dirty="0" smtClean="0">
                          <a:solidFill>
                            <a:schemeClr val="dk1"/>
                          </a:solidFill>
                          <a:latin typeface="+mn-lt"/>
                          <a:ea typeface="+mn-ea"/>
                          <a:cs typeface="+mn-cs"/>
                        </a:rPr>
                        <a:t>12.1.3</a:t>
                      </a:r>
                      <a:endParaRPr lang="pt-BR" sz="1200" kern="1200" dirty="0">
                        <a:solidFill>
                          <a:schemeClr val="dk1"/>
                        </a:solidFill>
                        <a:latin typeface="+mn-lt"/>
                        <a:ea typeface="+mn-ea"/>
                        <a:cs typeface="+mn-cs"/>
                      </a:endParaRPr>
                    </a:p>
                  </a:txBody>
                  <a:tcPr/>
                </a:tc>
              </a:tr>
              <a:tr h="134744">
                <a:tc>
                  <a:txBody>
                    <a:bodyPr/>
                    <a:lstStyle/>
                    <a:p>
                      <a:pPr marL="0" algn="l" defTabSz="914400" rtl="0" eaLnBrk="1" latinLnBrk="0" hangingPunct="1"/>
                      <a:r>
                        <a:rPr lang="en-US" sz="1200" kern="1200" dirty="0" smtClean="0">
                          <a:solidFill>
                            <a:schemeClr val="dk1"/>
                          </a:solidFill>
                          <a:latin typeface="+mn-lt"/>
                          <a:ea typeface="+mn-ea"/>
                          <a:cs typeface="+mn-cs"/>
                        </a:rPr>
                        <a:t>Securing Web Services and Managing Policies with Oracle Web Services Manage</a:t>
                      </a:r>
                      <a:endParaRPr lang="pt-BR" sz="1200" kern="1200" dirty="0">
                        <a:solidFill>
                          <a:schemeClr val="dk1"/>
                        </a:solidFill>
                        <a:latin typeface="+mn-lt"/>
                        <a:ea typeface="+mn-ea"/>
                        <a:cs typeface="+mn-cs"/>
                      </a:endParaRPr>
                    </a:p>
                  </a:txBody>
                  <a:tcPr/>
                </a:tc>
                <a:tc>
                  <a:txBody>
                    <a:bodyPr/>
                    <a:lstStyle/>
                    <a:p>
                      <a:pPr marL="0" algn="l" defTabSz="914400" rtl="0" eaLnBrk="1" latinLnBrk="0" hangingPunct="1"/>
                      <a:r>
                        <a:rPr lang="pt-BR" sz="1200" kern="1200" dirty="0" smtClean="0">
                          <a:solidFill>
                            <a:schemeClr val="dk1"/>
                          </a:solidFill>
                          <a:latin typeface="+mn-lt"/>
                          <a:ea typeface="+mn-ea"/>
                          <a:cs typeface="+mn-cs"/>
                        </a:rPr>
                        <a:t>Guia</a:t>
                      </a:r>
                      <a:r>
                        <a:rPr lang="pt-BR" sz="1200" kern="1200" baseline="0" dirty="0" smtClean="0">
                          <a:solidFill>
                            <a:schemeClr val="dk1"/>
                          </a:solidFill>
                          <a:latin typeface="+mn-lt"/>
                          <a:ea typeface="+mn-ea"/>
                          <a:cs typeface="+mn-cs"/>
                        </a:rPr>
                        <a:t> de segurança de serviços no SOA Suite</a:t>
                      </a:r>
                      <a:endParaRPr lang="pt-BR" sz="1200" kern="1200" dirty="0">
                        <a:solidFill>
                          <a:schemeClr val="dk1"/>
                        </a:solidFill>
                        <a:latin typeface="+mn-lt"/>
                        <a:ea typeface="+mn-ea"/>
                        <a:cs typeface="+mn-cs"/>
                      </a:endParaRPr>
                    </a:p>
                  </a:txBody>
                  <a:tcPr/>
                </a:tc>
                <a:tc>
                  <a:txBody>
                    <a:bodyPr/>
                    <a:lstStyle/>
                    <a:p>
                      <a:pPr marL="0" algn="l" defTabSz="914400" rtl="0" eaLnBrk="1" latinLnBrk="0" hangingPunct="1"/>
                      <a:r>
                        <a:rPr lang="pt-BR" sz="1200" kern="1200" dirty="0" smtClean="0">
                          <a:solidFill>
                            <a:schemeClr val="dk1"/>
                          </a:solidFill>
                          <a:latin typeface="+mn-lt"/>
                          <a:ea typeface="+mn-ea"/>
                          <a:cs typeface="+mn-cs"/>
                        </a:rPr>
                        <a:t>12.1.3</a:t>
                      </a:r>
                      <a:endParaRPr lang="pt-BR" sz="1200" kern="1200" dirty="0">
                        <a:solidFill>
                          <a:schemeClr val="dk1"/>
                        </a:solidFill>
                        <a:latin typeface="+mn-lt"/>
                        <a:ea typeface="+mn-ea"/>
                        <a:cs typeface="+mn-cs"/>
                      </a:endParaRPr>
                    </a:p>
                  </a:txBody>
                  <a:tcPr/>
                </a:tc>
              </a:tr>
              <a:tr h="134744">
                <a:tc>
                  <a:txBody>
                    <a:bodyPr/>
                    <a:lstStyle/>
                    <a:p>
                      <a:pPr marL="0" algn="l" defTabSz="914400" rtl="0" eaLnBrk="1" latinLnBrk="0" hangingPunct="1"/>
                      <a:endParaRPr lang="pt-BR" sz="1200" kern="1200" dirty="0">
                        <a:solidFill>
                          <a:schemeClr val="dk1"/>
                        </a:solidFill>
                        <a:latin typeface="+mn-lt"/>
                        <a:ea typeface="+mn-ea"/>
                        <a:cs typeface="+mn-cs"/>
                      </a:endParaRPr>
                    </a:p>
                  </a:txBody>
                  <a:tcPr/>
                </a:tc>
                <a:tc>
                  <a:txBody>
                    <a:bodyPr/>
                    <a:lstStyle/>
                    <a:p>
                      <a:pPr marL="0" algn="l" defTabSz="914400" rtl="0" eaLnBrk="1" latinLnBrk="0" hangingPunct="1"/>
                      <a:endParaRPr lang="pt-BR" sz="1200" kern="1200" dirty="0">
                        <a:solidFill>
                          <a:schemeClr val="dk1"/>
                        </a:solidFill>
                        <a:latin typeface="+mn-lt"/>
                        <a:ea typeface="+mn-ea"/>
                        <a:cs typeface="+mn-cs"/>
                      </a:endParaRPr>
                    </a:p>
                  </a:txBody>
                  <a:tcPr/>
                </a:tc>
                <a:tc>
                  <a:txBody>
                    <a:bodyPr/>
                    <a:lstStyle/>
                    <a:p>
                      <a:pPr marL="0" algn="l" defTabSz="914400" rtl="0" eaLnBrk="1" latinLnBrk="0" hangingPunct="1"/>
                      <a:endParaRPr lang="pt-BR" sz="12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67795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i="1" dirty="0" smtClean="0"/>
              <a:t>Estratégias de Tratamento ou Prevenção de Erros</a:t>
            </a:r>
            <a:r>
              <a:rPr lang="pt-BR" dirty="0" smtClean="0"/>
              <a:t>*</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40</a:t>
            </a:fld>
            <a:endParaRPr lang="pt-BR" dirty="0"/>
          </a:p>
        </p:txBody>
      </p:sp>
      <p:sp>
        <p:nvSpPr>
          <p:cNvPr id="4" name="Espaço Reservado para Conteúdo 3"/>
          <p:cNvSpPr>
            <a:spLocks noGrp="1"/>
          </p:cNvSpPr>
          <p:nvPr>
            <p:ph sz="quarter" idx="11"/>
          </p:nvPr>
        </p:nvSpPr>
        <p:spPr>
          <a:xfrm>
            <a:off x="395536" y="1357200"/>
            <a:ext cx="8183264" cy="523220"/>
          </a:xfrm>
        </p:spPr>
        <p:txBody>
          <a:bodyPr/>
          <a:lstStyle/>
          <a:p>
            <a:r>
              <a:rPr lang="pt-BR" dirty="0" smtClean="0"/>
              <a:t>A tabela seguinte lista estratégias comuns para a prevenção e tratamento de erros, e os serviços da arquitetura deverão implementar algumas destas ações para a resolução de erros.</a:t>
            </a:r>
          </a:p>
        </p:txBody>
      </p:sp>
      <p:sp>
        <p:nvSpPr>
          <p:cNvPr id="10" name="Espaço Reservado para Conteúdo 3"/>
          <p:cNvSpPr txBox="1">
            <a:spLocks/>
          </p:cNvSpPr>
          <p:nvPr/>
        </p:nvSpPr>
        <p:spPr>
          <a:xfrm>
            <a:off x="323528" y="4876586"/>
            <a:ext cx="8183264" cy="21544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800" dirty="0" smtClean="0"/>
              <a:t>*Fonte: </a:t>
            </a:r>
            <a:r>
              <a:rPr lang="pt-BR" sz="800" i="1" dirty="0" err="1"/>
              <a:t>Patterns</a:t>
            </a:r>
            <a:r>
              <a:rPr lang="pt-BR" sz="800" i="1" dirty="0"/>
              <a:t> for </a:t>
            </a:r>
            <a:r>
              <a:rPr lang="pt-BR" sz="800" i="1" dirty="0" err="1"/>
              <a:t>Fault</a:t>
            </a:r>
            <a:r>
              <a:rPr lang="pt-BR" sz="800" i="1" dirty="0"/>
              <a:t> </a:t>
            </a:r>
            <a:r>
              <a:rPr lang="pt-BR" sz="800" i="1" dirty="0" err="1"/>
              <a:t>Tolerant</a:t>
            </a:r>
            <a:r>
              <a:rPr lang="pt-BR" sz="800" i="1" dirty="0"/>
              <a:t> </a:t>
            </a:r>
            <a:r>
              <a:rPr lang="pt-BR" sz="800" i="1" dirty="0" smtClean="0"/>
              <a:t>Software</a:t>
            </a:r>
            <a:r>
              <a:rPr lang="pt-BR" sz="800" dirty="0" smtClean="0"/>
              <a:t>, </a:t>
            </a:r>
            <a:r>
              <a:rPr lang="pt-BR" sz="800" dirty="0"/>
              <a:t>Robert </a:t>
            </a:r>
            <a:r>
              <a:rPr lang="pt-BR" sz="800" dirty="0" err="1" smtClean="0"/>
              <a:t>Hanmer</a:t>
            </a:r>
            <a:r>
              <a:rPr lang="pt-BR" sz="800" dirty="0" smtClean="0"/>
              <a:t>, </a:t>
            </a:r>
            <a:r>
              <a:rPr lang="pt-BR" sz="800" dirty="0" err="1"/>
              <a:t>Wiley</a:t>
            </a:r>
            <a:r>
              <a:rPr lang="pt-BR" sz="800" dirty="0"/>
              <a:t> Software </a:t>
            </a:r>
            <a:r>
              <a:rPr lang="pt-BR" sz="800" dirty="0" err="1"/>
              <a:t>Patterns</a:t>
            </a:r>
            <a:r>
              <a:rPr lang="pt-BR" sz="800" dirty="0"/>
              <a:t> </a:t>
            </a:r>
            <a:r>
              <a:rPr lang="pt-BR" sz="800" dirty="0" smtClean="0"/>
              <a:t>Series </a:t>
            </a:r>
            <a:endParaRPr lang="pt-BR" sz="800" dirty="0"/>
          </a:p>
        </p:txBody>
      </p:sp>
      <p:graphicFrame>
        <p:nvGraphicFramePr>
          <p:cNvPr id="6" name="Tabela 5"/>
          <p:cNvGraphicFramePr>
            <a:graphicFrameLocks noGrp="1"/>
          </p:cNvGraphicFramePr>
          <p:nvPr>
            <p:extLst>
              <p:ext uri="{D42A27DB-BD31-4B8C-83A1-F6EECF244321}">
                <p14:modId xmlns:p14="http://schemas.microsoft.com/office/powerpoint/2010/main" val="3251545687"/>
              </p:ext>
            </p:extLst>
          </p:nvPr>
        </p:nvGraphicFramePr>
        <p:xfrm>
          <a:off x="539552" y="1918558"/>
          <a:ext cx="8064897" cy="2918460"/>
        </p:xfrm>
        <a:graphic>
          <a:graphicData uri="http://schemas.openxmlformats.org/drawingml/2006/table">
            <a:tbl>
              <a:tblPr firstRow="1" bandRow="1">
                <a:tableStyleId>{5C22544A-7EE6-4342-B048-85BDC9FD1C3A}</a:tableStyleId>
              </a:tblPr>
              <a:tblGrid>
                <a:gridCol w="1080120"/>
                <a:gridCol w="1008112"/>
                <a:gridCol w="5976665"/>
              </a:tblGrid>
              <a:tr h="216024">
                <a:tc>
                  <a:txBody>
                    <a:bodyPr/>
                    <a:lstStyle/>
                    <a:p>
                      <a:r>
                        <a:rPr lang="pt-BR" sz="1200" dirty="0" smtClean="0"/>
                        <a:t>Ação</a:t>
                      </a:r>
                      <a:endParaRPr lang="pt-BR" sz="1200" dirty="0"/>
                    </a:p>
                  </a:txBody>
                  <a:tcPr/>
                </a:tc>
                <a:tc>
                  <a:txBody>
                    <a:bodyPr/>
                    <a:lstStyle/>
                    <a:p>
                      <a:r>
                        <a:rPr lang="pt-BR" sz="1200" dirty="0" smtClean="0"/>
                        <a:t>Tipo</a:t>
                      </a:r>
                      <a:endParaRPr lang="pt-BR" sz="1200" dirty="0"/>
                    </a:p>
                  </a:txBody>
                  <a:tcPr/>
                </a:tc>
                <a:tc>
                  <a:txBody>
                    <a:bodyPr/>
                    <a:lstStyle/>
                    <a:p>
                      <a:r>
                        <a:rPr lang="pt-BR" sz="1200" dirty="0" smtClean="0"/>
                        <a:t>Descrição</a:t>
                      </a:r>
                      <a:endParaRPr lang="pt-BR" sz="1200" dirty="0"/>
                    </a:p>
                  </a:txBody>
                  <a:tcPr/>
                </a:tc>
              </a:tr>
              <a:tr h="85720">
                <a:tc>
                  <a:txBody>
                    <a:bodyPr/>
                    <a:lstStyle/>
                    <a:p>
                      <a:r>
                        <a:rPr lang="pt-BR" sz="1200" dirty="0" smtClean="0">
                          <a:effectLst/>
                          <a:latin typeface="arial"/>
                        </a:rPr>
                        <a:t>Passa a uma autoridade</a:t>
                      </a:r>
                      <a:endParaRPr lang="pt-BR" sz="1200" dirty="0">
                        <a:effectLst/>
                        <a:latin typeface="arial"/>
                      </a:endParaRP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noProof="0" dirty="0" smtClean="0">
                          <a:effectLst/>
                          <a:latin typeface="arial"/>
                        </a:rPr>
                        <a:t>Perguntar</a:t>
                      </a:r>
                      <a:r>
                        <a:rPr lang="pt-BR" sz="1200" baseline="0" noProof="0" dirty="0" smtClean="0">
                          <a:effectLst/>
                          <a:latin typeface="arial"/>
                        </a:rPr>
                        <a:t> a alguém para validar e endereçar o erro de forma a que o componente possa resolver a falha</a:t>
                      </a:r>
                      <a:endParaRPr lang="pt-BR" sz="1200" noProof="0" dirty="0">
                        <a:effectLst/>
                        <a:latin typeface="arial"/>
                      </a:endParaRPr>
                    </a:p>
                  </a:txBody>
                  <a:tcPr marL="47625" marR="47625" marT="19050" marB="19050"/>
                </a:tc>
              </a:tr>
              <a:tr h="80764">
                <a:tc>
                  <a:txBody>
                    <a:bodyPr/>
                    <a:lstStyle/>
                    <a:p>
                      <a:r>
                        <a:rPr lang="pt-BR" sz="1200" dirty="0" err="1" smtClean="0">
                          <a:effectLst/>
                          <a:latin typeface="arial"/>
                        </a:rPr>
                        <a:t>Resinaliza</a:t>
                      </a:r>
                      <a:endParaRPr lang="pt-BR" sz="1200" dirty="0">
                        <a:effectLst/>
                        <a:latin typeface="arial"/>
                      </a:endParaRP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noProof="0" dirty="0" smtClean="0">
                          <a:effectLst/>
                          <a:latin typeface="arial"/>
                        </a:rPr>
                        <a:t>Minimiza</a:t>
                      </a:r>
                      <a:r>
                        <a:rPr lang="pt-BR" sz="1200" baseline="0" noProof="0" dirty="0" smtClean="0">
                          <a:effectLst/>
                          <a:latin typeface="arial"/>
                        </a:rPr>
                        <a:t> o “estrago”, escreve no log e depois sinaliza ao consumidor que a falha foi definitiva e em segurança</a:t>
                      </a:r>
                      <a:endParaRPr lang="pt-BR" sz="1200" noProof="0" dirty="0">
                        <a:effectLst/>
                        <a:latin typeface="arial"/>
                      </a:endParaRPr>
                    </a:p>
                  </a:txBody>
                  <a:tcPr marL="47625" marR="47625" marT="19050" marB="19050"/>
                </a:tc>
              </a:tr>
              <a:tr h="219224">
                <a:tc>
                  <a:txBody>
                    <a:bodyPr/>
                    <a:lstStyle/>
                    <a:p>
                      <a:r>
                        <a:rPr lang="pt-BR" sz="1200" dirty="0" smtClean="0">
                          <a:effectLst/>
                          <a:latin typeface="arial"/>
                        </a:rPr>
                        <a:t>Compensação</a:t>
                      </a:r>
                      <a:endParaRPr lang="pt-BR" sz="1200" dirty="0">
                        <a:effectLst/>
                        <a:latin typeface="arial"/>
                      </a:endParaRP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noProof="0" dirty="0" smtClean="0">
                          <a:effectLst/>
                          <a:latin typeface="arial"/>
                        </a:rPr>
                        <a:t>Desfaz</a:t>
                      </a:r>
                      <a:r>
                        <a:rPr lang="pt-BR" sz="1200" baseline="0" noProof="0" dirty="0" smtClean="0">
                          <a:effectLst/>
                          <a:latin typeface="arial"/>
                        </a:rPr>
                        <a:t> as atividades executando ações contrárias e na ordem reversa do que foi feito</a:t>
                      </a:r>
                      <a:endParaRPr lang="pt-BR" sz="1200" noProof="0" dirty="0">
                        <a:effectLst/>
                        <a:latin typeface="arial"/>
                      </a:endParaRPr>
                    </a:p>
                  </a:txBody>
                  <a:tcPr marL="47625" marR="47625" marT="19050" marB="19050"/>
                </a:tc>
              </a:tr>
              <a:tr h="370840">
                <a:tc>
                  <a:txBody>
                    <a:bodyPr/>
                    <a:lstStyle/>
                    <a:p>
                      <a:r>
                        <a:rPr lang="pt-BR" sz="1200" dirty="0" smtClean="0">
                          <a:effectLst/>
                          <a:latin typeface="arial"/>
                        </a:rPr>
                        <a:t>Proteção de Exceção</a:t>
                      </a:r>
                      <a:endParaRPr lang="pt-BR" sz="1200" dirty="0">
                        <a:effectLst/>
                        <a:latin typeface="arial"/>
                      </a:endParaRPr>
                    </a:p>
                  </a:txBody>
                  <a:tcPr marL="47625" marR="47625" marT="19050" marB="19050"/>
                </a:tc>
                <a:tc>
                  <a:txBody>
                    <a:bodyPr/>
                    <a:lstStyle/>
                    <a:p>
                      <a:r>
                        <a:rPr lang="pt-BR" sz="1200" dirty="0" smtClean="0">
                          <a:effectLst/>
                          <a:latin typeface="arial"/>
                        </a:rPr>
                        <a:t>Tratamento</a:t>
                      </a:r>
                      <a:endParaRPr lang="pt-BR" sz="1200" dirty="0">
                        <a:effectLst/>
                        <a:latin typeface="arial"/>
                      </a:endParaRPr>
                    </a:p>
                  </a:txBody>
                  <a:tcPr marL="47625" marR="47625" marT="19050" marB="19050"/>
                </a:tc>
                <a:tc>
                  <a:txBody>
                    <a:bodyPr/>
                    <a:lstStyle/>
                    <a:p>
                      <a:r>
                        <a:rPr lang="pt-BR" sz="1200" noProof="0" dirty="0" smtClean="0">
                          <a:effectLst/>
                          <a:latin typeface="arial"/>
                        </a:rPr>
                        <a:t>Esconde os</a:t>
                      </a:r>
                      <a:r>
                        <a:rPr lang="pt-BR" sz="1200" baseline="0" noProof="0" dirty="0" smtClean="0">
                          <a:effectLst/>
                          <a:latin typeface="arial"/>
                        </a:rPr>
                        <a:t> detalhes de implementação no erro propagado para o consumidor por razões de segurança (informação de </a:t>
                      </a:r>
                      <a:r>
                        <a:rPr lang="pt-BR" sz="1200" baseline="0" noProof="0" dirty="0" err="1" smtClean="0">
                          <a:effectLst/>
                          <a:latin typeface="arial"/>
                        </a:rPr>
                        <a:t>ip</a:t>
                      </a:r>
                      <a:r>
                        <a:rPr lang="pt-BR" sz="1200" baseline="0" noProof="0" dirty="0" smtClean="0">
                          <a:effectLst/>
                          <a:latin typeface="arial"/>
                        </a:rPr>
                        <a:t>, utilizador, etc..)</a:t>
                      </a:r>
                      <a:endParaRPr lang="pt-BR" sz="1200" noProof="0" dirty="0">
                        <a:effectLst/>
                        <a:latin typeface="arial"/>
                      </a:endParaRPr>
                    </a:p>
                  </a:txBody>
                  <a:tcPr marL="47625" marR="47625" marT="19050" marB="19050"/>
                </a:tc>
              </a:tr>
              <a:tr h="370840">
                <a:tc>
                  <a:txBody>
                    <a:bodyPr/>
                    <a:lstStyle/>
                    <a:p>
                      <a:r>
                        <a:rPr lang="pt-BR" sz="1200" dirty="0" smtClean="0">
                          <a:effectLst/>
                          <a:latin typeface="arial"/>
                        </a:rPr>
                        <a:t>Partilha a carga</a:t>
                      </a:r>
                      <a:endParaRPr lang="pt-BR" sz="1200" dirty="0">
                        <a:effectLst/>
                        <a:latin typeface="arial"/>
                      </a:endParaRPr>
                    </a:p>
                  </a:txBody>
                  <a:tcPr marL="47625" marR="47625" marT="19050" marB="19050"/>
                </a:tc>
                <a:tc>
                  <a:txBody>
                    <a:bodyPr/>
                    <a:lstStyle/>
                    <a:p>
                      <a:r>
                        <a:rPr lang="pt-BR" sz="1200" dirty="0" smtClean="0">
                          <a:effectLst/>
                          <a:latin typeface="arial"/>
                        </a:rPr>
                        <a:t>Prevenção</a:t>
                      </a:r>
                      <a:endParaRPr lang="pt-BR" sz="1200" dirty="0">
                        <a:effectLst/>
                        <a:latin typeface="arial"/>
                      </a:endParaRPr>
                    </a:p>
                  </a:txBody>
                  <a:tcPr marL="47625" marR="47625" marT="19050" marB="19050"/>
                </a:tc>
                <a:tc>
                  <a:txBody>
                    <a:bodyPr/>
                    <a:lstStyle/>
                    <a:p>
                      <a:r>
                        <a:rPr lang="pt-BR" sz="1200" noProof="0" dirty="0" smtClean="0">
                          <a:effectLst/>
                          <a:latin typeface="arial"/>
                        </a:rPr>
                        <a:t>Tem múltiplas</a:t>
                      </a:r>
                      <a:r>
                        <a:rPr lang="pt-BR" sz="1200" baseline="0" noProof="0" dirty="0" smtClean="0">
                          <a:effectLst/>
                          <a:latin typeface="arial"/>
                        </a:rPr>
                        <a:t> instâncias do serviço ou sistema para que se uma não estiver disponível a outra pode tomar conta das requisições</a:t>
                      </a:r>
                      <a:endParaRPr lang="pt-BR" sz="1200" noProof="0" dirty="0">
                        <a:effectLst/>
                        <a:latin typeface="arial"/>
                      </a:endParaRPr>
                    </a:p>
                  </a:txBody>
                  <a:tcPr marL="47625" marR="47625" marT="19050" marB="19050"/>
                </a:tc>
              </a:tr>
              <a:tr h="93484">
                <a:tc>
                  <a:txBody>
                    <a:bodyPr/>
                    <a:lstStyle/>
                    <a:p>
                      <a:r>
                        <a:rPr lang="pt-BR" sz="1200" dirty="0" err="1">
                          <a:effectLst/>
                          <a:latin typeface="arial"/>
                        </a:rPr>
                        <a:t>Heartbeat</a:t>
                      </a:r>
                      <a:endParaRPr lang="pt-BR" sz="1200" dirty="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Prevenção</a:t>
                      </a:r>
                    </a:p>
                  </a:txBody>
                  <a:tcPr marL="47625" marR="47625" marT="19050" marB="19050"/>
                </a:tc>
                <a:tc>
                  <a:txBody>
                    <a:bodyPr/>
                    <a:lstStyle/>
                    <a:p>
                      <a:r>
                        <a:rPr lang="pt-BR" sz="1200" noProof="0" dirty="0" smtClean="0">
                          <a:effectLst/>
                          <a:latin typeface="arial"/>
                        </a:rPr>
                        <a:t>Periodicamente</a:t>
                      </a:r>
                      <a:r>
                        <a:rPr lang="pt-BR" sz="1200" baseline="0" noProof="0" dirty="0" smtClean="0">
                          <a:effectLst/>
                          <a:latin typeface="arial"/>
                        </a:rPr>
                        <a:t> valida se o sistema está disponível para </a:t>
                      </a:r>
                      <a:r>
                        <a:rPr lang="pt-BR" sz="1200" baseline="0" noProof="0" dirty="0" err="1" smtClean="0">
                          <a:effectLst/>
                          <a:latin typeface="arial"/>
                        </a:rPr>
                        <a:t>detetar</a:t>
                      </a:r>
                      <a:r>
                        <a:rPr lang="pt-BR" sz="1200" baseline="0" noProof="0" dirty="0" smtClean="0">
                          <a:effectLst/>
                          <a:latin typeface="arial"/>
                        </a:rPr>
                        <a:t> falhas preventivamente</a:t>
                      </a:r>
                      <a:endParaRPr lang="pt-BR" sz="1200" noProof="0" dirty="0">
                        <a:effectLst/>
                        <a:latin typeface="arial"/>
                      </a:endParaRPr>
                    </a:p>
                  </a:txBody>
                  <a:tcPr marL="47625" marR="47625" marT="19050" marB="19050"/>
                </a:tc>
              </a:tr>
              <a:tr h="370840">
                <a:tc>
                  <a:txBody>
                    <a:bodyPr/>
                    <a:lstStyle/>
                    <a:p>
                      <a:r>
                        <a:rPr lang="pt-BR" sz="1200" dirty="0" err="1">
                          <a:effectLst/>
                          <a:latin typeface="arial"/>
                        </a:rPr>
                        <a:t>Throttling</a:t>
                      </a:r>
                      <a:endParaRPr lang="pt-BR" sz="1200" dirty="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Prevenção</a:t>
                      </a:r>
                    </a:p>
                  </a:txBody>
                  <a:tcPr marL="47625" marR="47625" marT="19050" marB="19050"/>
                </a:tc>
                <a:tc>
                  <a:txBody>
                    <a:bodyPr/>
                    <a:lstStyle/>
                    <a:p>
                      <a:r>
                        <a:rPr lang="pt-BR" sz="1200" noProof="0" dirty="0" smtClean="0">
                          <a:effectLst/>
                          <a:latin typeface="arial"/>
                        </a:rPr>
                        <a:t>Gere o número de mensagens que são enviadas</a:t>
                      </a:r>
                      <a:r>
                        <a:rPr lang="pt-BR" sz="1200" baseline="0" noProof="0" dirty="0" smtClean="0">
                          <a:effectLst/>
                          <a:latin typeface="arial"/>
                        </a:rPr>
                        <a:t> para o sistemas usando um mecanismo de filas</a:t>
                      </a:r>
                      <a:endParaRPr lang="pt-BR" sz="1200" noProof="0" dirty="0">
                        <a:effectLst/>
                        <a:latin typeface="arial"/>
                      </a:endParaRPr>
                    </a:p>
                  </a:txBody>
                  <a:tcPr marL="47625" marR="47625" marT="19050" marB="19050"/>
                </a:tc>
              </a:tr>
            </a:tbl>
          </a:graphicData>
        </a:graphic>
      </p:graphicFrame>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tângulo 13"/>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58597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Service Bus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41</a:t>
            </a:fld>
            <a:endParaRPr lang="pt-BR" dirty="0"/>
          </a:p>
        </p:txBody>
      </p:sp>
      <p:sp>
        <p:nvSpPr>
          <p:cNvPr id="4" name="Espaço Reservado para Conteúdo 3"/>
          <p:cNvSpPr>
            <a:spLocks noGrp="1"/>
          </p:cNvSpPr>
          <p:nvPr>
            <p:ph sz="quarter" idx="11"/>
          </p:nvPr>
        </p:nvSpPr>
        <p:spPr>
          <a:xfrm>
            <a:off x="395536" y="1357200"/>
            <a:ext cx="8183264" cy="738664"/>
          </a:xfrm>
        </p:spPr>
        <p:txBody>
          <a:bodyPr/>
          <a:lstStyle/>
          <a:p>
            <a:r>
              <a:rPr lang="pt-BR" dirty="0" smtClean="0"/>
              <a:t>O </a:t>
            </a:r>
            <a:r>
              <a:rPr lang="pt-BR" b="1" dirty="0" smtClean="0"/>
              <a:t>Oracle Service Bus </a:t>
            </a:r>
            <a:r>
              <a:rPr lang="pt-BR" dirty="0" smtClean="0"/>
              <a:t>permite algumas estratégias para a gestão de alguns tipos de erros dos serviços. A seguinte tabela irá definir possíveis cenários de erros e a estratégias que podem ser configuradas no OSB.</a:t>
            </a:r>
          </a:p>
        </p:txBody>
      </p:sp>
      <p:graphicFrame>
        <p:nvGraphicFramePr>
          <p:cNvPr id="5" name="Tabela 4"/>
          <p:cNvGraphicFramePr>
            <a:graphicFrameLocks noGrp="1"/>
          </p:cNvGraphicFramePr>
          <p:nvPr>
            <p:extLst>
              <p:ext uri="{D42A27DB-BD31-4B8C-83A1-F6EECF244321}">
                <p14:modId xmlns:p14="http://schemas.microsoft.com/office/powerpoint/2010/main" val="4155269925"/>
              </p:ext>
            </p:extLst>
          </p:nvPr>
        </p:nvGraphicFramePr>
        <p:xfrm>
          <a:off x="467544" y="2211710"/>
          <a:ext cx="8064897" cy="2026920"/>
        </p:xfrm>
        <a:graphic>
          <a:graphicData uri="http://schemas.openxmlformats.org/drawingml/2006/table">
            <a:tbl>
              <a:tblPr firstRow="1" bandRow="1">
                <a:tableStyleId>{5C22544A-7EE6-4342-B048-85BDC9FD1C3A}</a:tableStyleId>
              </a:tblPr>
              <a:tblGrid>
                <a:gridCol w="2304256"/>
                <a:gridCol w="1008112"/>
                <a:gridCol w="936104"/>
                <a:gridCol w="3816425"/>
              </a:tblGrid>
              <a:tr h="216024">
                <a:tc>
                  <a:txBody>
                    <a:bodyPr/>
                    <a:lstStyle/>
                    <a:p>
                      <a:r>
                        <a:rPr lang="pt-BR" sz="1400" dirty="0" smtClean="0"/>
                        <a:t>Problema</a:t>
                      </a:r>
                      <a:endParaRPr lang="pt-BR" sz="1400" dirty="0"/>
                    </a:p>
                  </a:txBody>
                  <a:tcPr/>
                </a:tc>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Solução</a:t>
                      </a:r>
                      <a:endParaRPr lang="pt-BR" sz="1400" dirty="0"/>
                    </a:p>
                  </a:txBody>
                  <a:tcPr/>
                </a:tc>
              </a:tr>
              <a:tr h="85720">
                <a:tc rowSpan="2">
                  <a:txBody>
                    <a:bodyPr/>
                    <a:lstStyle/>
                    <a:p>
                      <a:r>
                        <a:rPr lang="pt-BR" sz="1200" dirty="0" smtClean="0">
                          <a:effectLst/>
                          <a:latin typeface="arial"/>
                        </a:rPr>
                        <a:t>Falta de</a:t>
                      </a:r>
                      <a:r>
                        <a:rPr lang="pt-BR" sz="1200" baseline="0" dirty="0" smtClean="0">
                          <a:effectLst/>
                          <a:latin typeface="arial"/>
                        </a:rPr>
                        <a:t> escalabilidade do provedor – evitar “</a:t>
                      </a:r>
                      <a:r>
                        <a:rPr lang="pt-BR" sz="1200" baseline="0" dirty="0" err="1" smtClean="0">
                          <a:effectLst/>
                          <a:latin typeface="arial"/>
                        </a:rPr>
                        <a:t>overloading</a:t>
                      </a:r>
                      <a:r>
                        <a:rPr lang="pt-BR" sz="1200" baseline="0" dirty="0" smtClean="0">
                          <a:effectLst/>
                          <a:latin typeface="arial"/>
                        </a:rPr>
                        <a:t>” num provedor de serviço</a:t>
                      </a:r>
                      <a:endParaRPr lang="pt-BR" sz="1200" dirty="0">
                        <a:effectLst/>
                        <a:latin typeface="arial"/>
                      </a:endParaRPr>
                    </a:p>
                  </a:txBody>
                  <a:tcPr marL="47625" marR="47625" marT="19050" marB="19050" anchor="ctr"/>
                </a:tc>
                <a:tc>
                  <a:txBody>
                    <a:bodyPr/>
                    <a:lstStyle/>
                    <a:p>
                      <a:r>
                        <a:rPr lang="pt-BR" sz="1200" dirty="0" smtClean="0">
                          <a:effectLst/>
                          <a:latin typeface="arial"/>
                        </a:rPr>
                        <a:t>Ação Alternativa</a:t>
                      </a:r>
                      <a:r>
                        <a:rPr lang="pt-BR" sz="1200" baseline="0" dirty="0" smtClean="0">
                          <a:effectLst/>
                          <a:latin typeface="arial"/>
                        </a:rPr>
                        <a:t> (</a:t>
                      </a:r>
                      <a:r>
                        <a:rPr lang="pt-BR" sz="1200" dirty="0" smtClean="0">
                          <a:effectLst/>
                          <a:latin typeface="arial"/>
                        </a:rPr>
                        <a:t>Caching)</a:t>
                      </a:r>
                      <a:endParaRPr lang="pt-BR" sz="1200" dirty="0">
                        <a:effectLst/>
                        <a:latin typeface="arial"/>
                      </a:endParaRPr>
                    </a:p>
                  </a:txBody>
                  <a:tcPr marL="47625" marR="47625" marT="19050" marB="19050"/>
                </a:tc>
                <a:tc>
                  <a:txBody>
                    <a:bodyPr/>
                    <a:lstStyle/>
                    <a:p>
                      <a:r>
                        <a:rPr lang="pt-BR" sz="1200" noProof="0" dirty="0" smtClean="0">
                          <a:effectLst/>
                          <a:latin typeface="arial"/>
                        </a:rPr>
                        <a:t>Prevenção</a:t>
                      </a:r>
                      <a:endParaRPr lang="pt-BR" sz="1200" noProof="0" dirty="0">
                        <a:effectLst/>
                        <a:latin typeface="arial"/>
                      </a:endParaRPr>
                    </a:p>
                  </a:txBody>
                  <a:tcPr marL="47625" marR="47625" marT="19050" marB="19050"/>
                </a:tc>
                <a:tc>
                  <a:txBody>
                    <a:bodyPr/>
                    <a:lstStyle/>
                    <a:p>
                      <a:r>
                        <a:rPr lang="pt-BR" sz="1200" noProof="0" dirty="0" smtClean="0">
                          <a:effectLst/>
                          <a:latin typeface="arial"/>
                        </a:rPr>
                        <a:t>Utilizando </a:t>
                      </a:r>
                      <a:r>
                        <a:rPr lang="pt-BR" sz="1200" b="1" noProof="0" dirty="0" smtClean="0">
                          <a:effectLst/>
                          <a:latin typeface="arial"/>
                        </a:rPr>
                        <a:t>caching</a:t>
                      </a:r>
                      <a:r>
                        <a:rPr lang="pt-BR" sz="1200" noProof="0" dirty="0" smtClean="0">
                          <a:effectLst/>
                          <a:latin typeface="arial"/>
                        </a:rPr>
                        <a:t> das</a:t>
                      </a:r>
                      <a:r>
                        <a:rPr lang="pt-BR" sz="1200" baseline="0" noProof="0" dirty="0" smtClean="0">
                          <a:effectLst/>
                          <a:latin typeface="arial"/>
                        </a:rPr>
                        <a:t> respostas do serviço provedor, previne-se que nem todas as requisições vão efetivamente ao provedor. Isto pode ser definido em tempo de </a:t>
                      </a:r>
                      <a:r>
                        <a:rPr lang="pt-BR" sz="1200" b="1" baseline="0" noProof="0" dirty="0" smtClean="0">
                          <a:effectLst/>
                          <a:latin typeface="arial"/>
                        </a:rPr>
                        <a:t>desenvolvimento do serviço</a:t>
                      </a:r>
                      <a:r>
                        <a:rPr lang="pt-BR" sz="1200" baseline="0" noProof="0" dirty="0" smtClean="0">
                          <a:effectLst/>
                          <a:latin typeface="arial"/>
                        </a:rPr>
                        <a:t>.</a:t>
                      </a:r>
                      <a:endParaRPr lang="pt-BR" sz="1200" noProof="0" dirty="0">
                        <a:effectLst/>
                        <a:latin typeface="arial"/>
                      </a:endParaRPr>
                    </a:p>
                  </a:txBody>
                  <a:tcPr marL="47625" marR="47625" marT="19050" marB="19050"/>
                </a:tc>
              </a:tr>
              <a:tr h="80764">
                <a:tc vMerge="1">
                  <a:txBody>
                    <a:bodyPr/>
                    <a:lstStyle/>
                    <a:p>
                      <a:endParaRPr lang="pt-BR" sz="1200" dirty="0">
                        <a:effectLst/>
                        <a:latin typeface="arial"/>
                      </a:endParaRPr>
                    </a:p>
                  </a:txBody>
                  <a:tcPr marL="47625" marR="47625" marT="19050" marB="19050"/>
                </a:tc>
                <a:tc>
                  <a:txBody>
                    <a:bodyPr/>
                    <a:lstStyle/>
                    <a:p>
                      <a:r>
                        <a:rPr lang="pt-BR" sz="1200" dirty="0" err="1" smtClean="0">
                          <a:effectLst/>
                          <a:latin typeface="arial"/>
                        </a:rPr>
                        <a:t>Throttling</a:t>
                      </a:r>
                      <a:endParaRPr lang="pt-BR" sz="1200" dirty="0">
                        <a:effectLst/>
                        <a:latin typeface="arial"/>
                      </a:endParaRPr>
                    </a:p>
                  </a:txBody>
                  <a:tcPr marL="47625" marR="47625" marT="19050" marB="19050"/>
                </a:tc>
                <a:tc>
                  <a:txBody>
                    <a:bodyPr/>
                    <a:lstStyle/>
                    <a:p>
                      <a:r>
                        <a:rPr lang="pt-BR" sz="1200" noProof="0" dirty="0" smtClean="0">
                          <a:effectLst/>
                          <a:latin typeface="arial"/>
                        </a:rPr>
                        <a:t>Prevenção</a:t>
                      </a:r>
                      <a:endParaRPr lang="pt-BR" sz="1200" noProof="0" dirty="0">
                        <a:effectLst/>
                        <a:latin typeface="arial"/>
                      </a:endParaRPr>
                    </a:p>
                  </a:txBody>
                  <a:tcPr marL="47625" marR="47625" marT="19050" marB="19050"/>
                </a:tc>
                <a:tc>
                  <a:txBody>
                    <a:bodyPr/>
                    <a:lstStyle/>
                    <a:p>
                      <a:r>
                        <a:rPr lang="pt-BR" sz="1200" noProof="0" dirty="0" smtClean="0">
                          <a:effectLst/>
                          <a:latin typeface="arial"/>
                        </a:rPr>
                        <a:t>Uma ação de </a:t>
                      </a:r>
                      <a:r>
                        <a:rPr lang="pt-BR" sz="1200" b="1" noProof="0" dirty="0" smtClean="0">
                          <a:effectLst/>
                          <a:latin typeface="arial"/>
                        </a:rPr>
                        <a:t>operações</a:t>
                      </a:r>
                      <a:r>
                        <a:rPr lang="pt-BR" sz="1200" noProof="0" dirty="0" smtClean="0">
                          <a:effectLst/>
                          <a:latin typeface="arial"/>
                        </a:rPr>
                        <a:t> pode ativar </a:t>
                      </a:r>
                      <a:r>
                        <a:rPr lang="pt-BR" sz="1200" noProof="0" dirty="0" err="1" smtClean="0">
                          <a:effectLst/>
                          <a:latin typeface="arial"/>
                        </a:rPr>
                        <a:t>throttling</a:t>
                      </a:r>
                      <a:r>
                        <a:rPr lang="pt-BR" sz="1200" baseline="0" noProof="0" dirty="0" smtClean="0">
                          <a:effectLst/>
                          <a:latin typeface="arial"/>
                        </a:rPr>
                        <a:t> do serviço ou um grupo de serviços para garantir que só um ritmo definido de requisições chega ao provedor. Esta </a:t>
                      </a:r>
                      <a:r>
                        <a:rPr lang="pt-BR" sz="1200" b="1" baseline="0" noProof="0" dirty="0" smtClean="0">
                          <a:effectLst/>
                          <a:latin typeface="arial"/>
                        </a:rPr>
                        <a:t>configuração não está disponível em tempo de desenvolvimento, só a nível operacional</a:t>
                      </a:r>
                      <a:r>
                        <a:rPr lang="pt-BR" sz="1200" b="0" baseline="0" noProof="0" dirty="0" smtClean="0">
                          <a:effectLst/>
                          <a:latin typeface="arial"/>
                        </a:rPr>
                        <a:t>.</a:t>
                      </a:r>
                      <a:endParaRPr lang="pt-BR" sz="1200" b="1" noProof="0" dirty="0">
                        <a:effectLst/>
                        <a:latin typeface="arial"/>
                      </a:endParaRPr>
                    </a:p>
                  </a:txBody>
                  <a:tcPr marL="47625" marR="47625" marT="19050" marB="19050"/>
                </a:tc>
              </a:tr>
            </a:tbl>
          </a:graphicData>
        </a:graphic>
      </p:graphicFrame>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76564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Service Bus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42</a:t>
            </a:fld>
            <a:endParaRPr lang="pt-BR" dirty="0"/>
          </a:p>
        </p:txBody>
      </p:sp>
      <p:sp>
        <p:nvSpPr>
          <p:cNvPr id="4" name="Espaço Reservado para Conteúdo 3"/>
          <p:cNvSpPr>
            <a:spLocks noGrp="1"/>
          </p:cNvSpPr>
          <p:nvPr>
            <p:ph sz="quarter" idx="11"/>
          </p:nvPr>
        </p:nvSpPr>
        <p:spPr>
          <a:xfrm>
            <a:off x="395536" y="1357200"/>
            <a:ext cx="8183264" cy="738664"/>
          </a:xfrm>
        </p:spPr>
        <p:txBody>
          <a:bodyPr/>
          <a:lstStyle/>
          <a:p>
            <a:r>
              <a:rPr lang="pt-BR" dirty="0" smtClean="0"/>
              <a:t>O </a:t>
            </a:r>
            <a:r>
              <a:rPr lang="pt-BR" b="1" dirty="0" smtClean="0"/>
              <a:t>Oracle Service Bus </a:t>
            </a:r>
            <a:r>
              <a:rPr lang="pt-BR" dirty="0" smtClean="0"/>
              <a:t>permite algumas estratégias para a gestão de alguns tipos de erros dos serviços. A seguinte tabela irá definir possíveis cenários de erros e as estratégias que podem ser configuradas no OSB.</a:t>
            </a:r>
          </a:p>
        </p:txBody>
      </p:sp>
      <p:graphicFrame>
        <p:nvGraphicFramePr>
          <p:cNvPr id="5" name="Tabela 4"/>
          <p:cNvGraphicFramePr>
            <a:graphicFrameLocks noGrp="1"/>
          </p:cNvGraphicFramePr>
          <p:nvPr>
            <p:extLst>
              <p:ext uri="{D42A27DB-BD31-4B8C-83A1-F6EECF244321}">
                <p14:modId xmlns:p14="http://schemas.microsoft.com/office/powerpoint/2010/main" val="562811774"/>
              </p:ext>
            </p:extLst>
          </p:nvPr>
        </p:nvGraphicFramePr>
        <p:xfrm>
          <a:off x="467544" y="2139702"/>
          <a:ext cx="8064897" cy="2575560"/>
        </p:xfrm>
        <a:graphic>
          <a:graphicData uri="http://schemas.openxmlformats.org/drawingml/2006/table">
            <a:tbl>
              <a:tblPr firstRow="1" bandRow="1">
                <a:tableStyleId>{5C22544A-7EE6-4342-B048-85BDC9FD1C3A}</a:tableStyleId>
              </a:tblPr>
              <a:tblGrid>
                <a:gridCol w="2304256"/>
                <a:gridCol w="1008112"/>
                <a:gridCol w="936104"/>
                <a:gridCol w="3816425"/>
              </a:tblGrid>
              <a:tr h="216024">
                <a:tc>
                  <a:txBody>
                    <a:bodyPr/>
                    <a:lstStyle/>
                    <a:p>
                      <a:r>
                        <a:rPr lang="pt-BR" sz="1400" dirty="0" smtClean="0"/>
                        <a:t>Problema</a:t>
                      </a:r>
                      <a:endParaRPr lang="pt-BR" sz="1400" dirty="0"/>
                    </a:p>
                  </a:txBody>
                  <a:tcPr/>
                </a:tc>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Solução</a:t>
                      </a:r>
                      <a:endParaRPr lang="pt-BR" sz="1400" dirty="0"/>
                    </a:p>
                  </a:txBody>
                  <a:tcPr/>
                </a:tc>
              </a:tr>
              <a:tr h="8572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Resolver</a:t>
                      </a:r>
                      <a:r>
                        <a:rPr lang="pt-BR" sz="1200" baseline="0" dirty="0" smtClean="0">
                          <a:effectLst/>
                          <a:latin typeface="arial"/>
                        </a:rPr>
                        <a:t> um problema de conectividade/técnica (temporária) do serviço chamado ou do provedor</a:t>
                      </a:r>
                      <a:endParaRPr lang="pt-BR" sz="1200" dirty="0" smtClean="0">
                        <a:effectLst/>
                        <a:latin typeface="arial"/>
                      </a:endParaRPr>
                    </a:p>
                    <a:p>
                      <a:endParaRPr lang="pt-BR" sz="1200" dirty="0">
                        <a:effectLst/>
                        <a:latin typeface="arial"/>
                      </a:endParaRPr>
                    </a:p>
                  </a:txBody>
                  <a:tcPr marL="47625" marR="47625" marT="19050" marB="19050" anchor="ctr"/>
                </a:tc>
                <a:tc>
                  <a:txBody>
                    <a:bodyPr/>
                    <a:lstStyle/>
                    <a:p>
                      <a:r>
                        <a:rPr lang="pt-BR" sz="1200" dirty="0" err="1" smtClean="0">
                          <a:effectLst/>
                          <a:latin typeface="arial"/>
                        </a:rPr>
                        <a:t>Retentativa</a:t>
                      </a:r>
                      <a:endParaRPr lang="pt-BR" sz="1200" dirty="0">
                        <a:effectLst/>
                        <a:latin typeface="arial"/>
                      </a:endParaRPr>
                    </a:p>
                  </a:txBody>
                  <a:tcPr marL="47625" marR="47625" marT="19050" marB="19050"/>
                </a:tc>
                <a:tc>
                  <a:txBody>
                    <a:bodyPr/>
                    <a:lstStyle/>
                    <a:p>
                      <a:r>
                        <a:rPr lang="pt-BR" sz="1200" noProof="0" dirty="0" smtClean="0">
                          <a:effectLst/>
                          <a:latin typeface="arial"/>
                        </a:rPr>
                        <a:t>Prevenção</a:t>
                      </a:r>
                      <a:endParaRPr lang="pt-BR" sz="1200" noProof="0" dirty="0">
                        <a:effectLst/>
                        <a:latin typeface="arial"/>
                      </a:endParaRPr>
                    </a:p>
                  </a:txBody>
                  <a:tcPr marL="47625" marR="47625" marT="19050" marB="19050"/>
                </a:tc>
                <a:tc>
                  <a:txBody>
                    <a:bodyPr/>
                    <a:lstStyle/>
                    <a:p>
                      <a:r>
                        <a:rPr lang="pt-BR" sz="1200" baseline="0" noProof="0" dirty="0" smtClean="0">
                          <a:effectLst/>
                          <a:latin typeface="arial"/>
                        </a:rPr>
                        <a:t>Em tempo de implementação do serviço, pode-se especificar a utilização de </a:t>
                      </a:r>
                      <a:r>
                        <a:rPr lang="pt-BR" sz="1200" baseline="0" noProof="0" dirty="0" err="1" smtClean="0">
                          <a:effectLst/>
                          <a:latin typeface="arial"/>
                        </a:rPr>
                        <a:t>retentativas</a:t>
                      </a:r>
                      <a:r>
                        <a:rPr lang="pt-BR" sz="1200" baseline="0" noProof="0" dirty="0" smtClean="0">
                          <a:effectLst/>
                          <a:latin typeface="arial"/>
                        </a:rPr>
                        <a:t> ao nível da configuração do transporte do “Business Service”.</a:t>
                      </a:r>
                    </a:p>
                    <a:p>
                      <a:r>
                        <a:rPr lang="pt-BR" sz="1200" baseline="0" noProof="0" dirty="0" smtClean="0">
                          <a:effectLst/>
                          <a:latin typeface="arial"/>
                        </a:rPr>
                        <a:t>Isto pode ser definido em tempo de </a:t>
                      </a:r>
                      <a:r>
                        <a:rPr lang="pt-BR" sz="1200" b="1" baseline="0" noProof="0" dirty="0" smtClean="0">
                          <a:effectLst/>
                          <a:latin typeface="arial"/>
                        </a:rPr>
                        <a:t>desenvolvimento do serviço</a:t>
                      </a:r>
                      <a:r>
                        <a:rPr lang="pt-BR" sz="1200" baseline="0" noProof="0" dirty="0" smtClean="0">
                          <a:effectLst/>
                          <a:latin typeface="arial"/>
                        </a:rPr>
                        <a:t>. NOTA</a:t>
                      </a:r>
                      <a:r>
                        <a:rPr lang="pt-BR" sz="1200" kern="1200" baseline="0" noProof="0" dirty="0" smtClean="0">
                          <a:solidFill>
                            <a:schemeClr val="dk1"/>
                          </a:solidFill>
                          <a:effectLst/>
                          <a:latin typeface="arial"/>
                          <a:ea typeface="+mn-ea"/>
                          <a:cs typeface="+mn-cs"/>
                        </a:rPr>
                        <a:t>: O serviço invocado deverá ser idempotente.</a:t>
                      </a:r>
                      <a:endParaRPr lang="pt-BR" sz="1200" kern="1200" baseline="0" noProof="0" dirty="0">
                        <a:solidFill>
                          <a:schemeClr val="dk1"/>
                        </a:solidFill>
                        <a:effectLst/>
                        <a:latin typeface="arial"/>
                        <a:ea typeface="+mn-ea"/>
                        <a:cs typeface="+mn-cs"/>
                      </a:endParaRPr>
                    </a:p>
                  </a:txBody>
                  <a:tcPr marL="47625" marR="47625" marT="19050" marB="19050"/>
                </a:tc>
              </a:tr>
              <a:tr h="80764">
                <a:tc vMerge="1">
                  <a:txBody>
                    <a:bodyPr/>
                    <a:lstStyle/>
                    <a:p>
                      <a:endParaRPr lang="pt-BR" sz="1200" dirty="0">
                        <a:effectLst/>
                        <a:latin typeface="arial"/>
                      </a:endParaRPr>
                    </a:p>
                  </a:txBody>
                  <a:tcPr marL="47625" marR="47625" marT="19050" marB="19050"/>
                </a:tc>
                <a:tc>
                  <a:txBody>
                    <a:bodyPr/>
                    <a:lstStyle/>
                    <a:p>
                      <a:r>
                        <a:rPr lang="pt-BR" sz="1200" dirty="0" smtClean="0">
                          <a:effectLst/>
                          <a:latin typeface="arial"/>
                        </a:rPr>
                        <a:t>Partilha a carga</a:t>
                      </a:r>
                      <a:endParaRPr lang="pt-BR" sz="1200" dirty="0">
                        <a:effectLst/>
                        <a:latin typeface="arial"/>
                      </a:endParaRPr>
                    </a:p>
                  </a:txBody>
                  <a:tcPr marL="47625" marR="47625" marT="19050" marB="19050"/>
                </a:tc>
                <a:tc>
                  <a:txBody>
                    <a:bodyPr/>
                    <a:lstStyle/>
                    <a:p>
                      <a:r>
                        <a:rPr lang="pt-BR" sz="1200" noProof="0" dirty="0" smtClean="0">
                          <a:effectLst/>
                          <a:latin typeface="arial"/>
                        </a:rPr>
                        <a:t>Prevenção</a:t>
                      </a:r>
                      <a:endParaRPr lang="pt-BR" sz="1200" noProof="0" dirty="0">
                        <a:effectLst/>
                        <a:latin typeface="arial"/>
                      </a:endParaRPr>
                    </a:p>
                  </a:txBody>
                  <a:tcPr marL="47625" marR="47625" marT="19050" marB="19050"/>
                </a:tc>
                <a:tc>
                  <a:txBody>
                    <a:bodyPr/>
                    <a:lstStyle/>
                    <a:p>
                      <a:r>
                        <a:rPr lang="pt-BR" sz="1200" noProof="0" dirty="0" smtClean="0">
                          <a:effectLst/>
                          <a:latin typeface="arial"/>
                        </a:rPr>
                        <a:t>No caso do provedor poder fornecer </a:t>
                      </a:r>
                      <a:r>
                        <a:rPr lang="pt-BR" sz="1200" b="1" noProof="0" dirty="0" smtClean="0">
                          <a:effectLst/>
                          <a:latin typeface="arial"/>
                        </a:rPr>
                        <a:t>múltiplas instâncias</a:t>
                      </a:r>
                      <a:r>
                        <a:rPr lang="pt-BR" sz="1200" baseline="0" noProof="0" dirty="0" smtClean="0">
                          <a:effectLst/>
                          <a:latin typeface="arial"/>
                        </a:rPr>
                        <a:t> do mesmo serviço, em tempo de desenvolvimento do “Business Service””, pode-se configurar a utilização de balanceamento de carga de serviços (</a:t>
                      </a:r>
                      <a:r>
                        <a:rPr lang="pt-BR" sz="1200" baseline="0" noProof="0" dirty="0" err="1" smtClean="0">
                          <a:effectLst/>
                          <a:latin typeface="arial"/>
                        </a:rPr>
                        <a:t>pooling</a:t>
                      </a:r>
                      <a:r>
                        <a:rPr lang="pt-BR" sz="1200" baseline="0" noProof="0" dirty="0" smtClean="0">
                          <a:effectLst/>
                          <a:latin typeface="arial"/>
                        </a:rPr>
                        <a:t> de serviços). Isto pode ser definido em tempo de </a:t>
                      </a:r>
                      <a:r>
                        <a:rPr lang="pt-BR" sz="1200" b="1" baseline="0" noProof="0" dirty="0" smtClean="0">
                          <a:effectLst/>
                          <a:latin typeface="arial"/>
                        </a:rPr>
                        <a:t>desenvolvimento do serviço</a:t>
                      </a:r>
                      <a:r>
                        <a:rPr lang="pt-BR" sz="1200" baseline="0" noProof="0" dirty="0" smtClean="0">
                          <a:effectLst/>
                          <a:latin typeface="arial"/>
                        </a:rPr>
                        <a:t>.</a:t>
                      </a:r>
                      <a:endParaRPr lang="pt-BR" sz="1200" b="1" noProof="0" dirty="0">
                        <a:effectLst/>
                        <a:latin typeface="arial"/>
                      </a:endParaRPr>
                    </a:p>
                  </a:txBody>
                  <a:tcPr marL="47625" marR="47625" marT="19050" marB="19050"/>
                </a:tc>
              </a:tr>
            </a:tbl>
          </a:graphicData>
        </a:graphic>
      </p:graphicFrame>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20670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Service Bus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43</a:t>
            </a:fld>
            <a:endParaRPr lang="pt-BR" dirty="0"/>
          </a:p>
        </p:txBody>
      </p:sp>
      <p:sp>
        <p:nvSpPr>
          <p:cNvPr id="4" name="Espaço Reservado para Conteúdo 3"/>
          <p:cNvSpPr>
            <a:spLocks noGrp="1"/>
          </p:cNvSpPr>
          <p:nvPr>
            <p:ph sz="quarter" idx="11"/>
          </p:nvPr>
        </p:nvSpPr>
        <p:spPr>
          <a:xfrm>
            <a:off x="395536" y="1357200"/>
            <a:ext cx="8183264" cy="738664"/>
          </a:xfrm>
        </p:spPr>
        <p:txBody>
          <a:bodyPr/>
          <a:lstStyle/>
          <a:p>
            <a:r>
              <a:rPr lang="pt-BR" dirty="0" smtClean="0"/>
              <a:t>O </a:t>
            </a:r>
            <a:r>
              <a:rPr lang="pt-BR" b="1" dirty="0" smtClean="0"/>
              <a:t>Oracle Service Bus </a:t>
            </a:r>
            <a:r>
              <a:rPr lang="pt-BR" dirty="0" smtClean="0"/>
              <a:t>permite algumas estratégias para a gestão de alguns tipos de erros dos serviços. A seguinte tabela irá definir possíveis cenários de erros e as estratégias que podem ser configuradas no OSB.</a:t>
            </a:r>
          </a:p>
        </p:txBody>
      </p:sp>
      <p:graphicFrame>
        <p:nvGraphicFramePr>
          <p:cNvPr id="5" name="Tabela 4"/>
          <p:cNvGraphicFramePr>
            <a:graphicFrameLocks noGrp="1"/>
          </p:cNvGraphicFramePr>
          <p:nvPr>
            <p:extLst>
              <p:ext uri="{D42A27DB-BD31-4B8C-83A1-F6EECF244321}">
                <p14:modId xmlns:p14="http://schemas.microsoft.com/office/powerpoint/2010/main" val="690392851"/>
              </p:ext>
            </p:extLst>
          </p:nvPr>
        </p:nvGraphicFramePr>
        <p:xfrm>
          <a:off x="467544" y="2067694"/>
          <a:ext cx="8064897" cy="2941320"/>
        </p:xfrm>
        <a:graphic>
          <a:graphicData uri="http://schemas.openxmlformats.org/drawingml/2006/table">
            <a:tbl>
              <a:tblPr firstRow="1" bandRow="1">
                <a:tableStyleId>{5C22544A-7EE6-4342-B048-85BDC9FD1C3A}</a:tableStyleId>
              </a:tblPr>
              <a:tblGrid>
                <a:gridCol w="2304256"/>
                <a:gridCol w="1008112"/>
                <a:gridCol w="936104"/>
                <a:gridCol w="3816425"/>
              </a:tblGrid>
              <a:tr h="216024">
                <a:tc>
                  <a:txBody>
                    <a:bodyPr/>
                    <a:lstStyle/>
                    <a:p>
                      <a:r>
                        <a:rPr lang="pt-BR" sz="1400" dirty="0" smtClean="0"/>
                        <a:t>Problema</a:t>
                      </a:r>
                      <a:endParaRPr lang="pt-BR" sz="1400" dirty="0"/>
                    </a:p>
                  </a:txBody>
                  <a:tcPr/>
                </a:tc>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Solução</a:t>
                      </a:r>
                      <a:endParaRPr lang="pt-BR" sz="1400" dirty="0"/>
                    </a:p>
                  </a:txBody>
                  <a:tcPr/>
                </a:tc>
              </a:tr>
              <a:tr h="85720">
                <a:tc rowSpan="2">
                  <a:txBody>
                    <a:bodyPr/>
                    <a:lstStyle/>
                    <a:p>
                      <a:r>
                        <a:rPr lang="pt-BR" sz="1200" dirty="0" smtClean="0">
                          <a:effectLst/>
                          <a:latin typeface="arial"/>
                        </a:rPr>
                        <a:t>Problema que não pode</a:t>
                      </a:r>
                      <a:r>
                        <a:rPr lang="pt-BR" sz="1200" baseline="0" dirty="0" smtClean="0">
                          <a:effectLst/>
                          <a:latin typeface="arial"/>
                        </a:rPr>
                        <a:t> ser resolvido nesta camada. </a:t>
                      </a:r>
                      <a:endParaRPr lang="pt-BR" sz="1200" dirty="0">
                        <a:effectLst/>
                        <a:latin typeface="arial"/>
                      </a:endParaRPr>
                    </a:p>
                  </a:txBody>
                  <a:tcPr marL="47625" marR="47625" marT="19050" marB="19050" anchor="ctr"/>
                </a:tc>
                <a:tc>
                  <a:txBody>
                    <a:bodyPr/>
                    <a:lstStyle/>
                    <a:p>
                      <a:r>
                        <a:rPr lang="pt-BR" sz="1200" dirty="0" smtClean="0">
                          <a:effectLst/>
                          <a:latin typeface="arial"/>
                        </a:rPr>
                        <a:t>Aceitar</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Proteção de Exceção</a:t>
                      </a:r>
                    </a:p>
                    <a:p>
                      <a:endParaRPr lang="pt-BR" sz="1200" dirty="0">
                        <a:effectLst/>
                        <a:latin typeface="arial"/>
                      </a:endParaRP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b="1" kern="1200" baseline="0" noProof="0" dirty="0" smtClean="0">
                          <a:solidFill>
                            <a:schemeClr val="dk1"/>
                          </a:solidFill>
                          <a:effectLst/>
                          <a:latin typeface="arial"/>
                          <a:ea typeface="+mn-ea"/>
                          <a:cs typeface="+mn-cs"/>
                        </a:rPr>
                        <a:t>Repassar o erro ao consumidor</a:t>
                      </a:r>
                      <a:r>
                        <a:rPr lang="pt-BR" sz="1200" kern="1200" baseline="0" noProof="0" dirty="0" smtClean="0">
                          <a:solidFill>
                            <a:schemeClr val="dk1"/>
                          </a:solidFill>
                          <a:effectLst/>
                          <a:latin typeface="arial"/>
                          <a:ea typeface="+mn-ea"/>
                          <a:cs typeface="+mn-cs"/>
                        </a:rPr>
                        <a:t>, informando este com informação adequada do erro, pois o provedor não tem contexto suficiente para resolver o problema. Em </a:t>
                      </a:r>
                      <a:r>
                        <a:rPr lang="pt-BR" sz="1200" b="1" kern="1200" baseline="0" noProof="0" dirty="0" smtClean="0">
                          <a:solidFill>
                            <a:schemeClr val="dk1"/>
                          </a:solidFill>
                          <a:effectLst/>
                          <a:latin typeface="arial"/>
                          <a:ea typeface="+mn-ea"/>
                          <a:cs typeface="+mn-cs"/>
                        </a:rPr>
                        <a:t>tempo de desenvolvimento</a:t>
                      </a:r>
                      <a:r>
                        <a:rPr lang="pt-BR" sz="1200" kern="1200" baseline="0" noProof="0" dirty="0" smtClean="0">
                          <a:solidFill>
                            <a:schemeClr val="dk1"/>
                          </a:solidFill>
                          <a:effectLst/>
                          <a:latin typeface="arial"/>
                          <a:ea typeface="+mn-ea"/>
                          <a:cs typeface="+mn-cs"/>
                        </a:rPr>
                        <a:t>, procedimentos de tratamento de erros (“</a:t>
                      </a:r>
                      <a:r>
                        <a:rPr lang="pt-BR" sz="1200" kern="1200" baseline="0" noProof="0" dirty="0" err="1" smtClean="0">
                          <a:solidFill>
                            <a:schemeClr val="dk1"/>
                          </a:solidFill>
                          <a:effectLst/>
                          <a:latin typeface="arial"/>
                          <a:ea typeface="+mn-ea"/>
                          <a:cs typeface="+mn-cs"/>
                        </a:rPr>
                        <a:t>fault</a:t>
                      </a:r>
                      <a:r>
                        <a:rPr lang="pt-BR" sz="1200" kern="1200" baseline="0" noProof="0" dirty="0" smtClean="0">
                          <a:solidFill>
                            <a:schemeClr val="dk1"/>
                          </a:solidFill>
                          <a:effectLst/>
                          <a:latin typeface="arial"/>
                          <a:ea typeface="+mn-ea"/>
                          <a:cs typeface="+mn-cs"/>
                        </a:rPr>
                        <a:t> </a:t>
                      </a:r>
                      <a:r>
                        <a:rPr lang="pt-BR" sz="1200" kern="1200" baseline="0" noProof="0" dirty="0" err="1" smtClean="0">
                          <a:solidFill>
                            <a:schemeClr val="dk1"/>
                          </a:solidFill>
                          <a:effectLst/>
                          <a:latin typeface="arial"/>
                          <a:ea typeface="+mn-ea"/>
                          <a:cs typeface="+mn-cs"/>
                        </a:rPr>
                        <a:t>handlers</a:t>
                      </a:r>
                      <a:r>
                        <a:rPr lang="pt-BR" sz="1200" kern="1200" baseline="0" noProof="0" dirty="0" smtClean="0">
                          <a:solidFill>
                            <a:schemeClr val="dk1"/>
                          </a:solidFill>
                          <a:effectLst/>
                          <a:latin typeface="arial"/>
                          <a:ea typeface="+mn-ea"/>
                          <a:cs typeface="+mn-cs"/>
                        </a:rPr>
                        <a:t>”) tem de ser implementados no serviço para repassar convenientemente (“</a:t>
                      </a:r>
                      <a:r>
                        <a:rPr lang="pt-BR" sz="1200" kern="1200" baseline="0" noProof="0" dirty="0" err="1" smtClean="0">
                          <a:solidFill>
                            <a:schemeClr val="dk1"/>
                          </a:solidFill>
                          <a:effectLst/>
                          <a:latin typeface="arial"/>
                          <a:ea typeface="+mn-ea"/>
                          <a:cs typeface="+mn-cs"/>
                        </a:rPr>
                        <a:t>Fault</a:t>
                      </a:r>
                      <a:r>
                        <a:rPr lang="pt-BR" sz="1200" kern="1200" baseline="0" noProof="0" dirty="0" smtClean="0">
                          <a:solidFill>
                            <a:schemeClr val="dk1"/>
                          </a:solidFill>
                          <a:effectLst/>
                          <a:latin typeface="arial"/>
                          <a:ea typeface="+mn-ea"/>
                          <a:cs typeface="+mn-cs"/>
                        </a:rPr>
                        <a:t> </a:t>
                      </a:r>
                      <a:r>
                        <a:rPr lang="pt-BR" sz="1200" kern="1200" baseline="0" noProof="0" dirty="0" err="1" smtClean="0">
                          <a:solidFill>
                            <a:schemeClr val="dk1"/>
                          </a:solidFill>
                          <a:effectLst/>
                          <a:latin typeface="arial"/>
                          <a:ea typeface="+mn-ea"/>
                          <a:cs typeface="+mn-cs"/>
                        </a:rPr>
                        <a:t>Wrapper</a:t>
                      </a:r>
                      <a:r>
                        <a:rPr lang="pt-BR" sz="1200" kern="1200" baseline="0" noProof="0" dirty="0" smtClean="0">
                          <a:solidFill>
                            <a:schemeClr val="dk1"/>
                          </a:solidFill>
                          <a:effectLst/>
                          <a:latin typeface="arial"/>
                          <a:ea typeface="+mn-ea"/>
                          <a:cs typeface="+mn-cs"/>
                        </a:rPr>
                        <a:t>”) os erros recebidos do provedor.</a:t>
                      </a:r>
                      <a:endParaRPr lang="pt-BR" sz="1200" kern="1200" baseline="0" noProof="0" dirty="0">
                        <a:solidFill>
                          <a:schemeClr val="dk1"/>
                        </a:solidFill>
                        <a:effectLst/>
                        <a:latin typeface="arial"/>
                        <a:ea typeface="+mn-ea"/>
                        <a:cs typeface="+mn-cs"/>
                      </a:endParaRPr>
                    </a:p>
                  </a:txBody>
                  <a:tcPr marL="47625" marR="47625" marT="19050" marB="19050"/>
                </a:tc>
              </a:tr>
              <a:tr h="80764">
                <a:tc vMerge="1">
                  <a:txBody>
                    <a:bodyPr/>
                    <a:lstStyle/>
                    <a:p>
                      <a:endParaRPr lang="pt-BR" sz="1200" dirty="0">
                        <a:effectLst/>
                        <a:latin typeface="arial"/>
                      </a:endParaRPr>
                    </a:p>
                  </a:txBody>
                  <a:tcPr marL="47625" marR="47625" marT="19050" marB="19050"/>
                </a:tc>
                <a:tc>
                  <a:txBody>
                    <a:bodyPr/>
                    <a:lstStyle/>
                    <a:p>
                      <a:r>
                        <a:rPr lang="pt-BR" sz="1200" dirty="0" smtClean="0">
                          <a:effectLst/>
                          <a:latin typeface="arial"/>
                        </a:rPr>
                        <a:t>Aceitar</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Suspenção</a:t>
                      </a: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Uma outra solução é enviar os erros para um </a:t>
                      </a:r>
                      <a:r>
                        <a:rPr lang="pt-BR" sz="1200" b="1" kern="1200" baseline="0" noProof="0" dirty="0" smtClean="0">
                          <a:solidFill>
                            <a:schemeClr val="dk1"/>
                          </a:solidFill>
                          <a:effectLst/>
                          <a:latin typeface="arial"/>
                          <a:ea typeface="+mn-ea"/>
                          <a:cs typeface="+mn-cs"/>
                        </a:rPr>
                        <a:t>“</a:t>
                      </a:r>
                      <a:r>
                        <a:rPr lang="pt-BR" sz="1200" b="1" kern="1200" baseline="0" noProof="0" dirty="0" err="1" smtClean="0">
                          <a:solidFill>
                            <a:schemeClr val="dk1"/>
                          </a:solidFill>
                          <a:effectLst/>
                          <a:latin typeface="arial"/>
                          <a:ea typeface="+mn-ea"/>
                          <a:cs typeface="+mn-cs"/>
                        </a:rPr>
                        <a:t>dead</a:t>
                      </a:r>
                      <a:r>
                        <a:rPr lang="pt-BR" sz="1200" b="1" kern="1200" baseline="0" noProof="0" dirty="0" smtClean="0">
                          <a:solidFill>
                            <a:schemeClr val="dk1"/>
                          </a:solidFill>
                          <a:effectLst/>
                          <a:latin typeface="arial"/>
                          <a:ea typeface="+mn-ea"/>
                          <a:cs typeface="+mn-cs"/>
                        </a:rPr>
                        <a:t> </a:t>
                      </a:r>
                      <a:r>
                        <a:rPr lang="pt-BR" sz="1200" b="1" kern="1200" baseline="0" noProof="0" dirty="0" err="1" smtClean="0">
                          <a:solidFill>
                            <a:schemeClr val="dk1"/>
                          </a:solidFill>
                          <a:effectLst/>
                          <a:latin typeface="arial"/>
                          <a:ea typeface="+mn-ea"/>
                          <a:cs typeface="+mn-cs"/>
                        </a:rPr>
                        <a:t>queue</a:t>
                      </a:r>
                      <a:r>
                        <a:rPr lang="pt-BR" sz="1200" b="1" kern="1200" baseline="0" noProof="0" dirty="0" smtClean="0">
                          <a:solidFill>
                            <a:schemeClr val="dk1"/>
                          </a:solidFill>
                          <a:effectLst/>
                          <a:latin typeface="arial"/>
                          <a:ea typeface="+mn-ea"/>
                          <a:cs typeface="+mn-cs"/>
                        </a:rPr>
                        <a:t>”</a:t>
                      </a:r>
                      <a:r>
                        <a:rPr lang="pt-BR" sz="1200" kern="1200" baseline="0" noProof="0" dirty="0" smtClean="0">
                          <a:solidFill>
                            <a:schemeClr val="dk1"/>
                          </a:solidFill>
                          <a:effectLst/>
                          <a:latin typeface="arial"/>
                          <a:ea typeface="+mn-ea"/>
                          <a:cs typeface="+mn-cs"/>
                        </a:rPr>
                        <a:t> ou </a:t>
                      </a:r>
                      <a:r>
                        <a:rPr lang="pt-BR" sz="1200" b="1" kern="1200" baseline="0" noProof="0" dirty="0" smtClean="0">
                          <a:solidFill>
                            <a:schemeClr val="dk1"/>
                          </a:solidFill>
                          <a:effectLst/>
                          <a:latin typeface="arial"/>
                          <a:ea typeface="+mn-ea"/>
                          <a:cs typeface="+mn-cs"/>
                        </a:rPr>
                        <a:t>“hospital</a:t>
                      </a:r>
                      <a:r>
                        <a:rPr lang="pt-BR" sz="1200" kern="1200" baseline="0" noProof="0" dirty="0" smtClean="0">
                          <a:solidFill>
                            <a:schemeClr val="dk1"/>
                          </a:solidFill>
                          <a:effectLst/>
                          <a:latin typeface="arial"/>
                          <a:ea typeface="+mn-ea"/>
                          <a:cs typeface="+mn-cs"/>
                        </a:rPr>
                        <a:t>” para ser </a:t>
                      </a:r>
                      <a:r>
                        <a:rPr lang="pt-BR" sz="1200" b="1" kern="1200" baseline="0" noProof="0" dirty="0" smtClean="0">
                          <a:solidFill>
                            <a:schemeClr val="dk1"/>
                          </a:solidFill>
                          <a:effectLst/>
                          <a:latin typeface="arial"/>
                          <a:ea typeface="+mn-ea"/>
                          <a:cs typeface="+mn-cs"/>
                        </a:rPr>
                        <a:t>tratado manualmente</a:t>
                      </a:r>
                      <a:r>
                        <a:rPr lang="pt-BR" sz="1200" b="0" kern="1200" baseline="0" noProof="0" dirty="0" smtClean="0">
                          <a:solidFill>
                            <a:schemeClr val="dk1"/>
                          </a:solidFill>
                          <a:effectLst/>
                          <a:latin typeface="arial"/>
                          <a:ea typeface="+mn-ea"/>
                          <a:cs typeface="+mn-cs"/>
                        </a:rPr>
                        <a:t> (normalmente) e depois a requisição poderá ser </a:t>
                      </a:r>
                      <a:r>
                        <a:rPr lang="pt-BR" sz="1200" b="1" kern="1200" baseline="0" noProof="0" dirty="0" err="1" smtClean="0">
                          <a:solidFill>
                            <a:schemeClr val="dk1"/>
                          </a:solidFill>
                          <a:effectLst/>
                          <a:latin typeface="arial"/>
                          <a:ea typeface="+mn-ea"/>
                          <a:cs typeface="+mn-cs"/>
                        </a:rPr>
                        <a:t>re-submitida</a:t>
                      </a:r>
                      <a:r>
                        <a:rPr lang="pt-BR" sz="1200" b="0" kern="1200" baseline="0" noProof="0" dirty="0" smtClean="0">
                          <a:solidFill>
                            <a:schemeClr val="dk1"/>
                          </a:solidFill>
                          <a:effectLst/>
                          <a:latin typeface="arial"/>
                          <a:ea typeface="+mn-ea"/>
                          <a:cs typeface="+mn-cs"/>
                        </a:rPr>
                        <a:t> para processamento. Requer a existência de componentes de tratamento manual e </a:t>
                      </a:r>
                      <a:r>
                        <a:rPr lang="pt-BR" sz="1200" b="0" kern="1200" baseline="0" noProof="0" dirty="0" err="1" smtClean="0">
                          <a:solidFill>
                            <a:schemeClr val="dk1"/>
                          </a:solidFill>
                          <a:effectLst/>
                          <a:latin typeface="arial"/>
                          <a:ea typeface="+mn-ea"/>
                          <a:cs typeface="+mn-cs"/>
                        </a:rPr>
                        <a:t>re-submissão</a:t>
                      </a:r>
                      <a:r>
                        <a:rPr lang="pt-BR" sz="1200" b="0" kern="1200" baseline="0" noProof="0" dirty="0" smtClean="0">
                          <a:solidFill>
                            <a:schemeClr val="dk1"/>
                          </a:solidFill>
                          <a:effectLst/>
                          <a:latin typeface="arial"/>
                          <a:ea typeface="+mn-ea"/>
                          <a:cs typeface="+mn-cs"/>
                        </a:rPr>
                        <a:t>.</a:t>
                      </a:r>
                      <a:endParaRPr lang="pt-BR" sz="1200" kern="1200" baseline="0" noProof="0" dirty="0">
                        <a:solidFill>
                          <a:schemeClr val="dk1"/>
                        </a:solidFill>
                        <a:effectLst/>
                        <a:latin typeface="arial"/>
                        <a:ea typeface="+mn-ea"/>
                        <a:cs typeface="+mn-cs"/>
                      </a:endParaRPr>
                    </a:p>
                  </a:txBody>
                  <a:tcPr marL="47625" marR="47625" marT="19050" marB="19050"/>
                </a:tc>
              </a:tr>
            </a:tbl>
          </a:graphicData>
        </a:graphic>
      </p:graphicFrame>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03229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Service Bus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44</a:t>
            </a:fld>
            <a:endParaRPr lang="pt-BR" dirty="0"/>
          </a:p>
        </p:txBody>
      </p:sp>
      <p:sp>
        <p:nvSpPr>
          <p:cNvPr id="4" name="Espaço Reservado para Conteúdo 3"/>
          <p:cNvSpPr>
            <a:spLocks noGrp="1"/>
          </p:cNvSpPr>
          <p:nvPr>
            <p:ph sz="quarter" idx="11"/>
          </p:nvPr>
        </p:nvSpPr>
        <p:spPr>
          <a:xfrm>
            <a:off x="395536" y="1357200"/>
            <a:ext cx="8183264" cy="738664"/>
          </a:xfrm>
        </p:spPr>
        <p:txBody>
          <a:bodyPr/>
          <a:lstStyle/>
          <a:p>
            <a:r>
              <a:rPr lang="pt-BR" dirty="0" smtClean="0"/>
              <a:t>O </a:t>
            </a:r>
            <a:r>
              <a:rPr lang="pt-BR" b="1" dirty="0" smtClean="0"/>
              <a:t>Oracle Service Bus </a:t>
            </a:r>
            <a:r>
              <a:rPr lang="pt-BR" dirty="0" smtClean="0"/>
              <a:t>permite algumas estratégias para a gestão de alguns tipos de erros dos serviços. A seguinte tabela irá definir possíveis cenários de erros e as estratégias que podem ser configuradas no OSB.</a:t>
            </a:r>
          </a:p>
        </p:txBody>
      </p:sp>
      <p:graphicFrame>
        <p:nvGraphicFramePr>
          <p:cNvPr id="5" name="Tabela 4"/>
          <p:cNvGraphicFramePr>
            <a:graphicFrameLocks noGrp="1"/>
          </p:cNvGraphicFramePr>
          <p:nvPr>
            <p:extLst>
              <p:ext uri="{D42A27DB-BD31-4B8C-83A1-F6EECF244321}">
                <p14:modId xmlns:p14="http://schemas.microsoft.com/office/powerpoint/2010/main" val="1737843047"/>
              </p:ext>
            </p:extLst>
          </p:nvPr>
        </p:nvGraphicFramePr>
        <p:xfrm>
          <a:off x="467544" y="2244834"/>
          <a:ext cx="8064897" cy="2171700"/>
        </p:xfrm>
        <a:graphic>
          <a:graphicData uri="http://schemas.openxmlformats.org/drawingml/2006/table">
            <a:tbl>
              <a:tblPr firstRow="1" bandRow="1">
                <a:tableStyleId>{5C22544A-7EE6-4342-B048-85BDC9FD1C3A}</a:tableStyleId>
              </a:tblPr>
              <a:tblGrid>
                <a:gridCol w="2304256"/>
                <a:gridCol w="1008112"/>
                <a:gridCol w="936104"/>
                <a:gridCol w="3816425"/>
              </a:tblGrid>
              <a:tr h="216024">
                <a:tc>
                  <a:txBody>
                    <a:bodyPr/>
                    <a:lstStyle/>
                    <a:p>
                      <a:r>
                        <a:rPr lang="pt-BR" sz="1400" dirty="0" smtClean="0"/>
                        <a:t>Problema</a:t>
                      </a:r>
                      <a:endParaRPr lang="pt-BR" sz="1400" dirty="0"/>
                    </a:p>
                  </a:txBody>
                  <a:tcPr/>
                </a:tc>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Solução</a:t>
                      </a:r>
                      <a:endParaRPr lang="pt-BR" sz="1400" dirty="0"/>
                    </a:p>
                  </a:txBody>
                  <a:tcPr/>
                </a:tc>
              </a:tr>
              <a:tr h="85720">
                <a:tc>
                  <a:txBody>
                    <a:bodyPr/>
                    <a:lstStyle/>
                    <a:p>
                      <a:r>
                        <a:rPr lang="pt-BR" sz="1200" dirty="0" smtClean="0">
                          <a:effectLst/>
                          <a:latin typeface="arial"/>
                        </a:rPr>
                        <a:t>Garantir</a:t>
                      </a:r>
                      <a:r>
                        <a:rPr lang="pt-BR" sz="1200" baseline="0" dirty="0" smtClean="0">
                          <a:effectLst/>
                          <a:latin typeface="arial"/>
                        </a:rPr>
                        <a:t> o processamento de mensagens. (Não perder mensagens). Esta situação ocorre regularmente numa integração assíncrona. </a:t>
                      </a:r>
                      <a:endParaRPr lang="pt-BR" sz="1200" dirty="0">
                        <a:effectLst/>
                        <a:latin typeface="arial"/>
                      </a:endParaRPr>
                    </a:p>
                  </a:txBody>
                  <a:tcPr marL="47625" marR="47625" marT="19050" marB="190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Ação</a:t>
                      </a:r>
                      <a:r>
                        <a:rPr lang="pt-BR" sz="1200" baseline="0" dirty="0" smtClean="0">
                          <a:effectLst/>
                          <a:latin typeface="arial"/>
                        </a:rPr>
                        <a:t> Preventiva</a:t>
                      </a:r>
                      <a:endParaRPr lang="pt-BR" sz="1200" dirty="0" smtClean="0">
                        <a:effectLst/>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dirty="0" smtClean="0">
                        <a:effectLst/>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Suspenção</a:t>
                      </a:r>
                    </a:p>
                    <a:p>
                      <a:endParaRPr lang="pt-BR" sz="1200" dirty="0" smtClean="0">
                        <a:effectLst/>
                        <a:latin typeface="arial"/>
                      </a:endParaRPr>
                    </a:p>
                    <a:p>
                      <a:r>
                        <a:rPr lang="pt-BR" sz="1200" dirty="0" err="1" smtClean="0">
                          <a:effectLst/>
                          <a:latin typeface="arial"/>
                        </a:rPr>
                        <a:t>Throttling</a:t>
                      </a:r>
                      <a:endParaRPr lang="pt-BR" sz="1200" dirty="0">
                        <a:effectLst/>
                        <a:latin typeface="arial"/>
                      </a:endParaRPr>
                    </a:p>
                  </a:txBody>
                  <a:tcPr marL="47625" marR="47625" marT="19050" marB="19050"/>
                </a:tc>
                <a:tc>
                  <a:txBody>
                    <a:bodyPr/>
                    <a:lstStyle/>
                    <a:p>
                      <a:r>
                        <a:rPr lang="pt-BR" sz="1200" noProof="0" dirty="0" smtClean="0">
                          <a:effectLst/>
                          <a:latin typeface="arial"/>
                        </a:rPr>
                        <a:t>Prevenção</a:t>
                      </a:r>
                    </a:p>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A utilização de transações distribuídas garante o processamento de mensagens. Para isso tem de se garantir que o provedor e os componentes de integração suportem mecanismos de controlo de transações distribuídas (XA </a:t>
                      </a:r>
                      <a:r>
                        <a:rPr lang="pt-BR" sz="1200" kern="1200" baseline="0" noProof="0" dirty="0" err="1" smtClean="0">
                          <a:solidFill>
                            <a:schemeClr val="dk1"/>
                          </a:solidFill>
                          <a:effectLst/>
                          <a:latin typeface="arial"/>
                          <a:ea typeface="+mn-ea"/>
                          <a:cs typeface="+mn-cs"/>
                        </a:rPr>
                        <a:t>transaction</a:t>
                      </a:r>
                      <a:r>
                        <a:rPr lang="pt-BR" sz="1200" kern="1200" baseline="0" noProof="0" dirty="0" smtClean="0">
                          <a:solidFill>
                            <a:schemeClr val="dk1"/>
                          </a:solidFill>
                          <a:effectLst/>
                          <a:latin typeface="arial"/>
                          <a:ea typeface="+mn-ea"/>
                          <a:cs typeface="+mn-cs"/>
                        </a:rPr>
                        <a:t>). Isto requer a utilização de protocolos específicos no OSB (SB </a:t>
                      </a:r>
                      <a:r>
                        <a:rPr lang="pt-BR" sz="1200" kern="1200" baseline="0" noProof="0" dirty="0" err="1" smtClean="0">
                          <a:solidFill>
                            <a:schemeClr val="dk1"/>
                          </a:solidFill>
                          <a:effectLst/>
                          <a:latin typeface="arial"/>
                          <a:ea typeface="+mn-ea"/>
                          <a:cs typeface="+mn-cs"/>
                        </a:rPr>
                        <a:t>Protocol</a:t>
                      </a:r>
                      <a:r>
                        <a:rPr lang="pt-BR" sz="1200" kern="1200" baseline="0" noProof="0" dirty="0" smtClean="0">
                          <a:solidFill>
                            <a:schemeClr val="dk1"/>
                          </a:solidFill>
                          <a:effectLst/>
                          <a:latin typeface="arial"/>
                          <a:ea typeface="+mn-ea"/>
                          <a:cs typeface="+mn-cs"/>
                        </a:rPr>
                        <a:t>) conjuntamente com filas JMS no provedor. </a:t>
                      </a:r>
                    </a:p>
                    <a:p>
                      <a:r>
                        <a:rPr lang="pt-BR" sz="1200" kern="1200" baseline="0" noProof="0" dirty="0" smtClean="0">
                          <a:solidFill>
                            <a:schemeClr val="dk1"/>
                          </a:solidFill>
                          <a:effectLst/>
                          <a:latin typeface="arial"/>
                          <a:ea typeface="+mn-ea"/>
                          <a:cs typeface="+mn-cs"/>
                        </a:rPr>
                        <a:t>Pode-se também implementar políticas de </a:t>
                      </a:r>
                      <a:r>
                        <a:rPr lang="pt-BR" sz="1200" b="1" kern="1200" baseline="0" noProof="0" dirty="0" smtClean="0">
                          <a:solidFill>
                            <a:schemeClr val="dk1"/>
                          </a:solidFill>
                          <a:effectLst/>
                          <a:latin typeface="arial"/>
                          <a:ea typeface="+mn-ea"/>
                          <a:cs typeface="+mn-cs"/>
                        </a:rPr>
                        <a:t>WS-</a:t>
                      </a:r>
                      <a:r>
                        <a:rPr lang="pt-BR" sz="1200" b="1" kern="1200" baseline="0" noProof="0" dirty="0" err="1" smtClean="0">
                          <a:solidFill>
                            <a:schemeClr val="dk1"/>
                          </a:solidFill>
                          <a:effectLst/>
                          <a:latin typeface="arial"/>
                          <a:ea typeface="+mn-ea"/>
                          <a:cs typeface="+mn-cs"/>
                        </a:rPr>
                        <a:t>ReliableMessaging</a:t>
                      </a:r>
                      <a:r>
                        <a:rPr lang="pt-BR" sz="1200" b="1" kern="1200" baseline="0" noProof="0" dirty="0" smtClean="0">
                          <a:solidFill>
                            <a:schemeClr val="dk1"/>
                          </a:solidFill>
                          <a:effectLst/>
                          <a:latin typeface="arial"/>
                          <a:ea typeface="+mn-ea"/>
                          <a:cs typeface="+mn-cs"/>
                        </a:rPr>
                        <a:t> </a:t>
                      </a:r>
                      <a:r>
                        <a:rPr lang="pt-BR" sz="1200" kern="1200" baseline="0" noProof="0" dirty="0" smtClean="0">
                          <a:solidFill>
                            <a:schemeClr val="dk1"/>
                          </a:solidFill>
                          <a:effectLst/>
                          <a:latin typeface="arial"/>
                          <a:ea typeface="+mn-ea"/>
                          <a:cs typeface="+mn-cs"/>
                        </a:rPr>
                        <a:t>se os consumidores e provedor ambos suportarem  este “standard”. </a:t>
                      </a:r>
                      <a:endParaRPr lang="pt-BR" sz="1200" kern="1200" baseline="0" noProof="0" dirty="0">
                        <a:solidFill>
                          <a:schemeClr val="dk1"/>
                        </a:solidFill>
                        <a:effectLst/>
                        <a:latin typeface="arial"/>
                        <a:ea typeface="+mn-ea"/>
                        <a:cs typeface="+mn-cs"/>
                      </a:endParaRPr>
                    </a:p>
                  </a:txBody>
                  <a:tcPr marL="47625" marR="47625" marT="19050" marB="19050"/>
                </a:tc>
              </a:tr>
            </a:tbl>
          </a:graphicData>
        </a:graphic>
      </p:graphicFrame>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01377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Service Bus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45</a:t>
            </a:fld>
            <a:endParaRPr lang="pt-BR" dirty="0"/>
          </a:p>
        </p:txBody>
      </p:sp>
      <p:sp>
        <p:nvSpPr>
          <p:cNvPr id="4" name="Espaço Reservado para Conteúdo 3"/>
          <p:cNvSpPr>
            <a:spLocks noGrp="1"/>
          </p:cNvSpPr>
          <p:nvPr>
            <p:ph sz="quarter" idx="11"/>
          </p:nvPr>
        </p:nvSpPr>
        <p:spPr>
          <a:xfrm>
            <a:off x="395536" y="1275606"/>
            <a:ext cx="8183264" cy="523220"/>
          </a:xfrm>
        </p:spPr>
        <p:txBody>
          <a:bodyPr/>
          <a:lstStyle/>
          <a:p>
            <a:r>
              <a:rPr lang="pt-BR" dirty="0" smtClean="0"/>
              <a:t>Para a gestão dos erros ou “</a:t>
            </a:r>
            <a:r>
              <a:rPr lang="pt-BR" dirty="0" err="1" smtClean="0"/>
              <a:t>faults</a:t>
            </a:r>
            <a:r>
              <a:rPr lang="pt-BR" dirty="0" smtClean="0"/>
              <a:t>” nos serviços do </a:t>
            </a:r>
            <a:r>
              <a:rPr lang="pt-BR" b="1" dirty="0" smtClean="0"/>
              <a:t>Oracle Service Bus, </a:t>
            </a:r>
            <a:r>
              <a:rPr lang="pt-BR" dirty="0" smtClean="0"/>
              <a:t>iremos optar (de forma padrão) unicamente por 2  estratégias:</a:t>
            </a:r>
          </a:p>
        </p:txBody>
      </p:sp>
      <p:graphicFrame>
        <p:nvGraphicFramePr>
          <p:cNvPr id="6" name="Tabela 5"/>
          <p:cNvGraphicFramePr>
            <a:graphicFrameLocks noGrp="1"/>
          </p:cNvGraphicFramePr>
          <p:nvPr>
            <p:extLst>
              <p:ext uri="{D42A27DB-BD31-4B8C-83A1-F6EECF244321}">
                <p14:modId xmlns:p14="http://schemas.microsoft.com/office/powerpoint/2010/main" val="2042285227"/>
              </p:ext>
            </p:extLst>
          </p:nvPr>
        </p:nvGraphicFramePr>
        <p:xfrm>
          <a:off x="467543" y="2018154"/>
          <a:ext cx="8280921" cy="2392680"/>
        </p:xfrm>
        <a:graphic>
          <a:graphicData uri="http://schemas.openxmlformats.org/drawingml/2006/table">
            <a:tbl>
              <a:tblPr firstRow="1" bandRow="1">
                <a:tableStyleId>{5C22544A-7EE6-4342-B048-85BDC9FD1C3A}</a:tableStyleId>
              </a:tblPr>
              <a:tblGrid>
                <a:gridCol w="2112481"/>
                <a:gridCol w="1182988"/>
                <a:gridCol w="4985452"/>
              </a:tblGrid>
              <a:tr h="216024">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Estratégia</a:t>
                      </a:r>
                      <a:endParaRPr lang="pt-BR" sz="1400" dirty="0"/>
                    </a:p>
                  </a:txBody>
                  <a:tcPr/>
                </a:tc>
              </a:tr>
              <a:tr h="85720">
                <a:tc>
                  <a:txBody>
                    <a:bodyPr/>
                    <a:lstStyle/>
                    <a:p>
                      <a:r>
                        <a:rPr lang="pt-BR" sz="1200" dirty="0" err="1" smtClean="0">
                          <a:effectLst/>
                          <a:latin typeface="arial"/>
                        </a:rPr>
                        <a:t>Retentativa</a:t>
                      </a:r>
                      <a:endParaRPr lang="pt-BR" sz="1200" dirty="0" smtClean="0">
                        <a:effectLst/>
                        <a:latin typeface="arial"/>
                      </a:endParaRPr>
                    </a:p>
                  </a:txBody>
                  <a:tcPr marL="47625" marR="47625" marT="19050" marB="19050"/>
                </a:tc>
                <a:tc>
                  <a:txBody>
                    <a:bodyPr/>
                    <a:lstStyle/>
                    <a:p>
                      <a:r>
                        <a:rPr lang="pt-BR" sz="1200" noProof="0" dirty="0" smtClean="0">
                          <a:effectLst/>
                          <a:latin typeface="arial"/>
                        </a:rPr>
                        <a:t>Prevenção</a:t>
                      </a:r>
                      <a:endParaRPr lang="pt-BR" sz="1200" noProof="0" dirty="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noProof="0" dirty="0" smtClean="0">
                          <a:solidFill>
                            <a:schemeClr val="dk1"/>
                          </a:solidFill>
                          <a:effectLst/>
                          <a:latin typeface="arial"/>
                          <a:ea typeface="+mn-ea"/>
                          <a:cs typeface="+mn-cs"/>
                        </a:rPr>
                        <a:t>Para erros do tipo </a:t>
                      </a:r>
                      <a:r>
                        <a:rPr lang="pt-BR" sz="1200" b="1" kern="1200" baseline="0" noProof="0" dirty="0" smtClean="0">
                          <a:solidFill>
                            <a:schemeClr val="dk1"/>
                          </a:solidFill>
                          <a:effectLst/>
                          <a:latin typeface="arial"/>
                          <a:ea typeface="+mn-ea"/>
                          <a:cs typeface="+mn-cs"/>
                        </a:rPr>
                        <a:t>Técnico</a:t>
                      </a:r>
                      <a:r>
                        <a:rPr lang="pt-BR" sz="1200" b="0" kern="1200" baseline="0" noProof="0" dirty="0" smtClean="0">
                          <a:solidFill>
                            <a:schemeClr val="dk1"/>
                          </a:solidFill>
                          <a:effectLst/>
                          <a:latin typeface="arial"/>
                          <a:ea typeface="+mn-ea"/>
                          <a:cs typeface="+mn-cs"/>
                        </a:rPr>
                        <a:t> (i.e. Problemas de </a:t>
                      </a:r>
                      <a:r>
                        <a:rPr lang="pt-BR" sz="1200" b="0" kern="1200" baseline="0" noProof="0" dirty="0" err="1" smtClean="0">
                          <a:solidFill>
                            <a:schemeClr val="dk1"/>
                          </a:solidFill>
                          <a:effectLst/>
                          <a:latin typeface="arial"/>
                          <a:ea typeface="+mn-ea"/>
                          <a:cs typeface="+mn-cs"/>
                        </a:rPr>
                        <a:t>conetividade</a:t>
                      </a:r>
                      <a:r>
                        <a:rPr lang="pt-BR" sz="1200" b="0" kern="1200" baseline="0" noProof="0" dirty="0" smtClean="0">
                          <a:solidFill>
                            <a:schemeClr val="dk1"/>
                          </a:solidFill>
                          <a:effectLst/>
                          <a:latin typeface="arial"/>
                          <a:ea typeface="+mn-ea"/>
                          <a:cs typeface="+mn-cs"/>
                        </a:rPr>
                        <a:t>, </a:t>
                      </a:r>
                      <a:r>
                        <a:rPr lang="pt-BR" sz="1200" b="0" kern="1200" baseline="0" noProof="0" dirty="0" err="1" smtClean="0">
                          <a:solidFill>
                            <a:schemeClr val="dk1"/>
                          </a:solidFill>
                          <a:effectLst/>
                          <a:latin typeface="arial"/>
                          <a:ea typeface="+mn-ea"/>
                          <a:cs typeface="+mn-cs"/>
                        </a:rPr>
                        <a:t>time-out</a:t>
                      </a:r>
                      <a:r>
                        <a:rPr lang="pt-BR" sz="1200" b="0" kern="1200" baseline="0" noProof="0" dirty="0" smtClean="0">
                          <a:solidFill>
                            <a:schemeClr val="dk1"/>
                          </a:solidFill>
                          <a:effectLst/>
                          <a:latin typeface="arial"/>
                          <a:ea typeface="+mn-ea"/>
                          <a:cs typeface="+mn-cs"/>
                        </a:rPr>
                        <a:t>, internos ao barramento não geridos)</a:t>
                      </a:r>
                      <a:r>
                        <a:rPr lang="pt-BR" sz="1200" b="1" kern="1200" baseline="0" noProof="0" dirty="0" smtClean="0">
                          <a:solidFill>
                            <a:schemeClr val="dk1"/>
                          </a:solidFill>
                          <a:effectLst/>
                          <a:latin typeface="arial"/>
                          <a:ea typeface="+mn-ea"/>
                          <a:cs typeface="+mn-cs"/>
                        </a:rPr>
                        <a:t> </a:t>
                      </a:r>
                      <a:r>
                        <a:rPr lang="pt-BR" sz="1200" b="0" kern="1200" baseline="0" noProof="0" dirty="0" smtClean="0">
                          <a:solidFill>
                            <a:schemeClr val="dk1"/>
                          </a:solidFill>
                          <a:effectLst/>
                          <a:latin typeface="arial"/>
                          <a:ea typeface="+mn-ea"/>
                          <a:cs typeface="+mn-cs"/>
                        </a:rPr>
                        <a:t>irá se especificar, </a:t>
                      </a:r>
                      <a:r>
                        <a:rPr lang="pt-BR" sz="1200" b="1" kern="1200" baseline="0" noProof="0" dirty="0" smtClean="0">
                          <a:solidFill>
                            <a:schemeClr val="dk1"/>
                          </a:solidFill>
                          <a:effectLst/>
                          <a:latin typeface="arial"/>
                          <a:ea typeface="+mn-ea"/>
                          <a:cs typeface="+mn-cs"/>
                        </a:rPr>
                        <a:t>em tempo de desenvolvimento</a:t>
                      </a:r>
                      <a:r>
                        <a:rPr lang="pt-BR" sz="1200" b="0" kern="1200" baseline="0" noProof="0" dirty="0" smtClean="0">
                          <a:solidFill>
                            <a:schemeClr val="dk1"/>
                          </a:solidFill>
                          <a:effectLst/>
                          <a:latin typeface="arial"/>
                          <a:ea typeface="+mn-ea"/>
                          <a:cs typeface="+mn-cs"/>
                        </a:rPr>
                        <a:t>, a utilização de </a:t>
                      </a:r>
                      <a:r>
                        <a:rPr lang="pt-BR" sz="1200" b="1" baseline="0" noProof="0" dirty="0" err="1" smtClean="0">
                          <a:effectLst/>
                          <a:latin typeface="arial"/>
                        </a:rPr>
                        <a:t>retentativas</a:t>
                      </a:r>
                      <a:r>
                        <a:rPr lang="pt-BR" sz="1200" b="1" baseline="0" noProof="0" dirty="0" smtClean="0">
                          <a:effectLst/>
                          <a:latin typeface="arial"/>
                        </a:rPr>
                        <a:t> padrão </a:t>
                      </a:r>
                      <a:r>
                        <a:rPr lang="pt-BR" sz="1200" baseline="0" noProof="0" dirty="0" smtClean="0">
                          <a:effectLst/>
                          <a:latin typeface="arial"/>
                        </a:rPr>
                        <a:t>ao nível da configuração do transporte do “Business Service”. Este padrão será definido baseado nas capacidades dos serviços provedores.</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smtClean="0">
                          <a:effectLst/>
                          <a:latin typeface="arial"/>
                        </a:rPr>
                        <a:t>No caso de insucesso das </a:t>
                      </a:r>
                      <a:r>
                        <a:rPr lang="pt-BR" sz="1200" baseline="0" noProof="0" dirty="0" err="1" smtClean="0">
                          <a:effectLst/>
                          <a:latin typeface="arial"/>
                        </a:rPr>
                        <a:t>retentativas</a:t>
                      </a:r>
                      <a:r>
                        <a:rPr lang="pt-BR" sz="1200" baseline="0" noProof="0" dirty="0" smtClean="0">
                          <a:effectLst/>
                          <a:latin typeface="arial"/>
                        </a:rPr>
                        <a:t>, estes erros serão propagados convenientemente para o consumidor.</a:t>
                      </a:r>
                    </a:p>
                  </a:txBody>
                  <a:tcPr marL="47625" marR="47625" marT="19050" marB="19050"/>
                </a:tc>
              </a:tr>
              <a:tr h="520432">
                <a:tc>
                  <a:txBody>
                    <a:bodyPr/>
                    <a:lstStyle/>
                    <a:p>
                      <a:r>
                        <a:rPr lang="pt-BR" sz="1200" dirty="0" smtClean="0">
                          <a:effectLst/>
                          <a:latin typeface="arial"/>
                        </a:rPr>
                        <a:t>Aceitar</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Proteção de Exceção</a:t>
                      </a: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baseline="0" noProof="0" dirty="0" smtClean="0">
                          <a:solidFill>
                            <a:schemeClr val="dk1"/>
                          </a:solidFill>
                          <a:effectLst/>
                          <a:latin typeface="arial"/>
                          <a:ea typeface="+mn-ea"/>
                          <a:cs typeface="+mn-cs"/>
                        </a:rPr>
                        <a:t>Para erros do tipo </a:t>
                      </a:r>
                      <a:r>
                        <a:rPr lang="pt-BR" sz="1200" b="1" kern="1200" baseline="0" noProof="0" dirty="0" smtClean="0">
                          <a:solidFill>
                            <a:schemeClr val="dk1"/>
                          </a:solidFill>
                          <a:effectLst/>
                          <a:latin typeface="arial"/>
                          <a:ea typeface="+mn-ea"/>
                          <a:cs typeface="+mn-cs"/>
                        </a:rPr>
                        <a:t>Negócio </a:t>
                      </a:r>
                      <a:r>
                        <a:rPr lang="pt-BR" sz="1200" b="0" kern="1200" baseline="0" noProof="0" dirty="0" smtClean="0">
                          <a:solidFill>
                            <a:schemeClr val="dk1"/>
                          </a:solidFill>
                          <a:effectLst/>
                          <a:latin typeface="arial"/>
                          <a:ea typeface="+mn-ea"/>
                          <a:cs typeface="+mn-cs"/>
                        </a:rPr>
                        <a:t>(i.e. erros controlados/conhecidos na definição do serviço), estes irão ser </a:t>
                      </a:r>
                      <a:r>
                        <a:rPr lang="pt-BR" sz="1200" b="1" kern="1200" baseline="0" noProof="0" dirty="0" smtClean="0">
                          <a:solidFill>
                            <a:schemeClr val="dk1"/>
                          </a:solidFill>
                          <a:effectLst/>
                          <a:latin typeface="arial"/>
                          <a:ea typeface="+mn-ea"/>
                          <a:cs typeface="+mn-cs"/>
                        </a:rPr>
                        <a:t>repassados ao serviço consumidor</a:t>
                      </a:r>
                      <a:r>
                        <a:rPr lang="pt-BR" sz="1200" b="0" kern="1200" baseline="0" noProof="0" dirty="0" smtClean="0">
                          <a:solidFill>
                            <a:schemeClr val="dk1"/>
                          </a:solidFill>
                          <a:effectLst/>
                          <a:latin typeface="arial"/>
                          <a:ea typeface="+mn-ea"/>
                          <a:cs typeface="+mn-cs"/>
                        </a:rPr>
                        <a:t>, </a:t>
                      </a:r>
                      <a:r>
                        <a:rPr lang="pt-BR" sz="1200" kern="1200" baseline="0" noProof="0" dirty="0" smtClean="0">
                          <a:solidFill>
                            <a:schemeClr val="dk1"/>
                          </a:solidFill>
                          <a:effectLst/>
                          <a:latin typeface="arial"/>
                          <a:ea typeface="+mn-ea"/>
                          <a:cs typeface="+mn-cs"/>
                        </a:rPr>
                        <a:t>convenientemente, </a:t>
                      </a:r>
                      <a:r>
                        <a:rPr lang="pt-BR" sz="1200" b="0" kern="1200" baseline="0" noProof="0" dirty="0" smtClean="0">
                          <a:solidFill>
                            <a:schemeClr val="dk1"/>
                          </a:solidFill>
                          <a:effectLst/>
                          <a:latin typeface="arial"/>
                          <a:ea typeface="+mn-ea"/>
                          <a:cs typeface="+mn-cs"/>
                        </a:rPr>
                        <a:t>para que este tome a ação adequada em relação ao erro.</a:t>
                      </a:r>
                      <a:endParaRPr lang="pt-BR" sz="1200" kern="1200" baseline="0" noProof="0" dirty="0">
                        <a:solidFill>
                          <a:schemeClr val="dk1"/>
                        </a:solidFill>
                        <a:effectLst/>
                        <a:latin typeface="arial"/>
                        <a:ea typeface="+mn-ea"/>
                        <a:cs typeface="+mn-cs"/>
                      </a:endParaRPr>
                    </a:p>
                  </a:txBody>
                  <a:tcPr marL="47625" marR="47625" marT="19050" marB="19050"/>
                </a:tc>
              </a:tr>
            </a:tbl>
          </a:graphicData>
        </a:graphic>
      </p:graphicFrame>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tângulo 10"/>
          <p:cNvSpPr/>
          <p:nvPr/>
        </p:nvSpPr>
        <p:spPr>
          <a:xfrm>
            <a:off x="6529741" y="399265"/>
            <a:ext cx="562539"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287992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SOA Suite</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46</a:t>
            </a:fld>
            <a:endParaRPr lang="pt-BR" dirty="0"/>
          </a:p>
        </p:txBody>
      </p:sp>
      <p:sp>
        <p:nvSpPr>
          <p:cNvPr id="4" name="Espaço Reservado para Conteúdo 3"/>
          <p:cNvSpPr>
            <a:spLocks noGrp="1"/>
          </p:cNvSpPr>
          <p:nvPr>
            <p:ph sz="quarter" idx="11"/>
          </p:nvPr>
        </p:nvSpPr>
        <p:spPr>
          <a:xfrm>
            <a:off x="395536" y="1357200"/>
            <a:ext cx="8183264" cy="1600438"/>
          </a:xfrm>
        </p:spPr>
        <p:txBody>
          <a:bodyPr/>
          <a:lstStyle/>
          <a:p>
            <a:r>
              <a:rPr lang="pt-BR" dirty="0" smtClean="0"/>
              <a:t>O </a:t>
            </a:r>
            <a:r>
              <a:rPr lang="pt-BR" b="1" dirty="0" smtClean="0"/>
              <a:t>Oracle SOA Suite, </a:t>
            </a:r>
            <a:r>
              <a:rPr lang="pt-BR" dirty="0" smtClean="0"/>
              <a:t>nos “</a:t>
            </a:r>
            <a:r>
              <a:rPr lang="pt-BR" i="1" dirty="0" smtClean="0"/>
              <a:t>Service </a:t>
            </a:r>
            <a:r>
              <a:rPr lang="pt-BR" i="1" dirty="0" err="1" smtClean="0"/>
              <a:t>Composites</a:t>
            </a:r>
            <a:r>
              <a:rPr lang="pt-BR" i="1" dirty="0" smtClean="0"/>
              <a:t>”, </a:t>
            </a:r>
            <a:r>
              <a:rPr lang="pt-BR" dirty="0" smtClean="0"/>
              <a:t>possui uma </a:t>
            </a:r>
            <a:r>
              <a:rPr lang="pt-BR" b="1" dirty="0" smtClean="0"/>
              <a:t>framework de gestão de erros </a:t>
            </a:r>
            <a:r>
              <a:rPr lang="pt-BR" dirty="0" smtClean="0"/>
              <a:t>(ou “</a:t>
            </a:r>
            <a:r>
              <a:rPr lang="pt-BR" dirty="0" err="1" smtClean="0"/>
              <a:t>faults</a:t>
            </a:r>
            <a:r>
              <a:rPr lang="pt-BR" dirty="0" smtClean="0"/>
              <a:t>”) que permite centralizar as políticas de gestão de erros dos serviços implementados em BPEL e </a:t>
            </a:r>
            <a:r>
              <a:rPr lang="pt-BR" dirty="0" err="1" smtClean="0"/>
              <a:t>Mediator</a:t>
            </a:r>
            <a:r>
              <a:rPr lang="pt-BR" dirty="0" smtClean="0"/>
              <a:t> quando esta é usada numa atividade de “</a:t>
            </a:r>
            <a:r>
              <a:rPr lang="pt-BR" dirty="0" err="1" smtClean="0"/>
              <a:t>invoke</a:t>
            </a:r>
            <a:r>
              <a:rPr lang="pt-BR" dirty="0" smtClean="0"/>
              <a:t>” . Esta framework permite configurar  políticas de </a:t>
            </a:r>
            <a:r>
              <a:rPr lang="pt-BR" b="1" dirty="0" smtClean="0"/>
              <a:t>tratamento</a:t>
            </a:r>
            <a:r>
              <a:rPr lang="pt-BR" dirty="0" smtClean="0"/>
              <a:t> (</a:t>
            </a:r>
            <a:r>
              <a:rPr lang="pt-BR" i="1" dirty="0" smtClean="0"/>
              <a:t>e </a:t>
            </a:r>
            <a:r>
              <a:rPr lang="pt-BR" b="1" i="1" dirty="0" smtClean="0"/>
              <a:t>comunicação</a:t>
            </a:r>
            <a:r>
              <a:rPr lang="pt-BR" i="1" dirty="0" smtClean="0"/>
              <a:t> </a:t>
            </a:r>
            <a:r>
              <a:rPr lang="pt-BR" dirty="0" smtClean="0"/>
              <a:t>através de e-mail e JMS) de erros, i.e. pode-se criar políticas para tratar um tipo específico de exceção. Esta framework é uma alternativa a desenvolver um serviço BPEL ou </a:t>
            </a:r>
            <a:r>
              <a:rPr lang="pt-BR" dirty="0" err="1" smtClean="0"/>
              <a:t>Mediator</a:t>
            </a:r>
            <a:r>
              <a:rPr lang="pt-BR" dirty="0" smtClean="0"/>
              <a:t> com atividades de “catch”. A seguintes tabelas identificam o tipo de ações que a framework pode realizar para uma condição de exceção:</a:t>
            </a:r>
          </a:p>
        </p:txBody>
      </p:sp>
      <p:graphicFrame>
        <p:nvGraphicFramePr>
          <p:cNvPr id="7" name="Tabela 6"/>
          <p:cNvGraphicFramePr>
            <a:graphicFrameLocks noGrp="1"/>
          </p:cNvGraphicFramePr>
          <p:nvPr>
            <p:extLst>
              <p:ext uri="{D42A27DB-BD31-4B8C-83A1-F6EECF244321}">
                <p14:modId xmlns:p14="http://schemas.microsoft.com/office/powerpoint/2010/main" val="1831241388"/>
              </p:ext>
            </p:extLst>
          </p:nvPr>
        </p:nvGraphicFramePr>
        <p:xfrm>
          <a:off x="467543" y="3003798"/>
          <a:ext cx="8064897" cy="1844040"/>
        </p:xfrm>
        <a:graphic>
          <a:graphicData uri="http://schemas.openxmlformats.org/drawingml/2006/table">
            <a:tbl>
              <a:tblPr firstRow="1" bandRow="1">
                <a:tableStyleId>{5C22544A-7EE6-4342-B048-85BDC9FD1C3A}</a:tableStyleId>
              </a:tblPr>
              <a:tblGrid>
                <a:gridCol w="1800201"/>
                <a:gridCol w="1008112"/>
                <a:gridCol w="1008112"/>
                <a:gridCol w="4248472"/>
              </a:tblGrid>
              <a:tr h="216024">
                <a:tc>
                  <a:txBody>
                    <a:bodyPr/>
                    <a:lstStyle/>
                    <a:p>
                      <a:r>
                        <a:rPr lang="pt-BR" sz="1400" dirty="0" smtClean="0"/>
                        <a:t>Ação da Framework</a:t>
                      </a:r>
                      <a:endParaRPr lang="pt-BR" sz="1400" dirty="0"/>
                    </a:p>
                  </a:txBody>
                  <a:tcPr/>
                </a:tc>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Ação</a:t>
                      </a:r>
                      <a:endParaRPr lang="pt-BR" sz="1400" dirty="0"/>
                    </a:p>
                  </a:txBody>
                  <a:tcPr/>
                </a:tc>
              </a:tr>
              <a:tr h="85720">
                <a:tc>
                  <a:txBody>
                    <a:bodyPr/>
                    <a:lstStyle/>
                    <a:p>
                      <a:r>
                        <a:rPr lang="pt-BR" sz="1200" dirty="0" err="1" smtClean="0">
                          <a:effectLst/>
                          <a:latin typeface="arial"/>
                        </a:rPr>
                        <a:t>Retry</a:t>
                      </a:r>
                      <a:endParaRPr lang="pt-BR" sz="1200" dirty="0">
                        <a:effectLst/>
                        <a:latin typeface="arial"/>
                      </a:endParaRPr>
                    </a:p>
                  </a:txBody>
                  <a:tcPr marL="47625" marR="47625" marT="19050" marB="19050"/>
                </a:tc>
                <a:tc>
                  <a:txBody>
                    <a:bodyPr/>
                    <a:lstStyle/>
                    <a:p>
                      <a:r>
                        <a:rPr lang="pt-BR" sz="1200" dirty="0" err="1" smtClean="0">
                          <a:effectLst/>
                          <a:latin typeface="arial"/>
                        </a:rPr>
                        <a:t>Retentativa</a:t>
                      </a:r>
                      <a:endParaRPr lang="pt-BR" sz="1200" dirty="0">
                        <a:effectLst/>
                        <a:latin typeface="arial"/>
                      </a:endParaRPr>
                    </a:p>
                  </a:txBody>
                  <a:tcPr marL="47625" marR="47625" marT="19050" marB="19050"/>
                </a:tc>
                <a:tc>
                  <a:txBody>
                    <a:bodyPr/>
                    <a:lstStyle/>
                    <a:p>
                      <a:r>
                        <a:rPr lang="pt-BR" sz="1200" noProof="0" dirty="0" smtClean="0">
                          <a:effectLst/>
                          <a:latin typeface="arial"/>
                        </a:rPr>
                        <a:t>Prevenção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Permite que a atividade em erro seja </a:t>
                      </a:r>
                      <a:r>
                        <a:rPr lang="pt-BR" sz="1200" b="1" kern="1200" baseline="0" noProof="0" dirty="0" err="1" smtClean="0">
                          <a:solidFill>
                            <a:schemeClr val="dk1"/>
                          </a:solidFill>
                          <a:effectLst/>
                          <a:latin typeface="arial"/>
                          <a:ea typeface="+mn-ea"/>
                          <a:cs typeface="+mn-cs"/>
                        </a:rPr>
                        <a:t>retentada</a:t>
                      </a:r>
                      <a:r>
                        <a:rPr lang="pt-BR" sz="1200" kern="1200" baseline="0" noProof="0" dirty="0" smtClean="0">
                          <a:solidFill>
                            <a:schemeClr val="dk1"/>
                          </a:solidFill>
                          <a:effectLst/>
                          <a:latin typeface="arial"/>
                          <a:ea typeface="+mn-ea"/>
                          <a:cs typeface="+mn-cs"/>
                        </a:rPr>
                        <a:t> n vezes com um atraso x entre </a:t>
                      </a:r>
                      <a:r>
                        <a:rPr lang="pt-BR" sz="1200" kern="1200" baseline="0" noProof="0" dirty="0" err="1" smtClean="0">
                          <a:solidFill>
                            <a:schemeClr val="dk1"/>
                          </a:solidFill>
                          <a:effectLst/>
                          <a:latin typeface="arial"/>
                          <a:ea typeface="+mn-ea"/>
                          <a:cs typeface="+mn-cs"/>
                        </a:rPr>
                        <a:t>retentativas</a:t>
                      </a:r>
                      <a:r>
                        <a:rPr lang="pt-BR" sz="1200" kern="1200" baseline="0" noProof="0" dirty="0" smtClean="0">
                          <a:solidFill>
                            <a:schemeClr val="dk1"/>
                          </a:solidFill>
                          <a:effectLst/>
                          <a:latin typeface="arial"/>
                          <a:ea typeface="+mn-ea"/>
                          <a:cs typeface="+mn-cs"/>
                        </a:rPr>
                        <a:t>. Pode-se depois definir outra ação em caso de sucesso ou erro das </a:t>
                      </a:r>
                      <a:r>
                        <a:rPr lang="pt-BR" sz="1200" kern="1200" baseline="0" noProof="0" dirty="0" err="1" smtClean="0">
                          <a:solidFill>
                            <a:schemeClr val="dk1"/>
                          </a:solidFill>
                          <a:effectLst/>
                          <a:latin typeface="arial"/>
                          <a:ea typeface="+mn-ea"/>
                          <a:cs typeface="+mn-cs"/>
                        </a:rPr>
                        <a:t>retentativas</a:t>
                      </a:r>
                      <a:r>
                        <a:rPr lang="pt-BR" sz="1200" kern="1200" baseline="0" noProof="0" dirty="0" smtClean="0">
                          <a:solidFill>
                            <a:schemeClr val="dk1"/>
                          </a:solidFill>
                          <a:effectLst/>
                          <a:latin typeface="arial"/>
                          <a:ea typeface="+mn-ea"/>
                          <a:cs typeface="+mn-cs"/>
                        </a:rPr>
                        <a:t>.</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dirty="0" err="1" smtClean="0">
                          <a:effectLst/>
                          <a:latin typeface="arial"/>
                        </a:rPr>
                        <a:t>Human</a:t>
                      </a:r>
                      <a:r>
                        <a:rPr lang="pt-BR" sz="1200" dirty="0" smtClean="0">
                          <a:effectLst/>
                          <a:latin typeface="arial"/>
                        </a:rPr>
                        <a:t> </a:t>
                      </a:r>
                      <a:r>
                        <a:rPr lang="pt-BR" sz="1200" dirty="0" err="1" smtClean="0">
                          <a:effectLst/>
                          <a:latin typeface="arial"/>
                        </a:rPr>
                        <a:t>Interventation</a:t>
                      </a:r>
                      <a:endParaRPr lang="pt-BR" sz="1200" dirty="0" smtClean="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Suspenção</a:t>
                      </a:r>
                    </a:p>
                    <a:p>
                      <a:endParaRPr lang="pt-BR" sz="1200" dirty="0">
                        <a:effectLst/>
                        <a:latin typeface="arial"/>
                      </a:endParaRP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Esta ação causa a atividade que levantou o erro a </a:t>
                      </a:r>
                      <a:r>
                        <a:rPr lang="pt-BR" sz="1200" b="1" kern="1200" baseline="0" noProof="0" dirty="0" smtClean="0">
                          <a:solidFill>
                            <a:schemeClr val="dk1"/>
                          </a:solidFill>
                          <a:effectLst/>
                          <a:latin typeface="arial"/>
                          <a:ea typeface="+mn-ea"/>
                          <a:cs typeface="+mn-cs"/>
                        </a:rPr>
                        <a:t>terminar</a:t>
                      </a:r>
                      <a:r>
                        <a:rPr lang="pt-BR" sz="1200" kern="1200" baseline="0" noProof="0" dirty="0" smtClean="0">
                          <a:solidFill>
                            <a:schemeClr val="dk1"/>
                          </a:solidFill>
                          <a:effectLst/>
                          <a:latin typeface="arial"/>
                          <a:ea typeface="+mn-ea"/>
                          <a:cs typeface="+mn-cs"/>
                        </a:rPr>
                        <a:t> o seu processamento. Esta instância de BPEL é posta em suspenção. A Console de Enterprise Manager pode ser usada para fazer uma </a:t>
                      </a:r>
                      <a:r>
                        <a:rPr lang="pt-BR" sz="1200" b="1" kern="1200" baseline="0" noProof="0" dirty="0" smtClean="0">
                          <a:solidFill>
                            <a:schemeClr val="dk1"/>
                          </a:solidFill>
                          <a:effectLst/>
                          <a:latin typeface="arial"/>
                          <a:ea typeface="+mn-ea"/>
                          <a:cs typeface="+mn-cs"/>
                        </a:rPr>
                        <a:t>ação manual </a:t>
                      </a:r>
                      <a:r>
                        <a:rPr lang="pt-BR" sz="1200" kern="1200" baseline="0" noProof="0" dirty="0" smtClean="0">
                          <a:solidFill>
                            <a:schemeClr val="dk1"/>
                          </a:solidFill>
                          <a:effectLst/>
                          <a:latin typeface="arial"/>
                          <a:ea typeface="+mn-ea"/>
                          <a:cs typeface="+mn-cs"/>
                        </a:rPr>
                        <a:t>de recuperação da instância.</a:t>
                      </a:r>
                      <a:endParaRPr lang="pt-BR" sz="1200" kern="1200" baseline="0" noProof="0" dirty="0">
                        <a:solidFill>
                          <a:schemeClr val="dk1"/>
                        </a:solidFill>
                        <a:effectLst/>
                        <a:latin typeface="arial"/>
                        <a:ea typeface="+mn-ea"/>
                        <a:cs typeface="+mn-cs"/>
                      </a:endParaRPr>
                    </a:p>
                  </a:txBody>
                  <a:tcPr marL="47625" marR="47625" marT="19050" marB="19050"/>
                </a:tc>
              </a:tr>
            </a:tbl>
          </a:graphicData>
        </a:graphic>
      </p:graphicFrame>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tângulo 12"/>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600036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SOA Suite</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47</a:t>
            </a:fld>
            <a:endParaRPr lang="pt-BR" dirty="0"/>
          </a:p>
        </p:txBody>
      </p:sp>
      <p:sp>
        <p:nvSpPr>
          <p:cNvPr id="4" name="Espaço Reservado para Conteúdo 3"/>
          <p:cNvSpPr>
            <a:spLocks noGrp="1"/>
          </p:cNvSpPr>
          <p:nvPr>
            <p:ph sz="quarter" idx="11"/>
          </p:nvPr>
        </p:nvSpPr>
        <p:spPr>
          <a:xfrm>
            <a:off x="395536" y="1357200"/>
            <a:ext cx="8183264" cy="523220"/>
          </a:xfrm>
        </p:spPr>
        <p:txBody>
          <a:bodyPr/>
          <a:lstStyle/>
          <a:p>
            <a:r>
              <a:rPr lang="pt-BR" dirty="0" smtClean="0"/>
              <a:t>A seguintes tabelas identifica o tipo de ações que a framework da SOA Suite pode realizar para uma condição de exceção:</a:t>
            </a:r>
          </a:p>
        </p:txBody>
      </p:sp>
      <p:graphicFrame>
        <p:nvGraphicFramePr>
          <p:cNvPr id="7" name="Tabela 6"/>
          <p:cNvGraphicFramePr>
            <a:graphicFrameLocks noGrp="1"/>
          </p:cNvGraphicFramePr>
          <p:nvPr>
            <p:extLst>
              <p:ext uri="{D42A27DB-BD31-4B8C-83A1-F6EECF244321}">
                <p14:modId xmlns:p14="http://schemas.microsoft.com/office/powerpoint/2010/main" val="4210772075"/>
              </p:ext>
            </p:extLst>
          </p:nvPr>
        </p:nvGraphicFramePr>
        <p:xfrm>
          <a:off x="467544" y="2023854"/>
          <a:ext cx="8064897" cy="1699260"/>
        </p:xfrm>
        <a:graphic>
          <a:graphicData uri="http://schemas.openxmlformats.org/drawingml/2006/table">
            <a:tbl>
              <a:tblPr firstRow="1" bandRow="1">
                <a:tableStyleId>{5C22544A-7EE6-4342-B048-85BDC9FD1C3A}</a:tableStyleId>
              </a:tblPr>
              <a:tblGrid>
                <a:gridCol w="1800201"/>
                <a:gridCol w="1008112"/>
                <a:gridCol w="1008112"/>
                <a:gridCol w="4248472"/>
              </a:tblGrid>
              <a:tr h="216024">
                <a:tc>
                  <a:txBody>
                    <a:bodyPr/>
                    <a:lstStyle/>
                    <a:p>
                      <a:r>
                        <a:rPr lang="pt-BR" sz="1400" dirty="0" smtClean="0"/>
                        <a:t>Ação da Framework</a:t>
                      </a:r>
                      <a:endParaRPr lang="pt-BR" sz="1400" dirty="0"/>
                    </a:p>
                  </a:txBody>
                  <a:tcPr/>
                </a:tc>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Ação</a:t>
                      </a:r>
                      <a:endParaRPr lang="pt-BR" sz="1400" dirty="0"/>
                    </a:p>
                  </a:txBody>
                  <a:tcPr/>
                </a:tc>
              </a:tr>
              <a:tr h="85720">
                <a:tc>
                  <a:txBody>
                    <a:bodyPr/>
                    <a:lstStyle/>
                    <a:p>
                      <a:r>
                        <a:rPr lang="pt-BR" sz="1200" dirty="0" err="1" smtClean="0">
                          <a:effectLst/>
                          <a:latin typeface="arial"/>
                        </a:rPr>
                        <a:t>Terminate</a:t>
                      </a:r>
                      <a:r>
                        <a:rPr lang="pt-BR" sz="1200" dirty="0" smtClean="0">
                          <a:effectLst/>
                          <a:latin typeface="arial"/>
                        </a:rPr>
                        <a:t> </a:t>
                      </a:r>
                    </a:p>
                    <a:p>
                      <a:r>
                        <a:rPr lang="pt-BR" sz="1200" baseline="0" dirty="0" smtClean="0">
                          <a:effectLst/>
                          <a:latin typeface="arial"/>
                        </a:rPr>
                        <a:t>(ora-</a:t>
                      </a:r>
                      <a:r>
                        <a:rPr lang="pt-BR" sz="1200" baseline="0" dirty="0" err="1" smtClean="0">
                          <a:effectLst/>
                          <a:latin typeface="arial"/>
                        </a:rPr>
                        <a:t>terminate</a:t>
                      </a:r>
                      <a:r>
                        <a:rPr lang="pt-BR" sz="1200" baseline="0" dirty="0" smtClean="0">
                          <a:effectLst/>
                          <a:latin typeface="arial"/>
                        </a:rPr>
                        <a:t>)</a:t>
                      </a:r>
                      <a:endParaRPr lang="pt-BR" sz="1200" dirty="0">
                        <a:effectLst/>
                        <a:latin typeface="arial"/>
                      </a:endParaRPr>
                    </a:p>
                  </a:txBody>
                  <a:tcPr marL="47625" marR="47625" marT="19050" marB="19050"/>
                </a:tc>
                <a:tc>
                  <a:txBody>
                    <a:bodyPr/>
                    <a:lstStyle/>
                    <a:p>
                      <a:r>
                        <a:rPr lang="pt-BR" sz="1200" smtClean="0">
                          <a:effectLst/>
                          <a:latin typeface="arial"/>
                        </a:rPr>
                        <a:t>Ignorar</a:t>
                      </a:r>
                      <a:endParaRPr lang="pt-BR" sz="1200" dirty="0">
                        <a:effectLst/>
                        <a:latin typeface="arial"/>
                      </a:endParaRPr>
                    </a:p>
                  </a:txBody>
                  <a:tcPr marL="47625" marR="47625" marT="19050" marB="19050"/>
                </a:tc>
                <a:tc>
                  <a:txBody>
                    <a:bodyPr/>
                    <a:lstStyle/>
                    <a:p>
                      <a:r>
                        <a:rPr lang="pt-BR" sz="1200" noProof="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smtClean="0">
                          <a:solidFill>
                            <a:schemeClr val="dk1"/>
                          </a:solidFill>
                          <a:effectLst/>
                          <a:latin typeface="arial"/>
                          <a:ea typeface="+mn-ea"/>
                          <a:cs typeface="+mn-cs"/>
                        </a:rPr>
                        <a:t>Esta ação causa a instância do serviço a terminar, sem resposta.</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smtClean="0">
                          <a:effectLst/>
                          <a:latin typeface="arial"/>
                        </a:rPr>
                        <a:t>Rethrow</a:t>
                      </a:r>
                    </a:p>
                    <a:p>
                      <a:r>
                        <a:rPr lang="pt-BR" sz="1200" baseline="0" smtClean="0">
                          <a:effectLst/>
                          <a:latin typeface="arial"/>
                        </a:rPr>
                        <a:t>(</a:t>
                      </a:r>
                      <a:r>
                        <a:rPr lang="pt-BR" sz="1200" kern="1200" baseline="0" smtClean="0">
                          <a:solidFill>
                            <a:schemeClr val="dk1"/>
                          </a:solidFill>
                          <a:effectLst/>
                          <a:latin typeface="arial"/>
                          <a:ea typeface="+mn-ea"/>
                          <a:cs typeface="+mn-cs"/>
                        </a:rPr>
                        <a:t>ora-rethrow-fault)</a:t>
                      </a:r>
                      <a:endParaRPr lang="pt-BR" sz="1200" kern="1200" baseline="0" dirty="0" smtClean="0">
                        <a:solidFill>
                          <a:schemeClr val="dk1"/>
                        </a:solidFill>
                        <a:effectLst/>
                        <a:latin typeface="arial"/>
                        <a:ea typeface="+mn-ea"/>
                        <a:cs typeface="+mn-cs"/>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smtClean="0">
                          <a:effectLst/>
                          <a:latin typeface="arial"/>
                        </a:rPr>
                        <a:t>Passa a uma autoridade</a:t>
                      </a:r>
                    </a:p>
                    <a:p>
                      <a:endParaRPr lang="pt-BR" sz="1200" dirty="0">
                        <a:effectLst/>
                        <a:latin typeface="arial"/>
                      </a:endParaRPr>
                    </a:p>
                  </a:txBody>
                  <a:tcPr marL="47625" marR="47625" marT="19050" marB="19050"/>
                </a:tc>
                <a:tc>
                  <a:txBody>
                    <a:bodyPr/>
                    <a:lstStyle/>
                    <a:p>
                      <a:r>
                        <a:rPr lang="pt-BR" sz="1200" noProof="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Esta ação causa o erro a ser enviado de volta para o serviço para ser retratado (nos “</a:t>
                      </a:r>
                      <a:r>
                        <a:rPr lang="pt-BR" sz="1200" kern="1200" baseline="0" noProof="0" dirty="0" err="1" smtClean="0">
                          <a:solidFill>
                            <a:schemeClr val="dk1"/>
                          </a:solidFill>
                          <a:effectLst/>
                          <a:latin typeface="arial"/>
                          <a:ea typeface="+mn-ea"/>
                          <a:cs typeface="+mn-cs"/>
                        </a:rPr>
                        <a:t>fault</a:t>
                      </a:r>
                      <a:r>
                        <a:rPr lang="pt-BR" sz="1200" kern="1200" baseline="0" noProof="0" dirty="0" smtClean="0">
                          <a:solidFill>
                            <a:schemeClr val="dk1"/>
                          </a:solidFill>
                          <a:effectLst/>
                          <a:latin typeface="arial"/>
                          <a:ea typeface="+mn-ea"/>
                          <a:cs typeface="+mn-cs"/>
                        </a:rPr>
                        <a:t> </a:t>
                      </a:r>
                      <a:r>
                        <a:rPr lang="pt-BR" sz="1200" kern="1200" baseline="0" noProof="0" dirty="0" err="1" smtClean="0">
                          <a:solidFill>
                            <a:schemeClr val="dk1"/>
                          </a:solidFill>
                          <a:effectLst/>
                          <a:latin typeface="arial"/>
                          <a:ea typeface="+mn-ea"/>
                          <a:cs typeface="+mn-cs"/>
                        </a:rPr>
                        <a:t>handlers</a:t>
                      </a:r>
                      <a:r>
                        <a:rPr lang="pt-BR" sz="1200" kern="1200" baseline="0" noProof="0" dirty="0" smtClean="0">
                          <a:solidFill>
                            <a:schemeClr val="dk1"/>
                          </a:solidFill>
                          <a:effectLst/>
                          <a:latin typeface="arial"/>
                          <a:ea typeface="+mn-ea"/>
                          <a:cs typeface="+mn-cs"/>
                        </a:rPr>
                        <a:t>” do BPEM) ou no caso de não poder retratado o erro é enviado ao consumidor.</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kern="1200" baseline="0" dirty="0" smtClean="0">
                          <a:solidFill>
                            <a:schemeClr val="dk1"/>
                          </a:solidFill>
                          <a:effectLst/>
                          <a:latin typeface="arial"/>
                          <a:ea typeface="+mn-ea"/>
                          <a:cs typeface="+mn-cs"/>
                        </a:rPr>
                        <a:t>Customizado</a:t>
                      </a:r>
                    </a:p>
                  </a:txBody>
                  <a:tcPr marL="47625" marR="47625" marT="19050" marB="19050"/>
                </a:tc>
                <a:tc>
                  <a:txBody>
                    <a:bodyPr/>
                    <a:lstStyle/>
                    <a:p>
                      <a:endParaRPr lang="pt-BR" sz="1200" dirty="0">
                        <a:effectLst/>
                        <a:latin typeface="arial"/>
                      </a:endParaRPr>
                    </a:p>
                  </a:txBody>
                  <a:tcPr marL="47625" marR="47625" marT="19050" marB="19050"/>
                </a:tc>
                <a:tc>
                  <a:txBody>
                    <a:bodyPr/>
                    <a:lstStyle/>
                    <a:p>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Esta ação permite enviar o erro para  uma classe Java customizada para tratar os erros</a:t>
                      </a:r>
                      <a:endParaRPr lang="pt-BR" sz="1200" kern="1200" baseline="0" noProof="0" dirty="0">
                        <a:solidFill>
                          <a:schemeClr val="dk1"/>
                        </a:solidFill>
                        <a:effectLst/>
                        <a:latin typeface="arial"/>
                        <a:ea typeface="+mn-ea"/>
                        <a:cs typeface="+mn-cs"/>
                      </a:endParaRPr>
                    </a:p>
                  </a:txBody>
                  <a:tcPr marL="47625" marR="47625" marT="19050" marB="19050"/>
                </a:tc>
              </a:tr>
            </a:tbl>
          </a:graphicData>
        </a:graphic>
      </p:graphicFrame>
      <p:graphicFrame>
        <p:nvGraphicFramePr>
          <p:cNvPr id="11" name="Tabela 10"/>
          <p:cNvGraphicFramePr>
            <a:graphicFrameLocks noGrp="1"/>
          </p:cNvGraphicFramePr>
          <p:nvPr>
            <p:extLst>
              <p:ext uri="{D42A27DB-BD31-4B8C-83A1-F6EECF244321}">
                <p14:modId xmlns:p14="http://schemas.microsoft.com/office/powerpoint/2010/main" val="1059805747"/>
              </p:ext>
            </p:extLst>
          </p:nvPr>
        </p:nvGraphicFramePr>
        <p:xfrm>
          <a:off x="467544" y="1892394"/>
          <a:ext cx="8064897" cy="3055620"/>
        </p:xfrm>
        <a:graphic>
          <a:graphicData uri="http://schemas.openxmlformats.org/drawingml/2006/table">
            <a:tbl>
              <a:tblPr firstRow="1" bandRow="1">
                <a:tableStyleId>{5C22544A-7EE6-4342-B048-85BDC9FD1C3A}</a:tableStyleId>
              </a:tblPr>
              <a:tblGrid>
                <a:gridCol w="1800201"/>
                <a:gridCol w="1008112"/>
                <a:gridCol w="1008112"/>
                <a:gridCol w="4248472"/>
              </a:tblGrid>
              <a:tr h="216024">
                <a:tc>
                  <a:txBody>
                    <a:bodyPr/>
                    <a:lstStyle/>
                    <a:p>
                      <a:r>
                        <a:rPr lang="pt-BR" sz="1400" dirty="0" smtClean="0"/>
                        <a:t>Ação da Framework</a:t>
                      </a:r>
                      <a:endParaRPr lang="pt-BR" sz="1400" dirty="0"/>
                    </a:p>
                  </a:txBody>
                  <a:tcPr/>
                </a:tc>
                <a:tc>
                  <a:txBody>
                    <a:bodyPr/>
                    <a:lstStyle/>
                    <a:p>
                      <a:r>
                        <a:rPr lang="pt-BR" sz="1400" dirty="0" smtClean="0"/>
                        <a:t>Estratégias</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Ação</a:t>
                      </a:r>
                      <a:endParaRPr lang="pt-BR" sz="1400" dirty="0"/>
                    </a:p>
                  </a:txBody>
                  <a:tcPr/>
                </a:tc>
              </a:tr>
              <a:tr h="85720">
                <a:tc>
                  <a:txBody>
                    <a:bodyPr/>
                    <a:lstStyle/>
                    <a:p>
                      <a:r>
                        <a:rPr lang="pt-BR" sz="1200" dirty="0" err="1" smtClean="0">
                          <a:effectLst/>
                          <a:latin typeface="arial"/>
                        </a:rPr>
                        <a:t>Abort</a:t>
                      </a:r>
                      <a:endParaRPr lang="pt-BR" sz="1200" dirty="0" smtClean="0">
                        <a:effectLst/>
                        <a:latin typeface="arial"/>
                      </a:endParaRPr>
                    </a:p>
                  </a:txBody>
                  <a:tcPr marL="47625" marR="47625" marT="19050" marB="19050"/>
                </a:tc>
                <a:tc>
                  <a:txBody>
                    <a:bodyPr/>
                    <a:lstStyle/>
                    <a:p>
                      <a:r>
                        <a:rPr lang="pt-BR" sz="1200" smtClean="0">
                          <a:effectLst/>
                          <a:latin typeface="arial"/>
                        </a:rPr>
                        <a:t>Ignorar</a:t>
                      </a:r>
                      <a:endParaRPr lang="pt-BR" sz="1200" dirty="0">
                        <a:effectLst/>
                        <a:latin typeface="arial"/>
                      </a:endParaRP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Esta ação causa a instância do serviço a terminar, sem resposta.</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dirty="0" smtClean="0">
                          <a:effectLst/>
                          <a:latin typeface="arial"/>
                        </a:rPr>
                        <a:t>Replay</a:t>
                      </a: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Esta ação causa que um erro </a:t>
                      </a:r>
                      <a:r>
                        <a:rPr lang="pt-BR" sz="1200" b="1" kern="1200" baseline="0" noProof="0" dirty="0" smtClean="0">
                          <a:solidFill>
                            <a:schemeClr val="dk1"/>
                          </a:solidFill>
                          <a:effectLst/>
                          <a:latin typeface="arial"/>
                          <a:ea typeface="+mn-ea"/>
                          <a:cs typeface="+mn-cs"/>
                        </a:rPr>
                        <a:t>replay</a:t>
                      </a:r>
                      <a:r>
                        <a:rPr lang="pt-BR" sz="1200" kern="1200" baseline="0" noProof="0" dirty="0" smtClean="0">
                          <a:solidFill>
                            <a:schemeClr val="dk1"/>
                          </a:solidFill>
                          <a:effectLst/>
                          <a:latin typeface="arial"/>
                          <a:ea typeface="+mn-ea"/>
                          <a:cs typeface="+mn-cs"/>
                        </a:rPr>
                        <a:t> seja enviado para o serviço para ser tratado especificamente.</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dirty="0" err="1" smtClean="0">
                          <a:effectLst/>
                          <a:latin typeface="arial"/>
                        </a:rPr>
                        <a:t>Rethrow</a:t>
                      </a:r>
                      <a:endParaRPr lang="pt-BR" sz="1200" dirty="0" smtClean="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Esta ação causa o erro a ser </a:t>
                      </a:r>
                      <a:r>
                        <a:rPr lang="pt-BR" sz="1200" b="1" kern="1200" baseline="0" noProof="0" dirty="0" smtClean="0">
                          <a:solidFill>
                            <a:schemeClr val="dk1"/>
                          </a:solidFill>
                          <a:effectLst/>
                          <a:latin typeface="arial"/>
                          <a:ea typeface="+mn-ea"/>
                          <a:cs typeface="+mn-cs"/>
                        </a:rPr>
                        <a:t>enviado</a:t>
                      </a:r>
                      <a:r>
                        <a:rPr lang="pt-BR" sz="1200" kern="1200" baseline="0" noProof="0" dirty="0" smtClean="0">
                          <a:solidFill>
                            <a:schemeClr val="dk1"/>
                          </a:solidFill>
                          <a:effectLst/>
                          <a:latin typeface="arial"/>
                          <a:ea typeface="+mn-ea"/>
                          <a:cs typeface="+mn-cs"/>
                        </a:rPr>
                        <a:t> de volta para o serviço </a:t>
                      </a:r>
                      <a:r>
                        <a:rPr lang="pt-BR" sz="1200" b="1" kern="1200" baseline="0" noProof="0" dirty="0" smtClean="0">
                          <a:solidFill>
                            <a:schemeClr val="dk1"/>
                          </a:solidFill>
                          <a:effectLst/>
                          <a:latin typeface="arial"/>
                          <a:ea typeface="+mn-ea"/>
                          <a:cs typeface="+mn-cs"/>
                        </a:rPr>
                        <a:t>para ser retratado </a:t>
                      </a:r>
                      <a:r>
                        <a:rPr lang="pt-BR" sz="1200" kern="1200" baseline="0" noProof="0" dirty="0" smtClean="0">
                          <a:solidFill>
                            <a:schemeClr val="dk1"/>
                          </a:solidFill>
                          <a:effectLst/>
                          <a:latin typeface="arial"/>
                          <a:ea typeface="+mn-ea"/>
                          <a:cs typeface="+mn-cs"/>
                        </a:rPr>
                        <a:t>(nos “</a:t>
                      </a:r>
                      <a:r>
                        <a:rPr lang="pt-BR" sz="1200" kern="1200" baseline="0" noProof="0" dirty="0" err="1" smtClean="0">
                          <a:solidFill>
                            <a:schemeClr val="dk1"/>
                          </a:solidFill>
                          <a:effectLst/>
                          <a:latin typeface="arial"/>
                          <a:ea typeface="+mn-ea"/>
                          <a:cs typeface="+mn-cs"/>
                        </a:rPr>
                        <a:t>fault</a:t>
                      </a:r>
                      <a:r>
                        <a:rPr lang="pt-BR" sz="1200" kern="1200" baseline="0" noProof="0" dirty="0" smtClean="0">
                          <a:solidFill>
                            <a:schemeClr val="dk1"/>
                          </a:solidFill>
                          <a:effectLst/>
                          <a:latin typeface="arial"/>
                          <a:ea typeface="+mn-ea"/>
                          <a:cs typeface="+mn-cs"/>
                        </a:rPr>
                        <a:t> </a:t>
                      </a:r>
                      <a:r>
                        <a:rPr lang="pt-BR" sz="1200" kern="1200" baseline="0" noProof="0" dirty="0" err="1" smtClean="0">
                          <a:solidFill>
                            <a:schemeClr val="dk1"/>
                          </a:solidFill>
                          <a:effectLst/>
                          <a:latin typeface="arial"/>
                          <a:ea typeface="+mn-ea"/>
                          <a:cs typeface="+mn-cs"/>
                        </a:rPr>
                        <a:t>handlers</a:t>
                      </a:r>
                      <a:r>
                        <a:rPr lang="pt-BR" sz="1200" kern="1200" baseline="0" noProof="0" dirty="0" smtClean="0">
                          <a:solidFill>
                            <a:schemeClr val="dk1"/>
                          </a:solidFill>
                          <a:effectLst/>
                          <a:latin typeface="arial"/>
                          <a:ea typeface="+mn-ea"/>
                          <a:cs typeface="+mn-cs"/>
                        </a:rPr>
                        <a:t>” do BPEL) ou no caso de não poder retratado o erro é enviado ao consumidor.</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kern="1200" baseline="0" dirty="0" err="1" smtClean="0">
                          <a:solidFill>
                            <a:schemeClr val="dk1"/>
                          </a:solidFill>
                          <a:effectLst/>
                          <a:latin typeface="arial"/>
                          <a:ea typeface="+mn-ea"/>
                          <a:cs typeface="+mn-cs"/>
                        </a:rPr>
                        <a:t>Enqueue</a:t>
                      </a:r>
                      <a:endParaRPr lang="pt-BR" sz="1200" kern="1200" baseline="0" dirty="0" smtClean="0">
                        <a:solidFill>
                          <a:schemeClr val="dk1"/>
                        </a:solidFill>
                        <a:effectLst/>
                        <a:latin typeface="arial"/>
                        <a:ea typeface="+mn-ea"/>
                        <a:cs typeface="+mn-cs"/>
                      </a:endParaRPr>
                    </a:p>
                  </a:txBody>
                  <a:tcPr marL="47625" marR="47625" marT="19050" marB="19050"/>
                </a:tc>
                <a:tc>
                  <a:txBody>
                    <a:bodyPr/>
                    <a:lstStyle/>
                    <a:p>
                      <a:r>
                        <a:rPr lang="pt-BR" sz="1200" dirty="0" smtClean="0">
                          <a:effectLst/>
                          <a:latin typeface="arial"/>
                        </a:rPr>
                        <a:t>Aceitar</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Suspenção</a:t>
                      </a: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Guarda numa fila JMS a mensagem rejeitada com o contexto apropriado, que poderá depois ser utilizada para reprocessar posteriormente. </a:t>
                      </a:r>
                    </a:p>
                    <a:p>
                      <a:r>
                        <a:rPr lang="pt-BR" sz="1200" i="1" kern="1200" baseline="0" noProof="0" dirty="0" smtClean="0">
                          <a:solidFill>
                            <a:schemeClr val="dk1"/>
                          </a:solidFill>
                          <a:effectLst/>
                          <a:latin typeface="arial"/>
                          <a:ea typeface="+mn-ea"/>
                          <a:cs typeface="+mn-cs"/>
                        </a:rPr>
                        <a:t>Nota: </a:t>
                      </a:r>
                      <a:r>
                        <a:rPr lang="pt-BR" sz="1200" kern="1200" baseline="0" noProof="0" dirty="0" smtClean="0">
                          <a:solidFill>
                            <a:schemeClr val="dk1"/>
                          </a:solidFill>
                          <a:effectLst/>
                          <a:latin typeface="arial"/>
                          <a:ea typeface="+mn-ea"/>
                          <a:cs typeface="+mn-cs"/>
                        </a:rPr>
                        <a:t>Pode ser utilizado para fazer compensação.</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kern="1200" baseline="0" dirty="0" smtClean="0">
                          <a:solidFill>
                            <a:schemeClr val="dk1"/>
                          </a:solidFill>
                          <a:effectLst/>
                          <a:latin typeface="arial"/>
                          <a:ea typeface="+mn-ea"/>
                          <a:cs typeface="+mn-cs"/>
                        </a:rPr>
                        <a:t>Customizado</a:t>
                      </a:r>
                    </a:p>
                    <a:p>
                      <a:r>
                        <a:rPr lang="pt-BR" sz="1200" kern="1200" baseline="0" dirty="0" smtClean="0">
                          <a:solidFill>
                            <a:schemeClr val="dk1"/>
                          </a:solidFill>
                          <a:effectLst/>
                          <a:latin typeface="arial"/>
                          <a:ea typeface="+mn-ea"/>
                          <a:cs typeface="+mn-cs"/>
                        </a:rPr>
                        <a:t>(Java ou WS)</a:t>
                      </a: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Passa a uma autoridade</a:t>
                      </a: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Esta ação permite enviar o erro para uma classe Java customizada ou WS externo para tratar os erros</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i="1" kern="1200" baseline="0" noProof="0" dirty="0" smtClean="0">
                          <a:solidFill>
                            <a:schemeClr val="dk1"/>
                          </a:solidFill>
                          <a:effectLst/>
                          <a:latin typeface="arial"/>
                          <a:ea typeface="+mn-ea"/>
                          <a:cs typeface="+mn-cs"/>
                        </a:rPr>
                        <a:t>Nota: </a:t>
                      </a:r>
                      <a:r>
                        <a:rPr lang="pt-BR" sz="1200" kern="1200" baseline="0" noProof="0" dirty="0" smtClean="0">
                          <a:solidFill>
                            <a:schemeClr val="dk1"/>
                          </a:solidFill>
                          <a:effectLst/>
                          <a:latin typeface="arial"/>
                          <a:ea typeface="+mn-ea"/>
                          <a:cs typeface="+mn-cs"/>
                        </a:rPr>
                        <a:t>Pode ser utilizado para fazer compensação.</a:t>
                      </a:r>
                    </a:p>
                  </a:txBody>
                  <a:tcPr marL="47625" marR="47625" marT="19050" marB="19050"/>
                </a:tc>
              </a:tr>
            </a:tbl>
          </a:graphicData>
        </a:graphic>
      </p:graphicFrame>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tângulo 13"/>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29992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Gestão de Erros no </a:t>
            </a:r>
            <a:r>
              <a:rPr lang="pt-BR" b="0" i="1" dirty="0" smtClean="0"/>
              <a:t>Oracle SOA Suite</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48</a:t>
            </a:fld>
            <a:endParaRPr lang="pt-BR" dirty="0"/>
          </a:p>
        </p:txBody>
      </p:sp>
      <p:sp>
        <p:nvSpPr>
          <p:cNvPr id="4" name="Espaço Reservado para Conteúdo 3"/>
          <p:cNvSpPr>
            <a:spLocks noGrp="1"/>
          </p:cNvSpPr>
          <p:nvPr>
            <p:ph sz="quarter" idx="11"/>
          </p:nvPr>
        </p:nvSpPr>
        <p:spPr>
          <a:xfrm>
            <a:off x="395536" y="1275606"/>
            <a:ext cx="8183264" cy="738664"/>
          </a:xfrm>
        </p:spPr>
        <p:txBody>
          <a:bodyPr/>
          <a:lstStyle/>
          <a:p>
            <a:r>
              <a:rPr lang="pt-BR" dirty="0" smtClean="0"/>
              <a:t>Para a gestão dos erros ou “</a:t>
            </a:r>
            <a:r>
              <a:rPr lang="pt-BR" dirty="0" err="1" smtClean="0"/>
              <a:t>faults</a:t>
            </a:r>
            <a:r>
              <a:rPr lang="pt-BR" dirty="0" smtClean="0"/>
              <a:t>” nos serviços da </a:t>
            </a:r>
            <a:r>
              <a:rPr lang="pt-BR" b="1" dirty="0" smtClean="0"/>
              <a:t>SOA Suite (BPEL), </a:t>
            </a:r>
            <a:r>
              <a:rPr lang="pt-BR" dirty="0" smtClean="0"/>
              <a:t>os quais irão gerir todas as orquestrações de serviços, iremos optar por 3 estratégias base, das quais 2 irão ser geridas pela Framework de Erros:</a:t>
            </a:r>
          </a:p>
        </p:txBody>
      </p:sp>
      <p:graphicFrame>
        <p:nvGraphicFramePr>
          <p:cNvPr id="6" name="Tabela 5"/>
          <p:cNvGraphicFramePr>
            <a:graphicFrameLocks noGrp="1"/>
          </p:cNvGraphicFramePr>
          <p:nvPr>
            <p:extLst>
              <p:ext uri="{D42A27DB-BD31-4B8C-83A1-F6EECF244321}">
                <p14:modId xmlns:p14="http://schemas.microsoft.com/office/powerpoint/2010/main" val="2338072713"/>
              </p:ext>
            </p:extLst>
          </p:nvPr>
        </p:nvGraphicFramePr>
        <p:xfrm>
          <a:off x="467543" y="2006714"/>
          <a:ext cx="8280921" cy="2869292"/>
        </p:xfrm>
        <a:graphic>
          <a:graphicData uri="http://schemas.openxmlformats.org/drawingml/2006/table">
            <a:tbl>
              <a:tblPr firstRow="1" bandRow="1">
                <a:tableStyleId>{5C22544A-7EE6-4342-B048-85BDC9FD1C3A}</a:tableStyleId>
              </a:tblPr>
              <a:tblGrid>
                <a:gridCol w="2112481"/>
                <a:gridCol w="1182988"/>
                <a:gridCol w="4985452"/>
              </a:tblGrid>
              <a:tr h="216024">
                <a:tc>
                  <a:txBody>
                    <a:bodyPr/>
                    <a:lstStyle/>
                    <a:p>
                      <a:r>
                        <a:rPr lang="pt-BR" sz="1400" dirty="0" smtClean="0"/>
                        <a:t>Estratégia</a:t>
                      </a:r>
                      <a:endParaRPr lang="pt-BR" sz="1400" dirty="0"/>
                    </a:p>
                  </a:txBody>
                  <a:tcPr/>
                </a:tc>
                <a:tc>
                  <a:txBody>
                    <a:bodyPr/>
                    <a:lstStyle/>
                    <a:p>
                      <a:r>
                        <a:rPr lang="pt-BR" sz="1400" dirty="0" smtClean="0"/>
                        <a:t>Tipo</a:t>
                      </a:r>
                      <a:endParaRPr lang="pt-BR" sz="1400" dirty="0"/>
                    </a:p>
                  </a:txBody>
                  <a:tcPr/>
                </a:tc>
                <a:tc>
                  <a:txBody>
                    <a:bodyPr/>
                    <a:lstStyle/>
                    <a:p>
                      <a:r>
                        <a:rPr lang="pt-BR" sz="1400" dirty="0" smtClean="0"/>
                        <a:t>Descrição da Estratégia</a:t>
                      </a:r>
                      <a:endParaRPr lang="pt-BR" sz="1400" dirty="0"/>
                    </a:p>
                  </a:txBody>
                  <a:tcPr/>
                </a:tc>
              </a:tr>
              <a:tr h="85720">
                <a:tc>
                  <a:txBody>
                    <a:bodyPr/>
                    <a:lstStyle/>
                    <a:p>
                      <a:r>
                        <a:rPr lang="pt-BR" sz="1200" dirty="0" err="1" smtClean="0">
                          <a:effectLst/>
                          <a:latin typeface="arial"/>
                        </a:rPr>
                        <a:t>Retentativa</a:t>
                      </a:r>
                      <a:endParaRPr lang="pt-BR" sz="1200" dirty="0" smtClean="0">
                        <a:effectLst/>
                        <a:latin typeface="arial"/>
                      </a:endParaRPr>
                    </a:p>
                    <a:p>
                      <a:r>
                        <a:rPr lang="pt-BR" sz="1200" dirty="0" smtClean="0">
                          <a:effectLst/>
                          <a:latin typeface="arial"/>
                        </a:rPr>
                        <a:t>(Uso</a:t>
                      </a:r>
                      <a:r>
                        <a:rPr lang="pt-BR" sz="1200" baseline="0" dirty="0" smtClean="0">
                          <a:effectLst/>
                          <a:latin typeface="arial"/>
                        </a:rPr>
                        <a:t> da ação </a:t>
                      </a:r>
                      <a:r>
                        <a:rPr lang="pt-BR" sz="1200" baseline="0" dirty="0" err="1" smtClean="0">
                          <a:effectLst/>
                          <a:latin typeface="arial"/>
                        </a:rPr>
                        <a:t>Retry</a:t>
                      </a:r>
                      <a:r>
                        <a:rPr lang="pt-BR" sz="1200" baseline="0" dirty="0" smtClean="0">
                          <a:effectLst/>
                          <a:latin typeface="arial"/>
                        </a:rPr>
                        <a:t> ou Replay)</a:t>
                      </a:r>
                      <a:endParaRPr lang="pt-BR" sz="1200" dirty="0">
                        <a:effectLst/>
                        <a:latin typeface="arial"/>
                      </a:endParaRPr>
                    </a:p>
                  </a:txBody>
                  <a:tcPr marL="47625" marR="47625" marT="19050" marB="19050"/>
                </a:tc>
                <a:tc>
                  <a:txBody>
                    <a:bodyPr/>
                    <a:lstStyle/>
                    <a:p>
                      <a:r>
                        <a:rPr lang="pt-BR" sz="1200" noProof="0" dirty="0" smtClean="0">
                          <a:effectLst/>
                          <a:latin typeface="arial"/>
                        </a:rPr>
                        <a:t>Prevenção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Baseado em variáveis dos erros (ou “</a:t>
                      </a:r>
                      <a:r>
                        <a:rPr lang="pt-BR" sz="1200" kern="1200" baseline="0" noProof="0" dirty="0" err="1" smtClean="0">
                          <a:solidFill>
                            <a:schemeClr val="dk1"/>
                          </a:solidFill>
                          <a:effectLst/>
                          <a:latin typeface="arial"/>
                          <a:ea typeface="+mn-ea"/>
                          <a:cs typeface="+mn-cs"/>
                        </a:rPr>
                        <a:t>faults</a:t>
                      </a:r>
                      <a:r>
                        <a:rPr lang="pt-BR" sz="1200" kern="1200" baseline="0" noProof="0" dirty="0" smtClean="0">
                          <a:solidFill>
                            <a:schemeClr val="dk1"/>
                          </a:solidFill>
                          <a:effectLst/>
                          <a:latin typeface="arial"/>
                          <a:ea typeface="+mn-ea"/>
                          <a:cs typeface="+mn-cs"/>
                        </a:rPr>
                        <a:t>”) da framework (</a:t>
                      </a:r>
                      <a:r>
                        <a:rPr lang="pt-BR" sz="1200" kern="1200" baseline="0" noProof="0" dirty="0" err="1" smtClean="0">
                          <a:solidFill>
                            <a:schemeClr val="dk1"/>
                          </a:solidFill>
                          <a:effectLst/>
                          <a:latin typeface="arial"/>
                          <a:ea typeface="+mn-ea"/>
                          <a:cs typeface="+mn-cs"/>
                        </a:rPr>
                        <a:t>Error</a:t>
                      </a:r>
                      <a:r>
                        <a:rPr lang="pt-BR" sz="1200" kern="1200" baseline="0" noProof="0" dirty="0" smtClean="0">
                          <a:solidFill>
                            <a:schemeClr val="dk1"/>
                          </a:solidFill>
                          <a:effectLst/>
                          <a:latin typeface="arial"/>
                          <a:ea typeface="+mn-ea"/>
                          <a:cs typeface="+mn-cs"/>
                        </a:rPr>
                        <a:t> </a:t>
                      </a:r>
                      <a:r>
                        <a:rPr lang="pt-BR" sz="1200" kern="1200" baseline="0" noProof="0" dirty="0" err="1" smtClean="0">
                          <a:solidFill>
                            <a:schemeClr val="dk1"/>
                          </a:solidFill>
                          <a:effectLst/>
                          <a:latin typeface="arial"/>
                          <a:ea typeface="+mn-ea"/>
                          <a:cs typeface="+mn-cs"/>
                        </a:rPr>
                        <a:t>Type</a:t>
                      </a:r>
                      <a:r>
                        <a:rPr lang="pt-BR" sz="1200" kern="1200" baseline="0" noProof="0" dirty="0" smtClean="0">
                          <a:solidFill>
                            <a:schemeClr val="dk1"/>
                          </a:solidFill>
                          <a:effectLst/>
                          <a:latin typeface="arial"/>
                          <a:ea typeface="+mn-ea"/>
                          <a:cs typeface="+mn-cs"/>
                        </a:rPr>
                        <a:t>, </a:t>
                      </a:r>
                      <a:r>
                        <a:rPr lang="pt-BR" sz="1200" kern="1200" baseline="0" noProof="0" dirty="0" err="1" smtClean="0">
                          <a:solidFill>
                            <a:schemeClr val="dk1"/>
                          </a:solidFill>
                          <a:effectLst/>
                          <a:latin typeface="arial"/>
                          <a:ea typeface="+mn-ea"/>
                          <a:cs typeface="+mn-cs"/>
                        </a:rPr>
                        <a:t>Error</a:t>
                      </a:r>
                      <a:r>
                        <a:rPr lang="pt-BR" sz="1200" kern="1200" baseline="0" noProof="0" dirty="0" smtClean="0">
                          <a:solidFill>
                            <a:schemeClr val="dk1"/>
                          </a:solidFill>
                          <a:effectLst/>
                          <a:latin typeface="arial"/>
                          <a:ea typeface="+mn-ea"/>
                          <a:cs typeface="+mn-cs"/>
                        </a:rPr>
                        <a:t> </a:t>
                      </a:r>
                      <a:r>
                        <a:rPr lang="pt-BR" sz="1200" kern="1200" baseline="0" noProof="0" dirty="0" err="1" smtClean="0">
                          <a:solidFill>
                            <a:schemeClr val="dk1"/>
                          </a:solidFill>
                          <a:effectLst/>
                          <a:latin typeface="arial"/>
                          <a:ea typeface="+mn-ea"/>
                          <a:cs typeface="+mn-cs"/>
                        </a:rPr>
                        <a:t>Code</a:t>
                      </a:r>
                      <a:r>
                        <a:rPr lang="pt-BR" sz="1200" kern="1200" baseline="0" noProof="0" dirty="0" smtClean="0">
                          <a:solidFill>
                            <a:schemeClr val="dk1"/>
                          </a:solidFill>
                          <a:effectLst/>
                          <a:latin typeface="arial"/>
                          <a:ea typeface="+mn-ea"/>
                          <a:cs typeface="+mn-cs"/>
                        </a:rPr>
                        <a:t>), será possível identificar se este erro poderá ser reprocessado e qual a política de reprocessamento deverá ser aplicável (se diferente do default). Isto será definido numa política global para os serviços (</a:t>
                      </a:r>
                      <a:r>
                        <a:rPr lang="pt-BR" sz="1200" b="1" kern="1200" baseline="0" noProof="0" dirty="0" err="1" smtClean="0">
                          <a:solidFill>
                            <a:schemeClr val="dk1"/>
                          </a:solidFill>
                          <a:effectLst/>
                          <a:latin typeface="arial"/>
                          <a:ea typeface="+mn-ea"/>
                          <a:cs typeface="+mn-cs"/>
                        </a:rPr>
                        <a:t>Fault</a:t>
                      </a:r>
                      <a:r>
                        <a:rPr lang="pt-BR" sz="1200" b="1" kern="1200" baseline="0" noProof="0" dirty="0" smtClean="0">
                          <a:solidFill>
                            <a:schemeClr val="dk1"/>
                          </a:solidFill>
                          <a:effectLst/>
                          <a:latin typeface="arial"/>
                          <a:ea typeface="+mn-ea"/>
                          <a:cs typeface="+mn-cs"/>
                        </a:rPr>
                        <a:t> </a:t>
                      </a:r>
                      <a:r>
                        <a:rPr lang="pt-BR" sz="1200" b="1" kern="1200" baseline="0" noProof="0" dirty="0" err="1" smtClean="0">
                          <a:solidFill>
                            <a:schemeClr val="dk1"/>
                          </a:solidFill>
                          <a:effectLst/>
                          <a:latin typeface="arial"/>
                          <a:ea typeface="+mn-ea"/>
                          <a:cs typeface="+mn-cs"/>
                        </a:rPr>
                        <a:t>Policy</a:t>
                      </a:r>
                      <a:r>
                        <a:rPr lang="pt-BR" sz="1200" b="1" kern="1200" baseline="0" noProof="0" dirty="0" smtClean="0">
                          <a:solidFill>
                            <a:schemeClr val="dk1"/>
                          </a:solidFill>
                          <a:effectLst/>
                          <a:latin typeface="arial"/>
                          <a:ea typeface="+mn-ea"/>
                          <a:cs typeface="+mn-cs"/>
                        </a:rPr>
                        <a:t> </a:t>
                      </a:r>
                      <a:r>
                        <a:rPr lang="pt-BR" sz="1200" kern="1200" baseline="0" noProof="0" dirty="0" smtClean="0">
                          <a:solidFill>
                            <a:schemeClr val="dk1"/>
                          </a:solidFill>
                          <a:effectLst/>
                          <a:latin typeface="arial"/>
                          <a:ea typeface="+mn-ea"/>
                          <a:cs typeface="+mn-cs"/>
                        </a:rPr>
                        <a:t>file).</a:t>
                      </a:r>
                      <a:endParaRPr lang="pt-BR" sz="1200" kern="1200" baseline="0" noProof="0" dirty="0">
                        <a:solidFill>
                          <a:schemeClr val="dk1"/>
                        </a:solidFill>
                        <a:effectLst/>
                        <a:latin typeface="arial"/>
                        <a:ea typeface="+mn-ea"/>
                        <a:cs typeface="+mn-cs"/>
                      </a:endParaRPr>
                    </a:p>
                  </a:txBody>
                  <a:tcPr marL="47625" marR="47625" marT="19050" marB="19050"/>
                </a:tc>
              </a:tr>
              <a:tr h="659492">
                <a:tc>
                  <a:txBody>
                    <a:bodyPr/>
                    <a:lstStyle/>
                    <a:p>
                      <a:r>
                        <a:rPr lang="pt-BR" sz="1200" kern="1200" baseline="0" dirty="0" smtClean="0">
                          <a:solidFill>
                            <a:schemeClr val="dk1"/>
                          </a:solidFill>
                          <a:effectLst/>
                          <a:latin typeface="arial"/>
                          <a:ea typeface="+mn-ea"/>
                          <a:cs typeface="+mn-cs"/>
                        </a:rPr>
                        <a:t>Envio ao consumidor</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effectLst/>
                          <a:latin typeface="arial"/>
                        </a:rPr>
                        <a:t>(Uso</a:t>
                      </a:r>
                      <a:r>
                        <a:rPr lang="pt-BR" sz="1200" baseline="0" dirty="0" smtClean="0">
                          <a:effectLst/>
                          <a:latin typeface="arial"/>
                        </a:rPr>
                        <a:t> da ação </a:t>
                      </a:r>
                      <a:r>
                        <a:rPr lang="pt-BR" sz="1200" baseline="0" dirty="0" err="1" smtClean="0">
                          <a:effectLst/>
                          <a:latin typeface="arial"/>
                        </a:rPr>
                        <a:t>Rethrow</a:t>
                      </a:r>
                      <a:r>
                        <a:rPr lang="pt-BR" sz="1200" baseline="0" dirty="0" smtClean="0">
                          <a:effectLst/>
                          <a:latin typeface="arial"/>
                        </a:rPr>
                        <a:t>)</a:t>
                      </a:r>
                      <a:endParaRPr lang="pt-BR" sz="1200" dirty="0" smtClean="0">
                        <a:effectLst/>
                        <a:latin typeface="arial"/>
                      </a:endParaRPr>
                    </a:p>
                    <a:p>
                      <a:endParaRPr lang="pt-BR" sz="1200" kern="1200" baseline="0" dirty="0" smtClean="0">
                        <a:solidFill>
                          <a:schemeClr val="dk1"/>
                        </a:solidFill>
                        <a:effectLst/>
                        <a:latin typeface="arial"/>
                        <a:ea typeface="+mn-ea"/>
                        <a:cs typeface="+mn-cs"/>
                      </a:endParaRP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r>
                        <a:rPr lang="pt-BR" sz="1200" kern="1200" baseline="0" noProof="0" dirty="0" smtClean="0">
                          <a:solidFill>
                            <a:schemeClr val="dk1"/>
                          </a:solidFill>
                          <a:effectLst/>
                          <a:latin typeface="arial"/>
                          <a:ea typeface="+mn-ea"/>
                          <a:cs typeface="+mn-cs"/>
                        </a:rPr>
                        <a:t>Se o erro não puder ser reprocessado, este será reenviado para o bloco de tratamento de erros do serviço, onde poderá ser tomada </a:t>
                      </a:r>
                      <a:r>
                        <a:rPr lang="pt-BR" sz="1200" b="1" kern="1200" baseline="0" noProof="0" dirty="0" smtClean="0">
                          <a:solidFill>
                            <a:schemeClr val="dk1"/>
                          </a:solidFill>
                          <a:effectLst/>
                          <a:latin typeface="arial"/>
                          <a:ea typeface="+mn-ea"/>
                          <a:cs typeface="+mn-cs"/>
                        </a:rPr>
                        <a:t>ações específicas </a:t>
                      </a:r>
                      <a:r>
                        <a:rPr lang="pt-BR" sz="1200" kern="1200" baseline="0" noProof="0" dirty="0" smtClean="0">
                          <a:solidFill>
                            <a:schemeClr val="dk1"/>
                          </a:solidFill>
                          <a:effectLst/>
                          <a:latin typeface="arial"/>
                          <a:ea typeface="+mn-ea"/>
                          <a:cs typeface="+mn-cs"/>
                        </a:rPr>
                        <a:t>para tratar o erro, ou simplesmente enviar ao consumidor.</a:t>
                      </a:r>
                      <a:endParaRPr lang="pt-BR" sz="1200" kern="1200" baseline="0" noProof="0" dirty="0">
                        <a:solidFill>
                          <a:schemeClr val="dk1"/>
                        </a:solidFill>
                        <a:effectLst/>
                        <a:latin typeface="arial"/>
                        <a:ea typeface="+mn-ea"/>
                        <a:cs typeface="+mn-cs"/>
                      </a:endParaRPr>
                    </a:p>
                  </a:txBody>
                  <a:tcPr marL="47625" marR="47625" marT="19050" marB="19050"/>
                </a:tc>
              </a:tr>
              <a:tr h="85720">
                <a:tc>
                  <a:txBody>
                    <a:bodyPr/>
                    <a:lstStyle/>
                    <a:p>
                      <a:r>
                        <a:rPr lang="pt-BR" sz="1200" kern="1200" baseline="0" dirty="0" smtClean="0">
                          <a:solidFill>
                            <a:schemeClr val="dk1"/>
                          </a:solidFill>
                          <a:effectLst/>
                          <a:latin typeface="arial"/>
                          <a:ea typeface="+mn-ea"/>
                          <a:cs typeface="+mn-cs"/>
                        </a:rPr>
                        <a:t>Compensação</a:t>
                      </a:r>
                    </a:p>
                  </a:txBody>
                  <a:tcPr marL="47625" marR="47625" marT="19050" marB="19050"/>
                </a:tc>
                <a:tc>
                  <a:txBody>
                    <a:bodyPr/>
                    <a:lstStyle/>
                    <a:p>
                      <a:r>
                        <a:rPr lang="pt-BR" sz="1200" noProof="0" dirty="0" smtClean="0">
                          <a:effectLst/>
                          <a:latin typeface="arial"/>
                        </a:rPr>
                        <a:t>Tratamento</a:t>
                      </a:r>
                      <a:endParaRPr lang="pt-BR" sz="1200" noProof="0" dirty="0">
                        <a:effectLst/>
                        <a:latin typeface="arial"/>
                      </a:endParaRPr>
                    </a:p>
                  </a:txBody>
                  <a:tcPr marL="47625" marR="47625"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noProof="0" dirty="0" smtClean="0">
                          <a:effectLst/>
                          <a:latin typeface="arial"/>
                        </a:rPr>
                        <a:t>Em casos especiais poderá ser necessário implementar uma estratégia de compensação para desfazer</a:t>
                      </a:r>
                      <a:r>
                        <a:rPr lang="pt-BR" sz="1200" baseline="0" noProof="0" dirty="0" smtClean="0">
                          <a:effectLst/>
                          <a:latin typeface="arial"/>
                        </a:rPr>
                        <a:t> atividades já executadas em provedores através da execução de ações contrárias e na ordem reversa do que foi feito. (NOTA: O seu uso deverá ser limitado, tendo-se preferência a utilização de recursos transacionais)</a:t>
                      </a:r>
                      <a:endParaRPr lang="pt-BR" sz="1200" noProof="0" dirty="0" smtClean="0">
                        <a:effectLst/>
                        <a:latin typeface="arial"/>
                      </a:endParaRPr>
                    </a:p>
                  </a:txBody>
                  <a:tcPr marL="47625" marR="47625" marT="19050" marB="19050"/>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56797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Serviços</a:t>
            </a:r>
            <a:br>
              <a:rPr lang="pt-BR" dirty="0" smtClean="0"/>
            </a:br>
            <a:r>
              <a:rPr lang="pt-BR" b="0" dirty="0" smtClean="0"/>
              <a:t>Comunicação de Erros</a:t>
            </a:r>
            <a:endParaRPr lang="pt-BR" sz="1600"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49</a:t>
            </a:fld>
            <a:endParaRPr lang="pt-BR" dirty="0"/>
          </a:p>
        </p:txBody>
      </p:sp>
      <p:sp>
        <p:nvSpPr>
          <p:cNvPr id="5" name="Espaço Reservado para Conteúdo 4"/>
          <p:cNvSpPr>
            <a:spLocks noGrp="1"/>
          </p:cNvSpPr>
          <p:nvPr>
            <p:ph sz="quarter" idx="11"/>
          </p:nvPr>
        </p:nvSpPr>
        <p:spPr>
          <a:xfrm>
            <a:off x="4283968" y="1357200"/>
            <a:ext cx="4294832" cy="3065455"/>
          </a:xfrm>
        </p:spPr>
        <p:txBody>
          <a:bodyPr/>
          <a:lstStyle/>
          <a:p>
            <a:r>
              <a:rPr lang="pt-BR" dirty="0" smtClean="0"/>
              <a:t>A estratégia de </a:t>
            </a:r>
            <a:r>
              <a:rPr lang="pt-BR" b="1" dirty="0" smtClean="0"/>
              <a:t>comunicação de erros </a:t>
            </a:r>
            <a:r>
              <a:rPr lang="pt-BR" dirty="0" smtClean="0"/>
              <a:t>entre a arquitetura de serviços (barramento) e os consumidores/provedores que interagem com ela é baseada numa</a:t>
            </a:r>
            <a:r>
              <a:rPr lang="pt-BR" b="1" dirty="0" smtClean="0"/>
              <a:t> abordagem híbrida</a:t>
            </a:r>
            <a:r>
              <a:rPr lang="pt-BR" dirty="0" smtClean="0"/>
              <a:t>, de forma a facilitar a integração com sistemas legados. </a:t>
            </a:r>
          </a:p>
          <a:p>
            <a:endParaRPr lang="pt-BR" dirty="0"/>
          </a:p>
          <a:p>
            <a:r>
              <a:rPr lang="pt-BR" dirty="0" smtClean="0"/>
              <a:t>Irá se utilizar um estrutura de mensagem de resposta com uma estrutura de </a:t>
            </a:r>
            <a:r>
              <a:rPr lang="pt-BR" b="1" dirty="0" smtClean="0"/>
              <a:t>códigos de retorno</a:t>
            </a:r>
            <a:r>
              <a:rPr lang="pt-BR" dirty="0" smtClean="0"/>
              <a:t> se o erro foi controlado. </a:t>
            </a:r>
          </a:p>
          <a:p>
            <a:endParaRPr lang="pt-BR" dirty="0"/>
          </a:p>
          <a:p>
            <a:r>
              <a:rPr lang="pt-BR" dirty="0" smtClean="0"/>
              <a:t>Senão um </a:t>
            </a:r>
            <a:r>
              <a:rPr lang="pt-BR" b="1" dirty="0" smtClean="0"/>
              <a:t>SOAP “</a:t>
            </a:r>
            <a:r>
              <a:rPr lang="pt-BR" b="1" dirty="0" err="1" smtClean="0"/>
              <a:t>Fault</a:t>
            </a:r>
            <a:r>
              <a:rPr lang="pt-BR" b="1" dirty="0" smtClean="0"/>
              <a:t>” padrão </a:t>
            </a:r>
            <a:r>
              <a:rPr lang="pt-BR" dirty="0" smtClean="0"/>
              <a:t>(para</a:t>
            </a:r>
            <a:r>
              <a:rPr lang="pt-BR" b="1" dirty="0" smtClean="0"/>
              <a:t> </a:t>
            </a:r>
            <a:r>
              <a:rPr lang="pt-BR" dirty="0" smtClean="0"/>
              <a:t>erros não controlados/tratados)</a:t>
            </a:r>
            <a:r>
              <a:rPr lang="pt-BR" b="1" dirty="0" smtClean="0"/>
              <a:t> </a:t>
            </a:r>
            <a:r>
              <a:rPr lang="pt-BR" dirty="0" smtClean="0"/>
              <a:t>irá ser enviado pelos componentes técnicos da arquitetura.</a:t>
            </a:r>
            <a:endParaRPr lang="pt-BR"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0665"/>
            <a:ext cx="1654891" cy="94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6503124" y="399265"/>
            <a:ext cx="589156" cy="372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31590"/>
            <a:ext cx="3845921"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1851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00000" y="2211710"/>
            <a:ext cx="6534000" cy="2462213"/>
          </a:xfrm>
        </p:spPr>
        <p:txBody>
          <a:bodyPr/>
          <a:lstStyle/>
          <a:p>
            <a:r>
              <a:rPr lang="pt-BR" dirty="0" smtClean="0"/>
              <a:t>01 Arquitetura de </a:t>
            </a:r>
            <a:r>
              <a:rPr lang="pt-BR" dirty="0"/>
              <a:t>Referência –</a:t>
            </a:r>
            <a:r>
              <a:rPr lang="pt-BR" b="0" dirty="0"/>
              <a:t> </a:t>
            </a:r>
            <a:r>
              <a:rPr lang="pt-BR" b="0" dirty="0" smtClean="0"/>
              <a:t>Descrição da Arquitetura de Referência SOA</a:t>
            </a:r>
            <a:endParaRPr lang="pt-BR" dirty="0" smtClean="0"/>
          </a:p>
          <a:p>
            <a:r>
              <a:rPr lang="pt-BR" dirty="0" smtClean="0"/>
              <a:t>02 Governança – </a:t>
            </a:r>
            <a:r>
              <a:rPr lang="pt-BR" dirty="0"/>
              <a:t> </a:t>
            </a:r>
            <a:r>
              <a:rPr lang="pt-BR" b="0" dirty="0"/>
              <a:t>Descrição da </a:t>
            </a:r>
            <a:r>
              <a:rPr lang="pt-BR" b="0" dirty="0" smtClean="0"/>
              <a:t>governança definida no contexto da Arquitetura de Referência SOA</a:t>
            </a:r>
          </a:p>
          <a:p>
            <a:r>
              <a:rPr lang="pt-BR" dirty="0" smtClean="0"/>
              <a:t>03 Arquitetura de Serviços </a:t>
            </a:r>
            <a:r>
              <a:rPr lang="pt-BR" b="0" dirty="0" smtClean="0"/>
              <a:t>– Descrição das diferentes camadas que compõe a arquitetura e um inventário de implementações </a:t>
            </a:r>
            <a:r>
              <a:rPr lang="pt-BR" b="0" dirty="0"/>
              <a:t>de </a:t>
            </a:r>
            <a:r>
              <a:rPr lang="pt-BR" b="0" dirty="0" smtClean="0"/>
              <a:t>referência </a:t>
            </a:r>
            <a:r>
              <a:rPr lang="pt-BR" b="0" dirty="0"/>
              <a:t>desejadas.</a:t>
            </a:r>
            <a:r>
              <a:rPr lang="pt-BR" dirty="0" smtClean="0"/>
              <a:t> </a:t>
            </a:r>
          </a:p>
          <a:p>
            <a:r>
              <a:rPr lang="pt-BR" dirty="0" smtClean="0"/>
              <a:t>04 Framework de Execução –</a:t>
            </a:r>
            <a:r>
              <a:rPr lang="pt-BR" b="0" dirty="0" smtClean="0"/>
              <a:t> Uma Visão descritiva dos componentes do Framework de Integração.</a:t>
            </a:r>
          </a:p>
          <a:p>
            <a:r>
              <a:rPr lang="pt-BR" dirty="0"/>
              <a:t>05 Modelo Canônico –</a:t>
            </a:r>
            <a:r>
              <a:rPr lang="pt-BR" b="0" dirty="0"/>
              <a:t> Uma introdução ao Modelo Canônico e como ele estrutura a arquitetura de Referência</a:t>
            </a:r>
          </a:p>
          <a:p>
            <a:endParaRPr lang="pt-BR" b="0" dirty="0" smtClean="0"/>
          </a:p>
        </p:txBody>
      </p:sp>
      <p:sp>
        <p:nvSpPr>
          <p:cNvPr id="5" name="Espaço Reservado para Número de Slide 4"/>
          <p:cNvSpPr>
            <a:spLocks noGrp="1"/>
          </p:cNvSpPr>
          <p:nvPr>
            <p:ph type="sldNum" sz="quarter" idx="12"/>
          </p:nvPr>
        </p:nvSpPr>
        <p:spPr/>
        <p:txBody>
          <a:bodyPr/>
          <a:lstStyle/>
          <a:p>
            <a:r>
              <a:rPr lang="pt-BR" dirty="0" smtClean="0"/>
              <a:t> |   MATERIAL CONFIDENCIAL   |   PÁGINA </a:t>
            </a:r>
            <a:fld id="{7F303BA8-C97C-4F5B-B9D3-CDD17C3693B6}" type="slidenum">
              <a:rPr lang="pt-BR" smtClean="0"/>
              <a:pPr/>
              <a:t>5</a:t>
            </a:fld>
            <a:endParaRPr lang="pt-BR" dirty="0"/>
          </a:p>
        </p:txBody>
      </p:sp>
      <p:sp>
        <p:nvSpPr>
          <p:cNvPr id="4" name="Espaço Reservado para Texto 3"/>
          <p:cNvSpPr>
            <a:spLocks noGrp="1"/>
          </p:cNvSpPr>
          <p:nvPr>
            <p:ph type="body" sz="quarter" idx="13"/>
          </p:nvPr>
        </p:nvSpPr>
        <p:spPr>
          <a:xfrm>
            <a:off x="900112" y="627534"/>
            <a:ext cx="7056264" cy="523220"/>
          </a:xfrm>
        </p:spPr>
        <p:txBody>
          <a:bodyPr/>
          <a:lstStyle/>
          <a:p>
            <a:r>
              <a:rPr lang="pt-BR" dirty="0"/>
              <a:t>Este documento tem como objetivo apresentar o blueprint da </a:t>
            </a:r>
            <a:r>
              <a:rPr lang="pt-BR" b="1" dirty="0"/>
              <a:t>Arquitetura de Referência SOA</a:t>
            </a:r>
            <a:r>
              <a:rPr lang="pt-BR" dirty="0"/>
              <a:t> e os componentes que fazem parte dela</a:t>
            </a:r>
            <a:r>
              <a:rPr lang="pt-BR" dirty="0" smtClean="0"/>
              <a:t>.</a:t>
            </a:r>
          </a:p>
        </p:txBody>
      </p:sp>
      <p:sp>
        <p:nvSpPr>
          <p:cNvPr id="8" name="Espaço Reservado para Texto 7"/>
          <p:cNvSpPr>
            <a:spLocks noGrp="1"/>
          </p:cNvSpPr>
          <p:nvPr>
            <p:ph type="body" sz="quarter" idx="14"/>
          </p:nvPr>
        </p:nvSpPr>
        <p:spPr>
          <a:xfrm>
            <a:off x="6300192" y="4442400"/>
            <a:ext cx="720079" cy="369332"/>
          </a:xfrm>
        </p:spPr>
        <p:txBody>
          <a:bodyPr/>
          <a:lstStyle/>
          <a:p>
            <a:r>
              <a:rPr lang="pt-BR" dirty="0" smtClean="0"/>
              <a:t>104</a:t>
            </a:r>
            <a:endParaRPr lang="pt-BR" dirty="0"/>
          </a:p>
        </p:txBody>
      </p:sp>
    </p:spTree>
    <p:extLst>
      <p:ext uri="{BB962C8B-B14F-4D97-AF65-F5344CB8AC3E}">
        <p14:creationId xmlns:p14="http://schemas.microsoft.com/office/powerpoint/2010/main" val="31981776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0"/>
          </p:nvPr>
        </p:nvSpPr>
        <p:spPr/>
        <p:txBody>
          <a:bodyPr/>
          <a:lstStyle/>
          <a:p>
            <a:r>
              <a:rPr lang="pt-BR" dirty="0" smtClean="0"/>
              <a:t>Framework de Execução</a:t>
            </a:r>
            <a:endParaRPr lang="pt-BR" dirty="0"/>
          </a:p>
        </p:txBody>
      </p:sp>
    </p:spTree>
    <p:extLst>
      <p:ext uri="{BB962C8B-B14F-4D97-AF65-F5344CB8AC3E}">
        <p14:creationId xmlns:p14="http://schemas.microsoft.com/office/powerpoint/2010/main" val="17495544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432000" y="309600"/>
            <a:ext cx="6768000" cy="646331"/>
          </a:xfrm>
        </p:spPr>
        <p:txBody>
          <a:bodyPr/>
          <a:lstStyle/>
          <a:p>
            <a:r>
              <a:rPr lang="pt-BR" dirty="0" smtClean="0"/>
              <a:t>Framework de Execução</a:t>
            </a:r>
            <a:br>
              <a:rPr lang="pt-BR" dirty="0" smtClean="0"/>
            </a:br>
            <a:r>
              <a:rPr lang="pt-BR" b="0" i="1" dirty="0" smtClean="0"/>
              <a:t>Componentes</a:t>
            </a:r>
            <a:endParaRPr lang="pt-BR" b="0" i="1" dirty="0"/>
          </a:p>
        </p:txBody>
      </p:sp>
      <p:sp>
        <p:nvSpPr>
          <p:cNvPr id="3" name="Espaço Reservado para Número de Slide 2"/>
          <p:cNvSpPr>
            <a:spLocks noGrp="1"/>
          </p:cNvSpPr>
          <p:nvPr>
            <p:ph type="sldNum" sz="quarter" idx="10"/>
          </p:nvPr>
        </p:nvSpPr>
        <p:spPr/>
        <p:txBody>
          <a:bodyPr/>
          <a:lstStyle/>
          <a:p>
            <a:r>
              <a:rPr lang="pt-BR" dirty="0" smtClean="0"/>
              <a:t> |   MATERIAL CONFIDENCIAL   |   PÁGINA </a:t>
            </a:r>
            <a:fld id="{7F303BA8-C97C-4F5B-B9D3-CDD17C3693B6}" type="slidenum">
              <a:rPr lang="pt-BR" smtClean="0"/>
              <a:pPr/>
              <a:t>51</a:t>
            </a:fld>
            <a:endParaRPr lang="pt-BR" dirty="0"/>
          </a:p>
        </p:txBody>
      </p:sp>
      <p:sp>
        <p:nvSpPr>
          <p:cNvPr id="9" name="Espaço Reservado para Conteúdo 3"/>
          <p:cNvSpPr>
            <a:spLocks noGrp="1"/>
          </p:cNvSpPr>
          <p:nvPr>
            <p:ph sz="quarter" idx="11"/>
          </p:nvPr>
        </p:nvSpPr>
        <p:spPr>
          <a:xfrm>
            <a:off x="4788024" y="1275606"/>
            <a:ext cx="3790776" cy="3625608"/>
          </a:xfrm>
        </p:spPr>
        <p:txBody>
          <a:bodyPr/>
          <a:lstStyle/>
          <a:p>
            <a:r>
              <a:rPr lang="pt-BR" b="1" dirty="0"/>
              <a:t>Console Administrativa</a:t>
            </a:r>
          </a:p>
          <a:p>
            <a:r>
              <a:rPr lang="pt-BR" dirty="0"/>
              <a:t>Aplicativo </a:t>
            </a:r>
            <a:r>
              <a:rPr lang="pt-BR" dirty="0" smtClean="0"/>
              <a:t>Web para </a:t>
            </a:r>
            <a:r>
              <a:rPr lang="pt-BR" dirty="0"/>
              <a:t>a gestão dos componentes do framework de execução e suporte à operação da arquitetura de serviços.</a:t>
            </a:r>
          </a:p>
          <a:p>
            <a:endParaRPr lang="pt-BR" b="1" dirty="0" smtClean="0"/>
          </a:p>
          <a:p>
            <a:r>
              <a:rPr lang="pt-BR" b="1" dirty="0" smtClean="0"/>
              <a:t>Serviços de Infraestrutura</a:t>
            </a:r>
          </a:p>
          <a:p>
            <a:r>
              <a:rPr lang="pt-BR" dirty="0" smtClean="0"/>
              <a:t>Componentes “aplicativos” de suporte à </a:t>
            </a:r>
            <a:r>
              <a:rPr lang="pt-BR" b="1" dirty="0" smtClean="0"/>
              <a:t>arquitetura de serviços</a:t>
            </a:r>
            <a:r>
              <a:rPr lang="pt-BR" dirty="0" smtClean="0"/>
              <a:t>, tais como </a:t>
            </a:r>
            <a:r>
              <a:rPr lang="pt-BR" dirty="0" err="1" smtClean="0"/>
              <a:t>Logging</a:t>
            </a:r>
            <a:r>
              <a:rPr lang="pt-BR" dirty="0" smtClean="0"/>
              <a:t>, </a:t>
            </a:r>
            <a:r>
              <a:rPr lang="pt-BR" dirty="0" err="1" smtClean="0"/>
              <a:t>Error</a:t>
            </a:r>
            <a:r>
              <a:rPr lang="pt-BR" dirty="0" smtClean="0"/>
              <a:t> </a:t>
            </a:r>
            <a:r>
              <a:rPr lang="pt-BR" dirty="0" err="1" smtClean="0"/>
              <a:t>Handling</a:t>
            </a:r>
            <a:r>
              <a:rPr lang="pt-BR" dirty="0" smtClean="0"/>
              <a:t>, Configuração e </a:t>
            </a:r>
            <a:r>
              <a:rPr lang="pt-BR" dirty="0" err="1" smtClean="0"/>
              <a:t>Code</a:t>
            </a:r>
            <a:r>
              <a:rPr lang="pt-BR" dirty="0" smtClean="0"/>
              <a:t>/</a:t>
            </a:r>
            <a:r>
              <a:rPr lang="pt-BR" dirty="0" err="1" smtClean="0"/>
              <a:t>Decode</a:t>
            </a:r>
            <a:r>
              <a:rPr lang="pt-BR" dirty="0" smtClean="0"/>
              <a:t>. </a:t>
            </a:r>
          </a:p>
          <a:p>
            <a:endParaRPr lang="pt-BR" dirty="0"/>
          </a:p>
          <a:p>
            <a:r>
              <a:rPr lang="pt-BR" b="1" dirty="0" smtClean="0"/>
              <a:t>Modelo de Metadados</a:t>
            </a:r>
          </a:p>
          <a:p>
            <a:r>
              <a:rPr lang="pt-BR" dirty="0" smtClean="0"/>
              <a:t>Entidades de dados que suportam a framework de execução.</a:t>
            </a:r>
            <a:endParaRPr lang="pt-BR"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29741" y="734213"/>
            <a:ext cx="562539"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Conteúdo 3"/>
          <p:cNvSpPr txBox="1">
            <a:spLocks/>
          </p:cNvSpPr>
          <p:nvPr/>
        </p:nvSpPr>
        <p:spPr>
          <a:xfrm>
            <a:off x="323528" y="1275606"/>
            <a:ext cx="4386252" cy="7386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 </a:t>
            </a:r>
            <a:r>
              <a:rPr lang="pt-BR" b="1" dirty="0" smtClean="0"/>
              <a:t>framework de execução </a:t>
            </a:r>
            <a:r>
              <a:rPr lang="pt-BR" dirty="0" smtClean="0"/>
              <a:t>provê serviços e capacidades reutilizáveis por toda a arquitetura de serviços e está dividida em 3 camadas.</a:t>
            </a:r>
            <a:endParaRPr lang="pt-BR"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66" y="2067694"/>
            <a:ext cx="4400550" cy="270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3782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66" y="2067694"/>
            <a:ext cx="4400550" cy="270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p:cNvSpPr>
            <a:spLocks noGrp="1"/>
          </p:cNvSpPr>
          <p:nvPr>
            <p:ph type="title"/>
          </p:nvPr>
        </p:nvSpPr>
        <p:spPr>
          <a:xfrm>
            <a:off x="432000" y="309600"/>
            <a:ext cx="6768000" cy="646331"/>
          </a:xfrm>
        </p:spPr>
        <p:txBody>
          <a:bodyPr/>
          <a:lstStyle/>
          <a:p>
            <a:r>
              <a:rPr lang="pt-BR" dirty="0"/>
              <a:t>Console Administrativa</a:t>
            </a:r>
            <a:r>
              <a:rPr lang="pt-BR" dirty="0" smtClean="0"/>
              <a:t/>
            </a:r>
            <a:br>
              <a:rPr lang="pt-BR" dirty="0" smtClean="0"/>
            </a:br>
            <a:r>
              <a:rPr lang="pt-BR" b="0" i="1" dirty="0" smtClean="0"/>
              <a:t>Componentes</a:t>
            </a:r>
            <a:endParaRPr lang="pt-BR" b="0" i="1" dirty="0"/>
          </a:p>
        </p:txBody>
      </p:sp>
      <p:sp>
        <p:nvSpPr>
          <p:cNvPr id="3" name="Espaço Reservado para Número de Slide 2"/>
          <p:cNvSpPr>
            <a:spLocks noGrp="1"/>
          </p:cNvSpPr>
          <p:nvPr>
            <p:ph type="sldNum" sz="quarter" idx="10"/>
          </p:nvPr>
        </p:nvSpPr>
        <p:spPr/>
        <p:txBody>
          <a:bodyPr/>
          <a:lstStyle/>
          <a:p>
            <a:r>
              <a:rPr lang="pt-BR" dirty="0" smtClean="0"/>
              <a:t> |   MATERIAL CONFIDENCIAL   |   PÁGINA </a:t>
            </a:r>
            <a:fld id="{7F303BA8-C97C-4F5B-B9D3-CDD17C3693B6}" type="slidenum">
              <a:rPr lang="pt-BR" smtClean="0"/>
              <a:pPr/>
              <a:t>52</a:t>
            </a:fld>
            <a:endParaRPr lang="pt-BR" dirty="0"/>
          </a:p>
        </p:txBody>
      </p:sp>
      <p:sp>
        <p:nvSpPr>
          <p:cNvPr id="9" name="Espaço Reservado para Conteúdo 3"/>
          <p:cNvSpPr>
            <a:spLocks noGrp="1"/>
          </p:cNvSpPr>
          <p:nvPr>
            <p:ph sz="quarter" idx="11"/>
          </p:nvPr>
        </p:nvSpPr>
        <p:spPr>
          <a:xfrm>
            <a:off x="4788024" y="1203598"/>
            <a:ext cx="4355976" cy="3582519"/>
          </a:xfrm>
        </p:spPr>
        <p:txBody>
          <a:bodyPr/>
          <a:lstStyle/>
          <a:p>
            <a:r>
              <a:rPr lang="pt-BR" b="1" dirty="0" smtClean="0"/>
              <a:t>Gerenciador de Dados Referência</a:t>
            </a:r>
            <a:endParaRPr lang="pt-BR" b="1" dirty="0"/>
          </a:p>
          <a:p>
            <a:r>
              <a:rPr lang="pt-BR" dirty="0"/>
              <a:t>Componente responsável por </a:t>
            </a:r>
            <a:r>
              <a:rPr lang="pt-BR" dirty="0" smtClean="0"/>
              <a:t>visualizar a </a:t>
            </a:r>
            <a:r>
              <a:rPr lang="pt-BR" dirty="0"/>
              <a:t>configuração  de D</a:t>
            </a:r>
            <a:r>
              <a:rPr lang="pt-BR" dirty="0" smtClean="0"/>
              <a:t>ados Referência e indicar se esta está completa;</a:t>
            </a:r>
          </a:p>
          <a:p>
            <a:r>
              <a:rPr lang="pt-BR" b="1" dirty="0" smtClean="0"/>
              <a:t>Gerenciador de Logs</a:t>
            </a:r>
          </a:p>
          <a:p>
            <a:r>
              <a:rPr lang="pt-BR" dirty="0"/>
              <a:t>Componente responsável por visualizar </a:t>
            </a:r>
            <a:r>
              <a:rPr lang="pt-BR" dirty="0" smtClean="0"/>
              <a:t>os logs de auditoria e erros gerados pela arquitetura de serviços;</a:t>
            </a:r>
          </a:p>
          <a:p>
            <a:r>
              <a:rPr lang="pt-BR" b="1" dirty="0"/>
              <a:t>Gerenciador de </a:t>
            </a:r>
            <a:r>
              <a:rPr lang="pt-BR" b="1" dirty="0" smtClean="0"/>
              <a:t>Erros</a:t>
            </a:r>
            <a:endParaRPr lang="pt-BR" b="1" dirty="0"/>
          </a:p>
          <a:p>
            <a:pPr>
              <a:spcBef>
                <a:spcPts val="0"/>
              </a:spcBef>
              <a:defRPr/>
            </a:pPr>
            <a:r>
              <a:rPr lang="pt-BR" dirty="0"/>
              <a:t>Componente responsável </a:t>
            </a:r>
            <a:r>
              <a:rPr lang="pt-BR" dirty="0" smtClean="0"/>
              <a:t>pelas configurações </a:t>
            </a:r>
            <a:r>
              <a:rPr lang="pt-BR" dirty="0"/>
              <a:t>dos </a:t>
            </a:r>
            <a:r>
              <a:rPr lang="pt-BR" dirty="0" smtClean="0"/>
              <a:t>Erros/Códigos de Retorno da Framework e mapeamentos de erros/códigos de retorno das API. </a:t>
            </a:r>
            <a:endParaRPr lang="pt-BR" dirty="0"/>
          </a:p>
          <a:p>
            <a:r>
              <a:rPr lang="pt-BR" b="1" dirty="0" smtClean="0"/>
              <a:t>Gerenciador de Configuração</a:t>
            </a:r>
          </a:p>
          <a:p>
            <a:r>
              <a:rPr lang="pt-BR" dirty="0"/>
              <a:t>Componente responsável por gerenciar </a:t>
            </a:r>
            <a:r>
              <a:rPr lang="pt-BR" dirty="0" smtClean="0"/>
              <a:t>o catálogo operacional de serviços e a as configurações destes.</a:t>
            </a:r>
            <a:endParaRPr lang="pt-BR"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29741" y="734213"/>
            <a:ext cx="562539"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Conteúdo 3"/>
          <p:cNvSpPr txBox="1">
            <a:spLocks/>
          </p:cNvSpPr>
          <p:nvPr/>
        </p:nvSpPr>
        <p:spPr>
          <a:xfrm>
            <a:off x="251520" y="1203598"/>
            <a:ext cx="4458260" cy="7386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A </a:t>
            </a:r>
            <a:r>
              <a:rPr lang="pt-BR" b="1" dirty="0" smtClean="0"/>
              <a:t>Console Administrativa </a:t>
            </a:r>
            <a:r>
              <a:rPr lang="pt-BR" dirty="0" smtClean="0"/>
              <a:t>vai prover capacidades de gestão dos serviços de infraestrutura da arquitetura e permitir a visualização dos dados da framework.</a:t>
            </a:r>
            <a:endParaRPr lang="pt-BR" dirty="0"/>
          </a:p>
        </p:txBody>
      </p:sp>
      <p:sp>
        <p:nvSpPr>
          <p:cNvPr id="10" name="Retângulo 9"/>
          <p:cNvSpPr/>
          <p:nvPr/>
        </p:nvSpPr>
        <p:spPr>
          <a:xfrm>
            <a:off x="467544" y="2355726"/>
            <a:ext cx="4104456"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0596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Console Administrativa</a:t>
            </a:r>
            <a:br>
              <a:rPr lang="pt-BR" dirty="0" smtClean="0"/>
            </a:br>
            <a:r>
              <a:rPr lang="pt-BR" b="0" i="1" dirty="0" smtClean="0"/>
              <a:t>Visão geral</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53</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2712189186"/>
              </p:ext>
            </p:extLst>
          </p:nvPr>
        </p:nvGraphicFramePr>
        <p:xfrm>
          <a:off x="431800" y="1347615"/>
          <a:ext cx="6660480" cy="2538270"/>
        </p:xfrm>
        <a:graphic>
          <a:graphicData uri="http://schemas.openxmlformats.org/drawingml/2006/table">
            <a:tbl>
              <a:tblPr firstRow="1" bandRow="1">
                <a:tableStyleId>{5FD0F851-EC5A-4D38-B0AD-8093EC10F338}</a:tableStyleId>
              </a:tblPr>
              <a:tblGrid>
                <a:gridCol w="982470"/>
                <a:gridCol w="5678010"/>
              </a:tblGrid>
              <a:tr h="493068">
                <a:tc>
                  <a:txBody>
                    <a:bodyPr/>
                    <a:lstStyle/>
                    <a:p>
                      <a:r>
                        <a:rPr lang="pt-BR" sz="1200" b="0" dirty="0" smtClean="0"/>
                        <a:t>Função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kern="1200" dirty="0" smtClean="0">
                          <a:solidFill>
                            <a:schemeClr val="tx1"/>
                          </a:solidFill>
                          <a:latin typeface="+mn-lt"/>
                          <a:ea typeface="+mn-ea"/>
                          <a:cs typeface="+mn-cs"/>
                        </a:rPr>
                        <a:t>Aplicação Web, que possibilita a gestão de todos os componentes do Framework de Execução</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de forma convergente, possibilitando uma visão transversal</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sobre impactos, configuração e operação dos componentes e dos serviços.</a:t>
                      </a:r>
                    </a:p>
                  </a:txBody>
                  <a:tcPr/>
                </a:tc>
              </a:tr>
              <a:tr h="774821">
                <a:tc>
                  <a:txBody>
                    <a:bodyPr/>
                    <a:lstStyle/>
                    <a:p>
                      <a:r>
                        <a:rPr lang="pt-BR" sz="1200" b="0" dirty="0" smtClean="0"/>
                        <a:t>Features</a:t>
                      </a:r>
                      <a:endParaRPr lang="pt-BR" sz="1200" b="0" dirty="0"/>
                    </a:p>
                  </a:txBody>
                  <a:tcPr/>
                </a:tc>
                <a:tc>
                  <a:txBody>
                    <a:bodyPr/>
                    <a:lstStyle/>
                    <a:p>
                      <a:pPr marL="171450" indent="-171450">
                        <a:buFont typeface="Arial" panose="020B0604020202020204" pitchFamily="34" charset="0"/>
                        <a:buChar char="•"/>
                      </a:pPr>
                      <a:r>
                        <a:rPr lang="pt-BR" sz="1200" b="0" kern="1200" dirty="0" smtClean="0">
                          <a:solidFill>
                            <a:schemeClr val="tx1"/>
                          </a:solidFill>
                          <a:latin typeface="+mn-lt"/>
                          <a:ea typeface="+mn-ea"/>
                          <a:cs typeface="+mn-cs"/>
                        </a:rPr>
                        <a:t>Esta aplicação deverá ter todo o controle de acessos, perfil e permissões de usuários compatível e alinhado com as políticas de segurança da Oi (integração ao NAM/NDS).</a:t>
                      </a:r>
                    </a:p>
                    <a:p>
                      <a:pPr marL="171450" indent="-171450">
                        <a:buFont typeface="Arial" panose="020B0604020202020204" pitchFamily="34" charset="0"/>
                        <a:buChar char="•"/>
                      </a:pPr>
                      <a:r>
                        <a:rPr lang="pt-BR" sz="1200" b="0" kern="1200" dirty="0" smtClean="0">
                          <a:solidFill>
                            <a:schemeClr val="tx1"/>
                          </a:solidFill>
                          <a:latin typeface="+mn-lt"/>
                          <a:ea typeface="+mn-ea"/>
                          <a:cs typeface="+mn-cs"/>
                        </a:rPr>
                        <a:t>A partir da implementação desta aplicação ela se torna Master de todos os Metadados que apoiam o Framework de Execução e a Arquitetura de Referência SOA da Oi.</a:t>
                      </a:r>
                    </a:p>
                  </a:txBody>
                  <a:tcPr/>
                </a:tc>
              </a:tr>
              <a:tr h="892350">
                <a:tc>
                  <a:txBody>
                    <a:bodyPr/>
                    <a:lstStyle/>
                    <a:p>
                      <a:r>
                        <a:rPr lang="pt-BR" sz="1200" b="0" dirty="0" smtClean="0"/>
                        <a:t>Tecnologia</a:t>
                      </a:r>
                      <a:endParaRPr lang="pt-BR" sz="1200" b="0" dirty="0"/>
                    </a:p>
                  </a:txBody>
                  <a:tcPr/>
                </a:tc>
                <a:tc>
                  <a:txBody>
                    <a:bodyPr/>
                    <a:lstStyle/>
                    <a:p>
                      <a:pPr marL="0" indent="0" algn="l" defTabSz="914400" rtl="0" eaLnBrk="1" latinLnBrk="0" hangingPunct="1">
                        <a:buFont typeface="Arial" pitchFamily="34" charset="0"/>
                        <a:buNone/>
                      </a:pPr>
                      <a:r>
                        <a:rPr lang="pt-BR" sz="1200" b="0" kern="1200" dirty="0" smtClean="0">
                          <a:solidFill>
                            <a:schemeClr val="tx1"/>
                          </a:solidFill>
                          <a:latin typeface="+mn-lt"/>
                          <a:ea typeface="+mn-ea"/>
                          <a:cs typeface="+mn-cs"/>
                        </a:rPr>
                        <a:t>Implementada de acordo com as especificações Java EE 5.0 (compatível com o Oracle </a:t>
                      </a:r>
                      <a:r>
                        <a:rPr lang="pt-BR" sz="1200" b="0" kern="1200" dirty="0" err="1" smtClean="0">
                          <a:solidFill>
                            <a:schemeClr val="tx1"/>
                          </a:solidFill>
                          <a:latin typeface="+mn-lt"/>
                          <a:ea typeface="+mn-ea"/>
                          <a:cs typeface="+mn-cs"/>
                        </a:rPr>
                        <a:t>Weblogic</a:t>
                      </a:r>
                      <a:r>
                        <a:rPr lang="pt-BR" sz="1200" b="0" kern="1200" dirty="0" smtClean="0">
                          <a:solidFill>
                            <a:schemeClr val="tx1"/>
                          </a:solidFill>
                          <a:latin typeface="+mn-lt"/>
                          <a:ea typeface="+mn-ea"/>
                          <a:cs typeface="+mn-cs"/>
                        </a:rPr>
                        <a:t> 11g), a ser desenvolvida seguindo uma arquitetura </a:t>
                      </a:r>
                      <a:r>
                        <a:rPr lang="pt-BR" sz="1200" b="0" kern="1200" dirty="0" err="1" smtClean="0">
                          <a:solidFill>
                            <a:schemeClr val="tx1"/>
                          </a:solidFill>
                          <a:latin typeface="+mn-lt"/>
                          <a:ea typeface="+mn-ea"/>
                          <a:cs typeface="+mn-cs"/>
                        </a:rPr>
                        <a:t>multi-camadas</a:t>
                      </a:r>
                      <a:r>
                        <a:rPr lang="pt-BR" sz="1200" b="0" kern="1200" dirty="0" smtClean="0">
                          <a:solidFill>
                            <a:schemeClr val="tx1"/>
                          </a:solidFill>
                          <a:latin typeface="+mn-lt"/>
                          <a:ea typeface="+mn-ea"/>
                          <a:cs typeface="+mn-cs"/>
                        </a:rPr>
                        <a:t>.</a:t>
                      </a:r>
                    </a:p>
                    <a:p>
                      <a:pPr marL="0" lvl="1" indent="0" algn="l" defTabSz="914400" rtl="0" eaLnBrk="1" latinLnBrk="0" hangingPunct="1">
                        <a:buFont typeface="Arial" pitchFamily="34" charset="0"/>
                        <a:buNone/>
                      </a:pPr>
                      <a:endParaRPr lang="pt-BR" sz="1200" b="1" kern="1200" dirty="0" smtClean="0">
                        <a:solidFill>
                          <a:schemeClr val="tx1"/>
                        </a:solidFill>
                        <a:latin typeface="+mn-lt"/>
                        <a:ea typeface="+mn-ea"/>
                        <a:cs typeface="+mn-cs"/>
                      </a:endParaRPr>
                    </a:p>
                  </a:txBody>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ângulo 6"/>
          <p:cNvSpPr/>
          <p:nvPr/>
        </p:nvSpPr>
        <p:spPr>
          <a:xfrm>
            <a:off x="7227929" y="1469241"/>
            <a:ext cx="174609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939246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Console Administrativa</a:t>
            </a:r>
            <a:br>
              <a:rPr lang="pt-BR" dirty="0" smtClean="0"/>
            </a:br>
            <a:r>
              <a:rPr lang="pt-BR" b="0" i="1" dirty="0" smtClean="0"/>
              <a:t>Arquitetura Técnica</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54</a:t>
            </a:fld>
            <a:endParaRPr lang="pt-BR"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ângulo 6"/>
          <p:cNvSpPr/>
          <p:nvPr/>
        </p:nvSpPr>
        <p:spPr>
          <a:xfrm>
            <a:off x="7227929" y="1469241"/>
            <a:ext cx="174609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Conteúdo 3"/>
          <p:cNvSpPr>
            <a:spLocks noGrp="1"/>
          </p:cNvSpPr>
          <p:nvPr>
            <p:ph sz="quarter" idx="11"/>
          </p:nvPr>
        </p:nvSpPr>
        <p:spPr>
          <a:xfrm>
            <a:off x="2195736" y="1059582"/>
            <a:ext cx="4752528" cy="3970318"/>
          </a:xfrm>
        </p:spPr>
        <p:txBody>
          <a:bodyPr/>
          <a:lstStyle/>
          <a:p>
            <a:r>
              <a:rPr lang="pt-BR" dirty="0" smtClean="0"/>
              <a:t>Aplicação a ser implementada </a:t>
            </a:r>
            <a:r>
              <a:rPr lang="pt-BR" dirty="0"/>
              <a:t>de acordo com as especificações </a:t>
            </a:r>
            <a:r>
              <a:rPr lang="pt-BR" b="1" dirty="0"/>
              <a:t>Java EE 5.0 </a:t>
            </a:r>
            <a:r>
              <a:rPr lang="pt-BR" dirty="0"/>
              <a:t>(compatível com o </a:t>
            </a:r>
            <a:r>
              <a:rPr lang="pt-BR" b="1" dirty="0"/>
              <a:t>Oracle </a:t>
            </a:r>
            <a:r>
              <a:rPr lang="pt-BR" b="1" dirty="0" err="1"/>
              <a:t>Weblogic</a:t>
            </a:r>
            <a:r>
              <a:rPr lang="pt-BR" b="1" dirty="0"/>
              <a:t> </a:t>
            </a:r>
            <a:r>
              <a:rPr lang="pt-BR" b="1" dirty="0" smtClean="0"/>
              <a:t>12c</a:t>
            </a:r>
            <a:r>
              <a:rPr lang="pt-BR" dirty="0" smtClean="0"/>
              <a:t>), e a </a:t>
            </a:r>
            <a:r>
              <a:rPr lang="pt-BR" dirty="0"/>
              <a:t>ser desenvolvida seguindo uma arquitetura </a:t>
            </a:r>
            <a:r>
              <a:rPr lang="pt-BR" dirty="0" err="1"/>
              <a:t>multi-camadas</a:t>
            </a:r>
            <a:r>
              <a:rPr lang="pt-BR" dirty="0" smtClean="0"/>
              <a:t>:</a:t>
            </a:r>
          </a:p>
          <a:p>
            <a:pPr marL="0" lvl="1"/>
            <a:r>
              <a:rPr lang="pt-BR" sz="1400" b="1" dirty="0">
                <a:latin typeface="Arial"/>
                <a:cs typeface="Arial"/>
              </a:rPr>
              <a:t>Interface</a:t>
            </a:r>
            <a:r>
              <a:rPr lang="pt-BR" sz="1400" dirty="0">
                <a:latin typeface="Arial"/>
                <a:cs typeface="Arial"/>
              </a:rPr>
              <a:t> - Camada de interface com a aplicação, esta camada se subdivide em dois módulos:  </a:t>
            </a:r>
            <a:endParaRPr lang="pt-BR" sz="1400" dirty="0" smtClean="0">
              <a:latin typeface="Arial"/>
              <a:cs typeface="Arial"/>
            </a:endParaRPr>
          </a:p>
          <a:p>
            <a:pPr marL="285750" lvl="1" indent="-285750">
              <a:buFont typeface="Arial" panose="020B0604020202020204" pitchFamily="34" charset="0"/>
              <a:buChar char="•"/>
            </a:pPr>
            <a:r>
              <a:rPr lang="pt-BR" sz="1400" b="1" dirty="0" err="1" smtClean="0">
                <a:latin typeface="Arial"/>
                <a:cs typeface="Arial"/>
              </a:rPr>
              <a:t>User</a:t>
            </a:r>
            <a:r>
              <a:rPr lang="pt-BR" sz="1400" b="1" dirty="0" smtClean="0">
                <a:latin typeface="Arial"/>
                <a:cs typeface="Arial"/>
              </a:rPr>
              <a:t> Interface </a:t>
            </a:r>
            <a:r>
              <a:rPr lang="pt-BR" sz="1400" dirty="0">
                <a:latin typeface="Arial"/>
                <a:cs typeface="Arial"/>
              </a:rPr>
              <a:t>- Camada de apresentação (Interface com usuário)  </a:t>
            </a:r>
            <a:endParaRPr lang="pt-BR" sz="1400" dirty="0" smtClean="0">
              <a:latin typeface="Arial"/>
              <a:cs typeface="Arial"/>
            </a:endParaRPr>
          </a:p>
          <a:p>
            <a:pPr marL="285750" lvl="1" indent="-285750">
              <a:buFont typeface="Arial" panose="020B0604020202020204" pitchFamily="34" charset="0"/>
              <a:buChar char="•"/>
            </a:pPr>
            <a:r>
              <a:rPr lang="pt-BR" sz="1400" b="1" dirty="0" smtClean="0">
                <a:latin typeface="Arial"/>
                <a:cs typeface="Arial"/>
              </a:rPr>
              <a:t>API</a:t>
            </a:r>
            <a:r>
              <a:rPr lang="pt-BR" sz="1400" dirty="0" smtClean="0">
                <a:latin typeface="Arial"/>
                <a:cs typeface="Arial"/>
              </a:rPr>
              <a:t> – </a:t>
            </a:r>
            <a:r>
              <a:rPr lang="pt-BR" sz="1400" dirty="0">
                <a:latin typeface="Arial"/>
                <a:cs typeface="Arial"/>
              </a:rPr>
              <a:t>Camada de comunicação, a</a:t>
            </a:r>
            <a:r>
              <a:rPr lang="pt-BR" sz="1400" dirty="0" smtClean="0">
                <a:latin typeface="Arial"/>
                <a:cs typeface="Arial"/>
              </a:rPr>
              <a:t> </a:t>
            </a:r>
            <a:r>
              <a:rPr lang="pt-BR" sz="1400" dirty="0">
                <a:latin typeface="Arial"/>
                <a:cs typeface="Arial"/>
              </a:rPr>
              <a:t>ser implementado uma instância do </a:t>
            </a:r>
            <a:r>
              <a:rPr lang="pt-BR" sz="1400" b="1" i="1" dirty="0" err="1">
                <a:latin typeface="Arial"/>
                <a:cs typeface="Arial"/>
              </a:rPr>
              <a:t>Pattern</a:t>
            </a:r>
            <a:r>
              <a:rPr lang="pt-BR" sz="1400" b="1" i="1" dirty="0">
                <a:latin typeface="Arial"/>
                <a:cs typeface="Arial"/>
              </a:rPr>
              <a:t> </a:t>
            </a:r>
            <a:r>
              <a:rPr lang="pt-BR" sz="1400" b="1" i="1" dirty="0" err="1">
                <a:latin typeface="Arial"/>
                <a:cs typeface="Arial"/>
              </a:rPr>
              <a:t>Façade</a:t>
            </a:r>
            <a:r>
              <a:rPr lang="pt-BR" sz="1400" b="1" i="1" dirty="0">
                <a:latin typeface="Arial"/>
                <a:cs typeface="Arial"/>
              </a:rPr>
              <a:t> </a:t>
            </a:r>
            <a:r>
              <a:rPr lang="pt-BR" sz="1400" dirty="0">
                <a:latin typeface="Arial"/>
                <a:cs typeface="Arial"/>
              </a:rPr>
              <a:t>para toda API a ser exposta para a Arquitetura de </a:t>
            </a:r>
            <a:r>
              <a:rPr lang="pt-BR" sz="1400" dirty="0" smtClean="0">
                <a:latin typeface="Arial"/>
                <a:cs typeface="Arial"/>
              </a:rPr>
              <a:t>Serviços como </a:t>
            </a:r>
            <a:r>
              <a:rPr lang="pt-BR" sz="1400" b="1" dirty="0">
                <a:latin typeface="Arial"/>
                <a:cs typeface="Arial"/>
              </a:rPr>
              <a:t>S</a:t>
            </a:r>
            <a:r>
              <a:rPr lang="pt-BR" sz="1400" b="1" dirty="0" smtClean="0">
                <a:latin typeface="Arial"/>
                <a:cs typeface="Arial"/>
              </a:rPr>
              <a:t>erviços de Infraestrutura</a:t>
            </a:r>
            <a:r>
              <a:rPr lang="pt-BR" sz="1400" dirty="0" smtClean="0">
                <a:latin typeface="Arial"/>
                <a:cs typeface="Arial"/>
              </a:rPr>
              <a:t>.</a:t>
            </a:r>
            <a:endParaRPr lang="pt-BR" sz="1400" dirty="0">
              <a:latin typeface="Arial"/>
              <a:cs typeface="Arial"/>
            </a:endParaRPr>
          </a:p>
          <a:p>
            <a:pPr marL="0" lvl="1"/>
            <a:r>
              <a:rPr lang="pt-BR" sz="1400" b="1" dirty="0">
                <a:latin typeface="Arial"/>
                <a:cs typeface="Arial"/>
              </a:rPr>
              <a:t>Aplicação</a:t>
            </a:r>
            <a:r>
              <a:rPr lang="pt-BR" sz="1400" dirty="0">
                <a:latin typeface="Arial"/>
                <a:cs typeface="Arial"/>
              </a:rPr>
              <a:t> – Módulos EJB que implementam a camada funcional, onde as regras e requisitos funcionais devem ser implementadas;</a:t>
            </a:r>
          </a:p>
          <a:p>
            <a:pPr marL="0" lvl="1"/>
            <a:r>
              <a:rPr lang="pt-BR" sz="1400" b="1" dirty="0" smtClean="0">
                <a:latin typeface="Arial"/>
                <a:cs typeface="Arial"/>
              </a:rPr>
              <a:t>Persistência</a:t>
            </a:r>
            <a:r>
              <a:rPr lang="pt-BR" sz="1400" dirty="0" smtClean="0">
                <a:latin typeface="Arial"/>
                <a:cs typeface="Arial"/>
              </a:rPr>
              <a:t> </a:t>
            </a:r>
            <a:r>
              <a:rPr lang="pt-BR" sz="1400" dirty="0">
                <a:latin typeface="Arial"/>
                <a:cs typeface="Arial"/>
              </a:rPr>
              <a:t>- Camada de persistência de dados</a:t>
            </a:r>
            <a:r>
              <a:rPr lang="pt-BR" sz="1400" dirty="0" smtClean="0">
                <a:latin typeface="Arial"/>
                <a:cs typeface="Arial"/>
              </a:rPr>
              <a:t>; com a possibilidade de se pode usar caching</a:t>
            </a:r>
            <a:r>
              <a:rPr lang="pt-BR" sz="1400" dirty="0">
                <a:latin typeface="Arial"/>
                <a:cs typeface="Arial"/>
              </a:rPr>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31591"/>
            <a:ext cx="1622225"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5513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oi332479\AppData\Local\Microsoft\Windows\Temporary Internet Files\Content.Outlook\4N547N81\Oi - Framework de Integração - Sitemap do Console Administrativo - Administrativ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31958"/>
            <a:ext cx="7481604" cy="248615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432000" y="309600"/>
            <a:ext cx="6768000" cy="646331"/>
          </a:xfrm>
        </p:spPr>
        <p:txBody>
          <a:bodyPr/>
          <a:lstStyle/>
          <a:p>
            <a:r>
              <a:rPr lang="pt-BR" dirty="0" smtClean="0"/>
              <a:t>Console Administrativa</a:t>
            </a:r>
            <a:br>
              <a:rPr lang="pt-BR" dirty="0" smtClean="0"/>
            </a:br>
            <a:r>
              <a:rPr lang="pt-BR" b="0" i="1" dirty="0"/>
              <a:t>Visão - Site </a:t>
            </a:r>
            <a:r>
              <a:rPr lang="pt-BR" b="0" i="1" dirty="0" err="1" smtClean="0"/>
              <a:t>Map</a:t>
            </a:r>
            <a:r>
              <a:rPr lang="pt-BR" b="0" i="1" dirty="0" smtClean="0"/>
              <a:t> (Seção Home &amp; Administrativo )</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55</a:t>
            </a:fld>
            <a:endParaRPr lang="pt-BR"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7227929" y="1469241"/>
            <a:ext cx="174609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25" y="1851670"/>
            <a:ext cx="198021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3666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948312" cy="923330"/>
          </a:xfrm>
        </p:spPr>
        <p:txBody>
          <a:bodyPr/>
          <a:lstStyle/>
          <a:p>
            <a:r>
              <a:rPr lang="pt-BR" dirty="0" smtClean="0"/>
              <a:t>Console Administrativa</a:t>
            </a:r>
            <a:br>
              <a:rPr lang="pt-BR" dirty="0" smtClean="0"/>
            </a:br>
            <a:r>
              <a:rPr lang="pt-BR" b="0" i="1" dirty="0"/>
              <a:t>Visão - Site </a:t>
            </a:r>
            <a:r>
              <a:rPr lang="pt-BR" b="0" i="1" dirty="0" err="1" smtClean="0"/>
              <a:t>Map</a:t>
            </a:r>
            <a:r>
              <a:rPr lang="pt-BR" b="0" i="1" dirty="0" smtClean="0"/>
              <a:t> (Seção Logs, Erros, </a:t>
            </a:r>
            <a:r>
              <a:rPr lang="pt-BR" b="0" i="1" dirty="0" err="1" smtClean="0"/>
              <a:t>Reference</a:t>
            </a:r>
            <a:r>
              <a:rPr lang="pt-BR" b="0" i="1" dirty="0" smtClean="0"/>
              <a:t> Data &amp; Serviços)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56</a:t>
            </a:fld>
            <a:endParaRPr lang="pt-BR"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7227929" y="1469241"/>
            <a:ext cx="174609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35646"/>
            <a:ext cx="4499992" cy="2586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oi332479\AppData\Local\Microsoft\Windows\Temporary Internet Files\Content.Outlook\4N547N81\Oi - Framework de Integração - Sitemap do Console Administrativo - Log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52" y="1635646"/>
            <a:ext cx="1472652" cy="1338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oi332479\AppData\Local\Microsoft\Windows\Temporary Internet Files\Content.Outlook\4N547N81\Oi - Framework de Integração - Sitemap do Console Administrativo - Reference Dat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1635646"/>
            <a:ext cx="1584175" cy="144015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oi332479\AppData\Local\Microsoft\Windows\Temporary Internet Files\Content.Outlook\4N547N81\Oi - Framework de Integração - Sitemap do Console Administrativo - Servic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633" y="1635646"/>
            <a:ext cx="1641639" cy="13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4569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pt-BR" dirty="0"/>
              <a:t>Console Administrativa</a:t>
            </a:r>
            <a:br>
              <a:rPr lang="pt-BR" dirty="0"/>
            </a:br>
            <a:r>
              <a:rPr lang="pt-BR" b="0" i="1" dirty="0"/>
              <a:t>Visão </a:t>
            </a:r>
            <a:r>
              <a:rPr lang="pt-BR" b="0" i="1" dirty="0" smtClean="0"/>
              <a:t>– Screen Mockup</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57</a:t>
            </a:fld>
            <a:endParaRPr lang="pt-BR" dirty="0"/>
          </a:p>
        </p:txBody>
      </p:sp>
      <p:pic>
        <p:nvPicPr>
          <p:cNvPr id="5" name="Espaço Reservado para Conteúdo 4"/>
          <p:cNvPicPr>
            <a:picLocks noGrp="1" noChangeAspect="1"/>
          </p:cNvPicPr>
          <p:nvPr>
            <p:ph sz="quarter" idx="11"/>
          </p:nvPr>
        </p:nvPicPr>
        <p:blipFill>
          <a:blip r:embed="rId2" cstate="print">
            <a:extLst>
              <a:ext uri="{28A0092B-C50C-407E-A947-70E740481C1C}">
                <a14:useLocalDpi xmlns:a14="http://schemas.microsoft.com/office/drawing/2010/main" val="0"/>
              </a:ext>
            </a:extLst>
          </a:blip>
          <a:stretch>
            <a:fillRect/>
          </a:stretch>
        </p:blipFill>
        <p:spPr>
          <a:xfrm>
            <a:off x="530918" y="1298459"/>
            <a:ext cx="4401122" cy="3361523"/>
          </a:xfrm>
        </p:spPr>
      </p:pic>
      <p:sp>
        <p:nvSpPr>
          <p:cNvPr id="6" name="Espaço Reservado para Conteúdo 3"/>
          <p:cNvSpPr txBox="1">
            <a:spLocks/>
          </p:cNvSpPr>
          <p:nvPr/>
        </p:nvSpPr>
        <p:spPr>
          <a:xfrm>
            <a:off x="5076056" y="1275606"/>
            <a:ext cx="3502744" cy="3280898"/>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Os écrans da console administrativa deverão ter todas a mesmo estrutura base:</a:t>
            </a:r>
          </a:p>
          <a:p>
            <a:endParaRPr lang="pt-BR" dirty="0"/>
          </a:p>
          <a:p>
            <a:r>
              <a:rPr lang="pt-BR" b="1" dirty="0" smtClean="0"/>
              <a:t>Page Header </a:t>
            </a:r>
            <a:r>
              <a:rPr lang="pt-BR" dirty="0" smtClean="0"/>
              <a:t>– “O </a:t>
            </a:r>
            <a:r>
              <a:rPr lang="pt-BR" dirty="0" err="1" smtClean="0"/>
              <a:t>page</a:t>
            </a:r>
            <a:r>
              <a:rPr lang="pt-BR" dirty="0" smtClean="0"/>
              <a:t> header” deverá ter informação base sobre o utilizador e ter links para as </a:t>
            </a:r>
            <a:r>
              <a:rPr lang="pt-BR" b="1" dirty="0" smtClean="0"/>
              <a:t>áreas</a:t>
            </a:r>
            <a:r>
              <a:rPr lang="pt-BR" dirty="0" smtClean="0"/>
              <a:t> da Console que o utilizador tem acesso.</a:t>
            </a:r>
            <a:endParaRPr lang="pt-BR" b="1" dirty="0" smtClean="0"/>
          </a:p>
          <a:p>
            <a:endParaRPr lang="pt-BR" dirty="0"/>
          </a:p>
          <a:p>
            <a:r>
              <a:rPr lang="pt-BR" b="1" dirty="0" err="1" smtClean="0"/>
              <a:t>Navigation</a:t>
            </a:r>
            <a:r>
              <a:rPr lang="pt-BR" b="1" dirty="0" smtClean="0"/>
              <a:t> Bar </a:t>
            </a:r>
            <a:r>
              <a:rPr lang="pt-BR" dirty="0" smtClean="0"/>
              <a:t>– Para cada área o utilizador deverá ter acesso a uma barra lateral de navegação com a funcionalidades macro disponibilizadas nesta “área” da console.</a:t>
            </a:r>
            <a:endParaRPr lang="pt-BR" dirty="0"/>
          </a:p>
        </p:txBody>
      </p:sp>
    </p:spTree>
    <p:extLst>
      <p:ext uri="{BB962C8B-B14F-4D97-AF65-F5344CB8AC3E}">
        <p14:creationId xmlns:p14="http://schemas.microsoft.com/office/powerpoint/2010/main" val="34675786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Console Administrativa</a:t>
            </a:r>
            <a:br>
              <a:rPr lang="pt-BR" dirty="0" smtClean="0"/>
            </a:br>
            <a:r>
              <a:rPr lang="pt-BR" b="0" i="1" dirty="0" smtClean="0"/>
              <a:t>Gerenciador de Dados Referência</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58</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932280512"/>
              </p:ext>
            </p:extLst>
          </p:nvPr>
        </p:nvGraphicFramePr>
        <p:xfrm>
          <a:off x="431800" y="1347614"/>
          <a:ext cx="6588472" cy="2848352"/>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kern="1200" dirty="0" smtClean="0">
                          <a:solidFill>
                            <a:schemeClr val="tx1"/>
                          </a:solidFill>
                          <a:latin typeface="+mn-lt"/>
                          <a:ea typeface="+mn-ea"/>
                          <a:cs typeface="+mn-cs"/>
                        </a:rPr>
                        <a:t>Componente responsável por visualizar</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as a configuração  de Dados de Referência.</a:t>
                      </a:r>
                    </a:p>
                  </a:txBody>
                  <a:tcPr/>
                </a:tc>
              </a:tr>
              <a:tr h="370840">
                <a:tc>
                  <a:txBody>
                    <a:bodyPr/>
                    <a:lstStyle/>
                    <a:p>
                      <a:r>
                        <a:rPr lang="pt-BR" sz="1200" b="0" dirty="0" smtClean="0"/>
                        <a:t>Features</a:t>
                      </a:r>
                      <a:endParaRPr lang="pt-BR" sz="1200" b="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Permite</a:t>
                      </a:r>
                      <a:r>
                        <a:rPr lang="pt-BR" sz="1200" b="0" kern="1200" baseline="0" dirty="0" smtClean="0">
                          <a:solidFill>
                            <a:schemeClr val="tx1"/>
                          </a:solidFill>
                          <a:latin typeface="+mn-lt"/>
                          <a:ea typeface="+mn-ea"/>
                          <a:cs typeface="+mn-cs"/>
                        </a:rPr>
                        <a:t> a visualização d</a:t>
                      </a:r>
                      <a:r>
                        <a:rPr lang="pt-BR" sz="1200" b="0" kern="1200" dirty="0" smtClean="0">
                          <a:solidFill>
                            <a:schemeClr val="tx1"/>
                          </a:solidFill>
                          <a:latin typeface="+mn-lt"/>
                          <a:ea typeface="+mn-ea"/>
                          <a:cs typeface="+mn-cs"/>
                        </a:rPr>
                        <a:t>as regras de tradução de valores de referência que foram</a:t>
                      </a:r>
                      <a:r>
                        <a:rPr lang="pt-BR" sz="1200" b="0" kern="1200" baseline="0" dirty="0" smtClean="0">
                          <a:solidFill>
                            <a:schemeClr val="tx1"/>
                          </a:solidFill>
                          <a:latin typeface="+mn-lt"/>
                          <a:ea typeface="+mn-ea"/>
                          <a:cs typeface="+mn-cs"/>
                        </a:rPr>
                        <a:t> definidas na solução de </a:t>
                      </a:r>
                      <a:r>
                        <a:rPr lang="pt-BR" sz="1200" b="0" kern="1200" baseline="0" dirty="0" err="1" smtClean="0">
                          <a:solidFill>
                            <a:schemeClr val="tx1"/>
                          </a:solidFill>
                          <a:latin typeface="+mn-lt"/>
                          <a:ea typeface="+mn-ea"/>
                          <a:cs typeface="+mn-cs"/>
                        </a:rPr>
                        <a:t>Reference</a:t>
                      </a:r>
                      <a:r>
                        <a:rPr lang="pt-BR" sz="1200" b="0" kern="1200" baseline="0" dirty="0" smtClean="0">
                          <a:solidFill>
                            <a:schemeClr val="tx1"/>
                          </a:solidFill>
                          <a:latin typeface="+mn-lt"/>
                          <a:ea typeface="+mn-ea"/>
                          <a:cs typeface="+mn-cs"/>
                        </a:rPr>
                        <a:t> Data (Dados Referência);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Permite a visualização das listas de valores associadas a um sistema ou a uma entidade;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Permite a pesquisa de valores mapeados por Sistema, Entidade e/ou Atributo;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Permite a identificação de mapeamentos que não foram realizados baseados no catálogo operacional de serviços;</a:t>
                      </a:r>
                      <a:endParaRPr lang="pt-BR" sz="1200" b="0" kern="120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Componente  Web , fazendo</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parte do Console Administrativo e com acesso controlado por perfil de usuário.</a:t>
                      </a:r>
                    </a:p>
                  </a:txBody>
                  <a:tcPr/>
                </a:tc>
              </a:tr>
              <a:tr h="370840">
                <a:tc>
                  <a:txBody>
                    <a:bodyPr/>
                    <a:lstStyle/>
                    <a:p>
                      <a:r>
                        <a:rPr lang="pt-BR" sz="1200" b="0" dirty="0" smtClean="0"/>
                        <a:t>Tecnologia</a:t>
                      </a:r>
                      <a:endParaRPr lang="pt-BR" sz="1200" b="0" dirty="0"/>
                    </a:p>
                  </a:txBody>
                  <a:tcPr/>
                </a:tc>
                <a:tc>
                  <a:txBody>
                    <a:bodyPr/>
                    <a:lstStyle/>
                    <a:p>
                      <a:r>
                        <a:rPr lang="pt-BR" sz="1200" b="0" kern="1200" dirty="0" smtClean="0">
                          <a:solidFill>
                            <a:schemeClr val="tx1"/>
                          </a:solidFill>
                          <a:latin typeface="+mn-lt"/>
                          <a:ea typeface="+mn-ea"/>
                          <a:cs typeface="+mn-cs"/>
                        </a:rPr>
                        <a:t>Implementação:</a:t>
                      </a:r>
                    </a:p>
                    <a:p>
                      <a:pPr marL="171450" indent="-171450">
                        <a:buFont typeface="Arial" pitchFamily="34" charset="0"/>
                        <a:buChar char="•"/>
                      </a:pPr>
                      <a:r>
                        <a:rPr lang="pt-BR" sz="1200" b="0" kern="1200" dirty="0" smtClean="0">
                          <a:solidFill>
                            <a:schemeClr val="tx1"/>
                          </a:solidFill>
                          <a:latin typeface="+mn-lt"/>
                          <a:ea typeface="+mn-ea"/>
                          <a:cs typeface="+mn-cs"/>
                        </a:rPr>
                        <a:t>Aplicação Web Java</a:t>
                      </a:r>
                    </a:p>
                    <a:p>
                      <a:pPr marL="0" indent="0">
                        <a:buFont typeface="Arial" pitchFamily="34" charset="0"/>
                        <a:buNone/>
                      </a:pPr>
                      <a:r>
                        <a:rPr lang="pt-BR" sz="1200" b="0" kern="1200" dirty="0" smtClean="0">
                          <a:solidFill>
                            <a:schemeClr val="tx1"/>
                          </a:solidFill>
                          <a:latin typeface="+mn-lt"/>
                          <a:ea typeface="+mn-ea"/>
                          <a:cs typeface="+mn-cs"/>
                        </a:rPr>
                        <a:t>Dados</a:t>
                      </a:r>
                      <a:r>
                        <a:rPr lang="pt-BR" sz="1200" b="0" kern="1200" baseline="0" dirty="0" smtClean="0">
                          <a:solidFill>
                            <a:schemeClr val="tx1"/>
                          </a:solidFill>
                          <a:latin typeface="+mn-lt"/>
                          <a:ea typeface="+mn-ea"/>
                          <a:cs typeface="+mn-cs"/>
                        </a:rPr>
                        <a:t> de Suporte</a:t>
                      </a:r>
                      <a:r>
                        <a:rPr lang="pt-BR" sz="1200" b="0" kern="1200" dirty="0" smtClean="0">
                          <a:solidFill>
                            <a:schemeClr val="tx1"/>
                          </a:solidFill>
                          <a:latin typeface="+mn-lt"/>
                          <a:ea typeface="+mn-ea"/>
                          <a:cs typeface="+mn-cs"/>
                        </a:rPr>
                        <a:t>:</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txBody>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7236296" y="1556105"/>
            <a:ext cx="418001" cy="223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619656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Console Administrativa</a:t>
            </a:r>
            <a:br>
              <a:rPr lang="pt-BR" dirty="0" smtClean="0"/>
            </a:br>
            <a:r>
              <a:rPr lang="pt-BR" b="0" i="1" dirty="0"/>
              <a:t>Gerenciador de Logs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59</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516083814"/>
              </p:ext>
            </p:extLst>
          </p:nvPr>
        </p:nvGraphicFramePr>
        <p:xfrm>
          <a:off x="431800" y="1347614"/>
          <a:ext cx="6588472" cy="301752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r>
                        <a:rPr lang="pt-BR" sz="1200" b="0" kern="1200" dirty="0" smtClean="0">
                          <a:solidFill>
                            <a:schemeClr val="tx1"/>
                          </a:solidFill>
                          <a:latin typeface="+mn-lt"/>
                          <a:ea typeface="+mn-ea"/>
                          <a:cs typeface="+mn-cs"/>
                        </a:rPr>
                        <a:t>Componente responsável por visualizar os logs de auditoria e erros gerados pela arquitetura de serviços;</a:t>
                      </a:r>
                    </a:p>
                  </a:txBody>
                  <a:tcPr/>
                </a:tc>
              </a:tr>
              <a:tr h="370840">
                <a:tc>
                  <a:txBody>
                    <a:bodyPr/>
                    <a:lstStyle/>
                    <a:p>
                      <a:r>
                        <a:rPr lang="pt-BR" sz="1200" b="0" dirty="0" smtClean="0"/>
                        <a:t>Features</a:t>
                      </a:r>
                      <a:endParaRPr lang="pt-BR" sz="1200" b="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Permite</a:t>
                      </a:r>
                      <a:r>
                        <a:rPr lang="pt-BR" sz="1200" b="0" kern="1200" baseline="0" dirty="0" smtClean="0">
                          <a:solidFill>
                            <a:schemeClr val="tx1"/>
                          </a:solidFill>
                          <a:latin typeface="+mn-lt"/>
                          <a:ea typeface="+mn-ea"/>
                          <a:cs typeface="+mn-cs"/>
                        </a:rPr>
                        <a:t> a visualização d</a:t>
                      </a:r>
                      <a:r>
                        <a:rPr lang="pt-BR" sz="1200" b="0" kern="1200" dirty="0" smtClean="0">
                          <a:solidFill>
                            <a:schemeClr val="tx1"/>
                          </a:solidFill>
                          <a:latin typeface="+mn-lt"/>
                          <a:ea typeface="+mn-ea"/>
                          <a:cs typeface="+mn-cs"/>
                        </a:rPr>
                        <a:t>os logs de auditoria e erros gerados pela arquitetura de serviços (últimos</a:t>
                      </a:r>
                      <a:r>
                        <a:rPr lang="pt-BR" sz="1200" b="0" kern="1200" baseline="0" dirty="0" smtClean="0">
                          <a:solidFill>
                            <a:schemeClr val="tx1"/>
                          </a:solidFill>
                          <a:latin typeface="+mn-lt"/>
                          <a:ea typeface="+mn-ea"/>
                          <a:cs typeface="+mn-cs"/>
                        </a:rPr>
                        <a:t> 20, 50, 100 entradas</a:t>
                      </a:r>
                      <a:r>
                        <a:rPr lang="pt-BR" sz="1200" b="0" kern="1200" dirty="0" smtClean="0">
                          <a:solidFill>
                            <a:schemeClr val="tx1"/>
                          </a:solidFill>
                          <a:latin typeface="+mn-lt"/>
                          <a:ea typeface="+mn-ea"/>
                          <a:cs typeface="+mn-cs"/>
                        </a:rPr>
                        <a:t>)</a:t>
                      </a:r>
                      <a:r>
                        <a:rPr lang="pt-BR" sz="1200" b="0" kern="1200" baseline="0" dirty="0" smtClean="0">
                          <a:solidFill>
                            <a:schemeClr val="tx1"/>
                          </a:solidFill>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Permite a filtragem dos logs e erros por nível de log, serviço, </a:t>
                      </a:r>
                      <a:r>
                        <a:rPr lang="pt-BR" sz="1200" b="0" kern="1200" baseline="0" dirty="0" err="1" smtClean="0">
                          <a:solidFill>
                            <a:schemeClr val="tx1"/>
                          </a:solidFill>
                          <a:latin typeface="+mn-lt"/>
                          <a:ea typeface="+mn-ea"/>
                          <a:cs typeface="+mn-cs"/>
                        </a:rPr>
                        <a:t>transactionId</a:t>
                      </a:r>
                      <a:r>
                        <a:rPr lang="pt-BR" sz="1200" b="0" kern="1200" baseline="0" dirty="0" smtClean="0">
                          <a:solidFill>
                            <a:schemeClr val="tx1"/>
                          </a:solidFill>
                          <a:latin typeface="+mn-lt"/>
                          <a:ea typeface="+mn-ea"/>
                          <a:cs typeface="+mn-cs"/>
                        </a:rPr>
                        <a:t>, </a:t>
                      </a:r>
                      <a:r>
                        <a:rPr lang="pt-BR" sz="1200" b="0" kern="1200" baseline="0" dirty="0" err="1" smtClean="0">
                          <a:solidFill>
                            <a:schemeClr val="tx1"/>
                          </a:solidFill>
                          <a:latin typeface="+mn-lt"/>
                          <a:ea typeface="+mn-ea"/>
                          <a:cs typeface="+mn-cs"/>
                        </a:rPr>
                        <a:t>messageId</a:t>
                      </a:r>
                      <a:r>
                        <a:rPr lang="pt-BR" sz="1200" b="0" kern="1200" baseline="0" dirty="0" smtClean="0">
                          <a:solidFill>
                            <a:schemeClr val="tx1"/>
                          </a:solidFill>
                          <a:latin typeface="+mn-lt"/>
                          <a:ea typeface="+mn-ea"/>
                          <a:cs typeface="+mn-cs"/>
                        </a:rPr>
                        <a:t>, período temporal, etc...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aseline="0" dirty="0" smtClean="0"/>
                        <a:t>Permite a visualização em detalhe do </a:t>
                      </a:r>
                      <a:r>
                        <a:rPr lang="pt-BR" sz="1200" baseline="0" dirty="0" err="1" smtClean="0"/>
                        <a:t>payload</a:t>
                      </a:r>
                      <a:r>
                        <a:rPr lang="pt-BR" sz="1200" baseline="0" dirty="0" smtClean="0"/>
                        <a:t> das requisições quando requerido (não default);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Permite a alteração das configurações de serviço relacionadas com o nível de logs;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Componente  Web , fazendo</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parte do Console Administrativo e com acesso controlado por perfil de usuário.</a:t>
                      </a:r>
                    </a:p>
                  </a:txBody>
                  <a:tcPr/>
                </a:tc>
              </a:tr>
              <a:tr h="370840">
                <a:tc>
                  <a:txBody>
                    <a:bodyPr/>
                    <a:lstStyle/>
                    <a:p>
                      <a:r>
                        <a:rPr lang="pt-BR" sz="1200" b="0" dirty="0" smtClean="0"/>
                        <a:t>Tecnologia</a:t>
                      </a:r>
                      <a:endParaRPr lang="pt-BR" sz="1200" b="0" dirty="0"/>
                    </a:p>
                  </a:txBody>
                  <a:tcPr/>
                </a:tc>
                <a:tc>
                  <a:txBody>
                    <a:bodyPr/>
                    <a:lstStyle/>
                    <a:p>
                      <a:r>
                        <a:rPr lang="pt-BR" sz="1200" b="0" kern="1200" dirty="0" smtClean="0">
                          <a:solidFill>
                            <a:schemeClr val="tx1"/>
                          </a:solidFill>
                          <a:latin typeface="+mn-lt"/>
                          <a:ea typeface="+mn-ea"/>
                          <a:cs typeface="+mn-cs"/>
                        </a:rPr>
                        <a:t>Implementação:</a:t>
                      </a:r>
                    </a:p>
                    <a:p>
                      <a:pPr marL="171450" indent="-171450">
                        <a:buFont typeface="Arial" pitchFamily="34" charset="0"/>
                        <a:buChar char="•"/>
                      </a:pPr>
                      <a:r>
                        <a:rPr lang="pt-BR" sz="1200" b="0" kern="1200" dirty="0" smtClean="0">
                          <a:solidFill>
                            <a:schemeClr val="tx1"/>
                          </a:solidFill>
                          <a:latin typeface="+mn-lt"/>
                          <a:ea typeface="+mn-ea"/>
                          <a:cs typeface="+mn-cs"/>
                        </a:rPr>
                        <a:t>Aplicação Web Java</a:t>
                      </a:r>
                    </a:p>
                    <a:p>
                      <a:pPr marL="0" indent="0">
                        <a:buFont typeface="Arial" pitchFamily="34" charset="0"/>
                        <a:buNone/>
                      </a:pPr>
                      <a:r>
                        <a:rPr lang="pt-BR" sz="1200" b="0" kern="1200" dirty="0" smtClean="0">
                          <a:solidFill>
                            <a:schemeClr val="tx1"/>
                          </a:solidFill>
                          <a:latin typeface="+mn-lt"/>
                          <a:ea typeface="+mn-ea"/>
                          <a:cs typeface="+mn-cs"/>
                        </a:rPr>
                        <a:t>Dados</a:t>
                      </a:r>
                      <a:r>
                        <a:rPr lang="pt-BR" sz="1200" b="0" kern="1200" baseline="0" dirty="0" smtClean="0">
                          <a:solidFill>
                            <a:schemeClr val="tx1"/>
                          </a:solidFill>
                          <a:latin typeface="+mn-lt"/>
                          <a:ea typeface="+mn-ea"/>
                          <a:cs typeface="+mn-cs"/>
                        </a:rPr>
                        <a:t> de Suporte</a:t>
                      </a:r>
                      <a:r>
                        <a:rPr lang="pt-BR" sz="1200" b="0" kern="1200" dirty="0" smtClean="0">
                          <a:solidFill>
                            <a:schemeClr val="tx1"/>
                          </a:solidFill>
                          <a:latin typeface="+mn-lt"/>
                          <a:ea typeface="+mn-ea"/>
                          <a:cs typeface="+mn-cs"/>
                        </a:rPr>
                        <a:t>:</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txBody>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7668344" y="1556105"/>
            <a:ext cx="418001" cy="223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68039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900000" y="2211710"/>
            <a:ext cx="6534000" cy="2634567"/>
          </a:xfrm>
        </p:spPr>
        <p:txBody>
          <a:bodyPr/>
          <a:lstStyle/>
          <a:p>
            <a:r>
              <a:rPr lang="pt-BR" dirty="0" smtClean="0"/>
              <a:t>06 </a:t>
            </a:r>
            <a:r>
              <a:rPr lang="pt-BR" dirty="0"/>
              <a:t>Arquitetura de Desenvolvimento </a:t>
            </a:r>
            <a:r>
              <a:rPr lang="pt-BR" b="0" dirty="0"/>
              <a:t>– Descrição </a:t>
            </a:r>
            <a:r>
              <a:rPr lang="pt-BR" b="0" dirty="0" smtClean="0"/>
              <a:t>dos </a:t>
            </a:r>
            <a:r>
              <a:rPr lang="pt-BR" b="0" dirty="0"/>
              <a:t>diferentes </a:t>
            </a:r>
            <a:r>
              <a:rPr lang="pt-BR" b="0" dirty="0" smtClean="0"/>
              <a:t>serviços técnicos que suportam o processo de desenvolvimento</a:t>
            </a:r>
            <a:endParaRPr lang="pt-BR" b="0" dirty="0"/>
          </a:p>
          <a:p>
            <a:r>
              <a:rPr lang="pt-BR" dirty="0" smtClean="0"/>
              <a:t>07 </a:t>
            </a:r>
            <a:r>
              <a:rPr lang="pt-BR" dirty="0"/>
              <a:t>Arquitetura de Operações –</a:t>
            </a:r>
            <a:r>
              <a:rPr lang="pt-BR" b="0" dirty="0"/>
              <a:t> Descrição dos diferentes serviços técnicos que suportam </a:t>
            </a:r>
            <a:r>
              <a:rPr lang="pt-BR" b="0" dirty="0" smtClean="0"/>
              <a:t>a operação da arquitetura</a:t>
            </a:r>
          </a:p>
          <a:p>
            <a:r>
              <a:rPr lang="pt-BR" dirty="0" smtClean="0"/>
              <a:t>08 </a:t>
            </a:r>
            <a:r>
              <a:rPr lang="pt-BR" dirty="0"/>
              <a:t>Arquitetura de Segurança </a:t>
            </a:r>
            <a:r>
              <a:rPr lang="pt-BR" dirty="0" smtClean="0"/>
              <a:t>– </a:t>
            </a:r>
            <a:r>
              <a:rPr lang="pt-BR" b="0" dirty="0" smtClean="0"/>
              <a:t>Apresenta uma introdução à segurança de serviços e descreve os componentes da arquitetura responsáveis por garantir a segurança da arquitetura</a:t>
            </a:r>
          </a:p>
          <a:p>
            <a:r>
              <a:rPr lang="pt-BR" dirty="0"/>
              <a:t>09 Estratégia de Implementação </a:t>
            </a:r>
            <a:r>
              <a:rPr lang="pt-BR" dirty="0" smtClean="0"/>
              <a:t>– </a:t>
            </a:r>
            <a:r>
              <a:rPr lang="pt-BR" b="0" dirty="0" smtClean="0"/>
              <a:t>Introduz uma proposta de plano de implementação da arquitetura e o modelo de governança para o seu desenvolvimento</a:t>
            </a:r>
            <a:endParaRPr lang="pt-BR" dirty="0"/>
          </a:p>
          <a:p>
            <a:endParaRPr lang="pt-BR" dirty="0"/>
          </a:p>
        </p:txBody>
      </p:sp>
      <p:sp>
        <p:nvSpPr>
          <p:cNvPr id="3" name="Espaço Reservado para Número de Slide 2"/>
          <p:cNvSpPr>
            <a:spLocks noGrp="1"/>
          </p:cNvSpPr>
          <p:nvPr>
            <p:ph type="sldNum" sz="quarter" idx="12"/>
          </p:nvPr>
        </p:nvSpPr>
        <p:spPr/>
        <p:txBody>
          <a:bodyPr/>
          <a:lstStyle/>
          <a:p>
            <a:r>
              <a:rPr lang="pt-BR" smtClean="0"/>
              <a:t> |   MATERIAL CONFIDENCIAL   |   PÁGINA </a:t>
            </a:r>
            <a:fld id="{7F303BA8-C97C-4F5B-B9D3-CDD17C3693B6}" type="slidenum">
              <a:rPr lang="pt-BR" smtClean="0"/>
              <a:pPr/>
              <a:t>6</a:t>
            </a:fld>
            <a:endParaRPr lang="pt-BR" dirty="0"/>
          </a:p>
        </p:txBody>
      </p:sp>
      <p:sp>
        <p:nvSpPr>
          <p:cNvPr id="5" name="Espaço Reservado para Texto 4"/>
          <p:cNvSpPr>
            <a:spLocks noGrp="1"/>
          </p:cNvSpPr>
          <p:nvPr>
            <p:ph type="body" sz="quarter" idx="14"/>
          </p:nvPr>
        </p:nvSpPr>
        <p:spPr>
          <a:xfrm>
            <a:off x="6300192" y="4442401"/>
            <a:ext cx="648071" cy="369332"/>
          </a:xfrm>
        </p:spPr>
        <p:txBody>
          <a:bodyPr/>
          <a:lstStyle/>
          <a:p>
            <a:r>
              <a:rPr lang="pt-BR" dirty="0" smtClean="0"/>
              <a:t>104</a:t>
            </a:r>
            <a:endParaRPr lang="pt-BR" dirty="0"/>
          </a:p>
        </p:txBody>
      </p:sp>
      <p:sp>
        <p:nvSpPr>
          <p:cNvPr id="7" name="Espaço Reservado para Texto 3"/>
          <p:cNvSpPr txBox="1">
            <a:spLocks/>
          </p:cNvSpPr>
          <p:nvPr/>
        </p:nvSpPr>
        <p:spPr>
          <a:xfrm>
            <a:off x="900112" y="627534"/>
            <a:ext cx="7056264" cy="523220"/>
          </a:xfrm>
          <a:prstGeom prst="rect">
            <a:avLst/>
          </a:prstGeom>
          <a:noFill/>
        </p:spPr>
        <p:txBody>
          <a:bodyPr vert="horz" wrap="square" rtlCol="0">
            <a:spAutoFit/>
          </a:bodyPr>
          <a:lstStyle>
            <a:lvl1pPr marL="0" indent="0" algn="l" defTabSz="914400" rtl="0" eaLnBrk="1" latinLnBrk="0" hangingPunct="1">
              <a:spcBef>
                <a:spcPct val="20000"/>
              </a:spcBef>
              <a:buFont typeface="Arial" pitchFamily="34" charset="0"/>
              <a:buNone/>
              <a:defRPr lang="pt-BR" sz="1400" b="0" kern="1200" baseline="0" dirty="0" smtClean="0">
                <a:solidFill>
                  <a:srgbClr val="000000"/>
                </a:solidFill>
                <a:latin typeface="Arial"/>
                <a:ea typeface="+mj-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Este documento tem como objetivo apresentar o blueprint da </a:t>
            </a:r>
            <a:r>
              <a:rPr lang="pt-BR" b="1" dirty="0" smtClean="0"/>
              <a:t>Arquitetura de Referência SOA</a:t>
            </a:r>
            <a:r>
              <a:rPr lang="pt-BR" dirty="0" smtClean="0"/>
              <a:t> e os componentes que fazem parte dela.</a:t>
            </a:r>
            <a:endParaRPr lang="pt-BR" dirty="0"/>
          </a:p>
        </p:txBody>
      </p:sp>
    </p:spTree>
    <p:extLst>
      <p:ext uri="{BB962C8B-B14F-4D97-AF65-F5344CB8AC3E}">
        <p14:creationId xmlns:p14="http://schemas.microsoft.com/office/powerpoint/2010/main" val="3283706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Console Administrativa</a:t>
            </a:r>
            <a:br>
              <a:rPr lang="pt-BR" dirty="0" smtClean="0"/>
            </a:br>
            <a:r>
              <a:rPr lang="pt-BR" b="0" i="1" dirty="0"/>
              <a:t>Gerenciador de </a:t>
            </a:r>
            <a:r>
              <a:rPr lang="pt-BR" b="0" i="1" dirty="0" smtClean="0"/>
              <a:t>Erros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60</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197897214"/>
              </p:ext>
            </p:extLst>
          </p:nvPr>
        </p:nvGraphicFramePr>
        <p:xfrm>
          <a:off x="431800" y="1347614"/>
          <a:ext cx="6588472" cy="283464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kern="1200" dirty="0" smtClean="0">
                          <a:solidFill>
                            <a:schemeClr val="tx1"/>
                          </a:solidFill>
                          <a:latin typeface="+mn-lt"/>
                          <a:ea typeface="+mn-ea"/>
                          <a:cs typeface="+mn-cs"/>
                        </a:rPr>
                        <a:t>Componente responsável por gerenciar as configurações dos Erros/Códigos de Retorno da Framework e mapeamentos de erros das API;</a:t>
                      </a:r>
                    </a:p>
                  </a:txBody>
                  <a:tcPr/>
                </a:tc>
              </a:tr>
              <a:tr h="370840">
                <a:tc>
                  <a:txBody>
                    <a:bodyPr/>
                    <a:lstStyle/>
                    <a:p>
                      <a:r>
                        <a:rPr lang="pt-BR" sz="1200" b="0" dirty="0" smtClean="0"/>
                        <a:t>Descrição</a:t>
                      </a:r>
                      <a:endParaRPr lang="pt-BR" sz="1200" b="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Permite</a:t>
                      </a:r>
                      <a:r>
                        <a:rPr lang="pt-BR" sz="1200" b="0" kern="1200" baseline="0" dirty="0" smtClean="0">
                          <a:solidFill>
                            <a:schemeClr val="tx1"/>
                          </a:solidFill>
                          <a:latin typeface="+mn-lt"/>
                          <a:ea typeface="+mn-ea"/>
                          <a:cs typeface="+mn-cs"/>
                        </a:rPr>
                        <a:t> a configuração e visualização dos erros/códigos de retorno das API e dos Erros/Códigos de Retorno da Framework.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Permite a configuração e visualização do mapeamento entre os erros/códigos de retorno das diferentes API e os erros/códigos de retorno da Framework.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Permite a identificação de mapeamentos que não foram realizados baseados no catálogo operacional de serviços;</a:t>
                      </a:r>
                      <a:endParaRPr lang="pt-BR" sz="1200" b="0" kern="120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Componente  Web , fazendo</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parte do Console Administrativo e com acesso controlado por perfil de usuário.</a:t>
                      </a:r>
                    </a:p>
                  </a:txBody>
                  <a:tcPr/>
                </a:tc>
              </a:tr>
              <a:tr h="370840">
                <a:tc>
                  <a:txBody>
                    <a:bodyPr/>
                    <a:lstStyle/>
                    <a:p>
                      <a:r>
                        <a:rPr lang="pt-BR" sz="1200" b="0" dirty="0" smtClean="0"/>
                        <a:t>Tecnologia</a:t>
                      </a:r>
                      <a:endParaRPr lang="pt-BR" sz="1200" b="0" dirty="0"/>
                    </a:p>
                  </a:txBody>
                  <a:tcPr/>
                </a:tc>
                <a:tc>
                  <a:txBody>
                    <a:bodyPr/>
                    <a:lstStyle/>
                    <a:p>
                      <a:r>
                        <a:rPr lang="pt-BR" sz="1200" b="0" kern="1200" dirty="0" smtClean="0">
                          <a:solidFill>
                            <a:schemeClr val="tx1"/>
                          </a:solidFill>
                          <a:latin typeface="+mn-lt"/>
                          <a:ea typeface="+mn-ea"/>
                          <a:cs typeface="+mn-cs"/>
                        </a:rPr>
                        <a:t>Implementação:</a:t>
                      </a:r>
                    </a:p>
                    <a:p>
                      <a:pPr marL="171450" indent="-171450">
                        <a:buFont typeface="Arial" pitchFamily="34" charset="0"/>
                        <a:buChar char="•"/>
                      </a:pPr>
                      <a:r>
                        <a:rPr lang="pt-BR" sz="1200" b="0" kern="1200" dirty="0" smtClean="0">
                          <a:solidFill>
                            <a:schemeClr val="tx1"/>
                          </a:solidFill>
                          <a:latin typeface="+mn-lt"/>
                          <a:ea typeface="+mn-ea"/>
                          <a:cs typeface="+mn-cs"/>
                        </a:rPr>
                        <a:t>Aplicação Web Java</a:t>
                      </a:r>
                    </a:p>
                    <a:p>
                      <a:pPr marL="0" indent="0">
                        <a:buFont typeface="Arial" pitchFamily="34" charset="0"/>
                        <a:buNone/>
                      </a:pPr>
                      <a:r>
                        <a:rPr lang="pt-BR" sz="1200" b="0" kern="1200" dirty="0" smtClean="0">
                          <a:solidFill>
                            <a:schemeClr val="tx1"/>
                          </a:solidFill>
                          <a:latin typeface="+mn-lt"/>
                          <a:ea typeface="+mn-ea"/>
                          <a:cs typeface="+mn-cs"/>
                        </a:rPr>
                        <a:t>Armazenamento das Configurações Erros,</a:t>
                      </a:r>
                      <a:r>
                        <a:rPr lang="pt-BR" sz="1200" b="0" kern="1200" baseline="0" dirty="0" smtClean="0">
                          <a:solidFill>
                            <a:schemeClr val="tx1"/>
                          </a:solidFill>
                          <a:latin typeface="+mn-lt"/>
                          <a:ea typeface="+mn-ea"/>
                          <a:cs typeface="+mn-cs"/>
                        </a:rPr>
                        <a:t> </a:t>
                      </a:r>
                      <a:r>
                        <a:rPr lang="pt-BR" sz="1200" b="0" kern="1200" baseline="0" dirty="0" err="1" smtClean="0">
                          <a:solidFill>
                            <a:schemeClr val="tx1"/>
                          </a:solidFill>
                          <a:latin typeface="+mn-lt"/>
                          <a:ea typeface="+mn-ea"/>
                          <a:cs typeface="+mn-cs"/>
                        </a:rPr>
                        <a:t>Códigs</a:t>
                      </a:r>
                      <a:r>
                        <a:rPr lang="pt-BR" sz="1200" b="0" kern="1200" baseline="0" dirty="0" smtClean="0">
                          <a:solidFill>
                            <a:schemeClr val="tx1"/>
                          </a:solidFill>
                          <a:latin typeface="+mn-lt"/>
                          <a:ea typeface="+mn-ea"/>
                          <a:cs typeface="+mn-cs"/>
                        </a:rPr>
                        <a:t> de Retorno e </a:t>
                      </a:r>
                      <a:r>
                        <a:rPr lang="pt-BR" sz="1200" b="0" kern="1200" dirty="0" smtClean="0">
                          <a:solidFill>
                            <a:schemeClr val="tx1"/>
                          </a:solidFill>
                          <a:latin typeface="+mn-lt"/>
                          <a:ea typeface="+mn-ea"/>
                          <a:cs typeface="+mn-cs"/>
                        </a:rPr>
                        <a:t>Mapeamentos:</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txBody>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8100392" y="1556105"/>
            <a:ext cx="418001" cy="223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19198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Console Administrativa</a:t>
            </a:r>
            <a:br>
              <a:rPr lang="pt-BR" dirty="0" smtClean="0"/>
            </a:br>
            <a:r>
              <a:rPr lang="pt-BR" b="0" i="1" dirty="0"/>
              <a:t>Gerenciador de </a:t>
            </a:r>
            <a:r>
              <a:rPr lang="pt-BR" b="0" i="1" dirty="0" smtClean="0"/>
              <a:t>Configuração</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61</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444435485"/>
              </p:ext>
            </p:extLst>
          </p:nvPr>
        </p:nvGraphicFramePr>
        <p:xfrm>
          <a:off x="431800" y="1347614"/>
          <a:ext cx="6588472" cy="320040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kern="1200" dirty="0" smtClean="0">
                          <a:solidFill>
                            <a:schemeClr val="tx1"/>
                          </a:solidFill>
                          <a:latin typeface="+mn-lt"/>
                          <a:ea typeface="+mn-ea"/>
                          <a:cs typeface="+mn-cs"/>
                        </a:rPr>
                        <a:t>Componente responsável por gerenciar o catálogo operacional de serviços e a as configurações destes.</a:t>
                      </a:r>
                    </a:p>
                  </a:txBody>
                  <a:tcPr/>
                </a:tc>
              </a:tr>
              <a:tr h="370840">
                <a:tc>
                  <a:txBody>
                    <a:bodyPr/>
                    <a:lstStyle/>
                    <a:p>
                      <a:r>
                        <a:rPr lang="pt-BR" sz="1200" b="0" dirty="0" smtClean="0"/>
                        <a:t>Features</a:t>
                      </a:r>
                      <a:endParaRPr lang="pt-BR" sz="1200" b="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Permite</a:t>
                      </a:r>
                      <a:r>
                        <a:rPr lang="pt-BR" sz="1200" b="0" kern="1200" baseline="0" dirty="0" smtClean="0">
                          <a:solidFill>
                            <a:schemeClr val="tx1"/>
                          </a:solidFill>
                          <a:latin typeface="+mn-lt"/>
                          <a:ea typeface="+mn-ea"/>
                          <a:cs typeface="+mn-cs"/>
                        </a:rPr>
                        <a:t> a finalização da configuração e visualização das entidades do catálogo operacional;</a:t>
                      </a:r>
                    </a:p>
                    <a:p>
                      <a:pPr marL="171450" indent="-171450">
                        <a:buFont typeface="Arial" panose="020B0604020202020204" pitchFamily="34" charset="0"/>
                        <a:buChar char="•"/>
                      </a:pPr>
                      <a:r>
                        <a:rPr lang="pt-BR" sz="1200" b="0" kern="1200" dirty="0" smtClean="0">
                          <a:solidFill>
                            <a:schemeClr val="tx1"/>
                          </a:solidFill>
                          <a:latin typeface="+mn-lt"/>
                          <a:ea typeface="+mn-ea"/>
                          <a:cs typeface="+mn-cs"/>
                        </a:rPr>
                        <a:t>Permite</a:t>
                      </a:r>
                      <a:r>
                        <a:rPr lang="pt-BR" sz="1200" b="0" kern="1200" baseline="0" dirty="0" smtClean="0">
                          <a:solidFill>
                            <a:schemeClr val="tx1"/>
                          </a:solidFill>
                          <a:latin typeface="+mn-lt"/>
                          <a:ea typeface="+mn-ea"/>
                          <a:cs typeface="+mn-cs"/>
                        </a:rPr>
                        <a:t> o gerenciamento da configuração dum serviço da arquitetura de serviços (nível de log, configurações de </a:t>
                      </a:r>
                      <a:r>
                        <a:rPr lang="pt-BR" sz="1200" b="0" kern="1200" baseline="0" dirty="0" err="1" smtClean="0">
                          <a:solidFill>
                            <a:schemeClr val="tx1"/>
                          </a:solidFill>
                          <a:latin typeface="+mn-lt"/>
                          <a:ea typeface="+mn-ea"/>
                          <a:cs typeface="+mn-cs"/>
                        </a:rPr>
                        <a:t>fault</a:t>
                      </a:r>
                      <a:r>
                        <a:rPr lang="pt-BR" sz="1200" b="0" kern="1200" baseline="0" dirty="0" smtClean="0">
                          <a:solidFill>
                            <a:schemeClr val="tx1"/>
                          </a:solidFill>
                          <a:latin typeface="+mn-lt"/>
                          <a:ea typeface="+mn-ea"/>
                          <a:cs typeface="+mn-cs"/>
                        </a:rPr>
                        <a:t> management, ativação de serviço, etc...);</a:t>
                      </a:r>
                    </a:p>
                    <a:p>
                      <a:pPr marL="171450" indent="-171450">
                        <a:buFont typeface="Arial" panose="020B0604020202020204" pitchFamily="34" charset="0"/>
                        <a:buChar char="•"/>
                      </a:pPr>
                      <a:r>
                        <a:rPr lang="pt-BR" sz="1200" b="0" kern="1200" baseline="0" dirty="0" smtClean="0">
                          <a:solidFill>
                            <a:schemeClr val="tx1"/>
                          </a:solidFill>
                          <a:latin typeface="+mn-lt"/>
                          <a:ea typeface="+mn-ea"/>
                          <a:cs typeface="+mn-cs"/>
                        </a:rPr>
                        <a:t>Permite a visualização e levantamento da todas as configurações e dados relacionados com um serviço (</a:t>
                      </a:r>
                      <a:r>
                        <a:rPr lang="pt-BR" sz="1200" b="0" kern="1200" baseline="0" dirty="0" err="1" smtClean="0">
                          <a:solidFill>
                            <a:schemeClr val="tx1"/>
                          </a:solidFill>
                          <a:latin typeface="+mn-lt"/>
                          <a:ea typeface="+mn-ea"/>
                          <a:cs typeface="+mn-cs"/>
                        </a:rPr>
                        <a:t>reference</a:t>
                      </a:r>
                      <a:r>
                        <a:rPr lang="pt-BR" sz="1200" b="0" kern="1200" baseline="0" dirty="0" smtClean="0">
                          <a:solidFill>
                            <a:schemeClr val="tx1"/>
                          </a:solidFill>
                          <a:latin typeface="+mn-lt"/>
                          <a:ea typeface="+mn-ea"/>
                          <a:cs typeface="+mn-cs"/>
                        </a:rPr>
                        <a:t> data, erros, configuração);</a:t>
                      </a:r>
                    </a:p>
                    <a:p>
                      <a:pPr marL="171450" indent="-171450">
                        <a:buFont typeface="Arial" panose="020B0604020202020204" pitchFamily="34" charset="0"/>
                        <a:buChar char="•"/>
                      </a:pPr>
                      <a:r>
                        <a:rPr lang="pt-BR" sz="1200" b="0" kern="1200" baseline="0" dirty="0" smtClean="0">
                          <a:solidFill>
                            <a:schemeClr val="tx1"/>
                          </a:solidFill>
                          <a:latin typeface="+mn-lt"/>
                          <a:ea typeface="+mn-ea"/>
                          <a:cs typeface="+mn-cs"/>
                        </a:rPr>
                        <a:t>Permite a definição do catálogo e relacionamento dos diversos serviços ente eles;</a:t>
                      </a:r>
                    </a:p>
                    <a:p>
                      <a:pPr marL="171450" indent="-171450">
                        <a:buFont typeface="Arial" panose="020B0604020202020204" pitchFamily="34" charset="0"/>
                        <a:buChar char="•"/>
                      </a:pPr>
                      <a:r>
                        <a:rPr lang="pt-BR" sz="1200" b="0" kern="1200" baseline="0" dirty="0" smtClean="0">
                          <a:solidFill>
                            <a:schemeClr val="tx1"/>
                          </a:solidFill>
                          <a:latin typeface="+mn-lt"/>
                          <a:ea typeface="+mn-ea"/>
                          <a:cs typeface="+mn-cs"/>
                        </a:rPr>
                        <a:t>Permite a validação da correta configuração dos serviços;</a:t>
                      </a:r>
                      <a:endParaRPr lang="pt-BR" sz="1200" b="0" kern="120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Componente  Web , fazendo</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parte do Console Administrativo e com acesso controlado por perfil de usuário.</a:t>
                      </a:r>
                    </a:p>
                  </a:txBody>
                  <a:tcPr/>
                </a:tc>
              </a:tr>
              <a:tr h="370840">
                <a:tc>
                  <a:txBody>
                    <a:bodyPr/>
                    <a:lstStyle/>
                    <a:p>
                      <a:r>
                        <a:rPr lang="pt-BR" sz="1200" b="0" dirty="0" smtClean="0"/>
                        <a:t>Tecnologia</a:t>
                      </a:r>
                      <a:endParaRPr lang="pt-BR" sz="1200" b="0" dirty="0"/>
                    </a:p>
                  </a:txBody>
                  <a:tcPr/>
                </a:tc>
                <a:tc>
                  <a:txBody>
                    <a:bodyPr/>
                    <a:lstStyle/>
                    <a:p>
                      <a:r>
                        <a:rPr lang="pt-BR" sz="1200" b="0" kern="1200" dirty="0" smtClean="0">
                          <a:solidFill>
                            <a:schemeClr val="tx1"/>
                          </a:solidFill>
                          <a:latin typeface="+mn-lt"/>
                          <a:ea typeface="+mn-ea"/>
                          <a:cs typeface="+mn-cs"/>
                        </a:rPr>
                        <a:t>Implementação:</a:t>
                      </a:r>
                    </a:p>
                    <a:p>
                      <a:pPr marL="171450" indent="-171450">
                        <a:buFont typeface="Arial" pitchFamily="34" charset="0"/>
                        <a:buChar char="•"/>
                      </a:pPr>
                      <a:r>
                        <a:rPr lang="pt-BR" sz="1200" b="0" kern="1200" dirty="0" smtClean="0">
                          <a:solidFill>
                            <a:schemeClr val="tx1"/>
                          </a:solidFill>
                          <a:latin typeface="+mn-lt"/>
                          <a:ea typeface="+mn-ea"/>
                          <a:cs typeface="+mn-cs"/>
                        </a:rPr>
                        <a:t>Aplicação Web Java</a:t>
                      </a:r>
                    </a:p>
                    <a:p>
                      <a:pPr marL="0" indent="0">
                        <a:buFont typeface="Arial" pitchFamily="34" charset="0"/>
                        <a:buNone/>
                      </a:pPr>
                      <a:r>
                        <a:rPr lang="pt-BR" sz="1200" b="0" kern="1200" dirty="0" smtClean="0">
                          <a:solidFill>
                            <a:schemeClr val="tx1"/>
                          </a:solidFill>
                          <a:latin typeface="+mn-lt"/>
                          <a:ea typeface="+mn-ea"/>
                          <a:cs typeface="+mn-cs"/>
                        </a:rPr>
                        <a:t>Armazenamento do Catálogo</a:t>
                      </a:r>
                      <a:r>
                        <a:rPr lang="pt-BR" sz="1200" b="0" kern="1200" baseline="0" dirty="0" smtClean="0">
                          <a:solidFill>
                            <a:schemeClr val="tx1"/>
                          </a:solidFill>
                          <a:latin typeface="+mn-lt"/>
                          <a:ea typeface="+mn-ea"/>
                          <a:cs typeface="+mn-cs"/>
                        </a:rPr>
                        <a:t> Operacional e Configuração de serviços</a:t>
                      </a:r>
                      <a:r>
                        <a:rPr lang="pt-BR" sz="1200" b="0" kern="1200" dirty="0" smtClean="0">
                          <a:solidFill>
                            <a:schemeClr val="tx1"/>
                          </a:solidFill>
                          <a:latin typeface="+mn-lt"/>
                          <a:ea typeface="+mn-ea"/>
                          <a:cs typeface="+mn-cs"/>
                        </a:rPr>
                        <a:t>:</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txBody>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7614"/>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8546487" y="1556105"/>
            <a:ext cx="418001" cy="223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52145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66" y="2067694"/>
            <a:ext cx="4400550" cy="270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Componentes</a:t>
            </a:r>
            <a:endParaRPr lang="pt-BR" b="0" i="1" dirty="0"/>
          </a:p>
        </p:txBody>
      </p:sp>
      <p:sp>
        <p:nvSpPr>
          <p:cNvPr id="3" name="Espaço Reservado para Número de Slide 2"/>
          <p:cNvSpPr>
            <a:spLocks noGrp="1"/>
          </p:cNvSpPr>
          <p:nvPr>
            <p:ph type="sldNum" sz="quarter" idx="10"/>
          </p:nvPr>
        </p:nvSpPr>
        <p:spPr/>
        <p:txBody>
          <a:bodyPr/>
          <a:lstStyle/>
          <a:p>
            <a:r>
              <a:rPr lang="pt-BR" dirty="0" smtClean="0"/>
              <a:t> |   MATERIAL CONFIDENCIAL   |   PÁGINA </a:t>
            </a:r>
            <a:fld id="{7F303BA8-C97C-4F5B-B9D3-CDD17C3693B6}" type="slidenum">
              <a:rPr lang="pt-BR" smtClean="0"/>
              <a:pPr/>
              <a:t>62</a:t>
            </a:fld>
            <a:endParaRPr lang="pt-BR" dirty="0"/>
          </a:p>
        </p:txBody>
      </p:sp>
      <p:sp>
        <p:nvSpPr>
          <p:cNvPr id="9" name="Espaço Reservado para Conteúdo 3"/>
          <p:cNvSpPr>
            <a:spLocks noGrp="1"/>
          </p:cNvSpPr>
          <p:nvPr>
            <p:ph sz="quarter" idx="11"/>
          </p:nvPr>
        </p:nvSpPr>
        <p:spPr>
          <a:xfrm>
            <a:off x="4788024" y="1275606"/>
            <a:ext cx="3790776" cy="3151632"/>
          </a:xfrm>
        </p:spPr>
        <p:txBody>
          <a:bodyPr/>
          <a:lstStyle/>
          <a:p>
            <a:r>
              <a:rPr lang="pt-BR" b="1" dirty="0" smtClean="0"/>
              <a:t>Serviços de Dados Referência</a:t>
            </a:r>
            <a:endParaRPr lang="pt-BR" b="1" dirty="0"/>
          </a:p>
          <a:p>
            <a:r>
              <a:rPr lang="pt-BR" dirty="0" smtClean="0"/>
              <a:t>Provê facilidades relacionados com os Dados de Referência;</a:t>
            </a:r>
          </a:p>
          <a:p>
            <a:r>
              <a:rPr lang="pt-BR" b="1" dirty="0" smtClean="0"/>
              <a:t>Serviços de Log</a:t>
            </a:r>
          </a:p>
          <a:p>
            <a:r>
              <a:rPr lang="pt-BR" dirty="0"/>
              <a:t>Provê facilidades relacionados com </a:t>
            </a:r>
            <a:r>
              <a:rPr lang="pt-BR" dirty="0" smtClean="0"/>
              <a:t>os Logs;</a:t>
            </a:r>
          </a:p>
          <a:p>
            <a:r>
              <a:rPr lang="pt-BR" b="1" dirty="0" smtClean="0"/>
              <a:t>Serviços de Erros</a:t>
            </a:r>
            <a:endParaRPr lang="pt-BR" b="1" dirty="0"/>
          </a:p>
          <a:p>
            <a:pPr>
              <a:spcBef>
                <a:spcPts val="0"/>
              </a:spcBef>
              <a:defRPr/>
            </a:pPr>
            <a:r>
              <a:rPr lang="pt-BR" dirty="0"/>
              <a:t>Provê facilidades relacionados com </a:t>
            </a:r>
            <a:r>
              <a:rPr lang="pt-BR" dirty="0" smtClean="0"/>
              <a:t>o gerenciamento dos Erros/Códigos de Retorno da Framework e </a:t>
            </a:r>
            <a:r>
              <a:rPr lang="pt-BR" dirty="0" err="1" smtClean="0"/>
              <a:t>APIs</a:t>
            </a:r>
            <a:r>
              <a:rPr lang="pt-BR" dirty="0"/>
              <a:t>;</a:t>
            </a:r>
          </a:p>
          <a:p>
            <a:r>
              <a:rPr lang="pt-BR" b="1" dirty="0" smtClean="0"/>
              <a:t>Serviços de Configuração</a:t>
            </a:r>
          </a:p>
          <a:p>
            <a:r>
              <a:rPr lang="pt-BR" dirty="0"/>
              <a:t>Provê facilidades relacionados com o </a:t>
            </a:r>
            <a:r>
              <a:rPr lang="pt-BR" dirty="0" smtClean="0"/>
              <a:t>Catálogo Operacional e gerenciamento de configurações de serviços.</a:t>
            </a:r>
            <a:endParaRPr lang="pt-BR"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29741" y="734213"/>
            <a:ext cx="562539"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Conteúdo 3"/>
          <p:cNvSpPr txBox="1">
            <a:spLocks/>
          </p:cNvSpPr>
          <p:nvPr/>
        </p:nvSpPr>
        <p:spPr>
          <a:xfrm>
            <a:off x="251520" y="1203598"/>
            <a:ext cx="4458260" cy="7386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Os </a:t>
            </a:r>
            <a:r>
              <a:rPr lang="pt-BR" b="1" dirty="0" smtClean="0"/>
              <a:t>Serviços de Infraestrutura </a:t>
            </a:r>
            <a:r>
              <a:rPr lang="pt-BR" dirty="0" smtClean="0"/>
              <a:t>são componentes </a:t>
            </a:r>
            <a:r>
              <a:rPr lang="pt-BR" dirty="0"/>
              <a:t>“aplicativos</a:t>
            </a:r>
            <a:r>
              <a:rPr lang="pt-BR" dirty="0" smtClean="0"/>
              <a:t>” da framework que servirão de </a:t>
            </a:r>
            <a:r>
              <a:rPr lang="pt-BR" dirty="0"/>
              <a:t>suporte à arquitetura </a:t>
            </a:r>
            <a:r>
              <a:rPr lang="pt-BR" dirty="0" smtClean="0"/>
              <a:t>de serviços</a:t>
            </a:r>
            <a:r>
              <a:rPr lang="pt-BR" b="1" dirty="0" smtClean="0"/>
              <a:t>.</a:t>
            </a:r>
            <a:endParaRPr lang="pt-BR" dirty="0"/>
          </a:p>
        </p:txBody>
      </p:sp>
      <p:sp>
        <p:nvSpPr>
          <p:cNvPr id="10" name="Retângulo 9"/>
          <p:cNvSpPr/>
          <p:nvPr/>
        </p:nvSpPr>
        <p:spPr>
          <a:xfrm>
            <a:off x="467544" y="3147814"/>
            <a:ext cx="410445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p:cNvSpPr txBox="1"/>
          <p:nvPr/>
        </p:nvSpPr>
        <p:spPr>
          <a:xfrm rot="2269229">
            <a:off x="980185" y="3607588"/>
            <a:ext cx="726840" cy="276999"/>
          </a:xfrm>
          <a:prstGeom prst="rect">
            <a:avLst/>
          </a:prstGeom>
          <a:noFill/>
        </p:spPr>
        <p:txBody>
          <a:bodyPr wrap="square" rtlCol="0">
            <a:spAutoFit/>
          </a:bodyPr>
          <a:lstStyle/>
          <a:p>
            <a:pPr algn="ctr"/>
            <a:r>
              <a:rPr lang="pt-BR" sz="1200" b="1" dirty="0" smtClean="0">
                <a:solidFill>
                  <a:srgbClr val="FF0000"/>
                </a:solidFill>
              </a:rPr>
              <a:t>PoC</a:t>
            </a:r>
            <a:endParaRPr lang="pt-BR" sz="1200" b="1" dirty="0">
              <a:solidFill>
                <a:srgbClr val="FF0000"/>
              </a:solidFill>
            </a:endParaRPr>
          </a:p>
        </p:txBody>
      </p:sp>
      <p:sp>
        <p:nvSpPr>
          <p:cNvPr id="14" name="CaixaDeTexto 13"/>
          <p:cNvSpPr txBox="1"/>
          <p:nvPr/>
        </p:nvSpPr>
        <p:spPr>
          <a:xfrm rot="2269229">
            <a:off x="980185" y="3901199"/>
            <a:ext cx="726840" cy="276999"/>
          </a:xfrm>
          <a:prstGeom prst="rect">
            <a:avLst/>
          </a:prstGeom>
          <a:noFill/>
        </p:spPr>
        <p:txBody>
          <a:bodyPr wrap="square" rtlCol="0">
            <a:spAutoFit/>
          </a:bodyPr>
          <a:lstStyle/>
          <a:p>
            <a:pPr algn="ctr"/>
            <a:r>
              <a:rPr lang="pt-BR" sz="1200" b="1" dirty="0" smtClean="0">
                <a:solidFill>
                  <a:srgbClr val="FF0000"/>
                </a:solidFill>
              </a:rPr>
              <a:t>PoC</a:t>
            </a:r>
            <a:endParaRPr lang="pt-BR" sz="1200" b="1" dirty="0">
              <a:solidFill>
                <a:srgbClr val="FF0000"/>
              </a:solidFill>
            </a:endParaRPr>
          </a:p>
        </p:txBody>
      </p:sp>
      <p:sp>
        <p:nvSpPr>
          <p:cNvPr id="15" name="CaixaDeTexto 14"/>
          <p:cNvSpPr txBox="1"/>
          <p:nvPr/>
        </p:nvSpPr>
        <p:spPr>
          <a:xfrm rot="2269229">
            <a:off x="1988297" y="3557590"/>
            <a:ext cx="726840" cy="276999"/>
          </a:xfrm>
          <a:prstGeom prst="rect">
            <a:avLst/>
          </a:prstGeom>
          <a:noFill/>
        </p:spPr>
        <p:txBody>
          <a:bodyPr wrap="square" rtlCol="0">
            <a:spAutoFit/>
          </a:bodyPr>
          <a:lstStyle/>
          <a:p>
            <a:pPr algn="ctr"/>
            <a:r>
              <a:rPr lang="pt-BR" sz="1200" b="1" dirty="0" smtClean="0">
                <a:solidFill>
                  <a:srgbClr val="FF0000"/>
                </a:solidFill>
              </a:rPr>
              <a:t>PoC</a:t>
            </a:r>
            <a:endParaRPr lang="pt-BR" sz="1200" b="1" dirty="0">
              <a:solidFill>
                <a:srgbClr val="FF0000"/>
              </a:solidFill>
            </a:endParaRPr>
          </a:p>
        </p:txBody>
      </p:sp>
      <p:sp>
        <p:nvSpPr>
          <p:cNvPr id="16" name="CaixaDeTexto 15"/>
          <p:cNvSpPr txBox="1"/>
          <p:nvPr/>
        </p:nvSpPr>
        <p:spPr>
          <a:xfrm rot="2269229">
            <a:off x="3044487" y="3557590"/>
            <a:ext cx="726840" cy="276999"/>
          </a:xfrm>
          <a:prstGeom prst="rect">
            <a:avLst/>
          </a:prstGeom>
          <a:noFill/>
        </p:spPr>
        <p:txBody>
          <a:bodyPr wrap="square" rtlCol="0">
            <a:spAutoFit/>
          </a:bodyPr>
          <a:lstStyle/>
          <a:p>
            <a:pPr algn="ctr"/>
            <a:r>
              <a:rPr lang="pt-BR" sz="1200" b="1" dirty="0" smtClean="0">
                <a:solidFill>
                  <a:srgbClr val="FF0000"/>
                </a:solidFill>
              </a:rPr>
              <a:t>PoC</a:t>
            </a:r>
            <a:endParaRPr lang="pt-BR" sz="1200" b="1" dirty="0">
              <a:solidFill>
                <a:srgbClr val="FF0000"/>
              </a:solidFill>
            </a:endParaRPr>
          </a:p>
        </p:txBody>
      </p:sp>
    </p:spTree>
    <p:extLst>
      <p:ext uri="{BB962C8B-B14F-4D97-AF65-F5344CB8AC3E}">
        <p14:creationId xmlns:p14="http://schemas.microsoft.com/office/powerpoint/2010/main" val="794345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Tradutor de Dados Referência</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63</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1207803483"/>
              </p:ext>
            </p:extLst>
          </p:nvPr>
        </p:nvGraphicFramePr>
        <p:xfrm>
          <a:off x="431800" y="1088102"/>
          <a:ext cx="6588472" cy="374904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r>
                        <a:rPr lang="pt-BR" sz="1200" b="0" dirty="0" smtClean="0"/>
                        <a:t>Componente responsável por realizar a tradução de valores de referência com base no mapeamento das entidades que compõem o Modelo de Dados de Integração (derivado do Modelo de Entidades Canônicas) com as informações a serem mantidas.</a:t>
                      </a:r>
                    </a:p>
                  </a:txBody>
                  <a:tcPr/>
                </a:tc>
              </a:tr>
              <a:tr h="370840">
                <a:tc>
                  <a:txBody>
                    <a:bodyPr/>
                    <a:lstStyle/>
                    <a:p>
                      <a:r>
                        <a:rPr lang="pt-BR" sz="1200" b="0" dirty="0" smtClean="0"/>
                        <a:t>Features</a:t>
                      </a:r>
                      <a:endParaRPr lang="pt-BR" sz="1200" b="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Componente baseado em catálogos de informações e sistemas que dependem dos provedores destas informações (Master - Canônico/</a:t>
                      </a:r>
                      <a:r>
                        <a:rPr lang="pt-BR" sz="1200" b="0" kern="1200" dirty="0" err="1" smtClean="0">
                          <a:solidFill>
                            <a:schemeClr val="tx1"/>
                          </a:solidFill>
                          <a:latin typeface="+mn-lt"/>
                          <a:ea typeface="+mn-ea"/>
                          <a:cs typeface="+mn-cs"/>
                        </a:rPr>
                        <a:t>Slaves</a:t>
                      </a:r>
                      <a:r>
                        <a:rPr lang="pt-BR" sz="1200" b="0" kern="1200" dirty="0" smtClean="0">
                          <a:solidFill>
                            <a:schemeClr val="tx1"/>
                          </a:solidFill>
                          <a:latin typeface="+mn-lt"/>
                          <a:ea typeface="+mn-ea"/>
                          <a:cs typeface="+mn-cs"/>
                        </a:rPr>
                        <a:t>);</a:t>
                      </a:r>
                      <a:endParaRPr lang="pt-BR" sz="1200" b="0"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Provê um serviço de tradução (para múltiplos pares entidades/atributos) através dum </a:t>
                      </a:r>
                      <a:r>
                        <a:rPr lang="pt-BR" sz="1200" b="0" kern="1200" dirty="0" smtClean="0">
                          <a:solidFill>
                            <a:schemeClr val="tx1"/>
                          </a:solidFill>
                          <a:latin typeface="+mn-lt"/>
                          <a:ea typeface="+mn-ea"/>
                          <a:cs typeface="+mn-cs"/>
                        </a:rPr>
                        <a:t>mecanismo de mapeamento entre estes catálogos;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Provê</a:t>
                      </a:r>
                      <a:r>
                        <a:rPr lang="pt-BR" sz="1200" b="0" kern="1200" baseline="0" dirty="0" smtClean="0">
                          <a:solidFill>
                            <a:schemeClr val="tx1"/>
                          </a:solidFill>
                          <a:latin typeface="+mn-lt"/>
                          <a:ea typeface="+mn-ea"/>
                          <a:cs typeface="+mn-cs"/>
                        </a:rPr>
                        <a:t> um serviço de tradução (para entidades canônicas completas), no qual recebe uma entidade canônica e faz o mapeamento de todos os valores de referência dessa entidade.</a:t>
                      </a:r>
                      <a:endParaRPr lang="pt-BR" sz="1200" b="0" kern="1200" dirty="0" smtClean="0">
                        <a:solidFill>
                          <a:schemeClr val="tx1"/>
                        </a:solidFill>
                        <a:latin typeface="+mn-lt"/>
                        <a:ea typeface="+mn-ea"/>
                        <a:cs typeface="+mn-cs"/>
                      </a:endParaRPr>
                    </a:p>
                  </a:txBody>
                  <a:tcPr/>
                </a:tc>
              </a:tr>
              <a:tr h="370840">
                <a:tc>
                  <a:txBody>
                    <a:bodyPr/>
                    <a:lstStyle/>
                    <a:p>
                      <a:r>
                        <a:rPr lang="pt-BR" sz="1200" b="0" dirty="0" smtClean="0"/>
                        <a:t>Tecnologia</a:t>
                      </a:r>
                      <a:endParaRPr lang="pt-BR" sz="1200" b="0" dirty="0"/>
                    </a:p>
                  </a:txBody>
                  <a:tcPr/>
                </a:tc>
                <a:tc>
                  <a:txBody>
                    <a:bodyPr/>
                    <a:lstStyle/>
                    <a:p>
                      <a:r>
                        <a:rPr lang="pt-BR" sz="1200" b="0" kern="1200" dirty="0" smtClean="0">
                          <a:solidFill>
                            <a:schemeClr val="tx1"/>
                          </a:solidFill>
                          <a:latin typeface="+mn-lt"/>
                          <a:ea typeface="+mn-ea"/>
                          <a:cs typeface="+mn-cs"/>
                        </a:rPr>
                        <a:t>Tradução:</a:t>
                      </a:r>
                    </a:p>
                    <a:p>
                      <a:pPr marL="171450" indent="-171450">
                        <a:buFont typeface="Arial" pitchFamily="34" charset="0"/>
                        <a:buChar char="•"/>
                      </a:pPr>
                      <a:r>
                        <a:rPr lang="pt-BR" sz="1200" b="0" kern="1200" dirty="0" smtClean="0">
                          <a:solidFill>
                            <a:schemeClr val="tx1"/>
                          </a:solidFill>
                          <a:latin typeface="+mn-lt"/>
                          <a:ea typeface="+mn-ea"/>
                          <a:cs typeface="+mn-cs"/>
                        </a:rPr>
                        <a:t>SOAP/HTTP</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Coherence</a:t>
                      </a:r>
                      <a:endParaRPr lang="pt-BR" sz="1200" b="0" kern="1200" dirty="0" smtClean="0">
                        <a:solidFill>
                          <a:schemeClr val="tx1"/>
                        </a:solidFill>
                        <a:latin typeface="+mn-lt"/>
                        <a:ea typeface="+mn-ea"/>
                        <a:cs typeface="+mn-cs"/>
                      </a:endParaRPr>
                    </a:p>
                    <a:p>
                      <a:pPr marL="0" indent="0">
                        <a:buFont typeface="Arial" pitchFamily="34" charset="0"/>
                        <a:buNone/>
                      </a:pPr>
                      <a:r>
                        <a:rPr lang="pt-BR" sz="1200" b="0" kern="1200" dirty="0" smtClean="0">
                          <a:solidFill>
                            <a:schemeClr val="tx1"/>
                          </a:solidFill>
                          <a:latin typeface="+mn-lt"/>
                          <a:ea typeface="+mn-ea"/>
                          <a:cs typeface="+mn-cs"/>
                        </a:rPr>
                        <a:t>Armazenamento dos Catálogos e Mapeamentos de Regras de Tradução:</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p>
                      <a:pPr marL="0" indent="0">
                        <a:buFont typeface="Arial" pitchFamily="34" charset="0"/>
                        <a:buNone/>
                      </a:pPr>
                      <a:r>
                        <a:rPr lang="pt-BR" sz="1200" b="0" kern="1200" dirty="0" smtClean="0">
                          <a:solidFill>
                            <a:schemeClr val="tx1"/>
                          </a:solidFill>
                          <a:latin typeface="+mn-lt"/>
                          <a:ea typeface="+mn-ea"/>
                          <a:cs typeface="+mn-cs"/>
                        </a:rPr>
                        <a:t>Visualização</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dos Catálogos e Mapeamentos de Regras de Tradução:</a:t>
                      </a:r>
                    </a:p>
                    <a:p>
                      <a:pPr marL="171450" indent="-171450">
                        <a:buFont typeface="Arial" pitchFamily="34" charset="0"/>
                        <a:buChar char="•"/>
                      </a:pPr>
                      <a:r>
                        <a:rPr lang="pt-BR" sz="1200" b="0" kern="1200" dirty="0" smtClean="0">
                          <a:solidFill>
                            <a:schemeClr val="tx1"/>
                          </a:solidFill>
                          <a:latin typeface="+mn-lt"/>
                          <a:ea typeface="+mn-ea"/>
                          <a:cs typeface="+mn-cs"/>
                        </a:rPr>
                        <a:t>Através do Console Administrativo</a:t>
                      </a:r>
                    </a:p>
                    <a:p>
                      <a:pPr marL="0" indent="0">
                        <a:buFont typeface="Arial" pitchFamily="34" charset="0"/>
                        <a:buNone/>
                      </a:pPr>
                      <a:r>
                        <a:rPr lang="pt-BR" sz="1200" b="0" kern="1200" dirty="0" smtClean="0">
                          <a:solidFill>
                            <a:schemeClr val="tx1"/>
                          </a:solidFill>
                          <a:latin typeface="+mn-lt"/>
                          <a:ea typeface="+mn-ea"/>
                          <a:cs typeface="+mn-cs"/>
                        </a:rPr>
                        <a:t>Manutenção</a:t>
                      </a:r>
                      <a:r>
                        <a:rPr lang="pt-BR" sz="1200" b="0" kern="1200" baseline="0" dirty="0" smtClean="0">
                          <a:solidFill>
                            <a:schemeClr val="tx1"/>
                          </a:solidFill>
                          <a:latin typeface="+mn-lt"/>
                          <a:ea typeface="+mn-ea"/>
                          <a:cs typeface="+mn-cs"/>
                        </a:rPr>
                        <a:t> do Catálogo e Mapeamento das Regras de Tradução</a:t>
                      </a:r>
                    </a:p>
                    <a:p>
                      <a:pPr marL="171450" indent="-171450">
                        <a:buFont typeface="Arial" pitchFamily="34" charset="0"/>
                        <a:buChar char="•"/>
                      </a:pPr>
                      <a:r>
                        <a:rPr lang="pt-BR" sz="1200" b="0" kern="1200" baseline="0" dirty="0" smtClean="0">
                          <a:solidFill>
                            <a:schemeClr val="tx1"/>
                          </a:solidFill>
                          <a:latin typeface="+mn-lt"/>
                          <a:ea typeface="+mn-ea"/>
                          <a:cs typeface="+mn-cs"/>
                        </a:rPr>
                        <a:t>Jobs/Serviço externo com a Solução de Reference Data</a:t>
                      </a:r>
                      <a:endParaRPr lang="pt-BR" sz="1200" b="0" kern="1200" dirty="0" smtClean="0">
                        <a:solidFill>
                          <a:schemeClr val="tx1"/>
                        </a:solidFill>
                        <a:latin typeface="+mn-lt"/>
                        <a:ea typeface="+mn-ea"/>
                        <a:cs typeface="+mn-cs"/>
                      </a:endParaRPr>
                    </a:p>
                  </a:txBody>
                  <a:tcPr/>
                </a:tc>
              </a:tr>
            </a:tbl>
          </a:graphicData>
        </a:graphic>
      </p:graphicFrame>
      <p:sp>
        <p:nvSpPr>
          <p:cNvPr id="8" name="CaixaDeTexto 7"/>
          <p:cNvSpPr txBox="1"/>
          <p:nvPr/>
        </p:nvSpPr>
        <p:spPr>
          <a:xfrm rot="2269229">
            <a:off x="6660232" y="365178"/>
            <a:ext cx="1152128" cy="461665"/>
          </a:xfrm>
          <a:prstGeom prst="rect">
            <a:avLst/>
          </a:prstGeom>
          <a:noFill/>
        </p:spPr>
        <p:txBody>
          <a:bodyPr wrap="square" rtlCol="0">
            <a:spAutoFit/>
          </a:bodyPr>
          <a:lstStyle/>
          <a:p>
            <a:pPr algn="ctr"/>
            <a:r>
              <a:rPr lang="pt-BR" sz="2400" b="1" dirty="0" smtClean="0">
                <a:solidFill>
                  <a:srgbClr val="FF0000"/>
                </a:solidFill>
              </a:rPr>
              <a:t>PoC</a:t>
            </a:r>
            <a:endParaRPr lang="pt-BR" sz="2400" b="1" dirty="0">
              <a:solidFill>
                <a:srgbClr val="FF0000"/>
              </a:solidFill>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131590"/>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7236296" y="1563638"/>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25192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Consulta de Dados Referência</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64</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846574022"/>
              </p:ext>
            </p:extLst>
          </p:nvPr>
        </p:nvGraphicFramePr>
        <p:xfrm>
          <a:off x="431800" y="1203598"/>
          <a:ext cx="6588472" cy="374904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r>
                        <a:rPr lang="pt-BR" sz="1200" b="0" dirty="0" smtClean="0"/>
                        <a:t>Componente responsável por prover listas de valores (</a:t>
                      </a:r>
                      <a:r>
                        <a:rPr lang="pt-BR" sz="1200" b="0" dirty="0" err="1" smtClean="0"/>
                        <a:t>LOVs</a:t>
                      </a:r>
                      <a:r>
                        <a:rPr lang="pt-BR" sz="1200" b="0" dirty="0" smtClean="0"/>
                        <a:t>) das informações utilizadas no mapeamento das Regras de Tradução (Tradutor de Valores Referencia). Poderá tanto ser usado pela console como por</a:t>
                      </a:r>
                      <a:r>
                        <a:rPr lang="pt-BR" sz="1200" b="0" baseline="0" dirty="0" smtClean="0"/>
                        <a:t> serviços externos.</a:t>
                      </a:r>
                      <a:endParaRPr lang="pt-BR" sz="1200" b="0" dirty="0" smtClean="0"/>
                    </a:p>
                  </a:txBody>
                  <a:tcPr/>
                </a:tc>
              </a:tr>
              <a:tr h="370840">
                <a:tc>
                  <a:txBody>
                    <a:bodyPr/>
                    <a:lstStyle/>
                    <a:p>
                      <a:r>
                        <a:rPr lang="pt-BR" sz="1200" b="0" dirty="0" smtClean="0"/>
                        <a:t>Features</a:t>
                      </a:r>
                      <a:endParaRPr lang="pt-BR" sz="1200" b="0" dirty="0"/>
                    </a:p>
                  </a:txBody>
                  <a:tcPr/>
                </a:tc>
                <a:tc>
                  <a:txBody>
                    <a:bodyPr/>
                    <a:lstStyle/>
                    <a:p>
                      <a:pPr marL="171450" indent="-171450">
                        <a:buFont typeface="Arial" panose="020B0604020202020204" pitchFamily="34" charset="0"/>
                        <a:buChar char="•"/>
                      </a:pPr>
                      <a:r>
                        <a:rPr lang="pt-BR" sz="1200" b="0" kern="1200" dirty="0" smtClean="0">
                          <a:solidFill>
                            <a:schemeClr val="tx1"/>
                          </a:solidFill>
                          <a:latin typeface="+mn-lt"/>
                          <a:ea typeface="+mn-ea"/>
                          <a:cs typeface="+mn-cs"/>
                        </a:rPr>
                        <a:t>Prevê um mecanismo que exponha como serviço a lista de valores associados as informações que são mantidas nos sistemas que compõem as regras de tradução (sejam eles Master ou </a:t>
                      </a:r>
                      <a:r>
                        <a:rPr lang="pt-BR" sz="1200" b="0" kern="1200" dirty="0" err="1" smtClean="0">
                          <a:solidFill>
                            <a:schemeClr val="tx1"/>
                          </a:solidFill>
                          <a:latin typeface="+mn-lt"/>
                          <a:ea typeface="+mn-ea"/>
                          <a:cs typeface="+mn-cs"/>
                        </a:rPr>
                        <a:t>Slaves</a:t>
                      </a:r>
                      <a:r>
                        <a:rPr lang="pt-BR" sz="1200" b="0" kern="1200" dirty="0" smtClean="0">
                          <a:solidFill>
                            <a:schemeClr val="tx1"/>
                          </a:solidFill>
                          <a:latin typeface="+mn-lt"/>
                          <a:ea typeface="+mn-ea"/>
                          <a:cs typeface="+mn-cs"/>
                        </a:rPr>
                        <a:t>).</a:t>
                      </a:r>
                    </a:p>
                    <a:p>
                      <a:pPr marL="171450" indent="-171450">
                        <a:buFont typeface="Arial" panose="020B0604020202020204" pitchFamily="34" charset="0"/>
                        <a:buChar char="•"/>
                      </a:pPr>
                      <a:r>
                        <a:rPr lang="pt-BR" sz="1200" b="0" kern="1200" dirty="0" smtClean="0">
                          <a:solidFill>
                            <a:schemeClr val="tx1"/>
                          </a:solidFill>
                          <a:latin typeface="+mn-lt"/>
                          <a:ea typeface="+mn-ea"/>
                          <a:cs typeface="+mn-cs"/>
                        </a:rPr>
                        <a:t>Prevê um mecanismo que exponha</a:t>
                      </a:r>
                      <a:r>
                        <a:rPr lang="pt-BR" sz="1200" b="0" kern="1200" baseline="0" dirty="0" smtClean="0">
                          <a:solidFill>
                            <a:schemeClr val="tx1"/>
                          </a:solidFill>
                          <a:latin typeface="+mn-lt"/>
                          <a:ea typeface="+mn-ea"/>
                          <a:cs typeface="+mn-cs"/>
                        </a:rPr>
                        <a:t> todas as traduções/mapeamentos entre o Master e um aplicativo para uma entidade e/ou atributo</a:t>
                      </a:r>
                    </a:p>
                    <a:p>
                      <a:pPr marL="171450" indent="-171450">
                        <a:buFont typeface="Arial" panose="020B0604020202020204" pitchFamily="34" charset="0"/>
                        <a:buChar char="•"/>
                      </a:pPr>
                      <a:r>
                        <a:rPr lang="pt-BR" sz="1200" b="0" kern="1200" baseline="0" dirty="0" smtClean="0">
                          <a:solidFill>
                            <a:schemeClr val="tx1"/>
                          </a:solidFill>
                          <a:latin typeface="+mn-lt"/>
                          <a:ea typeface="+mn-ea"/>
                          <a:cs typeface="+mn-cs"/>
                        </a:rPr>
                        <a:t>Prevê um mecanismo que exponha quais as entidades e atributos do modelo canônico que têm </a:t>
                      </a:r>
                      <a:r>
                        <a:rPr lang="pt-BR" sz="1200" b="0" kern="1200" baseline="0" dirty="0" err="1" smtClean="0">
                          <a:solidFill>
                            <a:schemeClr val="tx1"/>
                          </a:solidFill>
                          <a:latin typeface="+mn-lt"/>
                          <a:ea typeface="+mn-ea"/>
                          <a:cs typeface="+mn-cs"/>
                        </a:rPr>
                        <a:t>reference</a:t>
                      </a:r>
                      <a:r>
                        <a:rPr lang="pt-BR" sz="1200" b="0" kern="1200" baseline="0" dirty="0" smtClean="0">
                          <a:solidFill>
                            <a:schemeClr val="tx1"/>
                          </a:solidFill>
                          <a:latin typeface="+mn-lt"/>
                          <a:ea typeface="+mn-ea"/>
                          <a:cs typeface="+mn-cs"/>
                        </a:rPr>
                        <a:t> data mapeados</a:t>
                      </a:r>
                      <a:endParaRPr lang="pt-BR" sz="1200" b="0" kern="1200" dirty="0" smtClean="0">
                        <a:solidFill>
                          <a:schemeClr val="tx1"/>
                        </a:solidFill>
                        <a:latin typeface="+mn-lt"/>
                        <a:ea typeface="+mn-ea"/>
                        <a:cs typeface="+mn-cs"/>
                      </a:endParaRPr>
                    </a:p>
                  </a:txBody>
                  <a:tcPr/>
                </a:tc>
              </a:tr>
              <a:tr h="370840">
                <a:tc>
                  <a:txBody>
                    <a:bodyPr/>
                    <a:lstStyle/>
                    <a:p>
                      <a:r>
                        <a:rPr lang="pt-BR" sz="1200" b="0" dirty="0" smtClean="0"/>
                        <a:t>Tecnologia</a:t>
                      </a:r>
                      <a:endParaRPr lang="pt-BR" sz="1200" b="0" dirty="0"/>
                    </a:p>
                  </a:txBody>
                  <a:tcPr/>
                </a:tc>
                <a:tc>
                  <a:txBody>
                    <a:bodyPr/>
                    <a:lstStyle/>
                    <a:p>
                      <a:r>
                        <a:rPr lang="pt-BR" sz="1200" b="0" kern="1200" dirty="0" smtClean="0">
                          <a:solidFill>
                            <a:schemeClr val="tx1"/>
                          </a:solidFill>
                          <a:latin typeface="+mn-lt"/>
                          <a:ea typeface="+mn-ea"/>
                          <a:cs typeface="+mn-cs"/>
                        </a:rPr>
                        <a:t>Implementação:</a:t>
                      </a:r>
                    </a:p>
                    <a:p>
                      <a:pPr marL="171450" indent="-171450">
                        <a:buFont typeface="Arial" pitchFamily="34" charset="0"/>
                        <a:buChar char="•"/>
                      </a:pPr>
                      <a:r>
                        <a:rPr lang="pt-BR" sz="1200" b="0" kern="1200" dirty="0" smtClean="0">
                          <a:solidFill>
                            <a:schemeClr val="tx1"/>
                          </a:solidFill>
                          <a:latin typeface="+mn-lt"/>
                          <a:ea typeface="+mn-ea"/>
                          <a:cs typeface="+mn-cs"/>
                        </a:rPr>
                        <a:t>SOAP/HTTP</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Coherence</a:t>
                      </a:r>
                      <a:endParaRPr lang="pt-BR" sz="1200" b="0" kern="1200" dirty="0" smtClean="0">
                        <a:solidFill>
                          <a:schemeClr val="tx1"/>
                        </a:solidFill>
                        <a:latin typeface="+mn-lt"/>
                        <a:ea typeface="+mn-ea"/>
                        <a:cs typeface="+mn-cs"/>
                      </a:endParaRPr>
                    </a:p>
                    <a:p>
                      <a:pPr marL="0" indent="0" algn="l" defTabSz="914400" rtl="0" eaLnBrk="1" latinLnBrk="0" hangingPunct="1">
                        <a:buFont typeface="Arial" pitchFamily="34" charset="0"/>
                        <a:buNone/>
                      </a:pPr>
                      <a:r>
                        <a:rPr lang="pt-BR" sz="1200" b="0" kern="1200" dirty="0" smtClean="0">
                          <a:solidFill>
                            <a:schemeClr val="tx1"/>
                          </a:solidFill>
                          <a:latin typeface="+mn-lt"/>
                          <a:ea typeface="+mn-ea"/>
                          <a:cs typeface="+mn-cs"/>
                        </a:rPr>
                        <a:t>Armazenamento dos Catálogos de Sistemas/Informações/Valores:</a:t>
                      </a:r>
                    </a:p>
                    <a:p>
                      <a:pPr marL="0" indent="-171450" algn="l" defTabSz="914400" rtl="0" eaLnBrk="1" latinLnBrk="0" hangingPunct="1">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p>
                      <a:pPr marL="0" indent="0">
                        <a:buFont typeface="Arial" pitchFamily="34" charset="0"/>
                        <a:buNone/>
                      </a:pPr>
                      <a:r>
                        <a:rPr lang="pt-BR" sz="1200" b="0" kern="1200" dirty="0" smtClean="0">
                          <a:solidFill>
                            <a:schemeClr val="tx1"/>
                          </a:solidFill>
                          <a:latin typeface="+mn-lt"/>
                          <a:ea typeface="+mn-ea"/>
                          <a:cs typeface="+mn-cs"/>
                        </a:rPr>
                        <a:t>Visualização</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dos Catálogos e Mapeamentos de Regras de Tradução:</a:t>
                      </a:r>
                    </a:p>
                    <a:p>
                      <a:pPr marL="171450" indent="-171450">
                        <a:buFont typeface="Arial" pitchFamily="34" charset="0"/>
                        <a:buChar char="•"/>
                      </a:pPr>
                      <a:r>
                        <a:rPr lang="pt-BR" sz="1200" b="0" kern="1200" dirty="0" smtClean="0">
                          <a:solidFill>
                            <a:schemeClr val="tx1"/>
                          </a:solidFill>
                          <a:latin typeface="+mn-lt"/>
                          <a:ea typeface="+mn-ea"/>
                          <a:cs typeface="+mn-cs"/>
                        </a:rPr>
                        <a:t>Através do Console Administrativo</a:t>
                      </a:r>
                    </a:p>
                    <a:p>
                      <a:pPr marL="0" indent="0">
                        <a:buFont typeface="Arial" pitchFamily="34" charset="0"/>
                        <a:buNone/>
                      </a:pPr>
                      <a:r>
                        <a:rPr lang="pt-BR" sz="1200" b="0" kern="1200" dirty="0" smtClean="0">
                          <a:solidFill>
                            <a:schemeClr val="tx1"/>
                          </a:solidFill>
                          <a:latin typeface="+mn-lt"/>
                          <a:ea typeface="+mn-ea"/>
                          <a:cs typeface="+mn-cs"/>
                        </a:rPr>
                        <a:t>Manutenção</a:t>
                      </a:r>
                      <a:r>
                        <a:rPr lang="pt-BR" sz="1200" b="0" kern="1200" baseline="0" dirty="0" smtClean="0">
                          <a:solidFill>
                            <a:schemeClr val="tx1"/>
                          </a:solidFill>
                          <a:latin typeface="+mn-lt"/>
                          <a:ea typeface="+mn-ea"/>
                          <a:cs typeface="+mn-cs"/>
                        </a:rPr>
                        <a:t> do Catálogo e Mapeamento das Regras de Tradução</a:t>
                      </a:r>
                    </a:p>
                    <a:p>
                      <a:pPr marL="171450" indent="-171450">
                        <a:buFont typeface="Arial" pitchFamily="34" charset="0"/>
                        <a:buChar char="•"/>
                      </a:pPr>
                      <a:r>
                        <a:rPr lang="pt-BR" sz="1200" b="0" kern="1200" baseline="0" dirty="0" smtClean="0">
                          <a:solidFill>
                            <a:schemeClr val="tx1"/>
                          </a:solidFill>
                          <a:latin typeface="+mn-lt"/>
                          <a:ea typeface="+mn-ea"/>
                          <a:cs typeface="+mn-cs"/>
                        </a:rPr>
                        <a:t>Jobs/Serviço externo com a Solução de Reference Data</a:t>
                      </a:r>
                      <a:endParaRPr lang="pt-BR" sz="1200" b="0" kern="1200" dirty="0" smtClean="0">
                        <a:solidFill>
                          <a:schemeClr val="tx1"/>
                        </a:solidFill>
                        <a:latin typeface="+mn-lt"/>
                        <a:ea typeface="+mn-ea"/>
                        <a:cs typeface="+mn-cs"/>
                      </a:endParaRPr>
                    </a:p>
                  </a:txBody>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203598"/>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7236296" y="1635646"/>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rot="2269229">
            <a:off x="6660232" y="365178"/>
            <a:ext cx="1152128" cy="461665"/>
          </a:xfrm>
          <a:prstGeom prst="rect">
            <a:avLst/>
          </a:prstGeom>
          <a:noFill/>
        </p:spPr>
        <p:txBody>
          <a:bodyPr wrap="square" rtlCol="0">
            <a:spAutoFit/>
          </a:bodyPr>
          <a:lstStyle/>
          <a:p>
            <a:pPr algn="ctr"/>
            <a:r>
              <a:rPr lang="pt-BR" sz="2400" b="1" dirty="0" smtClean="0">
                <a:solidFill>
                  <a:srgbClr val="FF0000"/>
                </a:solidFill>
              </a:rPr>
              <a:t>PoC</a:t>
            </a:r>
            <a:endParaRPr lang="pt-BR" sz="2400" b="1" dirty="0">
              <a:solidFill>
                <a:srgbClr val="FF0000"/>
              </a:solidFill>
            </a:endParaRPr>
          </a:p>
        </p:txBody>
      </p:sp>
    </p:spTree>
    <p:extLst>
      <p:ext uri="{BB962C8B-B14F-4D97-AF65-F5344CB8AC3E}">
        <p14:creationId xmlns:p14="http://schemas.microsoft.com/office/powerpoint/2010/main" val="6699417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Publicador de Log</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65</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915589470"/>
              </p:ext>
            </p:extLst>
          </p:nvPr>
        </p:nvGraphicFramePr>
        <p:xfrm>
          <a:off x="431800" y="1177270"/>
          <a:ext cx="6588472" cy="3579872"/>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r>
                        <a:rPr lang="pt-BR" sz="1200" b="0" dirty="0" smtClean="0"/>
                        <a:t>Componente </a:t>
                      </a:r>
                      <a:r>
                        <a:rPr lang="pt-BR" sz="1200" b="0" baseline="0" dirty="0" smtClean="0"/>
                        <a:t>de captura , filtragem e publicação de mensagens de Log </a:t>
                      </a:r>
                      <a:endParaRPr lang="pt-BR" sz="1200" b="0" baseline="0" dirty="0" smtClean="0">
                        <a:solidFill>
                          <a:schemeClr val="tx1">
                            <a:lumMod val="75000"/>
                            <a:lumOff val="25000"/>
                          </a:schemeClr>
                        </a:solidFill>
                        <a:latin typeface="Arial" pitchFamily="34" charset="0"/>
                        <a:cs typeface="Arial" pitchFamily="34" charset="0"/>
                      </a:endParaRPr>
                    </a:p>
                  </a:txBody>
                  <a:tcPr/>
                </a:tc>
              </a:tr>
              <a:tr h="370840">
                <a:tc>
                  <a:txBody>
                    <a:bodyPr/>
                    <a:lstStyle/>
                    <a:p>
                      <a:r>
                        <a:rPr lang="pt-BR" sz="1200" b="0" dirty="0" smtClean="0"/>
                        <a:t>Features</a:t>
                      </a:r>
                      <a:endParaRPr lang="pt-BR" sz="1200" b="0" dirty="0"/>
                    </a:p>
                  </a:txBody>
                  <a:tcPr/>
                </a:tc>
                <a:tc>
                  <a:txBody>
                    <a:bodyPr/>
                    <a:lstStyle/>
                    <a:p>
                      <a:pPr marL="171450" indent="-171450">
                        <a:buFont typeface="Arial" panose="020B0604020202020204" pitchFamily="34" charset="0"/>
                        <a:buChar char="•"/>
                      </a:pPr>
                      <a:r>
                        <a:rPr lang="pt-BR" sz="1200" baseline="0" dirty="0" smtClean="0"/>
                        <a:t>Provê mecanismo de captura de informações que devem compor a mensagem de Log no pipeline dos serviços (com base nos metadados trafegados e no conteúdo do </a:t>
                      </a:r>
                      <a:r>
                        <a:rPr lang="pt-BR" sz="1200" baseline="0" dirty="0" err="1" smtClean="0"/>
                        <a:t>payload</a:t>
                      </a:r>
                      <a:r>
                        <a:rPr lang="pt-BR" sz="1200" baseline="0" dirty="0" smtClean="0"/>
                        <a:t>); </a:t>
                      </a:r>
                    </a:p>
                    <a:p>
                      <a:pPr marL="171450" indent="-171450">
                        <a:buFont typeface="Arial" panose="020B0604020202020204" pitchFamily="34" charset="0"/>
                        <a:buChar char="•"/>
                      </a:pPr>
                      <a:r>
                        <a:rPr lang="pt-BR" sz="1200" baseline="0" dirty="0" smtClean="0"/>
                        <a:t>Provê um mecanismo de filtragem das mensagens (e do conteúdo da mensagem) de log baseado no nível de Log configurado para o serviço;</a:t>
                      </a:r>
                    </a:p>
                    <a:p>
                      <a:pPr marL="171450" indent="-171450">
                        <a:buFont typeface="Arial" panose="020B0604020202020204" pitchFamily="34" charset="0"/>
                        <a:buChar char="•"/>
                      </a:pPr>
                      <a:r>
                        <a:rPr lang="pt-BR" sz="1200" baseline="0" dirty="0" smtClean="0"/>
                        <a:t>Provê  mecanismo de publicação da mensagem gerada de log para uma base de dados sendo assim possível consultar estas mensagens através do Console Administrativo;</a:t>
                      </a:r>
                    </a:p>
                    <a:p>
                      <a:pPr marL="171450" indent="-171450">
                        <a:buFont typeface="Arial" panose="020B0604020202020204" pitchFamily="34" charset="0"/>
                        <a:buChar char="•"/>
                      </a:pPr>
                      <a:r>
                        <a:rPr lang="pt-BR" sz="1200" kern="1200" baseline="0" dirty="0" smtClean="0">
                          <a:solidFill>
                            <a:schemeClr val="tx1"/>
                          </a:solidFill>
                          <a:latin typeface="+mn-lt"/>
                          <a:ea typeface="+mn-ea"/>
                          <a:cs typeface="+mn-cs"/>
                        </a:rPr>
                        <a:t>Nível de Logs desejados (INFO, WARN, DEBUG, ERROR)</a:t>
                      </a:r>
                    </a:p>
                  </a:txBody>
                  <a:tcPr/>
                </a:tc>
              </a:tr>
              <a:tr h="370840">
                <a:tc>
                  <a:txBody>
                    <a:bodyPr/>
                    <a:lstStyle/>
                    <a:p>
                      <a:r>
                        <a:rPr lang="pt-BR" sz="1200" b="0" dirty="0" smtClean="0"/>
                        <a:t>Tecnologia</a:t>
                      </a:r>
                      <a:endParaRPr lang="pt-B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baseline="0" noProof="0" dirty="0" smtClean="0"/>
                        <a:t>Captura de informações (Disponível tanto do BPEL e OSB):</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t>SOAP/JMS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pt-BR" sz="1200" kern="1200" baseline="0" noProof="0" dirty="0" smtClean="0"/>
                        <a:t>Publicação de Log:</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t>SOAP/HTTP</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pt-BR" sz="1200" kern="1200" baseline="0" noProof="0" dirty="0" smtClean="0"/>
                        <a:t>Armazenamento dos Logs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solidFill>
                            <a:schemeClr val="tx1"/>
                          </a:solidFill>
                          <a:latin typeface="+mn-lt"/>
                          <a:ea typeface="+mn-ea"/>
                          <a:cs typeface="+mn-cs"/>
                        </a:rPr>
                        <a:t>Oracle </a:t>
                      </a:r>
                      <a:r>
                        <a:rPr lang="pt-BR" sz="1200" kern="1200" baseline="0" noProof="0" dirty="0" err="1" smtClean="0">
                          <a:solidFill>
                            <a:schemeClr val="tx1"/>
                          </a:solidFill>
                          <a:latin typeface="+mn-lt"/>
                          <a:ea typeface="+mn-ea"/>
                          <a:cs typeface="+mn-cs"/>
                        </a:rPr>
                        <a:t>Database</a:t>
                      </a:r>
                      <a:endParaRPr lang="pt-BR" sz="1200" kern="1200" baseline="0" noProof="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pt-BR" sz="1200" kern="1200" baseline="0" noProof="0" dirty="0" smtClean="0">
                          <a:solidFill>
                            <a:schemeClr val="tx1"/>
                          </a:solidFill>
                          <a:latin typeface="+mn-lt"/>
                          <a:ea typeface="+mn-ea"/>
                          <a:cs typeface="+mn-cs"/>
                        </a:rPr>
                        <a:t>Gestão, Manutençã</a:t>
                      </a:r>
                      <a:r>
                        <a:rPr lang="pt-BR" sz="1200" kern="1200" baseline="0" noProof="0" dirty="0" smtClean="0"/>
                        <a:t>o das Configurações de Log:</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t>Através do Console Administrativo</a:t>
                      </a:r>
                      <a:endParaRPr lang="pt-BR" sz="1200" kern="1200" baseline="0" noProof="0" dirty="0" smtClean="0">
                        <a:solidFill>
                          <a:schemeClr val="tx1">
                            <a:lumMod val="75000"/>
                            <a:lumOff val="25000"/>
                          </a:schemeClr>
                        </a:solidFill>
                        <a:latin typeface="Arial" pitchFamily="34" charset="0"/>
                        <a:ea typeface="+mn-ea"/>
                        <a:cs typeface="Arial" pitchFamily="34" charset="0"/>
                      </a:endParaRPr>
                    </a:p>
                  </a:txBody>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203598"/>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ângulo 6"/>
          <p:cNvSpPr/>
          <p:nvPr/>
        </p:nvSpPr>
        <p:spPr>
          <a:xfrm>
            <a:off x="7668344" y="1635646"/>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rot="2269229">
            <a:off x="6660232" y="365178"/>
            <a:ext cx="1152128" cy="461665"/>
          </a:xfrm>
          <a:prstGeom prst="rect">
            <a:avLst/>
          </a:prstGeom>
          <a:noFill/>
        </p:spPr>
        <p:txBody>
          <a:bodyPr wrap="square" rtlCol="0">
            <a:spAutoFit/>
          </a:bodyPr>
          <a:lstStyle/>
          <a:p>
            <a:pPr algn="ctr"/>
            <a:r>
              <a:rPr lang="pt-BR" sz="2400" b="1" dirty="0" smtClean="0">
                <a:solidFill>
                  <a:srgbClr val="FF0000"/>
                </a:solidFill>
              </a:rPr>
              <a:t>PoC</a:t>
            </a:r>
            <a:endParaRPr lang="pt-BR" sz="2400" b="1" dirty="0">
              <a:solidFill>
                <a:srgbClr val="FF0000"/>
              </a:solidFill>
            </a:endParaRPr>
          </a:p>
        </p:txBody>
      </p:sp>
    </p:spTree>
    <p:extLst>
      <p:ext uri="{BB962C8B-B14F-4D97-AF65-F5344CB8AC3E}">
        <p14:creationId xmlns:p14="http://schemas.microsoft.com/office/powerpoint/2010/main" val="34078661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Consulta de Log</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66</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2565778748"/>
              </p:ext>
            </p:extLst>
          </p:nvPr>
        </p:nvGraphicFramePr>
        <p:xfrm>
          <a:off x="431800" y="1177270"/>
          <a:ext cx="6588472" cy="1933952"/>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r>
                        <a:rPr lang="pt-BR" sz="1200" b="0" dirty="0" smtClean="0"/>
                        <a:t>Componente </a:t>
                      </a:r>
                      <a:r>
                        <a:rPr lang="pt-BR" sz="1200" b="0" baseline="0" dirty="0" smtClean="0"/>
                        <a:t>que visualiza as  mensagens de Log </a:t>
                      </a:r>
                      <a:endParaRPr lang="pt-BR" sz="1200" b="0" baseline="0" dirty="0" smtClean="0">
                        <a:solidFill>
                          <a:schemeClr val="tx1">
                            <a:lumMod val="75000"/>
                            <a:lumOff val="25000"/>
                          </a:schemeClr>
                        </a:solidFill>
                        <a:latin typeface="Arial" pitchFamily="34" charset="0"/>
                        <a:cs typeface="Arial" pitchFamily="34" charset="0"/>
                      </a:endParaRPr>
                    </a:p>
                  </a:txBody>
                  <a:tcPr/>
                </a:tc>
              </a:tr>
              <a:tr h="370840">
                <a:tc>
                  <a:txBody>
                    <a:bodyPr/>
                    <a:lstStyle/>
                    <a:p>
                      <a:r>
                        <a:rPr lang="pt-BR" sz="1200" b="0" dirty="0" smtClean="0"/>
                        <a:t>Features</a:t>
                      </a:r>
                      <a:endParaRPr lang="pt-BR" sz="1200" b="0" dirty="0"/>
                    </a:p>
                  </a:txBody>
                  <a:tcPr/>
                </a:tc>
                <a:tc>
                  <a:txBody>
                    <a:bodyPr/>
                    <a:lstStyle/>
                    <a:p>
                      <a:pPr marL="171450" indent="-171450">
                        <a:buFont typeface="Arial" panose="020B0604020202020204" pitchFamily="34" charset="0"/>
                        <a:buChar char="•"/>
                      </a:pPr>
                      <a:r>
                        <a:rPr lang="pt-BR" sz="1200" baseline="0" dirty="0" smtClean="0"/>
                        <a:t>Provê mecanismo de visualiza os logs armazenados na arquitetura;</a:t>
                      </a:r>
                    </a:p>
                    <a:p>
                      <a:pPr marL="171450" indent="-171450">
                        <a:buFont typeface="Arial" panose="020B0604020202020204" pitchFamily="34" charset="0"/>
                        <a:buChar char="•"/>
                      </a:pPr>
                      <a:r>
                        <a:rPr lang="pt-BR" sz="1200" baseline="0" dirty="0" smtClean="0"/>
                        <a:t>Provê mecanismo de filtragem dos logs por </a:t>
                      </a:r>
                      <a:r>
                        <a:rPr lang="pt-BR" sz="1200" baseline="0" dirty="0" err="1" smtClean="0"/>
                        <a:t>transaction</a:t>
                      </a:r>
                      <a:r>
                        <a:rPr lang="pt-BR" sz="1200" baseline="0" dirty="0" smtClean="0"/>
                        <a:t> Id, serviço, Nível de Log, business Key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aseline="0" dirty="0" smtClean="0"/>
                        <a:t>Provê um mecanismo para visualizar em detalhe o </a:t>
                      </a:r>
                      <a:r>
                        <a:rPr lang="pt-BR" sz="1200" baseline="0" dirty="0" err="1" smtClean="0"/>
                        <a:t>payload</a:t>
                      </a:r>
                      <a:r>
                        <a:rPr lang="pt-BR" sz="1200" baseline="0" dirty="0" smtClean="0"/>
                        <a:t> das requisições;</a:t>
                      </a:r>
                    </a:p>
                  </a:txBody>
                  <a:tcPr/>
                </a:tc>
              </a:tr>
              <a:tr h="370840">
                <a:tc>
                  <a:txBody>
                    <a:bodyPr/>
                    <a:lstStyle/>
                    <a:p>
                      <a:r>
                        <a:rPr lang="pt-BR" sz="1200" b="0" dirty="0" smtClean="0"/>
                        <a:t>Tecnologia</a:t>
                      </a:r>
                      <a:endParaRPr lang="pt-B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baseline="0" noProof="0" dirty="0" smtClean="0"/>
                        <a:t>Captura de informações: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t>SOAP/HTTP</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pt-BR" sz="1200" kern="1200" baseline="0" noProof="0" dirty="0" smtClean="0"/>
                        <a:t>Gestão, Manutenção das Configurações de Log:</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t>Através do Console Administrativo</a:t>
                      </a:r>
                      <a:endParaRPr lang="pt-BR" sz="1200" kern="1200" baseline="0" noProof="0" dirty="0" smtClean="0">
                        <a:solidFill>
                          <a:schemeClr val="tx1">
                            <a:lumMod val="75000"/>
                            <a:lumOff val="25000"/>
                          </a:schemeClr>
                        </a:solidFill>
                        <a:latin typeface="Arial" pitchFamily="34" charset="0"/>
                        <a:ea typeface="+mn-ea"/>
                        <a:cs typeface="Arial" pitchFamily="34" charset="0"/>
                      </a:endParaRPr>
                    </a:p>
                  </a:txBody>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203598"/>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ângulo 6"/>
          <p:cNvSpPr/>
          <p:nvPr/>
        </p:nvSpPr>
        <p:spPr>
          <a:xfrm>
            <a:off x="7668344" y="1635646"/>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320004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Tradutor de Erros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67</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579950003"/>
              </p:ext>
            </p:extLst>
          </p:nvPr>
        </p:nvGraphicFramePr>
        <p:xfrm>
          <a:off x="431800" y="1035526"/>
          <a:ext cx="6495930" cy="3200400"/>
        </p:xfrm>
        <a:graphic>
          <a:graphicData uri="http://schemas.openxmlformats.org/drawingml/2006/table">
            <a:tbl>
              <a:tblPr firstRow="1" bandRow="1">
                <a:tableStyleId>{5FD0F851-EC5A-4D38-B0AD-8093EC10F338}</a:tableStyleId>
              </a:tblPr>
              <a:tblGrid>
                <a:gridCol w="958197"/>
                <a:gridCol w="5537733"/>
              </a:tblGrid>
              <a:tr h="288032">
                <a:tc>
                  <a:txBody>
                    <a:bodyPr/>
                    <a:lstStyle/>
                    <a:p>
                      <a:r>
                        <a:rPr lang="pt-BR" sz="1200" b="0" dirty="0" smtClean="0"/>
                        <a:t>Função</a:t>
                      </a:r>
                      <a:endParaRPr lang="pt-BR" sz="1200" b="0" dirty="0"/>
                    </a:p>
                  </a:txBody>
                  <a:tcPr/>
                </a:tc>
                <a:tc>
                  <a:txBody>
                    <a:bodyPr/>
                    <a:lstStyle/>
                    <a:p>
                      <a:r>
                        <a:rPr lang="pt-BR" sz="1200" b="0" dirty="0" smtClean="0"/>
                        <a:t>Componente responsável por realizar a tradução de erros/códigos de retorno ocorridos na execução dos serviços para erros/códigos de retorno conhecidos e tratáveis, de forma a padronizar a propagação de erros/código</a:t>
                      </a:r>
                      <a:r>
                        <a:rPr lang="pt-BR" sz="1200" b="0" baseline="0" dirty="0" smtClean="0"/>
                        <a:t> de retorno</a:t>
                      </a:r>
                      <a:r>
                        <a:rPr lang="pt-BR" sz="1200" b="0" dirty="0" smtClean="0"/>
                        <a:t> para os consumidores de serviço. </a:t>
                      </a:r>
                    </a:p>
                  </a:txBody>
                  <a:tcPr/>
                </a:tc>
              </a:tr>
              <a:tr h="370840">
                <a:tc>
                  <a:txBody>
                    <a:bodyPr/>
                    <a:lstStyle/>
                    <a:p>
                      <a:r>
                        <a:rPr lang="pt-BR" sz="1200" b="0" dirty="0" smtClean="0"/>
                        <a:t>Features</a:t>
                      </a:r>
                      <a:endParaRPr lang="pt-BR" sz="1200" b="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Componente baseado em catálogos de erros/códigos</a:t>
                      </a:r>
                      <a:r>
                        <a:rPr lang="pt-BR" sz="1200" b="0" kern="1200" baseline="0" dirty="0" smtClean="0">
                          <a:solidFill>
                            <a:schemeClr val="tx1"/>
                          </a:solidFill>
                          <a:latin typeface="+mn-lt"/>
                          <a:ea typeface="+mn-ea"/>
                          <a:cs typeface="+mn-cs"/>
                        </a:rPr>
                        <a:t> de retorno</a:t>
                      </a:r>
                      <a:r>
                        <a:rPr lang="pt-BR" sz="1200" b="0" kern="1200" dirty="0" smtClean="0">
                          <a:solidFill>
                            <a:schemeClr val="tx1"/>
                          </a:solidFill>
                          <a:latin typeface="+mn-lt"/>
                          <a:ea typeface="+mn-ea"/>
                          <a:cs typeface="+mn-cs"/>
                        </a:rPr>
                        <a:t> (negócio </a:t>
                      </a:r>
                      <a:r>
                        <a:rPr lang="pt-BR" sz="1200" b="0" kern="1200" baseline="0" dirty="0" smtClean="0">
                          <a:solidFill>
                            <a:schemeClr val="tx1"/>
                          </a:solidFill>
                          <a:latin typeface="+mn-lt"/>
                          <a:ea typeface="+mn-ea"/>
                          <a:cs typeface="+mn-cs"/>
                        </a:rPr>
                        <a:t>e técnicos</a:t>
                      </a:r>
                      <a:r>
                        <a:rPr lang="pt-BR" sz="1200" b="0" kern="1200" dirty="0" smtClean="0">
                          <a:solidFill>
                            <a:schemeClr val="tx1"/>
                          </a:solidFill>
                          <a:latin typeface="+mn-lt"/>
                          <a:ea typeface="+mn-ea"/>
                          <a:cs typeface="+mn-cs"/>
                        </a:rPr>
                        <a:t>) de API e da Framework (Canônico);</a:t>
                      </a:r>
                      <a:endParaRPr lang="pt-BR" sz="1200" b="0"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baseline="0" dirty="0" smtClean="0">
                          <a:solidFill>
                            <a:schemeClr val="tx1"/>
                          </a:solidFill>
                          <a:latin typeface="+mn-lt"/>
                          <a:ea typeface="+mn-ea"/>
                          <a:cs typeface="+mn-cs"/>
                        </a:rPr>
                        <a:t>Provê um serviço de tradução através dum </a:t>
                      </a:r>
                      <a:r>
                        <a:rPr lang="pt-BR" sz="1200" b="0" kern="1200" dirty="0" smtClean="0">
                          <a:solidFill>
                            <a:schemeClr val="tx1"/>
                          </a:solidFill>
                          <a:latin typeface="+mn-lt"/>
                          <a:ea typeface="+mn-ea"/>
                          <a:cs typeface="+mn-cs"/>
                        </a:rPr>
                        <a:t>mecanismo de mapeamento entre estes catálogos, sendo possível modificar a granularidade de traduções de acordo com a necessidade de mapeamento sem provocar impacto nos serviços;</a:t>
                      </a:r>
                    </a:p>
                  </a:txBody>
                  <a:tcPr/>
                </a:tc>
              </a:tr>
              <a:tr h="370840">
                <a:tc>
                  <a:txBody>
                    <a:bodyPr/>
                    <a:lstStyle/>
                    <a:p>
                      <a:r>
                        <a:rPr lang="pt-BR" sz="1200" b="0" dirty="0" smtClean="0"/>
                        <a:t>Tecnologia</a:t>
                      </a:r>
                      <a:endParaRPr lang="pt-BR" sz="1200" b="0" dirty="0"/>
                    </a:p>
                  </a:txBody>
                  <a:tcPr/>
                </a:tc>
                <a:tc>
                  <a:txBody>
                    <a:bodyPr/>
                    <a:lstStyle/>
                    <a:p>
                      <a:r>
                        <a:rPr lang="pt-BR" sz="1200" b="0" kern="1200" dirty="0" smtClean="0">
                          <a:solidFill>
                            <a:schemeClr val="tx1"/>
                          </a:solidFill>
                          <a:latin typeface="+mn-lt"/>
                          <a:ea typeface="+mn-ea"/>
                          <a:cs typeface="+mn-cs"/>
                        </a:rPr>
                        <a:t>Tradução:</a:t>
                      </a:r>
                    </a:p>
                    <a:p>
                      <a:pPr marL="171450" indent="-171450">
                        <a:buFont typeface="Arial" pitchFamily="34" charset="0"/>
                        <a:buChar char="•"/>
                      </a:pPr>
                      <a:r>
                        <a:rPr lang="pt-BR" sz="1200" b="0" kern="1200" dirty="0" smtClean="0">
                          <a:solidFill>
                            <a:schemeClr val="tx1"/>
                          </a:solidFill>
                          <a:latin typeface="+mn-lt"/>
                          <a:ea typeface="+mn-ea"/>
                          <a:cs typeface="+mn-cs"/>
                        </a:rPr>
                        <a:t>SOAP/HTTP</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Coherence</a:t>
                      </a:r>
                      <a:endParaRPr lang="pt-BR" sz="1200" b="0" kern="1200" dirty="0" smtClean="0">
                        <a:solidFill>
                          <a:schemeClr val="tx1"/>
                        </a:solidFill>
                        <a:latin typeface="+mn-lt"/>
                        <a:ea typeface="+mn-ea"/>
                        <a:cs typeface="+mn-cs"/>
                      </a:endParaRPr>
                    </a:p>
                    <a:p>
                      <a:pPr marL="0" indent="0">
                        <a:buFont typeface="Arial" pitchFamily="34" charset="0"/>
                        <a:buNone/>
                      </a:pPr>
                      <a:r>
                        <a:rPr lang="pt-BR" sz="1200" b="0" kern="1200" dirty="0" smtClean="0">
                          <a:solidFill>
                            <a:schemeClr val="tx1"/>
                          </a:solidFill>
                          <a:latin typeface="+mn-lt"/>
                          <a:ea typeface="+mn-ea"/>
                          <a:cs typeface="+mn-cs"/>
                        </a:rPr>
                        <a:t>Armazenamento dos Catálogos e Mapeamentos de Erros/Código de Retorno:</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p>
                      <a:pPr marL="0" indent="0">
                        <a:buFont typeface="Arial" pitchFamily="34" charset="0"/>
                        <a:buNone/>
                      </a:pPr>
                      <a:r>
                        <a:rPr lang="pt-BR" sz="1200" b="0" kern="1200" dirty="0" smtClean="0">
                          <a:solidFill>
                            <a:schemeClr val="tx1"/>
                          </a:solidFill>
                          <a:latin typeface="+mn-lt"/>
                          <a:ea typeface="+mn-ea"/>
                          <a:cs typeface="+mn-cs"/>
                        </a:rPr>
                        <a:t>Gestão e manutenção dos Catálogos e Mapeamentos de Erros:</a:t>
                      </a:r>
                    </a:p>
                    <a:p>
                      <a:pPr marL="171450" indent="-171450">
                        <a:buFont typeface="Arial" pitchFamily="34" charset="0"/>
                        <a:buChar char="•"/>
                      </a:pPr>
                      <a:r>
                        <a:rPr lang="pt-BR" sz="1200" b="0" kern="1200" dirty="0" smtClean="0">
                          <a:solidFill>
                            <a:schemeClr val="tx1"/>
                          </a:solidFill>
                          <a:latin typeface="+mn-lt"/>
                          <a:ea typeface="+mn-ea"/>
                          <a:cs typeface="+mn-cs"/>
                        </a:rPr>
                        <a:t>Através do Console Administrativo</a:t>
                      </a:r>
                    </a:p>
                  </a:txBody>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131590"/>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8100392" y="1563638"/>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rot="2269229">
            <a:off x="6660232" y="365178"/>
            <a:ext cx="1152128" cy="461665"/>
          </a:xfrm>
          <a:prstGeom prst="rect">
            <a:avLst/>
          </a:prstGeom>
          <a:noFill/>
        </p:spPr>
        <p:txBody>
          <a:bodyPr wrap="square" rtlCol="0">
            <a:spAutoFit/>
          </a:bodyPr>
          <a:lstStyle/>
          <a:p>
            <a:pPr algn="ctr"/>
            <a:r>
              <a:rPr lang="pt-BR" sz="2400" b="1" dirty="0" smtClean="0">
                <a:solidFill>
                  <a:srgbClr val="FF0000"/>
                </a:solidFill>
              </a:rPr>
              <a:t>PoC</a:t>
            </a:r>
            <a:endParaRPr lang="pt-BR" sz="2400" b="1" dirty="0">
              <a:solidFill>
                <a:srgbClr val="FF0000"/>
              </a:solidFill>
            </a:endParaRPr>
          </a:p>
        </p:txBody>
      </p:sp>
    </p:spTree>
    <p:extLst>
      <p:ext uri="{BB962C8B-B14F-4D97-AF65-F5344CB8AC3E}">
        <p14:creationId xmlns:p14="http://schemas.microsoft.com/office/powerpoint/2010/main" val="9456819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Publicador de Erros</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68</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1999043553"/>
              </p:ext>
            </p:extLst>
          </p:nvPr>
        </p:nvGraphicFramePr>
        <p:xfrm>
          <a:off x="431800" y="977230"/>
          <a:ext cx="6588472" cy="374904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Componente </a:t>
                      </a:r>
                      <a:r>
                        <a:rPr lang="pt-BR" sz="1200" b="0" baseline="0" dirty="0" smtClean="0"/>
                        <a:t>que permite a publicação do catálogo </a:t>
                      </a:r>
                      <a:r>
                        <a:rPr lang="pt-BR" sz="1200" b="0" kern="1200" dirty="0" smtClean="0">
                          <a:solidFill>
                            <a:schemeClr val="tx1"/>
                          </a:solidFill>
                          <a:latin typeface="+mn-lt"/>
                          <a:ea typeface="+mn-ea"/>
                          <a:cs typeface="+mn-cs"/>
                        </a:rPr>
                        <a:t>de erros</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(negócio </a:t>
                      </a:r>
                      <a:r>
                        <a:rPr lang="pt-BR" sz="1200" b="0" kern="1200" baseline="0" dirty="0" smtClean="0">
                          <a:solidFill>
                            <a:schemeClr val="tx1"/>
                          </a:solidFill>
                          <a:latin typeface="+mn-lt"/>
                          <a:ea typeface="+mn-ea"/>
                          <a:cs typeface="+mn-cs"/>
                        </a:rPr>
                        <a:t>e técnicos</a:t>
                      </a:r>
                      <a:r>
                        <a:rPr lang="pt-BR" sz="1200" b="0" kern="1200" dirty="0" smtClean="0">
                          <a:solidFill>
                            <a:schemeClr val="tx1"/>
                          </a:solidFill>
                          <a:latin typeface="+mn-lt"/>
                          <a:ea typeface="+mn-ea"/>
                          <a:cs typeface="+mn-cs"/>
                        </a:rPr>
                        <a:t>) ou código de retorno</a:t>
                      </a:r>
                      <a:r>
                        <a:rPr lang="pt-BR" sz="1200" b="0" kern="1200" baseline="0" dirty="0" smtClean="0">
                          <a:solidFill>
                            <a:schemeClr val="tx1"/>
                          </a:solidFill>
                          <a:latin typeface="+mn-lt"/>
                          <a:ea typeface="+mn-ea"/>
                          <a:cs typeface="+mn-cs"/>
                        </a:rPr>
                        <a:t> de todas as </a:t>
                      </a:r>
                      <a:r>
                        <a:rPr lang="pt-BR" sz="1200" b="0" kern="1200" dirty="0" smtClean="0">
                          <a:solidFill>
                            <a:schemeClr val="tx1"/>
                          </a:solidFill>
                          <a:latin typeface="+mn-lt"/>
                          <a:ea typeface="+mn-ea"/>
                          <a:cs typeface="+mn-cs"/>
                        </a:rPr>
                        <a:t>API dos provedores (Aplicações) e da Framework (Canônico);</a:t>
                      </a:r>
                      <a:endParaRPr lang="pt-BR" sz="1200" b="0" kern="1200" baseline="0" dirty="0" smtClean="0">
                        <a:solidFill>
                          <a:schemeClr val="tx1"/>
                        </a:solidFill>
                        <a:latin typeface="+mn-lt"/>
                        <a:ea typeface="+mn-ea"/>
                        <a:cs typeface="+mn-cs"/>
                      </a:endParaRPr>
                    </a:p>
                  </a:txBody>
                  <a:tcPr/>
                </a:tc>
              </a:tr>
              <a:tr h="370840">
                <a:tc>
                  <a:txBody>
                    <a:bodyPr/>
                    <a:lstStyle/>
                    <a:p>
                      <a:r>
                        <a:rPr lang="pt-BR" sz="1200" b="0" dirty="0" smtClean="0"/>
                        <a:t>Features</a:t>
                      </a:r>
                      <a:endParaRPr lang="pt-BR" sz="1200" b="0" dirty="0"/>
                    </a:p>
                  </a:txBody>
                  <a:tcPr/>
                </a:tc>
                <a:tc>
                  <a:txBody>
                    <a:bodyPr/>
                    <a:lstStyle/>
                    <a:p>
                      <a:pPr marL="171450" indent="-171450">
                        <a:buFont typeface="Arial" panose="020B0604020202020204" pitchFamily="34" charset="0"/>
                        <a:buChar char="•"/>
                      </a:pPr>
                      <a:r>
                        <a:rPr lang="pt-BR" sz="1200" baseline="0" dirty="0" smtClean="0"/>
                        <a:t>Provê mecanismo que publica o catálogo de erros/código de retorno da API dos serviços provedores;</a:t>
                      </a:r>
                    </a:p>
                    <a:p>
                      <a:pPr marL="171450" indent="-171450">
                        <a:buFont typeface="Arial" panose="020B0604020202020204" pitchFamily="34" charset="0"/>
                        <a:buChar char="•"/>
                      </a:pPr>
                      <a:r>
                        <a:rPr lang="pt-BR" sz="1200" baseline="0" dirty="0" smtClean="0"/>
                        <a:t>Provê mecanismo que publica o catálogo de erros/códigos de retorno canônicos e a sua associação a um ou mais serviços</a:t>
                      </a:r>
                    </a:p>
                    <a:p>
                      <a:pPr marL="171450" indent="-171450">
                        <a:buFont typeface="Arial" panose="020B0604020202020204" pitchFamily="34" charset="0"/>
                        <a:buChar char="•"/>
                      </a:pPr>
                      <a:r>
                        <a:rPr lang="pt-BR" sz="1200" baseline="0" dirty="0" smtClean="0"/>
                        <a:t>Provê um mecanismo que permita fazer o mapeamento entre os erros/código de retorno das API e do canônico;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aseline="0" dirty="0" smtClean="0"/>
                        <a:t>Provê mecanismos de validação tais como duplicidade e completude de mapeamento</a:t>
                      </a:r>
                      <a:r>
                        <a:rPr lang="pt-BR" sz="1200" baseline="0" dirty="0" smtClean="0">
                          <a:solidFill>
                            <a:srgbClr val="FF0000"/>
                          </a:solidFill>
                        </a:rPr>
                        <a:t>, </a:t>
                      </a:r>
                      <a:r>
                        <a:rPr lang="pt-BR" sz="1200" baseline="0" dirty="0" smtClean="0"/>
                        <a:t>mas códigos de retorno podem ser reutilizados em n serviços mas devem ter mesma interpretação na framework</a:t>
                      </a:r>
                    </a:p>
                    <a:p>
                      <a:pPr marL="171450" indent="-171450">
                        <a:buFont typeface="Arial" panose="020B0604020202020204" pitchFamily="34" charset="0"/>
                        <a:buChar char="•"/>
                      </a:pPr>
                      <a:r>
                        <a:rPr lang="pt-BR" sz="1200" baseline="0" dirty="0" smtClean="0"/>
                        <a:t>Tipos de Códigos de Erros/Código de Retorno a suportar </a:t>
                      </a:r>
                    </a:p>
                    <a:p>
                      <a:pPr marL="0" lvl="0" indent="0">
                        <a:buFont typeface="Arial" panose="020B0604020202020204" pitchFamily="34" charset="0"/>
                        <a:buNone/>
                      </a:pPr>
                      <a:r>
                        <a:rPr lang="pt-BR" sz="1200" baseline="0" dirty="0" smtClean="0"/>
                        <a:t>E – Erro Técnicos;  R - Erro Republicável  F – Erros de Negócio; W – Avisos;  S – Mensagens de Sucesso; </a:t>
                      </a:r>
                    </a:p>
                  </a:txBody>
                  <a:tcPr/>
                </a:tc>
              </a:tr>
              <a:tr h="370840">
                <a:tc>
                  <a:txBody>
                    <a:bodyPr/>
                    <a:lstStyle/>
                    <a:p>
                      <a:r>
                        <a:rPr lang="pt-BR" sz="1200" b="0" dirty="0" smtClean="0"/>
                        <a:t>Tecnologia</a:t>
                      </a:r>
                      <a:endParaRPr lang="pt-B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baseline="0" noProof="0" dirty="0" smtClean="0"/>
                        <a:t>Captura de informações: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t>SOAP/HTTP</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pt-BR" sz="1200" kern="1200" baseline="0" noProof="0" dirty="0" smtClean="0"/>
                        <a:t>Gestão, Manutenção das Configurações de Erros/Códigos de Retorno:</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1200" kern="1200" baseline="0" noProof="0" dirty="0" smtClean="0"/>
                        <a:t>Através do Console Administrativo</a:t>
                      </a:r>
                      <a:endParaRPr lang="pt-BR" sz="1200" kern="1200" baseline="0" noProof="0" dirty="0" smtClean="0">
                        <a:solidFill>
                          <a:schemeClr val="tx1">
                            <a:lumMod val="75000"/>
                            <a:lumOff val="25000"/>
                          </a:schemeClr>
                        </a:solidFill>
                        <a:latin typeface="Arial" pitchFamily="34" charset="0"/>
                        <a:ea typeface="+mn-ea"/>
                        <a:cs typeface="Arial" pitchFamily="34" charset="0"/>
                      </a:endParaRPr>
                    </a:p>
                  </a:txBody>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203598"/>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ângulo 6"/>
          <p:cNvSpPr/>
          <p:nvPr/>
        </p:nvSpPr>
        <p:spPr>
          <a:xfrm>
            <a:off x="8100392" y="1635646"/>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711908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Consulta de Propriedades de Serviço</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69</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300558158"/>
              </p:ext>
            </p:extLst>
          </p:nvPr>
        </p:nvGraphicFramePr>
        <p:xfrm>
          <a:off x="431800" y="1347614"/>
          <a:ext cx="6588472" cy="246888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Componente responsável por prover todas as</a:t>
                      </a:r>
                      <a:r>
                        <a:rPr lang="pt-BR" sz="1200" b="0" baseline="0" dirty="0" smtClean="0"/>
                        <a:t> propriedades </a:t>
                      </a:r>
                      <a:r>
                        <a:rPr lang="pt-BR" sz="1200" b="0" dirty="0" smtClean="0"/>
                        <a:t> relacionados com um serviço, tais como nome, </a:t>
                      </a:r>
                      <a:r>
                        <a:rPr lang="pt-BR" sz="1200" b="0" baseline="0" dirty="0" smtClean="0"/>
                        <a:t> versão, operações, </a:t>
                      </a:r>
                      <a:r>
                        <a:rPr lang="pt-BR" sz="1200" b="0" baseline="0" dirty="0" err="1" smtClean="0"/>
                        <a:t>flag</a:t>
                      </a:r>
                      <a:r>
                        <a:rPr lang="pt-BR" sz="1200" b="0" baseline="0" dirty="0" smtClean="0"/>
                        <a:t> de ativação</a:t>
                      </a:r>
                      <a:endParaRPr lang="pt-BR" sz="1200" b="0" dirty="0" smtClean="0"/>
                    </a:p>
                  </a:txBody>
                  <a:tcPr/>
                </a:tc>
              </a:tr>
              <a:tr h="370840">
                <a:tc>
                  <a:txBody>
                    <a:bodyPr/>
                    <a:lstStyle/>
                    <a:p>
                      <a:r>
                        <a:rPr lang="pt-BR" sz="1200" b="0" dirty="0" smtClean="0"/>
                        <a:t>Descrição</a:t>
                      </a:r>
                      <a:endParaRPr lang="pt-BR" sz="1200" b="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kern="1200" dirty="0" smtClean="0">
                          <a:solidFill>
                            <a:schemeClr val="tx1"/>
                          </a:solidFill>
                          <a:latin typeface="+mn-lt"/>
                          <a:ea typeface="+mn-ea"/>
                          <a:cs typeface="+mn-cs"/>
                        </a:rPr>
                        <a:t>Prevê um mecanismo que exponha como serviço a lista de configurações associados a um serviço</a:t>
                      </a:r>
                    </a:p>
                  </a:txBody>
                  <a:tcPr/>
                </a:tc>
              </a:tr>
              <a:tr h="370840">
                <a:tc>
                  <a:txBody>
                    <a:bodyPr/>
                    <a:lstStyle/>
                    <a:p>
                      <a:r>
                        <a:rPr lang="pt-BR" sz="1200" b="0" dirty="0" smtClean="0"/>
                        <a:t>Tech</a:t>
                      </a:r>
                      <a:endParaRPr lang="pt-BR" sz="1200" b="0" dirty="0"/>
                    </a:p>
                  </a:txBody>
                  <a:tcPr/>
                </a:tc>
                <a:tc>
                  <a:txBody>
                    <a:bodyPr/>
                    <a:lstStyle/>
                    <a:p>
                      <a:r>
                        <a:rPr lang="pt-BR" sz="1200" b="0" kern="1200" dirty="0" smtClean="0">
                          <a:solidFill>
                            <a:schemeClr val="tx1"/>
                          </a:solidFill>
                          <a:latin typeface="+mn-lt"/>
                          <a:ea typeface="+mn-ea"/>
                          <a:cs typeface="+mn-cs"/>
                        </a:rPr>
                        <a:t>Implementação:</a:t>
                      </a:r>
                    </a:p>
                    <a:p>
                      <a:pPr marL="171450" indent="-171450">
                        <a:buFont typeface="Arial" pitchFamily="34" charset="0"/>
                        <a:buChar char="•"/>
                      </a:pPr>
                      <a:r>
                        <a:rPr lang="pt-BR" sz="1200" b="0" kern="1200" dirty="0" smtClean="0">
                          <a:solidFill>
                            <a:schemeClr val="tx1"/>
                          </a:solidFill>
                          <a:latin typeface="+mn-lt"/>
                          <a:ea typeface="+mn-ea"/>
                          <a:cs typeface="+mn-cs"/>
                        </a:rPr>
                        <a:t>SOAP/HTTP</a:t>
                      </a:r>
                    </a:p>
                    <a:p>
                      <a:pPr marL="171450" indent="-171450">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Coherence</a:t>
                      </a:r>
                      <a:endParaRPr lang="pt-BR" sz="1200" b="0" kern="1200" dirty="0" smtClean="0">
                        <a:solidFill>
                          <a:schemeClr val="tx1"/>
                        </a:solidFill>
                        <a:latin typeface="+mn-lt"/>
                        <a:ea typeface="+mn-ea"/>
                        <a:cs typeface="+mn-cs"/>
                      </a:endParaRPr>
                    </a:p>
                    <a:p>
                      <a:pPr marL="0" indent="0" algn="l" defTabSz="914400" rtl="0" eaLnBrk="1" latinLnBrk="0" hangingPunct="1">
                        <a:buFont typeface="Arial" pitchFamily="34" charset="0"/>
                        <a:buNone/>
                      </a:pPr>
                      <a:r>
                        <a:rPr lang="pt-BR" sz="1200" b="0" kern="1200" dirty="0" smtClean="0">
                          <a:solidFill>
                            <a:schemeClr val="tx1"/>
                          </a:solidFill>
                          <a:latin typeface="+mn-lt"/>
                          <a:ea typeface="+mn-ea"/>
                          <a:cs typeface="+mn-cs"/>
                        </a:rPr>
                        <a:t>Armazenamento das propriedades</a:t>
                      </a:r>
                      <a:r>
                        <a:rPr lang="pt-BR" sz="1200" b="0" kern="1200" baseline="0" dirty="0" smtClean="0">
                          <a:solidFill>
                            <a:schemeClr val="tx1"/>
                          </a:solidFill>
                          <a:latin typeface="+mn-lt"/>
                          <a:ea typeface="+mn-ea"/>
                          <a:cs typeface="+mn-cs"/>
                        </a:rPr>
                        <a:t> do serviço</a:t>
                      </a:r>
                      <a:r>
                        <a:rPr lang="pt-BR" sz="1200" b="0" kern="1200" dirty="0" smtClean="0">
                          <a:solidFill>
                            <a:schemeClr val="tx1"/>
                          </a:solidFill>
                          <a:latin typeface="+mn-lt"/>
                          <a:ea typeface="+mn-ea"/>
                          <a:cs typeface="+mn-cs"/>
                        </a:rPr>
                        <a:t>:</a:t>
                      </a:r>
                    </a:p>
                    <a:p>
                      <a:pPr marL="0" indent="-171450" algn="l" defTabSz="914400" rtl="0" eaLnBrk="1" latinLnBrk="0" hangingPunct="1">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pt-BR" sz="1200" b="0" kern="1200" dirty="0" smtClean="0">
                          <a:solidFill>
                            <a:schemeClr val="tx1"/>
                          </a:solidFill>
                          <a:latin typeface="+mn-lt"/>
                          <a:ea typeface="+mn-ea"/>
                          <a:cs typeface="+mn-cs"/>
                        </a:rPr>
                        <a:t>Gestão e Manutenção das</a:t>
                      </a:r>
                      <a:r>
                        <a:rPr lang="pt-BR" sz="1200" b="0" kern="1200" baseline="0" dirty="0" smtClean="0">
                          <a:solidFill>
                            <a:schemeClr val="tx1"/>
                          </a:solidFill>
                          <a:latin typeface="+mn-lt"/>
                          <a:ea typeface="+mn-ea"/>
                          <a:cs typeface="+mn-cs"/>
                        </a:rPr>
                        <a:t> Propriedades de Serviços</a:t>
                      </a:r>
                      <a:r>
                        <a:rPr lang="pt-BR" sz="1200" b="0" kern="1200" dirty="0" smtClean="0">
                          <a:solidFill>
                            <a:schemeClr val="tx1"/>
                          </a:solidFill>
                          <a:latin typeface="+mn-lt"/>
                          <a:ea typeface="+mn-ea"/>
                          <a:cs typeface="+mn-cs"/>
                        </a:rPr>
                        <a:t>:</a:t>
                      </a:r>
                    </a:p>
                    <a:p>
                      <a:pPr marL="0" indent="-171450" algn="l" defTabSz="914400" rtl="0" eaLnBrk="1" latinLnBrk="0" hangingPunct="1">
                        <a:buFont typeface="Arial" pitchFamily="34" charset="0"/>
                        <a:buChar char="•"/>
                      </a:pPr>
                      <a:r>
                        <a:rPr lang="pt-BR" sz="1200" b="0" kern="1200" dirty="0" smtClean="0">
                          <a:solidFill>
                            <a:schemeClr val="tx1"/>
                          </a:solidFill>
                          <a:latin typeface="+mn-lt"/>
                          <a:ea typeface="+mn-ea"/>
                          <a:cs typeface="+mn-cs"/>
                        </a:rPr>
                        <a:t>Através do Console Administrativo</a:t>
                      </a:r>
                    </a:p>
                    <a:p>
                      <a:pPr marL="0" indent="-171450" algn="l" defTabSz="914400" rtl="0" eaLnBrk="1" latinLnBrk="0" hangingPunct="1">
                        <a:buFont typeface="Arial" pitchFamily="34" charset="0"/>
                        <a:buChar char="•"/>
                      </a:pPr>
                      <a:r>
                        <a:rPr lang="pt-BR" sz="1200" b="0" kern="1200" dirty="0" smtClean="0">
                          <a:solidFill>
                            <a:schemeClr val="tx1"/>
                          </a:solidFill>
                          <a:latin typeface="+mn-lt"/>
                          <a:ea typeface="+mn-ea"/>
                          <a:cs typeface="+mn-cs"/>
                        </a:rPr>
                        <a:t>Serviço</a:t>
                      </a:r>
                      <a:r>
                        <a:rPr lang="pt-BR" sz="1200" b="0" kern="1200" baseline="0" dirty="0" smtClean="0">
                          <a:solidFill>
                            <a:schemeClr val="tx1"/>
                          </a:solidFill>
                          <a:latin typeface="+mn-lt"/>
                          <a:ea typeface="+mn-ea"/>
                          <a:cs typeface="+mn-cs"/>
                        </a:rPr>
                        <a:t> proporcionado pela Framework para atualizar estas propriedades </a:t>
                      </a:r>
                      <a:endParaRPr lang="pt-BR" sz="1200" b="0" kern="1200" dirty="0" smtClean="0">
                        <a:solidFill>
                          <a:schemeClr val="tx1"/>
                        </a:solidFill>
                        <a:latin typeface="+mn-lt"/>
                        <a:ea typeface="+mn-ea"/>
                        <a:cs typeface="+mn-cs"/>
                      </a:endParaRPr>
                    </a:p>
                  </a:txBody>
                  <a:tcPr/>
                </a:tc>
              </a:tr>
            </a:tbl>
          </a:graphicData>
        </a:graphic>
      </p:graphicFrame>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203598"/>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8532440" y="1635646"/>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6223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0"/>
          </p:nvPr>
        </p:nvSpPr>
        <p:spPr/>
        <p:txBody>
          <a:bodyPr/>
          <a:lstStyle/>
          <a:p>
            <a:r>
              <a:rPr lang="pt-BR" dirty="0" smtClean="0"/>
              <a:t>Arquitetura de Referência</a:t>
            </a:r>
            <a:endParaRPr lang="pt-BR" dirty="0"/>
          </a:p>
        </p:txBody>
      </p:sp>
    </p:spTree>
    <p:extLst>
      <p:ext uri="{BB962C8B-B14F-4D97-AF65-F5344CB8AC3E}">
        <p14:creationId xmlns:p14="http://schemas.microsoft.com/office/powerpoint/2010/main" val="27437046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Serviços de Infraestrutura</a:t>
            </a:r>
            <a:br>
              <a:rPr lang="pt-BR" dirty="0" smtClean="0"/>
            </a:br>
            <a:r>
              <a:rPr lang="pt-BR" b="0" i="1" dirty="0" smtClean="0"/>
              <a:t>Atualização de Propriedades de Serviço</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70</a:t>
            </a:fld>
            <a:endParaRPr lang="pt-BR" dirty="0"/>
          </a:p>
        </p:txBody>
      </p:sp>
      <p:graphicFrame>
        <p:nvGraphicFramePr>
          <p:cNvPr id="6" name="Espaço Reservado para Conteúdo 5"/>
          <p:cNvGraphicFramePr>
            <a:graphicFrameLocks noGrp="1"/>
          </p:cNvGraphicFramePr>
          <p:nvPr>
            <p:ph sz="quarter" idx="11"/>
            <p:extLst>
              <p:ext uri="{D42A27DB-BD31-4B8C-83A1-F6EECF244321}">
                <p14:modId xmlns:p14="http://schemas.microsoft.com/office/powerpoint/2010/main" val="2996974689"/>
              </p:ext>
            </p:extLst>
          </p:nvPr>
        </p:nvGraphicFramePr>
        <p:xfrm>
          <a:off x="431800" y="1347614"/>
          <a:ext cx="6588472" cy="2103120"/>
        </p:xfrm>
        <a:graphic>
          <a:graphicData uri="http://schemas.openxmlformats.org/drawingml/2006/table">
            <a:tbl>
              <a:tblPr firstRow="1" bandRow="1">
                <a:tableStyleId>{5FD0F851-EC5A-4D38-B0AD-8093EC10F338}</a:tableStyleId>
              </a:tblPr>
              <a:tblGrid>
                <a:gridCol w="971848"/>
                <a:gridCol w="5616624"/>
              </a:tblGrid>
              <a:tr h="288032">
                <a:tc>
                  <a:txBody>
                    <a:bodyPr/>
                    <a:lstStyle/>
                    <a:p>
                      <a:r>
                        <a:rPr lang="pt-BR" sz="1200" b="0" dirty="0" smtClean="0"/>
                        <a:t>Função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dirty="0" smtClean="0"/>
                        <a:t>Componente responsável por criar</a:t>
                      </a:r>
                      <a:r>
                        <a:rPr lang="pt-BR" sz="1200" b="0" baseline="0" dirty="0" smtClean="0"/>
                        <a:t> ou </a:t>
                      </a:r>
                      <a:r>
                        <a:rPr lang="pt-BR" sz="1200" b="0" dirty="0" smtClean="0"/>
                        <a:t>alterar </a:t>
                      </a:r>
                      <a:r>
                        <a:rPr lang="pt-BR" sz="1200" b="0" baseline="0" dirty="0" smtClean="0"/>
                        <a:t>propriedades </a:t>
                      </a:r>
                      <a:r>
                        <a:rPr lang="pt-BR" sz="1200" b="0" dirty="0" smtClean="0"/>
                        <a:t> relacionados com um serviço, tais como nome, </a:t>
                      </a:r>
                      <a:r>
                        <a:rPr lang="pt-BR" sz="1200" b="0" baseline="0" dirty="0" smtClean="0"/>
                        <a:t> versão, operações, ambiente ,  </a:t>
                      </a:r>
                      <a:r>
                        <a:rPr lang="pt-BR" sz="1200" b="0" baseline="0" dirty="0" err="1" smtClean="0"/>
                        <a:t>flag</a:t>
                      </a:r>
                      <a:r>
                        <a:rPr lang="pt-BR" sz="1200" b="0" baseline="0" dirty="0" smtClean="0"/>
                        <a:t> de ativação, nível de log</a:t>
                      </a:r>
                      <a:endParaRPr lang="pt-BR" sz="1200" b="0" dirty="0" smtClean="0"/>
                    </a:p>
                  </a:txBody>
                  <a:tcPr/>
                </a:tc>
              </a:tr>
              <a:tr h="370840">
                <a:tc>
                  <a:txBody>
                    <a:bodyPr/>
                    <a:lstStyle/>
                    <a:p>
                      <a:r>
                        <a:rPr lang="pt-BR" sz="1200" b="0" dirty="0" smtClean="0"/>
                        <a:t>Descrição</a:t>
                      </a:r>
                      <a:endParaRPr lang="pt-BR"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kern="1200" dirty="0" smtClean="0">
                          <a:solidFill>
                            <a:schemeClr val="tx1"/>
                          </a:solidFill>
                          <a:latin typeface="+mn-lt"/>
                          <a:ea typeface="+mn-ea"/>
                          <a:cs typeface="+mn-cs"/>
                        </a:rPr>
                        <a:t>Prevê um mecanismo que publique e atualize</a:t>
                      </a:r>
                      <a:r>
                        <a:rPr lang="pt-BR" sz="1200" b="0" kern="1200" baseline="0" dirty="0" smtClean="0">
                          <a:solidFill>
                            <a:schemeClr val="tx1"/>
                          </a:solidFill>
                          <a:latin typeface="+mn-lt"/>
                          <a:ea typeface="+mn-ea"/>
                          <a:cs typeface="+mn-cs"/>
                        </a:rPr>
                        <a:t> </a:t>
                      </a:r>
                      <a:r>
                        <a:rPr lang="pt-BR" sz="1200" b="0" kern="1200" dirty="0" smtClean="0">
                          <a:solidFill>
                            <a:schemeClr val="tx1"/>
                          </a:solidFill>
                          <a:latin typeface="+mn-lt"/>
                          <a:ea typeface="+mn-ea"/>
                          <a:cs typeface="+mn-cs"/>
                        </a:rPr>
                        <a:t>a lista de configurações associados a um ou mais serviço</a:t>
                      </a:r>
                    </a:p>
                  </a:txBody>
                  <a:tcPr/>
                </a:tc>
              </a:tr>
              <a:tr h="370840">
                <a:tc>
                  <a:txBody>
                    <a:bodyPr/>
                    <a:lstStyle/>
                    <a:p>
                      <a:r>
                        <a:rPr lang="pt-BR" sz="1200" b="0" dirty="0" smtClean="0"/>
                        <a:t>Tech</a:t>
                      </a:r>
                      <a:endParaRPr lang="pt-BR" sz="1200" b="0" dirty="0"/>
                    </a:p>
                  </a:txBody>
                  <a:tcPr/>
                </a:tc>
                <a:tc>
                  <a:txBody>
                    <a:bodyPr/>
                    <a:lstStyle/>
                    <a:p>
                      <a:r>
                        <a:rPr lang="pt-BR" sz="1200" b="0" kern="1200" dirty="0" smtClean="0">
                          <a:solidFill>
                            <a:schemeClr val="tx1"/>
                          </a:solidFill>
                          <a:latin typeface="+mn-lt"/>
                          <a:ea typeface="+mn-ea"/>
                          <a:cs typeface="+mn-cs"/>
                        </a:rPr>
                        <a:t>Implementação:</a:t>
                      </a:r>
                    </a:p>
                    <a:p>
                      <a:pPr marL="171450" indent="-171450">
                        <a:buFont typeface="Arial" pitchFamily="34" charset="0"/>
                        <a:buChar char="•"/>
                      </a:pPr>
                      <a:r>
                        <a:rPr lang="pt-BR" sz="1200" b="0" kern="1200" dirty="0" smtClean="0">
                          <a:solidFill>
                            <a:schemeClr val="tx1"/>
                          </a:solidFill>
                          <a:latin typeface="+mn-lt"/>
                          <a:ea typeface="+mn-ea"/>
                          <a:cs typeface="+mn-cs"/>
                        </a:rPr>
                        <a:t>SOAP/HTTP</a:t>
                      </a:r>
                    </a:p>
                    <a:p>
                      <a:pPr marL="0" indent="0" algn="l" defTabSz="914400" rtl="0" eaLnBrk="1" latinLnBrk="0" hangingPunct="1">
                        <a:buFont typeface="Arial" pitchFamily="34" charset="0"/>
                        <a:buNone/>
                      </a:pPr>
                      <a:r>
                        <a:rPr lang="pt-BR" sz="1200" b="0" kern="1200" dirty="0" smtClean="0">
                          <a:solidFill>
                            <a:schemeClr val="tx1"/>
                          </a:solidFill>
                          <a:latin typeface="+mn-lt"/>
                          <a:ea typeface="+mn-ea"/>
                          <a:cs typeface="+mn-cs"/>
                        </a:rPr>
                        <a:t>Armazenamento das propriedades</a:t>
                      </a:r>
                      <a:r>
                        <a:rPr lang="pt-BR" sz="1200" b="0" kern="1200" baseline="0" dirty="0" smtClean="0">
                          <a:solidFill>
                            <a:schemeClr val="tx1"/>
                          </a:solidFill>
                          <a:latin typeface="+mn-lt"/>
                          <a:ea typeface="+mn-ea"/>
                          <a:cs typeface="+mn-cs"/>
                        </a:rPr>
                        <a:t> do serviço</a:t>
                      </a:r>
                      <a:r>
                        <a:rPr lang="pt-BR" sz="1200" b="0" kern="1200" dirty="0" smtClean="0">
                          <a:solidFill>
                            <a:schemeClr val="tx1"/>
                          </a:solidFill>
                          <a:latin typeface="+mn-lt"/>
                          <a:ea typeface="+mn-ea"/>
                          <a:cs typeface="+mn-cs"/>
                        </a:rPr>
                        <a:t>:</a:t>
                      </a:r>
                    </a:p>
                    <a:p>
                      <a:pPr marL="0" indent="-171450" algn="l" defTabSz="914400" rtl="0" eaLnBrk="1" latinLnBrk="0" hangingPunct="1">
                        <a:buFont typeface="Arial" pitchFamily="34" charset="0"/>
                        <a:buChar char="•"/>
                      </a:pPr>
                      <a:r>
                        <a:rPr lang="pt-BR" sz="1200" b="0" kern="1200" dirty="0" smtClean="0">
                          <a:solidFill>
                            <a:schemeClr val="tx1"/>
                          </a:solidFill>
                          <a:latin typeface="+mn-lt"/>
                          <a:ea typeface="+mn-ea"/>
                          <a:cs typeface="+mn-cs"/>
                        </a:rPr>
                        <a:t>Oracle </a:t>
                      </a:r>
                      <a:r>
                        <a:rPr lang="pt-BR" sz="1200" b="0" kern="1200" dirty="0" err="1" smtClean="0">
                          <a:solidFill>
                            <a:schemeClr val="tx1"/>
                          </a:solidFill>
                          <a:latin typeface="+mn-lt"/>
                          <a:ea typeface="+mn-ea"/>
                          <a:cs typeface="+mn-cs"/>
                        </a:rPr>
                        <a:t>Database</a:t>
                      </a:r>
                      <a:endParaRPr lang="pt-BR"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pt-BR" sz="1200" b="0" kern="1200" dirty="0" smtClean="0">
                          <a:solidFill>
                            <a:schemeClr val="tx1"/>
                          </a:solidFill>
                          <a:latin typeface="+mn-lt"/>
                          <a:ea typeface="+mn-ea"/>
                          <a:cs typeface="+mn-cs"/>
                        </a:rPr>
                        <a:t>Gestão e Manutenção das</a:t>
                      </a:r>
                      <a:r>
                        <a:rPr lang="pt-BR" sz="1200" b="0" kern="1200" baseline="0" dirty="0" smtClean="0">
                          <a:solidFill>
                            <a:schemeClr val="tx1"/>
                          </a:solidFill>
                          <a:latin typeface="+mn-lt"/>
                          <a:ea typeface="+mn-ea"/>
                          <a:cs typeface="+mn-cs"/>
                        </a:rPr>
                        <a:t> Propriedades de Serviços</a:t>
                      </a:r>
                      <a:r>
                        <a:rPr lang="pt-BR" sz="1200" b="0" kern="1200" dirty="0" smtClean="0">
                          <a:solidFill>
                            <a:schemeClr val="tx1"/>
                          </a:solidFill>
                          <a:latin typeface="+mn-lt"/>
                          <a:ea typeface="+mn-ea"/>
                          <a:cs typeface="+mn-cs"/>
                        </a:rPr>
                        <a:t>:</a:t>
                      </a:r>
                    </a:p>
                    <a:p>
                      <a:pPr marL="0" indent="-171450" algn="l" defTabSz="914400" rtl="0" eaLnBrk="1" latinLnBrk="0" hangingPunct="1">
                        <a:buFont typeface="Arial" pitchFamily="34" charset="0"/>
                        <a:buChar char="•"/>
                      </a:pPr>
                      <a:r>
                        <a:rPr lang="pt-BR" sz="1200" b="0" kern="1200" dirty="0" smtClean="0">
                          <a:solidFill>
                            <a:schemeClr val="tx1"/>
                          </a:solidFill>
                          <a:latin typeface="+mn-lt"/>
                          <a:ea typeface="+mn-ea"/>
                          <a:cs typeface="+mn-cs"/>
                        </a:rPr>
                        <a:t>Através do Console Administrativo</a:t>
                      </a:r>
                    </a:p>
                  </a:txBody>
                  <a:tcPr/>
                </a:tc>
              </a:tr>
            </a:tbl>
          </a:graphicData>
        </a:graphic>
      </p:graphicFrame>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203598"/>
            <a:ext cx="187337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8532440" y="1635646"/>
            <a:ext cx="432048" cy="508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819568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56" y="2415472"/>
            <a:ext cx="4081636" cy="231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p:cNvSpPr>
            <a:spLocks noGrp="1"/>
          </p:cNvSpPr>
          <p:nvPr>
            <p:ph type="title"/>
          </p:nvPr>
        </p:nvSpPr>
        <p:spPr>
          <a:xfrm>
            <a:off x="432000" y="309600"/>
            <a:ext cx="6768000" cy="646331"/>
          </a:xfrm>
        </p:spPr>
        <p:txBody>
          <a:bodyPr/>
          <a:lstStyle/>
          <a:p>
            <a:r>
              <a:rPr lang="pt-BR" dirty="0" smtClean="0"/>
              <a:t>Modelo de Metadados</a:t>
            </a:r>
            <a:br>
              <a:rPr lang="pt-BR" dirty="0" smtClean="0"/>
            </a:br>
            <a:r>
              <a:rPr lang="pt-BR" b="0" i="1" dirty="0" smtClean="0"/>
              <a:t>Entidades</a:t>
            </a:r>
            <a:endParaRPr lang="pt-BR" b="0" i="1" dirty="0"/>
          </a:p>
        </p:txBody>
      </p:sp>
      <p:sp>
        <p:nvSpPr>
          <p:cNvPr id="3" name="Espaço Reservado para Número de Slide 2"/>
          <p:cNvSpPr>
            <a:spLocks noGrp="1"/>
          </p:cNvSpPr>
          <p:nvPr>
            <p:ph type="sldNum" sz="quarter" idx="10"/>
          </p:nvPr>
        </p:nvSpPr>
        <p:spPr/>
        <p:txBody>
          <a:bodyPr/>
          <a:lstStyle/>
          <a:p>
            <a:r>
              <a:rPr lang="pt-BR" dirty="0" smtClean="0"/>
              <a:t> |   MATERIAL CONFIDENCIAL   |   PÁGINA </a:t>
            </a:r>
            <a:fld id="{7F303BA8-C97C-4F5B-B9D3-CDD17C3693B6}" type="slidenum">
              <a:rPr lang="pt-BR" smtClean="0"/>
              <a:pPr/>
              <a:t>71</a:t>
            </a:fld>
            <a:endParaRPr lang="pt-BR" dirty="0"/>
          </a:p>
        </p:txBody>
      </p:sp>
      <p:sp>
        <p:nvSpPr>
          <p:cNvPr id="9" name="Espaço Reservado para Conteúdo 3"/>
          <p:cNvSpPr>
            <a:spLocks noGrp="1"/>
          </p:cNvSpPr>
          <p:nvPr>
            <p:ph sz="quarter" idx="11"/>
          </p:nvPr>
        </p:nvSpPr>
        <p:spPr>
          <a:xfrm>
            <a:off x="4788024" y="1222059"/>
            <a:ext cx="3790776" cy="3797963"/>
          </a:xfrm>
        </p:spPr>
        <p:txBody>
          <a:bodyPr/>
          <a:lstStyle/>
          <a:p>
            <a:r>
              <a:rPr lang="pt-BR" b="1" dirty="0" smtClean="0"/>
              <a:t>Dados Referência</a:t>
            </a:r>
            <a:endParaRPr lang="pt-BR" b="1" dirty="0"/>
          </a:p>
          <a:p>
            <a:r>
              <a:rPr lang="pt-BR" dirty="0" smtClean="0"/>
              <a:t>Entidades relacionados com a gestão de Dados Referência utilizada pela integração – Tabelas </a:t>
            </a:r>
            <a:r>
              <a:rPr lang="pt-BR" dirty="0" err="1" smtClean="0"/>
              <a:t>Code</a:t>
            </a:r>
            <a:r>
              <a:rPr lang="pt-BR" dirty="0" smtClean="0"/>
              <a:t>/</a:t>
            </a:r>
            <a:r>
              <a:rPr lang="pt-BR" dirty="0" err="1" smtClean="0"/>
              <a:t>Decode</a:t>
            </a:r>
            <a:r>
              <a:rPr lang="pt-BR" dirty="0" smtClean="0"/>
              <a:t>;</a:t>
            </a:r>
          </a:p>
          <a:p>
            <a:r>
              <a:rPr lang="pt-BR" b="1" dirty="0" smtClean="0"/>
              <a:t>Logs</a:t>
            </a:r>
          </a:p>
          <a:p>
            <a:r>
              <a:rPr lang="pt-BR" dirty="0" smtClean="0"/>
              <a:t>Entidades relacionadas com a gestão de logs de auditoria;</a:t>
            </a:r>
          </a:p>
          <a:p>
            <a:r>
              <a:rPr lang="pt-BR" b="1" dirty="0" smtClean="0"/>
              <a:t>Configuração </a:t>
            </a:r>
            <a:r>
              <a:rPr lang="pt-BR" b="1" dirty="0"/>
              <a:t>de </a:t>
            </a:r>
            <a:r>
              <a:rPr lang="pt-BR" b="1" dirty="0" smtClean="0"/>
              <a:t>Erros</a:t>
            </a:r>
            <a:endParaRPr lang="pt-BR" b="1" dirty="0"/>
          </a:p>
          <a:p>
            <a:pPr>
              <a:spcBef>
                <a:spcPts val="0"/>
              </a:spcBef>
              <a:defRPr/>
            </a:pPr>
            <a:r>
              <a:rPr lang="pt-BR" dirty="0"/>
              <a:t>Entidades relacionadas com a gestão </a:t>
            </a:r>
            <a:r>
              <a:rPr lang="pt-BR" dirty="0" smtClean="0"/>
              <a:t>das </a:t>
            </a:r>
            <a:r>
              <a:rPr lang="pt-BR" dirty="0"/>
              <a:t>configurações dos </a:t>
            </a:r>
            <a:r>
              <a:rPr lang="pt-BR" dirty="0" smtClean="0"/>
              <a:t>Erros/Códigos de Retorno da Framework e mapeamentos destes para as </a:t>
            </a:r>
            <a:r>
              <a:rPr lang="pt-BR" dirty="0" err="1" smtClean="0"/>
              <a:t>APIs</a:t>
            </a:r>
            <a:r>
              <a:rPr lang="pt-BR" dirty="0" smtClean="0"/>
              <a:t>. </a:t>
            </a:r>
            <a:endParaRPr lang="pt-BR" dirty="0"/>
          </a:p>
          <a:p>
            <a:r>
              <a:rPr lang="pt-BR" b="1" dirty="0" smtClean="0"/>
              <a:t>Catálogo Operacional</a:t>
            </a:r>
            <a:endParaRPr lang="pt-BR" b="1" dirty="0"/>
          </a:p>
          <a:p>
            <a:r>
              <a:rPr lang="pt-BR" dirty="0" smtClean="0"/>
              <a:t>Entidades relacionadas com o catálogo operacional de serviços e a as configurações destes.</a:t>
            </a:r>
            <a:endParaRPr lang="pt-BR"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tângulo 11"/>
          <p:cNvSpPr/>
          <p:nvPr/>
        </p:nvSpPr>
        <p:spPr>
          <a:xfrm>
            <a:off x="6529741" y="734213"/>
            <a:ext cx="562539"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Conteúdo 3"/>
          <p:cNvSpPr txBox="1">
            <a:spLocks/>
          </p:cNvSpPr>
          <p:nvPr/>
        </p:nvSpPr>
        <p:spPr>
          <a:xfrm>
            <a:off x="251520" y="1203598"/>
            <a:ext cx="4458260" cy="1169551"/>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 </a:t>
            </a:r>
            <a:r>
              <a:rPr lang="pt-BR" b="1" dirty="0" smtClean="0"/>
              <a:t>Modelo de Metadados </a:t>
            </a:r>
            <a:r>
              <a:rPr lang="pt-BR" dirty="0" smtClean="0"/>
              <a:t>são as entidades técnicas de </a:t>
            </a:r>
            <a:r>
              <a:rPr lang="pt-BR" dirty="0"/>
              <a:t>dados que suportam a framework de execução</a:t>
            </a:r>
            <a:r>
              <a:rPr lang="pt-BR" dirty="0" smtClean="0"/>
              <a:t>. Eles serão geridos pelos </a:t>
            </a:r>
            <a:r>
              <a:rPr lang="pt-BR" b="1" dirty="0" smtClean="0"/>
              <a:t>Gerenciadores</a:t>
            </a:r>
            <a:r>
              <a:rPr lang="pt-BR" dirty="0" smtClean="0"/>
              <a:t> da Console Administrativa ou manipulados por</a:t>
            </a:r>
            <a:r>
              <a:rPr lang="pt-BR" b="1" dirty="0" smtClean="0"/>
              <a:t> Serviços de Infraestrutura</a:t>
            </a:r>
            <a:r>
              <a:rPr lang="pt-BR" dirty="0" smtClean="0"/>
              <a:t>.</a:t>
            </a:r>
            <a:endParaRPr lang="pt-BR" dirty="0"/>
          </a:p>
        </p:txBody>
      </p:sp>
      <p:sp>
        <p:nvSpPr>
          <p:cNvPr id="10" name="Retângulo 9"/>
          <p:cNvSpPr/>
          <p:nvPr/>
        </p:nvSpPr>
        <p:spPr>
          <a:xfrm>
            <a:off x="395536" y="4083918"/>
            <a:ext cx="4104456"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p:cNvSpPr txBox="1"/>
          <p:nvPr/>
        </p:nvSpPr>
        <p:spPr>
          <a:xfrm rot="2269229">
            <a:off x="1028263" y="4205662"/>
            <a:ext cx="726840" cy="276999"/>
          </a:xfrm>
          <a:prstGeom prst="rect">
            <a:avLst/>
          </a:prstGeom>
          <a:noFill/>
        </p:spPr>
        <p:txBody>
          <a:bodyPr wrap="square" rtlCol="0">
            <a:spAutoFit/>
          </a:bodyPr>
          <a:lstStyle/>
          <a:p>
            <a:pPr algn="ctr"/>
            <a:r>
              <a:rPr lang="pt-BR" sz="1200" b="1" dirty="0" smtClean="0">
                <a:solidFill>
                  <a:srgbClr val="FF0000"/>
                </a:solidFill>
              </a:rPr>
              <a:t>PoC</a:t>
            </a:r>
            <a:endParaRPr lang="pt-BR" sz="1200" b="1" dirty="0">
              <a:solidFill>
                <a:srgbClr val="FF0000"/>
              </a:solidFill>
            </a:endParaRPr>
          </a:p>
        </p:txBody>
      </p:sp>
      <p:sp>
        <p:nvSpPr>
          <p:cNvPr id="14" name="CaixaDeTexto 13"/>
          <p:cNvSpPr txBox="1"/>
          <p:nvPr/>
        </p:nvSpPr>
        <p:spPr>
          <a:xfrm rot="2269229">
            <a:off x="2996409" y="4261239"/>
            <a:ext cx="726840" cy="276999"/>
          </a:xfrm>
          <a:prstGeom prst="rect">
            <a:avLst/>
          </a:prstGeom>
          <a:noFill/>
        </p:spPr>
        <p:txBody>
          <a:bodyPr wrap="square" rtlCol="0">
            <a:spAutoFit/>
          </a:bodyPr>
          <a:lstStyle/>
          <a:p>
            <a:pPr algn="ctr"/>
            <a:r>
              <a:rPr lang="pt-BR" sz="1200" b="1" dirty="0" smtClean="0">
                <a:solidFill>
                  <a:srgbClr val="FF0000"/>
                </a:solidFill>
              </a:rPr>
              <a:t>PoC</a:t>
            </a:r>
            <a:endParaRPr lang="pt-BR" sz="1200" b="1" dirty="0">
              <a:solidFill>
                <a:srgbClr val="FF0000"/>
              </a:solidFill>
            </a:endParaRPr>
          </a:p>
        </p:txBody>
      </p:sp>
      <p:sp>
        <p:nvSpPr>
          <p:cNvPr id="15" name="CaixaDeTexto 14"/>
          <p:cNvSpPr txBox="1"/>
          <p:nvPr/>
        </p:nvSpPr>
        <p:spPr>
          <a:xfrm rot="2269229">
            <a:off x="1844281" y="4261239"/>
            <a:ext cx="726840" cy="276999"/>
          </a:xfrm>
          <a:prstGeom prst="rect">
            <a:avLst/>
          </a:prstGeom>
          <a:noFill/>
        </p:spPr>
        <p:txBody>
          <a:bodyPr wrap="square" rtlCol="0">
            <a:spAutoFit/>
          </a:bodyPr>
          <a:lstStyle/>
          <a:p>
            <a:pPr algn="ctr"/>
            <a:r>
              <a:rPr lang="pt-BR" sz="1200" b="1" dirty="0" smtClean="0">
                <a:solidFill>
                  <a:srgbClr val="FF0000"/>
                </a:solidFill>
              </a:rPr>
              <a:t>PoC</a:t>
            </a:r>
            <a:endParaRPr lang="pt-BR" sz="1200" b="1" dirty="0">
              <a:solidFill>
                <a:srgbClr val="FF0000"/>
              </a:solidFill>
            </a:endParaRPr>
          </a:p>
        </p:txBody>
      </p:sp>
    </p:spTree>
    <p:extLst>
      <p:ext uri="{BB962C8B-B14F-4D97-AF65-F5344CB8AC3E}">
        <p14:creationId xmlns:p14="http://schemas.microsoft.com/office/powerpoint/2010/main" val="27971356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432000" y="309600"/>
            <a:ext cx="6768000" cy="646331"/>
          </a:xfrm>
        </p:spPr>
        <p:txBody>
          <a:bodyPr/>
          <a:lstStyle/>
          <a:p>
            <a:r>
              <a:rPr lang="pt-BR" dirty="0" smtClean="0"/>
              <a:t>Modelo de Metadados</a:t>
            </a:r>
            <a:br>
              <a:rPr lang="pt-BR" dirty="0" smtClean="0"/>
            </a:br>
            <a:r>
              <a:rPr lang="pt-BR" b="0" i="1" dirty="0" smtClean="0"/>
              <a:t>Entidades de Suporte</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72</a:t>
            </a:fld>
            <a:endParaRPr lang="pt-B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48908"/>
            <a:ext cx="4000301" cy="2525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ela 1"/>
          <p:cNvGraphicFramePr>
            <a:graphicFrameLocks noGrp="1"/>
          </p:cNvGraphicFramePr>
          <p:nvPr>
            <p:extLst>
              <p:ext uri="{D42A27DB-BD31-4B8C-83A1-F6EECF244321}">
                <p14:modId xmlns:p14="http://schemas.microsoft.com/office/powerpoint/2010/main" val="1363698417"/>
              </p:ext>
            </p:extLst>
          </p:nvPr>
        </p:nvGraphicFramePr>
        <p:xfrm>
          <a:off x="323528" y="987574"/>
          <a:ext cx="4464496" cy="4053840"/>
        </p:xfrm>
        <a:graphic>
          <a:graphicData uri="http://schemas.openxmlformats.org/drawingml/2006/table">
            <a:tbl>
              <a:tblPr firstRow="1" bandRow="1">
                <a:tableStyleId>{5C22544A-7EE6-4342-B048-85BDC9FD1C3A}</a:tableStyleId>
              </a:tblPr>
              <a:tblGrid>
                <a:gridCol w="1008112"/>
                <a:gridCol w="3456384"/>
              </a:tblGrid>
              <a:tr h="220400">
                <a:tc>
                  <a:txBody>
                    <a:bodyPr/>
                    <a:lstStyle/>
                    <a:p>
                      <a:r>
                        <a:rPr lang="pt-BR" sz="1400" dirty="0" smtClean="0"/>
                        <a:t>Entidade</a:t>
                      </a:r>
                      <a:endParaRPr lang="pt-BR" sz="1400" dirty="0"/>
                    </a:p>
                  </a:txBody>
                  <a:tcPr/>
                </a:tc>
                <a:tc>
                  <a:txBody>
                    <a:bodyPr/>
                    <a:lstStyle/>
                    <a:p>
                      <a:r>
                        <a:rPr lang="pt-BR" sz="1400" dirty="0" smtClean="0"/>
                        <a:t>Descrição</a:t>
                      </a:r>
                      <a:endParaRPr lang="pt-BR" sz="1400" dirty="0"/>
                    </a:p>
                  </a:txBody>
                  <a:tcPr/>
                </a:tc>
              </a:tr>
              <a:tr h="370840">
                <a:tc>
                  <a:txBody>
                    <a:bodyPr/>
                    <a:lstStyle/>
                    <a:p>
                      <a:r>
                        <a:rPr lang="pt-BR" sz="1200" dirty="0" smtClean="0"/>
                        <a:t>Service</a:t>
                      </a:r>
                      <a:endParaRPr lang="pt-BR" sz="1200" dirty="0"/>
                    </a:p>
                  </a:txBody>
                  <a:tcPr/>
                </a:tc>
                <a:tc>
                  <a:txBody>
                    <a:bodyPr/>
                    <a:lstStyle/>
                    <a:p>
                      <a:r>
                        <a:rPr lang="pt-BR" sz="1200" dirty="0" smtClean="0"/>
                        <a:t>Representa os serviços implementados. Pode ter</a:t>
                      </a:r>
                      <a:r>
                        <a:rPr lang="pt-BR" sz="1200" baseline="0" dirty="0" smtClean="0"/>
                        <a:t> 1-n operações (</a:t>
                      </a:r>
                      <a:r>
                        <a:rPr lang="pt-BR" sz="1200" b="1" baseline="0" dirty="0" err="1" smtClean="0"/>
                        <a:t>Operation</a:t>
                      </a:r>
                      <a:r>
                        <a:rPr lang="pt-BR" sz="1200" baseline="0" dirty="0" smtClean="0"/>
                        <a:t>) e 0-n Configurações (</a:t>
                      </a:r>
                      <a:r>
                        <a:rPr lang="pt-BR" sz="1200" b="1" baseline="0" dirty="0" err="1" smtClean="0"/>
                        <a:t>ServiceConfiguration</a:t>
                      </a:r>
                      <a:r>
                        <a:rPr lang="pt-BR" sz="1200" baseline="0" dirty="0" smtClean="0"/>
                        <a:t>) ;</a:t>
                      </a:r>
                      <a:endParaRPr lang="pt-BR" sz="1200" dirty="0"/>
                    </a:p>
                  </a:txBody>
                  <a:tcPr/>
                </a:tc>
              </a:tr>
              <a:tr h="370840">
                <a:tc>
                  <a:txBody>
                    <a:bodyPr/>
                    <a:lstStyle/>
                    <a:p>
                      <a:r>
                        <a:rPr lang="pt-BR" sz="1200" dirty="0" err="1" smtClean="0"/>
                        <a:t>Application</a:t>
                      </a:r>
                      <a:endParaRPr lang="pt-BR" sz="1200" dirty="0"/>
                    </a:p>
                  </a:txBody>
                  <a:tcPr/>
                </a:tc>
                <a:tc>
                  <a:txBody>
                    <a:bodyPr/>
                    <a:lstStyle/>
                    <a:p>
                      <a:r>
                        <a:rPr lang="pt-BR" sz="1200" dirty="0" smtClean="0"/>
                        <a:t>Representa uma aplicação (e.g. STC, SAC, etc...) com a qual</a:t>
                      </a:r>
                      <a:r>
                        <a:rPr lang="pt-BR" sz="1200" baseline="0" dirty="0" smtClean="0"/>
                        <a:t> a Arquitetura conecta. Pode ter 1-n interfaces de comunicação (</a:t>
                      </a:r>
                      <a:r>
                        <a:rPr lang="pt-BR" sz="1200" b="1" baseline="0" dirty="0" smtClean="0"/>
                        <a:t>API) </a:t>
                      </a:r>
                      <a:endParaRPr lang="pt-BR" sz="1200" b="1" dirty="0"/>
                    </a:p>
                  </a:txBody>
                  <a:tcPr/>
                </a:tc>
              </a:tr>
              <a:tr h="370840">
                <a:tc>
                  <a:txBody>
                    <a:bodyPr/>
                    <a:lstStyle/>
                    <a:p>
                      <a:r>
                        <a:rPr lang="pt-BR" sz="1200" dirty="0" err="1" smtClean="0"/>
                        <a:t>Entity</a:t>
                      </a:r>
                      <a:endParaRPr lang="pt-BR" sz="1200" dirty="0"/>
                    </a:p>
                  </a:txBody>
                  <a:tcPr/>
                </a:tc>
                <a:tc>
                  <a:txBody>
                    <a:bodyPr/>
                    <a:lstStyle/>
                    <a:p>
                      <a:r>
                        <a:rPr lang="pt-BR" sz="1200" dirty="0" smtClean="0"/>
                        <a:t>Representa uma entidade de negócio (e.g. Cliente, Ordem, ...). Pode </a:t>
                      </a:r>
                      <a:r>
                        <a:rPr lang="pt-BR" sz="1200" baseline="0" dirty="0" smtClean="0"/>
                        <a:t> ter 1-n atributos de </a:t>
                      </a:r>
                      <a:r>
                        <a:rPr lang="pt-BR" sz="1200" baseline="0" dirty="0" err="1" smtClean="0"/>
                        <a:t>reference</a:t>
                      </a:r>
                      <a:r>
                        <a:rPr lang="pt-BR" sz="1200" baseline="0" dirty="0" smtClean="0"/>
                        <a:t> data (</a:t>
                      </a:r>
                      <a:r>
                        <a:rPr lang="pt-BR" sz="1200" b="1" baseline="0" dirty="0" err="1" smtClean="0"/>
                        <a:t>Attribute</a:t>
                      </a:r>
                      <a:r>
                        <a:rPr lang="pt-BR" sz="1200" baseline="0" dirty="0" smtClean="0"/>
                        <a:t>) e representa uma informação conhecida duma Aplicação (</a:t>
                      </a:r>
                      <a:r>
                        <a:rPr lang="pt-BR" sz="1200" b="1" baseline="0" dirty="0" err="1" smtClean="0"/>
                        <a:t>Information</a:t>
                      </a:r>
                      <a:r>
                        <a:rPr lang="pt-BR" sz="1200" baseline="0" dirty="0" smtClean="0"/>
                        <a:t>)</a:t>
                      </a:r>
                      <a:endParaRPr lang="pt-BR" sz="1200" dirty="0"/>
                    </a:p>
                  </a:txBody>
                  <a:tcPr/>
                </a:tc>
              </a:tr>
              <a:tr h="370840">
                <a:tc>
                  <a:txBody>
                    <a:bodyPr/>
                    <a:lstStyle/>
                    <a:p>
                      <a:r>
                        <a:rPr lang="pt-BR" sz="1200" dirty="0" smtClean="0"/>
                        <a:t>Log</a:t>
                      </a:r>
                      <a:endParaRPr lang="pt-BR" sz="1200" dirty="0"/>
                    </a:p>
                  </a:txBody>
                  <a:tcPr/>
                </a:tc>
                <a:tc>
                  <a:txBody>
                    <a:bodyPr/>
                    <a:lstStyle/>
                    <a:p>
                      <a:r>
                        <a:rPr lang="pt-BR" sz="1200" dirty="0" smtClean="0"/>
                        <a:t>Representa uma mensagem de rastreabilidade dum serviço sobre o que está sendo executado. 1-n Logs estão associados</a:t>
                      </a:r>
                      <a:r>
                        <a:rPr lang="pt-BR" sz="1200" baseline="0" dirty="0" smtClean="0"/>
                        <a:t> 1 mensagem do serviço (</a:t>
                      </a:r>
                      <a:r>
                        <a:rPr lang="pt-BR" sz="1200" b="1" baseline="0" dirty="0" err="1" smtClean="0"/>
                        <a:t>MessageHeader</a:t>
                      </a:r>
                      <a:r>
                        <a:rPr lang="pt-BR" sz="1200" baseline="0" dirty="0" smtClean="0"/>
                        <a:t>).</a:t>
                      </a:r>
                      <a:endParaRPr lang="pt-BR" sz="1200" dirty="0"/>
                    </a:p>
                  </a:txBody>
                  <a:tcPr/>
                </a:tc>
              </a:tr>
              <a:tr h="370840">
                <a:tc>
                  <a:txBody>
                    <a:bodyPr/>
                    <a:lstStyle/>
                    <a:p>
                      <a:r>
                        <a:rPr lang="pt-BR" sz="1200" dirty="0" err="1" smtClean="0"/>
                        <a:t>Error</a:t>
                      </a:r>
                      <a:endParaRPr lang="pt-B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Representa um erro/código ocorrido durante a execução dum serviço. O Erro</a:t>
                      </a:r>
                      <a:r>
                        <a:rPr lang="pt-BR" sz="1200" baseline="0" dirty="0" smtClean="0"/>
                        <a:t> será </a:t>
                      </a:r>
                      <a:r>
                        <a:rPr lang="pt-BR" sz="1200" baseline="0" dirty="0" err="1" smtClean="0"/>
                        <a:t>logado</a:t>
                      </a:r>
                      <a:r>
                        <a:rPr lang="pt-BR" sz="1200" baseline="0" dirty="0" smtClean="0"/>
                        <a:t> (</a:t>
                      </a:r>
                      <a:r>
                        <a:rPr lang="pt-BR" sz="1200" b="1" baseline="0" dirty="0" smtClean="0"/>
                        <a:t>Log</a:t>
                      </a:r>
                      <a:r>
                        <a:rPr lang="pt-BR" sz="1200" baseline="0" dirty="0" smtClean="0"/>
                        <a:t>) e haverá um mapeamento entre os erros de API (</a:t>
                      </a:r>
                      <a:r>
                        <a:rPr lang="pt-BR" sz="1200" b="1" baseline="0" dirty="0" err="1" smtClean="0"/>
                        <a:t>APIError</a:t>
                      </a:r>
                      <a:r>
                        <a:rPr lang="pt-BR" sz="1200" baseline="0" dirty="0" smtClean="0"/>
                        <a:t>) e os erros da Framework (</a:t>
                      </a:r>
                      <a:r>
                        <a:rPr lang="pt-BR" sz="1200" b="1" baseline="0" dirty="0" err="1" smtClean="0"/>
                        <a:t>GlobalError</a:t>
                      </a:r>
                      <a:r>
                        <a:rPr lang="pt-BR" sz="1200" baseline="0" dirty="0" smtClean="0"/>
                        <a:t>).</a:t>
                      </a:r>
                      <a:endParaRPr lang="pt-BR" sz="1200" b="1" dirty="0" smtClean="0"/>
                    </a:p>
                  </a:txBody>
                  <a:tcPr/>
                </a:tc>
              </a:tr>
            </a:tbl>
          </a:graphicData>
        </a:graphic>
      </p:graphicFrame>
      <p:sp>
        <p:nvSpPr>
          <p:cNvPr id="10" name="CaixaDeTexto 9"/>
          <p:cNvSpPr txBox="1"/>
          <p:nvPr/>
        </p:nvSpPr>
        <p:spPr>
          <a:xfrm rot="2269229">
            <a:off x="6660232" y="365178"/>
            <a:ext cx="1152128" cy="461665"/>
          </a:xfrm>
          <a:prstGeom prst="rect">
            <a:avLst/>
          </a:prstGeom>
          <a:noFill/>
        </p:spPr>
        <p:txBody>
          <a:bodyPr wrap="square" rtlCol="0">
            <a:spAutoFit/>
          </a:bodyPr>
          <a:lstStyle/>
          <a:p>
            <a:pPr algn="ctr"/>
            <a:r>
              <a:rPr lang="pt-BR" sz="2400" b="1" dirty="0" smtClean="0">
                <a:solidFill>
                  <a:srgbClr val="FF0000"/>
                </a:solidFill>
              </a:rPr>
              <a:t>PoC</a:t>
            </a:r>
            <a:endParaRPr lang="pt-BR" sz="2400" b="1" dirty="0">
              <a:solidFill>
                <a:srgbClr val="FF0000"/>
              </a:solidFill>
            </a:endParaRPr>
          </a:p>
        </p:txBody>
      </p:sp>
    </p:spTree>
    <p:extLst>
      <p:ext uri="{BB962C8B-B14F-4D97-AF65-F5344CB8AC3E}">
        <p14:creationId xmlns:p14="http://schemas.microsoft.com/office/powerpoint/2010/main" val="27583901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432000" y="309600"/>
            <a:ext cx="6768000" cy="646331"/>
          </a:xfrm>
        </p:spPr>
        <p:txBody>
          <a:bodyPr/>
          <a:lstStyle/>
          <a:p>
            <a:r>
              <a:rPr lang="pt-BR" dirty="0" smtClean="0"/>
              <a:t>Modelo de Metadados</a:t>
            </a:r>
            <a:br>
              <a:rPr lang="pt-BR" dirty="0" smtClean="0"/>
            </a:br>
            <a:r>
              <a:rPr lang="pt-BR" b="0" i="1" dirty="0" smtClean="0"/>
              <a:t>Catálogo Operacional</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73</a:t>
            </a:fld>
            <a:endParaRPr lang="pt-BR" dirty="0"/>
          </a:p>
        </p:txBody>
      </p:sp>
      <p:graphicFrame>
        <p:nvGraphicFramePr>
          <p:cNvPr id="2" name="Tabela 1"/>
          <p:cNvGraphicFramePr>
            <a:graphicFrameLocks noGrp="1"/>
          </p:cNvGraphicFramePr>
          <p:nvPr>
            <p:extLst>
              <p:ext uri="{D42A27DB-BD31-4B8C-83A1-F6EECF244321}">
                <p14:modId xmlns:p14="http://schemas.microsoft.com/office/powerpoint/2010/main" val="3443587502"/>
              </p:ext>
            </p:extLst>
          </p:nvPr>
        </p:nvGraphicFramePr>
        <p:xfrm>
          <a:off x="323528" y="1005046"/>
          <a:ext cx="4464496" cy="3870960"/>
        </p:xfrm>
        <a:graphic>
          <a:graphicData uri="http://schemas.openxmlformats.org/drawingml/2006/table">
            <a:tbl>
              <a:tblPr firstRow="1" bandRow="1">
                <a:tableStyleId>{5C22544A-7EE6-4342-B048-85BDC9FD1C3A}</a:tableStyleId>
              </a:tblPr>
              <a:tblGrid>
                <a:gridCol w="1008112"/>
                <a:gridCol w="3456384"/>
              </a:tblGrid>
              <a:tr h="220400">
                <a:tc>
                  <a:txBody>
                    <a:bodyPr/>
                    <a:lstStyle/>
                    <a:p>
                      <a:r>
                        <a:rPr lang="pt-BR" sz="1400" dirty="0" smtClean="0"/>
                        <a:t>Entidade</a:t>
                      </a:r>
                      <a:endParaRPr lang="pt-BR" sz="1400" dirty="0"/>
                    </a:p>
                  </a:txBody>
                  <a:tcPr/>
                </a:tc>
                <a:tc>
                  <a:txBody>
                    <a:bodyPr/>
                    <a:lstStyle/>
                    <a:p>
                      <a:r>
                        <a:rPr lang="pt-BR" sz="1400" dirty="0" smtClean="0"/>
                        <a:t>Descrição</a:t>
                      </a:r>
                      <a:endParaRPr lang="pt-BR" sz="1400" dirty="0"/>
                    </a:p>
                  </a:txBody>
                  <a:tcPr/>
                </a:tc>
              </a:tr>
              <a:tr h="370840">
                <a:tc>
                  <a:txBody>
                    <a:bodyPr/>
                    <a:lstStyle/>
                    <a:p>
                      <a:r>
                        <a:rPr lang="pt-BR" sz="1200" dirty="0" smtClean="0"/>
                        <a:t>Service</a:t>
                      </a:r>
                      <a:endParaRPr lang="pt-BR" sz="1200" dirty="0"/>
                    </a:p>
                  </a:txBody>
                  <a:tcPr/>
                </a:tc>
                <a:tc>
                  <a:txBody>
                    <a:bodyPr/>
                    <a:lstStyle/>
                    <a:p>
                      <a:r>
                        <a:rPr lang="pt-BR" sz="1200" dirty="0" smtClean="0"/>
                        <a:t>Representa os serviços implementados.  Na arquitetura podemos</a:t>
                      </a:r>
                      <a:r>
                        <a:rPr lang="pt-BR" sz="1200" baseline="0" dirty="0" smtClean="0"/>
                        <a:t> ter serviços de diversos tipos, tais como: Serviços de Negócio (</a:t>
                      </a:r>
                      <a:r>
                        <a:rPr lang="pt-BR" sz="1200" b="1" baseline="0" dirty="0" err="1" smtClean="0"/>
                        <a:t>BusinessService</a:t>
                      </a:r>
                      <a:r>
                        <a:rPr lang="pt-BR" sz="1200" baseline="0" dirty="0" smtClean="0"/>
                        <a:t>),  de Aplicação (</a:t>
                      </a:r>
                      <a:r>
                        <a:rPr lang="pt-BR" sz="1200" b="1" baseline="0" dirty="0" err="1" smtClean="0"/>
                        <a:t>AplicationService</a:t>
                      </a:r>
                      <a:r>
                        <a:rPr lang="pt-BR" sz="1200" baseline="0" dirty="0" smtClean="0"/>
                        <a:t>), de Enablement (</a:t>
                      </a:r>
                      <a:r>
                        <a:rPr lang="pt-BR" sz="1200" b="1" baseline="0" dirty="0" err="1" smtClean="0"/>
                        <a:t>EnablementService</a:t>
                      </a:r>
                      <a:r>
                        <a:rPr lang="pt-BR" sz="1200" baseline="0" dirty="0" smtClean="0"/>
                        <a:t>) e Processos de Integração (</a:t>
                      </a:r>
                      <a:r>
                        <a:rPr lang="pt-BR" sz="1200" b="1" baseline="0" dirty="0" err="1" smtClean="0"/>
                        <a:t>IntegrationProcess</a:t>
                      </a:r>
                      <a:r>
                        <a:rPr lang="pt-BR" sz="1200" baseline="0" dirty="0" smtClean="0"/>
                        <a:t>). </a:t>
                      </a:r>
                    </a:p>
                    <a:p>
                      <a:r>
                        <a:rPr lang="pt-BR" sz="1200" baseline="0" dirty="0" smtClean="0"/>
                        <a:t>Estes serviços estarão associados entre si.</a:t>
                      </a:r>
                      <a:endParaRPr lang="pt-BR" sz="1200" dirty="0"/>
                    </a:p>
                  </a:txBody>
                  <a:tcPr/>
                </a:tc>
              </a:tr>
              <a:tr h="370840">
                <a:tc>
                  <a:txBody>
                    <a:bodyPr/>
                    <a:lstStyle/>
                    <a:p>
                      <a:r>
                        <a:rPr lang="pt-BR" sz="1200" dirty="0" err="1" smtClean="0"/>
                        <a:t>Application</a:t>
                      </a:r>
                      <a:endParaRPr lang="pt-BR" sz="1200" dirty="0"/>
                    </a:p>
                  </a:txBody>
                  <a:tcPr/>
                </a:tc>
                <a:tc>
                  <a:txBody>
                    <a:bodyPr/>
                    <a:lstStyle/>
                    <a:p>
                      <a:r>
                        <a:rPr lang="pt-BR" sz="1200" dirty="0" smtClean="0"/>
                        <a:t>Representa uma aplicação (e.g. STC, SAC, etc...) com a qual</a:t>
                      </a:r>
                      <a:r>
                        <a:rPr lang="pt-BR" sz="1200" baseline="0" dirty="0" smtClean="0"/>
                        <a:t> a Arquitetura conecta. Pode ter 1-n interfaces de comunicação (</a:t>
                      </a:r>
                      <a:r>
                        <a:rPr lang="pt-BR" sz="1200" b="1" baseline="0" dirty="0" smtClean="0"/>
                        <a:t>API)</a:t>
                      </a:r>
                      <a:r>
                        <a:rPr lang="pt-BR" sz="1200" b="0" baseline="0" dirty="0" smtClean="0"/>
                        <a:t>. Cada API poderá ser abstraída por um serviço de </a:t>
                      </a:r>
                      <a:r>
                        <a:rPr lang="pt-BR" sz="1200" b="0" baseline="0" dirty="0" err="1" smtClean="0"/>
                        <a:t>enablement</a:t>
                      </a:r>
                      <a:r>
                        <a:rPr lang="pt-BR" sz="1200" b="0" baseline="0" dirty="0" smtClean="0"/>
                        <a:t>, ou utilizada por uma Atividade de Integração (</a:t>
                      </a:r>
                      <a:r>
                        <a:rPr lang="pt-BR" sz="1200" b="1" baseline="0" dirty="0" err="1" smtClean="0"/>
                        <a:t>IntegrationActivity</a:t>
                      </a:r>
                      <a:r>
                        <a:rPr lang="pt-BR" sz="1200" b="0" baseline="0" dirty="0" smtClean="0"/>
                        <a:t>) caso a API não possa conectar através dos padrões definidos pela arquitetura.</a:t>
                      </a:r>
                      <a:endParaRPr lang="pt-BR" sz="1200" b="0" dirty="0"/>
                    </a:p>
                  </a:txBody>
                  <a:tcPr/>
                </a:tc>
              </a:tr>
              <a:tr h="370840">
                <a:tc>
                  <a:txBody>
                    <a:bodyPr/>
                    <a:lstStyle/>
                    <a:p>
                      <a:r>
                        <a:rPr lang="pt-BR" sz="1200" dirty="0" err="1" smtClean="0"/>
                        <a:t>Entity</a:t>
                      </a:r>
                      <a:endParaRPr lang="pt-BR" sz="1200" dirty="0"/>
                    </a:p>
                  </a:txBody>
                  <a:tcPr/>
                </a:tc>
                <a:tc>
                  <a:txBody>
                    <a:bodyPr/>
                    <a:lstStyle/>
                    <a:p>
                      <a:r>
                        <a:rPr lang="pt-BR" sz="1200" dirty="0" smtClean="0"/>
                        <a:t>Representa uma entidade de negócio (e.g. Cliente, Ordem, ...).  Estas entidades canônicas vão</a:t>
                      </a:r>
                      <a:r>
                        <a:rPr lang="pt-BR" sz="1200" baseline="0" dirty="0" smtClean="0"/>
                        <a:t> </a:t>
                      </a:r>
                      <a:r>
                        <a:rPr lang="pt-BR" sz="1200" dirty="0" smtClean="0"/>
                        <a:t>servir de base às </a:t>
                      </a:r>
                      <a:r>
                        <a:rPr lang="pt-BR" sz="1200" baseline="0" dirty="0" smtClean="0"/>
                        <a:t> mensagens usados pelos serviços e definidas no modelo canônico de integração.</a:t>
                      </a:r>
                      <a:endParaRPr lang="pt-BR" sz="1200" dirty="0"/>
                    </a:p>
                  </a:txBody>
                  <a:tcPr/>
                </a:tc>
              </a:tr>
            </a:tbl>
          </a:graphicData>
        </a:graphic>
      </p:graphicFrame>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635646"/>
            <a:ext cx="4131570"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9854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r>
              <a:rPr lang="pt-BR" dirty="0" smtClean="0"/>
              <a:t>Modelo Canônico</a:t>
            </a:r>
            <a:endParaRPr lang="pt-BR" dirty="0"/>
          </a:p>
        </p:txBody>
      </p:sp>
    </p:spTree>
    <p:extLst>
      <p:ext uri="{BB962C8B-B14F-4D97-AF65-F5344CB8AC3E}">
        <p14:creationId xmlns:p14="http://schemas.microsoft.com/office/powerpoint/2010/main" val="29998856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Modelo Canônico</a:t>
            </a:r>
            <a:br>
              <a:rPr lang="pt-BR" dirty="0" smtClean="0"/>
            </a:br>
            <a:r>
              <a:rPr lang="pt-BR" b="0" i="1" dirty="0" smtClean="0"/>
              <a:t>Introdução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75</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432000" y="1131590"/>
            <a:ext cx="8146800" cy="738664"/>
          </a:xfrm>
        </p:spPr>
        <p:txBody>
          <a:bodyPr/>
          <a:lstStyle/>
          <a:p>
            <a:r>
              <a:rPr lang="pt-BR" dirty="0" smtClean="0"/>
              <a:t>Um </a:t>
            </a:r>
            <a:r>
              <a:rPr lang="pt-BR" b="1" dirty="0" smtClean="0"/>
              <a:t>Modelo Canônico de Dados </a:t>
            </a:r>
            <a:r>
              <a:rPr lang="pt-PT" dirty="0" smtClean="0">
                <a:latin typeface="Myriad Pro" pitchFamily="34" charset="0"/>
              </a:rPr>
              <a:t>é um modelo </a:t>
            </a:r>
            <a:r>
              <a:rPr lang="pt-PT" dirty="0">
                <a:latin typeface="Myriad Pro" pitchFamily="34" charset="0"/>
              </a:rPr>
              <a:t>lógico de </a:t>
            </a:r>
            <a:r>
              <a:rPr lang="pt-PT" dirty="0" smtClean="0">
                <a:latin typeface="Myriad Pro" pitchFamily="34" charset="0"/>
              </a:rPr>
              <a:t>informação corporativa, </a:t>
            </a:r>
            <a:r>
              <a:rPr lang="pt-PT" dirty="0">
                <a:latin typeface="Myriad Pro" pitchFamily="34" charset="0"/>
              </a:rPr>
              <a:t>simplificado e suficientemente genérico para representar, numa linguagem comum, as entidades de interesse para </a:t>
            </a:r>
            <a:r>
              <a:rPr lang="pt-PT" dirty="0" smtClean="0">
                <a:latin typeface="Myriad Pro" pitchFamily="34" charset="0"/>
              </a:rPr>
              <a:t>a organização, </a:t>
            </a:r>
            <a:r>
              <a:rPr lang="pt-PT" dirty="0">
                <a:latin typeface="Myriad Pro" pitchFamily="34" charset="0"/>
              </a:rPr>
              <a:t>bem como os atributos que as caraterizam e como se relacionam entre </a:t>
            </a:r>
            <a:r>
              <a:rPr lang="pt-PT" dirty="0" smtClean="0">
                <a:latin typeface="Myriad Pro" pitchFamily="34" charset="0"/>
              </a:rPr>
              <a:t>si</a:t>
            </a:r>
            <a:r>
              <a:rPr lang="pt-BR" dirty="0" smtClean="0"/>
              <a:t>.</a:t>
            </a:r>
            <a:endParaRPr lang="pt-BR" dirty="0"/>
          </a:p>
        </p:txBody>
      </p:sp>
      <p:sp>
        <p:nvSpPr>
          <p:cNvPr id="8" name="Espaço Reservado para Conteúdo 3"/>
          <p:cNvSpPr txBox="1">
            <a:spLocks/>
          </p:cNvSpPr>
          <p:nvPr/>
        </p:nvSpPr>
        <p:spPr>
          <a:xfrm>
            <a:off x="2699792" y="1925648"/>
            <a:ext cx="5807050" cy="3022366"/>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 </a:t>
            </a:r>
            <a:r>
              <a:rPr lang="pt-BR" b="1" dirty="0" smtClean="0"/>
              <a:t>modelo canônico </a:t>
            </a:r>
            <a:r>
              <a:rPr lang="pt-BR" dirty="0" smtClean="0"/>
              <a:t>servirá de </a:t>
            </a:r>
            <a:r>
              <a:rPr lang="pt-BR" b="1" dirty="0" smtClean="0"/>
              <a:t>vocabulário comum </a:t>
            </a:r>
            <a:r>
              <a:rPr lang="pt-BR" dirty="0" smtClean="0"/>
              <a:t>entre</a:t>
            </a:r>
            <a:r>
              <a:rPr lang="pt-PT" dirty="0" smtClean="0">
                <a:latin typeface="Myriad Pro" pitchFamily="34" charset="0"/>
              </a:rPr>
              <a:t> </a:t>
            </a:r>
            <a:r>
              <a:rPr lang="pt-PT" dirty="0">
                <a:latin typeface="Myriad Pro" pitchFamily="34" charset="0"/>
              </a:rPr>
              <a:t>todos os sistemas ou aplicações que tenham de passar informação </a:t>
            </a:r>
            <a:r>
              <a:rPr lang="pt-PT" dirty="0" smtClean="0">
                <a:latin typeface="Myriad Pro" pitchFamily="34" charset="0"/>
              </a:rPr>
              <a:t>relevante </a:t>
            </a:r>
            <a:r>
              <a:rPr lang="pt-PT" dirty="0">
                <a:latin typeface="Myriad Pro" pitchFamily="34" charset="0"/>
              </a:rPr>
              <a:t>através de integração</a:t>
            </a:r>
            <a:r>
              <a:rPr lang="pt-BR" dirty="0" smtClean="0"/>
              <a:t>.</a:t>
            </a:r>
          </a:p>
          <a:p>
            <a:pPr marL="285750" indent="-285750">
              <a:buFont typeface="Arial" panose="020B0604020202020204" pitchFamily="34" charset="0"/>
              <a:buChar char="•"/>
            </a:pPr>
            <a:r>
              <a:rPr lang="pt-PT" dirty="0" smtClean="0">
                <a:latin typeface="Myriad Pro" pitchFamily="34" charset="0"/>
              </a:rPr>
              <a:t>Define o dicionário </a:t>
            </a:r>
            <a:r>
              <a:rPr lang="pt-PT" dirty="0">
                <a:latin typeface="Myriad Pro" pitchFamily="34" charset="0"/>
              </a:rPr>
              <a:t>de </a:t>
            </a:r>
            <a:r>
              <a:rPr lang="pt-PT" b="1" dirty="0">
                <a:latin typeface="Myriad Pro" pitchFamily="34" charset="0"/>
              </a:rPr>
              <a:t>conceitos</a:t>
            </a:r>
            <a:r>
              <a:rPr lang="pt-PT" dirty="0">
                <a:latin typeface="Myriad Pro" pitchFamily="34" charset="0"/>
              </a:rPr>
              <a:t> (</a:t>
            </a:r>
            <a:r>
              <a:rPr lang="pt-PT" dirty="0" smtClean="0">
                <a:latin typeface="Myriad Pro" pitchFamily="34" charset="0"/>
              </a:rPr>
              <a:t>semântica, i.e. significado) da organização e identifica as </a:t>
            </a:r>
            <a:r>
              <a:rPr lang="pt-PT" b="1" dirty="0" smtClean="0">
                <a:latin typeface="Myriad Pro" pitchFamily="34" charset="0"/>
              </a:rPr>
              <a:t>entidades de negócio </a:t>
            </a:r>
            <a:r>
              <a:rPr lang="pt-PT" dirty="0" smtClean="0">
                <a:latin typeface="Myriad Pro" pitchFamily="34" charset="0"/>
              </a:rPr>
              <a:t>(cliente, ordem, conta fatura, etc..), alinhado ao </a:t>
            </a:r>
            <a:r>
              <a:rPr lang="pt-PT" b="1" dirty="0" smtClean="0">
                <a:latin typeface="Myriad Pro" pitchFamily="34" charset="0"/>
              </a:rPr>
              <a:t>SID*</a:t>
            </a:r>
            <a:r>
              <a:rPr lang="pt-PT" dirty="0" smtClean="0">
                <a:latin typeface="Myriad Pro" pitchFamily="34" charset="0"/>
              </a:rPr>
              <a:t> do </a:t>
            </a:r>
            <a:r>
              <a:rPr lang="pt-PT" b="1" dirty="0" smtClean="0">
                <a:latin typeface="Myriad Pro" pitchFamily="34" charset="0"/>
              </a:rPr>
              <a:t>TMForum</a:t>
            </a:r>
            <a:r>
              <a:rPr lang="pt-PT" dirty="0" smtClean="0">
                <a:latin typeface="Myriad Pro" pitchFamily="34" charset="0"/>
              </a:rPr>
              <a:t>;</a:t>
            </a:r>
            <a:endParaRPr lang="pt-PT" dirty="0">
              <a:latin typeface="Myriad Pro" pitchFamily="34" charset="0"/>
            </a:endParaRPr>
          </a:p>
          <a:p>
            <a:pPr marL="285750" indent="-285750">
              <a:buFont typeface="Arial" panose="020B0604020202020204" pitchFamily="34" charset="0"/>
              <a:buChar char="•"/>
            </a:pPr>
            <a:r>
              <a:rPr lang="pt-PT" dirty="0" smtClean="0">
                <a:latin typeface="Myriad Pro" pitchFamily="34" charset="0"/>
              </a:rPr>
              <a:t>Define os </a:t>
            </a:r>
            <a:r>
              <a:rPr lang="pt-PT" b="1" dirty="0" smtClean="0">
                <a:latin typeface="Myriad Pro" pitchFamily="34" charset="0"/>
              </a:rPr>
              <a:t>atributos</a:t>
            </a:r>
            <a:r>
              <a:rPr lang="pt-PT" dirty="0" smtClean="0">
                <a:latin typeface="Myriad Pro" pitchFamily="34" charset="0"/>
              </a:rPr>
              <a:t> de cada entidade de negócio (atributos identificadores, base e extensão), </a:t>
            </a:r>
            <a:r>
              <a:rPr lang="pt-PT" dirty="0">
                <a:latin typeface="Myriad Pro" pitchFamily="34" charset="0"/>
              </a:rPr>
              <a:t>indicando as respetivas </a:t>
            </a:r>
            <a:r>
              <a:rPr lang="pt-PT" b="1" dirty="0">
                <a:latin typeface="Myriad Pro" pitchFamily="34" charset="0"/>
              </a:rPr>
              <a:t>características</a:t>
            </a:r>
            <a:r>
              <a:rPr lang="pt-PT" dirty="0">
                <a:latin typeface="Myriad Pro" pitchFamily="34" charset="0"/>
              </a:rPr>
              <a:t> e </a:t>
            </a:r>
            <a:r>
              <a:rPr lang="pt-PT" dirty="0" smtClean="0">
                <a:latin typeface="Myriad Pro" pitchFamily="34" charset="0"/>
              </a:rPr>
              <a:t>identifica </a:t>
            </a:r>
            <a:r>
              <a:rPr lang="pt-PT" b="1" dirty="0" smtClean="0">
                <a:latin typeface="Myriad Pro" pitchFamily="34" charset="0"/>
              </a:rPr>
              <a:t>associações</a:t>
            </a:r>
            <a:r>
              <a:rPr lang="pt-BR" dirty="0"/>
              <a:t> </a:t>
            </a:r>
            <a:r>
              <a:rPr lang="pt-BR" dirty="0" smtClean="0"/>
              <a:t>entre as diferentes entidades através de diagramas;</a:t>
            </a:r>
          </a:p>
          <a:p>
            <a:pPr marL="285750" indent="-285750">
              <a:buFont typeface="Arial" panose="020B0604020202020204" pitchFamily="34" charset="0"/>
              <a:buChar char="•"/>
            </a:pPr>
            <a:r>
              <a:rPr lang="pt-BR" dirty="0" smtClean="0"/>
              <a:t>Define a </a:t>
            </a:r>
            <a:r>
              <a:rPr lang="pt-BR" b="1" dirty="0" smtClean="0"/>
              <a:t>representação técnica </a:t>
            </a:r>
            <a:r>
              <a:rPr lang="pt-BR" dirty="0" smtClean="0"/>
              <a:t>das entidades (i.e. </a:t>
            </a:r>
            <a:r>
              <a:rPr lang="pt-PT" dirty="0" smtClean="0">
                <a:latin typeface="Myriad Pro" pitchFamily="34" charset="0"/>
              </a:rPr>
              <a:t>sintaxe – tipo, formato, tamanho, etc.. ) e identifica os atributos com valores fechados, que definimos como </a:t>
            </a:r>
            <a:r>
              <a:rPr lang="pt-PT" b="1" dirty="0" smtClean="0">
                <a:latin typeface="Myriad Pro" pitchFamily="34" charset="0"/>
              </a:rPr>
              <a:t>dados referência</a:t>
            </a:r>
            <a:r>
              <a:rPr lang="pt-BR" dirty="0"/>
              <a:t>;</a:t>
            </a:r>
            <a:endParaRPr lang="pt-BR" dirty="0" smtClean="0"/>
          </a:p>
        </p:txBody>
      </p:sp>
      <p:sp>
        <p:nvSpPr>
          <p:cNvPr id="9" name="Espaço Reservado para Conteúdo 3"/>
          <p:cNvSpPr txBox="1">
            <a:spLocks/>
          </p:cNvSpPr>
          <p:nvPr/>
        </p:nvSpPr>
        <p:spPr>
          <a:xfrm>
            <a:off x="323528" y="4876586"/>
            <a:ext cx="4896544" cy="21544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800" dirty="0" smtClean="0"/>
              <a:t>*SID – </a:t>
            </a:r>
            <a:r>
              <a:rPr lang="pt-BR" sz="800" dirty="0" err="1" smtClean="0"/>
              <a:t>Shared</a:t>
            </a:r>
            <a:r>
              <a:rPr lang="pt-BR" sz="800" dirty="0" smtClean="0"/>
              <a:t> </a:t>
            </a:r>
            <a:r>
              <a:rPr lang="pt-BR" sz="800" dirty="0" err="1" smtClean="0"/>
              <a:t>Information</a:t>
            </a:r>
            <a:r>
              <a:rPr lang="pt-BR" sz="800" dirty="0" smtClean="0"/>
              <a:t> </a:t>
            </a:r>
            <a:r>
              <a:rPr lang="pt-BR" sz="800" dirty="0" err="1" smtClean="0"/>
              <a:t>Model</a:t>
            </a:r>
            <a:r>
              <a:rPr lang="pt-BR" sz="800" dirty="0" smtClean="0"/>
              <a:t>, </a:t>
            </a:r>
            <a:r>
              <a:rPr lang="pt-BR" sz="800" dirty="0" err="1" smtClean="0"/>
              <a:t>TMForum</a:t>
            </a:r>
            <a:r>
              <a:rPr lang="pt-BR" sz="800" dirty="0" smtClean="0"/>
              <a:t> </a:t>
            </a:r>
            <a:endParaRPr lang="pt-BR" sz="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75" y="1963425"/>
            <a:ext cx="1899785" cy="2840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24678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Modelo Canônico</a:t>
            </a:r>
            <a:br>
              <a:rPr lang="pt-BR" dirty="0" smtClean="0"/>
            </a:br>
            <a:r>
              <a:rPr lang="pt-BR" b="0" i="1" dirty="0" smtClean="0"/>
              <a:t>Vantagens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76</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432000" y="1131590"/>
            <a:ext cx="8146800" cy="738664"/>
          </a:xfrm>
        </p:spPr>
        <p:txBody>
          <a:bodyPr/>
          <a:lstStyle/>
          <a:p>
            <a:r>
              <a:rPr lang="pt-BR" dirty="0" smtClean="0"/>
              <a:t>Um </a:t>
            </a:r>
            <a:r>
              <a:rPr lang="pt-BR" b="1" dirty="0" smtClean="0"/>
              <a:t>Modelo Canônico de Dados </a:t>
            </a:r>
            <a:r>
              <a:rPr lang="pt-PT" dirty="0" smtClean="0">
                <a:latin typeface="Myriad Pro" pitchFamily="34" charset="0"/>
              </a:rPr>
              <a:t>permite um </a:t>
            </a:r>
            <a:r>
              <a:rPr lang="pt-PT" dirty="0">
                <a:latin typeface="Myriad Pro" pitchFamily="34" charset="0"/>
              </a:rPr>
              <a:t>entendimento </a:t>
            </a:r>
            <a:r>
              <a:rPr lang="pt-PT" b="1" dirty="0">
                <a:latin typeface="Myriad Pro" pitchFamily="34" charset="0"/>
              </a:rPr>
              <a:t>comum e partilhado</a:t>
            </a:r>
            <a:r>
              <a:rPr lang="pt-PT" dirty="0">
                <a:latin typeface="Myriad Pro" pitchFamily="34" charset="0"/>
              </a:rPr>
              <a:t> entre o </a:t>
            </a:r>
            <a:r>
              <a:rPr lang="pt-PT" dirty="0" smtClean="0">
                <a:latin typeface="Myriad Pro" pitchFamily="34" charset="0"/>
              </a:rPr>
              <a:t>significado (semântica) </a:t>
            </a:r>
            <a:r>
              <a:rPr lang="pt-PT" dirty="0">
                <a:latin typeface="Myriad Pro" pitchFamily="34" charset="0"/>
              </a:rPr>
              <a:t>e a </a:t>
            </a:r>
            <a:r>
              <a:rPr lang="pt-PT" dirty="0" smtClean="0">
                <a:latin typeface="Myriad Pro" pitchFamily="34" charset="0"/>
              </a:rPr>
              <a:t>representação (sintaxe</a:t>
            </a:r>
            <a:r>
              <a:rPr lang="pt-PT" dirty="0">
                <a:latin typeface="Myriad Pro" pitchFamily="34" charset="0"/>
              </a:rPr>
              <a:t>)</a:t>
            </a:r>
            <a:r>
              <a:rPr lang="pt-PT" dirty="0" smtClean="0">
                <a:latin typeface="Myriad Pro" pitchFamily="34" charset="0"/>
              </a:rPr>
              <a:t> </a:t>
            </a:r>
            <a:r>
              <a:rPr lang="pt-PT" dirty="0">
                <a:latin typeface="Myriad Pro" pitchFamily="34" charset="0"/>
              </a:rPr>
              <a:t>dos </a:t>
            </a:r>
            <a:r>
              <a:rPr lang="pt-PT" dirty="0" smtClean="0">
                <a:latin typeface="Myriad Pro" pitchFamily="34" charset="0"/>
              </a:rPr>
              <a:t>conceitos e/ou entidades </a:t>
            </a:r>
            <a:r>
              <a:rPr lang="pt-PT" dirty="0">
                <a:latin typeface="Myriad Pro" pitchFamily="34" charset="0"/>
              </a:rPr>
              <a:t>trocados entre </a:t>
            </a:r>
            <a:r>
              <a:rPr lang="pt-PT" dirty="0" smtClean="0">
                <a:latin typeface="Myriad Pro" pitchFamily="34" charset="0"/>
              </a:rPr>
              <a:t>aplicações, permitindo o desacoplamento da </a:t>
            </a:r>
            <a:r>
              <a:rPr lang="pt-PT" b="1" dirty="0" smtClean="0">
                <a:latin typeface="Myriad Pro" pitchFamily="34" charset="0"/>
              </a:rPr>
              <a:t>informação</a:t>
            </a:r>
            <a:r>
              <a:rPr lang="pt-PT" dirty="0" smtClean="0">
                <a:latin typeface="Myriad Pro" pitchFamily="34" charset="0"/>
              </a:rPr>
              <a:t> na arquitetura de serviços</a:t>
            </a:r>
            <a:r>
              <a:rPr lang="pt-BR" dirty="0" smtClean="0"/>
              <a:t>.</a:t>
            </a:r>
            <a:endParaRPr lang="pt-BR" dirty="0"/>
          </a:p>
        </p:txBody>
      </p:sp>
      <p:sp>
        <p:nvSpPr>
          <p:cNvPr id="8" name="Espaço Reservado para Conteúdo 3"/>
          <p:cNvSpPr txBox="1">
            <a:spLocks/>
          </p:cNvSpPr>
          <p:nvPr/>
        </p:nvSpPr>
        <p:spPr>
          <a:xfrm>
            <a:off x="3707904" y="1925648"/>
            <a:ext cx="5184576" cy="292387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pt-BR" dirty="0" smtClean="0"/>
              <a:t>No padrão mais básico de SOA existe a transmissão de </a:t>
            </a:r>
            <a:r>
              <a:rPr lang="pt-BR" b="1" dirty="0" smtClean="0"/>
              <a:t>mensagens</a:t>
            </a:r>
            <a:r>
              <a:rPr lang="pt-BR" dirty="0" smtClean="0"/>
              <a:t>, (i.e. </a:t>
            </a:r>
            <a:r>
              <a:rPr lang="pt-BR" b="1" dirty="0" smtClean="0"/>
              <a:t>dados estruturados </a:t>
            </a:r>
            <a:r>
              <a:rPr lang="pt-BR" dirty="0" smtClean="0"/>
              <a:t>que devem ser desenhados);</a:t>
            </a:r>
          </a:p>
          <a:p>
            <a:pPr>
              <a:spcBef>
                <a:spcPts val="0"/>
              </a:spcBef>
            </a:pPr>
            <a:endParaRPr lang="pt-BR" sz="800" dirty="0" smtClean="0"/>
          </a:p>
          <a:p>
            <a:pPr>
              <a:spcBef>
                <a:spcPts val="0"/>
              </a:spcBef>
            </a:pPr>
            <a:r>
              <a:rPr lang="pt-BR" dirty="0" smtClean="0"/>
              <a:t>Uma </a:t>
            </a:r>
            <a:r>
              <a:rPr lang="pt-BR" dirty="0"/>
              <a:t>arquitetura de dados mal desenhada é a forma mais comum para causar um </a:t>
            </a:r>
            <a:r>
              <a:rPr lang="pt-BR" b="1" dirty="0"/>
              <a:t>acoplamento entre os sistemas</a:t>
            </a:r>
            <a:r>
              <a:rPr lang="pt-BR" dirty="0"/>
              <a:t>. </a:t>
            </a:r>
            <a:r>
              <a:rPr lang="pt-BR" dirty="0" smtClean="0"/>
              <a:t>Não é a ferramenta ou a abordagem de integração (e.g. SOA) que permite o </a:t>
            </a:r>
            <a:r>
              <a:rPr lang="pt-BR" b="1" dirty="0" smtClean="0"/>
              <a:t>desacoplamento de sistemas</a:t>
            </a:r>
            <a:r>
              <a:rPr lang="pt-BR" dirty="0" smtClean="0"/>
              <a:t>.</a:t>
            </a:r>
          </a:p>
          <a:p>
            <a:pPr>
              <a:spcBef>
                <a:spcPts val="0"/>
              </a:spcBef>
            </a:pPr>
            <a:endParaRPr lang="pt-BR" sz="800" dirty="0" smtClean="0"/>
          </a:p>
          <a:p>
            <a:pPr>
              <a:spcBef>
                <a:spcPts val="0"/>
              </a:spcBef>
            </a:pPr>
            <a:r>
              <a:rPr lang="pt-BR" dirty="0" smtClean="0"/>
              <a:t>O </a:t>
            </a:r>
            <a:r>
              <a:rPr lang="pt-BR" dirty="0"/>
              <a:t>uso dum </a:t>
            </a:r>
            <a:r>
              <a:rPr lang="pt-BR" b="1" dirty="0"/>
              <a:t>modelo canônico de integração</a:t>
            </a:r>
            <a:r>
              <a:rPr lang="pt-BR" dirty="0"/>
              <a:t>, independente dos modelos </a:t>
            </a:r>
            <a:r>
              <a:rPr lang="pt-BR" dirty="0" smtClean="0"/>
              <a:t>dos </a:t>
            </a:r>
            <a:r>
              <a:rPr lang="pt-BR" dirty="0"/>
              <a:t>sistemas, permite que se altere o modelo interno de dados dum sistema sem que se impacte a forma como este comunica com o mundo </a:t>
            </a:r>
            <a:r>
              <a:rPr lang="pt-BR" dirty="0" smtClean="0"/>
              <a:t>exterior, </a:t>
            </a:r>
            <a:r>
              <a:rPr lang="pt-BR" dirty="0"/>
              <a:t>uma permissa base para o </a:t>
            </a:r>
            <a:r>
              <a:rPr lang="pt-BR" b="1" dirty="0"/>
              <a:t>desacoplamento de sistemas</a:t>
            </a:r>
            <a:r>
              <a:rPr lang="pt-BR" b="1" dirty="0" smtClean="0"/>
              <a:t>.</a:t>
            </a:r>
            <a:endParaRPr lang="en-GB"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32" y="1926711"/>
            <a:ext cx="2318084" cy="876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363838"/>
            <a:ext cx="1068119"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961352"/>
            <a:ext cx="1898327" cy="1957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42948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Modelo Canônico</a:t>
            </a:r>
            <a:br>
              <a:rPr lang="pt-BR" dirty="0" smtClean="0"/>
            </a:br>
            <a:r>
              <a:rPr lang="pt-BR" b="0" i="1" dirty="0" smtClean="0"/>
              <a:t>Camada </a:t>
            </a:r>
            <a:r>
              <a:rPr lang="pt-BR" b="0" i="1" dirty="0"/>
              <a:t>de Abstração de </a:t>
            </a:r>
            <a:r>
              <a:rPr lang="pt-BR" b="0" i="1" dirty="0" smtClean="0"/>
              <a:t>Dados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77</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432000" y="1131590"/>
            <a:ext cx="8460480" cy="954107"/>
          </a:xfrm>
        </p:spPr>
        <p:txBody>
          <a:bodyPr/>
          <a:lstStyle/>
          <a:p>
            <a:r>
              <a:rPr lang="pt-BR" dirty="0" smtClean="0"/>
              <a:t>As mensagens de integração utilizadas na arquitetura de serviços vão usar o </a:t>
            </a:r>
            <a:r>
              <a:rPr lang="pt-BR" b="1" dirty="0" smtClean="0"/>
              <a:t>Modelo Canônico de Dados</a:t>
            </a:r>
            <a:r>
              <a:rPr lang="pt-BR" dirty="0" smtClean="0"/>
              <a:t>. A </a:t>
            </a:r>
            <a:r>
              <a:rPr lang="pt-BR" b="1" dirty="0" smtClean="0"/>
              <a:t>Camada de Aplicação</a:t>
            </a:r>
            <a:r>
              <a:rPr lang="pt-BR" dirty="0" smtClean="0"/>
              <a:t> da Arquitetura de Serviços tem a responsabilidade de criar uma camada de abstração de dados, expondo interfaces S(</a:t>
            </a:r>
            <a:r>
              <a:rPr lang="pt-BR" dirty="0" err="1" smtClean="0"/>
              <a:t>Search</a:t>
            </a:r>
            <a:r>
              <a:rPr lang="pt-BR" dirty="0" smtClean="0"/>
              <a:t>)CRUD das entidades do modelo canônico.</a:t>
            </a:r>
            <a:endParaRPr lang="pt-BR" dirty="0"/>
          </a:p>
        </p:txBody>
      </p:sp>
      <p:sp>
        <p:nvSpPr>
          <p:cNvPr id="8" name="Espaço Reservado para Conteúdo 3"/>
          <p:cNvSpPr txBox="1">
            <a:spLocks/>
          </p:cNvSpPr>
          <p:nvPr/>
        </p:nvSpPr>
        <p:spPr>
          <a:xfrm>
            <a:off x="3131840" y="1923678"/>
            <a:ext cx="5904656" cy="3139321"/>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pt-BR" dirty="0"/>
              <a:t>Os </a:t>
            </a:r>
            <a:r>
              <a:rPr lang="pt-BR" b="1" dirty="0"/>
              <a:t>Serviços de </a:t>
            </a:r>
            <a:r>
              <a:rPr lang="pt-BR" b="1" dirty="0" smtClean="0"/>
              <a:t>Conetividade, </a:t>
            </a:r>
            <a:r>
              <a:rPr lang="pt-BR" dirty="0"/>
              <a:t>tem a responsabilidade de “encapsular” uma só API duma </a:t>
            </a:r>
            <a:r>
              <a:rPr lang="pt-BR" dirty="0" smtClean="0"/>
              <a:t>“aplicação” </a:t>
            </a:r>
            <a:r>
              <a:rPr lang="pt-BR" dirty="0"/>
              <a:t>no mesmo domínio, harmonizar as </a:t>
            </a:r>
            <a:r>
              <a:rPr lang="pt-BR" b="1" dirty="0"/>
              <a:t>diferenças técnicas</a:t>
            </a:r>
            <a:r>
              <a:rPr lang="pt-BR" dirty="0"/>
              <a:t>, tais como protocolos de transporte entre a aplicação e a arquitetura mas também fazer a harmonização das </a:t>
            </a:r>
            <a:r>
              <a:rPr lang="pt-BR" b="1" dirty="0"/>
              <a:t>diferenças semânticas e sintáticas </a:t>
            </a:r>
            <a:r>
              <a:rPr lang="pt-BR" dirty="0"/>
              <a:t>entre o modelo canônico e o modelo interno de dados de cada API da aplicação;</a:t>
            </a:r>
            <a:endParaRPr lang="en-GB" dirty="0"/>
          </a:p>
          <a:p>
            <a:pPr>
              <a:spcBef>
                <a:spcPts val="0"/>
              </a:spcBef>
            </a:pPr>
            <a:endParaRPr lang="pt-BR" sz="800" dirty="0" smtClean="0"/>
          </a:p>
          <a:p>
            <a:pPr>
              <a:spcBef>
                <a:spcPts val="0"/>
              </a:spcBef>
            </a:pPr>
            <a:r>
              <a:rPr lang="pt-BR" dirty="0" smtClean="0"/>
              <a:t>Os </a:t>
            </a:r>
            <a:r>
              <a:rPr lang="pt-BR" b="1" dirty="0" smtClean="0"/>
              <a:t>Serviços de Aplicação</a:t>
            </a:r>
            <a:r>
              <a:rPr lang="pt-BR" dirty="0" smtClean="0"/>
              <a:t>, vão orquestrar os diferentes </a:t>
            </a:r>
            <a:r>
              <a:rPr lang="pt-BR" b="1" dirty="0" smtClean="0"/>
              <a:t>Serviços de Conetividade </a:t>
            </a:r>
            <a:r>
              <a:rPr lang="pt-BR" dirty="0" smtClean="0"/>
              <a:t>das diversas aplicações, mas dum mesmo domínio, para expor uma única </a:t>
            </a:r>
            <a:r>
              <a:rPr lang="pt-BR" b="1" dirty="0" smtClean="0"/>
              <a:t>entidade do modelo canônico </a:t>
            </a:r>
            <a:r>
              <a:rPr lang="pt-BR" dirty="0" smtClean="0"/>
              <a:t>e as diversas operações (S)CRUD para manipular essa entidade;</a:t>
            </a:r>
          </a:p>
          <a:p>
            <a:pPr>
              <a:spcBef>
                <a:spcPts val="0"/>
              </a:spcBef>
            </a:pPr>
            <a:endParaRPr lang="pt-BR" sz="800" dirty="0"/>
          </a:p>
          <a:p>
            <a:pPr>
              <a:spcBef>
                <a:spcPts val="0"/>
              </a:spcBef>
            </a:pPr>
            <a:r>
              <a:rPr lang="pt-BR" dirty="0" smtClean="0"/>
              <a:t>As </a:t>
            </a:r>
            <a:r>
              <a:rPr lang="pt-BR" b="1" dirty="0" smtClean="0"/>
              <a:t>diferenças de SLA</a:t>
            </a:r>
            <a:r>
              <a:rPr lang="pt-BR" dirty="0" smtClean="0"/>
              <a:t>, são as mais difíceis de harmonizar, mas os serviços de aplicação vão expor um SLA único e uniforme para cada entidade;</a:t>
            </a:r>
            <a:endParaRPr lang="pt-B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23678"/>
            <a:ext cx="2304256" cy="306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8941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a:t>Modelo Canônico</a:t>
            </a:r>
            <a:br>
              <a:rPr lang="pt-BR" dirty="0"/>
            </a:br>
            <a:r>
              <a:rPr lang="pt-BR" b="0" i="1" dirty="0"/>
              <a:t>Camada de Abstração de Dados</a:t>
            </a:r>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78</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432000" y="1131590"/>
            <a:ext cx="8146800" cy="523220"/>
          </a:xfrm>
        </p:spPr>
        <p:txBody>
          <a:bodyPr/>
          <a:lstStyle/>
          <a:p>
            <a:r>
              <a:rPr lang="pt-BR" dirty="0" smtClean="0"/>
              <a:t>A implementação na </a:t>
            </a:r>
            <a:r>
              <a:rPr lang="pt-BR" b="1" dirty="0" smtClean="0"/>
              <a:t>Camada de Aplicação</a:t>
            </a:r>
            <a:r>
              <a:rPr lang="pt-BR" dirty="0" smtClean="0"/>
              <a:t> deste padrão de integração traz benefícios em termos de organização dos serviços.</a:t>
            </a:r>
            <a:endParaRPr lang="pt-BR" dirty="0"/>
          </a:p>
        </p:txBody>
      </p:sp>
      <p:sp>
        <p:nvSpPr>
          <p:cNvPr id="8" name="Espaço Reservado para Conteúdo 3"/>
          <p:cNvSpPr txBox="1">
            <a:spLocks/>
          </p:cNvSpPr>
          <p:nvPr/>
        </p:nvSpPr>
        <p:spPr>
          <a:xfrm>
            <a:off x="3131840" y="1707654"/>
            <a:ext cx="5832648" cy="323165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pt-BR" dirty="0" smtClean="0"/>
              <a:t>Apesar dos Serviços de </a:t>
            </a:r>
            <a:r>
              <a:rPr lang="pt-BR" b="1" dirty="0" smtClean="0"/>
              <a:t>Negócio</a:t>
            </a:r>
            <a:r>
              <a:rPr lang="pt-BR" dirty="0" smtClean="0"/>
              <a:t> e </a:t>
            </a:r>
            <a:r>
              <a:rPr lang="pt-BR" b="1" dirty="0" smtClean="0"/>
              <a:t>Orquestração</a:t>
            </a:r>
            <a:r>
              <a:rPr lang="pt-BR" dirty="0" smtClean="0"/>
              <a:t> usarem mensagens baseados em entidade canônica estas poderão ser mais </a:t>
            </a:r>
            <a:r>
              <a:rPr lang="pt-BR" b="1" dirty="0" smtClean="0"/>
              <a:t>agregadores </a:t>
            </a:r>
            <a:r>
              <a:rPr lang="pt-BR" dirty="0" smtClean="0"/>
              <a:t>(Cliente + Contato), utilizando uma ou mais entidades para tornar mais </a:t>
            </a:r>
            <a:r>
              <a:rPr lang="pt-BR" b="1" dirty="0" smtClean="0"/>
              <a:t>flexível</a:t>
            </a:r>
            <a:r>
              <a:rPr lang="pt-BR" dirty="0" smtClean="0"/>
              <a:t> as camadas superiores para a implementação de </a:t>
            </a:r>
            <a:r>
              <a:rPr lang="pt-BR" b="1" dirty="0" smtClean="0"/>
              <a:t>operações de negócio</a:t>
            </a:r>
            <a:r>
              <a:rPr lang="pt-BR" dirty="0" smtClean="0"/>
              <a:t>, mais próximas do processos de negócio; De notar que operações de negócio podem ser expostas por serviços de aplicação se esta funcionalidade é exposta unicamente por apps neste domínio. </a:t>
            </a:r>
          </a:p>
          <a:p>
            <a:pPr>
              <a:spcBef>
                <a:spcPts val="0"/>
              </a:spcBef>
            </a:pPr>
            <a:endParaRPr lang="pt-BR" sz="800" dirty="0"/>
          </a:p>
          <a:p>
            <a:pPr>
              <a:spcBef>
                <a:spcPts val="0"/>
              </a:spcBef>
            </a:pPr>
            <a:r>
              <a:rPr lang="pt-BR" dirty="0" smtClean="0"/>
              <a:t>Implementando Serviços de Aplicação mais orientadas às </a:t>
            </a:r>
            <a:r>
              <a:rPr lang="pt-BR" b="1" dirty="0" smtClean="0"/>
              <a:t>Entidades de Negócio</a:t>
            </a:r>
            <a:r>
              <a:rPr lang="pt-BR" dirty="0" smtClean="0"/>
              <a:t>, estas tornam-se excelentes candidatos para </a:t>
            </a:r>
            <a:r>
              <a:rPr lang="pt-BR" b="1" dirty="0" smtClean="0"/>
              <a:t>implementações REST</a:t>
            </a:r>
            <a:r>
              <a:rPr lang="pt-BR" dirty="0" smtClean="0"/>
              <a:t>.</a:t>
            </a:r>
          </a:p>
          <a:p>
            <a:pPr>
              <a:spcBef>
                <a:spcPts val="0"/>
              </a:spcBef>
            </a:pPr>
            <a:endParaRPr lang="en-GB" b="1" dirty="0" smtClean="0"/>
          </a:p>
          <a:p>
            <a:pPr>
              <a:spcBef>
                <a:spcPts val="0"/>
              </a:spcBef>
            </a:pPr>
            <a:r>
              <a:rPr lang="pt-BR" b="1" dirty="0" smtClean="0"/>
              <a:t>Centraliza-se</a:t>
            </a:r>
            <a:r>
              <a:rPr lang="pt-BR" dirty="0" smtClean="0"/>
              <a:t> nesta camada todos os serviços que necessitam </a:t>
            </a:r>
            <a:r>
              <a:rPr lang="pt-BR" b="1" dirty="0" smtClean="0"/>
              <a:t>transformação de/para </a:t>
            </a:r>
            <a:r>
              <a:rPr lang="pt-BR" dirty="0" smtClean="0"/>
              <a:t>o</a:t>
            </a:r>
            <a:r>
              <a:rPr lang="pt-BR" b="1" dirty="0" smtClean="0"/>
              <a:t> modelo canônico de dados </a:t>
            </a:r>
            <a:r>
              <a:rPr lang="pt-BR" dirty="0" smtClean="0"/>
              <a:t>permitindo que múltiplas aplicações, via serviços, consumam estas entidades.</a:t>
            </a:r>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07439"/>
            <a:ext cx="2304256" cy="306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8365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27" y="2188527"/>
            <a:ext cx="1597819" cy="2687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smtClean="0"/>
              <a:t>Formato Canônico de Mensagem</a:t>
            </a:r>
            <a:br>
              <a:rPr lang="pt-BR" dirty="0" smtClean="0"/>
            </a:br>
            <a:r>
              <a:rPr lang="pt-BR" b="0" i="1" dirty="0" smtClean="0"/>
              <a:t>Introdução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79</a:t>
            </a:fld>
            <a:endParaRPr lang="pt-BR"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432000" y="1131590"/>
            <a:ext cx="8146800" cy="954107"/>
          </a:xfrm>
        </p:spPr>
        <p:txBody>
          <a:bodyPr/>
          <a:lstStyle/>
          <a:p>
            <a:r>
              <a:rPr lang="pt-BR" dirty="0" smtClean="0"/>
              <a:t>Os </a:t>
            </a:r>
            <a:r>
              <a:rPr lang="pt-BR" b="1" dirty="0" smtClean="0"/>
              <a:t>Formatos Canônico</a:t>
            </a:r>
            <a:r>
              <a:rPr lang="pt-BR" dirty="0" smtClean="0"/>
              <a:t> de Mensagem representam uma </a:t>
            </a:r>
            <a:r>
              <a:rPr lang="pt-BR" b="1" dirty="0" smtClean="0"/>
              <a:t>padronização do formato das mensagens </a:t>
            </a:r>
            <a:r>
              <a:rPr lang="pt-BR" dirty="0" smtClean="0"/>
              <a:t>dos serviços pertencentes à Arquitetura de Serviços. Definem os atributos e o seu significado que devem ser incluídos por todos os consumidores e/ou provedor de serviços da arquitetura. Foram padronizados um formato </a:t>
            </a:r>
            <a:r>
              <a:rPr lang="pt-BR" b="1" i="1" dirty="0" smtClean="0"/>
              <a:t>interno</a:t>
            </a:r>
            <a:r>
              <a:rPr lang="pt-BR" dirty="0" smtClean="0"/>
              <a:t> e outro </a:t>
            </a:r>
            <a:r>
              <a:rPr lang="pt-BR" b="1" i="1" dirty="0" smtClean="0"/>
              <a:t>externo</a:t>
            </a:r>
            <a:r>
              <a:rPr lang="pt-BR" dirty="0" smtClean="0"/>
              <a:t> para a arquitetura.</a:t>
            </a:r>
            <a:endParaRPr lang="pt-BR" dirty="0"/>
          </a:p>
        </p:txBody>
      </p:sp>
      <p:sp>
        <p:nvSpPr>
          <p:cNvPr id="8" name="Espaço Reservado para Conteúdo 3"/>
          <p:cNvSpPr txBox="1">
            <a:spLocks/>
          </p:cNvSpPr>
          <p:nvPr/>
        </p:nvSpPr>
        <p:spPr>
          <a:xfrm>
            <a:off x="2267744" y="2112172"/>
            <a:ext cx="6480720" cy="2806922"/>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Três entidades foram definidas para as mensagens SOAP a serem recebidas ou enviadas pela Arquitetura foram padronizadas:</a:t>
            </a:r>
          </a:p>
          <a:p>
            <a:pPr marL="285750" indent="-285750">
              <a:buFont typeface="Arial" panose="020B0604020202020204" pitchFamily="34" charset="0"/>
              <a:buChar char="•"/>
            </a:pPr>
            <a:r>
              <a:rPr lang="pt-PT" b="1" dirty="0" smtClean="0">
                <a:latin typeface="Myriad Pro" pitchFamily="34" charset="0"/>
              </a:rPr>
              <a:t>Message Header</a:t>
            </a:r>
            <a:r>
              <a:rPr lang="pt-PT" dirty="0" smtClean="0">
                <a:latin typeface="Myriad Pro" pitchFamily="34" charset="0"/>
              </a:rPr>
              <a:t>: </a:t>
            </a:r>
            <a:r>
              <a:rPr lang="pt-BR" dirty="0" smtClean="0"/>
              <a:t>Estrutura de </a:t>
            </a:r>
            <a:r>
              <a:rPr lang="pt-BR" dirty="0" err="1" smtClean="0"/>
              <a:t>metadado</a:t>
            </a:r>
            <a:r>
              <a:rPr lang="pt-BR" dirty="0" smtClean="0"/>
              <a:t> que representa </a:t>
            </a:r>
            <a:r>
              <a:rPr lang="pt-BR" dirty="0"/>
              <a:t>o </a:t>
            </a:r>
            <a:r>
              <a:rPr lang="pt-BR" dirty="0" smtClean="0"/>
              <a:t>cabeçalho das mensagens, e que </a:t>
            </a:r>
            <a:r>
              <a:rPr lang="pt-BR" dirty="0"/>
              <a:t>deverá estar presente em </a:t>
            </a:r>
            <a:r>
              <a:rPr lang="pt-BR" b="1" dirty="0"/>
              <a:t>todas as mensagens recebidas</a:t>
            </a:r>
            <a:r>
              <a:rPr lang="pt-BR" dirty="0"/>
              <a:t> e </a:t>
            </a:r>
            <a:r>
              <a:rPr lang="pt-BR" b="1" dirty="0"/>
              <a:t>retornadas</a:t>
            </a:r>
            <a:r>
              <a:rPr lang="pt-BR" dirty="0"/>
              <a:t> pelas operações dos serviços, tanto nas execuções síncronas das operações quanto assíncronas</a:t>
            </a:r>
            <a:r>
              <a:rPr lang="pt-BR" dirty="0" smtClean="0"/>
              <a:t>.</a:t>
            </a:r>
          </a:p>
          <a:p>
            <a:pPr marL="285750" indent="-285750">
              <a:buFont typeface="Arial" panose="020B0604020202020204" pitchFamily="34" charset="0"/>
              <a:buChar char="•"/>
            </a:pPr>
            <a:r>
              <a:rPr lang="pt-BR" b="1" dirty="0" smtClean="0">
                <a:latin typeface="Myriad Pro" pitchFamily="34" charset="0"/>
              </a:rPr>
              <a:t>Response</a:t>
            </a:r>
            <a:r>
              <a:rPr lang="pt-BR" dirty="0" smtClean="0">
                <a:latin typeface="Myriad Pro" pitchFamily="34" charset="0"/>
              </a:rPr>
              <a:t>: </a:t>
            </a:r>
            <a:r>
              <a:rPr lang="pt-BR" dirty="0"/>
              <a:t>Estrutura de </a:t>
            </a:r>
            <a:r>
              <a:rPr lang="pt-BR" dirty="0" err="1"/>
              <a:t>metadado</a:t>
            </a:r>
            <a:r>
              <a:rPr lang="pt-BR" dirty="0"/>
              <a:t> </a:t>
            </a:r>
            <a:r>
              <a:rPr lang="pt-BR" dirty="0" smtClean="0"/>
              <a:t>que propaga o(s) código(s) de retorno (de sucesso ou erro) e informações associadas da framework a ser enviada como retorno aos consumidores de serviços;</a:t>
            </a:r>
            <a:endParaRPr lang="pt-PT" dirty="0">
              <a:latin typeface="Myriad Pro" pitchFamily="34" charset="0"/>
            </a:endParaRPr>
          </a:p>
          <a:p>
            <a:pPr marL="285750" indent="-285750">
              <a:buFont typeface="Arial" panose="020B0604020202020204" pitchFamily="34" charset="0"/>
              <a:buChar char="•"/>
            </a:pPr>
            <a:r>
              <a:rPr lang="pt-BR" b="1" dirty="0" err="1" smtClean="0">
                <a:latin typeface="Myriad Pro" pitchFamily="34" charset="0"/>
              </a:rPr>
              <a:t>Fault</a:t>
            </a:r>
            <a:r>
              <a:rPr lang="pt-BR" dirty="0" smtClean="0">
                <a:latin typeface="Myriad Pro" pitchFamily="34" charset="0"/>
              </a:rPr>
              <a:t>: </a:t>
            </a:r>
            <a:r>
              <a:rPr lang="pt-BR" dirty="0" smtClean="0"/>
              <a:t>Este </a:t>
            </a:r>
            <a:r>
              <a:rPr lang="pt-BR" dirty="0" err="1" smtClean="0"/>
              <a:t>metadado</a:t>
            </a:r>
            <a:r>
              <a:rPr lang="pt-BR" dirty="0" smtClean="0"/>
              <a:t>, a ser usado só internamente pela arquitetura, </a:t>
            </a:r>
            <a:r>
              <a:rPr lang="pt-BR" dirty="0"/>
              <a:t>representa uma falha que pode ocorrer durante a execução de uma operação de um </a:t>
            </a:r>
            <a:r>
              <a:rPr lang="pt-BR" dirty="0" smtClean="0"/>
              <a:t>serviço e servirá para propagar erros. </a:t>
            </a:r>
          </a:p>
        </p:txBody>
      </p:sp>
      <p:sp>
        <p:nvSpPr>
          <p:cNvPr id="10" name="Retângulo 9"/>
          <p:cNvSpPr/>
          <p:nvPr/>
        </p:nvSpPr>
        <p:spPr>
          <a:xfrm>
            <a:off x="858736" y="3363838"/>
            <a:ext cx="976960" cy="27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858157" y="4515966"/>
            <a:ext cx="976960" cy="27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858736" y="3075806"/>
            <a:ext cx="976960" cy="27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39282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923330"/>
          </a:xfrm>
        </p:spPr>
        <p:txBody>
          <a:bodyPr/>
          <a:lstStyle/>
          <a:p>
            <a:r>
              <a:rPr lang="pt-BR" dirty="0"/>
              <a:t>Arquitetura de </a:t>
            </a:r>
            <a:r>
              <a:rPr lang="pt-BR" dirty="0" smtClean="0"/>
              <a:t>Referência</a:t>
            </a:r>
            <a:br>
              <a:rPr lang="pt-BR" dirty="0" smtClean="0"/>
            </a:br>
            <a:r>
              <a:rPr lang="pt-BR" b="0" i="1" dirty="0" smtClean="0"/>
              <a:t>Modelo Conceitual</a:t>
            </a:r>
            <a:r>
              <a:rPr lang="pt-BR" dirty="0" smtClean="0"/>
              <a:t/>
            </a:r>
            <a:br>
              <a:rPr lang="pt-BR" dirty="0" smtClean="0"/>
            </a:br>
            <a:r>
              <a:rPr lang="pt-BR" dirty="0" smtClean="0"/>
              <a:t> </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a:t>
            </a:fld>
            <a:endParaRPr lang="pt-BR" dirty="0"/>
          </a:p>
        </p:txBody>
      </p:sp>
      <p:sp>
        <p:nvSpPr>
          <p:cNvPr id="4" name="Espaço Reservado para Conteúdo 3"/>
          <p:cNvSpPr>
            <a:spLocks noGrp="1"/>
          </p:cNvSpPr>
          <p:nvPr>
            <p:ph sz="quarter" idx="11"/>
          </p:nvPr>
        </p:nvSpPr>
        <p:spPr>
          <a:xfrm>
            <a:off x="4499992" y="1357200"/>
            <a:ext cx="4078808" cy="2850011"/>
          </a:xfrm>
        </p:spPr>
        <p:txBody>
          <a:bodyPr/>
          <a:lstStyle/>
          <a:p>
            <a:r>
              <a:rPr lang="pt-BR" dirty="0" smtClean="0"/>
              <a:t>Uma Arquitetura de Referência define os </a:t>
            </a:r>
            <a:r>
              <a:rPr lang="pt-BR" b="1" dirty="0" smtClean="0"/>
              <a:t>padrões</a:t>
            </a:r>
            <a:r>
              <a:rPr lang="pt-BR" dirty="0" smtClean="0"/>
              <a:t> a serem empregados e identifica as </a:t>
            </a:r>
            <a:r>
              <a:rPr lang="pt-BR" b="1" dirty="0" smtClean="0"/>
              <a:t>camadas</a:t>
            </a:r>
            <a:r>
              <a:rPr lang="pt-BR" dirty="0" smtClean="0"/>
              <a:t> e </a:t>
            </a:r>
            <a:r>
              <a:rPr lang="pt-BR" b="1" dirty="0" smtClean="0"/>
              <a:t>componentes</a:t>
            </a:r>
            <a:r>
              <a:rPr lang="pt-BR" dirty="0" smtClean="0"/>
              <a:t> necessários para  a implementação duma Arquitetura de Serviços (SOA).</a:t>
            </a:r>
          </a:p>
          <a:p>
            <a:endParaRPr lang="pt-BR" dirty="0"/>
          </a:p>
          <a:p>
            <a:r>
              <a:rPr lang="pt-BR" dirty="0" smtClean="0"/>
              <a:t>Serve também de </a:t>
            </a:r>
            <a:r>
              <a:rPr lang="pt-BR" b="1" dirty="0" smtClean="0"/>
              <a:t>referência</a:t>
            </a:r>
            <a:r>
              <a:rPr lang="pt-BR" dirty="0" smtClean="0"/>
              <a:t> para determinar a </a:t>
            </a:r>
            <a:r>
              <a:rPr lang="pt-BR" b="1" dirty="0" smtClean="0"/>
              <a:t>arquitetura técnica </a:t>
            </a:r>
            <a:r>
              <a:rPr lang="pt-BR" dirty="0" smtClean="0"/>
              <a:t>e os processos geridos pela </a:t>
            </a:r>
            <a:r>
              <a:rPr lang="pt-BR" b="1" dirty="0" smtClean="0"/>
              <a:t>governança</a:t>
            </a:r>
            <a:r>
              <a:rPr lang="pt-BR" dirty="0" smtClean="0"/>
              <a:t> SOA.</a:t>
            </a:r>
          </a:p>
          <a:p>
            <a:endParaRPr lang="pt-BR" dirty="0"/>
          </a:p>
          <a:p>
            <a:r>
              <a:rPr lang="pt-BR" dirty="0" smtClean="0"/>
              <a:t>A nossa </a:t>
            </a:r>
            <a:r>
              <a:rPr lang="pt-BR" dirty="0"/>
              <a:t>arquitetura </a:t>
            </a:r>
            <a:r>
              <a:rPr lang="pt-BR" dirty="0" smtClean="0"/>
              <a:t>é baseada na arquitetura SOA </a:t>
            </a:r>
            <a:r>
              <a:rPr lang="pt-BR" dirty="0"/>
              <a:t>de referência do </a:t>
            </a:r>
            <a:r>
              <a:rPr lang="pt-BR" i="1" dirty="0" smtClean="0"/>
              <a:t>“The </a:t>
            </a:r>
            <a:r>
              <a:rPr lang="pt-BR" i="1" dirty="0"/>
              <a:t>Open </a:t>
            </a:r>
            <a:r>
              <a:rPr lang="pt-BR" i="1" dirty="0" err="1" smtClean="0"/>
              <a:t>Group</a:t>
            </a:r>
            <a:r>
              <a:rPr lang="pt-BR" i="1" dirty="0" smtClean="0"/>
              <a:t>”</a:t>
            </a:r>
            <a:endParaRPr lang="pt-BR" i="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35646"/>
            <a:ext cx="4000500" cy="2274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83621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01" y="2067694"/>
            <a:ext cx="1597819" cy="2687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034" y="2067694"/>
            <a:ext cx="1597819" cy="2687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smtClean="0"/>
              <a:t>Formato Canônico de Mensagem</a:t>
            </a:r>
            <a:br>
              <a:rPr lang="pt-BR" dirty="0" smtClean="0"/>
            </a:br>
            <a:r>
              <a:rPr lang="pt-BR" b="0" i="1" dirty="0"/>
              <a:t>Formato Interno vs. Externo</a:t>
            </a:r>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80</a:t>
            </a:fld>
            <a:endParaRPr lang="pt-BR" dirty="0"/>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432000" y="1257022"/>
            <a:ext cx="8146800" cy="738664"/>
          </a:xfrm>
        </p:spPr>
        <p:txBody>
          <a:bodyPr/>
          <a:lstStyle/>
          <a:p>
            <a:r>
              <a:rPr lang="pt-BR" dirty="0" smtClean="0"/>
              <a:t>A utilização de um formato </a:t>
            </a:r>
            <a:r>
              <a:rPr lang="pt-BR" b="1" i="1" dirty="0" smtClean="0"/>
              <a:t>interno</a:t>
            </a:r>
            <a:r>
              <a:rPr lang="pt-BR" dirty="0" smtClean="0"/>
              <a:t> e outro </a:t>
            </a:r>
            <a:r>
              <a:rPr lang="pt-BR" b="1" i="1" dirty="0" smtClean="0"/>
              <a:t>externo</a:t>
            </a:r>
            <a:r>
              <a:rPr lang="pt-BR" dirty="0" smtClean="0"/>
              <a:t> para a arquitetura, deve-se a facilitar a comunicação com os sistemas legados, para lhes facilitar a implementação duma gestão de erros funcionais sem a utilização de SOAP </a:t>
            </a:r>
            <a:r>
              <a:rPr lang="pt-BR" dirty="0" err="1" smtClean="0"/>
              <a:t>faults</a:t>
            </a:r>
            <a:r>
              <a:rPr lang="pt-BR" dirty="0" smtClean="0"/>
              <a:t> e do SOAP Header.</a:t>
            </a:r>
            <a:endParaRPr lang="pt-BR" dirty="0"/>
          </a:p>
        </p:txBody>
      </p:sp>
      <p:sp>
        <p:nvSpPr>
          <p:cNvPr id="8" name="Espaço Reservado para Conteúdo 3"/>
          <p:cNvSpPr txBox="1">
            <a:spLocks/>
          </p:cNvSpPr>
          <p:nvPr/>
        </p:nvSpPr>
        <p:spPr>
          <a:xfrm>
            <a:off x="2267744" y="1995686"/>
            <a:ext cx="4536504" cy="3022366"/>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Utilização do Formato Canônico:</a:t>
            </a:r>
          </a:p>
          <a:p>
            <a:pPr marL="285750" indent="-285750">
              <a:buFont typeface="Arial" panose="020B0604020202020204" pitchFamily="34" charset="0"/>
              <a:buChar char="•"/>
            </a:pPr>
            <a:r>
              <a:rPr lang="pt-PT" b="1" dirty="0" smtClean="0">
                <a:latin typeface="Myriad Pro" pitchFamily="34" charset="0"/>
              </a:rPr>
              <a:t>Message Header</a:t>
            </a:r>
            <a:r>
              <a:rPr lang="pt-PT" dirty="0" smtClean="0">
                <a:latin typeface="Myriad Pro" pitchFamily="34" charset="0"/>
              </a:rPr>
              <a:t>: Estes metadados</a:t>
            </a:r>
            <a:r>
              <a:rPr lang="pt-BR" dirty="0"/>
              <a:t> </a:t>
            </a:r>
            <a:r>
              <a:rPr lang="pt-BR" dirty="0" smtClean="0"/>
              <a:t>deverão </a:t>
            </a:r>
            <a:r>
              <a:rPr lang="pt-BR" dirty="0"/>
              <a:t>estar presente em </a:t>
            </a:r>
            <a:r>
              <a:rPr lang="pt-BR" b="1" dirty="0"/>
              <a:t>todas as mensagens recebidas</a:t>
            </a:r>
            <a:r>
              <a:rPr lang="pt-BR" dirty="0"/>
              <a:t> e </a:t>
            </a:r>
            <a:r>
              <a:rPr lang="pt-BR" b="1" dirty="0"/>
              <a:t>retornadas</a:t>
            </a:r>
            <a:r>
              <a:rPr lang="pt-BR" dirty="0"/>
              <a:t> pelas operações dos </a:t>
            </a:r>
            <a:r>
              <a:rPr lang="pt-BR" dirty="0" smtClean="0"/>
              <a:t>serviços da arquitetura, e a sua utilização é um requisito para interagir com a Arquitetura;</a:t>
            </a:r>
          </a:p>
          <a:p>
            <a:pPr marL="285750" indent="-285750">
              <a:buFont typeface="Arial" panose="020B0604020202020204" pitchFamily="34" charset="0"/>
              <a:buChar char="•"/>
            </a:pPr>
            <a:r>
              <a:rPr lang="pt-BR" b="1" dirty="0" smtClean="0">
                <a:latin typeface="Myriad Pro" pitchFamily="34" charset="0"/>
              </a:rPr>
              <a:t>Response</a:t>
            </a:r>
            <a:r>
              <a:rPr lang="pt-BR" dirty="0" smtClean="0">
                <a:latin typeface="Myriad Pro" pitchFamily="34" charset="0"/>
              </a:rPr>
              <a:t>: </a:t>
            </a:r>
            <a:r>
              <a:rPr lang="pt-PT" dirty="0">
                <a:latin typeface="Myriad Pro" pitchFamily="34" charset="0"/>
              </a:rPr>
              <a:t>Estes metadados</a:t>
            </a:r>
            <a:r>
              <a:rPr lang="pt-BR" dirty="0"/>
              <a:t> deverão estar </a:t>
            </a:r>
            <a:r>
              <a:rPr lang="pt-BR" dirty="0" smtClean="0"/>
              <a:t>presentes em todas as </a:t>
            </a:r>
            <a:r>
              <a:rPr lang="pt-BR" b="1" dirty="0" smtClean="0"/>
              <a:t>mensagens respostas</a:t>
            </a:r>
            <a:r>
              <a:rPr lang="pt-BR" dirty="0" smtClean="0"/>
              <a:t> e propagam um código de retorno (de sucesso ou erro) da framework de integração ou API provedoras de serviços;</a:t>
            </a:r>
            <a:endParaRPr lang="pt-PT" dirty="0">
              <a:latin typeface="Myriad Pro" pitchFamily="34" charset="0"/>
            </a:endParaRPr>
          </a:p>
          <a:p>
            <a:pPr marL="285750" indent="-285750">
              <a:buFont typeface="Arial" panose="020B0604020202020204" pitchFamily="34" charset="0"/>
              <a:buChar char="•"/>
            </a:pPr>
            <a:r>
              <a:rPr lang="pt-BR" b="1" dirty="0" err="1" smtClean="0">
                <a:latin typeface="Myriad Pro" pitchFamily="34" charset="0"/>
              </a:rPr>
              <a:t>Fault</a:t>
            </a:r>
            <a:r>
              <a:rPr lang="pt-BR" dirty="0" smtClean="0">
                <a:latin typeface="Myriad Pro" pitchFamily="34" charset="0"/>
              </a:rPr>
              <a:t>: </a:t>
            </a:r>
            <a:r>
              <a:rPr lang="pt-BR" dirty="0" smtClean="0"/>
              <a:t>Este </a:t>
            </a:r>
            <a:r>
              <a:rPr lang="pt-BR" dirty="0" err="1" smtClean="0"/>
              <a:t>metadado</a:t>
            </a:r>
            <a:r>
              <a:rPr lang="pt-BR" dirty="0" smtClean="0"/>
              <a:t> será só usado internamente pela arquitetura para a gestão de erros;</a:t>
            </a:r>
          </a:p>
        </p:txBody>
      </p:sp>
      <p:sp>
        <p:nvSpPr>
          <p:cNvPr id="14" name="Retângulo 13"/>
          <p:cNvSpPr/>
          <p:nvPr/>
        </p:nvSpPr>
        <p:spPr>
          <a:xfrm>
            <a:off x="7362616" y="3547723"/>
            <a:ext cx="1074656" cy="248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7362616" y="3282251"/>
            <a:ext cx="1074656" cy="225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769219" y="3234875"/>
            <a:ext cx="976960" cy="27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799792" y="4371950"/>
            <a:ext cx="976960" cy="27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769219" y="2931790"/>
            <a:ext cx="976960" cy="27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607597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9622"/>
            <a:ext cx="1743075" cy="293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smtClean="0"/>
              <a:t>Formato Canônico de Mensagem</a:t>
            </a:r>
            <a:br>
              <a:rPr lang="pt-BR" dirty="0" smtClean="0"/>
            </a:br>
            <a:r>
              <a:rPr lang="pt-BR" b="0" i="1" dirty="0" err="1" smtClean="0"/>
              <a:t>Message</a:t>
            </a:r>
            <a:r>
              <a:rPr lang="pt-BR" b="0" i="1" dirty="0" smtClean="0"/>
              <a:t> Header</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81</a:t>
            </a:fld>
            <a:endParaRPr lang="pt-BR"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9" name="Tabela 8"/>
          <p:cNvGraphicFramePr>
            <a:graphicFrameLocks noGrp="1"/>
          </p:cNvGraphicFramePr>
          <p:nvPr>
            <p:extLst>
              <p:ext uri="{D42A27DB-BD31-4B8C-83A1-F6EECF244321}">
                <p14:modId xmlns:p14="http://schemas.microsoft.com/office/powerpoint/2010/main" val="764120969"/>
              </p:ext>
            </p:extLst>
          </p:nvPr>
        </p:nvGraphicFramePr>
        <p:xfrm>
          <a:off x="2339752" y="1131590"/>
          <a:ext cx="6480720" cy="3660466"/>
        </p:xfrm>
        <a:graphic>
          <a:graphicData uri="http://schemas.openxmlformats.org/drawingml/2006/table">
            <a:tbl>
              <a:tblPr firstRow="1" bandRow="1">
                <a:tableStyleId>{5C22544A-7EE6-4342-B048-85BDC9FD1C3A}</a:tableStyleId>
              </a:tblPr>
              <a:tblGrid>
                <a:gridCol w="1080120"/>
                <a:gridCol w="1296144"/>
                <a:gridCol w="4104456"/>
              </a:tblGrid>
              <a:tr h="264765">
                <a:tc>
                  <a:txBody>
                    <a:bodyPr/>
                    <a:lstStyle/>
                    <a:p>
                      <a:r>
                        <a:rPr lang="pt-BR" sz="1600" dirty="0" smtClean="0"/>
                        <a:t>Atributo</a:t>
                      </a:r>
                      <a:endParaRPr lang="pt-BR" sz="1600" dirty="0"/>
                    </a:p>
                  </a:txBody>
                  <a:tcPr/>
                </a:tc>
                <a:tc>
                  <a:txBody>
                    <a:bodyPr/>
                    <a:lstStyle/>
                    <a:p>
                      <a:r>
                        <a:rPr lang="pt-BR" sz="1600" dirty="0" smtClean="0"/>
                        <a:t>Definição</a:t>
                      </a:r>
                      <a:endParaRPr lang="pt-BR" sz="1600" dirty="0"/>
                    </a:p>
                  </a:txBody>
                  <a:tcPr/>
                </a:tc>
                <a:tc>
                  <a:txBody>
                    <a:bodyPr/>
                    <a:lstStyle/>
                    <a:p>
                      <a:r>
                        <a:rPr lang="pt-BR" sz="1600" dirty="0" smtClean="0"/>
                        <a:t>Descrição</a:t>
                      </a:r>
                      <a:endParaRPr lang="pt-BR" sz="1600" dirty="0"/>
                    </a:p>
                  </a:txBody>
                  <a:tcPr/>
                </a:tc>
              </a:tr>
              <a:tr h="118619">
                <a:tc>
                  <a:txBody>
                    <a:bodyPr/>
                    <a:lstStyle/>
                    <a:p>
                      <a:pPr>
                        <a:lnSpc>
                          <a:spcPct val="115000"/>
                        </a:lnSpc>
                        <a:spcAft>
                          <a:spcPts val="0"/>
                        </a:spcAft>
                      </a:pPr>
                      <a:r>
                        <a:rPr lang="en-US" sz="1000" noProof="0" dirty="0" err="1" smtClean="0">
                          <a:effectLst/>
                          <a:latin typeface="Arial"/>
                          <a:ea typeface="Calibri"/>
                          <a:cs typeface="Times New Roman"/>
                        </a:rPr>
                        <a:t>TransactionId</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 da Transação</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Identificador da transação de negócio do consumidor</a:t>
                      </a:r>
                      <a:r>
                        <a:rPr lang="pt-BR" sz="1000" baseline="0" dirty="0" smtClean="0">
                          <a:effectLst/>
                          <a:latin typeface="Arial"/>
                          <a:ea typeface="Calibri"/>
                          <a:cs typeface="Times New Roman"/>
                        </a:rPr>
                        <a:t> que iniciou esta requisição de serviço</a:t>
                      </a:r>
                      <a:endParaRPr lang="pt-BR" sz="1000" dirty="0">
                        <a:effectLst/>
                        <a:latin typeface="Arial"/>
                        <a:ea typeface="Calibri"/>
                        <a:cs typeface="Times New Roman"/>
                      </a:endParaRPr>
                    </a:p>
                  </a:txBody>
                  <a:tcPr marL="68580" marR="68580" marT="0" marB="0"/>
                </a:tc>
              </a:tr>
              <a:tr h="118619">
                <a:tc>
                  <a:txBody>
                    <a:bodyPr/>
                    <a:lstStyle/>
                    <a:p>
                      <a:pPr>
                        <a:lnSpc>
                          <a:spcPct val="115000"/>
                        </a:lnSpc>
                        <a:spcAft>
                          <a:spcPts val="0"/>
                        </a:spcAft>
                      </a:pPr>
                      <a:r>
                        <a:rPr lang="en-US" sz="1000" noProof="0" dirty="0" err="1" smtClean="0">
                          <a:effectLst/>
                          <a:latin typeface="Arial"/>
                          <a:ea typeface="Calibri"/>
                          <a:cs typeface="Times New Roman"/>
                        </a:rPr>
                        <a:t>CorrelationId</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 de Correlação</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baseline="0" dirty="0" smtClean="0">
                          <a:effectLst/>
                          <a:latin typeface="Arial"/>
                          <a:ea typeface="Calibri"/>
                          <a:cs typeface="Times New Roman"/>
                        </a:rPr>
                        <a:t>Identificador q</a:t>
                      </a:r>
                      <a:r>
                        <a:rPr lang="pt-BR" sz="1000" dirty="0" smtClean="0">
                          <a:effectLst/>
                          <a:latin typeface="Arial"/>
                          <a:ea typeface="Calibri"/>
                          <a:cs typeface="Times New Roman"/>
                        </a:rPr>
                        <a:t>ue </a:t>
                      </a:r>
                      <a:r>
                        <a:rPr lang="pt-BR" sz="1000" dirty="0">
                          <a:effectLst/>
                          <a:latin typeface="Arial"/>
                          <a:ea typeface="Calibri"/>
                          <a:cs typeface="Times New Roman"/>
                        </a:rPr>
                        <a:t>permite correlacionar mensagens </a:t>
                      </a:r>
                      <a:r>
                        <a:rPr lang="pt-BR" sz="1000" dirty="0" smtClean="0">
                          <a:effectLst/>
                          <a:latin typeface="Arial"/>
                          <a:ea typeface="Calibri"/>
                          <a:cs typeface="Times New Roman"/>
                        </a:rPr>
                        <a:t>num contexto assíncrono.</a:t>
                      </a:r>
                      <a:endParaRPr lang="pt-BR" sz="1000" dirty="0">
                        <a:effectLst/>
                        <a:latin typeface="Arial"/>
                        <a:ea typeface="Calibri"/>
                        <a:cs typeface="Times New Roman"/>
                      </a:endParaRPr>
                    </a:p>
                  </a:txBody>
                  <a:tcPr marL="68580" marR="68580" marT="0" marB="0"/>
                </a:tc>
              </a:tr>
              <a:tr h="0">
                <a:tc>
                  <a:txBody>
                    <a:bodyPr/>
                    <a:lstStyle/>
                    <a:p>
                      <a:pPr>
                        <a:lnSpc>
                          <a:spcPct val="115000"/>
                        </a:lnSpc>
                        <a:spcAft>
                          <a:spcPts val="0"/>
                        </a:spcAft>
                      </a:pPr>
                      <a:r>
                        <a:rPr lang="en-US" sz="1000" noProof="0" dirty="0" err="1" smtClean="0">
                          <a:effectLst/>
                          <a:latin typeface="Arial"/>
                          <a:ea typeface="Calibri"/>
                          <a:cs typeface="Times New Roman"/>
                        </a:rPr>
                        <a:t>BusinessKey</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Chave de Negócio</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Identificador</a:t>
                      </a:r>
                      <a:r>
                        <a:rPr lang="pt-BR" sz="1000" baseline="0" dirty="0" smtClean="0">
                          <a:effectLst/>
                          <a:latin typeface="Arial"/>
                          <a:ea typeface="Calibri"/>
                          <a:cs typeface="Times New Roman"/>
                        </a:rPr>
                        <a:t> funcional de negócio para a transação. Este Id servirá de suporte a identificar funcionalmente a transação (representam dados funcionais por serviço)</a:t>
                      </a:r>
                      <a:endParaRPr lang="pt-BR" sz="1000" dirty="0">
                        <a:effectLst/>
                        <a:latin typeface="Arial"/>
                        <a:ea typeface="Calibri"/>
                        <a:cs typeface="Times New Roman"/>
                      </a:endParaRPr>
                    </a:p>
                  </a:txBody>
                  <a:tcPr marL="68580" marR="68580" marT="0" marB="0"/>
                </a:tc>
              </a:tr>
              <a:tr h="262542">
                <a:tc>
                  <a:txBody>
                    <a:bodyPr/>
                    <a:lstStyle/>
                    <a:p>
                      <a:pPr algn="l">
                        <a:lnSpc>
                          <a:spcPct val="115000"/>
                        </a:lnSpc>
                        <a:spcAft>
                          <a:spcPts val="0"/>
                        </a:spcAft>
                      </a:pPr>
                      <a:r>
                        <a:rPr lang="en-US" sz="1200" b="1" noProof="0" dirty="0" smtClean="0">
                          <a:solidFill>
                            <a:schemeClr val="bg1"/>
                          </a:solidFill>
                          <a:effectLst/>
                          <a:latin typeface="+mn-lt"/>
                          <a:ea typeface="Calibri"/>
                          <a:cs typeface="Times New Roman"/>
                        </a:rPr>
                        <a:t>Credentials</a:t>
                      </a:r>
                      <a:endParaRPr lang="en-US" sz="1200" b="1" noProof="0" dirty="0">
                        <a:solidFill>
                          <a:schemeClr val="bg1"/>
                        </a:solidFill>
                        <a:effectLst/>
                        <a:latin typeface="+mn-lt"/>
                        <a:ea typeface="Calibri"/>
                        <a:cs typeface="Times New Roman"/>
                      </a:endParaRPr>
                    </a:p>
                  </a:txBody>
                  <a:tcPr marL="68580" marR="68580" marT="0" marB="0" anchor="ctr">
                    <a:solidFill>
                      <a:schemeClr val="tx2">
                        <a:lumMod val="60000"/>
                        <a:lumOff val="40000"/>
                      </a:schemeClr>
                    </a:solidFill>
                  </a:tcPr>
                </a:tc>
                <a:tc>
                  <a:txBody>
                    <a:bodyPr/>
                    <a:lstStyle/>
                    <a:p>
                      <a:pPr algn="l">
                        <a:lnSpc>
                          <a:spcPct val="115000"/>
                        </a:lnSpc>
                        <a:spcAft>
                          <a:spcPts val="0"/>
                        </a:spcAft>
                      </a:pPr>
                      <a:r>
                        <a:rPr lang="pt-BR" sz="1200" b="1" dirty="0" smtClean="0">
                          <a:solidFill>
                            <a:schemeClr val="bg1"/>
                          </a:solidFill>
                          <a:effectLst/>
                          <a:latin typeface="+mn-lt"/>
                          <a:ea typeface="Calibri"/>
                          <a:cs typeface="Times New Roman"/>
                        </a:rPr>
                        <a:t>Credenciais</a:t>
                      </a:r>
                      <a:endParaRPr lang="pt-BR" sz="1200" b="1" dirty="0">
                        <a:solidFill>
                          <a:schemeClr val="bg1"/>
                        </a:solidFill>
                        <a:effectLst/>
                        <a:latin typeface="+mn-lt"/>
                        <a:ea typeface="Calibri"/>
                        <a:cs typeface="Times New Roman"/>
                      </a:endParaRPr>
                    </a:p>
                  </a:txBody>
                  <a:tcPr marL="68580" marR="68580" marT="0" marB="0" anchor="ctr">
                    <a:solidFill>
                      <a:schemeClr val="tx2">
                        <a:lumMod val="60000"/>
                        <a:lumOff val="40000"/>
                      </a:schemeClr>
                    </a:solidFill>
                  </a:tcPr>
                </a:tc>
                <a:tc>
                  <a:txBody>
                    <a:bodyPr/>
                    <a:lstStyle/>
                    <a:p>
                      <a:pPr algn="l">
                        <a:lnSpc>
                          <a:spcPct val="115000"/>
                        </a:lnSpc>
                        <a:spcAft>
                          <a:spcPts val="0"/>
                        </a:spcAft>
                      </a:pPr>
                      <a:r>
                        <a:rPr lang="pt-BR" sz="1200" b="1" dirty="0" smtClean="0">
                          <a:solidFill>
                            <a:schemeClr val="bg1"/>
                          </a:solidFill>
                          <a:effectLst/>
                          <a:latin typeface="+mn-lt"/>
                          <a:ea typeface="Calibri"/>
                          <a:cs typeface="Times New Roman"/>
                        </a:rPr>
                        <a:t>Estrutura para armazenar as credências</a:t>
                      </a:r>
                      <a:r>
                        <a:rPr lang="pt-BR" sz="1200" b="1" baseline="0" dirty="0" smtClean="0">
                          <a:solidFill>
                            <a:schemeClr val="bg1"/>
                          </a:solidFill>
                          <a:effectLst/>
                          <a:latin typeface="+mn-lt"/>
                          <a:ea typeface="Calibri"/>
                          <a:cs typeface="Times New Roman"/>
                        </a:rPr>
                        <a:t> para os serviços</a:t>
                      </a:r>
                      <a:endParaRPr lang="pt-BR" sz="1200" b="1" dirty="0">
                        <a:solidFill>
                          <a:schemeClr val="bg1"/>
                        </a:solidFill>
                        <a:effectLst/>
                        <a:latin typeface="+mn-lt"/>
                        <a:ea typeface="Calibri"/>
                        <a:cs typeface="Times New Roman"/>
                      </a:endParaRPr>
                    </a:p>
                  </a:txBody>
                  <a:tcPr marL="68580" marR="68580" marT="0" marB="0" anchor="ctr">
                    <a:solidFill>
                      <a:schemeClr val="tx2">
                        <a:lumMod val="60000"/>
                        <a:lumOff val="40000"/>
                      </a:schemeClr>
                    </a:solidFill>
                  </a:tcPr>
                </a:tc>
              </a:tr>
              <a:tr h="370840">
                <a:tc>
                  <a:txBody>
                    <a:bodyPr/>
                    <a:lstStyle/>
                    <a:p>
                      <a:pPr>
                        <a:lnSpc>
                          <a:spcPct val="115000"/>
                        </a:lnSpc>
                        <a:spcAft>
                          <a:spcPts val="0"/>
                        </a:spcAft>
                      </a:pPr>
                      <a:r>
                        <a:rPr lang="en-US" sz="1000" noProof="0" dirty="0" err="1" smtClean="0">
                          <a:effectLst/>
                          <a:latin typeface="Arial"/>
                          <a:ea typeface="Calibri"/>
                          <a:cs typeface="Times New Roman"/>
                        </a:rPr>
                        <a:t>AppId</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 de Aplicação</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Identificador </a:t>
                      </a:r>
                      <a:r>
                        <a:rPr lang="pt-BR" sz="1000" dirty="0">
                          <a:effectLst/>
                          <a:latin typeface="Arial"/>
                          <a:ea typeface="Calibri"/>
                          <a:cs typeface="Times New Roman"/>
                        </a:rPr>
                        <a:t>de </a:t>
                      </a:r>
                      <a:r>
                        <a:rPr lang="pt-BR" sz="1000" dirty="0" smtClean="0">
                          <a:effectLst/>
                          <a:latin typeface="Arial"/>
                          <a:ea typeface="Calibri"/>
                          <a:cs typeface="Times New Roman"/>
                        </a:rPr>
                        <a:t>aplicação que enviou</a:t>
                      </a:r>
                      <a:r>
                        <a:rPr lang="pt-BR" sz="1000" baseline="0" dirty="0" smtClean="0">
                          <a:effectLst/>
                          <a:latin typeface="Arial"/>
                          <a:ea typeface="Calibri"/>
                          <a:cs typeface="Times New Roman"/>
                        </a:rPr>
                        <a:t> a requisição (i.e. consumiu o serviço)</a:t>
                      </a:r>
                      <a:endParaRPr lang="pt-BR" sz="1000" dirty="0">
                        <a:effectLst/>
                        <a:latin typeface="Arial"/>
                        <a:ea typeface="Calibri"/>
                        <a:cs typeface="Times New Roman"/>
                      </a:endParaRPr>
                    </a:p>
                  </a:txBody>
                  <a:tcPr marL="68580" marR="68580" marT="0" marB="0"/>
                </a:tc>
              </a:tr>
              <a:tr h="163760">
                <a:tc>
                  <a:txBody>
                    <a:bodyPr/>
                    <a:lstStyle/>
                    <a:p>
                      <a:pPr>
                        <a:lnSpc>
                          <a:spcPct val="115000"/>
                        </a:lnSpc>
                        <a:spcAft>
                          <a:spcPts val="0"/>
                        </a:spcAft>
                      </a:pPr>
                      <a:r>
                        <a:rPr lang="en-US" sz="1000" noProof="0" dirty="0" err="1" smtClean="0">
                          <a:effectLst/>
                          <a:latin typeface="Arial"/>
                          <a:ea typeface="Calibri"/>
                          <a:cs typeface="Times New Roman"/>
                        </a:rPr>
                        <a:t>AppToken</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Token de Aplicação</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Chave (</a:t>
                      </a:r>
                      <a:r>
                        <a:rPr lang="pt-BR" sz="1000" dirty="0" err="1" smtClean="0">
                          <a:effectLst/>
                          <a:latin typeface="Arial"/>
                          <a:ea typeface="Calibri"/>
                          <a:cs typeface="Times New Roman"/>
                        </a:rPr>
                        <a:t>hash</a:t>
                      </a:r>
                      <a:r>
                        <a:rPr lang="pt-BR" sz="1000" dirty="0" smtClean="0">
                          <a:effectLst/>
                          <a:latin typeface="Arial"/>
                          <a:ea typeface="Calibri"/>
                          <a:cs typeface="Times New Roman"/>
                        </a:rPr>
                        <a:t>) de identificação da aplicação</a:t>
                      </a:r>
                      <a:endParaRPr lang="pt-BR" sz="1000" dirty="0">
                        <a:effectLst/>
                        <a:latin typeface="Arial"/>
                        <a:ea typeface="Calibri"/>
                        <a:cs typeface="Times New Roman"/>
                      </a:endParaRPr>
                    </a:p>
                  </a:txBody>
                  <a:tcPr marL="68580" marR="68580" marT="0" marB="0"/>
                </a:tc>
              </a:tr>
              <a:tr h="93014">
                <a:tc>
                  <a:txBody>
                    <a:bodyPr/>
                    <a:lstStyle/>
                    <a:p>
                      <a:pPr>
                        <a:lnSpc>
                          <a:spcPct val="115000"/>
                        </a:lnSpc>
                        <a:spcAft>
                          <a:spcPts val="0"/>
                        </a:spcAft>
                      </a:pPr>
                      <a:r>
                        <a:rPr lang="en-US" sz="1000" noProof="0" dirty="0" err="1" smtClean="0">
                          <a:effectLst/>
                          <a:latin typeface="Arial"/>
                          <a:ea typeface="Calibri"/>
                          <a:cs typeface="Times New Roman"/>
                        </a:rPr>
                        <a:t>UserId</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baseline="0" dirty="0" smtClean="0">
                          <a:effectLst/>
                          <a:latin typeface="Arial"/>
                          <a:ea typeface="Calibri"/>
                          <a:cs typeface="Times New Roman"/>
                        </a:rPr>
                        <a:t>ID do utilizador</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Identificador </a:t>
                      </a:r>
                      <a:r>
                        <a:rPr lang="pt-BR" sz="1000" dirty="0">
                          <a:effectLst/>
                          <a:latin typeface="Arial"/>
                          <a:ea typeface="Calibri"/>
                          <a:cs typeface="Times New Roman"/>
                        </a:rPr>
                        <a:t>de </a:t>
                      </a:r>
                      <a:r>
                        <a:rPr lang="pt-BR" sz="1000" dirty="0" smtClean="0">
                          <a:effectLst/>
                          <a:latin typeface="Arial"/>
                          <a:ea typeface="Calibri"/>
                          <a:cs typeface="Times New Roman"/>
                        </a:rPr>
                        <a:t>usuário que pede acesso ao serviço.</a:t>
                      </a:r>
                      <a:endParaRPr lang="pt-BR" sz="1000" dirty="0">
                        <a:effectLst/>
                        <a:latin typeface="Arial"/>
                        <a:ea typeface="Calibri"/>
                        <a:cs typeface="Times New Roman"/>
                      </a:endParaRPr>
                    </a:p>
                  </a:txBody>
                  <a:tcPr marL="68580" marR="68580" marT="0" marB="0"/>
                </a:tc>
              </a:tr>
              <a:tr h="93014">
                <a:tc>
                  <a:txBody>
                    <a:bodyPr/>
                    <a:lstStyle/>
                    <a:p>
                      <a:pPr>
                        <a:lnSpc>
                          <a:spcPct val="115000"/>
                        </a:lnSpc>
                        <a:spcAft>
                          <a:spcPts val="0"/>
                        </a:spcAft>
                      </a:pPr>
                      <a:r>
                        <a:rPr lang="en-US" sz="1000" noProof="0" dirty="0" err="1" smtClean="0">
                          <a:effectLst/>
                          <a:latin typeface="Arial"/>
                          <a:ea typeface="Calibri"/>
                          <a:cs typeface="Times New Roman"/>
                        </a:rPr>
                        <a:t>UserToken</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Token do</a:t>
                      </a:r>
                      <a:r>
                        <a:rPr lang="pt-BR" sz="1000" baseline="0" dirty="0" smtClean="0">
                          <a:effectLst/>
                          <a:latin typeface="Arial"/>
                          <a:ea typeface="Calibri"/>
                          <a:cs typeface="Times New Roman"/>
                        </a:rPr>
                        <a:t> Utilizador</a:t>
                      </a:r>
                      <a:endParaRPr lang="pt-BR" sz="1000" dirty="0">
                        <a:effectLst/>
                        <a:latin typeface="Arial"/>
                        <a:ea typeface="Calibri"/>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t-BR" sz="1000" dirty="0" smtClean="0">
                          <a:effectLst/>
                          <a:latin typeface="Arial"/>
                          <a:ea typeface="Calibri"/>
                          <a:cs typeface="Times New Roman"/>
                        </a:rPr>
                        <a:t>Chave (</a:t>
                      </a:r>
                      <a:r>
                        <a:rPr lang="pt-BR" sz="1000" dirty="0" err="1" smtClean="0">
                          <a:effectLst/>
                          <a:latin typeface="Arial"/>
                          <a:ea typeface="Calibri"/>
                          <a:cs typeface="Times New Roman"/>
                        </a:rPr>
                        <a:t>hash</a:t>
                      </a:r>
                      <a:r>
                        <a:rPr lang="pt-BR" sz="1000" dirty="0" smtClean="0">
                          <a:effectLst/>
                          <a:latin typeface="Arial"/>
                          <a:ea typeface="Calibri"/>
                          <a:cs typeface="Times New Roman"/>
                        </a:rPr>
                        <a:t>) de identificação do</a:t>
                      </a:r>
                      <a:r>
                        <a:rPr lang="pt-BR" sz="1000" baseline="0" dirty="0" smtClean="0">
                          <a:effectLst/>
                          <a:latin typeface="Arial"/>
                          <a:ea typeface="Calibri"/>
                          <a:cs typeface="Times New Roman"/>
                        </a:rPr>
                        <a:t> utilizador</a:t>
                      </a:r>
                      <a:endParaRPr lang="pt-BR" sz="1000" dirty="0" smtClean="0">
                        <a:effectLst/>
                        <a:latin typeface="Arial"/>
                        <a:ea typeface="Calibri"/>
                        <a:cs typeface="Times New Roman"/>
                      </a:endParaRPr>
                    </a:p>
                  </a:txBody>
                  <a:tcPr marL="68580" marR="68580" marT="0" marB="0"/>
                </a:tc>
              </a:tr>
              <a:tr h="217844">
                <a:tc>
                  <a:txBody>
                    <a:bodyPr/>
                    <a:lstStyle/>
                    <a:p>
                      <a:pPr>
                        <a:lnSpc>
                          <a:spcPct val="115000"/>
                        </a:lnSpc>
                        <a:spcAft>
                          <a:spcPts val="0"/>
                        </a:spcAft>
                      </a:pPr>
                      <a:r>
                        <a:rPr lang="en-US" sz="1000" noProof="0" dirty="0" smtClean="0">
                          <a:effectLst/>
                          <a:latin typeface="Arial"/>
                          <a:ea typeface="Calibri"/>
                          <a:cs typeface="Times New Roman"/>
                        </a:rPr>
                        <a:t>Timestamp</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Data/Hora</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Data</a:t>
                      </a:r>
                      <a:r>
                        <a:rPr lang="pt-BR" sz="1000" baseline="0" dirty="0" smtClean="0">
                          <a:effectLst/>
                          <a:latin typeface="Arial"/>
                          <a:ea typeface="Calibri"/>
                          <a:cs typeface="Times New Roman"/>
                        </a:rPr>
                        <a:t> e </a:t>
                      </a:r>
                      <a:r>
                        <a:rPr lang="pt-BR" sz="1000" dirty="0" smtClean="0">
                          <a:effectLst/>
                          <a:latin typeface="Arial"/>
                          <a:ea typeface="Calibri"/>
                          <a:cs typeface="Times New Roman"/>
                        </a:rPr>
                        <a:t>hora (</a:t>
                      </a:r>
                      <a:r>
                        <a:rPr lang="pt-BR" sz="1000" dirty="0" err="1" smtClean="0">
                          <a:effectLst/>
                          <a:latin typeface="Arial"/>
                          <a:ea typeface="Calibri"/>
                          <a:cs typeface="Times New Roman"/>
                        </a:rPr>
                        <a:t>HHmmssSSS</a:t>
                      </a:r>
                      <a:r>
                        <a:rPr lang="pt-BR" sz="1000" dirty="0" smtClean="0">
                          <a:effectLst/>
                          <a:latin typeface="Arial"/>
                          <a:ea typeface="Calibri"/>
                          <a:cs typeface="Times New Roman"/>
                        </a:rPr>
                        <a:t>) da criação desta</a:t>
                      </a:r>
                      <a:r>
                        <a:rPr lang="pt-BR" sz="1000" baseline="0" dirty="0" smtClean="0">
                          <a:effectLst/>
                          <a:latin typeface="Arial"/>
                          <a:ea typeface="Calibri"/>
                          <a:cs typeface="Times New Roman"/>
                        </a:rPr>
                        <a:t> requisição</a:t>
                      </a:r>
                      <a:r>
                        <a:rPr lang="pt-BR" sz="1000" dirty="0" smtClean="0">
                          <a:effectLst/>
                          <a:latin typeface="Arial"/>
                          <a:ea typeface="Calibri"/>
                          <a:cs typeface="Times New Roman"/>
                        </a:rPr>
                        <a:t> </a:t>
                      </a:r>
                      <a:endParaRPr lang="pt-BR" sz="1000" dirty="0">
                        <a:effectLst/>
                        <a:latin typeface="Arial"/>
                        <a:ea typeface="Calibri"/>
                        <a:cs typeface="Times New Roman"/>
                      </a:endParaRPr>
                    </a:p>
                  </a:txBody>
                  <a:tcPr marL="68580" marR="68580" marT="0" marB="0"/>
                </a:tc>
              </a:tr>
              <a:tr h="217844">
                <a:tc>
                  <a:txBody>
                    <a:bodyPr/>
                    <a:lstStyle/>
                    <a:p>
                      <a:pPr>
                        <a:lnSpc>
                          <a:spcPct val="115000"/>
                        </a:lnSpc>
                        <a:spcAft>
                          <a:spcPts val="0"/>
                        </a:spcAft>
                      </a:pPr>
                      <a:r>
                        <a:rPr lang="en-US" sz="1000" noProof="0" dirty="0" err="1" smtClean="0">
                          <a:effectLst/>
                          <a:latin typeface="Arial"/>
                          <a:ea typeface="Calibri"/>
                          <a:cs typeface="Times New Roman"/>
                        </a:rPr>
                        <a:t>LogKey</a:t>
                      </a:r>
                      <a:endParaRPr lang="en-US" sz="1000"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Chave de Log</a:t>
                      </a:r>
                      <a:endParaRPr lang="pt-BR" sz="100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smtClean="0">
                          <a:effectLst/>
                          <a:latin typeface="Arial"/>
                          <a:ea typeface="Calibri"/>
                          <a:cs typeface="Times New Roman"/>
                        </a:rPr>
                        <a:t>Identificador de negócio para ser utilizado internamento na Framework para fazer uma rastreabilidade  do serviço no </a:t>
                      </a:r>
                      <a:r>
                        <a:rPr lang="pt-BR" sz="1000" dirty="0" err="1" smtClean="0">
                          <a:effectLst/>
                          <a:latin typeface="Arial"/>
                          <a:ea typeface="Calibri"/>
                          <a:cs typeface="Times New Roman"/>
                        </a:rPr>
                        <a:t>logging</a:t>
                      </a:r>
                      <a:r>
                        <a:rPr lang="pt-BR" sz="1000" dirty="0" smtClean="0">
                          <a:effectLst/>
                          <a:latin typeface="Arial"/>
                          <a:ea typeface="Calibri"/>
                          <a:cs typeface="Times New Roman"/>
                        </a:rPr>
                        <a:t> e monitorização.</a:t>
                      </a:r>
                      <a:endParaRPr lang="pt-BR" sz="1000" dirty="0">
                        <a:effectLst/>
                        <a:latin typeface="Arial"/>
                        <a:ea typeface="Calibri"/>
                        <a:cs typeface="Times New Roman"/>
                      </a:endParaRPr>
                    </a:p>
                  </a:txBody>
                  <a:tcPr marL="68580" marR="68580" marT="0" marB="0"/>
                </a:tc>
              </a:tr>
              <a:tr h="370840">
                <a:tc>
                  <a:txBody>
                    <a:bodyPr/>
                    <a:lstStyle/>
                    <a:p>
                      <a:pPr>
                        <a:lnSpc>
                          <a:spcPct val="115000"/>
                        </a:lnSpc>
                        <a:spcAft>
                          <a:spcPts val="0"/>
                        </a:spcAft>
                      </a:pPr>
                      <a:r>
                        <a:rPr lang="en-US" sz="1000" u="none" noProof="0" dirty="0" smtClean="0">
                          <a:effectLst/>
                          <a:latin typeface="Arial"/>
                          <a:ea typeface="Calibri"/>
                          <a:cs typeface="Times New Roman"/>
                        </a:rPr>
                        <a:t>Parameters</a:t>
                      </a:r>
                      <a:endParaRPr lang="en-US" sz="1000" u="none" noProof="0"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u="none" dirty="0" smtClean="0">
                          <a:effectLst/>
                          <a:latin typeface="Arial"/>
                          <a:ea typeface="Calibri"/>
                          <a:cs typeface="Times New Roman"/>
                        </a:rPr>
                        <a:t>Parâmetros</a:t>
                      </a:r>
                      <a:endParaRPr lang="pt-BR" sz="1000" u="none" dirty="0">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dirty="0">
                          <a:effectLst/>
                          <a:latin typeface="Arial"/>
                          <a:ea typeface="Calibri"/>
                          <a:cs typeface="Times New Roman"/>
                        </a:rPr>
                        <a:t>Dados </a:t>
                      </a:r>
                      <a:r>
                        <a:rPr lang="pt-BR" sz="1000" dirty="0" smtClean="0">
                          <a:effectLst/>
                          <a:latin typeface="Arial"/>
                          <a:ea typeface="Calibri"/>
                          <a:cs typeface="Times New Roman"/>
                        </a:rPr>
                        <a:t>técnicos ou funcionais específicos</a:t>
                      </a:r>
                      <a:r>
                        <a:rPr lang="pt-BR" sz="1000" baseline="0" dirty="0" smtClean="0">
                          <a:effectLst/>
                          <a:latin typeface="Arial"/>
                          <a:ea typeface="Calibri"/>
                          <a:cs typeface="Times New Roman"/>
                        </a:rPr>
                        <a:t> </a:t>
                      </a:r>
                      <a:r>
                        <a:rPr lang="pt-BR" sz="1000" dirty="0" smtClean="0">
                          <a:effectLst/>
                          <a:latin typeface="Arial"/>
                          <a:ea typeface="Calibri"/>
                          <a:cs typeface="Times New Roman"/>
                        </a:rPr>
                        <a:t>que podem ser usados como desejado pelo consumidor</a:t>
                      </a:r>
                      <a:r>
                        <a:rPr lang="pt-BR" sz="1000" baseline="0" dirty="0" smtClean="0">
                          <a:effectLst/>
                          <a:latin typeface="Arial"/>
                          <a:ea typeface="Calibri"/>
                          <a:cs typeface="Times New Roman"/>
                        </a:rPr>
                        <a:t> de serviços</a:t>
                      </a:r>
                      <a:endParaRPr lang="pt-BR" sz="1000" dirty="0">
                        <a:effectLst/>
                        <a:latin typeface="Arial"/>
                        <a:ea typeface="Calibri"/>
                        <a:cs typeface="Times New Roman"/>
                      </a:endParaRPr>
                    </a:p>
                  </a:txBody>
                  <a:tcPr marL="68580" marR="68580" marT="0" marB="0"/>
                </a:tc>
              </a:tr>
            </a:tbl>
          </a:graphicData>
        </a:graphic>
      </p:graphicFrame>
      <p:sp>
        <p:nvSpPr>
          <p:cNvPr id="14" name="Retângulo 13"/>
          <p:cNvSpPr/>
          <p:nvPr/>
        </p:nvSpPr>
        <p:spPr>
          <a:xfrm>
            <a:off x="711674" y="2355726"/>
            <a:ext cx="1052014" cy="297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804689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12163"/>
            <a:ext cx="1743075" cy="293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smtClean="0"/>
              <a:t>Formato Canônico de Mensagem</a:t>
            </a:r>
            <a:br>
              <a:rPr lang="pt-BR" dirty="0" smtClean="0"/>
            </a:br>
            <a:r>
              <a:rPr lang="pt-BR" b="0" i="1" dirty="0" smtClean="0"/>
              <a:t>Response</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82</a:t>
            </a:fld>
            <a:endParaRPr lang="pt-BR"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639666" y="2778010"/>
            <a:ext cx="1052014" cy="297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13" name="Tabela 12"/>
          <p:cNvGraphicFramePr>
            <a:graphicFrameLocks noGrp="1"/>
          </p:cNvGraphicFramePr>
          <p:nvPr>
            <p:extLst>
              <p:ext uri="{D42A27DB-BD31-4B8C-83A1-F6EECF244321}">
                <p14:modId xmlns:p14="http://schemas.microsoft.com/office/powerpoint/2010/main" val="1073036730"/>
              </p:ext>
            </p:extLst>
          </p:nvPr>
        </p:nvGraphicFramePr>
        <p:xfrm>
          <a:off x="2195735" y="1296138"/>
          <a:ext cx="6624737" cy="3003804"/>
        </p:xfrm>
        <a:graphic>
          <a:graphicData uri="http://schemas.openxmlformats.org/drawingml/2006/table">
            <a:tbl>
              <a:tblPr firstRow="1" bandRow="1">
                <a:tableStyleId>{5C22544A-7EE6-4342-B048-85BDC9FD1C3A}</a:tableStyleId>
              </a:tblPr>
              <a:tblGrid>
                <a:gridCol w="986663"/>
                <a:gridCol w="1244828"/>
                <a:gridCol w="4393246"/>
              </a:tblGrid>
              <a:tr h="144016">
                <a:tc>
                  <a:txBody>
                    <a:bodyPr/>
                    <a:lstStyle/>
                    <a:p>
                      <a:r>
                        <a:rPr lang="pt-BR" sz="1400" dirty="0" smtClean="0"/>
                        <a:t>Atributo</a:t>
                      </a:r>
                      <a:endParaRPr lang="pt-BR" sz="1400" dirty="0"/>
                    </a:p>
                  </a:txBody>
                  <a:tcPr/>
                </a:tc>
                <a:tc>
                  <a:txBody>
                    <a:bodyPr/>
                    <a:lstStyle/>
                    <a:p>
                      <a:r>
                        <a:rPr lang="pt-BR" sz="1400" dirty="0" smtClean="0"/>
                        <a:t>Definição</a:t>
                      </a:r>
                      <a:endParaRPr lang="pt-BR" sz="1400" dirty="0"/>
                    </a:p>
                  </a:txBody>
                  <a:tcPr/>
                </a:tc>
                <a:tc>
                  <a:txBody>
                    <a:bodyPr/>
                    <a:lstStyle/>
                    <a:p>
                      <a:r>
                        <a:rPr lang="pt-BR" sz="1400" dirty="0" smtClean="0"/>
                        <a:t>Descrição</a:t>
                      </a:r>
                      <a:endParaRPr lang="pt-BR" sz="1400" dirty="0"/>
                    </a:p>
                  </a:txBody>
                  <a:tcPr/>
                </a:tc>
              </a:tr>
              <a:tr h="61208">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Type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Tipo de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t-BR" sz="1000" kern="1200" dirty="0" smtClean="0">
                          <a:solidFill>
                            <a:schemeClr val="dk1"/>
                          </a:solidFill>
                          <a:effectLst/>
                          <a:latin typeface="Arial"/>
                          <a:ea typeface="Calibri"/>
                          <a:cs typeface="Times New Roman"/>
                        </a:rPr>
                        <a:t>Representa o tipo</a:t>
                      </a:r>
                      <a:r>
                        <a:rPr lang="pt-BR" sz="1000" kern="1200" baseline="0" dirty="0" smtClean="0">
                          <a:solidFill>
                            <a:schemeClr val="dk1"/>
                          </a:solidFill>
                          <a:effectLst/>
                          <a:latin typeface="Arial"/>
                          <a:ea typeface="Calibri"/>
                          <a:cs typeface="Times New Roman"/>
                        </a:rPr>
                        <a:t> de</a:t>
                      </a:r>
                      <a:r>
                        <a:rPr lang="pt-BR" sz="1000" kern="1200" dirty="0" smtClean="0">
                          <a:solidFill>
                            <a:schemeClr val="dk1"/>
                          </a:solidFill>
                          <a:effectLst/>
                          <a:latin typeface="Arial"/>
                          <a:ea typeface="Calibri"/>
                          <a:cs typeface="Times New Roman"/>
                        </a:rPr>
                        <a:t> Código</a:t>
                      </a:r>
                      <a:r>
                        <a:rPr lang="pt-BR" sz="1000" kern="1200" baseline="0" dirty="0" smtClean="0">
                          <a:solidFill>
                            <a:schemeClr val="dk1"/>
                          </a:solidFill>
                          <a:effectLst/>
                          <a:latin typeface="Arial"/>
                          <a:ea typeface="Calibri"/>
                          <a:cs typeface="Times New Roman"/>
                        </a:rPr>
                        <a:t> de Retorno do Serviço </a:t>
                      </a:r>
                      <a:r>
                        <a:rPr lang="pt-BR" sz="1000" kern="1200" dirty="0" smtClean="0">
                          <a:solidFill>
                            <a:schemeClr val="dk1"/>
                          </a:solidFill>
                          <a:effectLst/>
                          <a:latin typeface="Arial"/>
                          <a:ea typeface="Calibri"/>
                          <a:cs typeface="Times New Roman"/>
                        </a:rPr>
                        <a:t>da Framework (Sucesso, Erro, </a:t>
                      </a:r>
                      <a:r>
                        <a:rPr lang="pt-BR" sz="1000" kern="1200" dirty="0" err="1" smtClean="0">
                          <a:solidFill>
                            <a:schemeClr val="dk1"/>
                          </a:solidFill>
                          <a:effectLst/>
                          <a:latin typeface="Arial"/>
                          <a:ea typeface="Calibri"/>
                          <a:cs typeface="Times New Roman"/>
                        </a:rPr>
                        <a:t>Warning</a:t>
                      </a:r>
                      <a:r>
                        <a:rPr lang="pt-BR" sz="1000" kern="1200" dirty="0" smtClean="0">
                          <a:solidFill>
                            <a:schemeClr val="dk1"/>
                          </a:solidFill>
                          <a:effectLst/>
                          <a:latin typeface="Arial"/>
                          <a:ea typeface="Calibri"/>
                          <a:cs typeface="Times New Roman"/>
                        </a:rPr>
                        <a:t>, et...)</a:t>
                      </a:r>
                      <a:endParaRPr lang="pt-BR" sz="1000" kern="1200" dirty="0">
                        <a:solidFill>
                          <a:schemeClr val="dk1"/>
                        </a:solidFill>
                        <a:effectLst/>
                        <a:latin typeface="Arial"/>
                        <a:ea typeface="Calibri"/>
                        <a:cs typeface="Times New Roman"/>
                      </a:endParaRPr>
                    </a:p>
                  </a:txBody>
                  <a:tcPr marL="68580" marR="68580" marT="0" marB="0" anchor="ctr"/>
                </a:tc>
              </a:tr>
              <a:tr h="61208">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Code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Código do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a:solidFill>
                            <a:schemeClr val="dk1"/>
                          </a:solidFill>
                          <a:effectLst/>
                          <a:latin typeface="Arial"/>
                          <a:ea typeface="Calibri"/>
                          <a:cs typeface="Times New Roman"/>
                        </a:rPr>
                        <a:t>Representa </a:t>
                      </a:r>
                      <a:r>
                        <a:rPr lang="pt-BR" sz="1000" kern="1200" dirty="0" smtClean="0">
                          <a:solidFill>
                            <a:schemeClr val="dk1"/>
                          </a:solidFill>
                          <a:effectLst/>
                          <a:latin typeface="Arial"/>
                          <a:ea typeface="Calibri"/>
                          <a:cs typeface="Times New Roman"/>
                        </a:rPr>
                        <a:t>o Código</a:t>
                      </a:r>
                      <a:r>
                        <a:rPr lang="pt-BR" sz="1000" kern="1200" baseline="0" dirty="0" smtClean="0">
                          <a:solidFill>
                            <a:schemeClr val="dk1"/>
                          </a:solidFill>
                          <a:effectLst/>
                          <a:latin typeface="Arial"/>
                          <a:ea typeface="Calibri"/>
                          <a:cs typeface="Times New Roman"/>
                        </a:rPr>
                        <a:t> de Retorno do Serviço </a:t>
                      </a:r>
                      <a:r>
                        <a:rPr lang="pt-BR" sz="1000" kern="1200" dirty="0" smtClean="0">
                          <a:solidFill>
                            <a:schemeClr val="dk1"/>
                          </a:solidFill>
                          <a:effectLst/>
                          <a:latin typeface="Arial"/>
                          <a:ea typeface="Calibri"/>
                          <a:cs typeface="Times New Roman"/>
                        </a:rPr>
                        <a:t>da Framework</a:t>
                      </a:r>
                      <a:endParaRPr lang="pt-BR" sz="10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Description</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Mensagem</a:t>
                      </a:r>
                      <a:r>
                        <a:rPr lang="pt-BR" sz="1000" kern="1200" baseline="0" dirty="0" smtClean="0">
                          <a:solidFill>
                            <a:schemeClr val="dk1"/>
                          </a:solidFill>
                          <a:effectLst/>
                          <a:latin typeface="Arial"/>
                          <a:ea typeface="Calibri"/>
                          <a:cs typeface="Times New Roman"/>
                        </a:rPr>
                        <a:t> do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a:solidFill>
                            <a:schemeClr val="dk1"/>
                          </a:solidFill>
                          <a:effectLst/>
                          <a:latin typeface="Arial"/>
                          <a:ea typeface="Calibri"/>
                          <a:cs typeface="Times New Roman"/>
                        </a:rPr>
                        <a:t>Representa a mensagem </a:t>
                      </a:r>
                      <a:r>
                        <a:rPr lang="pt-BR" sz="1000" kern="1200" dirty="0" smtClean="0">
                          <a:solidFill>
                            <a:schemeClr val="dk1"/>
                          </a:solidFill>
                          <a:effectLst/>
                          <a:latin typeface="Arial"/>
                          <a:ea typeface="Calibri"/>
                          <a:cs typeface="Times New Roman"/>
                        </a:rPr>
                        <a:t>da framework</a:t>
                      </a:r>
                      <a:r>
                        <a:rPr lang="pt-BR" sz="1000" kern="1200" baseline="0" dirty="0" smtClean="0">
                          <a:solidFill>
                            <a:schemeClr val="dk1"/>
                          </a:solidFill>
                          <a:effectLst/>
                          <a:latin typeface="Arial"/>
                          <a:ea typeface="Calibri"/>
                          <a:cs typeface="Times New Roman"/>
                        </a:rPr>
                        <a:t> </a:t>
                      </a:r>
                      <a:r>
                        <a:rPr lang="pt-BR" sz="1000" kern="1200" dirty="0" smtClean="0">
                          <a:solidFill>
                            <a:schemeClr val="dk1"/>
                          </a:solidFill>
                          <a:effectLst/>
                          <a:latin typeface="Arial"/>
                          <a:ea typeface="Calibri"/>
                          <a:cs typeface="Times New Roman"/>
                        </a:rPr>
                        <a:t>associada ao Código</a:t>
                      </a:r>
                      <a:r>
                        <a:rPr lang="pt-BR" sz="1000" kern="1200" baseline="0" dirty="0" smtClean="0">
                          <a:solidFill>
                            <a:schemeClr val="dk1"/>
                          </a:solidFill>
                          <a:effectLst/>
                          <a:latin typeface="Arial"/>
                          <a:ea typeface="Calibri"/>
                          <a:cs typeface="Times New Roman"/>
                        </a:rPr>
                        <a:t> de Retorno</a:t>
                      </a:r>
                      <a:endParaRPr lang="pt-BR" sz="1000" kern="1200" dirty="0">
                        <a:solidFill>
                          <a:schemeClr val="dk1"/>
                        </a:solidFill>
                        <a:effectLst/>
                        <a:latin typeface="Arial"/>
                        <a:ea typeface="Calibri"/>
                        <a:cs typeface="Times New Roman"/>
                      </a:endParaRPr>
                    </a:p>
                  </a:txBody>
                  <a:tcPr marL="68580" marR="68580" marT="0" marB="0" anchor="ctr"/>
                </a:tc>
              </a:tr>
              <a:tr h="254734">
                <a:tc>
                  <a:txBody>
                    <a:bodyPr/>
                    <a:lstStyle/>
                    <a:p>
                      <a:pPr marL="0" algn="l" defTabSz="914400" rtl="0" eaLnBrk="1" latinLnBrk="0" hangingPunct="1">
                        <a:lnSpc>
                          <a:spcPct val="115000"/>
                        </a:lnSpc>
                        <a:spcAft>
                          <a:spcPts val="0"/>
                        </a:spcAft>
                      </a:pPr>
                      <a:r>
                        <a:rPr lang="pt-BR" sz="1200" b="1" kern="1200" dirty="0" err="1" smtClean="0">
                          <a:solidFill>
                            <a:schemeClr val="bg1"/>
                          </a:solidFill>
                          <a:effectLst/>
                          <a:latin typeface="+mn-lt"/>
                          <a:ea typeface="Calibri"/>
                          <a:cs typeface="Times New Roman"/>
                        </a:rPr>
                        <a:t>Native</a:t>
                      </a:r>
                      <a:r>
                        <a:rPr lang="pt-BR" sz="1200" b="1" kern="1200" dirty="0" smtClean="0">
                          <a:solidFill>
                            <a:schemeClr val="bg1"/>
                          </a:solidFill>
                          <a:effectLst/>
                          <a:latin typeface="+mn-lt"/>
                          <a:ea typeface="Calibri"/>
                          <a:cs typeface="Times New Roman"/>
                        </a:rPr>
                        <a:t> </a:t>
                      </a:r>
                      <a:r>
                        <a:rPr lang="pt-BR" sz="1200" b="1" kern="1200" dirty="0" err="1" smtClean="0">
                          <a:solidFill>
                            <a:schemeClr val="bg1"/>
                          </a:solidFill>
                          <a:effectLst/>
                          <a:latin typeface="+mn-lt"/>
                          <a:ea typeface="Calibri"/>
                          <a:cs typeface="Times New Roman"/>
                        </a:rPr>
                        <a:t>Return</a:t>
                      </a:r>
                      <a:r>
                        <a:rPr lang="pt-BR" sz="1200" b="1" kern="1200" dirty="0" smtClean="0">
                          <a:solidFill>
                            <a:schemeClr val="bg1"/>
                          </a:solidFill>
                          <a:effectLst/>
                          <a:latin typeface="+mn-lt"/>
                          <a:ea typeface="Calibri"/>
                          <a:cs typeface="Times New Roman"/>
                        </a:rPr>
                        <a:t>[ ]</a:t>
                      </a:r>
                      <a:endParaRPr lang="pt-BR" sz="1200" b="1" kern="1200" dirty="0">
                        <a:solidFill>
                          <a:schemeClr val="bg1"/>
                        </a:solidFill>
                        <a:effectLst/>
                        <a:latin typeface="+mn-lt"/>
                        <a:ea typeface="Calibri"/>
                        <a:cs typeface="Times New Roman"/>
                      </a:endParaRPr>
                    </a:p>
                  </a:txBody>
                  <a:tcPr marL="68580" marR="68580" marT="0" marB="0" anchor="ctr">
                    <a:solidFill>
                      <a:srgbClr val="0070C0"/>
                    </a:solidFill>
                  </a:tcPr>
                </a:tc>
                <a:tc>
                  <a:txBody>
                    <a:bodyPr/>
                    <a:lstStyle/>
                    <a:p>
                      <a:pPr>
                        <a:lnSpc>
                          <a:spcPct val="115000"/>
                        </a:lnSpc>
                        <a:spcAft>
                          <a:spcPts val="0"/>
                        </a:spcAft>
                      </a:pPr>
                      <a:endParaRPr lang="pt-BR" sz="1200" b="1" dirty="0">
                        <a:effectLst/>
                        <a:latin typeface="+mn-lt"/>
                        <a:ea typeface="Calibri"/>
                        <a:cs typeface="Times New Roman"/>
                      </a:endParaRPr>
                    </a:p>
                  </a:txBody>
                  <a:tcPr marL="68580" marR="68580" marT="0" marB="0" anchor="ctr">
                    <a:solidFill>
                      <a:srgbClr val="0070C0"/>
                    </a:solidFill>
                  </a:tcPr>
                </a:tc>
                <a:tc>
                  <a:txBody>
                    <a:bodyPr/>
                    <a:lstStyle/>
                    <a:p>
                      <a:pPr>
                        <a:lnSpc>
                          <a:spcPct val="115000"/>
                        </a:lnSpc>
                        <a:spcAft>
                          <a:spcPts val="0"/>
                        </a:spcAft>
                      </a:pPr>
                      <a:r>
                        <a:rPr lang="pt-BR" sz="1200" b="1" dirty="0" smtClean="0">
                          <a:solidFill>
                            <a:schemeClr val="bg1"/>
                          </a:solidFill>
                          <a:effectLst/>
                          <a:latin typeface="+mn-lt"/>
                          <a:ea typeface="Calibri"/>
                          <a:cs typeface="Times New Roman"/>
                        </a:rPr>
                        <a:t>Lista de Códigos</a:t>
                      </a:r>
                      <a:r>
                        <a:rPr lang="pt-BR" sz="1200" b="1" baseline="0" dirty="0" smtClean="0">
                          <a:solidFill>
                            <a:schemeClr val="bg1"/>
                          </a:solidFill>
                          <a:effectLst/>
                          <a:latin typeface="+mn-lt"/>
                          <a:ea typeface="Calibri"/>
                          <a:cs typeface="Times New Roman"/>
                        </a:rPr>
                        <a:t> de Retorno das Diferentes API Provedoras</a:t>
                      </a:r>
                      <a:endParaRPr lang="pt-BR" sz="1200" b="1" dirty="0">
                        <a:solidFill>
                          <a:schemeClr val="bg1"/>
                        </a:solidFill>
                        <a:effectLst/>
                        <a:latin typeface="+mn-lt"/>
                        <a:ea typeface="Calibri"/>
                        <a:cs typeface="Times New Roman"/>
                      </a:endParaRPr>
                    </a:p>
                  </a:txBody>
                  <a:tcPr marL="68580" marR="68580" marT="0" marB="0" anchor="ctr">
                    <a:solidFill>
                      <a:srgbClr val="0070C0"/>
                    </a:solidFill>
                  </a:tcPr>
                </a:tc>
              </a:tr>
              <a:tr h="93014">
                <a:tc>
                  <a:txBody>
                    <a:bodyPr/>
                    <a:lstStyle/>
                    <a:p>
                      <a:pPr marL="0" algn="l" defTabSz="914400" rtl="0" eaLnBrk="1" latinLnBrk="0" hangingPunct="1">
                        <a:lnSpc>
                          <a:spcPct val="115000"/>
                        </a:lnSpc>
                        <a:spcAft>
                          <a:spcPts val="0"/>
                        </a:spcAft>
                      </a:pPr>
                      <a:r>
                        <a:rPr lang="pt-BR" sz="1000" kern="1200" dirty="0" err="1">
                          <a:solidFill>
                            <a:schemeClr val="dk1"/>
                          </a:solidFill>
                          <a:effectLst/>
                          <a:latin typeface="Arial"/>
                          <a:ea typeface="Calibri"/>
                          <a:cs typeface="Times New Roman"/>
                        </a:rPr>
                        <a:t>A</a:t>
                      </a:r>
                      <a:r>
                        <a:rPr lang="pt-BR" sz="1000" kern="1200" dirty="0" err="1" smtClean="0">
                          <a:solidFill>
                            <a:schemeClr val="dk1"/>
                          </a:solidFill>
                          <a:effectLst/>
                          <a:latin typeface="Arial"/>
                          <a:ea typeface="Calibri"/>
                          <a:cs typeface="Times New Roman"/>
                        </a:rPr>
                        <a:t>ppId</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baseline="0" dirty="0" smtClean="0">
                          <a:solidFill>
                            <a:schemeClr val="dk1"/>
                          </a:solidFill>
                          <a:effectLst/>
                          <a:latin typeface="Arial"/>
                          <a:ea typeface="Calibri"/>
                          <a:cs typeface="Times New Roman"/>
                        </a:rPr>
                        <a:t>ID da Aplicação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a:solidFill>
                            <a:schemeClr val="dk1"/>
                          </a:solidFill>
                          <a:effectLst/>
                          <a:latin typeface="Arial"/>
                          <a:ea typeface="Calibri"/>
                          <a:cs typeface="Times New Roman"/>
                        </a:rPr>
                        <a:t>Código ou sigla identificando </a:t>
                      </a:r>
                      <a:r>
                        <a:rPr lang="pt-BR" sz="1000" kern="1200" dirty="0" smtClean="0">
                          <a:solidFill>
                            <a:schemeClr val="dk1"/>
                          </a:solidFill>
                          <a:effectLst/>
                          <a:latin typeface="Arial"/>
                          <a:ea typeface="Calibri"/>
                          <a:cs typeface="Times New Roman"/>
                        </a:rPr>
                        <a:t>a aplicação</a:t>
                      </a:r>
                      <a:r>
                        <a:rPr lang="pt-BR" sz="1000" kern="1200" baseline="0" dirty="0" smtClean="0">
                          <a:solidFill>
                            <a:schemeClr val="dk1"/>
                          </a:solidFill>
                          <a:effectLst/>
                          <a:latin typeface="Arial"/>
                          <a:ea typeface="Calibri"/>
                          <a:cs typeface="Times New Roman"/>
                        </a:rPr>
                        <a:t> </a:t>
                      </a:r>
                      <a:r>
                        <a:rPr lang="pt-BR" sz="1000" kern="1200" dirty="0" smtClean="0">
                          <a:solidFill>
                            <a:schemeClr val="dk1"/>
                          </a:solidFill>
                          <a:effectLst/>
                          <a:latin typeface="Arial"/>
                          <a:ea typeface="Calibri"/>
                          <a:cs typeface="Times New Roman"/>
                        </a:rPr>
                        <a:t>que </a:t>
                      </a:r>
                      <a:r>
                        <a:rPr lang="pt-BR" sz="1000" kern="1200" dirty="0">
                          <a:solidFill>
                            <a:schemeClr val="dk1"/>
                          </a:solidFill>
                          <a:effectLst/>
                          <a:latin typeface="Arial"/>
                          <a:ea typeface="Calibri"/>
                          <a:cs typeface="Times New Roman"/>
                        </a:rPr>
                        <a:t>retornou </a:t>
                      </a:r>
                      <a:r>
                        <a:rPr lang="pt-BR" sz="1000" kern="1200" dirty="0" smtClean="0">
                          <a:solidFill>
                            <a:schemeClr val="dk1"/>
                          </a:solidFill>
                          <a:effectLst/>
                          <a:latin typeface="Arial"/>
                          <a:ea typeface="Calibri"/>
                          <a:cs typeface="Times New Roman"/>
                        </a:rPr>
                        <a:t>o código</a:t>
                      </a:r>
                      <a:endParaRPr lang="pt-BR" sz="10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Type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Tipo</a:t>
                      </a:r>
                      <a:r>
                        <a:rPr lang="pt-BR" sz="1000" kern="1200" baseline="0" dirty="0" smtClean="0">
                          <a:solidFill>
                            <a:schemeClr val="dk1"/>
                          </a:solidFill>
                          <a:effectLst/>
                          <a:latin typeface="Arial"/>
                          <a:ea typeface="Calibri"/>
                          <a:cs typeface="Times New Roman"/>
                        </a:rPr>
                        <a:t> de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Representa</a:t>
                      </a:r>
                      <a:r>
                        <a:rPr lang="pt-BR" sz="1000" kern="1200" baseline="0" dirty="0" smtClean="0">
                          <a:solidFill>
                            <a:schemeClr val="dk1"/>
                          </a:solidFill>
                          <a:effectLst/>
                          <a:latin typeface="Arial"/>
                          <a:ea typeface="Calibri"/>
                          <a:cs typeface="Times New Roman"/>
                        </a:rPr>
                        <a:t> o Tipo de Código de Retorno da API, se é um sucesso ou erro</a:t>
                      </a:r>
                      <a:endParaRPr lang="pt-BR" sz="1000" kern="1200" dirty="0">
                        <a:solidFill>
                          <a:schemeClr val="dk1"/>
                        </a:solidFill>
                        <a:effectLst/>
                        <a:latin typeface="Arial"/>
                        <a:ea typeface="Calibri"/>
                        <a:cs typeface="Times New Roman"/>
                      </a:endParaRPr>
                    </a:p>
                  </a:txBody>
                  <a:tcPr marL="68580" marR="68580" marT="0" marB="0" anchor="ctr"/>
                </a:tc>
              </a:tr>
              <a:tr h="53571">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Code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Código</a:t>
                      </a:r>
                      <a:r>
                        <a:rPr lang="pt-BR" sz="1000" kern="1200" baseline="0" dirty="0" smtClean="0">
                          <a:solidFill>
                            <a:schemeClr val="dk1"/>
                          </a:solidFill>
                          <a:effectLst/>
                          <a:latin typeface="Arial"/>
                          <a:ea typeface="Calibri"/>
                          <a:cs typeface="Times New Roman"/>
                        </a:rPr>
                        <a:t> de Retorno da API</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a:solidFill>
                            <a:schemeClr val="dk1"/>
                          </a:solidFill>
                          <a:effectLst/>
                          <a:latin typeface="Arial"/>
                          <a:ea typeface="Calibri"/>
                          <a:cs typeface="Times New Roman"/>
                        </a:rPr>
                        <a:t>Código de </a:t>
                      </a:r>
                      <a:r>
                        <a:rPr lang="pt-BR" sz="1000" kern="1200" dirty="0" smtClean="0">
                          <a:solidFill>
                            <a:schemeClr val="dk1"/>
                          </a:solidFill>
                          <a:effectLst/>
                          <a:latin typeface="Arial"/>
                          <a:ea typeface="Calibri"/>
                          <a:cs typeface="Times New Roman"/>
                        </a:rPr>
                        <a:t>Retorno retornado </a:t>
                      </a:r>
                      <a:r>
                        <a:rPr lang="pt-BR" sz="1000" kern="1200" dirty="0">
                          <a:solidFill>
                            <a:schemeClr val="dk1"/>
                          </a:solidFill>
                          <a:effectLst/>
                          <a:latin typeface="Arial"/>
                          <a:ea typeface="Calibri"/>
                          <a:cs typeface="Times New Roman"/>
                        </a:rPr>
                        <a:t>pela API </a:t>
                      </a:r>
                      <a:r>
                        <a:rPr lang="pt-BR" sz="1000" kern="1200" dirty="0" smtClean="0">
                          <a:solidFill>
                            <a:schemeClr val="dk1"/>
                          </a:solidFill>
                          <a:effectLst/>
                          <a:latin typeface="Arial"/>
                          <a:ea typeface="Calibri"/>
                          <a:cs typeface="Times New Roman"/>
                        </a:rPr>
                        <a:t>da Aplicação</a:t>
                      </a:r>
                      <a:endParaRPr lang="pt-BR" sz="1000" kern="1200" dirty="0">
                        <a:solidFill>
                          <a:schemeClr val="dk1"/>
                        </a:solidFill>
                        <a:effectLst/>
                        <a:latin typeface="Arial"/>
                        <a:ea typeface="Calibri"/>
                        <a:cs typeface="Times New Roman"/>
                      </a:endParaRPr>
                    </a:p>
                  </a:txBody>
                  <a:tcPr marL="68580" marR="68580" marT="0" marB="0" anchor="ctr"/>
                </a:tc>
              </a:tr>
              <a:tr h="195767">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Description</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Mensagem</a:t>
                      </a:r>
                      <a:r>
                        <a:rPr lang="pt-BR" sz="1000" kern="1200" baseline="0" dirty="0" smtClean="0">
                          <a:solidFill>
                            <a:schemeClr val="dk1"/>
                          </a:solidFill>
                          <a:effectLst/>
                          <a:latin typeface="Arial"/>
                          <a:ea typeface="Calibri"/>
                          <a:cs typeface="Times New Roman"/>
                        </a:rPr>
                        <a:t> de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a:solidFill>
                            <a:schemeClr val="dk1"/>
                          </a:solidFill>
                          <a:effectLst/>
                          <a:latin typeface="Arial"/>
                          <a:ea typeface="Calibri"/>
                          <a:cs typeface="Times New Roman"/>
                        </a:rPr>
                        <a:t>Mensagem </a:t>
                      </a:r>
                      <a:r>
                        <a:rPr lang="pt-BR" sz="1000" kern="1200" dirty="0" smtClean="0">
                          <a:solidFill>
                            <a:schemeClr val="dk1"/>
                          </a:solidFill>
                          <a:effectLst/>
                          <a:latin typeface="Arial"/>
                          <a:ea typeface="Calibri"/>
                          <a:cs typeface="Times New Roman"/>
                        </a:rPr>
                        <a:t>associada</a:t>
                      </a:r>
                      <a:r>
                        <a:rPr lang="pt-BR" sz="1000" kern="1200" baseline="0" dirty="0" smtClean="0">
                          <a:solidFill>
                            <a:schemeClr val="dk1"/>
                          </a:solidFill>
                          <a:effectLst/>
                          <a:latin typeface="Arial"/>
                          <a:ea typeface="Calibri"/>
                          <a:cs typeface="Times New Roman"/>
                        </a:rPr>
                        <a:t> ao </a:t>
                      </a:r>
                      <a:r>
                        <a:rPr lang="pt-BR" sz="1000" kern="1200" dirty="0" smtClean="0">
                          <a:solidFill>
                            <a:schemeClr val="dk1"/>
                          </a:solidFill>
                          <a:effectLst/>
                          <a:latin typeface="Arial"/>
                          <a:ea typeface="Calibri"/>
                          <a:cs typeface="Times New Roman"/>
                        </a:rPr>
                        <a:t>código de retornado </a:t>
                      </a:r>
                      <a:r>
                        <a:rPr lang="pt-BR" sz="1000" kern="1200" dirty="0">
                          <a:solidFill>
                            <a:schemeClr val="dk1"/>
                          </a:solidFill>
                          <a:effectLst/>
                          <a:latin typeface="Arial"/>
                          <a:ea typeface="Calibri"/>
                          <a:cs typeface="Times New Roman"/>
                        </a:rPr>
                        <a:t>pela API </a:t>
                      </a:r>
                      <a:r>
                        <a:rPr lang="pt-BR" sz="1000" kern="1200" dirty="0" smtClean="0">
                          <a:solidFill>
                            <a:schemeClr val="dk1"/>
                          </a:solidFill>
                          <a:effectLst/>
                          <a:latin typeface="Arial"/>
                          <a:ea typeface="Calibri"/>
                          <a:cs typeface="Times New Roman"/>
                        </a:rPr>
                        <a:t>da Aplicação</a:t>
                      </a:r>
                      <a:endParaRPr lang="pt-BR" sz="1000" kern="1200" dirty="0">
                        <a:solidFill>
                          <a:schemeClr val="dk1"/>
                        </a:solidFill>
                        <a:effectLst/>
                        <a:latin typeface="Arial"/>
                        <a:ea typeface="Calibri"/>
                        <a:cs typeface="Times New Roman"/>
                      </a:endParaRPr>
                    </a:p>
                  </a:txBody>
                  <a:tcPr marL="68580" marR="68580" marT="0" marB="0" anchor="ctr"/>
                </a:tc>
              </a:tr>
              <a:tr h="195767">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Detail</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Detalhes extra da Mensagem</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Detalhe</a:t>
                      </a:r>
                      <a:r>
                        <a:rPr lang="pt-BR" sz="1000" kern="1200" baseline="0" dirty="0" smtClean="0">
                          <a:solidFill>
                            <a:schemeClr val="dk1"/>
                          </a:solidFill>
                          <a:effectLst/>
                          <a:latin typeface="Arial"/>
                          <a:ea typeface="Calibri"/>
                          <a:cs typeface="Times New Roman"/>
                        </a:rPr>
                        <a:t> da </a:t>
                      </a:r>
                      <a:r>
                        <a:rPr lang="pt-BR" sz="1000" kern="1200" dirty="0" smtClean="0">
                          <a:solidFill>
                            <a:schemeClr val="dk1"/>
                          </a:solidFill>
                          <a:effectLst/>
                          <a:latin typeface="Arial"/>
                          <a:ea typeface="Calibri"/>
                          <a:cs typeface="Times New Roman"/>
                        </a:rPr>
                        <a:t>Mensagem associada</a:t>
                      </a:r>
                      <a:r>
                        <a:rPr lang="pt-BR" sz="1000" kern="1200" baseline="0" dirty="0" smtClean="0">
                          <a:solidFill>
                            <a:schemeClr val="dk1"/>
                          </a:solidFill>
                          <a:effectLst/>
                          <a:latin typeface="Arial"/>
                          <a:ea typeface="Calibri"/>
                          <a:cs typeface="Times New Roman"/>
                        </a:rPr>
                        <a:t> ao </a:t>
                      </a:r>
                      <a:r>
                        <a:rPr lang="pt-BR" sz="1000" kern="1200" dirty="0" smtClean="0">
                          <a:solidFill>
                            <a:schemeClr val="dk1"/>
                          </a:solidFill>
                          <a:effectLst/>
                          <a:latin typeface="Arial"/>
                          <a:ea typeface="Calibri"/>
                          <a:cs typeface="Times New Roman"/>
                        </a:rPr>
                        <a:t>código de retornado </a:t>
                      </a:r>
                      <a:r>
                        <a:rPr lang="pt-BR" sz="1000" kern="1200" dirty="0">
                          <a:solidFill>
                            <a:schemeClr val="dk1"/>
                          </a:solidFill>
                          <a:effectLst/>
                          <a:latin typeface="Arial"/>
                          <a:ea typeface="Calibri"/>
                          <a:cs typeface="Times New Roman"/>
                        </a:rPr>
                        <a:t>pela API </a:t>
                      </a:r>
                      <a:r>
                        <a:rPr lang="pt-BR" sz="1000" kern="1200" dirty="0" smtClean="0">
                          <a:solidFill>
                            <a:schemeClr val="dk1"/>
                          </a:solidFill>
                          <a:effectLst/>
                          <a:latin typeface="Arial"/>
                          <a:ea typeface="Calibri"/>
                          <a:cs typeface="Times New Roman"/>
                        </a:rPr>
                        <a:t>da Aplicação</a:t>
                      </a:r>
                      <a:endParaRPr lang="pt-BR" sz="1000" kern="1200" dirty="0">
                        <a:solidFill>
                          <a:schemeClr val="dk1"/>
                        </a:solidFill>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6212984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Formato Canônico de Mensagem</a:t>
            </a:r>
            <a:br>
              <a:rPr lang="pt-BR" dirty="0" smtClean="0"/>
            </a:br>
            <a:r>
              <a:rPr lang="pt-BR" b="0" i="1" dirty="0" smtClean="0"/>
              <a:t>Tipos de Retorno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83</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13" name="Tabela 12"/>
          <p:cNvGraphicFramePr>
            <a:graphicFrameLocks noGrp="1"/>
          </p:cNvGraphicFramePr>
          <p:nvPr>
            <p:extLst>
              <p:ext uri="{D42A27DB-BD31-4B8C-83A1-F6EECF244321}">
                <p14:modId xmlns:p14="http://schemas.microsoft.com/office/powerpoint/2010/main" val="2904307557"/>
              </p:ext>
            </p:extLst>
          </p:nvPr>
        </p:nvGraphicFramePr>
        <p:xfrm>
          <a:off x="2339751" y="2067694"/>
          <a:ext cx="6480721" cy="2535936"/>
        </p:xfrm>
        <a:graphic>
          <a:graphicData uri="http://schemas.openxmlformats.org/drawingml/2006/table">
            <a:tbl>
              <a:tblPr firstRow="1" bandRow="1">
                <a:tableStyleId>{5C22544A-7EE6-4342-B048-85BDC9FD1C3A}</a:tableStyleId>
              </a:tblPr>
              <a:tblGrid>
                <a:gridCol w="886835"/>
                <a:gridCol w="1296145"/>
                <a:gridCol w="4297741"/>
              </a:tblGrid>
              <a:tr h="144016">
                <a:tc>
                  <a:txBody>
                    <a:bodyPr/>
                    <a:lstStyle/>
                    <a:p>
                      <a:r>
                        <a:rPr lang="pt-BR" sz="1400" dirty="0" smtClean="0"/>
                        <a:t>Tipo</a:t>
                      </a:r>
                      <a:endParaRPr lang="pt-BR" sz="1400" dirty="0"/>
                    </a:p>
                  </a:txBody>
                  <a:tcPr/>
                </a:tc>
                <a:tc>
                  <a:txBody>
                    <a:bodyPr/>
                    <a:lstStyle/>
                    <a:p>
                      <a:r>
                        <a:rPr lang="pt-BR" sz="1400" dirty="0" smtClean="0"/>
                        <a:t>Definição</a:t>
                      </a:r>
                      <a:endParaRPr lang="pt-BR" sz="1400" dirty="0"/>
                    </a:p>
                  </a:txBody>
                  <a:tcPr/>
                </a:tc>
                <a:tc>
                  <a:txBody>
                    <a:bodyPr/>
                    <a:lstStyle/>
                    <a:p>
                      <a:r>
                        <a:rPr lang="pt-BR" sz="1400" dirty="0" smtClean="0"/>
                        <a:t>Descrição</a:t>
                      </a:r>
                      <a:endParaRPr lang="pt-BR" sz="1400" dirty="0"/>
                    </a:p>
                  </a:txBody>
                  <a:tcPr/>
                </a:tc>
              </a:tr>
              <a:tr h="61208">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S</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Sucesso</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Representa</a:t>
                      </a:r>
                      <a:r>
                        <a:rPr lang="pt-BR" sz="1200" kern="1200" baseline="0" dirty="0" smtClean="0">
                          <a:solidFill>
                            <a:schemeClr val="dk1"/>
                          </a:solidFill>
                          <a:effectLst/>
                          <a:latin typeface="Arial"/>
                          <a:ea typeface="Calibri"/>
                          <a:cs typeface="Times New Roman"/>
                        </a:rPr>
                        <a:t> sucesso na execução da Requisição</a:t>
                      </a:r>
                      <a:endParaRPr lang="pt-BR" sz="12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T</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Erro</a:t>
                      </a:r>
                      <a:r>
                        <a:rPr lang="pt-BR" sz="1200" kern="1200" baseline="0" dirty="0" smtClean="0">
                          <a:solidFill>
                            <a:schemeClr val="dk1"/>
                          </a:solidFill>
                          <a:effectLst/>
                          <a:latin typeface="Arial"/>
                          <a:ea typeface="Calibri"/>
                          <a:cs typeface="Times New Roman"/>
                        </a:rPr>
                        <a:t> Técnico</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t-BR" sz="1200" kern="1200" dirty="0" smtClean="0">
                          <a:solidFill>
                            <a:schemeClr val="dk1"/>
                          </a:solidFill>
                          <a:effectLst/>
                          <a:latin typeface="Arial"/>
                          <a:ea typeface="Calibri"/>
                          <a:cs typeface="Times New Roman"/>
                        </a:rPr>
                        <a:t>Representa que houve</a:t>
                      </a:r>
                      <a:r>
                        <a:rPr lang="pt-BR" sz="1200" kern="1200" baseline="0" dirty="0" smtClean="0">
                          <a:solidFill>
                            <a:schemeClr val="dk1"/>
                          </a:solidFill>
                          <a:effectLst/>
                          <a:latin typeface="Arial"/>
                          <a:ea typeface="Calibri"/>
                          <a:cs typeface="Times New Roman"/>
                        </a:rPr>
                        <a:t> um erro técnico no serviço/</a:t>
                      </a:r>
                      <a:r>
                        <a:rPr lang="pt-BR" sz="1200" kern="1200" baseline="0" dirty="0" err="1" smtClean="0">
                          <a:solidFill>
                            <a:schemeClr val="dk1"/>
                          </a:solidFill>
                          <a:effectLst/>
                          <a:latin typeface="Arial"/>
                          <a:ea typeface="Calibri"/>
                          <a:cs typeface="Times New Roman"/>
                        </a:rPr>
                        <a:t>api</a:t>
                      </a:r>
                      <a:r>
                        <a:rPr lang="pt-BR" sz="1200" kern="1200" baseline="0" dirty="0" smtClean="0">
                          <a:solidFill>
                            <a:schemeClr val="dk1"/>
                          </a:solidFill>
                          <a:effectLst/>
                          <a:latin typeface="Arial"/>
                          <a:ea typeface="Calibri"/>
                          <a:cs typeface="Times New Roman"/>
                        </a:rPr>
                        <a:t>. Estes erros podem ser </a:t>
                      </a:r>
                      <a:r>
                        <a:rPr lang="pt-BR" sz="1200" kern="1200" baseline="0" dirty="0" err="1" smtClean="0">
                          <a:solidFill>
                            <a:schemeClr val="dk1"/>
                          </a:solidFill>
                          <a:effectLst/>
                          <a:latin typeface="Arial"/>
                          <a:ea typeface="Calibri"/>
                          <a:cs typeface="Times New Roman"/>
                        </a:rPr>
                        <a:t>retentados</a:t>
                      </a:r>
                      <a:r>
                        <a:rPr lang="pt-BR" sz="1200" kern="1200" baseline="0" dirty="0" smtClean="0">
                          <a:solidFill>
                            <a:schemeClr val="dk1"/>
                          </a:solidFill>
                          <a:effectLst/>
                          <a:latin typeface="Arial"/>
                          <a:ea typeface="Calibri"/>
                          <a:cs typeface="Times New Roman"/>
                        </a:rPr>
                        <a:t> baseado em lógica dos consumidores (tanto a Arquitetura de Serviços, tanto os Consumidores finais). </a:t>
                      </a:r>
                      <a:endParaRPr lang="pt-BR" sz="12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N</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Erro</a:t>
                      </a:r>
                      <a:r>
                        <a:rPr lang="pt-BR" sz="1200" kern="1200" baseline="0" dirty="0" smtClean="0">
                          <a:solidFill>
                            <a:schemeClr val="dk1"/>
                          </a:solidFill>
                          <a:effectLst/>
                          <a:latin typeface="Arial"/>
                          <a:ea typeface="Calibri"/>
                          <a:cs typeface="Times New Roman"/>
                        </a:rPr>
                        <a:t> de Negócio</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Representa que houve um erro funcional/negócio. Erro previsto pela </a:t>
                      </a:r>
                      <a:r>
                        <a:rPr lang="pt-BR" sz="1200" b="1" kern="1200" dirty="0" smtClean="0">
                          <a:solidFill>
                            <a:schemeClr val="dk1"/>
                          </a:solidFill>
                          <a:effectLst/>
                          <a:latin typeface="Arial"/>
                          <a:ea typeface="Calibri"/>
                          <a:cs typeface="Times New Roman"/>
                        </a:rPr>
                        <a:t>lógica de negócio </a:t>
                      </a:r>
                      <a:r>
                        <a:rPr lang="pt-BR" sz="1200" kern="1200" dirty="0" smtClean="0">
                          <a:solidFill>
                            <a:schemeClr val="dk1"/>
                          </a:solidFill>
                          <a:effectLst/>
                          <a:latin typeface="Arial"/>
                          <a:ea typeface="Calibri"/>
                          <a:cs typeface="Times New Roman"/>
                        </a:rPr>
                        <a:t>do serviço</a:t>
                      </a:r>
                      <a:r>
                        <a:rPr lang="pt-BR" sz="1200" kern="1200" baseline="0" dirty="0" smtClean="0">
                          <a:solidFill>
                            <a:schemeClr val="dk1"/>
                          </a:solidFill>
                          <a:effectLst/>
                          <a:latin typeface="Arial"/>
                          <a:ea typeface="Calibri"/>
                          <a:cs typeface="Times New Roman"/>
                        </a:rPr>
                        <a:t> (</a:t>
                      </a:r>
                      <a:r>
                        <a:rPr lang="pt-BR" sz="1200" kern="1200" baseline="0" dirty="0" err="1" smtClean="0">
                          <a:solidFill>
                            <a:schemeClr val="dk1"/>
                          </a:solidFill>
                          <a:effectLst/>
                          <a:latin typeface="Arial"/>
                          <a:ea typeface="Calibri"/>
                          <a:cs typeface="Times New Roman"/>
                        </a:rPr>
                        <a:t>i.e</a:t>
                      </a:r>
                      <a:r>
                        <a:rPr lang="pt-BR" sz="1200" kern="1200" baseline="0" dirty="0" smtClean="0">
                          <a:solidFill>
                            <a:schemeClr val="dk1"/>
                          </a:solidFill>
                          <a:effectLst/>
                          <a:latin typeface="Arial"/>
                          <a:ea typeface="Calibri"/>
                          <a:cs typeface="Times New Roman"/>
                        </a:rPr>
                        <a:t> Cliente já existe, Cliente bloqueado, Cliente não existe). </a:t>
                      </a:r>
                      <a:endParaRPr lang="pt-BR" sz="1200" kern="1200" dirty="0">
                        <a:solidFill>
                          <a:schemeClr val="dk1"/>
                        </a:solidFill>
                        <a:effectLst/>
                        <a:latin typeface="Arial"/>
                        <a:ea typeface="Calibri"/>
                        <a:cs typeface="Times New Roman"/>
                      </a:endParaRPr>
                    </a:p>
                  </a:txBody>
                  <a:tcPr marL="68580" marR="68580" marT="0" marB="0" anchor="ctr"/>
                </a:tc>
              </a:tr>
              <a:tr h="195767">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W</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Aviso</a:t>
                      </a:r>
                      <a:endParaRPr lang="pt-BR" sz="1200" kern="1200" dirty="0">
                        <a:solidFill>
                          <a:schemeClr val="dk1"/>
                        </a:solidFill>
                        <a:effectLst/>
                        <a:latin typeface="Arial"/>
                        <a:ea typeface="Calibri"/>
                        <a:cs typeface="Times New Roman"/>
                      </a:endParaRPr>
                    </a:p>
                  </a:txBody>
                  <a:tcPr marL="68580" marR="68580" marT="0" marB="0" anchor="ctr"/>
                </a:tc>
                <a:tc>
                  <a:txBody>
                    <a:bodyPr/>
                    <a:lstStyle/>
                    <a:p>
                      <a:r>
                        <a:rPr lang="pt-BR" sz="1200" kern="1200" dirty="0" smtClean="0">
                          <a:solidFill>
                            <a:schemeClr val="dk1"/>
                          </a:solidFill>
                          <a:effectLst/>
                          <a:latin typeface="Arial"/>
                          <a:ea typeface="Calibri"/>
                          <a:cs typeface="Times New Roman"/>
                        </a:rPr>
                        <a:t>Representa que houve</a:t>
                      </a:r>
                      <a:r>
                        <a:rPr lang="pt-BR" sz="1200" kern="1200" baseline="0" dirty="0" smtClean="0">
                          <a:solidFill>
                            <a:schemeClr val="dk1"/>
                          </a:solidFill>
                          <a:effectLst/>
                          <a:latin typeface="Arial"/>
                          <a:ea typeface="Calibri"/>
                          <a:cs typeface="Times New Roman"/>
                        </a:rPr>
                        <a:t> um aviso (e.g. requisição já processada), mas a requisição foi processada (com restrições).</a:t>
                      </a:r>
                      <a:endParaRPr lang="pt-BR" sz="1800" b="0" i="0" u="none" strike="noStrike" kern="1200" baseline="0" dirty="0" smtClean="0">
                        <a:solidFill>
                          <a:schemeClr val="dk1"/>
                        </a:solidFill>
                        <a:latin typeface="+mn-lt"/>
                        <a:ea typeface="+mn-ea"/>
                        <a:cs typeface="+mn-cs"/>
                      </a:endParaRPr>
                    </a:p>
                  </a:txBody>
                  <a:tcPr marL="68580" marR="68580" marT="0" marB="0" anchor="ctr"/>
                </a:tc>
              </a:tr>
            </a:tbl>
          </a:graphicData>
        </a:graphic>
      </p:graphicFrame>
      <p:sp>
        <p:nvSpPr>
          <p:cNvPr id="9" name="Espaço Reservado para Conteúdo 3"/>
          <p:cNvSpPr>
            <a:spLocks noGrp="1"/>
          </p:cNvSpPr>
          <p:nvPr>
            <p:ph sz="quarter" idx="11"/>
          </p:nvPr>
        </p:nvSpPr>
        <p:spPr>
          <a:xfrm>
            <a:off x="2267744" y="1275606"/>
            <a:ext cx="6311056" cy="738664"/>
          </a:xfrm>
        </p:spPr>
        <p:txBody>
          <a:bodyPr/>
          <a:lstStyle/>
          <a:p>
            <a:r>
              <a:rPr lang="pt-BR" dirty="0" smtClean="0"/>
              <a:t>Como referido, todas as mensagens resposta enviadas/recebidas pela Arquitetura terão uma </a:t>
            </a:r>
            <a:r>
              <a:rPr lang="pt-BR" b="1" dirty="0" smtClean="0"/>
              <a:t>estrutura padrão</a:t>
            </a:r>
            <a:r>
              <a:rPr lang="pt-BR" dirty="0" smtClean="0"/>
              <a:t>. O código de retorno dum serviço será tipificado da seguinte forma.</a:t>
            </a:r>
            <a:endParaRPr lang="pt-BR" dirty="0"/>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12163"/>
            <a:ext cx="1743075" cy="293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tângulo 13"/>
          <p:cNvSpPr/>
          <p:nvPr/>
        </p:nvSpPr>
        <p:spPr>
          <a:xfrm>
            <a:off x="639666" y="2778010"/>
            <a:ext cx="1052014" cy="297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939532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12163"/>
            <a:ext cx="1743075" cy="293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32000" y="309600"/>
            <a:ext cx="6768000" cy="646331"/>
          </a:xfrm>
        </p:spPr>
        <p:txBody>
          <a:bodyPr/>
          <a:lstStyle/>
          <a:p>
            <a:r>
              <a:rPr lang="pt-BR" dirty="0" smtClean="0"/>
              <a:t>Formato Canônico de Mensagem</a:t>
            </a:r>
            <a:br>
              <a:rPr lang="pt-BR" dirty="0" smtClean="0"/>
            </a:br>
            <a:r>
              <a:rPr lang="pt-BR" b="0" i="1" dirty="0" err="1" smtClean="0"/>
              <a:t>Fault</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84</a:t>
            </a:fld>
            <a:endParaRPr lang="pt-BR"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683568" y="4029218"/>
            <a:ext cx="1052014" cy="270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13" name="Tabela 12"/>
          <p:cNvGraphicFramePr>
            <a:graphicFrameLocks noGrp="1"/>
          </p:cNvGraphicFramePr>
          <p:nvPr>
            <p:extLst>
              <p:ext uri="{D42A27DB-BD31-4B8C-83A1-F6EECF244321}">
                <p14:modId xmlns:p14="http://schemas.microsoft.com/office/powerpoint/2010/main" val="2252226079"/>
              </p:ext>
            </p:extLst>
          </p:nvPr>
        </p:nvGraphicFramePr>
        <p:xfrm>
          <a:off x="2195735" y="1277535"/>
          <a:ext cx="6768752" cy="2939662"/>
        </p:xfrm>
        <a:graphic>
          <a:graphicData uri="http://schemas.openxmlformats.org/drawingml/2006/table">
            <a:tbl>
              <a:tblPr firstRow="1" bandRow="1">
                <a:tableStyleId>{5C22544A-7EE6-4342-B048-85BDC9FD1C3A}</a:tableStyleId>
              </a:tblPr>
              <a:tblGrid>
                <a:gridCol w="1008112"/>
                <a:gridCol w="1271889"/>
                <a:gridCol w="4488751"/>
              </a:tblGrid>
              <a:tr h="144016">
                <a:tc>
                  <a:txBody>
                    <a:bodyPr/>
                    <a:lstStyle/>
                    <a:p>
                      <a:r>
                        <a:rPr lang="pt-BR" sz="1400" dirty="0" smtClean="0"/>
                        <a:t>Atributo</a:t>
                      </a:r>
                      <a:endParaRPr lang="pt-BR" sz="1400" dirty="0"/>
                    </a:p>
                  </a:txBody>
                  <a:tcPr/>
                </a:tc>
                <a:tc>
                  <a:txBody>
                    <a:bodyPr/>
                    <a:lstStyle/>
                    <a:p>
                      <a:r>
                        <a:rPr lang="pt-BR" sz="1400" dirty="0" smtClean="0"/>
                        <a:t>Definição</a:t>
                      </a:r>
                      <a:endParaRPr lang="pt-BR" sz="1400" dirty="0"/>
                    </a:p>
                  </a:txBody>
                  <a:tcPr/>
                </a:tc>
                <a:tc>
                  <a:txBody>
                    <a:bodyPr/>
                    <a:lstStyle/>
                    <a:p>
                      <a:r>
                        <a:rPr lang="pt-BR" sz="1400" dirty="0" smtClean="0"/>
                        <a:t>Descrição</a:t>
                      </a:r>
                      <a:endParaRPr lang="pt-BR" sz="1400" dirty="0"/>
                    </a:p>
                  </a:txBody>
                  <a:tcPr/>
                </a:tc>
              </a:tr>
              <a:tr h="61208">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Type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Tipo de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t-BR" sz="1000" kern="1200" dirty="0" smtClean="0">
                          <a:solidFill>
                            <a:schemeClr val="dk1"/>
                          </a:solidFill>
                          <a:effectLst/>
                          <a:latin typeface="Arial"/>
                          <a:ea typeface="Calibri"/>
                          <a:cs typeface="Times New Roman"/>
                        </a:rPr>
                        <a:t>Representa a tipificação do erro de framework ocorrido</a:t>
                      </a:r>
                      <a:r>
                        <a:rPr lang="pt-BR" sz="1000" kern="1200" baseline="0" dirty="0" smtClean="0">
                          <a:solidFill>
                            <a:schemeClr val="dk1"/>
                          </a:solidFill>
                          <a:effectLst/>
                          <a:latin typeface="Arial"/>
                          <a:ea typeface="Calibri"/>
                          <a:cs typeface="Times New Roman"/>
                        </a:rPr>
                        <a:t> (erro de negócio ou técnico)</a:t>
                      </a:r>
                      <a:endParaRPr lang="pt-BR" sz="1000" kern="1200" dirty="0">
                        <a:solidFill>
                          <a:schemeClr val="dk1"/>
                        </a:solidFill>
                        <a:effectLst/>
                        <a:latin typeface="Arial"/>
                        <a:ea typeface="Calibri"/>
                        <a:cs typeface="Times New Roman"/>
                      </a:endParaRPr>
                    </a:p>
                  </a:txBody>
                  <a:tcPr marL="68580" marR="68580" marT="0" marB="0" anchor="ctr"/>
                </a:tc>
              </a:tr>
              <a:tr h="61208">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Code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Código do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Representa o código de erro de framework associada à falha ocorrida.</a:t>
                      </a:r>
                      <a:endParaRPr lang="pt-BR" sz="10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Description</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Mensagem</a:t>
                      </a:r>
                      <a:r>
                        <a:rPr lang="pt-BR" sz="1000" kern="1200" baseline="0" dirty="0" smtClean="0">
                          <a:solidFill>
                            <a:schemeClr val="dk1"/>
                          </a:solidFill>
                          <a:effectLst/>
                          <a:latin typeface="Arial"/>
                          <a:ea typeface="Calibri"/>
                          <a:cs typeface="Times New Roman"/>
                        </a:rPr>
                        <a:t> do Retorno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Representa a mensagem framework associada à falha ocorrida.</a:t>
                      </a:r>
                      <a:endParaRPr lang="pt-BR" sz="10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Handle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Tratamento do Erro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000" kern="1200" dirty="0" smtClean="0">
                          <a:solidFill>
                            <a:schemeClr val="dk1"/>
                          </a:solidFill>
                          <a:effectLst/>
                          <a:latin typeface="Arial"/>
                          <a:ea typeface="Calibri"/>
                          <a:cs typeface="Times New Roman"/>
                        </a:rPr>
                        <a:t>Representa o tipo de tratamento para este Erro.</a:t>
                      </a:r>
                      <a:endParaRPr lang="pt-BR" sz="1000" kern="1200" dirty="0">
                        <a:solidFill>
                          <a:schemeClr val="dk1"/>
                        </a:solidFill>
                        <a:effectLst/>
                        <a:latin typeface="Arial"/>
                        <a:ea typeface="Calibri"/>
                        <a:cs typeface="Times New Roman"/>
                      </a:endParaRPr>
                    </a:p>
                  </a:txBody>
                  <a:tcPr marL="68580" marR="68580" marT="0" marB="0" anchor="ctr"/>
                </a:tc>
              </a:tr>
              <a:tr h="254734">
                <a:tc>
                  <a:txBody>
                    <a:bodyPr/>
                    <a:lstStyle/>
                    <a:p>
                      <a:pPr marL="0" algn="l" defTabSz="914400" rtl="0" eaLnBrk="1" latinLnBrk="0" hangingPunct="1">
                        <a:lnSpc>
                          <a:spcPct val="115000"/>
                        </a:lnSpc>
                        <a:spcAft>
                          <a:spcPts val="0"/>
                        </a:spcAft>
                      </a:pPr>
                      <a:r>
                        <a:rPr lang="pt-BR" sz="1200" b="1" kern="1200" dirty="0" err="1" smtClean="0">
                          <a:solidFill>
                            <a:schemeClr val="bg1"/>
                          </a:solidFill>
                          <a:effectLst/>
                          <a:latin typeface="+mn-lt"/>
                          <a:ea typeface="Calibri"/>
                          <a:cs typeface="Times New Roman"/>
                        </a:rPr>
                        <a:t>APIError</a:t>
                      </a:r>
                      <a:r>
                        <a:rPr lang="pt-BR" sz="1200" b="1" kern="1200" dirty="0" smtClean="0">
                          <a:solidFill>
                            <a:schemeClr val="bg1"/>
                          </a:solidFill>
                          <a:effectLst/>
                          <a:latin typeface="+mn-lt"/>
                          <a:ea typeface="Calibri"/>
                          <a:cs typeface="Times New Roman"/>
                        </a:rPr>
                        <a:t>[ ]</a:t>
                      </a:r>
                      <a:endParaRPr lang="pt-BR" sz="1200" b="1" kern="1200" dirty="0">
                        <a:solidFill>
                          <a:schemeClr val="bg1"/>
                        </a:solidFill>
                        <a:effectLst/>
                        <a:latin typeface="+mn-lt"/>
                        <a:ea typeface="Calibri"/>
                        <a:cs typeface="Times New Roman"/>
                      </a:endParaRPr>
                    </a:p>
                  </a:txBody>
                  <a:tcPr marL="68580" marR="68580" marT="0" marB="0" anchor="ctr">
                    <a:solidFill>
                      <a:srgbClr val="0070C0"/>
                    </a:solidFill>
                  </a:tcPr>
                </a:tc>
                <a:tc>
                  <a:txBody>
                    <a:bodyPr/>
                    <a:lstStyle/>
                    <a:p>
                      <a:pPr>
                        <a:lnSpc>
                          <a:spcPct val="115000"/>
                        </a:lnSpc>
                        <a:spcAft>
                          <a:spcPts val="0"/>
                        </a:spcAft>
                      </a:pPr>
                      <a:endParaRPr lang="pt-BR" sz="1200" b="1" dirty="0">
                        <a:effectLst/>
                        <a:latin typeface="+mn-lt"/>
                        <a:ea typeface="Calibri"/>
                        <a:cs typeface="Times New Roman"/>
                      </a:endParaRPr>
                    </a:p>
                  </a:txBody>
                  <a:tcPr marL="68580" marR="68580" marT="0" marB="0" anchor="ctr">
                    <a:solidFill>
                      <a:srgbClr val="0070C0"/>
                    </a:solidFill>
                  </a:tcPr>
                </a:tc>
                <a:tc>
                  <a:txBody>
                    <a:bodyPr/>
                    <a:lstStyle/>
                    <a:p>
                      <a:pPr>
                        <a:lnSpc>
                          <a:spcPct val="115000"/>
                        </a:lnSpc>
                        <a:spcAft>
                          <a:spcPts val="0"/>
                        </a:spcAft>
                      </a:pPr>
                      <a:r>
                        <a:rPr lang="pt-BR" sz="1200" b="1" dirty="0" smtClean="0">
                          <a:solidFill>
                            <a:schemeClr val="bg1"/>
                          </a:solidFill>
                          <a:effectLst/>
                          <a:latin typeface="+mn-lt"/>
                          <a:ea typeface="Calibri"/>
                          <a:cs typeface="Times New Roman"/>
                        </a:rPr>
                        <a:t>Lista de Códigos</a:t>
                      </a:r>
                      <a:r>
                        <a:rPr lang="pt-BR" sz="1200" b="1" baseline="0" dirty="0" smtClean="0">
                          <a:solidFill>
                            <a:schemeClr val="bg1"/>
                          </a:solidFill>
                          <a:effectLst/>
                          <a:latin typeface="+mn-lt"/>
                          <a:ea typeface="Calibri"/>
                          <a:cs typeface="Times New Roman"/>
                        </a:rPr>
                        <a:t> de Erros das Diferentes API Provedoras</a:t>
                      </a:r>
                      <a:endParaRPr lang="pt-BR" sz="1200" b="1" dirty="0">
                        <a:solidFill>
                          <a:schemeClr val="bg1"/>
                        </a:solidFill>
                        <a:effectLst/>
                        <a:latin typeface="+mn-lt"/>
                        <a:ea typeface="Calibri"/>
                        <a:cs typeface="Times New Roman"/>
                      </a:endParaRPr>
                    </a:p>
                  </a:txBody>
                  <a:tcPr marL="68580" marR="68580" marT="0" marB="0" anchor="ctr">
                    <a:solidFill>
                      <a:srgbClr val="0070C0"/>
                    </a:solidFill>
                  </a:tcPr>
                </a:tc>
              </a:tr>
              <a:tr h="93014">
                <a:tc>
                  <a:txBody>
                    <a:bodyPr/>
                    <a:lstStyle/>
                    <a:p>
                      <a:pPr marL="0" algn="l" defTabSz="914400" rtl="0" eaLnBrk="1" latinLnBrk="0" hangingPunct="1">
                        <a:lnSpc>
                          <a:spcPct val="115000"/>
                        </a:lnSpc>
                        <a:spcAft>
                          <a:spcPts val="0"/>
                        </a:spcAft>
                      </a:pPr>
                      <a:r>
                        <a:rPr lang="pt-BR" sz="1000" kern="1200" dirty="0" err="1">
                          <a:solidFill>
                            <a:schemeClr val="dk1"/>
                          </a:solidFill>
                          <a:effectLst/>
                          <a:latin typeface="Arial"/>
                          <a:ea typeface="Calibri"/>
                          <a:cs typeface="Times New Roman"/>
                        </a:rPr>
                        <a:t>A</a:t>
                      </a:r>
                      <a:r>
                        <a:rPr lang="pt-BR" sz="1000" kern="1200" dirty="0" err="1" smtClean="0">
                          <a:solidFill>
                            <a:schemeClr val="dk1"/>
                          </a:solidFill>
                          <a:effectLst/>
                          <a:latin typeface="Arial"/>
                          <a:ea typeface="Calibri"/>
                          <a:cs typeface="Times New Roman"/>
                        </a:rPr>
                        <a:t>ppId</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baseline="0" dirty="0" smtClean="0">
                          <a:solidFill>
                            <a:schemeClr val="dk1"/>
                          </a:solidFill>
                          <a:effectLst/>
                          <a:latin typeface="Arial"/>
                          <a:ea typeface="Calibri"/>
                          <a:cs typeface="Times New Roman"/>
                        </a:rPr>
                        <a:t>ID da Aplicação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a:solidFill>
                            <a:schemeClr val="dk1"/>
                          </a:solidFill>
                          <a:effectLst/>
                          <a:latin typeface="Arial"/>
                          <a:ea typeface="Calibri"/>
                          <a:cs typeface="Times New Roman"/>
                        </a:rPr>
                        <a:t>Código ou sigla identificando </a:t>
                      </a:r>
                      <a:r>
                        <a:rPr lang="pt-BR" sz="1000" kern="1200" dirty="0" smtClean="0">
                          <a:solidFill>
                            <a:schemeClr val="dk1"/>
                          </a:solidFill>
                          <a:effectLst/>
                          <a:latin typeface="Arial"/>
                          <a:ea typeface="Calibri"/>
                          <a:cs typeface="Times New Roman"/>
                        </a:rPr>
                        <a:t>a aplicação</a:t>
                      </a:r>
                      <a:r>
                        <a:rPr lang="pt-BR" sz="1000" kern="1200" baseline="0" dirty="0" smtClean="0">
                          <a:solidFill>
                            <a:schemeClr val="dk1"/>
                          </a:solidFill>
                          <a:effectLst/>
                          <a:latin typeface="Arial"/>
                          <a:ea typeface="Calibri"/>
                          <a:cs typeface="Times New Roman"/>
                        </a:rPr>
                        <a:t> </a:t>
                      </a:r>
                      <a:r>
                        <a:rPr lang="pt-BR" sz="1000" kern="1200" dirty="0" smtClean="0">
                          <a:solidFill>
                            <a:schemeClr val="dk1"/>
                          </a:solidFill>
                          <a:effectLst/>
                          <a:latin typeface="Arial"/>
                          <a:ea typeface="Calibri"/>
                          <a:cs typeface="Times New Roman"/>
                        </a:rPr>
                        <a:t>que </a:t>
                      </a:r>
                      <a:r>
                        <a:rPr lang="pt-BR" sz="1000" kern="1200" dirty="0">
                          <a:solidFill>
                            <a:schemeClr val="dk1"/>
                          </a:solidFill>
                          <a:effectLst/>
                          <a:latin typeface="Arial"/>
                          <a:ea typeface="Calibri"/>
                          <a:cs typeface="Times New Roman"/>
                        </a:rPr>
                        <a:t>retornou </a:t>
                      </a:r>
                      <a:r>
                        <a:rPr lang="pt-BR" sz="1000" kern="1200" dirty="0" smtClean="0">
                          <a:solidFill>
                            <a:schemeClr val="dk1"/>
                          </a:solidFill>
                          <a:effectLst/>
                          <a:latin typeface="Arial"/>
                          <a:ea typeface="Calibri"/>
                          <a:cs typeface="Times New Roman"/>
                        </a:rPr>
                        <a:t>o erro</a:t>
                      </a:r>
                      <a:endParaRPr lang="pt-BR" sz="1000" kern="1200" dirty="0">
                        <a:solidFill>
                          <a:schemeClr val="dk1"/>
                        </a:solidFill>
                        <a:effectLst/>
                        <a:latin typeface="Arial"/>
                        <a:ea typeface="Calibri"/>
                        <a:cs typeface="Times New Roman"/>
                      </a:endParaRPr>
                    </a:p>
                  </a:txBody>
                  <a:tcPr marL="68580" marR="68580" marT="0" marB="0" anchor="ctr"/>
                </a:tc>
              </a:tr>
              <a:tr h="93014">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APIId</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ID</a:t>
                      </a:r>
                      <a:r>
                        <a:rPr lang="pt-BR" sz="1000" kern="1200" baseline="0" dirty="0" smtClean="0">
                          <a:solidFill>
                            <a:schemeClr val="dk1"/>
                          </a:solidFill>
                          <a:effectLst/>
                          <a:latin typeface="Arial"/>
                          <a:ea typeface="Calibri"/>
                          <a:cs typeface="Times New Roman"/>
                        </a:rPr>
                        <a:t> da API</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Código</a:t>
                      </a:r>
                      <a:r>
                        <a:rPr lang="pt-BR" sz="1000" kern="1200" baseline="0" dirty="0" smtClean="0">
                          <a:solidFill>
                            <a:schemeClr val="dk1"/>
                          </a:solidFill>
                          <a:effectLst/>
                          <a:latin typeface="Arial"/>
                          <a:ea typeface="Calibri"/>
                          <a:cs typeface="Times New Roman"/>
                        </a:rPr>
                        <a:t> da API da aplicação que retorno o Erro</a:t>
                      </a:r>
                      <a:endParaRPr lang="pt-BR" sz="10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Type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Tipo de Erro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Tipo do Erro</a:t>
                      </a:r>
                      <a:r>
                        <a:rPr lang="pt-BR" sz="1000" kern="1200" baseline="0" dirty="0" smtClean="0">
                          <a:solidFill>
                            <a:schemeClr val="dk1"/>
                          </a:solidFill>
                          <a:effectLst/>
                          <a:latin typeface="Arial"/>
                          <a:ea typeface="Calibri"/>
                          <a:cs typeface="Times New Roman"/>
                        </a:rPr>
                        <a:t> da API</a:t>
                      </a:r>
                      <a:endParaRPr lang="pt-BR" sz="1000" kern="1200" dirty="0">
                        <a:solidFill>
                          <a:schemeClr val="dk1"/>
                        </a:solidFill>
                        <a:effectLst/>
                        <a:latin typeface="Arial"/>
                        <a:ea typeface="Calibri"/>
                        <a:cs typeface="Times New Roman"/>
                      </a:endParaRPr>
                    </a:p>
                  </a:txBody>
                  <a:tcPr marL="68580" marR="68580" marT="0" marB="0" anchor="ctr"/>
                </a:tc>
              </a:tr>
              <a:tr h="53571">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Code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Código</a:t>
                      </a:r>
                      <a:r>
                        <a:rPr lang="pt-BR" sz="1000" kern="1200" baseline="0" dirty="0" smtClean="0">
                          <a:solidFill>
                            <a:schemeClr val="dk1"/>
                          </a:solidFill>
                          <a:effectLst/>
                          <a:latin typeface="Arial"/>
                          <a:ea typeface="Calibri"/>
                          <a:cs typeface="Times New Roman"/>
                        </a:rPr>
                        <a:t> de Erro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a:solidFill>
                            <a:schemeClr val="dk1"/>
                          </a:solidFill>
                          <a:effectLst/>
                          <a:latin typeface="Arial"/>
                          <a:ea typeface="Calibri"/>
                          <a:cs typeface="Times New Roman"/>
                        </a:rPr>
                        <a:t>Código de </a:t>
                      </a:r>
                      <a:r>
                        <a:rPr lang="pt-BR" sz="1000" kern="1200" dirty="0" smtClean="0">
                          <a:solidFill>
                            <a:schemeClr val="dk1"/>
                          </a:solidFill>
                          <a:effectLst/>
                          <a:latin typeface="Arial"/>
                          <a:ea typeface="Calibri"/>
                          <a:cs typeface="Times New Roman"/>
                        </a:rPr>
                        <a:t>Erro</a:t>
                      </a:r>
                      <a:r>
                        <a:rPr lang="pt-BR" sz="1000" kern="1200" baseline="0" dirty="0" smtClean="0">
                          <a:solidFill>
                            <a:schemeClr val="dk1"/>
                          </a:solidFill>
                          <a:effectLst/>
                          <a:latin typeface="Arial"/>
                          <a:ea typeface="Calibri"/>
                          <a:cs typeface="Times New Roman"/>
                        </a:rPr>
                        <a:t> </a:t>
                      </a:r>
                      <a:r>
                        <a:rPr lang="pt-BR" sz="1000" kern="1200" dirty="0" smtClean="0">
                          <a:solidFill>
                            <a:schemeClr val="dk1"/>
                          </a:solidFill>
                          <a:effectLst/>
                          <a:latin typeface="Arial"/>
                          <a:ea typeface="Calibri"/>
                          <a:cs typeface="Times New Roman"/>
                        </a:rPr>
                        <a:t>retornado </a:t>
                      </a:r>
                      <a:r>
                        <a:rPr lang="pt-BR" sz="1000" kern="1200" dirty="0">
                          <a:solidFill>
                            <a:schemeClr val="dk1"/>
                          </a:solidFill>
                          <a:effectLst/>
                          <a:latin typeface="Arial"/>
                          <a:ea typeface="Calibri"/>
                          <a:cs typeface="Times New Roman"/>
                        </a:rPr>
                        <a:t>pela API </a:t>
                      </a:r>
                      <a:r>
                        <a:rPr lang="pt-BR" sz="1000" kern="1200" dirty="0" smtClean="0">
                          <a:solidFill>
                            <a:schemeClr val="dk1"/>
                          </a:solidFill>
                          <a:effectLst/>
                          <a:latin typeface="Arial"/>
                          <a:ea typeface="Calibri"/>
                          <a:cs typeface="Times New Roman"/>
                        </a:rPr>
                        <a:t>da Aplicação</a:t>
                      </a:r>
                      <a:endParaRPr lang="pt-BR" sz="1000" kern="1200" dirty="0">
                        <a:solidFill>
                          <a:schemeClr val="dk1"/>
                        </a:solidFill>
                        <a:effectLst/>
                        <a:latin typeface="Arial"/>
                        <a:ea typeface="Calibri"/>
                        <a:cs typeface="Times New Roman"/>
                      </a:endParaRPr>
                    </a:p>
                  </a:txBody>
                  <a:tcPr marL="68580" marR="68580" marT="0" marB="0" anchor="ctr"/>
                </a:tc>
              </a:tr>
              <a:tr h="195767">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Message</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Mensagem</a:t>
                      </a:r>
                      <a:r>
                        <a:rPr lang="pt-BR" sz="1000" kern="1200" baseline="0" dirty="0" smtClean="0">
                          <a:solidFill>
                            <a:schemeClr val="dk1"/>
                          </a:solidFill>
                          <a:effectLst/>
                          <a:latin typeface="Arial"/>
                          <a:ea typeface="Calibri"/>
                          <a:cs typeface="Times New Roman"/>
                        </a:rPr>
                        <a:t> de Erro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a:solidFill>
                            <a:schemeClr val="dk1"/>
                          </a:solidFill>
                          <a:effectLst/>
                          <a:latin typeface="Arial"/>
                          <a:ea typeface="Calibri"/>
                          <a:cs typeface="Times New Roman"/>
                        </a:rPr>
                        <a:t>Mensagem </a:t>
                      </a:r>
                      <a:r>
                        <a:rPr lang="pt-BR" sz="1000" kern="1200" dirty="0" smtClean="0">
                          <a:solidFill>
                            <a:schemeClr val="dk1"/>
                          </a:solidFill>
                          <a:effectLst/>
                          <a:latin typeface="Arial"/>
                          <a:ea typeface="Calibri"/>
                          <a:cs typeface="Times New Roman"/>
                        </a:rPr>
                        <a:t>associada</a:t>
                      </a:r>
                      <a:r>
                        <a:rPr lang="pt-BR" sz="1000" kern="1200" baseline="0" dirty="0" smtClean="0">
                          <a:solidFill>
                            <a:schemeClr val="dk1"/>
                          </a:solidFill>
                          <a:effectLst/>
                          <a:latin typeface="Arial"/>
                          <a:ea typeface="Calibri"/>
                          <a:cs typeface="Times New Roman"/>
                        </a:rPr>
                        <a:t> ao </a:t>
                      </a:r>
                      <a:r>
                        <a:rPr lang="pt-BR" sz="1000" kern="1200" dirty="0" smtClean="0">
                          <a:solidFill>
                            <a:schemeClr val="dk1"/>
                          </a:solidFill>
                          <a:effectLst/>
                          <a:latin typeface="Arial"/>
                          <a:ea typeface="Calibri"/>
                          <a:cs typeface="Times New Roman"/>
                        </a:rPr>
                        <a:t>erro retornado </a:t>
                      </a:r>
                      <a:r>
                        <a:rPr lang="pt-BR" sz="1000" kern="1200" dirty="0">
                          <a:solidFill>
                            <a:schemeClr val="dk1"/>
                          </a:solidFill>
                          <a:effectLst/>
                          <a:latin typeface="Arial"/>
                          <a:ea typeface="Calibri"/>
                          <a:cs typeface="Times New Roman"/>
                        </a:rPr>
                        <a:t>pela API </a:t>
                      </a:r>
                      <a:r>
                        <a:rPr lang="pt-BR" sz="1000" kern="1200" dirty="0" smtClean="0">
                          <a:solidFill>
                            <a:schemeClr val="dk1"/>
                          </a:solidFill>
                          <a:effectLst/>
                          <a:latin typeface="Arial"/>
                          <a:ea typeface="Calibri"/>
                          <a:cs typeface="Times New Roman"/>
                        </a:rPr>
                        <a:t>da Aplicação</a:t>
                      </a:r>
                      <a:endParaRPr lang="pt-BR" sz="1000" kern="1200" dirty="0">
                        <a:solidFill>
                          <a:schemeClr val="dk1"/>
                        </a:solidFill>
                        <a:effectLst/>
                        <a:latin typeface="Arial"/>
                        <a:ea typeface="Calibri"/>
                        <a:cs typeface="Times New Roman"/>
                      </a:endParaRPr>
                    </a:p>
                  </a:txBody>
                  <a:tcPr marL="68580" marR="68580" marT="0" marB="0" anchor="ctr"/>
                </a:tc>
              </a:tr>
              <a:tr h="195767">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Detail</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Detalhes</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Detalhe</a:t>
                      </a:r>
                      <a:r>
                        <a:rPr lang="pt-BR" sz="1000" kern="1200" baseline="0" dirty="0" smtClean="0">
                          <a:solidFill>
                            <a:schemeClr val="dk1"/>
                          </a:solidFill>
                          <a:effectLst/>
                          <a:latin typeface="Arial"/>
                          <a:ea typeface="Calibri"/>
                          <a:cs typeface="Times New Roman"/>
                        </a:rPr>
                        <a:t> da </a:t>
                      </a:r>
                      <a:r>
                        <a:rPr lang="pt-BR" sz="1000" kern="1200" dirty="0" smtClean="0">
                          <a:solidFill>
                            <a:schemeClr val="dk1"/>
                          </a:solidFill>
                          <a:effectLst/>
                          <a:latin typeface="Arial"/>
                          <a:ea typeface="Calibri"/>
                          <a:cs typeface="Times New Roman"/>
                        </a:rPr>
                        <a:t>Mensagem associada</a:t>
                      </a:r>
                      <a:r>
                        <a:rPr lang="pt-BR" sz="1000" kern="1200" baseline="0" dirty="0" smtClean="0">
                          <a:solidFill>
                            <a:schemeClr val="dk1"/>
                          </a:solidFill>
                          <a:effectLst/>
                          <a:latin typeface="Arial"/>
                          <a:ea typeface="Calibri"/>
                          <a:cs typeface="Times New Roman"/>
                        </a:rPr>
                        <a:t> ao </a:t>
                      </a:r>
                      <a:r>
                        <a:rPr lang="pt-BR" sz="1000" kern="1200" dirty="0" smtClean="0">
                          <a:solidFill>
                            <a:schemeClr val="dk1"/>
                          </a:solidFill>
                          <a:effectLst/>
                          <a:latin typeface="Arial"/>
                          <a:ea typeface="Calibri"/>
                          <a:cs typeface="Times New Roman"/>
                        </a:rPr>
                        <a:t>erro  retornado </a:t>
                      </a:r>
                      <a:r>
                        <a:rPr lang="pt-BR" sz="1000" kern="1200" dirty="0">
                          <a:solidFill>
                            <a:schemeClr val="dk1"/>
                          </a:solidFill>
                          <a:effectLst/>
                          <a:latin typeface="Arial"/>
                          <a:ea typeface="Calibri"/>
                          <a:cs typeface="Times New Roman"/>
                        </a:rPr>
                        <a:t>pela API </a:t>
                      </a:r>
                      <a:r>
                        <a:rPr lang="pt-BR" sz="1000" kern="1200" dirty="0" smtClean="0">
                          <a:solidFill>
                            <a:schemeClr val="dk1"/>
                          </a:solidFill>
                          <a:effectLst/>
                          <a:latin typeface="Arial"/>
                          <a:ea typeface="Calibri"/>
                          <a:cs typeface="Times New Roman"/>
                        </a:rPr>
                        <a:t>da Aplicação</a:t>
                      </a:r>
                      <a:endParaRPr lang="pt-BR" sz="1000" kern="1200" dirty="0">
                        <a:solidFill>
                          <a:schemeClr val="dk1"/>
                        </a:solidFill>
                        <a:effectLst/>
                        <a:latin typeface="Arial"/>
                        <a:ea typeface="Calibri"/>
                        <a:cs typeface="Times New Roman"/>
                      </a:endParaRPr>
                    </a:p>
                  </a:txBody>
                  <a:tcPr marL="68580" marR="68580" marT="0" marB="0" anchor="ctr"/>
                </a:tc>
              </a:tr>
              <a:tr h="235994">
                <a:tc>
                  <a:txBody>
                    <a:bodyPr/>
                    <a:lstStyle/>
                    <a:p>
                      <a:pPr marL="0" algn="l" defTabSz="914400" rtl="0" eaLnBrk="1" latinLnBrk="0" hangingPunct="1">
                        <a:lnSpc>
                          <a:spcPct val="115000"/>
                        </a:lnSpc>
                        <a:spcAft>
                          <a:spcPts val="0"/>
                        </a:spcAft>
                      </a:pPr>
                      <a:r>
                        <a:rPr lang="pt-BR" sz="1000" kern="1200" dirty="0" err="1" smtClean="0">
                          <a:solidFill>
                            <a:schemeClr val="dk1"/>
                          </a:solidFill>
                          <a:effectLst/>
                          <a:latin typeface="Arial"/>
                          <a:ea typeface="Calibri"/>
                          <a:cs typeface="Times New Roman"/>
                        </a:rPr>
                        <a:t>Fault</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Exceção</a:t>
                      </a:r>
                      <a:endParaRPr lang="pt-BR" sz="1000" kern="1200" dirty="0">
                        <a:solidFill>
                          <a:schemeClr val="dk1"/>
                        </a:solidFill>
                        <a:effectLst/>
                        <a:latin typeface="Arial"/>
                        <a:ea typeface="Calibri"/>
                        <a:cs typeface="Times New Roman"/>
                      </a:endParaRPr>
                    </a:p>
                  </a:txBody>
                  <a:tcPr marL="68580" marR="68580" marT="0" marB="0" anchor="ctr"/>
                </a:tc>
                <a:tc>
                  <a:txBody>
                    <a:bodyPr/>
                    <a:lstStyle/>
                    <a:p>
                      <a:pPr marL="0" algn="l" defTabSz="914400" rtl="0" eaLnBrk="1" latinLnBrk="0" hangingPunct="1">
                        <a:lnSpc>
                          <a:spcPct val="115000"/>
                        </a:lnSpc>
                        <a:spcAft>
                          <a:spcPts val="0"/>
                        </a:spcAft>
                      </a:pPr>
                      <a:r>
                        <a:rPr lang="pt-BR" sz="1000" kern="1200" dirty="0" smtClean="0">
                          <a:solidFill>
                            <a:schemeClr val="dk1"/>
                          </a:solidFill>
                          <a:effectLst/>
                          <a:latin typeface="Arial"/>
                          <a:ea typeface="Calibri"/>
                          <a:cs typeface="Times New Roman"/>
                        </a:rPr>
                        <a:t>Exceção base da falha enviada pela serviço provedor</a:t>
                      </a:r>
                      <a:endParaRPr lang="pt-BR" sz="1000" kern="1200" dirty="0">
                        <a:solidFill>
                          <a:schemeClr val="dk1"/>
                        </a:solidFill>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4828317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Formato Canônico de Mensagem</a:t>
            </a:r>
            <a:br>
              <a:rPr lang="pt-BR" dirty="0" smtClean="0"/>
            </a:br>
            <a:r>
              <a:rPr lang="pt-BR" b="0" i="1" dirty="0" err="1" smtClean="0"/>
              <a:t>Fault</a:t>
            </a:r>
            <a:r>
              <a:rPr lang="pt-BR" b="0" i="1" dirty="0" smtClean="0"/>
              <a:t> </a:t>
            </a:r>
            <a:r>
              <a:rPr lang="pt-BR" b="0" i="1" dirty="0" err="1" smtClean="0"/>
              <a:t>Type</a:t>
            </a:r>
            <a:r>
              <a:rPr lang="pt-BR" b="0" i="1" dirty="0" smtClean="0"/>
              <a:t> e </a:t>
            </a:r>
            <a:r>
              <a:rPr lang="pt-BR" b="0" i="1" dirty="0" err="1" smtClean="0"/>
              <a:t>Handle</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85</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092280" y="399265"/>
            <a:ext cx="232454" cy="300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Conteúdo 3"/>
          <p:cNvSpPr>
            <a:spLocks noGrp="1"/>
          </p:cNvSpPr>
          <p:nvPr>
            <p:ph sz="quarter" idx="11"/>
          </p:nvPr>
        </p:nvSpPr>
        <p:spPr>
          <a:xfrm>
            <a:off x="2267744" y="1419622"/>
            <a:ext cx="6311056" cy="738664"/>
          </a:xfrm>
        </p:spPr>
        <p:txBody>
          <a:bodyPr/>
          <a:lstStyle/>
          <a:p>
            <a:r>
              <a:rPr lang="pt-BR" dirty="0" smtClean="0"/>
              <a:t>Os erros, internamente na arquitetura, irão ser gerenciados pela estrutura de </a:t>
            </a:r>
            <a:r>
              <a:rPr lang="pt-BR" b="1" dirty="0" smtClean="0"/>
              <a:t>SOAP </a:t>
            </a:r>
            <a:r>
              <a:rPr lang="pt-BR" b="1" dirty="0" err="1" smtClean="0"/>
              <a:t>Fault</a:t>
            </a:r>
            <a:r>
              <a:rPr lang="pt-BR" dirty="0" smtClean="0"/>
              <a:t>. Uma </a:t>
            </a:r>
            <a:r>
              <a:rPr lang="pt-BR" dirty="0" err="1" smtClean="0"/>
              <a:t>Fault</a:t>
            </a:r>
            <a:r>
              <a:rPr lang="pt-BR" dirty="0" smtClean="0"/>
              <a:t> terá uma </a:t>
            </a:r>
            <a:r>
              <a:rPr lang="pt-BR" b="1" dirty="0" smtClean="0"/>
              <a:t>tipificação</a:t>
            </a:r>
            <a:r>
              <a:rPr lang="pt-BR" dirty="0" smtClean="0"/>
              <a:t> (</a:t>
            </a:r>
            <a:r>
              <a:rPr lang="pt-BR" dirty="0" err="1" smtClean="0"/>
              <a:t>Type</a:t>
            </a:r>
            <a:r>
              <a:rPr lang="pt-BR" dirty="0" smtClean="0"/>
              <a:t>) e uma </a:t>
            </a:r>
            <a:r>
              <a:rPr lang="pt-BR" b="1" dirty="0" smtClean="0"/>
              <a:t>política de tratamento genérica</a:t>
            </a:r>
            <a:r>
              <a:rPr lang="pt-BR" dirty="0" smtClean="0"/>
              <a:t> (</a:t>
            </a:r>
            <a:r>
              <a:rPr lang="pt-BR" dirty="0" err="1" smtClean="0"/>
              <a:t>Handle</a:t>
            </a:r>
            <a:r>
              <a:rPr lang="pt-BR" dirty="0" smtClean="0"/>
              <a:t>).</a:t>
            </a:r>
            <a:endParaRPr lang="pt-BR" dirty="0"/>
          </a:p>
        </p:txBody>
      </p:sp>
      <p:graphicFrame>
        <p:nvGraphicFramePr>
          <p:cNvPr id="13" name="Tabela 12"/>
          <p:cNvGraphicFramePr>
            <a:graphicFrameLocks noGrp="1"/>
          </p:cNvGraphicFramePr>
          <p:nvPr>
            <p:extLst>
              <p:ext uri="{D42A27DB-BD31-4B8C-83A1-F6EECF244321}">
                <p14:modId xmlns:p14="http://schemas.microsoft.com/office/powerpoint/2010/main" val="431714786"/>
              </p:ext>
            </p:extLst>
          </p:nvPr>
        </p:nvGraphicFramePr>
        <p:xfrm>
          <a:off x="2322099" y="2281038"/>
          <a:ext cx="6426365" cy="725424"/>
        </p:xfrm>
        <a:graphic>
          <a:graphicData uri="http://schemas.openxmlformats.org/drawingml/2006/table">
            <a:tbl>
              <a:tblPr firstRow="1" bandRow="1">
                <a:tableStyleId>{5C22544A-7EE6-4342-B048-85BDC9FD1C3A}</a:tableStyleId>
              </a:tblPr>
              <a:tblGrid>
                <a:gridCol w="895982"/>
                <a:gridCol w="1268689"/>
                <a:gridCol w="4261694"/>
              </a:tblGrid>
              <a:tr h="144016">
                <a:tc>
                  <a:txBody>
                    <a:bodyPr/>
                    <a:lstStyle/>
                    <a:p>
                      <a:r>
                        <a:rPr lang="pt-BR" sz="1400" baseline="0" dirty="0" err="1" smtClean="0"/>
                        <a:t>Type</a:t>
                      </a:r>
                      <a:endParaRPr lang="pt-BR" sz="1400" dirty="0"/>
                    </a:p>
                  </a:txBody>
                  <a:tcPr/>
                </a:tc>
                <a:tc>
                  <a:txBody>
                    <a:bodyPr/>
                    <a:lstStyle/>
                    <a:p>
                      <a:r>
                        <a:rPr lang="pt-BR" sz="1400" dirty="0" smtClean="0"/>
                        <a:t>Definição</a:t>
                      </a:r>
                      <a:endParaRPr lang="pt-BR" sz="1400" dirty="0"/>
                    </a:p>
                  </a:txBody>
                  <a:tcPr/>
                </a:tc>
                <a:tc>
                  <a:txBody>
                    <a:bodyPr/>
                    <a:lstStyle/>
                    <a:p>
                      <a:r>
                        <a:rPr lang="pt-BR" sz="1400" dirty="0" smtClean="0"/>
                        <a:t>Descrição</a:t>
                      </a:r>
                      <a:endParaRPr lang="pt-BR" sz="1400" dirty="0"/>
                    </a:p>
                  </a:txBody>
                  <a:tcPr/>
                </a:tc>
              </a:tr>
              <a:tr h="61208">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T</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Erro</a:t>
                      </a:r>
                      <a:r>
                        <a:rPr lang="pt-BR" sz="1200" kern="1200" baseline="0" dirty="0" smtClean="0">
                          <a:solidFill>
                            <a:schemeClr val="dk1"/>
                          </a:solidFill>
                          <a:effectLst/>
                          <a:latin typeface="Arial"/>
                          <a:ea typeface="Calibri"/>
                          <a:cs typeface="Times New Roman"/>
                        </a:rPr>
                        <a:t> Técnico</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Erro</a:t>
                      </a:r>
                      <a:r>
                        <a:rPr lang="pt-BR" sz="1200" kern="1200" baseline="0" dirty="0" smtClean="0">
                          <a:solidFill>
                            <a:schemeClr val="dk1"/>
                          </a:solidFill>
                          <a:effectLst/>
                          <a:latin typeface="Arial"/>
                          <a:ea typeface="Calibri"/>
                          <a:cs typeface="Times New Roman"/>
                        </a:rPr>
                        <a:t> Técnico</a:t>
                      </a:r>
                      <a:endParaRPr lang="pt-BR" sz="12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N</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Erro</a:t>
                      </a:r>
                      <a:r>
                        <a:rPr lang="pt-BR" sz="1200" kern="1200" baseline="0" dirty="0" smtClean="0">
                          <a:solidFill>
                            <a:schemeClr val="dk1"/>
                          </a:solidFill>
                          <a:effectLst/>
                          <a:latin typeface="Arial"/>
                          <a:ea typeface="Calibri"/>
                          <a:cs typeface="Times New Roman"/>
                        </a:rPr>
                        <a:t> de Negócio</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t-BR" sz="1200" kern="1200" dirty="0" smtClean="0">
                          <a:solidFill>
                            <a:schemeClr val="dk1"/>
                          </a:solidFill>
                          <a:effectLst/>
                          <a:latin typeface="Arial"/>
                          <a:ea typeface="Calibri"/>
                          <a:cs typeface="Times New Roman"/>
                        </a:rPr>
                        <a:t>Erro</a:t>
                      </a:r>
                      <a:r>
                        <a:rPr lang="pt-BR" sz="1200" kern="1200" baseline="0" dirty="0" smtClean="0">
                          <a:solidFill>
                            <a:schemeClr val="dk1"/>
                          </a:solidFill>
                          <a:effectLst/>
                          <a:latin typeface="Arial"/>
                          <a:ea typeface="Calibri"/>
                          <a:cs typeface="Times New Roman"/>
                        </a:rPr>
                        <a:t> de Negócio, prevista pela lógica funcional do serviço </a:t>
                      </a:r>
                      <a:endParaRPr lang="pt-BR" sz="1200" kern="1200" dirty="0">
                        <a:solidFill>
                          <a:schemeClr val="dk1"/>
                        </a:solidFill>
                        <a:effectLst/>
                        <a:latin typeface="Arial"/>
                        <a:ea typeface="Calibri"/>
                        <a:cs typeface="Times New Roman"/>
                      </a:endParaRPr>
                    </a:p>
                  </a:txBody>
                  <a:tcPr marL="68580" marR="68580" marT="0" marB="0" anchor="ctr"/>
                </a:tc>
              </a:tr>
            </a:tbl>
          </a:graphicData>
        </a:graphic>
      </p:graphicFrame>
      <p:graphicFrame>
        <p:nvGraphicFramePr>
          <p:cNvPr id="14" name="Tabela 13"/>
          <p:cNvGraphicFramePr>
            <a:graphicFrameLocks noGrp="1"/>
          </p:cNvGraphicFramePr>
          <p:nvPr>
            <p:extLst>
              <p:ext uri="{D42A27DB-BD31-4B8C-83A1-F6EECF244321}">
                <p14:modId xmlns:p14="http://schemas.microsoft.com/office/powerpoint/2010/main" val="4011363071"/>
              </p:ext>
            </p:extLst>
          </p:nvPr>
        </p:nvGraphicFramePr>
        <p:xfrm>
          <a:off x="2322097" y="3433166"/>
          <a:ext cx="6426367" cy="935736"/>
        </p:xfrm>
        <a:graphic>
          <a:graphicData uri="http://schemas.openxmlformats.org/drawingml/2006/table">
            <a:tbl>
              <a:tblPr firstRow="1" bandRow="1">
                <a:tableStyleId>{5C22544A-7EE6-4342-B048-85BDC9FD1C3A}</a:tableStyleId>
              </a:tblPr>
              <a:tblGrid>
                <a:gridCol w="895982"/>
                <a:gridCol w="1268690"/>
                <a:gridCol w="4261695"/>
              </a:tblGrid>
              <a:tr h="144016">
                <a:tc>
                  <a:txBody>
                    <a:bodyPr/>
                    <a:lstStyle/>
                    <a:p>
                      <a:r>
                        <a:rPr lang="pt-BR" sz="1400" baseline="0" dirty="0" err="1" smtClean="0"/>
                        <a:t>Handle</a:t>
                      </a:r>
                      <a:endParaRPr lang="pt-BR" sz="1400" dirty="0"/>
                    </a:p>
                  </a:txBody>
                  <a:tcPr/>
                </a:tc>
                <a:tc>
                  <a:txBody>
                    <a:bodyPr/>
                    <a:lstStyle/>
                    <a:p>
                      <a:r>
                        <a:rPr lang="pt-BR" sz="1400" dirty="0" smtClean="0"/>
                        <a:t>Definição</a:t>
                      </a:r>
                      <a:endParaRPr lang="pt-BR" sz="1400" dirty="0"/>
                    </a:p>
                  </a:txBody>
                  <a:tcPr/>
                </a:tc>
                <a:tc>
                  <a:txBody>
                    <a:bodyPr/>
                    <a:lstStyle/>
                    <a:p>
                      <a:r>
                        <a:rPr lang="pt-BR" sz="1400" dirty="0" smtClean="0"/>
                        <a:t>Descrição</a:t>
                      </a:r>
                      <a:endParaRPr lang="pt-BR" sz="1400" dirty="0"/>
                    </a:p>
                  </a:txBody>
                  <a:tcPr/>
                </a:tc>
              </a:tr>
              <a:tr h="61208">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R</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err="1" smtClean="0">
                          <a:solidFill>
                            <a:schemeClr val="dk1"/>
                          </a:solidFill>
                          <a:effectLst/>
                          <a:latin typeface="Arial"/>
                          <a:ea typeface="Calibri"/>
                          <a:cs typeface="Times New Roman"/>
                        </a:rPr>
                        <a:t>Retentativa</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Faz </a:t>
                      </a:r>
                      <a:r>
                        <a:rPr lang="pt-BR" sz="1200" kern="1200" baseline="0" dirty="0" err="1" smtClean="0">
                          <a:solidFill>
                            <a:schemeClr val="dk1"/>
                          </a:solidFill>
                          <a:effectLst/>
                          <a:latin typeface="Arial"/>
                          <a:ea typeface="Calibri"/>
                          <a:cs typeface="Times New Roman"/>
                        </a:rPr>
                        <a:t>retentativas</a:t>
                      </a:r>
                      <a:r>
                        <a:rPr lang="pt-BR" sz="1200" kern="1200" baseline="0" dirty="0" smtClean="0">
                          <a:solidFill>
                            <a:schemeClr val="dk1"/>
                          </a:solidFill>
                          <a:effectLst/>
                          <a:latin typeface="Arial"/>
                          <a:ea typeface="Calibri"/>
                          <a:cs typeface="Times New Roman"/>
                        </a:rPr>
                        <a:t> como definidas no componente de </a:t>
                      </a:r>
                      <a:r>
                        <a:rPr lang="pt-BR" sz="1200" kern="1200" baseline="0" dirty="0" err="1" smtClean="0">
                          <a:solidFill>
                            <a:schemeClr val="dk1"/>
                          </a:solidFill>
                          <a:effectLst/>
                          <a:latin typeface="Arial"/>
                          <a:ea typeface="Calibri"/>
                          <a:cs typeface="Times New Roman"/>
                        </a:rPr>
                        <a:t>Fault</a:t>
                      </a:r>
                      <a:r>
                        <a:rPr lang="pt-BR" sz="1200" kern="1200" baseline="0" dirty="0" smtClean="0">
                          <a:solidFill>
                            <a:schemeClr val="dk1"/>
                          </a:solidFill>
                          <a:effectLst/>
                          <a:latin typeface="Arial"/>
                          <a:ea typeface="Calibri"/>
                          <a:cs typeface="Times New Roman"/>
                        </a:rPr>
                        <a:t> </a:t>
                      </a:r>
                      <a:r>
                        <a:rPr lang="pt-BR" sz="1200" kern="1200" baseline="0" dirty="0" err="1" smtClean="0">
                          <a:solidFill>
                            <a:schemeClr val="dk1"/>
                          </a:solidFill>
                          <a:effectLst/>
                          <a:latin typeface="Arial"/>
                          <a:ea typeface="Calibri"/>
                          <a:cs typeface="Times New Roman"/>
                        </a:rPr>
                        <a:t>Policy</a:t>
                      </a:r>
                      <a:r>
                        <a:rPr lang="pt-BR" sz="1200" kern="1200" baseline="0" dirty="0" smtClean="0">
                          <a:solidFill>
                            <a:schemeClr val="dk1"/>
                          </a:solidFill>
                          <a:effectLst/>
                          <a:latin typeface="Arial"/>
                          <a:ea typeface="Calibri"/>
                          <a:cs typeface="Times New Roman"/>
                        </a:rPr>
                        <a:t> </a:t>
                      </a:r>
                      <a:endParaRPr lang="pt-BR" sz="1200" kern="1200" dirty="0">
                        <a:solidFill>
                          <a:schemeClr val="dk1"/>
                        </a:solidFill>
                        <a:effectLst/>
                        <a:latin typeface="Arial"/>
                        <a:ea typeface="Calibri"/>
                        <a:cs typeface="Times New Roman"/>
                      </a:endParaRPr>
                    </a:p>
                  </a:txBody>
                  <a:tcPr marL="68580" marR="68580" marT="0" marB="0" anchor="ctr"/>
                </a:tc>
              </a:tr>
              <a:tr h="0">
                <a:tc>
                  <a:txBody>
                    <a:bodyPr/>
                    <a:lstStyle/>
                    <a:p>
                      <a:pPr marL="0" algn="l" defTabSz="914400" rtl="0" eaLnBrk="1" latinLnBrk="0" hangingPunct="1">
                        <a:lnSpc>
                          <a:spcPct val="115000"/>
                        </a:lnSpc>
                        <a:spcAft>
                          <a:spcPts val="0"/>
                        </a:spcAft>
                      </a:pPr>
                      <a:r>
                        <a:rPr lang="pt-BR" sz="1200" kern="1200" dirty="0" smtClean="0">
                          <a:solidFill>
                            <a:schemeClr val="dk1"/>
                          </a:solidFill>
                          <a:effectLst/>
                          <a:latin typeface="Arial"/>
                          <a:ea typeface="Calibri"/>
                          <a:cs typeface="Times New Roman"/>
                        </a:rPr>
                        <a:t>P</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a:lnSpc>
                          <a:spcPct val="115000"/>
                        </a:lnSpc>
                        <a:spcAft>
                          <a:spcPts val="0"/>
                        </a:spcAft>
                      </a:pPr>
                      <a:r>
                        <a:rPr lang="pt-BR" sz="1200" kern="1200" dirty="0" smtClean="0">
                          <a:solidFill>
                            <a:schemeClr val="dk1"/>
                          </a:solidFill>
                          <a:effectLst/>
                          <a:latin typeface="Arial"/>
                          <a:ea typeface="Calibri"/>
                          <a:cs typeface="Times New Roman"/>
                        </a:rPr>
                        <a:t>Propagação</a:t>
                      </a:r>
                      <a:endParaRPr lang="pt-BR" sz="1200" kern="1200" dirty="0">
                        <a:solidFill>
                          <a:schemeClr val="dk1"/>
                        </a:solidFill>
                        <a:effectLst/>
                        <a:latin typeface="Arial"/>
                        <a:ea typeface="Calibri"/>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pt-BR" sz="1200" kern="1200" dirty="0" smtClean="0">
                          <a:solidFill>
                            <a:schemeClr val="dk1"/>
                          </a:solidFill>
                          <a:effectLst/>
                          <a:latin typeface="Arial"/>
                          <a:ea typeface="Calibri"/>
                          <a:cs typeface="Times New Roman"/>
                        </a:rPr>
                        <a:t>Propaga</a:t>
                      </a:r>
                      <a:r>
                        <a:rPr lang="pt-BR" sz="1200" kern="1200" baseline="0" dirty="0" smtClean="0">
                          <a:solidFill>
                            <a:schemeClr val="dk1"/>
                          </a:solidFill>
                          <a:effectLst/>
                          <a:latin typeface="Arial"/>
                          <a:ea typeface="Calibri"/>
                          <a:cs typeface="Times New Roman"/>
                        </a:rPr>
                        <a:t> o erro para o serviço consumidor </a:t>
                      </a:r>
                      <a:endParaRPr lang="pt-BR" sz="1200" kern="1200" dirty="0">
                        <a:solidFill>
                          <a:schemeClr val="dk1"/>
                        </a:solidFill>
                        <a:effectLst/>
                        <a:latin typeface="Arial"/>
                        <a:ea typeface="Calibri"/>
                        <a:cs typeface="Times New Roman"/>
                      </a:endParaRPr>
                    </a:p>
                  </a:txBody>
                  <a:tcPr marL="68580" marR="68580" marT="0" marB="0" anchor="ctr"/>
                </a:tc>
              </a:tr>
            </a:tbl>
          </a:graphicData>
        </a:graphic>
      </p:graphicFrame>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12163"/>
            <a:ext cx="1743075" cy="293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tângulo 17"/>
          <p:cNvSpPr/>
          <p:nvPr/>
        </p:nvSpPr>
        <p:spPr>
          <a:xfrm>
            <a:off x="683568" y="4029218"/>
            <a:ext cx="1052014" cy="270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297700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a:xfrm>
            <a:off x="824400" y="3402000"/>
            <a:ext cx="6195872" cy="954000"/>
          </a:xfrm>
        </p:spPr>
        <p:txBody>
          <a:bodyPr/>
          <a:lstStyle/>
          <a:p>
            <a:r>
              <a:rPr lang="pt-BR" dirty="0" smtClean="0"/>
              <a:t>Arquitetura de Desenvolvimento</a:t>
            </a:r>
            <a:endParaRPr lang="pt-BR" dirty="0"/>
          </a:p>
        </p:txBody>
      </p:sp>
    </p:spTree>
    <p:extLst>
      <p:ext uri="{BB962C8B-B14F-4D97-AF65-F5344CB8AC3E}">
        <p14:creationId xmlns:p14="http://schemas.microsoft.com/office/powerpoint/2010/main" val="11928192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Desenvolvimento</a:t>
            </a:r>
            <a:br>
              <a:rPr lang="pt-BR" dirty="0" smtClean="0"/>
            </a:br>
            <a:r>
              <a:rPr lang="pt-BR" b="0" i="1" dirty="0" smtClean="0"/>
              <a:t>Serviços de Suporte ao Desenvolvimento</a:t>
            </a:r>
            <a:r>
              <a:rPr lang="pt-BR" dirty="0" smtClean="0"/>
              <a:t> </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87</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380312"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467544" y="1131590"/>
            <a:ext cx="8424936" cy="73866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Uma das camadas da Arquitetura de Referência é a camada de </a:t>
            </a:r>
            <a:r>
              <a:rPr lang="pt-BR" b="1" dirty="0" smtClean="0"/>
              <a:t>Desenvolvimento</a:t>
            </a:r>
            <a:r>
              <a:rPr lang="pt-BR" dirty="0" smtClean="0"/>
              <a:t>.  Ela é responsável por prover os </a:t>
            </a:r>
            <a:r>
              <a:rPr lang="pt-BR" b="1" dirty="0" smtClean="0"/>
              <a:t>serviços técnicos</a:t>
            </a:r>
            <a:r>
              <a:rPr lang="pt-BR" dirty="0" smtClean="0"/>
              <a:t> e </a:t>
            </a:r>
            <a:r>
              <a:rPr lang="pt-BR" b="1" dirty="0" smtClean="0"/>
              <a:t>procedimentos (manuais ou automáticos)</a:t>
            </a:r>
            <a:r>
              <a:rPr lang="pt-BR" dirty="0" smtClean="0"/>
              <a:t> para suportar todo o </a:t>
            </a:r>
            <a:r>
              <a:rPr lang="pt-BR" b="1" dirty="0" smtClean="0"/>
              <a:t>processo de desenvolvimento</a:t>
            </a:r>
            <a:r>
              <a:rPr lang="pt-BR" dirty="0" smtClean="0"/>
              <a:t> dos ativos da arquitetura de serviço.</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05" y="1923678"/>
            <a:ext cx="2079655" cy="2913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Espaço Reservado para Conteúdo 3"/>
          <p:cNvSpPr txBox="1">
            <a:spLocks/>
          </p:cNvSpPr>
          <p:nvPr/>
        </p:nvSpPr>
        <p:spPr>
          <a:xfrm>
            <a:off x="2411760" y="1925648"/>
            <a:ext cx="6561112" cy="297927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pt-BR" b="1" dirty="0" smtClean="0"/>
              <a:t>Controlo de Versões</a:t>
            </a:r>
            <a:r>
              <a:rPr lang="pt-BR" dirty="0" smtClean="0"/>
              <a:t>: Conjunto de procedimentos e utilitários para “</a:t>
            </a:r>
            <a:r>
              <a:rPr lang="pt-BR" dirty="0" err="1" smtClean="0"/>
              <a:t>versionar</a:t>
            </a:r>
            <a:r>
              <a:rPr lang="pt-BR" dirty="0" smtClean="0"/>
              <a:t>” os artefatos de desenvolvimento (código, documentação, planos de teste, dados de teste, etc..) no repositório de código corporativo.</a:t>
            </a:r>
          </a:p>
          <a:p>
            <a:pPr marL="285750" indent="-285750">
              <a:buFont typeface="Arial" panose="020B0604020202020204" pitchFamily="34" charset="0"/>
              <a:buChar char="•"/>
            </a:pPr>
            <a:r>
              <a:rPr lang="pt-BR" b="1" dirty="0" smtClean="0"/>
              <a:t>Deployment Automático</a:t>
            </a:r>
            <a:r>
              <a:rPr lang="pt-BR" dirty="0" smtClean="0"/>
              <a:t>: Conjunto de utilitários e procedimentos para fazer o gerenciamento automático dos artefatos de desenvolvimento para todos os ambientes, desde desenvolvimento a produção, e fazendo o interface com o repositório de código, o repositório de ativos e o repositório operacional (framework). </a:t>
            </a:r>
          </a:p>
          <a:p>
            <a:pPr marL="285750" indent="-285750">
              <a:buFont typeface="Arial" panose="020B0604020202020204" pitchFamily="34" charset="0"/>
              <a:buChar char="•"/>
            </a:pPr>
            <a:r>
              <a:rPr lang="pt-BR" b="1" dirty="0" smtClean="0"/>
              <a:t>Gestão de Testes &amp; Qualidade</a:t>
            </a:r>
            <a:r>
              <a:rPr lang="pt-BR" dirty="0" smtClean="0"/>
              <a:t>: </a:t>
            </a:r>
            <a:r>
              <a:rPr lang="pt-BR" dirty="0"/>
              <a:t>Conjunto de utilitários e procedimentos para fazer o </a:t>
            </a:r>
            <a:r>
              <a:rPr lang="pt-BR" dirty="0" smtClean="0"/>
              <a:t>gerenciamento dos testes dos serviços em desenvolvimento pela arquitetura e da qualidade do código produzido pelas equipas de desenvolvimento. Faz a integração com o componente de deployment automático para promover testes de regressão e validação automáticos.</a:t>
            </a:r>
          </a:p>
        </p:txBody>
      </p:sp>
    </p:spTree>
    <p:extLst>
      <p:ext uri="{BB962C8B-B14F-4D97-AF65-F5344CB8AC3E}">
        <p14:creationId xmlns:p14="http://schemas.microsoft.com/office/powerpoint/2010/main" val="37904265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Desenvolvimento</a:t>
            </a:r>
            <a:br>
              <a:rPr lang="pt-BR" dirty="0" smtClean="0"/>
            </a:br>
            <a:r>
              <a:rPr lang="pt-BR" b="0" i="1" dirty="0" smtClean="0"/>
              <a:t>Integração Contínua</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88</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380312"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txBox="1">
            <a:spLocks/>
          </p:cNvSpPr>
          <p:nvPr/>
        </p:nvSpPr>
        <p:spPr>
          <a:xfrm>
            <a:off x="395536" y="1257603"/>
            <a:ext cx="8568952" cy="95410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b="1" dirty="0" smtClean="0"/>
              <a:t>Integração Contínua </a:t>
            </a:r>
            <a:r>
              <a:rPr lang="pt-BR" dirty="0" smtClean="0"/>
              <a:t>é uma prática de desenvolvimento onde a equipa de desenvolvimento </a:t>
            </a:r>
            <a:r>
              <a:rPr lang="pt-BR" b="1" dirty="0" smtClean="0"/>
              <a:t>integra o seu trabalho (artefatos)</a:t>
            </a:r>
            <a:r>
              <a:rPr lang="pt-BR" dirty="0" smtClean="0"/>
              <a:t>, num ambiente partilhado de teste, duma forma regular (normalmente diariamente). Cada integração é </a:t>
            </a:r>
            <a:r>
              <a:rPr lang="pt-BR" b="1" dirty="0" smtClean="0"/>
              <a:t>verificada</a:t>
            </a:r>
            <a:r>
              <a:rPr lang="pt-BR" dirty="0" smtClean="0"/>
              <a:t> por um build automático (que inclui testes e validações) para </a:t>
            </a:r>
            <a:r>
              <a:rPr lang="pt-BR" b="1" dirty="0" smtClean="0"/>
              <a:t>detectar erros</a:t>
            </a:r>
            <a:r>
              <a:rPr lang="pt-BR" dirty="0" smtClean="0"/>
              <a:t> de integração de código </a:t>
            </a:r>
            <a:r>
              <a:rPr lang="pt-BR" b="1" dirty="0" smtClean="0"/>
              <a:t>o mais rapidamente possível</a:t>
            </a:r>
            <a:r>
              <a:rPr lang="pt-BR" dirty="0" smtClean="0"/>
              <a:t>.</a:t>
            </a:r>
            <a:endParaRPr lang="pt-BR"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67" y="2236269"/>
            <a:ext cx="2680573" cy="2537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ço Reservado para Conteúdo 3"/>
          <p:cNvSpPr txBox="1">
            <a:spLocks/>
          </p:cNvSpPr>
          <p:nvPr/>
        </p:nvSpPr>
        <p:spPr>
          <a:xfrm>
            <a:off x="3353286" y="2211710"/>
            <a:ext cx="5251162" cy="2850011"/>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pt-BR" dirty="0" smtClean="0"/>
              <a:t>Permite </a:t>
            </a:r>
            <a:r>
              <a:rPr lang="pt-BR" b="1" dirty="0" smtClean="0"/>
              <a:t>detectar erros </a:t>
            </a:r>
            <a:r>
              <a:rPr lang="pt-BR" dirty="0" smtClean="0"/>
              <a:t>de integração de código mais rapidamente (feedback automático);</a:t>
            </a:r>
          </a:p>
          <a:p>
            <a:pPr marL="285750" indent="-285750">
              <a:buFont typeface="Arial" panose="020B0604020202020204" pitchFamily="34" charset="0"/>
              <a:buChar char="•"/>
            </a:pPr>
            <a:r>
              <a:rPr lang="pt-BR" dirty="0" smtClean="0"/>
              <a:t>Facilita a implementação de procedimentos de </a:t>
            </a:r>
            <a:r>
              <a:rPr lang="pt-BR" b="1" dirty="0" smtClean="0"/>
              <a:t>deployment automático, </a:t>
            </a:r>
            <a:r>
              <a:rPr lang="pt-BR" dirty="0" smtClean="0"/>
              <a:t>de </a:t>
            </a:r>
            <a:r>
              <a:rPr lang="pt-BR" b="1" dirty="0" smtClean="0"/>
              <a:t>validação automática de qualidade de código</a:t>
            </a:r>
            <a:r>
              <a:rPr lang="pt-BR" dirty="0" smtClean="0"/>
              <a:t> e de </a:t>
            </a:r>
            <a:r>
              <a:rPr lang="pt-BR" b="1" dirty="0" smtClean="0"/>
              <a:t>testes de regressão automático</a:t>
            </a:r>
            <a:r>
              <a:rPr lang="pt-BR" dirty="0" smtClean="0"/>
              <a:t>;</a:t>
            </a:r>
          </a:p>
          <a:p>
            <a:pPr marL="285750" indent="-285750">
              <a:buFont typeface="Arial" panose="020B0604020202020204" pitchFamily="34" charset="0"/>
              <a:buChar char="•"/>
            </a:pPr>
            <a:r>
              <a:rPr lang="pt-BR" dirty="0" smtClean="0"/>
              <a:t>Traz </a:t>
            </a:r>
            <a:r>
              <a:rPr lang="pt-BR" b="1" dirty="0" smtClean="0"/>
              <a:t>segurança em relação a mudanças </a:t>
            </a:r>
            <a:r>
              <a:rPr lang="pt-BR" dirty="0" smtClean="0"/>
              <a:t>de código pois este é integrado rapidamente;</a:t>
            </a:r>
          </a:p>
          <a:p>
            <a:pPr marL="285750" indent="-285750">
              <a:buFont typeface="Arial" panose="020B0604020202020204" pitchFamily="34" charset="0"/>
              <a:buChar char="•"/>
            </a:pPr>
            <a:r>
              <a:rPr lang="pt-BR" dirty="0" smtClean="0"/>
              <a:t>Facilita o conceito de ter um </a:t>
            </a:r>
            <a:r>
              <a:rPr lang="pt-BR" b="1" dirty="0" smtClean="0"/>
              <a:t>projeto “sempre pronto”</a:t>
            </a:r>
            <a:r>
              <a:rPr lang="pt-BR" dirty="0" smtClean="0"/>
              <a:t> para entrar teoricamente em produção, no caso da nossa arquitetura ter o </a:t>
            </a:r>
            <a:r>
              <a:rPr lang="pt-BR" b="1" dirty="0" smtClean="0"/>
              <a:t>serviço “sempre pronto”;</a:t>
            </a:r>
          </a:p>
          <a:p>
            <a:pPr marL="285750" indent="-285750">
              <a:buFont typeface="Arial" panose="020B0604020202020204" pitchFamily="34" charset="0"/>
              <a:buChar char="•"/>
            </a:pPr>
            <a:r>
              <a:rPr lang="pt-BR" dirty="0" smtClean="0"/>
              <a:t>Garante a manutenção dum </a:t>
            </a:r>
            <a:r>
              <a:rPr lang="pt-BR" b="1" dirty="0" smtClean="0"/>
              <a:t>repositório centralizado e partilhado </a:t>
            </a:r>
            <a:r>
              <a:rPr lang="pt-BR" dirty="0" smtClean="0"/>
              <a:t>de código;</a:t>
            </a:r>
            <a:endParaRPr lang="pt-BR" dirty="0"/>
          </a:p>
        </p:txBody>
      </p:sp>
    </p:spTree>
    <p:extLst>
      <p:ext uri="{BB962C8B-B14F-4D97-AF65-F5344CB8AC3E}">
        <p14:creationId xmlns:p14="http://schemas.microsoft.com/office/powerpoint/2010/main" val="13862488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Desenvolvimento</a:t>
            </a:r>
            <a:br>
              <a:rPr lang="pt-BR" dirty="0" smtClean="0"/>
            </a:br>
            <a:r>
              <a:rPr lang="pt-BR" b="0" i="1" dirty="0" smtClean="0"/>
              <a:t>Integração Contínua, como fazer</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89</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7380312"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Conteúdo 3"/>
          <p:cNvSpPr txBox="1">
            <a:spLocks/>
          </p:cNvSpPr>
          <p:nvPr/>
        </p:nvSpPr>
        <p:spPr>
          <a:xfrm>
            <a:off x="4090440" y="1264568"/>
            <a:ext cx="4874047" cy="3754874"/>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pt-BR" b="1" dirty="0" smtClean="0"/>
              <a:t>Desenvolvedor</a:t>
            </a:r>
            <a:r>
              <a:rPr lang="pt-BR" dirty="0" smtClean="0"/>
              <a:t> faz o </a:t>
            </a:r>
            <a:r>
              <a:rPr lang="pt-BR" dirty="0" err="1" smtClean="0"/>
              <a:t>check</a:t>
            </a:r>
            <a:r>
              <a:rPr lang="pt-BR" dirty="0" smtClean="0"/>
              <a:t>-out do código nas suas máquinas. Quando o código estiver completo faz o </a:t>
            </a:r>
            <a:r>
              <a:rPr lang="pt-BR" b="1" dirty="0" err="1" smtClean="0"/>
              <a:t>commit</a:t>
            </a:r>
            <a:r>
              <a:rPr lang="pt-BR" b="1" dirty="0" smtClean="0"/>
              <a:t> no repositório </a:t>
            </a:r>
            <a:r>
              <a:rPr lang="pt-BR" dirty="0" smtClean="0"/>
              <a:t>(Serena </a:t>
            </a:r>
            <a:r>
              <a:rPr lang="pt-BR" dirty="0" err="1" smtClean="0"/>
              <a:t>Dimensions</a:t>
            </a:r>
            <a:r>
              <a:rPr lang="pt-BR" dirty="0" smtClean="0"/>
              <a:t>).</a:t>
            </a:r>
          </a:p>
          <a:p>
            <a:pPr marL="285750" indent="-285750">
              <a:buFont typeface="Arial" panose="020B0604020202020204" pitchFamily="34" charset="0"/>
              <a:buChar char="•"/>
            </a:pPr>
            <a:r>
              <a:rPr lang="pt-BR" dirty="0" smtClean="0"/>
              <a:t>O servidor CI (</a:t>
            </a:r>
            <a:r>
              <a:rPr lang="pt-BR" dirty="0" err="1" smtClean="0"/>
              <a:t>Jenkins</a:t>
            </a:r>
            <a:r>
              <a:rPr lang="pt-BR" dirty="0" smtClean="0"/>
              <a:t>) </a:t>
            </a:r>
            <a:r>
              <a:rPr lang="pt-BR" b="1" dirty="0" smtClean="0"/>
              <a:t>monitora o repositório </a:t>
            </a:r>
            <a:r>
              <a:rPr lang="pt-BR" dirty="0" smtClean="0"/>
              <a:t>e faz o </a:t>
            </a:r>
            <a:r>
              <a:rPr lang="pt-BR" dirty="0" err="1" smtClean="0"/>
              <a:t>check</a:t>
            </a:r>
            <a:r>
              <a:rPr lang="pt-BR" dirty="0" smtClean="0"/>
              <a:t>-out das mudanças. O servidor faz um </a:t>
            </a:r>
            <a:r>
              <a:rPr lang="pt-BR" b="1" dirty="0" smtClean="0"/>
              <a:t>build automático</a:t>
            </a:r>
            <a:r>
              <a:rPr lang="pt-BR" dirty="0" smtClean="0"/>
              <a:t> (</a:t>
            </a:r>
            <a:r>
              <a:rPr lang="pt-BR" dirty="0" err="1" smtClean="0"/>
              <a:t>Maven</a:t>
            </a:r>
            <a:r>
              <a:rPr lang="pt-BR" dirty="0" smtClean="0"/>
              <a:t>) e corre </a:t>
            </a:r>
            <a:r>
              <a:rPr lang="pt-BR" b="1" dirty="0" smtClean="0"/>
              <a:t>testes automáticos </a:t>
            </a:r>
            <a:r>
              <a:rPr lang="pt-BR" dirty="0" smtClean="0"/>
              <a:t>e valida</a:t>
            </a:r>
            <a:r>
              <a:rPr lang="pt-BR" b="1" dirty="0" smtClean="0"/>
              <a:t> qualidade do código </a:t>
            </a:r>
            <a:r>
              <a:rPr lang="pt-BR" dirty="0" smtClean="0"/>
              <a:t>(</a:t>
            </a:r>
            <a:r>
              <a:rPr lang="pt-BR" dirty="0" err="1" smtClean="0"/>
              <a:t>SonarQube</a:t>
            </a:r>
            <a:r>
              <a:rPr lang="pt-BR" dirty="0" smtClean="0"/>
              <a:t>)</a:t>
            </a:r>
            <a:r>
              <a:rPr lang="en-US" dirty="0" smtClean="0"/>
              <a:t>.</a:t>
            </a:r>
            <a:endParaRPr lang="en-US" dirty="0"/>
          </a:p>
          <a:p>
            <a:pPr marL="285750" indent="-285750">
              <a:buFont typeface="Arial" panose="020B0604020202020204" pitchFamily="34" charset="0"/>
              <a:buChar char="•"/>
            </a:pPr>
            <a:r>
              <a:rPr lang="pt-BR" dirty="0" smtClean="0"/>
              <a:t>O servidor CI faz o </a:t>
            </a:r>
            <a:r>
              <a:rPr lang="pt-BR" b="1" dirty="0" smtClean="0"/>
              <a:t>deployment automático </a:t>
            </a:r>
            <a:r>
              <a:rPr lang="pt-BR" dirty="0" smtClean="0"/>
              <a:t>dos artefatos para teste.</a:t>
            </a:r>
          </a:p>
          <a:p>
            <a:pPr marL="285750" indent="-285750">
              <a:buFont typeface="Arial" panose="020B0604020202020204" pitchFamily="34" charset="0"/>
              <a:buChar char="•"/>
            </a:pPr>
            <a:r>
              <a:rPr lang="pt-BR" dirty="0" smtClean="0"/>
              <a:t>O servidor CI assigna um </a:t>
            </a:r>
            <a:r>
              <a:rPr lang="pt-BR" b="1" dirty="0" smtClean="0"/>
              <a:t>nome à versão </a:t>
            </a:r>
            <a:r>
              <a:rPr lang="pt-BR" dirty="0" smtClean="0"/>
              <a:t>construída e informa a equipa se o build do código foi bem sucedido.</a:t>
            </a:r>
          </a:p>
          <a:p>
            <a:pPr marL="285750" indent="-285750">
              <a:buFont typeface="Arial" panose="020B0604020202020204" pitchFamily="34" charset="0"/>
              <a:buChar char="•"/>
            </a:pPr>
            <a:r>
              <a:rPr lang="pt-BR" dirty="0" smtClean="0"/>
              <a:t>Se </a:t>
            </a:r>
            <a:r>
              <a:rPr lang="pt-BR" b="1" dirty="0" smtClean="0"/>
              <a:t>o build ou o teste falha </a:t>
            </a:r>
            <a:r>
              <a:rPr lang="pt-BR" dirty="0" smtClean="0"/>
              <a:t>o servidor CI </a:t>
            </a:r>
            <a:r>
              <a:rPr lang="pt-BR" b="1" dirty="0" smtClean="0"/>
              <a:t>alerta a equipa</a:t>
            </a:r>
            <a:r>
              <a:rPr lang="pt-BR" dirty="0" smtClean="0"/>
              <a:t> e esta corrige os problemas o quanto antes.</a:t>
            </a:r>
          </a:p>
          <a:p>
            <a:pPr marL="285750" indent="-285750">
              <a:buFont typeface="Arial" panose="020B0604020202020204" pitchFamily="34" charset="0"/>
              <a:buChar char="•"/>
            </a:pPr>
            <a:r>
              <a:rPr lang="pt-BR" b="1" dirty="0" smtClean="0"/>
              <a:t>Relatórios</a:t>
            </a:r>
            <a:r>
              <a:rPr lang="pt-BR" dirty="0" smtClean="0"/>
              <a:t> e </a:t>
            </a:r>
            <a:r>
              <a:rPr lang="pt-BR" b="1" dirty="0" smtClean="0"/>
              <a:t>métricas (de Qualidade)</a:t>
            </a:r>
            <a:r>
              <a:rPr lang="pt-BR" dirty="0" smtClean="0"/>
              <a:t> são publicados e disponibilizados à equipe para tornar o processo visível</a:t>
            </a:r>
            <a:r>
              <a:rPr lang="en-US" dirty="0" smtClean="0"/>
              <a:t>.</a:t>
            </a:r>
            <a:endParaRPr lang="en-US" dirty="0"/>
          </a:p>
        </p:txBody>
      </p:sp>
      <p:pic>
        <p:nvPicPr>
          <p:cNvPr id="1026" name="Picture 2" descr="http://siep.ifpe.edu.br/anderson/blog/wp-content/uploads/2010/08/Processo_de_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9622"/>
            <a:ext cx="3766912" cy="313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46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Referência</a:t>
            </a:r>
            <a:br>
              <a:rPr lang="pt-BR" dirty="0" smtClean="0"/>
            </a:br>
            <a:r>
              <a:rPr lang="pt-BR" b="0" i="1" dirty="0" smtClean="0"/>
              <a:t>Modelo Conceitual</a:t>
            </a:r>
            <a:r>
              <a:rPr lang="pt-BR" dirty="0" smtClean="0"/>
              <a:t> </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a:t>
            </a:fld>
            <a:endParaRPr lang="pt-BR" dirty="0"/>
          </a:p>
        </p:txBody>
      </p:sp>
      <p:sp>
        <p:nvSpPr>
          <p:cNvPr id="5" name="Espaço Reservado para Conteúdo 3"/>
          <p:cNvSpPr>
            <a:spLocks noGrp="1"/>
          </p:cNvSpPr>
          <p:nvPr>
            <p:ph sz="quarter" idx="11"/>
          </p:nvPr>
        </p:nvSpPr>
        <p:spPr>
          <a:xfrm>
            <a:off x="6516216" y="1059582"/>
            <a:ext cx="2448272" cy="3410164"/>
          </a:xfrm>
        </p:spPr>
        <p:txBody>
          <a:bodyPr/>
          <a:lstStyle/>
          <a:p>
            <a:r>
              <a:rPr lang="pt-BR" dirty="0" smtClean="0"/>
              <a:t>A arquitetura é suportada por várias </a:t>
            </a:r>
            <a:r>
              <a:rPr lang="pt-BR" b="1" dirty="0" smtClean="0"/>
              <a:t>camadas</a:t>
            </a:r>
            <a:r>
              <a:rPr lang="pt-BR" dirty="0" smtClean="0"/>
              <a:t> e </a:t>
            </a:r>
            <a:r>
              <a:rPr lang="pt-BR" b="1" dirty="0" smtClean="0"/>
              <a:t>componentes</a:t>
            </a:r>
            <a:r>
              <a:rPr lang="pt-BR" dirty="0" smtClean="0"/>
              <a:t>:</a:t>
            </a:r>
          </a:p>
          <a:p>
            <a:endParaRPr lang="pt-BR" dirty="0"/>
          </a:p>
          <a:p>
            <a:pPr marL="285750" indent="-285750">
              <a:buFont typeface="Arial" panose="020B0604020202020204" pitchFamily="34" charset="0"/>
              <a:buChar char="•"/>
            </a:pPr>
            <a:r>
              <a:rPr lang="pt-BR" dirty="0" smtClean="0"/>
              <a:t>Governança </a:t>
            </a:r>
          </a:p>
          <a:p>
            <a:pPr marL="285750" indent="-285750">
              <a:buFont typeface="Arial" panose="020B0604020202020204" pitchFamily="34" charset="0"/>
              <a:buChar char="•"/>
            </a:pPr>
            <a:r>
              <a:rPr lang="pt-BR" dirty="0" smtClean="0"/>
              <a:t>Desenvolvimento</a:t>
            </a:r>
          </a:p>
          <a:p>
            <a:pPr marL="285750" indent="-285750">
              <a:buFont typeface="Arial" panose="020B0604020202020204" pitchFamily="34" charset="0"/>
              <a:buChar char="•"/>
            </a:pPr>
            <a:r>
              <a:rPr lang="pt-BR" dirty="0" smtClean="0"/>
              <a:t>Informação</a:t>
            </a:r>
          </a:p>
          <a:p>
            <a:pPr marL="285750" indent="-285750">
              <a:buFont typeface="Arial" panose="020B0604020202020204" pitchFamily="34" charset="0"/>
              <a:buChar char="•"/>
            </a:pPr>
            <a:r>
              <a:rPr lang="pt-BR" dirty="0" smtClean="0"/>
              <a:t>Runtime (Arquitetura de Serviços &amp; Framework de Execução)</a:t>
            </a:r>
          </a:p>
          <a:p>
            <a:pPr marL="285750" indent="-285750">
              <a:buFont typeface="Arial" panose="020B0604020202020204" pitchFamily="34" charset="0"/>
              <a:buChar char="•"/>
            </a:pPr>
            <a:r>
              <a:rPr lang="pt-BR" dirty="0" smtClean="0"/>
              <a:t>Operações (Monitorização &amp; Performance)</a:t>
            </a:r>
          </a:p>
          <a:p>
            <a:pPr marL="285750" indent="-285750">
              <a:buFont typeface="Arial" panose="020B0604020202020204" pitchFamily="34" charset="0"/>
              <a:buChar char="•"/>
            </a:pPr>
            <a:r>
              <a:rPr lang="pt-BR" dirty="0" smtClean="0"/>
              <a:t>Segurança</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52" y="1072676"/>
            <a:ext cx="5874448" cy="3659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1587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tângulo 37"/>
          <p:cNvSpPr/>
          <p:nvPr/>
        </p:nvSpPr>
        <p:spPr>
          <a:xfrm>
            <a:off x="107504" y="1131590"/>
            <a:ext cx="4032448" cy="360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8" name="Título 57"/>
          <p:cNvSpPr>
            <a:spLocks noGrp="1"/>
          </p:cNvSpPr>
          <p:nvPr>
            <p:ph type="title"/>
          </p:nvPr>
        </p:nvSpPr>
        <p:spPr/>
        <p:txBody>
          <a:bodyPr/>
          <a:lstStyle/>
          <a:p>
            <a:r>
              <a:rPr lang="pt-BR" dirty="0"/>
              <a:t>Arquitetura de </a:t>
            </a:r>
            <a:r>
              <a:rPr lang="pt-BR" dirty="0" smtClean="0"/>
              <a:t>Desenvolvimento</a:t>
            </a:r>
            <a:br>
              <a:rPr lang="pt-BR" dirty="0" smtClean="0"/>
            </a:br>
            <a:r>
              <a:rPr lang="pt-BR" b="0" i="1" dirty="0" smtClean="0"/>
              <a:t>Requisitos </a:t>
            </a:r>
            <a:r>
              <a:rPr lang="pt-BR" b="0" i="1" dirty="0"/>
              <a:t>para </a:t>
            </a:r>
            <a:r>
              <a:rPr lang="pt-BR" b="0" i="1" dirty="0" smtClean="0"/>
              <a:t>Ambientes</a:t>
            </a:r>
            <a:endParaRPr lang="pt-BR" dirty="0"/>
          </a:p>
        </p:txBody>
      </p:sp>
      <p:graphicFrame>
        <p:nvGraphicFramePr>
          <p:cNvPr id="61" name="Espaço Reservado para Conteúdo 60"/>
          <p:cNvGraphicFramePr>
            <a:graphicFrameLocks noGrp="1"/>
          </p:cNvGraphicFramePr>
          <p:nvPr>
            <p:ph sz="quarter" idx="11"/>
            <p:extLst>
              <p:ext uri="{D42A27DB-BD31-4B8C-83A1-F6EECF244321}">
                <p14:modId xmlns:p14="http://schemas.microsoft.com/office/powerpoint/2010/main" val="3510786549"/>
              </p:ext>
            </p:extLst>
          </p:nvPr>
        </p:nvGraphicFramePr>
        <p:xfrm>
          <a:off x="4283969" y="1059582"/>
          <a:ext cx="4608511" cy="3830320"/>
        </p:xfrm>
        <a:graphic>
          <a:graphicData uri="http://schemas.openxmlformats.org/drawingml/2006/table">
            <a:tbl>
              <a:tblPr firstRow="1" bandRow="1">
                <a:tableStyleId>{BDBED569-4797-4DF1-A0F4-6AAB3CD982D8}</a:tableStyleId>
              </a:tblPr>
              <a:tblGrid>
                <a:gridCol w="894271"/>
                <a:gridCol w="1121952"/>
                <a:gridCol w="1152128"/>
                <a:gridCol w="1440160"/>
              </a:tblGrid>
              <a:tr h="370840">
                <a:tc>
                  <a:txBody>
                    <a:bodyPr/>
                    <a:lstStyle/>
                    <a:p>
                      <a:pPr marL="0" algn="l" defTabSz="914400" rtl="0" eaLnBrk="1" latinLnBrk="0" hangingPunct="1"/>
                      <a:r>
                        <a:rPr lang="pt-BR" sz="1200" kern="1200" dirty="0" smtClean="0">
                          <a:solidFill>
                            <a:schemeClr val="bg1"/>
                          </a:solidFill>
                        </a:rPr>
                        <a:t>Recursos/</a:t>
                      </a:r>
                    </a:p>
                    <a:p>
                      <a:pPr marL="0" algn="l" defTabSz="914400" rtl="0" eaLnBrk="1" latinLnBrk="0" hangingPunct="1"/>
                      <a:r>
                        <a:rPr lang="pt-BR" sz="1200" kern="1200" dirty="0" smtClean="0">
                          <a:solidFill>
                            <a:schemeClr val="bg1"/>
                          </a:solidFill>
                        </a:rPr>
                        <a:t>Software</a:t>
                      </a:r>
                      <a:endParaRPr lang="pt-BR" sz="12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algn="l" defTabSz="914400" rtl="0" eaLnBrk="1" latinLnBrk="0" hangingPunct="1"/>
                      <a:r>
                        <a:rPr lang="pt-BR" sz="1200" kern="1200" dirty="0" smtClean="0">
                          <a:solidFill>
                            <a:schemeClr val="bg1"/>
                          </a:solidFill>
                        </a:rPr>
                        <a:t>SOADSVXX</a:t>
                      </a:r>
                      <a:endParaRPr lang="pt-BR" sz="12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algn="l" defTabSz="914400" rtl="0" eaLnBrk="1" latinLnBrk="0" hangingPunct="1"/>
                      <a:r>
                        <a:rPr lang="pt-BR" sz="1200" kern="1200" dirty="0" smtClean="0">
                          <a:solidFill>
                            <a:schemeClr val="bg1"/>
                          </a:solidFill>
                        </a:rPr>
                        <a:t>SOATSTXX</a:t>
                      </a:r>
                      <a:endParaRPr lang="pt-BR" sz="12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algn="l" defTabSz="914400" rtl="0" eaLnBrk="1" latinLnBrk="0" hangingPunct="1"/>
                      <a:r>
                        <a:rPr lang="pt-BR" sz="1200" kern="1200" dirty="0" smtClean="0">
                          <a:solidFill>
                            <a:schemeClr val="bg1"/>
                          </a:solidFill>
                        </a:rPr>
                        <a:t>SOADBXX</a:t>
                      </a:r>
                      <a:endParaRPr lang="pt-BR" sz="1200" b="1" kern="1200" dirty="0" smtClean="0">
                        <a:solidFill>
                          <a:schemeClr val="bg1"/>
                        </a:solidFill>
                        <a:latin typeface="+mn-lt"/>
                        <a:ea typeface="+mn-ea"/>
                        <a:cs typeface="+mn-cs"/>
                      </a:endParaRPr>
                    </a:p>
                  </a:txBody>
                  <a:tcPr anchor="ctr">
                    <a:solidFill>
                      <a:schemeClr val="tx2">
                        <a:lumMod val="60000"/>
                        <a:lumOff val="40000"/>
                      </a:schemeClr>
                    </a:solidFill>
                  </a:tcPr>
                </a:tc>
              </a:tr>
              <a:tr h="370840">
                <a:tc>
                  <a:txBody>
                    <a:bodyPr/>
                    <a:lstStyle/>
                    <a:p>
                      <a:r>
                        <a:rPr lang="pt-BR" sz="800" dirty="0" smtClean="0"/>
                        <a:t>CPU</a:t>
                      </a:r>
                      <a:endParaRPr lang="pt-BR" sz="800" b="1" dirty="0">
                        <a:solidFill>
                          <a:schemeClr val="tx1">
                            <a:lumMod val="75000"/>
                            <a:lumOff val="25000"/>
                          </a:schemeClr>
                        </a:solidFill>
                        <a:latin typeface="Arial" pitchFamily="34" charset="0"/>
                        <a:cs typeface="Arial" pitchFamily="34" charset="0"/>
                      </a:endParaRPr>
                    </a:p>
                  </a:txBody>
                  <a:tcPr anchor="ctr"/>
                </a:tc>
                <a:tc>
                  <a:txBody>
                    <a:bodyPr/>
                    <a:lstStyle/>
                    <a:p>
                      <a:r>
                        <a:rPr lang="pt-BR" sz="800" dirty="0" smtClean="0"/>
                        <a:t>2</a:t>
                      </a:r>
                      <a:r>
                        <a:rPr lang="pt-BR" sz="800" baseline="0" dirty="0" smtClean="0"/>
                        <a:t> Core</a:t>
                      </a:r>
                      <a:endParaRPr lang="pt-BR" sz="800" dirty="0">
                        <a:solidFill>
                          <a:schemeClr val="tx1">
                            <a:lumMod val="75000"/>
                            <a:lumOff val="25000"/>
                          </a:schemeClr>
                        </a:solidFill>
                        <a:latin typeface="Arial" pitchFamily="34" charset="0"/>
                        <a:cs typeface="Arial" pitchFamily="34" charset="0"/>
                      </a:endParaRPr>
                    </a:p>
                  </a:txBody>
                  <a:tcPr anchor="ctr"/>
                </a:tc>
                <a:tc>
                  <a:txBody>
                    <a:bodyPr/>
                    <a:lstStyle/>
                    <a:p>
                      <a:r>
                        <a:rPr lang="pt-BR" sz="800" dirty="0" smtClean="0"/>
                        <a:t>2</a:t>
                      </a:r>
                      <a:r>
                        <a:rPr lang="pt-BR" sz="800" baseline="0" dirty="0" smtClean="0"/>
                        <a:t> Core</a:t>
                      </a:r>
                      <a:endParaRPr lang="pt-BR" sz="800" dirty="0">
                        <a:solidFill>
                          <a:schemeClr val="tx1">
                            <a:lumMod val="75000"/>
                            <a:lumOff val="25000"/>
                          </a:schemeClr>
                        </a:solidFill>
                        <a:latin typeface="Arial" pitchFamily="34" charset="0"/>
                        <a:cs typeface="Arial" pitchFamily="34" charset="0"/>
                      </a:endParaRPr>
                    </a:p>
                  </a:txBody>
                  <a:tcPr anchor="ctr"/>
                </a:tc>
                <a:tc>
                  <a:txBody>
                    <a:bodyPr/>
                    <a:lstStyle/>
                    <a:p>
                      <a:r>
                        <a:rPr lang="pt-BR" sz="800" dirty="0" smtClean="0"/>
                        <a:t>2</a:t>
                      </a:r>
                      <a:r>
                        <a:rPr lang="pt-BR" sz="800" baseline="0" dirty="0" smtClean="0"/>
                        <a:t> Core</a:t>
                      </a:r>
                      <a:endParaRPr lang="pt-BR" sz="800" dirty="0">
                        <a:solidFill>
                          <a:schemeClr val="tx1">
                            <a:lumMod val="75000"/>
                            <a:lumOff val="25000"/>
                          </a:schemeClr>
                        </a:solidFill>
                        <a:latin typeface="Arial" pitchFamily="34" charset="0"/>
                        <a:cs typeface="Arial" pitchFamily="34" charset="0"/>
                      </a:endParaRPr>
                    </a:p>
                  </a:txBody>
                  <a:tcPr anchor="ctr"/>
                </a:tc>
              </a:tr>
              <a:tr h="370840">
                <a:tc>
                  <a:txBody>
                    <a:bodyPr/>
                    <a:lstStyle/>
                    <a:p>
                      <a:r>
                        <a:rPr lang="pt-BR" sz="800" dirty="0" smtClean="0"/>
                        <a:t>Memória</a:t>
                      </a:r>
                      <a:endParaRPr lang="pt-BR" sz="800" b="1" dirty="0">
                        <a:solidFill>
                          <a:schemeClr val="tx1">
                            <a:lumMod val="75000"/>
                            <a:lumOff val="25000"/>
                          </a:schemeClr>
                        </a:solidFill>
                        <a:latin typeface="Arial" pitchFamily="34" charset="0"/>
                        <a:cs typeface="Arial" pitchFamily="34" charset="0"/>
                      </a:endParaRPr>
                    </a:p>
                  </a:txBody>
                  <a:tcPr anchor="ctr"/>
                </a:tc>
                <a:tc>
                  <a:txBody>
                    <a:bodyPr/>
                    <a:lstStyle/>
                    <a:p>
                      <a:r>
                        <a:rPr lang="pt-BR" sz="800" dirty="0" smtClean="0"/>
                        <a:t>16GB</a:t>
                      </a:r>
                      <a:endParaRPr lang="pt-BR" sz="800" dirty="0">
                        <a:solidFill>
                          <a:schemeClr val="tx1">
                            <a:lumMod val="75000"/>
                            <a:lumOff val="25000"/>
                          </a:schemeClr>
                        </a:solidFill>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800" dirty="0" smtClean="0"/>
                        <a:t>16GB</a:t>
                      </a:r>
                      <a:endParaRPr lang="pt-BR" sz="800" dirty="0" smtClean="0">
                        <a:solidFill>
                          <a:schemeClr val="tx1">
                            <a:lumMod val="75000"/>
                            <a:lumOff val="25000"/>
                          </a:schemeClr>
                        </a:solidFill>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800" dirty="0" smtClean="0"/>
                        <a:t>16GB</a:t>
                      </a:r>
                      <a:endParaRPr lang="pt-BR" sz="800" dirty="0" smtClean="0">
                        <a:solidFill>
                          <a:schemeClr val="tx1">
                            <a:lumMod val="75000"/>
                            <a:lumOff val="25000"/>
                          </a:schemeClr>
                        </a:solidFill>
                        <a:latin typeface="Arial" pitchFamily="34" charset="0"/>
                        <a:cs typeface="Arial" pitchFamily="34" charset="0"/>
                      </a:endParaRPr>
                    </a:p>
                  </a:txBody>
                  <a:tcPr anchor="ctr"/>
                </a:tc>
              </a:tr>
              <a:tr h="370840">
                <a:tc>
                  <a:txBody>
                    <a:bodyPr/>
                    <a:lstStyle/>
                    <a:p>
                      <a:r>
                        <a:rPr lang="pt-BR" sz="800" dirty="0" smtClean="0"/>
                        <a:t>Disco/</a:t>
                      </a:r>
                      <a:r>
                        <a:rPr lang="pt-BR" sz="800" dirty="0" err="1" smtClean="0"/>
                        <a:t>Storage</a:t>
                      </a:r>
                      <a:endParaRPr lang="pt-BR" sz="800" b="1" dirty="0">
                        <a:solidFill>
                          <a:schemeClr val="tx1">
                            <a:lumMod val="75000"/>
                            <a:lumOff val="25000"/>
                          </a:schemeClr>
                        </a:solidFill>
                        <a:latin typeface="Arial" pitchFamily="34" charset="0"/>
                        <a:cs typeface="Arial" pitchFamily="34" charset="0"/>
                      </a:endParaRPr>
                    </a:p>
                  </a:txBody>
                  <a:tcPr anchor="ctr"/>
                </a:tc>
                <a:tc>
                  <a:txBody>
                    <a:bodyPr/>
                    <a:lstStyle/>
                    <a:p>
                      <a:r>
                        <a:rPr lang="pt-BR" sz="800" dirty="0" smtClean="0"/>
                        <a:t>100GB</a:t>
                      </a:r>
                      <a:endParaRPr lang="pt-BR" sz="800" dirty="0">
                        <a:solidFill>
                          <a:schemeClr val="tx1">
                            <a:lumMod val="75000"/>
                            <a:lumOff val="25000"/>
                          </a:schemeClr>
                        </a:solidFill>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800" dirty="0" smtClean="0"/>
                        <a:t>100GB</a:t>
                      </a:r>
                      <a:endParaRPr lang="pt-BR" sz="800" dirty="0" smtClean="0">
                        <a:solidFill>
                          <a:schemeClr val="tx1">
                            <a:lumMod val="75000"/>
                            <a:lumOff val="25000"/>
                          </a:schemeClr>
                        </a:solidFill>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800" dirty="0" smtClean="0"/>
                        <a:t>100GB</a:t>
                      </a:r>
                      <a:endParaRPr lang="pt-BR" sz="800" dirty="0" smtClean="0">
                        <a:solidFill>
                          <a:schemeClr val="tx1">
                            <a:lumMod val="75000"/>
                            <a:lumOff val="25000"/>
                          </a:schemeClr>
                        </a:solidFill>
                        <a:latin typeface="Arial" pitchFamily="34" charset="0"/>
                        <a:cs typeface="Arial" pitchFamily="34" charset="0"/>
                      </a:endParaRPr>
                    </a:p>
                  </a:txBody>
                  <a:tcPr anchor="ctr"/>
                </a:tc>
              </a:tr>
              <a:tr h="370840">
                <a:tc>
                  <a:txBody>
                    <a:bodyPr/>
                    <a:lstStyle/>
                    <a:p>
                      <a:r>
                        <a:rPr lang="pt-BR" sz="800" dirty="0" smtClean="0"/>
                        <a:t>Sistema</a:t>
                      </a:r>
                      <a:r>
                        <a:rPr lang="pt-BR" sz="800" baseline="0" dirty="0" smtClean="0"/>
                        <a:t> </a:t>
                      </a:r>
                    </a:p>
                    <a:p>
                      <a:r>
                        <a:rPr lang="pt-BR" sz="800" baseline="0" dirty="0" smtClean="0"/>
                        <a:t>Operacional</a:t>
                      </a:r>
                      <a:endParaRPr lang="pt-BR" sz="800" b="1" dirty="0">
                        <a:solidFill>
                          <a:schemeClr val="tx1">
                            <a:lumMod val="75000"/>
                            <a:lumOff val="25000"/>
                          </a:schemeClr>
                        </a:solidFill>
                        <a:latin typeface="Arial" pitchFamily="34" charset="0"/>
                        <a:cs typeface="Arial" pitchFamily="34" charset="0"/>
                      </a:endParaRPr>
                    </a:p>
                  </a:txBody>
                  <a:tcPr anchor="ctr"/>
                </a:tc>
                <a:tc gridSpan="2">
                  <a:txBody>
                    <a:bodyPr/>
                    <a:lstStyle/>
                    <a:p>
                      <a:pPr marL="0" indent="0">
                        <a:buFont typeface="Arial" pitchFamily="34" charset="0"/>
                        <a:buNone/>
                      </a:pPr>
                      <a:r>
                        <a:rPr lang="pt-BR" sz="800" dirty="0" smtClean="0"/>
                        <a:t>Oracle</a:t>
                      </a:r>
                    </a:p>
                    <a:p>
                      <a:pPr marL="0" indent="0">
                        <a:buFont typeface="Arial" pitchFamily="34" charset="0"/>
                        <a:buNone/>
                      </a:pPr>
                      <a:r>
                        <a:rPr lang="pt-BR" sz="800" dirty="0" smtClean="0"/>
                        <a:t>Enterprise Linux </a:t>
                      </a:r>
                      <a:endParaRPr lang="pt-BR" sz="800" dirty="0">
                        <a:solidFill>
                          <a:schemeClr val="tx1">
                            <a:lumMod val="75000"/>
                            <a:lumOff val="25000"/>
                          </a:schemeClr>
                        </a:solidFill>
                        <a:latin typeface="Arial" pitchFamily="34" charset="0"/>
                        <a:cs typeface="Arial" pitchFamily="34" charset="0"/>
                      </a:endParaRPr>
                    </a:p>
                  </a:txBody>
                  <a:tcPr anchor="ctr"/>
                </a:tc>
                <a:tc hMerge="1">
                  <a:txBody>
                    <a:bodyPr/>
                    <a:lstStyle/>
                    <a:p>
                      <a:endParaRPr lang="pt-B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800" dirty="0" smtClean="0"/>
                        <a:t>Oracle</a:t>
                      </a:r>
                    </a:p>
                    <a:p>
                      <a:pPr marL="0" marR="0" indent="0" algn="l" defTabSz="914400" rtl="0" eaLnBrk="1" fontAlgn="auto" latinLnBrk="0" hangingPunct="1">
                        <a:lnSpc>
                          <a:spcPct val="100000"/>
                        </a:lnSpc>
                        <a:spcBef>
                          <a:spcPts val="0"/>
                        </a:spcBef>
                        <a:spcAft>
                          <a:spcPts val="0"/>
                        </a:spcAft>
                        <a:buClrTx/>
                        <a:buSzTx/>
                        <a:buFontTx/>
                        <a:buNone/>
                        <a:tabLst/>
                        <a:defRPr/>
                      </a:pPr>
                      <a:r>
                        <a:rPr lang="pt-BR" sz="800" dirty="0" smtClean="0"/>
                        <a:t>Enterprise Linux </a:t>
                      </a:r>
                      <a:endParaRPr lang="pt-BR" sz="800" dirty="0" smtClean="0">
                        <a:solidFill>
                          <a:schemeClr val="tx1">
                            <a:lumMod val="75000"/>
                            <a:lumOff val="25000"/>
                          </a:schemeClr>
                        </a:solidFill>
                        <a:latin typeface="Arial" pitchFamily="34" charset="0"/>
                        <a:cs typeface="Arial" pitchFamily="34" charset="0"/>
                      </a:endParaRPr>
                    </a:p>
                  </a:txBody>
                  <a:tcPr anchor="ctr"/>
                </a:tc>
              </a:tr>
              <a:tr h="370840">
                <a:tc>
                  <a:txBody>
                    <a:bodyPr/>
                    <a:lstStyle/>
                    <a:p>
                      <a:r>
                        <a:rPr lang="pt-BR" sz="800" dirty="0" smtClean="0"/>
                        <a:t>Softwares</a:t>
                      </a:r>
                      <a:endParaRPr lang="pt-BR" sz="800" b="1" dirty="0">
                        <a:solidFill>
                          <a:schemeClr val="tx1">
                            <a:lumMod val="75000"/>
                            <a:lumOff val="25000"/>
                          </a:schemeClr>
                        </a:solidFill>
                        <a:latin typeface="Arial" pitchFamily="34" charset="0"/>
                        <a:cs typeface="Arial" pitchFamily="34" charset="0"/>
                      </a:endParaRPr>
                    </a:p>
                  </a:txBody>
                  <a:tcPr anchor="ctr"/>
                </a:tc>
                <a:tc gridSpan="2">
                  <a:txBody>
                    <a:bodyPr/>
                    <a:lstStyle/>
                    <a:p>
                      <a:pPr marL="285750" indent="-285750">
                        <a:buFont typeface="Arial" pitchFamily="34" charset="0"/>
                        <a:buChar char="•"/>
                      </a:pPr>
                      <a:r>
                        <a:rPr lang="pt-BR" sz="800" kern="1200" dirty="0" smtClean="0">
                          <a:effectLst/>
                        </a:rPr>
                        <a:t>Oracle Enterprise Manager for SOA;</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800" kern="1200" dirty="0" smtClean="0">
                          <a:effectLst/>
                        </a:rPr>
                        <a:t>Oracle Enterprise Manager for </a:t>
                      </a:r>
                      <a:r>
                        <a:rPr lang="pt-BR" sz="800" kern="1200" dirty="0" err="1" smtClean="0">
                          <a:effectLst/>
                        </a:rPr>
                        <a:t>Weblogic</a:t>
                      </a:r>
                      <a:r>
                        <a:rPr lang="pt-BR" sz="800" kern="1200" dirty="0" smtClean="0">
                          <a:effectLst/>
                        </a:rPr>
                        <a:t>;</a:t>
                      </a:r>
                    </a:p>
                    <a:p>
                      <a:pPr marL="285750" indent="-285750">
                        <a:buFont typeface="Arial" pitchFamily="34" charset="0"/>
                        <a:buChar char="•"/>
                      </a:pPr>
                      <a:r>
                        <a:rPr lang="pt-BR" sz="800" kern="1200" dirty="0" smtClean="0">
                          <a:effectLst/>
                        </a:rPr>
                        <a:t>Oracle Enterprise Manager for DB;</a:t>
                      </a:r>
                    </a:p>
                    <a:p>
                      <a:pPr marL="285750" indent="-285750">
                        <a:buFont typeface="Arial" pitchFamily="34" charset="0"/>
                        <a:buChar char="•"/>
                      </a:pPr>
                      <a:r>
                        <a:rPr lang="pt-BR" sz="800" kern="1200" dirty="0" smtClean="0">
                          <a:effectLst/>
                        </a:rPr>
                        <a:t>Oracle</a:t>
                      </a:r>
                      <a:r>
                        <a:rPr lang="pt-BR" sz="800" kern="1200" baseline="0" dirty="0" smtClean="0">
                          <a:effectLst/>
                        </a:rPr>
                        <a:t> </a:t>
                      </a:r>
                      <a:r>
                        <a:rPr lang="pt-BR" sz="800" kern="1200" baseline="0" dirty="0" err="1" smtClean="0">
                          <a:effectLst/>
                        </a:rPr>
                        <a:t>ServiceBus</a:t>
                      </a:r>
                      <a:r>
                        <a:rPr lang="pt-BR" sz="800" kern="1200" dirty="0" smtClean="0">
                          <a:effectLst/>
                        </a:rPr>
                        <a:t> 12c;</a:t>
                      </a:r>
                    </a:p>
                    <a:p>
                      <a:pPr marL="285750" indent="-285750">
                        <a:buFont typeface="Arial" pitchFamily="34" charset="0"/>
                        <a:buChar char="•"/>
                      </a:pPr>
                      <a:r>
                        <a:rPr lang="pt-BR" sz="800" kern="1200" dirty="0" smtClean="0">
                          <a:effectLst/>
                        </a:rPr>
                        <a:t>Oracle SOA Suite 12c;</a:t>
                      </a:r>
                    </a:p>
                    <a:p>
                      <a:pPr marL="285750" indent="-285750">
                        <a:buFont typeface="Arial" pitchFamily="34" charset="0"/>
                        <a:buChar char="•"/>
                      </a:pPr>
                      <a:r>
                        <a:rPr lang="pt-BR" sz="800" kern="1200" dirty="0" smtClean="0">
                          <a:effectLst/>
                        </a:rPr>
                        <a:t>Oracle Web</a:t>
                      </a:r>
                      <a:r>
                        <a:rPr lang="pt-BR" sz="800" kern="1200" baseline="0" dirty="0" smtClean="0">
                          <a:effectLst/>
                        </a:rPr>
                        <a:t> Service manager</a:t>
                      </a:r>
                      <a:r>
                        <a:rPr lang="pt-BR" sz="800" kern="1200" dirty="0" smtClean="0">
                          <a:effectLst/>
                        </a:rPr>
                        <a:t> 12c;</a:t>
                      </a:r>
                    </a:p>
                    <a:p>
                      <a:pPr marL="285750" indent="-285750">
                        <a:buFont typeface="Arial" pitchFamily="34" charset="0"/>
                        <a:buChar char="•"/>
                      </a:pPr>
                      <a:r>
                        <a:rPr lang="pt-BR" sz="800" kern="1200" dirty="0" smtClean="0">
                          <a:effectLst/>
                        </a:rPr>
                        <a:t>Oracle Enterprise </a:t>
                      </a:r>
                      <a:r>
                        <a:rPr lang="pt-BR" sz="800" kern="1200" dirty="0" err="1" smtClean="0">
                          <a:effectLst/>
                        </a:rPr>
                        <a:t>Repository</a:t>
                      </a:r>
                      <a:r>
                        <a:rPr lang="pt-BR" sz="800" kern="1200" dirty="0" smtClean="0">
                          <a:effectLst/>
                        </a:rPr>
                        <a:t> 11g; </a:t>
                      </a:r>
                    </a:p>
                    <a:p>
                      <a:pPr marL="285750" indent="-285750">
                        <a:buFont typeface="Arial" pitchFamily="34" charset="0"/>
                        <a:buChar char="•"/>
                      </a:pPr>
                      <a:r>
                        <a:rPr lang="pt-BR" sz="800" kern="1200" dirty="0" smtClean="0">
                          <a:effectLst/>
                        </a:rPr>
                        <a:t>Apache Web Server;</a:t>
                      </a:r>
                    </a:p>
                    <a:p>
                      <a:pPr marL="285750" indent="-285750">
                        <a:buFont typeface="Arial" pitchFamily="34" charset="0"/>
                        <a:buChar char="•"/>
                      </a:pPr>
                      <a:r>
                        <a:rPr lang="pt-BR" sz="800" kern="1200" dirty="0" err="1" smtClean="0">
                          <a:effectLst/>
                        </a:rPr>
                        <a:t>Jenkins</a:t>
                      </a:r>
                      <a:r>
                        <a:rPr lang="pt-BR" sz="800" kern="1200" baseline="0" dirty="0" smtClean="0">
                          <a:effectLst/>
                        </a:rPr>
                        <a:t> (Servidor de CI)</a:t>
                      </a:r>
                      <a:endParaRPr lang="pt-BR" sz="800" kern="1200" dirty="0" smtClean="0">
                        <a:effectLst/>
                      </a:endParaRPr>
                    </a:p>
                    <a:p>
                      <a:pPr marL="285750" indent="-285750">
                        <a:buFont typeface="Arial" pitchFamily="34" charset="0"/>
                        <a:buChar char="•"/>
                      </a:pPr>
                      <a:r>
                        <a:rPr lang="pt-BR" sz="800" kern="1200" dirty="0" smtClean="0">
                          <a:effectLst/>
                        </a:rPr>
                        <a:t>Agentes de Monitorização (Operação)</a:t>
                      </a:r>
                      <a:endParaRPr lang="pt-BR" sz="800" dirty="0">
                        <a:solidFill>
                          <a:schemeClr val="tx1">
                            <a:lumMod val="75000"/>
                            <a:lumOff val="25000"/>
                          </a:schemeClr>
                        </a:solidFill>
                        <a:latin typeface="Arial" pitchFamily="34" charset="0"/>
                        <a:cs typeface="Arial" pitchFamily="34" charset="0"/>
                      </a:endParaRPr>
                    </a:p>
                  </a:txBody>
                  <a:tcPr/>
                </a:tc>
                <a:tc hMerge="1">
                  <a:txBody>
                    <a:bodyPr/>
                    <a:lstStyle/>
                    <a:p>
                      <a:endParaRPr lang="pt-BR" sz="800" dirty="0">
                        <a:latin typeface="Arial" pitchFamily="34" charset="0"/>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71450" indent="-171450">
                        <a:buFont typeface="Arial" pitchFamily="34" charset="0"/>
                        <a:buChar char="•"/>
                      </a:pPr>
                      <a:r>
                        <a:rPr lang="pt-BR" sz="800" dirty="0" smtClean="0"/>
                        <a:t>Oracle</a:t>
                      </a:r>
                      <a:r>
                        <a:rPr lang="pt-BR" sz="800" baseline="0" dirty="0" smtClean="0"/>
                        <a:t> </a:t>
                      </a:r>
                      <a:r>
                        <a:rPr lang="pt-BR" sz="800" baseline="0" dirty="0" err="1" smtClean="0"/>
                        <a:t>Database</a:t>
                      </a:r>
                      <a:r>
                        <a:rPr lang="pt-BR" sz="800" baseline="0" dirty="0" smtClean="0"/>
                        <a:t> 12c</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800" kern="1200" dirty="0" smtClean="0">
                          <a:effectLst/>
                        </a:rPr>
                        <a:t>Agentes de Monitorização (Operação)</a:t>
                      </a:r>
                      <a:endParaRPr lang="pt-BR" sz="800" baseline="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800" kern="1200" dirty="0" smtClean="0">
                          <a:effectLst/>
                        </a:rPr>
                        <a:t>Oracle Enterprise Manager for DB;</a:t>
                      </a:r>
                    </a:p>
                    <a:p>
                      <a:pPr marL="171450" indent="-171450">
                        <a:buFont typeface="Arial" pitchFamily="34" charset="0"/>
                        <a:buChar char="•"/>
                      </a:pPr>
                      <a:endParaRPr lang="pt-BR" sz="800" dirty="0">
                        <a:solidFill>
                          <a:schemeClr val="tx1">
                            <a:lumMod val="75000"/>
                            <a:lumOff val="25000"/>
                          </a:schemeClr>
                        </a:solidFill>
                        <a:latin typeface="Arial" pitchFamily="34" charset="0"/>
                        <a:cs typeface="Arial" pitchFamily="34" charset="0"/>
                      </a:endParaRPr>
                    </a:p>
                  </a:txBody>
                  <a:tcPr/>
                </a:tc>
              </a:tr>
              <a:tr h="370840">
                <a:tc>
                  <a:txBody>
                    <a:bodyPr/>
                    <a:lstStyle/>
                    <a:p>
                      <a:r>
                        <a:rPr lang="pt-BR" sz="800" dirty="0" smtClean="0"/>
                        <a:t>Premissas</a:t>
                      </a:r>
                      <a:endParaRPr lang="pt-BR" sz="800" b="1" dirty="0">
                        <a:solidFill>
                          <a:schemeClr val="tx1">
                            <a:lumMod val="75000"/>
                            <a:lumOff val="25000"/>
                          </a:schemeClr>
                        </a:solidFill>
                        <a:latin typeface="Arial" pitchFamily="34" charset="0"/>
                        <a:cs typeface="Arial" pitchFamily="34" charset="0"/>
                      </a:endParaRPr>
                    </a:p>
                  </a:txBody>
                  <a:tcPr anchor="ctr"/>
                </a:tc>
                <a:tc gridSpan="3">
                  <a:txBody>
                    <a:bodyPr/>
                    <a:lstStyle/>
                    <a:p>
                      <a:pPr marL="171450" indent="-171450">
                        <a:buFont typeface="Arial" pitchFamily="34" charset="0"/>
                        <a:buChar char="•"/>
                      </a:pPr>
                      <a:r>
                        <a:rPr lang="pt-BR" sz="800" dirty="0" smtClean="0"/>
                        <a:t>Em todas as máquinas os</a:t>
                      </a:r>
                      <a:r>
                        <a:rPr lang="pt-BR" sz="800" baseline="0" dirty="0" smtClean="0"/>
                        <a:t> membros das equipes de Ger. Arquitetura de Dados e Ger. Sistemas de Integração devem ter acesso de administrador;</a:t>
                      </a:r>
                    </a:p>
                    <a:p>
                      <a:pPr marL="171450" indent="-171450">
                        <a:buFont typeface="Arial" pitchFamily="34" charset="0"/>
                        <a:buChar char="•"/>
                      </a:pPr>
                      <a:r>
                        <a:rPr lang="pt-BR" sz="800" baseline="0" dirty="0" smtClean="0"/>
                        <a:t>As máquinas devem ter suporte e backup garantido pela área de operações;</a:t>
                      </a:r>
                    </a:p>
                    <a:p>
                      <a:pPr marL="171450" indent="-171450">
                        <a:buFont typeface="Arial" pitchFamily="34" charset="0"/>
                        <a:buChar char="•"/>
                      </a:pPr>
                      <a:r>
                        <a:rPr lang="pt-BR" sz="800" baseline="0" dirty="0" smtClean="0"/>
                        <a:t>As máquinas devem ter comunicação com os hosts do </a:t>
                      </a:r>
                      <a:r>
                        <a:rPr lang="pt-BR" sz="800" baseline="0" dirty="0" err="1" smtClean="0"/>
                        <a:t>Dimensions</a:t>
                      </a:r>
                      <a:r>
                        <a:rPr lang="pt-BR" sz="800" baseline="0" dirty="0" smtClean="0"/>
                        <a:t>;</a:t>
                      </a:r>
                      <a:endParaRPr lang="pt-BR" sz="800" dirty="0">
                        <a:solidFill>
                          <a:schemeClr val="tx1">
                            <a:lumMod val="75000"/>
                            <a:lumOff val="25000"/>
                          </a:schemeClr>
                        </a:solidFill>
                        <a:latin typeface="Arial" pitchFamily="34" charset="0"/>
                        <a:cs typeface="Arial" pitchFamily="34" charset="0"/>
                      </a:endParaRPr>
                    </a:p>
                  </a:txBody>
                  <a:tcPr/>
                </a:tc>
                <a:tc hMerge="1">
                  <a:txBody>
                    <a:bodyPr/>
                    <a:lstStyle/>
                    <a:p>
                      <a:endParaRPr lang="pt-BR"/>
                    </a:p>
                  </a:txBody>
                  <a:tcPr/>
                </a:tc>
                <a:tc hMerge="1">
                  <a:txBody>
                    <a:bodyPr/>
                    <a:lstStyle/>
                    <a:p>
                      <a:pPr marL="171450" indent="-171450">
                        <a:buFont typeface="Arial" pitchFamily="34" charset="0"/>
                        <a:buChar char="•"/>
                      </a:pPr>
                      <a:endParaRPr lang="pt-BR" sz="800" dirty="0">
                        <a:solidFill>
                          <a:schemeClr val="tx1">
                            <a:lumMod val="75000"/>
                            <a:lumOff val="25000"/>
                          </a:schemeClr>
                        </a:solidFill>
                        <a:latin typeface="Arial" pitchFamily="34" charset="0"/>
                        <a:cs typeface="Arial"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cxnSp>
        <p:nvCxnSpPr>
          <p:cNvPr id="74" name="Conector angulado 73"/>
          <p:cNvCxnSpPr>
            <a:endCxn id="63" idx="1"/>
          </p:cNvCxnSpPr>
          <p:nvPr/>
        </p:nvCxnSpPr>
        <p:spPr>
          <a:xfrm rot="16200000" flipH="1">
            <a:off x="952428" y="2853423"/>
            <a:ext cx="1197080" cy="338340"/>
          </a:xfrm>
          <a:prstGeom prst="bentConnector2">
            <a:avLst/>
          </a:prstGeom>
          <a:ln w="12700">
            <a:solidFill>
              <a:srgbClr val="009AA6"/>
            </a:solidFill>
          </a:ln>
        </p:spPr>
        <p:style>
          <a:lnRef idx="1">
            <a:schemeClr val="accent1"/>
          </a:lnRef>
          <a:fillRef idx="0">
            <a:schemeClr val="accent1"/>
          </a:fillRef>
          <a:effectRef idx="0">
            <a:schemeClr val="accent1"/>
          </a:effectRef>
          <a:fontRef idx="minor">
            <a:schemeClr val="tx1"/>
          </a:fontRef>
        </p:style>
      </p:cxnSp>
      <p:cxnSp>
        <p:nvCxnSpPr>
          <p:cNvPr id="78" name="Conector angulado 77"/>
          <p:cNvCxnSpPr>
            <a:endCxn id="63" idx="3"/>
          </p:cNvCxnSpPr>
          <p:nvPr/>
        </p:nvCxnSpPr>
        <p:spPr>
          <a:xfrm rot="5400000">
            <a:off x="2411231" y="2292228"/>
            <a:ext cx="1337413" cy="1320397"/>
          </a:xfrm>
          <a:prstGeom prst="bentConnector2">
            <a:avLst/>
          </a:prstGeom>
          <a:ln w="12700">
            <a:solidFill>
              <a:srgbClr val="009AA6"/>
            </a:solidFill>
          </a:ln>
        </p:spPr>
        <p:style>
          <a:lnRef idx="1">
            <a:schemeClr val="accent1"/>
          </a:lnRef>
          <a:fillRef idx="0">
            <a:schemeClr val="accent1"/>
          </a:fillRef>
          <a:effectRef idx="0">
            <a:schemeClr val="accent1"/>
          </a:effectRef>
          <a:fontRef idx="minor">
            <a:schemeClr val="tx1"/>
          </a:fontRef>
        </p:style>
      </p:cxnSp>
      <p:cxnSp>
        <p:nvCxnSpPr>
          <p:cNvPr id="87" name="Conector angulado 86"/>
          <p:cNvCxnSpPr>
            <a:endCxn id="63" idx="3"/>
          </p:cNvCxnSpPr>
          <p:nvPr/>
        </p:nvCxnSpPr>
        <p:spPr>
          <a:xfrm rot="5400000">
            <a:off x="2060154" y="2715310"/>
            <a:ext cx="1265407" cy="546238"/>
          </a:xfrm>
          <a:prstGeom prst="bentConnector2">
            <a:avLst/>
          </a:prstGeom>
          <a:ln w="12700">
            <a:solidFill>
              <a:srgbClr val="009AA6"/>
            </a:solidFill>
          </a:ln>
        </p:spPr>
        <p:style>
          <a:lnRef idx="1">
            <a:schemeClr val="accent1"/>
          </a:lnRef>
          <a:fillRef idx="0">
            <a:schemeClr val="accent1"/>
          </a:fillRef>
          <a:effectRef idx="0">
            <a:schemeClr val="accent1"/>
          </a:effectRef>
          <a:fontRef idx="minor">
            <a:schemeClr val="tx1"/>
          </a:fontRef>
        </p:style>
      </p:cxnSp>
      <p:grpSp>
        <p:nvGrpSpPr>
          <p:cNvPr id="62" name="Grupo 61"/>
          <p:cNvGrpSpPr/>
          <p:nvPr/>
        </p:nvGrpSpPr>
        <p:grpSpPr>
          <a:xfrm>
            <a:off x="1715816" y="3144133"/>
            <a:ext cx="703922" cy="1112094"/>
            <a:chOff x="323528" y="2611204"/>
            <a:chExt cx="703922" cy="1112094"/>
          </a:xfrm>
          <a:noFill/>
        </p:grpSpPr>
        <p:pic>
          <p:nvPicPr>
            <p:cNvPr id="63" name="Espaço Reservado para Conteúdo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50" y="2611204"/>
              <a:ext cx="699600" cy="954000"/>
            </a:xfrm>
            <a:prstGeom prst="roundRect">
              <a:avLst>
                <a:gd name="adj" fmla="val 2954"/>
              </a:avLst>
            </a:prstGeom>
            <a:grpFill/>
            <a:ln w="12700" cap="flat" cmpd="sng" algn="ctr">
              <a:noFill/>
              <a:prstDash val="solid"/>
            </a:ln>
            <a:effectLst/>
          </p:spPr>
        </p:pic>
        <p:sp>
          <p:nvSpPr>
            <p:cNvPr id="64" name="CaixaDeTexto 63"/>
            <p:cNvSpPr txBox="1"/>
            <p:nvPr/>
          </p:nvSpPr>
          <p:spPr>
            <a:xfrm>
              <a:off x="323528" y="3507854"/>
              <a:ext cx="670376" cy="215444"/>
            </a:xfrm>
            <a:prstGeom prst="rect">
              <a:avLst/>
            </a:prstGeom>
            <a:grpFill/>
            <a:ln>
              <a:noFill/>
            </a:ln>
          </p:spPr>
          <p:txBody>
            <a:bodyPr wrap="none" rtlCol="0">
              <a:spAutoFit/>
            </a:bodyPr>
            <a:lstStyle/>
            <a:p>
              <a:r>
                <a:rPr lang="pt-BR" sz="800" b="1" dirty="0" smtClean="0">
                  <a:solidFill>
                    <a:schemeClr val="tx1">
                      <a:lumMod val="75000"/>
                      <a:lumOff val="25000"/>
                    </a:schemeClr>
                  </a:solidFill>
                  <a:latin typeface="Arial" pitchFamily="34" charset="0"/>
                  <a:cs typeface="Arial" pitchFamily="34" charset="0"/>
                </a:rPr>
                <a:t>SOADB01</a:t>
              </a:r>
              <a:endParaRPr lang="pt-BR" sz="800" b="1" dirty="0">
                <a:solidFill>
                  <a:schemeClr val="tx1">
                    <a:lumMod val="75000"/>
                    <a:lumOff val="25000"/>
                  </a:schemeClr>
                </a:solidFill>
                <a:latin typeface="Arial" pitchFamily="34" charset="0"/>
                <a:cs typeface="Arial" pitchFamily="34" charset="0"/>
              </a:endParaRPr>
            </a:p>
          </p:txBody>
        </p:sp>
      </p:grpSp>
      <p:cxnSp>
        <p:nvCxnSpPr>
          <p:cNvPr id="68" name="Conector angulado 67"/>
          <p:cNvCxnSpPr>
            <a:endCxn id="63" idx="1"/>
          </p:cNvCxnSpPr>
          <p:nvPr/>
        </p:nvCxnSpPr>
        <p:spPr>
          <a:xfrm rot="16200000" flipH="1">
            <a:off x="565350" y="2466345"/>
            <a:ext cx="1197078" cy="1112498"/>
          </a:xfrm>
          <a:prstGeom prst="bentConnector2">
            <a:avLst/>
          </a:prstGeom>
          <a:ln w="12700">
            <a:solidFill>
              <a:srgbClr val="009AA6"/>
            </a:solidFill>
          </a:ln>
        </p:spPr>
        <p:style>
          <a:lnRef idx="1">
            <a:schemeClr val="accent1"/>
          </a:lnRef>
          <a:fillRef idx="0">
            <a:schemeClr val="accent1"/>
          </a:fillRef>
          <a:effectRef idx="0">
            <a:schemeClr val="accent1"/>
          </a:effectRef>
          <a:fontRef idx="minor">
            <a:schemeClr val="tx1"/>
          </a:fontRef>
        </p:style>
      </p:cxnSp>
      <p:grpSp>
        <p:nvGrpSpPr>
          <p:cNvPr id="45" name="Grupo 44"/>
          <p:cNvGrpSpPr/>
          <p:nvPr/>
        </p:nvGrpSpPr>
        <p:grpSpPr>
          <a:xfrm>
            <a:off x="207529" y="1635646"/>
            <a:ext cx="746142" cy="1115150"/>
            <a:chOff x="125433" y="1441212"/>
            <a:chExt cx="746142" cy="1115150"/>
          </a:xfrm>
        </p:grpSpPr>
        <p:sp>
          <p:nvSpPr>
            <p:cNvPr id="44" name="CaixaDeTexto 43"/>
            <p:cNvSpPr txBox="1"/>
            <p:nvPr/>
          </p:nvSpPr>
          <p:spPr>
            <a:xfrm>
              <a:off x="125433" y="2340918"/>
              <a:ext cx="734496" cy="215444"/>
            </a:xfrm>
            <a:prstGeom prst="rect">
              <a:avLst/>
            </a:prstGeom>
            <a:solidFill>
              <a:schemeClr val="bg1">
                <a:lumMod val="95000"/>
              </a:schemeClr>
            </a:solidFill>
          </p:spPr>
          <p:txBody>
            <a:bodyPr wrap="none" rtlCol="0">
              <a:spAutoFit/>
            </a:bodyPr>
            <a:lstStyle/>
            <a:p>
              <a:r>
                <a:rPr lang="pt-BR" sz="800" b="1" dirty="0" smtClean="0">
                  <a:solidFill>
                    <a:schemeClr val="tx1">
                      <a:lumMod val="75000"/>
                      <a:lumOff val="25000"/>
                    </a:schemeClr>
                  </a:solidFill>
                  <a:latin typeface="Arial" pitchFamily="34" charset="0"/>
                  <a:cs typeface="Arial" pitchFamily="34" charset="0"/>
                </a:rPr>
                <a:t>SOADSV01</a:t>
              </a:r>
              <a:endParaRPr lang="pt-BR" sz="800" b="1" dirty="0">
                <a:solidFill>
                  <a:schemeClr val="tx1">
                    <a:lumMod val="75000"/>
                    <a:lumOff val="25000"/>
                  </a:schemeClr>
                </a:solidFill>
                <a:latin typeface="Arial" pitchFamily="34" charset="0"/>
                <a:cs typeface="Arial" pitchFamily="34" charset="0"/>
              </a:endParaRPr>
            </a:p>
          </p:txBody>
        </p:sp>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41212"/>
              <a:ext cx="692063" cy="952380"/>
            </a:xfrm>
            <a:prstGeom prst="rect">
              <a:avLst/>
            </a:prstGeom>
          </p:spPr>
        </p:pic>
      </p:grpSp>
      <p:grpSp>
        <p:nvGrpSpPr>
          <p:cNvPr id="49" name="Grupo 48"/>
          <p:cNvGrpSpPr/>
          <p:nvPr/>
        </p:nvGrpSpPr>
        <p:grpSpPr>
          <a:xfrm>
            <a:off x="981688" y="1635646"/>
            <a:ext cx="746142" cy="1115150"/>
            <a:chOff x="125433" y="1441212"/>
            <a:chExt cx="746142" cy="1115150"/>
          </a:xfrm>
        </p:grpSpPr>
        <p:sp>
          <p:nvSpPr>
            <p:cNvPr id="51" name="CaixaDeTexto 50"/>
            <p:cNvSpPr txBox="1"/>
            <p:nvPr/>
          </p:nvSpPr>
          <p:spPr>
            <a:xfrm>
              <a:off x="125433" y="2340918"/>
              <a:ext cx="734496" cy="215444"/>
            </a:xfrm>
            <a:prstGeom prst="rect">
              <a:avLst/>
            </a:prstGeom>
            <a:solidFill>
              <a:schemeClr val="bg1">
                <a:lumMod val="95000"/>
              </a:schemeClr>
            </a:solidFill>
          </p:spPr>
          <p:txBody>
            <a:bodyPr wrap="none" rtlCol="0">
              <a:spAutoFit/>
            </a:bodyPr>
            <a:lstStyle/>
            <a:p>
              <a:r>
                <a:rPr lang="pt-BR" sz="800" b="1" dirty="0" smtClean="0">
                  <a:solidFill>
                    <a:schemeClr val="tx1">
                      <a:lumMod val="75000"/>
                      <a:lumOff val="25000"/>
                    </a:schemeClr>
                  </a:solidFill>
                  <a:latin typeface="Arial" pitchFamily="34" charset="0"/>
                  <a:cs typeface="Arial" pitchFamily="34" charset="0"/>
                </a:rPr>
                <a:t>SOADSV02</a:t>
              </a:r>
              <a:endParaRPr lang="pt-BR" sz="800" b="1" dirty="0">
                <a:solidFill>
                  <a:schemeClr val="tx1">
                    <a:lumMod val="75000"/>
                    <a:lumOff val="25000"/>
                  </a:schemeClr>
                </a:solidFill>
                <a:latin typeface="Arial" pitchFamily="34" charset="0"/>
                <a:cs typeface="Arial" pitchFamily="34" charset="0"/>
              </a:endParaRPr>
            </a:p>
          </p:txBody>
        </p:sp>
        <p:pic>
          <p:nvPicPr>
            <p:cNvPr id="50" name="Imagem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41212"/>
              <a:ext cx="692063" cy="952380"/>
            </a:xfrm>
            <a:prstGeom prst="rect">
              <a:avLst/>
            </a:prstGeom>
          </p:spPr>
        </p:pic>
      </p:grpSp>
      <p:grpSp>
        <p:nvGrpSpPr>
          <p:cNvPr id="52" name="Grupo 51"/>
          <p:cNvGrpSpPr/>
          <p:nvPr/>
        </p:nvGrpSpPr>
        <p:grpSpPr>
          <a:xfrm>
            <a:off x="2565864" y="1635646"/>
            <a:ext cx="746142" cy="1115150"/>
            <a:chOff x="125433" y="1441212"/>
            <a:chExt cx="746142" cy="1115150"/>
          </a:xfrm>
        </p:grpSpPr>
        <p:sp>
          <p:nvSpPr>
            <p:cNvPr id="54" name="CaixaDeTexto 53"/>
            <p:cNvSpPr txBox="1"/>
            <p:nvPr/>
          </p:nvSpPr>
          <p:spPr>
            <a:xfrm>
              <a:off x="125433" y="2340918"/>
              <a:ext cx="716863" cy="215444"/>
            </a:xfrm>
            <a:prstGeom prst="rect">
              <a:avLst/>
            </a:prstGeom>
            <a:solidFill>
              <a:schemeClr val="bg1">
                <a:lumMod val="95000"/>
              </a:schemeClr>
            </a:solidFill>
          </p:spPr>
          <p:txBody>
            <a:bodyPr wrap="none" rtlCol="0">
              <a:spAutoFit/>
            </a:bodyPr>
            <a:lstStyle/>
            <a:p>
              <a:r>
                <a:rPr lang="pt-BR" sz="800" b="1" dirty="0" smtClean="0">
                  <a:solidFill>
                    <a:schemeClr val="tx1">
                      <a:lumMod val="75000"/>
                      <a:lumOff val="25000"/>
                    </a:schemeClr>
                  </a:solidFill>
                  <a:latin typeface="Arial" pitchFamily="34" charset="0"/>
                  <a:cs typeface="Arial" pitchFamily="34" charset="0"/>
                </a:rPr>
                <a:t>SOATST01</a:t>
              </a:r>
              <a:endParaRPr lang="pt-BR" sz="800" b="1" dirty="0">
                <a:solidFill>
                  <a:schemeClr val="tx1">
                    <a:lumMod val="75000"/>
                    <a:lumOff val="25000"/>
                  </a:schemeClr>
                </a:solidFill>
                <a:latin typeface="Arial" pitchFamily="34" charset="0"/>
                <a:cs typeface="Arial" pitchFamily="34" charset="0"/>
              </a:endParaRPr>
            </a:p>
          </p:txBody>
        </p:sp>
        <p:pic>
          <p:nvPicPr>
            <p:cNvPr id="53" name="Imagem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41212"/>
              <a:ext cx="692063" cy="952380"/>
            </a:xfrm>
            <a:prstGeom prst="rect">
              <a:avLst/>
            </a:prstGeom>
          </p:spPr>
        </p:pic>
      </p:grpSp>
      <p:grpSp>
        <p:nvGrpSpPr>
          <p:cNvPr id="55" name="Grupo 54"/>
          <p:cNvGrpSpPr/>
          <p:nvPr/>
        </p:nvGrpSpPr>
        <p:grpSpPr>
          <a:xfrm>
            <a:off x="3340023" y="1635646"/>
            <a:ext cx="746142" cy="1115150"/>
            <a:chOff x="125433" y="1441212"/>
            <a:chExt cx="746142" cy="1115150"/>
          </a:xfrm>
        </p:grpSpPr>
        <p:sp>
          <p:nvSpPr>
            <p:cNvPr id="57" name="CaixaDeTexto 56"/>
            <p:cNvSpPr txBox="1"/>
            <p:nvPr/>
          </p:nvSpPr>
          <p:spPr>
            <a:xfrm>
              <a:off x="125433" y="2340918"/>
              <a:ext cx="716863" cy="215444"/>
            </a:xfrm>
            <a:prstGeom prst="rect">
              <a:avLst/>
            </a:prstGeom>
            <a:solidFill>
              <a:schemeClr val="bg1">
                <a:lumMod val="95000"/>
              </a:schemeClr>
            </a:solidFill>
          </p:spPr>
          <p:txBody>
            <a:bodyPr wrap="none" rtlCol="0">
              <a:spAutoFit/>
            </a:bodyPr>
            <a:lstStyle/>
            <a:p>
              <a:r>
                <a:rPr lang="pt-BR" sz="800" b="1" dirty="0" smtClean="0">
                  <a:solidFill>
                    <a:schemeClr val="tx1">
                      <a:lumMod val="75000"/>
                      <a:lumOff val="25000"/>
                    </a:schemeClr>
                  </a:solidFill>
                  <a:latin typeface="Arial" pitchFamily="34" charset="0"/>
                  <a:cs typeface="Arial" pitchFamily="34" charset="0"/>
                </a:rPr>
                <a:t>SOATST02</a:t>
              </a:r>
              <a:endParaRPr lang="pt-BR" sz="800" b="1" dirty="0">
                <a:solidFill>
                  <a:schemeClr val="tx1">
                    <a:lumMod val="75000"/>
                    <a:lumOff val="25000"/>
                  </a:schemeClr>
                </a:solidFill>
                <a:latin typeface="Arial" pitchFamily="34" charset="0"/>
                <a:cs typeface="Arial" pitchFamily="34" charset="0"/>
              </a:endParaRPr>
            </a:p>
          </p:txBody>
        </p:sp>
        <p:pic>
          <p:nvPicPr>
            <p:cNvPr id="56" name="Imagem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441212"/>
              <a:ext cx="692063" cy="952380"/>
            </a:xfrm>
            <a:prstGeom prst="rect">
              <a:avLst/>
            </a:prstGeom>
          </p:spPr>
        </p:pic>
      </p:grpSp>
    </p:spTree>
    <p:extLst>
      <p:ext uri="{BB962C8B-B14F-4D97-AF65-F5344CB8AC3E}">
        <p14:creationId xmlns:p14="http://schemas.microsoft.com/office/powerpoint/2010/main" val="22333594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a:xfrm>
            <a:off x="824400" y="3402000"/>
            <a:ext cx="6195872" cy="954000"/>
          </a:xfrm>
        </p:spPr>
        <p:txBody>
          <a:bodyPr/>
          <a:lstStyle/>
          <a:p>
            <a:r>
              <a:rPr lang="pt-BR" dirty="0" smtClean="0"/>
              <a:t>Arquitetura de Operações</a:t>
            </a:r>
            <a:endParaRPr lang="pt-BR" dirty="0"/>
          </a:p>
        </p:txBody>
      </p:sp>
    </p:spTree>
    <p:extLst>
      <p:ext uri="{BB962C8B-B14F-4D97-AF65-F5344CB8AC3E}">
        <p14:creationId xmlns:p14="http://schemas.microsoft.com/office/powerpoint/2010/main" val="14898274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Operações</a:t>
            </a:r>
            <a:br>
              <a:rPr lang="pt-BR" dirty="0" smtClean="0"/>
            </a:br>
            <a:r>
              <a:rPr lang="pt-BR" b="0" i="1" dirty="0" smtClean="0"/>
              <a:t>Monitorização &amp; Performance</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92</a:t>
            </a:fld>
            <a:endParaRPr lang="pt-BR" dirty="0"/>
          </a:p>
        </p:txBody>
      </p:sp>
      <p:sp>
        <p:nvSpPr>
          <p:cNvPr id="4" name="Espaço Reservado para Conteúdo 3"/>
          <p:cNvSpPr>
            <a:spLocks noGrp="1"/>
          </p:cNvSpPr>
          <p:nvPr>
            <p:ph sz="quarter" idx="11"/>
          </p:nvPr>
        </p:nvSpPr>
        <p:spPr>
          <a:xfrm>
            <a:off x="1979712" y="1250398"/>
            <a:ext cx="6768752" cy="3625608"/>
          </a:xfrm>
        </p:spPr>
        <p:txBody>
          <a:bodyPr/>
          <a:lstStyle/>
          <a:p>
            <a:r>
              <a:rPr lang="pt-BR" dirty="0" smtClean="0"/>
              <a:t>A </a:t>
            </a:r>
            <a:r>
              <a:rPr lang="pt-BR" b="1" dirty="0" smtClean="0"/>
              <a:t>arquitetura de operações </a:t>
            </a:r>
            <a:r>
              <a:rPr lang="pt-BR" dirty="0" smtClean="0"/>
              <a:t>é outra das camadas da Arquitetura de </a:t>
            </a:r>
            <a:r>
              <a:rPr lang="pt-BR" dirty="0"/>
              <a:t>Referência. Ela é responsável por prover os </a:t>
            </a:r>
            <a:r>
              <a:rPr lang="pt-BR" b="1" dirty="0"/>
              <a:t>serviços técnicos</a:t>
            </a:r>
            <a:r>
              <a:rPr lang="pt-BR" dirty="0"/>
              <a:t> e </a:t>
            </a:r>
            <a:r>
              <a:rPr lang="pt-BR" b="1" dirty="0"/>
              <a:t>procedimentos (manuais ou automáticos)</a:t>
            </a:r>
            <a:r>
              <a:rPr lang="pt-BR" dirty="0"/>
              <a:t> para </a:t>
            </a:r>
            <a:r>
              <a:rPr lang="pt-BR" dirty="0" smtClean="0"/>
              <a:t>suportar a operação </a:t>
            </a:r>
            <a:r>
              <a:rPr lang="pt-BR" dirty="0"/>
              <a:t>dos ativos da arquitetura de </a:t>
            </a:r>
            <a:r>
              <a:rPr lang="pt-BR" dirty="0" smtClean="0"/>
              <a:t>serviços. O foco foi feito nos serviços de Monitorização, tanto operacional (i.e. funcional) como de performance; na gestão de configuração e capacidade e na gestão de relatórios &amp; </a:t>
            </a:r>
            <a:r>
              <a:rPr lang="pt-BR" dirty="0" err="1" smtClean="0"/>
              <a:t>dashboards</a:t>
            </a:r>
            <a:r>
              <a:rPr lang="pt-BR" dirty="0" smtClean="0"/>
              <a:t>.</a:t>
            </a:r>
          </a:p>
          <a:p>
            <a:pPr marL="285750" indent="-285750">
              <a:buFont typeface="Arial" panose="020B0604020202020204" pitchFamily="34" charset="0"/>
              <a:buChar char="•"/>
            </a:pPr>
            <a:r>
              <a:rPr lang="pt-BR" b="1" dirty="0"/>
              <a:t>Relatórios &amp; </a:t>
            </a:r>
            <a:r>
              <a:rPr lang="pt-BR" b="1" dirty="0" err="1"/>
              <a:t>Dashboards</a:t>
            </a:r>
            <a:r>
              <a:rPr lang="pt-BR" b="1" dirty="0"/>
              <a:t> </a:t>
            </a:r>
            <a:r>
              <a:rPr lang="pt-BR" dirty="0"/>
              <a:t>– Relatórios operacionais e </a:t>
            </a:r>
            <a:r>
              <a:rPr lang="pt-BR" dirty="0" err="1"/>
              <a:t>dashboards</a:t>
            </a:r>
            <a:r>
              <a:rPr lang="pt-BR" dirty="0"/>
              <a:t> de performance irão ser configurados e customizados para prover informação atempada na gestão da infraestrutura de serviços.</a:t>
            </a:r>
          </a:p>
          <a:p>
            <a:pPr marL="285750" indent="-285750">
              <a:buFont typeface="Arial" panose="020B0604020202020204" pitchFamily="34" charset="0"/>
              <a:buChar char="•"/>
            </a:pPr>
            <a:r>
              <a:rPr lang="pt-BR" b="1" dirty="0" smtClean="0"/>
              <a:t>Monitorização</a:t>
            </a:r>
            <a:r>
              <a:rPr lang="pt-BR" dirty="0" smtClean="0"/>
              <a:t> - Muitas ferramentas são hoje utilizadas para monitorar a infraestrutura da arquitetura de integração. As ferramentas de referência de Operações (BMC </a:t>
            </a:r>
            <a:r>
              <a:rPr lang="pt-BR" dirty="0" err="1" smtClean="0"/>
              <a:t>ProactiveNet</a:t>
            </a:r>
            <a:r>
              <a:rPr lang="pt-BR" dirty="0" smtClean="0"/>
              <a:t>, e outras) serão utilizadas para monitorização de Rede, Infraestrutura e SO; Para a monitorização da arquitetura de serviços vamos fazer uso do </a:t>
            </a:r>
            <a:r>
              <a:rPr lang="pt-BR" b="1" dirty="0" smtClean="0"/>
              <a:t>Oracle Enterprise Manager for SOA </a:t>
            </a:r>
            <a:r>
              <a:rPr lang="pt-BR" dirty="0" smtClean="0"/>
              <a:t>que provê uma visão integrada do ambiente SOA, tanto do ponto de vista operacional como de performance.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300192"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95" y="1203598"/>
            <a:ext cx="1447601" cy="359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520834" y="1491630"/>
            <a:ext cx="1182122"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44672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Operações</a:t>
            </a:r>
            <a:br>
              <a:rPr lang="pt-BR" dirty="0" smtClean="0"/>
            </a:br>
            <a:r>
              <a:rPr lang="pt-BR" b="0" i="1" dirty="0" smtClean="0"/>
              <a:t>Configuração &amp; Capacidade</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93</a:t>
            </a:fld>
            <a:endParaRPr lang="pt-BR" dirty="0"/>
          </a:p>
        </p:txBody>
      </p:sp>
      <p:sp>
        <p:nvSpPr>
          <p:cNvPr id="4" name="Espaço Reservado para Conteúdo 3"/>
          <p:cNvSpPr>
            <a:spLocks noGrp="1"/>
          </p:cNvSpPr>
          <p:nvPr>
            <p:ph sz="quarter" idx="11"/>
          </p:nvPr>
        </p:nvSpPr>
        <p:spPr>
          <a:xfrm>
            <a:off x="1979712" y="1250398"/>
            <a:ext cx="6768752" cy="3367076"/>
          </a:xfrm>
        </p:spPr>
        <p:txBody>
          <a:bodyPr/>
          <a:lstStyle/>
          <a:p>
            <a:pPr marL="285750" indent="-285750">
              <a:buFont typeface="Arial" panose="020B0604020202020204" pitchFamily="34" charset="0"/>
              <a:buChar char="•"/>
            </a:pPr>
            <a:r>
              <a:rPr lang="pt-BR" b="1" dirty="0" smtClean="0"/>
              <a:t>Gestão de Configuração</a:t>
            </a:r>
            <a:r>
              <a:rPr lang="pt-BR" b="1" dirty="0"/>
              <a:t> </a:t>
            </a:r>
            <a:r>
              <a:rPr lang="pt-BR" dirty="0" smtClean="0"/>
              <a:t>– É da responsabilidade da equipa de Operações a gestão da configuração em produção de toda a arquitetura de serviços. A ferramenta de </a:t>
            </a:r>
            <a:r>
              <a:rPr lang="pt-BR" b="1" dirty="0" smtClean="0"/>
              <a:t>Oracle Enterprise Manager for SOA </a:t>
            </a:r>
            <a:r>
              <a:rPr lang="pt-BR" dirty="0" smtClean="0"/>
              <a:t>permite a agregação de toda a informação de configuração do componentes técnicos (Oracle Service Bus, Oracle BPEL Manager, </a:t>
            </a:r>
            <a:r>
              <a:rPr lang="pt-BR" dirty="0" err="1" smtClean="0"/>
              <a:t>Weblogic</a:t>
            </a:r>
            <a:r>
              <a:rPr lang="pt-BR" dirty="0" smtClean="0"/>
              <a:t>) da Arquitetura de Referência no repositório do Enterprise Manager. Esta visão integrada e histórica permitirá à equipa de operações de comparar e avaliar diferentes configurações de ambientes SOA e fazer uma gestão mais aprofundada e cuidadosa desta.</a:t>
            </a:r>
          </a:p>
          <a:p>
            <a:pPr marL="285750" indent="-285750">
              <a:buFont typeface="Arial" panose="020B0604020202020204" pitchFamily="34" charset="0"/>
              <a:buChar char="•"/>
            </a:pPr>
            <a:r>
              <a:rPr lang="pt-BR" b="1" dirty="0" smtClean="0"/>
              <a:t>Gestão de Capacidade </a:t>
            </a:r>
            <a:r>
              <a:rPr lang="pt-BR" dirty="0" smtClean="0"/>
              <a:t>– Através da agregação de eventos de performance e de utilização definidos pela ferramentas de monitorização da arquitetura de serviços será possível coletar um histórico da capacidade da infraestrutura de serviços. Através da ferramenta da </a:t>
            </a:r>
            <a:r>
              <a:rPr lang="pt-BR" b="1" dirty="0" smtClean="0"/>
              <a:t>BMC </a:t>
            </a:r>
            <a:r>
              <a:rPr lang="pt-BR" b="1" dirty="0" err="1" smtClean="0"/>
              <a:t>Capacity</a:t>
            </a:r>
            <a:r>
              <a:rPr lang="pt-BR" b="1" dirty="0" smtClean="0"/>
              <a:t> </a:t>
            </a:r>
            <a:r>
              <a:rPr lang="pt-BR" b="1" dirty="0" err="1" smtClean="0"/>
              <a:t>Optimization</a:t>
            </a:r>
            <a:r>
              <a:rPr lang="pt-BR" dirty="0" smtClean="0"/>
              <a:t>, a equipa de operações poderá fazer análises mais detalhadas para predição das necessidades de nova infraestrutura e do desempenho desta em cenários de crescimento da arquitetura de serviços.</a:t>
            </a:r>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300192"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95" y="1203598"/>
            <a:ext cx="1447601" cy="359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520834" y="2861659"/>
            <a:ext cx="1182122" cy="684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979239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Operações</a:t>
            </a:r>
            <a:br>
              <a:rPr lang="pt-BR" dirty="0" smtClean="0"/>
            </a:br>
            <a:r>
              <a:rPr lang="pt-BR" b="0" i="1" dirty="0" smtClean="0"/>
              <a:t>Estratégias de Deployment</a:t>
            </a:r>
            <a:endParaRPr lang="pt-BR"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94</a:t>
            </a:fld>
            <a:endParaRPr lang="pt-BR" dirty="0"/>
          </a:p>
        </p:txBody>
      </p:sp>
      <p:sp>
        <p:nvSpPr>
          <p:cNvPr id="4" name="Espaço Reservado para Conteúdo 3"/>
          <p:cNvSpPr>
            <a:spLocks noGrp="1"/>
          </p:cNvSpPr>
          <p:nvPr>
            <p:ph sz="quarter" idx="11"/>
          </p:nvPr>
        </p:nvSpPr>
        <p:spPr>
          <a:xfrm>
            <a:off x="432000" y="1357200"/>
            <a:ext cx="8146800" cy="3151632"/>
          </a:xfrm>
        </p:spPr>
        <p:txBody>
          <a:bodyPr/>
          <a:lstStyle/>
          <a:p>
            <a:r>
              <a:rPr lang="pt-BR" b="1" dirty="0" smtClean="0"/>
              <a:t>Boas práticas </a:t>
            </a:r>
            <a:r>
              <a:rPr lang="pt-BR" dirty="0" smtClean="0"/>
              <a:t>de deployment de serviços são essenciais para garantir um ambiente de </a:t>
            </a:r>
            <a:r>
              <a:rPr lang="pt-BR" b="1" dirty="0" smtClean="0"/>
              <a:t>alta-disponibilidade</a:t>
            </a:r>
            <a:r>
              <a:rPr lang="pt-BR" dirty="0" smtClean="0"/>
              <a:t> e </a:t>
            </a:r>
            <a:r>
              <a:rPr lang="pt-BR" b="1" dirty="0" smtClean="0"/>
              <a:t>tolerante a falhas</a:t>
            </a:r>
            <a:r>
              <a:rPr lang="pt-BR" dirty="0" smtClean="0"/>
              <a:t>.</a:t>
            </a:r>
          </a:p>
          <a:p>
            <a:endParaRPr lang="pt-BR" dirty="0" smtClean="0"/>
          </a:p>
          <a:p>
            <a:pPr marL="285750" indent="-285750">
              <a:buFont typeface="Arial" panose="020B0604020202020204" pitchFamily="34" charset="0"/>
              <a:buChar char="•"/>
            </a:pPr>
            <a:r>
              <a:rPr lang="pt-BR" dirty="0" smtClean="0"/>
              <a:t>A comunicação de um consumidor externo à arquitetura não deverá passar da camada de </a:t>
            </a:r>
            <a:r>
              <a:rPr lang="pt-BR" dirty="0" err="1" smtClean="0"/>
              <a:t>Load</a:t>
            </a:r>
            <a:r>
              <a:rPr lang="pt-BR" dirty="0" smtClean="0"/>
              <a:t> </a:t>
            </a:r>
            <a:r>
              <a:rPr lang="pt-BR" dirty="0" err="1" smtClean="0"/>
              <a:t>Balancing</a:t>
            </a:r>
            <a:r>
              <a:rPr lang="pt-BR" dirty="0" smtClean="0"/>
              <a:t> (segregação de comunicação);</a:t>
            </a:r>
          </a:p>
          <a:p>
            <a:pPr marL="285750" indent="-285750">
              <a:buFont typeface="Arial" panose="020B0604020202020204" pitchFamily="34" charset="0"/>
              <a:buChar char="•"/>
            </a:pPr>
            <a:r>
              <a:rPr lang="pt-BR" dirty="0" smtClean="0"/>
              <a:t>O deploy dos </a:t>
            </a:r>
            <a:r>
              <a:rPr lang="pt-BR" b="1" dirty="0" smtClean="0"/>
              <a:t>serviços aplicacionais </a:t>
            </a:r>
            <a:r>
              <a:rPr lang="pt-BR" dirty="0" smtClean="0"/>
              <a:t>deverá ser feito no cluster associado ao Domínio Aplicacional;</a:t>
            </a:r>
          </a:p>
          <a:p>
            <a:pPr marL="285750" indent="-285750">
              <a:buFont typeface="Arial" panose="020B0604020202020204" pitchFamily="34" charset="0"/>
              <a:buChar char="•"/>
            </a:pPr>
            <a:r>
              <a:rPr lang="pt-BR" dirty="0" smtClean="0"/>
              <a:t>O deploy dos </a:t>
            </a:r>
            <a:r>
              <a:rPr lang="pt-BR" b="1" dirty="0" smtClean="0"/>
              <a:t>serviços de Infraestrutura </a:t>
            </a:r>
            <a:r>
              <a:rPr lang="pt-BR" dirty="0" smtClean="0"/>
              <a:t>deverá ser feito em todos os clusters da Infraestrutura SOA da Arquitetura;</a:t>
            </a:r>
          </a:p>
          <a:p>
            <a:pPr marL="285750" indent="-285750">
              <a:buFont typeface="Arial" panose="020B0604020202020204" pitchFamily="34" charset="0"/>
              <a:buChar char="•"/>
            </a:pPr>
            <a:r>
              <a:rPr lang="pt-BR" dirty="0" smtClean="0"/>
              <a:t>O deploy dos </a:t>
            </a:r>
            <a:r>
              <a:rPr lang="pt-BR" b="1" dirty="0" smtClean="0"/>
              <a:t>serviços de Orquestração </a:t>
            </a:r>
            <a:r>
              <a:rPr lang="pt-BR" dirty="0" smtClean="0"/>
              <a:t>e </a:t>
            </a:r>
            <a:r>
              <a:rPr lang="pt-BR" b="1" dirty="0" smtClean="0"/>
              <a:t>de Negócio </a:t>
            </a:r>
            <a:r>
              <a:rPr lang="pt-BR" dirty="0" smtClean="0"/>
              <a:t>deverão ser feitos em clusters únicos e separados.</a:t>
            </a:r>
          </a:p>
          <a:p>
            <a:pPr marL="285750" indent="-285750">
              <a:buFont typeface="Arial" panose="020B0604020202020204" pitchFamily="34" charset="0"/>
              <a:buChar char="•"/>
            </a:pPr>
            <a:r>
              <a:rPr lang="pt-BR" dirty="0" smtClean="0"/>
              <a:t>O deploy da Aplicação da </a:t>
            </a:r>
            <a:r>
              <a:rPr lang="pt-BR" b="1" dirty="0" smtClean="0"/>
              <a:t>Console Administrativo</a:t>
            </a:r>
            <a:r>
              <a:rPr lang="pt-BR" dirty="0" smtClean="0"/>
              <a:t> deverá ser feito num cluster </a:t>
            </a:r>
            <a:r>
              <a:rPr lang="pt-BR" b="1" dirty="0" smtClean="0"/>
              <a:t>Administrativo </a:t>
            </a:r>
            <a:r>
              <a:rPr lang="pt-BR" dirty="0" smtClean="0"/>
              <a:t>e em infraestrutura próxima ao nó da base da dados da framework;</a:t>
            </a:r>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300192" y="267494"/>
            <a:ext cx="174646" cy="77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183192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a:xfrm>
            <a:off x="824400" y="3402000"/>
            <a:ext cx="6195872" cy="954000"/>
          </a:xfrm>
        </p:spPr>
        <p:txBody>
          <a:bodyPr/>
          <a:lstStyle/>
          <a:p>
            <a:r>
              <a:rPr lang="pt-BR" dirty="0" smtClean="0"/>
              <a:t>Arquitetura de Segurança</a:t>
            </a:r>
            <a:endParaRPr lang="pt-BR" dirty="0"/>
          </a:p>
        </p:txBody>
      </p:sp>
    </p:spTree>
    <p:extLst>
      <p:ext uri="{BB962C8B-B14F-4D97-AF65-F5344CB8AC3E}">
        <p14:creationId xmlns:p14="http://schemas.microsoft.com/office/powerpoint/2010/main" val="14898274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Segurança</a:t>
            </a:r>
            <a:br>
              <a:rPr lang="pt-BR" dirty="0" smtClean="0"/>
            </a:br>
            <a:r>
              <a:rPr lang="pt-BR" b="0" i="1" dirty="0" smtClean="0"/>
              <a:t>Introdução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96</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180907" y="267494"/>
            <a:ext cx="119285" cy="36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377850" y="1203598"/>
            <a:ext cx="8370614" cy="1169551"/>
          </a:xfrm>
        </p:spPr>
        <p:txBody>
          <a:bodyPr/>
          <a:lstStyle/>
          <a:p>
            <a:r>
              <a:rPr lang="pt-BR" dirty="0" smtClean="0"/>
              <a:t>A </a:t>
            </a:r>
            <a:r>
              <a:rPr lang="pt-BR" b="1" dirty="0" smtClean="0"/>
              <a:t>arquitetura de segurança </a:t>
            </a:r>
            <a:r>
              <a:rPr lang="pt-BR" dirty="0" smtClean="0"/>
              <a:t>é outra das camadas da Arquitetura de </a:t>
            </a:r>
            <a:r>
              <a:rPr lang="pt-BR" dirty="0"/>
              <a:t>Referência. Ela é responsável por </a:t>
            </a:r>
            <a:r>
              <a:rPr lang="pt-BR" dirty="0" smtClean="0"/>
              <a:t>suportar a implementação dos requisitos de segurança que devem ser aplicados aos serviços da arquitetura. O conceito de  </a:t>
            </a:r>
            <a:r>
              <a:rPr lang="pt-BR" b="1" dirty="0" smtClean="0"/>
              <a:t>segurança de integração </a:t>
            </a:r>
            <a:r>
              <a:rPr lang="pt-BR" dirty="0" smtClean="0"/>
              <a:t>não é muito diferente do de </a:t>
            </a:r>
            <a:r>
              <a:rPr lang="pt-BR" b="1" dirty="0" smtClean="0"/>
              <a:t>segurança da informação</a:t>
            </a:r>
            <a:r>
              <a:rPr lang="pt-BR" dirty="0" smtClean="0"/>
              <a:t>, e é de notar que nem todos os requisitos deverão ser implementados uniformemente na arquitetura de serviços.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50" y="2457425"/>
            <a:ext cx="2177926" cy="2418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ço Reservado para Conteúdo 3"/>
          <p:cNvSpPr txBox="1">
            <a:spLocks/>
          </p:cNvSpPr>
          <p:nvPr/>
        </p:nvSpPr>
        <p:spPr>
          <a:xfrm>
            <a:off x="2627784" y="2411472"/>
            <a:ext cx="5976664" cy="2376035"/>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Os componentes da arquitetura deverão ser capazes de implementar as seguintes funcionalidades de segurança:</a:t>
            </a:r>
          </a:p>
          <a:p>
            <a:r>
              <a:rPr lang="pt-BR" b="1" dirty="0" smtClean="0"/>
              <a:t>Autenticação</a:t>
            </a:r>
            <a:r>
              <a:rPr lang="pt-BR" dirty="0" smtClean="0"/>
              <a:t> – Verificar que um consumidor dos serviços (seja ele sistema ou utilizador) é quem ele diz ser. A identidade deverá ser validade com uma credencial.</a:t>
            </a:r>
          </a:p>
          <a:p>
            <a:r>
              <a:rPr lang="pt-BR" b="1" dirty="0" smtClean="0"/>
              <a:t>Autorização</a:t>
            </a:r>
            <a:r>
              <a:rPr lang="pt-BR" dirty="0" smtClean="0"/>
              <a:t> – Capacidade de garantir que um consumidor só tem acesso a recursos (serviços, operações) a que ele tem direito;</a:t>
            </a:r>
          </a:p>
          <a:p>
            <a:r>
              <a:rPr lang="pt-BR" b="1" dirty="0" smtClean="0"/>
              <a:t>Confidencialidade</a:t>
            </a:r>
            <a:r>
              <a:rPr lang="pt-BR" dirty="0" smtClean="0"/>
              <a:t> – Isto é a capacidade de garantir que a mensagem (ou informação) é mantida “secreta”. Isto pode ser garantido </a:t>
            </a:r>
            <a:r>
              <a:rPr lang="pt-BR" dirty="0" err="1" smtClean="0"/>
              <a:t>encriptando</a:t>
            </a:r>
            <a:r>
              <a:rPr lang="pt-BR" dirty="0" smtClean="0"/>
              <a:t> a mensagem.</a:t>
            </a:r>
          </a:p>
        </p:txBody>
      </p:sp>
    </p:spTree>
    <p:extLst>
      <p:ext uri="{BB962C8B-B14F-4D97-AF65-F5344CB8AC3E}">
        <p14:creationId xmlns:p14="http://schemas.microsoft.com/office/powerpoint/2010/main" val="17446727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Segurança</a:t>
            </a:r>
            <a:br>
              <a:rPr lang="pt-BR" dirty="0" smtClean="0"/>
            </a:br>
            <a:r>
              <a:rPr lang="pt-BR" b="0" i="1" dirty="0" smtClean="0"/>
              <a:t>Introdução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97</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180907" y="267494"/>
            <a:ext cx="119285" cy="36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377850" y="1203598"/>
            <a:ext cx="8370614" cy="1169551"/>
          </a:xfrm>
        </p:spPr>
        <p:txBody>
          <a:bodyPr/>
          <a:lstStyle/>
          <a:p>
            <a:r>
              <a:rPr lang="pt-BR" dirty="0" smtClean="0"/>
              <a:t>A </a:t>
            </a:r>
            <a:r>
              <a:rPr lang="pt-BR" b="1" dirty="0" smtClean="0"/>
              <a:t>arquitetura de segurança </a:t>
            </a:r>
            <a:r>
              <a:rPr lang="pt-BR" dirty="0" smtClean="0"/>
              <a:t>é outra das camadas da Arquitetura de </a:t>
            </a:r>
            <a:r>
              <a:rPr lang="pt-BR" dirty="0"/>
              <a:t>Referência. Ela é responsável por </a:t>
            </a:r>
            <a:r>
              <a:rPr lang="pt-BR" dirty="0" smtClean="0"/>
              <a:t>suportar a implementação dos requisitos de segurança que devem ser aplicados aos serviços da arquitetura. O conceito de  </a:t>
            </a:r>
            <a:r>
              <a:rPr lang="pt-BR" b="1" dirty="0" smtClean="0"/>
              <a:t>segurança de integração </a:t>
            </a:r>
            <a:r>
              <a:rPr lang="pt-BR" dirty="0" smtClean="0"/>
              <a:t>não é muito diferente do de </a:t>
            </a:r>
            <a:r>
              <a:rPr lang="pt-BR" b="1" dirty="0" smtClean="0"/>
              <a:t>segurança da informação</a:t>
            </a:r>
            <a:r>
              <a:rPr lang="pt-BR" dirty="0" smtClean="0"/>
              <a:t>, e é de notar que nem todos os requisitos deverão ser implementados uniformemente na arquitetura de serviços.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50" y="2457425"/>
            <a:ext cx="2177926" cy="2418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ço Reservado para Conteúdo 3"/>
          <p:cNvSpPr txBox="1">
            <a:spLocks/>
          </p:cNvSpPr>
          <p:nvPr/>
        </p:nvSpPr>
        <p:spPr>
          <a:xfrm>
            <a:off x="2627784" y="2285108"/>
            <a:ext cx="5976664" cy="2806922"/>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Os componentes da arquitetura deverão ser capazes de implementar as seguintes funcionalidades de segurança:</a:t>
            </a:r>
          </a:p>
          <a:p>
            <a:r>
              <a:rPr lang="pt-BR" b="1" dirty="0"/>
              <a:t>Integridade</a:t>
            </a:r>
            <a:r>
              <a:rPr lang="pt-BR" dirty="0"/>
              <a:t> </a:t>
            </a:r>
            <a:r>
              <a:rPr lang="pt-BR" dirty="0" smtClean="0"/>
              <a:t>– Garantir que a mensagem (ou informação) não foi alterada durante o transporte desta. Isto pode ser garantido usando assinaturas digitais</a:t>
            </a:r>
            <a:r>
              <a:rPr lang="pt-BR" b="1" dirty="0" smtClean="0"/>
              <a:t>;</a:t>
            </a:r>
            <a:endParaRPr lang="pt-BR" b="1" dirty="0"/>
          </a:p>
          <a:p>
            <a:r>
              <a:rPr lang="pt-BR" b="1" dirty="0"/>
              <a:t>Auditoria</a:t>
            </a:r>
            <a:r>
              <a:rPr lang="pt-BR" dirty="0"/>
              <a:t> </a:t>
            </a:r>
            <a:r>
              <a:rPr lang="pt-BR" dirty="0" smtClean="0"/>
              <a:t>– Garantir que todos os acessos e alterações da mensagem (ou informação) são auditáveis (por quem e quando) através da </a:t>
            </a:r>
            <a:r>
              <a:rPr lang="pt-BR" b="1" i="1" dirty="0" smtClean="0"/>
              <a:t>Framework Comum de Auditoria </a:t>
            </a:r>
            <a:r>
              <a:rPr lang="pt-BR" dirty="0" smtClean="0"/>
              <a:t>integrada com o Oracle Web Services Manager ;</a:t>
            </a:r>
            <a:endParaRPr lang="pt-BR" dirty="0"/>
          </a:p>
          <a:p>
            <a:r>
              <a:rPr lang="pt-BR" b="1" dirty="0" smtClean="0"/>
              <a:t>Administração</a:t>
            </a:r>
            <a:r>
              <a:rPr lang="pt-BR" dirty="0" smtClean="0"/>
              <a:t> -  Garantir que posso alterar facilmente as minhas políticas de segurança e introduzir novos serviços seguros sem pôr em causo os processos de negócio;</a:t>
            </a:r>
            <a:endParaRPr lang="pt-BR" dirty="0"/>
          </a:p>
        </p:txBody>
      </p:sp>
    </p:spTree>
    <p:extLst>
      <p:ext uri="{BB962C8B-B14F-4D97-AF65-F5344CB8AC3E}">
        <p14:creationId xmlns:p14="http://schemas.microsoft.com/office/powerpoint/2010/main" val="4402530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Segurança</a:t>
            </a:r>
            <a:br>
              <a:rPr lang="pt-BR" dirty="0" smtClean="0"/>
            </a:br>
            <a:r>
              <a:rPr lang="pt-BR" b="0" i="1" dirty="0" smtClean="0"/>
              <a:t>Transporte vs. Aplicação (</a:t>
            </a:r>
            <a:r>
              <a:rPr lang="pt-BR" b="0" i="1" dirty="0" err="1" smtClean="0"/>
              <a:t>i.e</a:t>
            </a:r>
            <a:r>
              <a:rPr lang="pt-BR" b="0" i="1" dirty="0" smtClean="0"/>
              <a:t> Serviço)</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98</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180907" y="267494"/>
            <a:ext cx="119285" cy="36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3"/>
          <p:cNvSpPr>
            <a:spLocks noGrp="1"/>
          </p:cNvSpPr>
          <p:nvPr>
            <p:ph sz="quarter" idx="11"/>
          </p:nvPr>
        </p:nvSpPr>
        <p:spPr>
          <a:xfrm>
            <a:off x="377850" y="1203598"/>
            <a:ext cx="8370614" cy="523220"/>
          </a:xfrm>
        </p:spPr>
        <p:txBody>
          <a:bodyPr/>
          <a:lstStyle/>
          <a:p>
            <a:r>
              <a:rPr lang="pt-BR" dirty="0" smtClean="0"/>
              <a:t>Os requisitos de segurança podem ser garantidos a 2 níveis. Ao nível do </a:t>
            </a:r>
            <a:r>
              <a:rPr lang="pt-BR" b="1" dirty="0" smtClean="0"/>
              <a:t>transporte </a:t>
            </a:r>
            <a:r>
              <a:rPr lang="pt-BR" dirty="0" smtClean="0"/>
              <a:t>(TLS, </a:t>
            </a:r>
            <a:r>
              <a:rPr lang="pt-BR" dirty="0" err="1" smtClean="0"/>
              <a:t>Transport</a:t>
            </a:r>
            <a:r>
              <a:rPr lang="pt-BR" dirty="0" smtClean="0"/>
              <a:t> </a:t>
            </a:r>
            <a:r>
              <a:rPr lang="pt-BR" dirty="0" err="1" smtClean="0"/>
              <a:t>Layer</a:t>
            </a:r>
            <a:r>
              <a:rPr lang="pt-BR" dirty="0" smtClean="0"/>
              <a:t> Security) ou da </a:t>
            </a:r>
            <a:r>
              <a:rPr lang="pt-BR" b="1" dirty="0" smtClean="0"/>
              <a:t>mensagem </a:t>
            </a:r>
            <a:r>
              <a:rPr lang="pt-BR" dirty="0" smtClean="0"/>
              <a:t>(XML Level Security). </a:t>
            </a:r>
          </a:p>
        </p:txBody>
      </p:sp>
      <p:sp>
        <p:nvSpPr>
          <p:cNvPr id="9" name="Espaço Reservado para Conteúdo 3"/>
          <p:cNvSpPr txBox="1">
            <a:spLocks/>
          </p:cNvSpPr>
          <p:nvPr/>
        </p:nvSpPr>
        <p:spPr>
          <a:xfrm>
            <a:off x="463988" y="1851670"/>
            <a:ext cx="3531948" cy="2376035"/>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b="1" dirty="0" smtClean="0"/>
              <a:t>Segurança de Transporte </a:t>
            </a:r>
          </a:p>
          <a:p>
            <a:pPr marL="285750" indent="-285750">
              <a:buFont typeface="Arial" panose="020B0604020202020204" pitchFamily="34" charset="0"/>
              <a:buChar char="•"/>
            </a:pPr>
            <a:r>
              <a:rPr lang="pt-BR" dirty="0" smtClean="0"/>
              <a:t>O protocolo mais utilizado é </a:t>
            </a:r>
            <a:r>
              <a:rPr lang="pt-BR" b="1" dirty="0" smtClean="0"/>
              <a:t>SSL/TLS </a:t>
            </a:r>
            <a:r>
              <a:rPr lang="pt-BR" dirty="0" smtClean="0"/>
              <a:t>(Secure Socket </a:t>
            </a:r>
            <a:r>
              <a:rPr lang="pt-BR" dirty="0" err="1" smtClean="0"/>
              <a:t>Layer</a:t>
            </a:r>
            <a:r>
              <a:rPr lang="pt-BR" dirty="0" smtClean="0"/>
              <a:t>), outros incluem </a:t>
            </a:r>
            <a:r>
              <a:rPr lang="pt-BR" b="1" dirty="0" smtClean="0"/>
              <a:t>HTTPS</a:t>
            </a:r>
            <a:r>
              <a:rPr lang="pt-BR" dirty="0" smtClean="0"/>
              <a:t> ou </a:t>
            </a:r>
            <a:r>
              <a:rPr lang="pt-BR" dirty="0" err="1" smtClean="0"/>
              <a:t>encrypted</a:t>
            </a:r>
            <a:r>
              <a:rPr lang="pt-BR" dirty="0"/>
              <a:t> </a:t>
            </a:r>
            <a:r>
              <a:rPr lang="pt-BR" dirty="0" smtClean="0"/>
              <a:t>MQ;</a:t>
            </a:r>
          </a:p>
          <a:p>
            <a:pPr marL="285750" indent="-285750">
              <a:buFont typeface="Arial" panose="020B0604020202020204" pitchFamily="34" charset="0"/>
              <a:buChar char="•"/>
            </a:pPr>
            <a:r>
              <a:rPr lang="pt-BR" dirty="0" smtClean="0"/>
              <a:t>Só funciona </a:t>
            </a:r>
            <a:r>
              <a:rPr lang="pt-BR" b="1" dirty="0" smtClean="0"/>
              <a:t>ponto-a-ponto</a:t>
            </a:r>
            <a:r>
              <a:rPr lang="pt-BR" dirty="0" smtClean="0"/>
              <a:t>, necessitando de intermediários de “confiança”; </a:t>
            </a:r>
          </a:p>
          <a:p>
            <a:pPr marL="285750" indent="-285750">
              <a:buFont typeface="Arial" panose="020B0604020202020204" pitchFamily="34" charset="0"/>
              <a:buChar char="•"/>
            </a:pPr>
            <a:r>
              <a:rPr lang="pt-BR" dirty="0" smtClean="0"/>
              <a:t>Protege </a:t>
            </a:r>
            <a:r>
              <a:rPr lang="pt-BR" b="1" dirty="0" smtClean="0"/>
              <a:t>tudo o que é enviado</a:t>
            </a:r>
            <a:r>
              <a:rPr lang="pt-BR" dirty="0" smtClean="0"/>
              <a:t>, independentemente do formato ou natureza do conteúdo;</a:t>
            </a:r>
            <a:endParaRPr lang="pt-BR" dirty="0"/>
          </a:p>
        </p:txBody>
      </p:sp>
      <p:sp>
        <p:nvSpPr>
          <p:cNvPr id="10" name="Espaço Reservado para Conteúdo 3"/>
          <p:cNvSpPr txBox="1">
            <a:spLocks/>
          </p:cNvSpPr>
          <p:nvPr/>
        </p:nvSpPr>
        <p:spPr>
          <a:xfrm>
            <a:off x="4534218" y="1851670"/>
            <a:ext cx="4214246" cy="2634567"/>
          </a:xfrm>
          <a:prstGeom prst="rect">
            <a:avLst/>
          </a:prstGeom>
          <a:noFill/>
        </p:spPr>
        <p:txBody>
          <a:bodyPr wrap="square" rtlCol="0">
            <a:spAutoFit/>
          </a:bodyPr>
          <a:lstStyle>
            <a:lvl1pPr marL="0" indent="0" algn="l" defTabSz="914400" rtl="0" eaLnBrk="1" latinLnBrk="0" hangingPunct="1">
              <a:spcBef>
                <a:spcPct val="20000"/>
              </a:spcBef>
              <a:buFont typeface="Arial" pitchFamily="34" charset="0"/>
              <a:buNone/>
              <a:defRPr lang="pt-BR" sz="1400" kern="1200" smtClean="0">
                <a:solidFill>
                  <a:schemeClr val="tx1"/>
                </a:solidFill>
                <a:latin typeface="Arial"/>
                <a:ea typeface="+mn-ea"/>
                <a:cs typeface="Arial"/>
              </a:defRPr>
            </a:lvl1pPr>
            <a:lvl2pPr marL="17145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3pPr>
            <a:lvl4pPr marL="1143000" indent="0" algn="l" defTabSz="914400" rtl="0" eaLnBrk="1" latinLnBrk="0" hangingPunct="1">
              <a:spcBef>
                <a:spcPct val="20000"/>
              </a:spcBef>
              <a:buFont typeface="Arial" pitchFamily="34" charset="0"/>
              <a:buNone/>
              <a:defRPr lang="pt-BR" sz="1800" kern="1200" smtClean="0">
                <a:solidFill>
                  <a:schemeClr val="tx1"/>
                </a:solidFill>
                <a:latin typeface="+mn-lt"/>
                <a:ea typeface="+mn-ea"/>
                <a:cs typeface="+mn-cs"/>
              </a:defRPr>
            </a:lvl4pPr>
            <a:lvl5pPr marL="1600200" indent="0" algn="l" defTabSz="914400" rtl="0" eaLnBrk="1" latinLnBrk="0" hangingPunct="1">
              <a:spcBef>
                <a:spcPct val="20000"/>
              </a:spcBef>
              <a:buFont typeface="Arial" pitchFamily="34" charset="0"/>
              <a:buNone/>
              <a:defRPr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b="1" dirty="0" smtClean="0"/>
              <a:t>Segurança de Mensagem</a:t>
            </a:r>
          </a:p>
          <a:p>
            <a:pPr marL="285750" indent="-285750">
              <a:buFont typeface="Arial" panose="020B0604020202020204" pitchFamily="34" charset="0"/>
              <a:buChar char="•"/>
            </a:pPr>
            <a:r>
              <a:rPr lang="pt-BR" dirty="0" smtClean="0"/>
              <a:t>Protocolos baseados em frameworks de XML, tais como </a:t>
            </a:r>
            <a:r>
              <a:rPr lang="pt-BR" b="1" dirty="0" smtClean="0"/>
              <a:t>XML </a:t>
            </a:r>
            <a:r>
              <a:rPr lang="pt-BR" b="1" dirty="0" err="1" smtClean="0"/>
              <a:t>Encryption</a:t>
            </a:r>
            <a:r>
              <a:rPr lang="pt-BR" dirty="0" smtClean="0"/>
              <a:t>;</a:t>
            </a:r>
          </a:p>
          <a:p>
            <a:pPr marL="285750" indent="-285750">
              <a:buFont typeface="Arial" panose="020B0604020202020204" pitchFamily="34" charset="0"/>
              <a:buChar char="•"/>
            </a:pPr>
            <a:r>
              <a:rPr lang="pt-BR" dirty="0" smtClean="0"/>
              <a:t>Funciona </a:t>
            </a:r>
            <a:r>
              <a:rPr lang="pt-BR" b="1" dirty="0" err="1" smtClean="0"/>
              <a:t>end-to-end</a:t>
            </a:r>
            <a:r>
              <a:rPr lang="pt-BR" dirty="0"/>
              <a:t> </a:t>
            </a:r>
            <a:r>
              <a:rPr lang="pt-BR" dirty="0" smtClean="0"/>
              <a:t>(proteção persiste em cada “hop”) não necessitando de confiar nos intermediários.</a:t>
            </a:r>
          </a:p>
          <a:p>
            <a:pPr marL="285750" indent="-285750">
              <a:buFont typeface="Arial" panose="020B0604020202020204" pitchFamily="34" charset="0"/>
              <a:buChar char="•"/>
            </a:pPr>
            <a:r>
              <a:rPr lang="pt-BR" dirty="0" smtClean="0"/>
              <a:t>Protege o </a:t>
            </a:r>
            <a:r>
              <a:rPr lang="pt-BR" b="1" dirty="0" smtClean="0"/>
              <a:t>conteúdo</a:t>
            </a:r>
            <a:r>
              <a:rPr lang="pt-BR" dirty="0" smtClean="0"/>
              <a:t> da mensagem mas não o envelope (apesar do envelope poder ser assinado para detectar alterações fraudulentas;</a:t>
            </a:r>
          </a:p>
          <a:p>
            <a:pPr marL="285750" indent="-285750">
              <a:buFont typeface="Arial" panose="020B0604020202020204" pitchFamily="34" charset="0"/>
              <a:buChar char="•"/>
            </a:pPr>
            <a:r>
              <a:rPr lang="pt-BR" dirty="0" smtClean="0"/>
              <a:t>Impõem limitações em termos de estrutura de mensagem (XML)</a:t>
            </a:r>
          </a:p>
        </p:txBody>
      </p:sp>
    </p:spTree>
    <p:extLst>
      <p:ext uri="{BB962C8B-B14F-4D97-AF65-F5344CB8AC3E}">
        <p14:creationId xmlns:p14="http://schemas.microsoft.com/office/powerpoint/2010/main" val="438570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2000" y="309600"/>
            <a:ext cx="6768000" cy="646331"/>
          </a:xfrm>
        </p:spPr>
        <p:txBody>
          <a:bodyPr/>
          <a:lstStyle/>
          <a:p>
            <a:r>
              <a:rPr lang="pt-BR" dirty="0" smtClean="0"/>
              <a:t>Arquitetura de Segurança</a:t>
            </a:r>
            <a:br>
              <a:rPr lang="pt-BR" dirty="0" smtClean="0"/>
            </a:br>
            <a:r>
              <a:rPr lang="pt-BR" b="0" i="1" dirty="0" smtClean="0"/>
              <a:t>Standards de Segurança para SOAP Web Services</a:t>
            </a:r>
            <a:endParaRPr lang="pt-BR" b="0" i="1" dirty="0"/>
          </a:p>
        </p:txBody>
      </p:sp>
      <p:sp>
        <p:nvSpPr>
          <p:cNvPr id="3" name="Espaço Reservado para Número de Slide 2"/>
          <p:cNvSpPr>
            <a:spLocks noGrp="1"/>
          </p:cNvSpPr>
          <p:nvPr>
            <p:ph type="sldNum" sz="quarter" idx="10"/>
          </p:nvPr>
        </p:nvSpPr>
        <p:spPr/>
        <p:txBody>
          <a:bodyPr/>
          <a:lstStyle/>
          <a:p>
            <a:r>
              <a:rPr lang="pt-BR" smtClean="0"/>
              <a:t> |   MATERIAL CONFIDENCIAL   |   PÁGINA </a:t>
            </a:r>
            <a:fld id="{7F303BA8-C97C-4F5B-B9D3-CDD17C3693B6}" type="slidenum">
              <a:rPr lang="pt-BR" smtClean="0"/>
              <a:pPr/>
              <a:t>99</a:t>
            </a:fld>
            <a:endParaRPr lang="pt-BR"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5486"/>
            <a:ext cx="1560689" cy="8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p:cNvSpPr/>
          <p:nvPr/>
        </p:nvSpPr>
        <p:spPr>
          <a:xfrm>
            <a:off x="6180907" y="267494"/>
            <a:ext cx="119285" cy="36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8" name="Tabela 7"/>
          <p:cNvGraphicFramePr>
            <a:graphicFrameLocks noGrp="1"/>
          </p:cNvGraphicFramePr>
          <p:nvPr>
            <p:extLst>
              <p:ext uri="{D42A27DB-BD31-4B8C-83A1-F6EECF244321}">
                <p14:modId xmlns:p14="http://schemas.microsoft.com/office/powerpoint/2010/main" val="2832966410"/>
              </p:ext>
            </p:extLst>
          </p:nvPr>
        </p:nvGraphicFramePr>
        <p:xfrm>
          <a:off x="539550" y="1131590"/>
          <a:ext cx="8064897" cy="3681028"/>
        </p:xfrm>
        <a:graphic>
          <a:graphicData uri="http://schemas.openxmlformats.org/drawingml/2006/table">
            <a:tbl>
              <a:tblPr firstRow="1" bandRow="1">
                <a:tableStyleId>{5C22544A-7EE6-4342-B048-85BDC9FD1C3A}</a:tableStyleId>
              </a:tblPr>
              <a:tblGrid>
                <a:gridCol w="1368154"/>
                <a:gridCol w="3168352"/>
                <a:gridCol w="3528391"/>
              </a:tblGrid>
              <a:tr h="370840">
                <a:tc>
                  <a:txBody>
                    <a:bodyPr/>
                    <a:lstStyle/>
                    <a:p>
                      <a:endParaRPr lang="pt-BR" dirty="0"/>
                    </a:p>
                  </a:txBody>
                  <a:tcPr/>
                </a:tc>
                <a:tc>
                  <a:txBody>
                    <a:bodyPr/>
                    <a:lstStyle/>
                    <a:p>
                      <a:pPr algn="ctr"/>
                      <a:r>
                        <a:rPr lang="pt-BR" dirty="0" smtClean="0"/>
                        <a:t>Segurança de Transporte</a:t>
                      </a:r>
                      <a:endParaRPr lang="pt-B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dirty="0" smtClean="0"/>
                        <a:t>Segurança de Mensagem</a:t>
                      </a:r>
                    </a:p>
                  </a:txBody>
                  <a:tcPr/>
                </a:tc>
              </a:tr>
              <a:tr h="370840">
                <a:tc>
                  <a:txBody>
                    <a:bodyPr/>
                    <a:lstStyle/>
                    <a:p>
                      <a:r>
                        <a:rPr lang="pt-BR" sz="1200" b="1" dirty="0" smtClean="0"/>
                        <a:t>Autenticação</a:t>
                      </a:r>
                      <a:endParaRPr lang="pt-BR" sz="1200" b="1" dirty="0"/>
                    </a:p>
                  </a:txBody>
                  <a:tcPr/>
                </a:tc>
                <a:tc>
                  <a:txBody>
                    <a:bodyPr/>
                    <a:lstStyle/>
                    <a:p>
                      <a:pPr marL="171450" marR="0" lvl="0" indent="-171450" algn="l" defTabSz="914400" rtl="0" eaLnBrk="0" fontAlgn="base" latinLnBrk="0" hangingPunct="0">
                        <a:lnSpc>
                          <a:spcPct val="100000"/>
                        </a:lnSpc>
                        <a:spcBef>
                          <a:spcPct val="20000"/>
                        </a:spcBef>
                        <a:spcAft>
                          <a:spcPct val="0"/>
                        </a:spcAft>
                        <a:buClr>
                          <a:schemeClr val="tx1"/>
                        </a:buClr>
                        <a:buSzPct val="70000"/>
                        <a:buFont typeface="Arial" panose="020B0604020202020204" pitchFamily="34" charset="0"/>
                        <a:buChar char="•"/>
                        <a:tabLst/>
                      </a:pPr>
                      <a:r>
                        <a:rPr lang="pt-BR" sz="1200" kern="1200" noProof="0" dirty="0" smtClean="0">
                          <a:solidFill>
                            <a:schemeClr val="tx1"/>
                          </a:solidFill>
                          <a:latin typeface="Arial"/>
                          <a:ea typeface="+mn-ea"/>
                          <a:cs typeface="Arial"/>
                        </a:rPr>
                        <a:t>Autenticação HTTP ou Autenticação SSL/TLS com certificados</a:t>
                      </a:r>
                    </a:p>
                    <a:p>
                      <a:pPr marL="171450" marR="0" lvl="0" indent="-171450" algn="l" defTabSz="914400" rtl="0" eaLnBrk="0" fontAlgn="base" latinLnBrk="0" hangingPunct="0">
                        <a:lnSpc>
                          <a:spcPct val="100000"/>
                        </a:lnSpc>
                        <a:spcBef>
                          <a:spcPct val="20000"/>
                        </a:spcBef>
                        <a:spcAft>
                          <a:spcPct val="0"/>
                        </a:spcAft>
                        <a:buClr>
                          <a:schemeClr val="tx1"/>
                        </a:buClr>
                        <a:buSzPct val="70000"/>
                        <a:buFont typeface="Arial" panose="020B0604020202020204" pitchFamily="34" charset="0"/>
                        <a:buChar char="•"/>
                        <a:tabLst/>
                      </a:pPr>
                      <a:r>
                        <a:rPr lang="pt-BR" sz="1200" kern="1200" noProof="0" dirty="0" smtClean="0">
                          <a:solidFill>
                            <a:schemeClr val="tx1"/>
                          </a:solidFill>
                          <a:latin typeface="Arial"/>
                          <a:ea typeface="+mn-ea"/>
                          <a:cs typeface="Arial"/>
                        </a:rPr>
                        <a:t>ou outro que</a:t>
                      </a:r>
                      <a:r>
                        <a:rPr lang="pt-BR" sz="1200" kern="1200" baseline="0" noProof="0" dirty="0" smtClean="0">
                          <a:solidFill>
                            <a:schemeClr val="tx1"/>
                          </a:solidFill>
                          <a:latin typeface="Arial"/>
                          <a:ea typeface="+mn-ea"/>
                          <a:cs typeface="Arial"/>
                        </a:rPr>
                        <a:t> seja transporte específico </a:t>
                      </a:r>
                      <a:r>
                        <a:rPr lang="pt-BR" sz="1200" kern="1200" noProof="0" dirty="0" smtClean="0">
                          <a:solidFill>
                            <a:schemeClr val="tx1"/>
                          </a:solidFill>
                          <a:latin typeface="Arial"/>
                          <a:ea typeface="+mn-ea"/>
                          <a:cs typeface="Arial"/>
                        </a:rPr>
                        <a:t>(MQ…)</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sz="1200" kern="1200" baseline="0" dirty="0" smtClean="0">
                          <a:solidFill>
                            <a:schemeClr val="tx1"/>
                          </a:solidFill>
                          <a:latin typeface="Arial"/>
                          <a:ea typeface="+mn-ea"/>
                          <a:cs typeface="Arial"/>
                        </a:rPr>
                        <a:t>Username Token or outro standard de tokens (e.g. SAML, X509Certificate,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sz="1200" kern="1200" baseline="0" dirty="0" smtClean="0">
                          <a:solidFill>
                            <a:schemeClr val="tx1"/>
                          </a:solidFill>
                          <a:latin typeface="Arial"/>
                          <a:ea typeface="+mn-ea"/>
                          <a:cs typeface="Arial"/>
                        </a:rPr>
                        <a:t>SAML token é relevante em situações onde a propagação de identidade é importante</a:t>
                      </a:r>
                    </a:p>
                  </a:txBody>
                  <a:tcPr/>
                </a:tc>
              </a:tr>
              <a:tr h="370840">
                <a:tc>
                  <a:txBody>
                    <a:bodyPr/>
                    <a:lstStyle/>
                    <a:p>
                      <a:r>
                        <a:rPr lang="pt-BR" sz="1200" b="1" dirty="0" smtClean="0"/>
                        <a:t>Autorização</a:t>
                      </a:r>
                      <a:endParaRPr lang="pt-BR" sz="1200" b="1" dirty="0"/>
                    </a:p>
                  </a:txBody>
                  <a:tcPr/>
                </a:tc>
                <a:tc>
                  <a:txBody>
                    <a:bodyPr/>
                    <a:lstStyle/>
                    <a:p>
                      <a:pPr marL="171450" marR="0" lvl="0" indent="-171450" algn="l" defTabSz="914400" rtl="0" eaLnBrk="0" fontAlgn="base" latinLnBrk="0" hangingPunct="0">
                        <a:lnSpc>
                          <a:spcPct val="100000"/>
                        </a:lnSpc>
                        <a:spcBef>
                          <a:spcPct val="20000"/>
                        </a:spcBef>
                        <a:spcAft>
                          <a:spcPct val="0"/>
                        </a:spcAft>
                        <a:buClr>
                          <a:schemeClr val="tx1"/>
                        </a:buClr>
                        <a:buSzPct val="70000"/>
                        <a:buFont typeface="Arial" panose="020B0604020202020204" pitchFamily="34" charset="0"/>
                        <a:buChar char="•"/>
                        <a:tabLst/>
                        <a:defRPr/>
                      </a:pPr>
                      <a:r>
                        <a:rPr lang="pt-BR" sz="1200" kern="1200" dirty="0" smtClean="0">
                          <a:solidFill>
                            <a:schemeClr val="tx1"/>
                          </a:solidFill>
                          <a:latin typeface="Arial"/>
                          <a:ea typeface="+mn-ea"/>
                          <a:cs typeface="Arial"/>
                        </a:rPr>
                        <a:t>Customizado, através da leitura dos direitos da identidade a partir dum diretório (no NDS, na Oi)</a:t>
                      </a:r>
                      <a:endParaRPr lang="pt-BR" sz="1200" kern="1200" dirty="0">
                        <a:solidFill>
                          <a:schemeClr val="tx1"/>
                        </a:solidFill>
                        <a:latin typeface="Arial"/>
                        <a:ea typeface="+mn-ea"/>
                        <a:cs typeface="Arial"/>
                      </a:endParaRPr>
                    </a:p>
                  </a:txBody>
                  <a:tcPr/>
                </a:tc>
                <a:tc>
                  <a:txBody>
                    <a:bodyPr/>
                    <a:lstStyle/>
                    <a:p>
                      <a:pPr marL="85725" marR="0" lvl="0" indent="-85725" algn="l" defTabSz="914400" rtl="0" eaLnBrk="0" fontAlgn="base" latinLnBrk="0" hangingPunct="0">
                        <a:lnSpc>
                          <a:spcPct val="100000"/>
                        </a:lnSpc>
                        <a:spcBef>
                          <a:spcPct val="20000"/>
                        </a:spcBef>
                        <a:spcAft>
                          <a:spcPct val="0"/>
                        </a:spcAft>
                        <a:buClr>
                          <a:schemeClr val="tx1"/>
                        </a:buClr>
                        <a:buSzPct val="70000"/>
                        <a:buFontTx/>
                        <a:buChar char="•"/>
                        <a:tabLst/>
                      </a:pPr>
                      <a:r>
                        <a:rPr lang="en-GB" sz="1200" kern="1200" baseline="0" noProof="0" dirty="0" smtClean="0">
                          <a:solidFill>
                            <a:schemeClr val="tx1"/>
                          </a:solidFill>
                          <a:latin typeface="Arial"/>
                          <a:ea typeface="+mn-ea"/>
                          <a:cs typeface="Arial"/>
                        </a:rPr>
                        <a:t>WS-Authorization or SAML/XACML or custom</a:t>
                      </a:r>
                    </a:p>
                    <a:p>
                      <a:pPr marL="0" marR="0" lvl="0" indent="0" algn="l" defTabSz="914400" rtl="0" eaLnBrk="0" fontAlgn="base" latinLnBrk="0" hangingPunct="0">
                        <a:lnSpc>
                          <a:spcPct val="100000"/>
                        </a:lnSpc>
                        <a:spcBef>
                          <a:spcPct val="20000"/>
                        </a:spcBef>
                        <a:spcAft>
                          <a:spcPct val="0"/>
                        </a:spcAft>
                        <a:buClr>
                          <a:schemeClr val="tx1"/>
                        </a:buClr>
                        <a:buSzPct val="70000"/>
                        <a:buFontTx/>
                        <a:buNone/>
                        <a:tabLst/>
                      </a:pPr>
                      <a:endParaRPr lang="en-GB" sz="1200" kern="1200" baseline="0" noProof="0" dirty="0" smtClean="0">
                        <a:solidFill>
                          <a:schemeClr val="tx1"/>
                        </a:solidFill>
                        <a:latin typeface="Arial"/>
                        <a:ea typeface="+mn-ea"/>
                        <a:cs typeface="Arial"/>
                      </a:endParaRPr>
                    </a:p>
                  </a:txBody>
                  <a:tcPr marT="45730" marB="45730" horzOverflow="overflow"/>
                </a:tc>
              </a:tr>
              <a:tr h="370840">
                <a:tc>
                  <a:txBody>
                    <a:bodyPr/>
                    <a:lstStyle/>
                    <a:p>
                      <a:r>
                        <a:rPr lang="pt-BR" sz="1200" b="1" dirty="0" smtClean="0"/>
                        <a:t>Confidencialidade</a:t>
                      </a:r>
                      <a:endParaRPr lang="pt-BR" sz="1200" b="1" dirty="0"/>
                    </a:p>
                  </a:txBody>
                  <a:tcPr/>
                </a:tc>
                <a:tc>
                  <a:txBody>
                    <a:bodyPr/>
                    <a:lstStyle/>
                    <a:p>
                      <a:pPr marL="171450" marR="0" lvl="0" indent="-171450" algn="l" defTabSz="914400" rtl="0" eaLnBrk="0" fontAlgn="base" latinLnBrk="0" hangingPunct="0">
                        <a:lnSpc>
                          <a:spcPct val="100000"/>
                        </a:lnSpc>
                        <a:spcBef>
                          <a:spcPct val="20000"/>
                        </a:spcBef>
                        <a:spcAft>
                          <a:spcPct val="0"/>
                        </a:spcAft>
                        <a:buClr>
                          <a:schemeClr val="tx1"/>
                        </a:buClr>
                        <a:buSzPct val="70000"/>
                        <a:buFont typeface="Arial" panose="020B0604020202020204" pitchFamily="34" charset="0"/>
                        <a:buChar char="•"/>
                        <a:tabLst/>
                      </a:pPr>
                      <a:r>
                        <a:rPr kumimoji="0" lang="en-GB" sz="1200" b="0" i="0" u="none" strike="noStrike" cap="none" normalizeH="0" baseline="0" noProof="0" dirty="0" smtClean="0">
                          <a:ln>
                            <a:noFill/>
                          </a:ln>
                          <a:solidFill>
                            <a:schemeClr val="tx1"/>
                          </a:solidFill>
                          <a:effectLst/>
                          <a:latin typeface="Arial" charset="0"/>
                        </a:rPr>
                        <a:t>SSL/TLS Encryption</a:t>
                      </a:r>
                    </a:p>
                    <a:p>
                      <a:pPr marL="171450" marR="0" lvl="0" indent="-171450" algn="l" defTabSz="914400" rtl="0" eaLnBrk="0" fontAlgn="base" latinLnBrk="0" hangingPunct="0">
                        <a:lnSpc>
                          <a:spcPct val="100000"/>
                        </a:lnSpc>
                        <a:spcBef>
                          <a:spcPct val="20000"/>
                        </a:spcBef>
                        <a:spcAft>
                          <a:spcPct val="0"/>
                        </a:spcAft>
                        <a:buClr>
                          <a:schemeClr val="tx1"/>
                        </a:buClr>
                        <a:buSzPct val="70000"/>
                        <a:buFont typeface="Arial" panose="020B0604020202020204" pitchFamily="34" charset="0"/>
                        <a:buChar char="•"/>
                        <a:tabLst/>
                      </a:pPr>
                      <a:r>
                        <a:rPr lang="pt-BR" sz="1200" kern="1200" noProof="0" dirty="0" smtClean="0">
                          <a:solidFill>
                            <a:schemeClr val="tx1"/>
                          </a:solidFill>
                          <a:latin typeface="Arial"/>
                          <a:ea typeface="+mn-ea"/>
                          <a:cs typeface="Arial"/>
                        </a:rPr>
                        <a:t>ou outro que</a:t>
                      </a:r>
                      <a:r>
                        <a:rPr lang="pt-BR" sz="1200" kern="1200" baseline="0" noProof="0" dirty="0" smtClean="0">
                          <a:solidFill>
                            <a:schemeClr val="tx1"/>
                          </a:solidFill>
                          <a:latin typeface="Arial"/>
                          <a:ea typeface="+mn-ea"/>
                          <a:cs typeface="Arial"/>
                        </a:rPr>
                        <a:t> seja transporte específico </a:t>
                      </a:r>
                      <a:endParaRPr lang="pt-BR" sz="1200" dirty="0"/>
                    </a:p>
                  </a:txBody>
                  <a:tcPr/>
                </a:tc>
                <a:tc>
                  <a:txBody>
                    <a:bodyPr/>
                    <a:lstStyle/>
                    <a:p>
                      <a:pPr marL="85725" marR="0" lvl="0" indent="-85725" algn="l" defTabSz="914400" rtl="0" eaLnBrk="0" fontAlgn="base" latinLnBrk="0" hangingPunct="0">
                        <a:lnSpc>
                          <a:spcPct val="100000"/>
                        </a:lnSpc>
                        <a:spcBef>
                          <a:spcPct val="20000"/>
                        </a:spcBef>
                        <a:spcAft>
                          <a:spcPct val="0"/>
                        </a:spcAft>
                        <a:buClr>
                          <a:schemeClr val="tx1"/>
                        </a:buClr>
                        <a:buSzPct val="70000"/>
                        <a:buFontTx/>
                        <a:buChar char="•"/>
                        <a:tabLst/>
                      </a:pPr>
                      <a:r>
                        <a:rPr lang="en-GB" sz="1200" kern="1200" baseline="0" noProof="0" dirty="0" smtClean="0">
                          <a:solidFill>
                            <a:schemeClr val="tx1"/>
                          </a:solidFill>
                          <a:latin typeface="Arial"/>
                          <a:ea typeface="+mn-ea"/>
                          <a:cs typeface="Arial"/>
                        </a:rPr>
                        <a:t>WS-Security Encryption</a:t>
                      </a:r>
                    </a:p>
                    <a:p>
                      <a:pPr marL="85725" marR="0" lvl="0" indent="-85725" algn="l" defTabSz="914400" rtl="0" eaLnBrk="0" fontAlgn="base" latinLnBrk="0" hangingPunct="0">
                        <a:lnSpc>
                          <a:spcPct val="100000"/>
                        </a:lnSpc>
                        <a:spcBef>
                          <a:spcPct val="20000"/>
                        </a:spcBef>
                        <a:spcAft>
                          <a:spcPct val="0"/>
                        </a:spcAft>
                        <a:buClr>
                          <a:schemeClr val="tx1"/>
                        </a:buClr>
                        <a:buSzPct val="70000"/>
                        <a:buFontTx/>
                        <a:buChar char="•"/>
                        <a:tabLst/>
                      </a:pPr>
                      <a:r>
                        <a:rPr lang="en-GB" sz="1200" kern="1200" baseline="0" noProof="0" dirty="0" smtClean="0">
                          <a:solidFill>
                            <a:schemeClr val="tx1"/>
                          </a:solidFill>
                          <a:latin typeface="Arial"/>
                          <a:ea typeface="+mn-ea"/>
                          <a:cs typeface="Arial"/>
                        </a:rPr>
                        <a:t>Encryption can be applied to entire message or specific fields</a:t>
                      </a:r>
                    </a:p>
                  </a:txBody>
                  <a:tcPr marT="45730" marB="45730" horzOverflow="overflow"/>
                </a:tc>
              </a:tr>
              <a:tr h="370840">
                <a:tc>
                  <a:txBody>
                    <a:bodyPr/>
                    <a:lstStyle/>
                    <a:p>
                      <a:r>
                        <a:rPr lang="pt-BR" sz="1200" b="1" dirty="0" smtClean="0"/>
                        <a:t>Integridade</a:t>
                      </a:r>
                      <a:endParaRPr lang="pt-BR" sz="1200" b="1"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cap="none" normalizeH="0" baseline="0" noProof="0" dirty="0" smtClean="0">
                          <a:ln>
                            <a:noFill/>
                          </a:ln>
                          <a:solidFill>
                            <a:schemeClr val="tx1"/>
                          </a:solidFill>
                          <a:effectLst/>
                          <a:latin typeface="Arial" charset="0"/>
                        </a:rPr>
                        <a:t>SSL/TLS </a:t>
                      </a:r>
                      <a:r>
                        <a:rPr kumimoji="0" lang="en-GB" sz="1200" b="0" i="0" u="none" strike="noStrike" kern="1200" cap="none" normalizeH="0" baseline="0" noProof="0" dirty="0" smtClean="0">
                          <a:ln>
                            <a:noFill/>
                          </a:ln>
                          <a:solidFill>
                            <a:schemeClr val="tx1"/>
                          </a:solidFill>
                          <a:effectLst/>
                          <a:latin typeface="Arial" charset="0"/>
                          <a:ea typeface="+mn-ea"/>
                          <a:cs typeface="+mn-cs"/>
                        </a:rPr>
                        <a:t>Encryption, com </a:t>
                      </a:r>
                      <a:r>
                        <a:rPr kumimoji="0" lang="pt-BR" sz="1200" b="0" i="0" u="none" strike="noStrike" kern="1200" cap="none" normalizeH="0" baseline="0" noProof="0" dirty="0" smtClean="0">
                          <a:ln>
                            <a:noFill/>
                          </a:ln>
                          <a:solidFill>
                            <a:schemeClr val="tx1"/>
                          </a:solidFill>
                          <a:effectLst/>
                          <a:latin typeface="Arial" charset="0"/>
                          <a:ea typeface="+mn-ea"/>
                          <a:cs typeface="+mn-cs"/>
                        </a:rPr>
                        <a:t>certificados</a:t>
                      </a:r>
                      <a:r>
                        <a:rPr kumimoji="0" lang="en-GB" sz="1200" b="0" i="0" u="none" strike="noStrike" kern="1200" cap="none" normalizeH="0" baseline="0" noProof="0" dirty="0" smtClean="0">
                          <a:ln>
                            <a:noFill/>
                          </a:ln>
                          <a:solidFill>
                            <a:schemeClr val="tx1"/>
                          </a:solidFill>
                          <a:effectLst/>
                          <a:latin typeface="Arial" charset="0"/>
                          <a:ea typeface="+mn-ea"/>
                          <a:cs typeface="+mn-cs"/>
                        </a:rPr>
                        <a:t> </a:t>
                      </a:r>
                      <a:r>
                        <a:rPr kumimoji="0" lang="pt-BR" sz="1200" b="0" i="0" u="none" strike="noStrike" cap="none" normalizeH="0" baseline="0" noProof="0" dirty="0" smtClean="0">
                          <a:ln>
                            <a:noFill/>
                          </a:ln>
                          <a:solidFill>
                            <a:schemeClr val="tx1"/>
                          </a:solidFill>
                          <a:effectLst/>
                          <a:latin typeface="Arial" charset="0"/>
                        </a:rPr>
                        <a:t>cliente/servidor</a:t>
                      </a:r>
                      <a:r>
                        <a:rPr kumimoji="0" lang="en-GB" sz="1200" b="0" i="0" u="none" strike="noStrike" cap="none" normalizeH="0" baseline="0" noProof="0" dirty="0" smtClean="0">
                          <a:ln>
                            <a:noFill/>
                          </a:ln>
                          <a:solidFill>
                            <a:schemeClr val="tx1"/>
                          </a:solidFill>
                          <a:effectLst/>
                          <a:latin typeface="Arial" charset="0"/>
                        </a:rPr>
                        <a:t> (dual-side)</a:t>
                      </a:r>
                    </a:p>
                  </a:txBody>
                  <a:tcPr/>
                </a:tc>
                <a:tc>
                  <a:txBody>
                    <a:bodyPr/>
                    <a:lstStyle/>
                    <a:p>
                      <a:pPr marL="85725" marR="0" lvl="0" indent="-85725" algn="l" defTabSz="914400" rtl="0" eaLnBrk="0" fontAlgn="base" latinLnBrk="0" hangingPunct="0">
                        <a:lnSpc>
                          <a:spcPct val="100000"/>
                        </a:lnSpc>
                        <a:spcBef>
                          <a:spcPct val="20000"/>
                        </a:spcBef>
                        <a:spcAft>
                          <a:spcPct val="0"/>
                        </a:spcAft>
                        <a:buClr>
                          <a:schemeClr val="tx1"/>
                        </a:buClr>
                        <a:buSzPct val="70000"/>
                        <a:buFontTx/>
                        <a:buChar char="•"/>
                        <a:tabLst/>
                        <a:defRPr/>
                      </a:pPr>
                      <a:r>
                        <a:rPr lang="en-US" sz="1200" kern="1200" baseline="0" dirty="0" smtClean="0">
                          <a:solidFill>
                            <a:schemeClr val="tx1"/>
                          </a:solidFill>
                          <a:latin typeface="Arial"/>
                          <a:ea typeface="+mn-ea"/>
                          <a:cs typeface="Arial"/>
                        </a:rPr>
                        <a:t>WS-Security Signature </a:t>
                      </a:r>
                    </a:p>
                    <a:p>
                      <a:pPr marL="85725" marR="0" lvl="0" indent="-85725" algn="l" defTabSz="914400" rtl="0" eaLnBrk="0" fontAlgn="base" latinLnBrk="0" hangingPunct="0">
                        <a:lnSpc>
                          <a:spcPct val="100000"/>
                        </a:lnSpc>
                        <a:spcBef>
                          <a:spcPct val="20000"/>
                        </a:spcBef>
                        <a:spcAft>
                          <a:spcPct val="0"/>
                        </a:spcAft>
                        <a:buClr>
                          <a:schemeClr val="tx1"/>
                        </a:buClr>
                        <a:buSzPct val="70000"/>
                        <a:buFontTx/>
                        <a:buChar char="•"/>
                        <a:tabLst/>
                        <a:defRPr/>
                      </a:pPr>
                      <a:r>
                        <a:rPr lang="en-US" sz="1200" kern="1200" baseline="0" dirty="0" smtClean="0">
                          <a:solidFill>
                            <a:schemeClr val="tx1"/>
                          </a:solidFill>
                          <a:latin typeface="Arial"/>
                          <a:ea typeface="+mn-ea"/>
                          <a:cs typeface="Arial"/>
                        </a:rPr>
                        <a:t>Signatures can be applied to entire message or specific fields</a:t>
                      </a:r>
                    </a:p>
                  </a:txBody>
                  <a:tcPr marT="45730" marB="45730" horzOverflow="overflow"/>
                </a:tc>
              </a:tr>
              <a:tr h="370840">
                <a:tc>
                  <a:txBody>
                    <a:bodyPr/>
                    <a:lstStyle/>
                    <a:p>
                      <a:r>
                        <a:rPr lang="pt-BR" sz="1200" b="1" dirty="0" smtClean="0"/>
                        <a:t>Não-</a:t>
                      </a:r>
                      <a:r>
                        <a:rPr lang="pt-BR" sz="1200" b="1" baseline="0" dirty="0" smtClean="0"/>
                        <a:t> </a:t>
                      </a:r>
                      <a:r>
                        <a:rPr lang="pt-BR" sz="1200" b="1" dirty="0" err="1" smtClean="0"/>
                        <a:t>Repudiação</a:t>
                      </a:r>
                      <a:endParaRPr lang="pt-BR" sz="1200" b="1" dirty="0"/>
                    </a:p>
                  </a:txBody>
                  <a:tcPr/>
                </a:tc>
                <a:tc>
                  <a:txBody>
                    <a:bodyPr/>
                    <a:lstStyle/>
                    <a:p>
                      <a:endParaRPr lang="pt-BR" sz="1200" dirty="0"/>
                    </a:p>
                  </a:txBody>
                  <a:tcPr/>
                </a:tc>
                <a:tc>
                  <a:txBody>
                    <a:bodyPr/>
                    <a:lstStyle/>
                    <a:p>
                      <a:pPr marL="85725" marR="0" lvl="0" indent="-85725" algn="l" defTabSz="914400" rtl="0" eaLnBrk="0" fontAlgn="base" latinLnBrk="0" hangingPunct="0">
                        <a:lnSpc>
                          <a:spcPct val="100000"/>
                        </a:lnSpc>
                        <a:spcBef>
                          <a:spcPct val="20000"/>
                        </a:spcBef>
                        <a:spcAft>
                          <a:spcPct val="0"/>
                        </a:spcAft>
                        <a:buClr>
                          <a:schemeClr val="tx1"/>
                        </a:buClr>
                        <a:buSzPct val="70000"/>
                        <a:buFontTx/>
                        <a:buChar char="•"/>
                        <a:tabLst/>
                      </a:pPr>
                      <a:r>
                        <a:rPr lang="en-GB" sz="1200" kern="1200" baseline="0" noProof="0" dirty="0" smtClean="0">
                          <a:solidFill>
                            <a:schemeClr val="tx1"/>
                          </a:solidFill>
                          <a:latin typeface="Arial"/>
                          <a:ea typeface="+mn-ea"/>
                          <a:cs typeface="Arial"/>
                        </a:rPr>
                        <a:t>XML-Signature</a:t>
                      </a:r>
                      <a:br>
                        <a:rPr lang="en-GB" sz="1200" kern="1200" baseline="0" noProof="0" dirty="0" smtClean="0">
                          <a:solidFill>
                            <a:schemeClr val="tx1"/>
                          </a:solidFill>
                          <a:latin typeface="Arial"/>
                          <a:ea typeface="+mn-ea"/>
                          <a:cs typeface="Arial"/>
                        </a:rPr>
                      </a:br>
                      <a:r>
                        <a:rPr lang="en-GB" sz="1200" kern="1200" baseline="0" noProof="0" dirty="0" smtClean="0">
                          <a:solidFill>
                            <a:schemeClr val="tx1"/>
                          </a:solidFill>
                          <a:latin typeface="Arial"/>
                          <a:ea typeface="+mn-ea"/>
                          <a:cs typeface="Arial"/>
                        </a:rPr>
                        <a:t>WS-Security / XKMS</a:t>
                      </a:r>
                    </a:p>
                  </a:txBody>
                  <a:tcPr marT="45730" marB="45730" horzOverflow="overflow"/>
                </a:tc>
              </a:tr>
            </a:tbl>
          </a:graphicData>
        </a:graphic>
      </p:graphicFrame>
    </p:spTree>
    <p:extLst>
      <p:ext uri="{BB962C8B-B14F-4D97-AF65-F5344CB8AC3E}">
        <p14:creationId xmlns:p14="http://schemas.microsoft.com/office/powerpoint/2010/main" val="58499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i - PPTX - Template geral">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03CEB27C93D1A4CA8BB4D99BD509FBF" ma:contentTypeVersion="0" ma:contentTypeDescription="Crie um novo documento." ma:contentTypeScope="" ma:versionID="17b08b277d33035102a791317151a495">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CD584D-122E-4997-9130-E8F866B84352}"/>
</file>

<file path=customXml/itemProps2.xml><?xml version="1.0" encoding="utf-8"?>
<ds:datastoreItem xmlns:ds="http://schemas.openxmlformats.org/officeDocument/2006/customXml" ds:itemID="{64C6CA2C-5342-4D76-AE13-22230B3B8FF4}"/>
</file>

<file path=customXml/itemProps3.xml><?xml version="1.0" encoding="utf-8"?>
<ds:datastoreItem xmlns:ds="http://schemas.openxmlformats.org/officeDocument/2006/customXml" ds:itemID="{2B17DC0C-2826-428F-A45D-94D341C91750}"/>
</file>

<file path=docProps/app.xml><?xml version="1.0" encoding="utf-8"?>
<Properties xmlns="http://schemas.openxmlformats.org/officeDocument/2006/extended-properties" xmlns:vt="http://schemas.openxmlformats.org/officeDocument/2006/docPropsVTypes">
  <Template>Oi - PPTX - Template geral</Template>
  <TotalTime>46389</TotalTime>
  <Words>12462</Words>
  <Application>Microsoft Office PowerPoint</Application>
  <PresentationFormat>Apresentação na tela (16:9)</PresentationFormat>
  <Paragraphs>1305</Paragraphs>
  <Slides>105</Slides>
  <Notes>1</Notes>
  <HiddenSlides>3</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105</vt:i4>
      </vt:variant>
    </vt:vector>
  </HeadingPairs>
  <TitlesOfParts>
    <vt:vector size="107" baseType="lpstr">
      <vt:lpstr>Oi - PPTX - Template geral</vt:lpstr>
      <vt:lpstr>Visio</vt:lpstr>
      <vt:lpstr>Arquitetura de Referência SOA Blueprint v1.60</vt:lpstr>
      <vt:lpstr>Controlo de Versão</vt:lpstr>
      <vt:lpstr>Controlo de Versão</vt:lpstr>
      <vt:lpstr>Referências</vt:lpstr>
      <vt:lpstr>Apresentação do PowerPoint</vt:lpstr>
      <vt:lpstr>Apresentação do PowerPoint</vt:lpstr>
      <vt:lpstr>Apresentação do PowerPoint</vt:lpstr>
      <vt:lpstr>Arquitetura de Referência Modelo Conceitual  </vt:lpstr>
      <vt:lpstr>Arquitetura de Referência Modelo Conceitual </vt:lpstr>
      <vt:lpstr>Arquitetura de Referência Componentes</vt:lpstr>
      <vt:lpstr>Arquitetura de Referência Componentes</vt:lpstr>
      <vt:lpstr>Arquitetura de Referência Arquitetura Técnica</vt:lpstr>
      <vt:lpstr>Apresentação do PowerPoint</vt:lpstr>
      <vt:lpstr>Governança Introdução</vt:lpstr>
      <vt:lpstr>Governança Componentes</vt:lpstr>
      <vt:lpstr>Governança Processo de TI</vt:lpstr>
      <vt:lpstr>Governança Novos Artefatos e Papéis com Arquitetura SOA (Desenvolver Soluções) </vt:lpstr>
      <vt:lpstr>Governança Padrões, Políticas &amp; Procedimentos</vt:lpstr>
      <vt:lpstr>Governança Política de Desenho de Serviços</vt:lpstr>
      <vt:lpstr>Governança Política de Versionamento de Serviços</vt:lpstr>
      <vt:lpstr>Governança Repositório de Ativos</vt:lpstr>
      <vt:lpstr>Apresentação do PowerPoint</vt:lpstr>
      <vt:lpstr>Arquitetura de Serviços Introdução</vt:lpstr>
      <vt:lpstr>Arquitetura de Serviços Camada de Negócio</vt:lpstr>
      <vt:lpstr>Arquitetura de Serviços Camada de Orquestração</vt:lpstr>
      <vt:lpstr>Arquitetura de Serviços Camada de Aplicação</vt:lpstr>
      <vt:lpstr>Arquitetura de Serviços Padrões de Comunicação </vt:lpstr>
      <vt:lpstr>Arquitetura de Serviços Protocolos &amp; Especificações WS-*</vt:lpstr>
      <vt:lpstr>Arquitetura de Serviços Implementações de Referência Simples</vt:lpstr>
      <vt:lpstr>Arquitetura de Serviços Implementações de Referência Orquestração de Serviços de Conetividade (stateless)</vt:lpstr>
      <vt:lpstr>Arquitetura de Serviços Implementações de Referência Orquestração de Serviços de Conetividade (stateful)</vt:lpstr>
      <vt:lpstr>Arquitetura de Serviços Implementações de Referência Orquestração de Serviços de Aplicação (stateful)</vt:lpstr>
      <vt:lpstr>Arquitetura de Serviços Implementações de Referência Serviços Assíncronos (stateful com JMS)</vt:lpstr>
      <vt:lpstr>Arquitetura de Serviços Princípios de Arquitetura</vt:lpstr>
      <vt:lpstr>Arquitetura de Serviços Princípios de Arquitetura</vt:lpstr>
      <vt:lpstr>Arquitetura de Serviços Princípios de Arquitetura</vt:lpstr>
      <vt:lpstr>Arquitetura de Serviços Gestão de Erros</vt:lpstr>
      <vt:lpstr>Arquitetura de Serviços Gestão de Erros</vt:lpstr>
      <vt:lpstr>Arquitetura de Serviços Estratégias de Tratamento ou Prevenção de Erros*</vt:lpstr>
      <vt:lpstr>Arquitetura de Serviços Estratégias de Tratamento ou Prevenção de Erros*</vt:lpstr>
      <vt:lpstr>Arquitetura de Serviços Gestão de Erros no Oracle Service Bus</vt:lpstr>
      <vt:lpstr>Arquitetura de Serviços Gestão de Erros no Oracle Service Bus</vt:lpstr>
      <vt:lpstr>Arquitetura de Serviços Gestão de Erros no Oracle Service Bus</vt:lpstr>
      <vt:lpstr>Arquitetura de Serviços Gestão de Erros no Oracle Service Bus</vt:lpstr>
      <vt:lpstr>Arquitetura de Serviços Gestão de Erros no Oracle Service Bus</vt:lpstr>
      <vt:lpstr>Arquitetura de Serviços Gestão de Erros no Oracle SOA Suite</vt:lpstr>
      <vt:lpstr>Arquitetura de Serviços Gestão de Erros no Oracle SOA Suite</vt:lpstr>
      <vt:lpstr>Arquitetura de Serviços Gestão de Erros no Oracle SOA Suite</vt:lpstr>
      <vt:lpstr>Arquitetura de Serviços Comunicação de Erros</vt:lpstr>
      <vt:lpstr>Apresentação do PowerPoint</vt:lpstr>
      <vt:lpstr>Framework de Execução Componentes</vt:lpstr>
      <vt:lpstr>Console Administrativa Componentes</vt:lpstr>
      <vt:lpstr>Console Administrativa Visão geral</vt:lpstr>
      <vt:lpstr>Console Administrativa Arquitetura Técnica</vt:lpstr>
      <vt:lpstr>Console Administrativa Visão - Site Map (Seção Home &amp; Administrativo )</vt:lpstr>
      <vt:lpstr>Console Administrativa Visão - Site Map (Seção Logs, Erros, Reference Data &amp; Serviços)</vt:lpstr>
      <vt:lpstr>Console Administrativa Visão – Screen Mockup</vt:lpstr>
      <vt:lpstr>Console Administrativa Gerenciador de Dados Referência</vt:lpstr>
      <vt:lpstr>Console Administrativa Gerenciador de Logs</vt:lpstr>
      <vt:lpstr>Console Administrativa Gerenciador de Erros</vt:lpstr>
      <vt:lpstr>Console Administrativa Gerenciador de Configuração</vt:lpstr>
      <vt:lpstr>Serviços de Infraestrutura Componentes</vt:lpstr>
      <vt:lpstr>Serviços de Infraestrutura Tradutor de Dados Referência</vt:lpstr>
      <vt:lpstr>Serviços de Infraestrutura Consulta de Dados Referência</vt:lpstr>
      <vt:lpstr>Serviços de Infraestrutura Publicador de Log</vt:lpstr>
      <vt:lpstr>Serviços de Infraestrutura Consulta de Log</vt:lpstr>
      <vt:lpstr>Serviços de Infraestrutura Tradutor de Erros</vt:lpstr>
      <vt:lpstr>Serviços de Infraestrutura Publicador de Erros</vt:lpstr>
      <vt:lpstr>Serviços de Infraestrutura Consulta de Propriedades de Serviço</vt:lpstr>
      <vt:lpstr>Serviços de Infraestrutura Atualização de Propriedades de Serviço</vt:lpstr>
      <vt:lpstr>Modelo de Metadados Entidades</vt:lpstr>
      <vt:lpstr>Modelo de Metadados Entidades de Suporte</vt:lpstr>
      <vt:lpstr>Modelo de Metadados Catálogo Operacional</vt:lpstr>
      <vt:lpstr>Apresentação do PowerPoint</vt:lpstr>
      <vt:lpstr>Modelo Canônico Introdução</vt:lpstr>
      <vt:lpstr>Modelo Canônico Vantagens</vt:lpstr>
      <vt:lpstr>Modelo Canônico Camada de Abstração de Dados</vt:lpstr>
      <vt:lpstr>Modelo Canônico Camada de Abstração de Dados</vt:lpstr>
      <vt:lpstr>Formato Canônico de Mensagem Introdução</vt:lpstr>
      <vt:lpstr>Formato Canônico de Mensagem Formato Interno vs. Externo</vt:lpstr>
      <vt:lpstr>Formato Canônico de Mensagem Message Header</vt:lpstr>
      <vt:lpstr>Formato Canônico de Mensagem Response</vt:lpstr>
      <vt:lpstr>Formato Canônico de Mensagem Tipos de Retorno</vt:lpstr>
      <vt:lpstr>Formato Canônico de Mensagem Fault</vt:lpstr>
      <vt:lpstr>Formato Canônico de Mensagem Fault Type e Handle</vt:lpstr>
      <vt:lpstr>Apresentação do PowerPoint</vt:lpstr>
      <vt:lpstr>Arquitetura de Desenvolvimento Serviços de Suporte ao Desenvolvimento </vt:lpstr>
      <vt:lpstr>Arquitetura de Desenvolvimento Integração Contínua</vt:lpstr>
      <vt:lpstr>Arquitetura de Desenvolvimento Integração Contínua, como fazer</vt:lpstr>
      <vt:lpstr>Arquitetura de Desenvolvimento Requisitos para Ambientes</vt:lpstr>
      <vt:lpstr>Apresentação do PowerPoint</vt:lpstr>
      <vt:lpstr>Arquitetura de Operações Monitorização &amp; Performance</vt:lpstr>
      <vt:lpstr>Arquitetura de Operações Configuração &amp; Capacidade</vt:lpstr>
      <vt:lpstr>Arquitetura de Operações Estratégias de Deployment</vt:lpstr>
      <vt:lpstr>Apresentação do PowerPoint</vt:lpstr>
      <vt:lpstr>Arquitetura de Segurança Introdução</vt:lpstr>
      <vt:lpstr>Arquitetura de Segurança Introdução</vt:lpstr>
      <vt:lpstr>Arquitetura de Segurança Transporte vs. Aplicação (i.e Serviço)</vt:lpstr>
      <vt:lpstr>Arquitetura de Segurança Standards de Segurança para SOAP Web Services</vt:lpstr>
      <vt:lpstr>Arquitetura de Segurança Componentes</vt:lpstr>
      <vt:lpstr>Arquitetura de Segurança Implementação na Camada de Serviços </vt:lpstr>
      <vt:lpstr>Apresentação do PowerPoint</vt:lpstr>
      <vt:lpstr>Arquitetura de Referência Plano de Implementação</vt:lpstr>
      <vt:lpstr>Modelo de Governança Desenvolvimento da Framework</vt:lpstr>
      <vt:lpstr>Apresentação do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Santos</dc:creator>
  <cp:lastModifiedBy>Henrique Morais</cp:lastModifiedBy>
  <cp:revision>542</cp:revision>
  <dcterms:created xsi:type="dcterms:W3CDTF">2014-01-28T19:15:09Z</dcterms:created>
  <dcterms:modified xsi:type="dcterms:W3CDTF">2014-10-23T16:53:30Z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0x010100903CEB27C93D1A4CA8BB4D99BD509FBF</vt:lpwstr>
  </property>
</Properties>
</file>