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85" r:id="rId3"/>
    <p:sldId id="257" r:id="rId4"/>
    <p:sldId id="281" r:id="rId5"/>
    <p:sldId id="308" r:id="rId6"/>
    <p:sldId id="403" r:id="rId7"/>
    <p:sldId id="386" r:id="rId8"/>
    <p:sldId id="387" r:id="rId9"/>
    <p:sldId id="388" r:id="rId10"/>
    <p:sldId id="397" r:id="rId11"/>
    <p:sldId id="401" r:id="rId12"/>
    <p:sldId id="392" r:id="rId13"/>
    <p:sldId id="389" r:id="rId14"/>
    <p:sldId id="390" r:id="rId15"/>
    <p:sldId id="391" r:id="rId16"/>
    <p:sldId id="393" r:id="rId17"/>
    <p:sldId id="396" r:id="rId18"/>
    <p:sldId id="395" r:id="rId19"/>
    <p:sldId id="400" r:id="rId20"/>
    <p:sldId id="394" r:id="rId21"/>
    <p:sldId id="405" r:id="rId22"/>
    <p:sldId id="402" r:id="rId23"/>
    <p:sldId id="404" r:id="rId24"/>
    <p:sldId id="259" r:id="rId2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507"/>
    <a:srgbClr val="009AA6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401" autoAdjust="0"/>
  </p:normalViewPr>
  <p:slideViewPr>
    <p:cSldViewPr>
      <p:cViewPr varScale="1">
        <p:scale>
          <a:sx n="92" d="100"/>
          <a:sy n="92" d="100"/>
        </p:scale>
        <p:origin x="-78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32F2-82FD-4DFB-81AA-D869E890BE68}" type="datetimeFigureOut">
              <a:rPr lang="pt-BR" smtClean="0"/>
              <a:pPr/>
              <a:t>02/10/2014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D1E6C-B107-4698-BB95-CCB932440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1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 1.1 – Adicionou-se</a:t>
            </a:r>
            <a:r>
              <a:rPr lang="pt-BR" baseline="0" dirty="0" smtClean="0"/>
              <a:t> ao sumário executivo o fato que as alterações mais significativas serão referenciadas com um ponto de exclamação.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90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– </a:t>
            </a:r>
            <a:r>
              <a:rPr lang="pt-BR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06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510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– Novo</a:t>
            </a:r>
            <a:r>
              <a:rPr lang="pt-BR" baseline="0" dirty="0" smtClean="0"/>
              <a:t> slide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90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701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</a:t>
            </a:r>
            <a:r>
              <a:rPr lang="pt-BR" baseline="0" dirty="0" smtClean="0"/>
              <a:t> 1.1 – Retirou-se o padrão </a:t>
            </a:r>
            <a:r>
              <a:rPr lang="pt-BR" baseline="0" dirty="0" err="1" smtClean="0"/>
              <a:t>Fire</a:t>
            </a:r>
            <a:r>
              <a:rPr lang="pt-BR" baseline="0" dirty="0" smtClean="0"/>
              <a:t>/</a:t>
            </a:r>
            <a:r>
              <a:rPr lang="pt-BR" baseline="0" dirty="0" err="1" smtClean="0"/>
              <a:t>Forget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7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 1.1 – Alteração</a:t>
            </a:r>
            <a:r>
              <a:rPr lang="pt-BR" baseline="0" dirty="0" smtClean="0"/>
              <a:t> da Nota na estratégia de Compensação.</a:t>
            </a:r>
          </a:p>
          <a:p>
            <a:r>
              <a:rPr lang="pt-BR" baseline="0" dirty="0" smtClean="0"/>
              <a:t>Notas: Nenhuma outra estratégia de Tratamento de Erros é previsto no barramento (tal como republicação manual no barramento)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58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491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– Tornou-se este slide menos dependente do protocolo da mensagem,</a:t>
            </a:r>
            <a:r>
              <a:rPr lang="pt-BR" baseline="0" dirty="0" smtClean="0"/>
              <a:t> eliminando-se as referências explícitas ao protocolo de mensagem padrão da arquitetura (SOAP), pois os provedores de serviço/API poderão não suportar. Generalizou-se.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807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515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032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– </a:t>
            </a:r>
            <a:r>
              <a:rPr lang="pt-BR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0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420000" y="1634399"/>
            <a:ext cx="5112000" cy="1263600"/>
          </a:xfrm>
        </p:spPr>
        <p:txBody>
          <a:bodyPr>
            <a:normAutofit/>
          </a:bodyPr>
          <a:lstStyle>
            <a:lvl1pPr algn="l"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Título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com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letra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Arial Bold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tamanho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38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448800" y="2898000"/>
            <a:ext cx="4924800" cy="3231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pt-BR"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lvl="0" defTabSz="457200"/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Referência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Dpto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cidade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etc.) |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77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 userDrawn="1"/>
        </p:nvSpPr>
        <p:spPr>
          <a:xfrm>
            <a:off x="0" y="1407600"/>
            <a:ext cx="9144000" cy="3096344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3"/>
          </p:nvPr>
        </p:nvSpPr>
        <p:spPr>
          <a:xfrm>
            <a:off x="665691" y="1724854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9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4904845" y="1724400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11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28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46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824400" y="3402000"/>
            <a:ext cx="4809600" cy="95400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Capítulo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Arial Bold</a:t>
            </a:r>
          </a:p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tamanho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28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4563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00000" y="2361600"/>
            <a:ext cx="6534000" cy="2160000"/>
          </a:xfrm>
        </p:spPr>
        <p:txBody>
          <a:bodyPr vert="horz"/>
          <a:lstStyle>
            <a:lvl1pPr>
              <a:defRPr lang="pt-BR" sz="1400" b="1" baseline="0" dirty="0"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01  Página de texto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02  Exemplo de destaque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06  Exemplo de subtítulo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07  Modelo de Capa para Capítulo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09  Aplicações com imagens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20  Modelo de tabela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21  Modelo de Gráfico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pt-BR" smtClean="0"/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899592" y="277366"/>
            <a:ext cx="362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Sumário Executivo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 userDrawn="1"/>
        </p:nvSpPr>
        <p:spPr bwMode="auto">
          <a:xfrm>
            <a:off x="900000" y="1848842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Índice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900113" y="777600"/>
            <a:ext cx="6170400" cy="856800"/>
          </a:xfrm>
        </p:spPr>
        <p:txBody>
          <a:bodyPr vert="horz"/>
          <a:lstStyle>
            <a:lvl1pPr>
              <a:defRPr lang="pt-BR" sz="1400" b="0" baseline="0" dirty="0" smtClean="0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b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b="0" dirty="0" smtClean="0">
              <a:solidFill>
                <a:srgbClr val="000000"/>
              </a:solidFill>
            </a:endParaRPr>
          </a:p>
        </p:txBody>
      </p:sp>
      <p:sp>
        <p:nvSpPr>
          <p:cNvPr id="12" name="Text Box 36"/>
          <p:cNvSpPr txBox="1">
            <a:spLocks noChangeArrowheads="1"/>
          </p:cNvSpPr>
          <p:nvPr userDrawn="1"/>
        </p:nvSpPr>
        <p:spPr bwMode="auto">
          <a:xfrm>
            <a:off x="4499992" y="4443958"/>
            <a:ext cx="2357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Total de slides: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6300193" y="4442400"/>
            <a:ext cx="504056" cy="369332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lang="pt-BR" sz="1800" b="1" dirty="0">
                <a:solidFill>
                  <a:srgbClr val="009AA6"/>
                </a:solidFill>
              </a:defRPr>
            </a:lvl1pPr>
          </a:lstStyle>
          <a:p>
            <a:pPr lvl="0" eaLnBrk="0" hangingPunct="0">
              <a:spcBef>
                <a:spcPct val="50000"/>
              </a:spcBef>
            </a:pPr>
            <a:r>
              <a:rPr lang="pt-BR" dirty="0" smtClean="0"/>
              <a:t>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96640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1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55538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r>
              <a:rPr lang="en-US" sz="1600" b="1" dirty="0" err="1" smtClean="0">
                <a:latin typeface="Arial"/>
                <a:cs typeface="Arial"/>
              </a:rPr>
              <a:t>Subtítulo</a:t>
            </a:r>
            <a:r>
              <a:rPr lang="en-US" sz="1600" b="1" dirty="0" smtClean="0">
                <a:latin typeface="Arial"/>
                <a:cs typeface="Arial"/>
              </a:rPr>
              <a:t> com </a:t>
            </a:r>
            <a:r>
              <a:rPr lang="en-US" sz="1600" b="1" dirty="0" err="1" smtClean="0">
                <a:latin typeface="Arial"/>
                <a:cs typeface="Arial"/>
              </a:rPr>
              <a:t>fonte</a:t>
            </a:r>
            <a:r>
              <a:rPr lang="en-US" sz="1600" b="1" dirty="0" smtClean="0">
                <a:latin typeface="Arial"/>
                <a:cs typeface="Arial"/>
              </a:rPr>
              <a:t> Arial Bold </a:t>
            </a:r>
            <a:r>
              <a:rPr lang="en-US" sz="1600" b="1" dirty="0" err="1" smtClean="0">
                <a:latin typeface="Arial"/>
                <a:cs typeface="Arial"/>
              </a:rPr>
              <a:t>tamanho</a:t>
            </a:r>
            <a:r>
              <a:rPr lang="en-US" sz="1600" b="1" dirty="0" smtClean="0">
                <a:latin typeface="Arial"/>
                <a:cs typeface="Arial"/>
              </a:rPr>
              <a:t> 16</a:t>
            </a:r>
          </a:p>
          <a:p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dolor sit </a:t>
            </a:r>
            <a:r>
              <a:rPr lang="en-US" sz="1400" dirty="0" err="1" smtClean="0">
                <a:latin typeface="Arial"/>
                <a:cs typeface="Arial"/>
              </a:rPr>
              <a:t>amet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consectetur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adipiscing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elit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Pellentesque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urna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leo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vehicula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vel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tincidunt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quis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enim</a:t>
            </a:r>
            <a:r>
              <a:rPr lang="en-US" sz="1400" dirty="0" smtClean="0">
                <a:latin typeface="Arial"/>
                <a:cs typeface="Arial"/>
              </a:rPr>
              <a:t>. 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err="1" smtClean="0">
                <a:latin typeface="Arial"/>
                <a:cs typeface="Arial"/>
              </a:rPr>
              <a:t>Vestibulum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venenatis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sed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vulputate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eleifend</a:t>
            </a:r>
            <a:r>
              <a:rPr lang="en-US" sz="1400" dirty="0" smtClean="0">
                <a:latin typeface="Arial"/>
                <a:cs typeface="Arial"/>
              </a:rPr>
              <a:t>. Integer </a:t>
            </a:r>
            <a:r>
              <a:rPr lang="en-US" sz="1400" dirty="0" err="1" smtClean="0">
                <a:latin typeface="Arial"/>
                <a:cs typeface="Arial"/>
              </a:rPr>
              <a:t>nunc</a:t>
            </a:r>
            <a:r>
              <a:rPr lang="en-US" sz="1400" dirty="0" smtClean="0">
                <a:latin typeface="Arial"/>
                <a:cs typeface="Arial"/>
              </a:rPr>
              <a:t> quam, dictum </a:t>
            </a:r>
            <a:r>
              <a:rPr lang="en-US" sz="1400" dirty="0" err="1" smtClean="0">
                <a:latin typeface="Arial"/>
                <a:cs typeface="Arial"/>
              </a:rPr>
              <a:t>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varius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sagittis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nisl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Aenean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lectus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risus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aliquet</a:t>
            </a:r>
            <a:r>
              <a:rPr lang="en-US" sz="1400" dirty="0" smtClean="0">
                <a:latin typeface="Arial"/>
                <a:cs typeface="Arial"/>
              </a:rPr>
              <a:t> a </a:t>
            </a:r>
            <a:r>
              <a:rPr lang="en-US" sz="1400" dirty="0" err="1" smtClean="0">
                <a:latin typeface="Arial"/>
                <a:cs typeface="Arial"/>
              </a:rPr>
              <a:t>laoreet</a:t>
            </a:r>
            <a:r>
              <a:rPr lang="en-US" sz="1400" dirty="0" smtClean="0">
                <a:latin typeface="Arial"/>
                <a:cs typeface="Arial"/>
              </a:rPr>
              <a:t> non,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at </a:t>
            </a:r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.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pPr eaLnBrk="0" hangingPunct="0"/>
            <a:r>
              <a:rPr lang="pt-PT" sz="1400" i="1" dirty="0" smtClean="0">
                <a:latin typeface="Arial"/>
                <a:cs typeface="Arial"/>
              </a:rPr>
              <a:t>Recomenda-se letra Arial tamanho 14. Faça sempre o alinhamento do seu texto à esquerda, sem justificar.</a:t>
            </a:r>
          </a:p>
          <a:p>
            <a:pPr lvl="0" defTabSz="457200">
              <a:lnSpc>
                <a:spcPct val="12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64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28"/>
          </p:nvPr>
        </p:nvSpPr>
        <p:spPr>
          <a:xfrm>
            <a:off x="432000" y="1357200"/>
            <a:ext cx="8330400" cy="2966400"/>
          </a:xfrm>
        </p:spPr>
        <p:txBody>
          <a:bodyPr/>
          <a:lstStyle/>
          <a:p>
            <a:r>
              <a:rPr lang="pt-BR" smtClean="0"/>
              <a:t>Clique no ícone para adicionar tabela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32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622400" y="1357200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3276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6120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3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32000" y="2538000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432000" y="3723878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8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8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algn="l" defTabSz="457200"/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00" y="1357200"/>
            <a:ext cx="8146800" cy="60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3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52" r:id="rId7"/>
    <p:sldLayoutId id="2147483663" r:id="rId8"/>
    <p:sldLayoutId id="2147483664" r:id="rId9"/>
    <p:sldLayoutId id="2147483665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400" kern="1200" smtClean="0">
          <a:solidFill>
            <a:schemeClr val="tx1"/>
          </a:solidFill>
          <a:latin typeface="Arial"/>
          <a:ea typeface="+mn-ea"/>
          <a:cs typeface="Arial"/>
        </a:defRPr>
      </a:lvl1pPr>
      <a:lvl2pPr marL="17145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75856" y="1995686"/>
            <a:ext cx="5760640" cy="1263600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Arquitetura de Serviços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400" dirty="0" smtClean="0"/>
              <a:t>Guia de Utilização </a:t>
            </a:r>
            <a:r>
              <a:rPr lang="pt-BR" sz="2400" dirty="0" smtClean="0"/>
              <a:t>v1.30</a:t>
            </a:r>
            <a:endParaRPr lang="pt-BR" sz="2800" b="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856" y="3259287"/>
            <a:ext cx="4924800" cy="323165"/>
          </a:xfrm>
        </p:spPr>
        <p:txBody>
          <a:bodyPr/>
          <a:lstStyle/>
          <a:p>
            <a:r>
              <a:rPr lang="pt-PT" dirty="0" smtClean="0"/>
              <a:t>Rio de Janeiro | </a:t>
            </a:r>
            <a:r>
              <a:rPr lang="pt-PT" dirty="0" smtClean="0"/>
              <a:t>Outubro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Introdução</a:t>
            </a:r>
            <a:br>
              <a:rPr lang="pt-BR" dirty="0" smtClean="0"/>
            </a:br>
            <a:r>
              <a:rPr lang="pt-BR" b="0" i="1" dirty="0" smtClean="0"/>
              <a:t>Gestão de Erros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95537" y="1203598"/>
            <a:ext cx="8352928" cy="523220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Arquitetura de Serviços </a:t>
            </a:r>
            <a:r>
              <a:rPr lang="pt-BR" dirty="0" smtClean="0"/>
              <a:t>irá suportar as seguintes estratégias para a </a:t>
            </a:r>
            <a:r>
              <a:rPr lang="pt-BR" b="1" dirty="0" smtClean="0"/>
              <a:t>gestão de erros </a:t>
            </a:r>
            <a:r>
              <a:rPr lang="pt-BR" dirty="0" smtClean="0"/>
              <a:t>que possam ocorrer no Barramento.</a:t>
            </a:r>
            <a:endParaRPr lang="pt-BR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17463"/>
              </p:ext>
            </p:extLst>
          </p:nvPr>
        </p:nvGraphicFramePr>
        <p:xfrm>
          <a:off x="467544" y="1791434"/>
          <a:ext cx="8280921" cy="297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481"/>
                <a:gridCol w="1182988"/>
                <a:gridCol w="4985452"/>
              </a:tblGrid>
              <a:tr h="21602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Estratégia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Tipo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 da Estratégia</a:t>
                      </a:r>
                      <a:endParaRPr lang="pt-BR" sz="1400" dirty="0"/>
                    </a:p>
                  </a:txBody>
                  <a:tcPr/>
                </a:tc>
              </a:tr>
              <a:tr h="85720"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effectLst/>
                          <a:latin typeface="arial"/>
                        </a:rPr>
                        <a:t>Retentativa</a:t>
                      </a:r>
                      <a:r>
                        <a:rPr lang="pt-BR" sz="1200" dirty="0" smtClean="0">
                          <a:effectLst/>
                          <a:latin typeface="arial"/>
                        </a:rPr>
                        <a:t> </a:t>
                      </a:r>
                    </a:p>
                    <a:p>
                      <a:r>
                        <a:rPr lang="pt-BR" sz="1200" dirty="0" smtClean="0">
                          <a:effectLst/>
                          <a:latin typeface="arial"/>
                        </a:rPr>
                        <a:t>(</a:t>
                      </a:r>
                      <a:r>
                        <a:rPr lang="pt-BR" sz="1200" dirty="0" err="1" smtClean="0">
                          <a:effectLst/>
                          <a:latin typeface="arial"/>
                        </a:rPr>
                        <a:t>Retry</a:t>
                      </a:r>
                      <a:r>
                        <a:rPr lang="pt-BR" sz="1200" dirty="0" smtClean="0"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>
                          <a:effectLst/>
                          <a:latin typeface="arial"/>
                        </a:rPr>
                        <a:t>Prevenção</a:t>
                      </a:r>
                      <a:endParaRPr lang="pt-BR" sz="1200" noProof="0" dirty="0">
                        <a:effectLst/>
                        <a:latin typeface="arial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Baseado em informação de gestão associada a cada </a:t>
                      </a:r>
                      <a:r>
                        <a:rPr lang="pt-BR" sz="1200" b="1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erro</a:t>
                      </a:r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ou </a:t>
                      </a:r>
                      <a:r>
                        <a:rPr lang="pt-BR" sz="1200" b="1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código de retorno</a:t>
                      </a:r>
                      <a:r>
                        <a:rPr lang="pt-BR" sz="1200" b="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da </a:t>
                      </a:r>
                      <a:r>
                        <a:rPr lang="pt-BR" sz="1200" b="1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framework, </a:t>
                      </a:r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 Arquitetura poderá reprocessar requisições automaticamente, permitindo assim </a:t>
                      </a:r>
                      <a:r>
                        <a:rPr lang="pt-PT" sz="1200" dirty="0" smtClean="0">
                          <a:latin typeface="Arial" pitchFamily="34" charset="0"/>
                          <a:cs typeface="Arial" pitchFamily="34" charset="0"/>
                        </a:rPr>
                        <a:t>recuperar situações de erro de forma rápida e automática sem qualquer intervenção humana</a:t>
                      </a:r>
                      <a:endParaRPr lang="pt-BR" sz="1200" kern="1200" baseline="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25" marR="47625" marT="19050" marB="19050"/>
                </a:tc>
              </a:tr>
              <a:tr h="659492"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Envio ao consumidor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effectLst/>
                          <a:latin typeface="arial"/>
                        </a:rPr>
                        <a:t>(</a:t>
                      </a:r>
                      <a:r>
                        <a:rPr lang="pt-BR" sz="1200" baseline="0" dirty="0" err="1" smtClean="0">
                          <a:effectLst/>
                          <a:latin typeface="arial"/>
                        </a:rPr>
                        <a:t>Rethrow</a:t>
                      </a:r>
                      <a:r>
                        <a:rPr lang="pt-BR" sz="1200" baseline="0" dirty="0" smtClean="0">
                          <a:effectLst/>
                          <a:latin typeface="arial"/>
                        </a:rPr>
                        <a:t>)</a:t>
                      </a:r>
                      <a:endParaRPr lang="pt-BR" sz="1200" dirty="0" smtClean="0">
                        <a:effectLst/>
                        <a:latin typeface="arial"/>
                      </a:endParaRPr>
                    </a:p>
                    <a:p>
                      <a:endParaRPr lang="pt-BR" sz="1200" kern="1200" baseline="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>
                          <a:effectLst/>
                          <a:latin typeface="arial"/>
                        </a:rPr>
                        <a:t>Tratamento</a:t>
                      </a:r>
                      <a:endParaRPr lang="pt-BR" sz="1200" noProof="0" dirty="0">
                        <a:effectLst/>
                        <a:latin typeface="arial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 o erro não puder ser reprocessado, este será </a:t>
                      </a:r>
                      <a:r>
                        <a:rPr lang="pt-BR" sz="1200" b="1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reenviado para o consumidor</a:t>
                      </a:r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, de forma padronizada e utilizando um modelo uniforme de códigos de erro, onde poderá ser tomada </a:t>
                      </a:r>
                      <a:r>
                        <a:rPr lang="pt-BR" sz="1200" b="1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ações específicas </a:t>
                      </a:r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para tratar o erro.</a:t>
                      </a:r>
                      <a:endParaRPr lang="pt-BR" sz="1200" kern="1200" baseline="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25" marR="47625" marT="19050" marB="19050"/>
                </a:tc>
              </a:tr>
              <a:tr h="85720"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Compensação</a:t>
                      </a: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>
                          <a:effectLst/>
                          <a:latin typeface="arial"/>
                        </a:rPr>
                        <a:t>Tratamento</a:t>
                      </a:r>
                      <a:endParaRPr lang="pt-BR" sz="1200" noProof="0" dirty="0">
                        <a:effectLst/>
                        <a:latin typeface="arial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 dirty="0" smtClean="0">
                          <a:effectLst/>
                          <a:latin typeface="arial"/>
                        </a:rPr>
                        <a:t>Em </a:t>
                      </a:r>
                      <a:r>
                        <a:rPr lang="pt-BR" sz="1200" b="1" noProof="0" dirty="0" smtClean="0">
                          <a:effectLst/>
                          <a:latin typeface="arial"/>
                        </a:rPr>
                        <a:t>casos especiais </a:t>
                      </a:r>
                      <a:r>
                        <a:rPr lang="pt-BR" sz="1200" noProof="0" dirty="0" smtClean="0">
                          <a:effectLst/>
                          <a:latin typeface="arial"/>
                        </a:rPr>
                        <a:t>poderá ser necessário implementar uma estratégia de compensação para </a:t>
                      </a:r>
                      <a:r>
                        <a:rPr lang="pt-BR" sz="1200" b="1" noProof="0" dirty="0" smtClean="0">
                          <a:effectLst/>
                          <a:latin typeface="arial"/>
                        </a:rPr>
                        <a:t>desfazer</a:t>
                      </a:r>
                      <a:r>
                        <a:rPr lang="pt-BR" sz="1200" b="1" baseline="0" noProof="0" dirty="0" smtClean="0">
                          <a:effectLst/>
                          <a:latin typeface="arial"/>
                        </a:rPr>
                        <a:t> atividades já executadas em provedores </a:t>
                      </a:r>
                      <a:r>
                        <a:rPr lang="pt-BR" sz="1200" baseline="0" noProof="0" dirty="0" smtClean="0">
                          <a:effectLst/>
                          <a:latin typeface="arial"/>
                        </a:rPr>
                        <a:t>através da execução de ações contrárias e na ordem reversa do que foi feito.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aseline="0" noProof="0" dirty="0" smtClean="0">
                          <a:effectLst/>
                          <a:latin typeface="arial"/>
                        </a:rPr>
                        <a:t>(NOTA: O seu uso deverá validado pelo Comité de Governança SOA, tendo-se </a:t>
                      </a:r>
                      <a:r>
                        <a:rPr lang="pt-BR" sz="1200" b="1" baseline="0" noProof="0" dirty="0" smtClean="0">
                          <a:effectLst/>
                          <a:latin typeface="arial"/>
                        </a:rPr>
                        <a:t>preferência a utilização de recursos transacionais</a:t>
                      </a:r>
                      <a:r>
                        <a:rPr lang="pt-BR" sz="1200" baseline="0" noProof="0" dirty="0" smtClean="0">
                          <a:effectLst/>
                          <a:latin typeface="arial"/>
                        </a:rPr>
                        <a:t>)</a:t>
                      </a:r>
                      <a:endParaRPr lang="pt-BR" sz="1200" noProof="0" dirty="0" smtClean="0">
                        <a:effectLst/>
                        <a:latin typeface="arial"/>
                      </a:endParaRPr>
                    </a:p>
                  </a:txBody>
                  <a:tcPr marL="47625" marR="47625" marT="19050" marB="19050"/>
                </a:tc>
              </a:tr>
            </a:tbl>
          </a:graphicData>
        </a:graphic>
      </p:graphicFrame>
      <p:pic>
        <p:nvPicPr>
          <p:cNvPr id="9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480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50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Introdução</a:t>
            </a:r>
            <a:br>
              <a:rPr lang="pt-BR" dirty="0" smtClean="0"/>
            </a:br>
            <a:r>
              <a:rPr lang="pt-BR" b="0" i="1" dirty="0" smtClean="0"/>
              <a:t>Versionamento de Serviços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95537" y="1203598"/>
            <a:ext cx="8352928" cy="1169551"/>
          </a:xfrm>
        </p:spPr>
        <p:txBody>
          <a:bodyPr/>
          <a:lstStyle/>
          <a:p>
            <a:r>
              <a:rPr lang="pt-BR" dirty="0" smtClean="0"/>
              <a:t>Como mencionamos, um contrato de serviço irá definir </a:t>
            </a:r>
            <a:r>
              <a:rPr lang="pt-BR" dirty="0"/>
              <a:t>os </a:t>
            </a:r>
            <a:r>
              <a:rPr lang="pt-BR" b="1" dirty="0" smtClean="0"/>
              <a:t>benefícios </a:t>
            </a:r>
            <a:r>
              <a:rPr lang="pt-BR" dirty="0" smtClean="0"/>
              <a:t>(funcionalidades e/ou dados disponibilizados) </a:t>
            </a:r>
            <a:r>
              <a:rPr lang="pt-BR" dirty="0"/>
              <a:t>e as </a:t>
            </a:r>
            <a:r>
              <a:rPr lang="pt-BR" b="1" dirty="0" smtClean="0"/>
              <a:t>obrigações </a:t>
            </a:r>
            <a:r>
              <a:rPr lang="pt-BR" dirty="0" smtClean="0"/>
              <a:t>(mensagens, protocolos, SLA, ) </a:t>
            </a:r>
            <a:r>
              <a:rPr lang="pt-BR" dirty="0"/>
              <a:t>entre 2 entidades: o consumidor e provedor do </a:t>
            </a:r>
            <a:r>
              <a:rPr lang="pt-BR" dirty="0" smtClean="0"/>
              <a:t>serviço. Cada vez que este contrato é alterado ambas deverão estar claras de quais foram as mudanças. Por isso na </a:t>
            </a:r>
            <a:r>
              <a:rPr lang="pt-BR" b="1" dirty="0" smtClean="0"/>
              <a:t>Arquitetura de Serviços </a:t>
            </a:r>
            <a:r>
              <a:rPr lang="pt-BR" dirty="0" smtClean="0"/>
              <a:t>iremos seguir a seguinte </a:t>
            </a:r>
            <a:r>
              <a:rPr lang="pt-BR" b="1" dirty="0" smtClean="0"/>
              <a:t>estratégia de versionamento</a:t>
            </a:r>
            <a:r>
              <a:rPr lang="pt-BR" dirty="0" smtClean="0"/>
              <a:t>: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43612"/>
              </p:ext>
            </p:extLst>
          </p:nvPr>
        </p:nvGraphicFramePr>
        <p:xfrm>
          <a:off x="492224" y="2499742"/>
          <a:ext cx="7968208" cy="1379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32"/>
                <a:gridCol w="1080120"/>
                <a:gridCol w="5904656"/>
              </a:tblGrid>
              <a:tr h="144016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Tipo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/>
                        <a:t># (e.g.)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</a:t>
                      </a:r>
                      <a:endParaRPr lang="pt-BR" sz="1400" dirty="0"/>
                    </a:p>
                  </a:txBody>
                  <a:tcPr/>
                </a:tc>
              </a:tr>
              <a:tr h="343272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Major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X</a:t>
                      </a:r>
                      <a:r>
                        <a:rPr lang="pt-BR" sz="1200" dirty="0" smtClean="0"/>
                        <a:t>.0.0 (1.0.0)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Mudança de contrato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que quebra “</a:t>
                      </a:r>
                      <a:r>
                        <a:rPr lang="en-US" sz="1200" dirty="0" smtClean="0"/>
                        <a:t>backward compatibility”.  </a:t>
                      </a:r>
                      <a:r>
                        <a:rPr lang="en-US" sz="1200" dirty="0" err="1" smtClean="0"/>
                        <a:t>Impacto</a:t>
                      </a:r>
                      <a:r>
                        <a:rPr lang="en-US" sz="1200" dirty="0" smtClean="0"/>
                        <a:t> no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consumidor</a:t>
                      </a:r>
                      <a:r>
                        <a:rPr lang="en-US" sz="1200" baseline="0" dirty="0" smtClean="0"/>
                        <a:t>.</a:t>
                      </a:r>
                      <a:endParaRPr lang="pt-BR" sz="1200" dirty="0"/>
                    </a:p>
                  </a:txBody>
                  <a:tcPr/>
                </a:tc>
              </a:tr>
              <a:tr h="127496">
                <a:tc>
                  <a:txBody>
                    <a:bodyPr/>
                    <a:lstStyle/>
                    <a:p>
                      <a:r>
                        <a:rPr lang="pt-BR" sz="1200" b="1" dirty="0" err="1" smtClean="0"/>
                        <a:t>Minor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/>
                        <a:t>x</a:t>
                      </a:r>
                      <a:r>
                        <a:rPr lang="pt-BR" sz="1200" dirty="0" smtClean="0"/>
                        <a:t>.</a:t>
                      </a:r>
                      <a:r>
                        <a:rPr lang="pt-BR" sz="1200" b="1" dirty="0" smtClean="0"/>
                        <a:t>X</a:t>
                      </a:r>
                      <a:r>
                        <a:rPr lang="pt-BR" sz="1200" dirty="0" smtClean="0"/>
                        <a:t>.0 (1.1.0)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Mudança que é</a:t>
                      </a:r>
                      <a:r>
                        <a:rPr lang="pt-BR" sz="1200" baseline="0" dirty="0" smtClean="0"/>
                        <a:t> “</a:t>
                      </a:r>
                      <a:r>
                        <a:rPr lang="pt-BR" sz="1200" baseline="0" dirty="0" err="1" smtClean="0"/>
                        <a:t>backward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baseline="0" dirty="0" err="1" smtClean="0"/>
                        <a:t>compatible</a:t>
                      </a:r>
                      <a:r>
                        <a:rPr lang="pt-BR" sz="1200" baseline="0" dirty="0" smtClean="0"/>
                        <a:t>”, não afeta o consumidor.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b="1" dirty="0" err="1" smtClean="0"/>
                        <a:t>Revision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err="1" smtClean="0"/>
                        <a:t>x</a:t>
                      </a:r>
                      <a:r>
                        <a:rPr lang="pt-BR" sz="1200" dirty="0" err="1" smtClean="0"/>
                        <a:t>.x.</a:t>
                      </a:r>
                      <a:r>
                        <a:rPr lang="pt-BR" sz="1200" b="1" dirty="0" err="1" smtClean="0"/>
                        <a:t>X</a:t>
                      </a:r>
                      <a:r>
                        <a:rPr lang="pt-BR" sz="1200" dirty="0" smtClean="0"/>
                        <a:t> (1.1.1)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Contrato não muda, normalmente usado quando</a:t>
                      </a:r>
                      <a:r>
                        <a:rPr lang="pt-BR" sz="1200" baseline="0" dirty="0" smtClean="0"/>
                        <a:t> implementação alterada internamente para melhoria.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Espaço Reservado para Conteúdo 3"/>
          <p:cNvSpPr txBox="1">
            <a:spLocks/>
          </p:cNvSpPr>
          <p:nvPr/>
        </p:nvSpPr>
        <p:spPr>
          <a:xfrm>
            <a:off x="467544" y="4011910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i="1" dirty="0" smtClean="0"/>
              <a:t>Nota</a:t>
            </a:r>
            <a:r>
              <a:rPr lang="pt-BR" dirty="0" smtClean="0"/>
              <a:t>: Só versões </a:t>
            </a:r>
            <a:r>
              <a:rPr lang="pt-BR" b="1" dirty="0" smtClean="0"/>
              <a:t>Major</a:t>
            </a:r>
            <a:r>
              <a:rPr lang="pt-BR" dirty="0" smtClean="0"/>
              <a:t> irão requer a alteração do </a:t>
            </a:r>
            <a:r>
              <a:rPr lang="pt-BR" dirty="0" err="1" smtClean="0"/>
              <a:t>end</a:t>
            </a:r>
            <a:r>
              <a:rPr lang="pt-BR" dirty="0" smtClean="0"/>
              <a:t>-point do serviço, i.e. só o # Major será incluído no contrato (WSDL, XSD). As outras alterações só iram ser refletidas em documentação associada e no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15159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Princípios de Utilização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66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Princípios de Utilização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Protocolos de Comunicação &amp; Especificações WS-*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1835696" y="1203598"/>
            <a:ext cx="7057429" cy="523220"/>
          </a:xfrm>
        </p:spPr>
        <p:txBody>
          <a:bodyPr/>
          <a:lstStyle/>
          <a:p>
            <a:r>
              <a:rPr lang="pt-BR" dirty="0" smtClean="0"/>
              <a:t>Os </a:t>
            </a:r>
            <a:r>
              <a:rPr lang="pt-BR" b="1" dirty="0"/>
              <a:t>P</a:t>
            </a:r>
            <a:r>
              <a:rPr lang="pt-BR" b="1" dirty="0" smtClean="0"/>
              <a:t>rotocolos </a:t>
            </a:r>
            <a:r>
              <a:rPr lang="pt-BR" b="1" dirty="0"/>
              <a:t>P</a:t>
            </a:r>
            <a:r>
              <a:rPr lang="pt-BR" b="1" dirty="0" smtClean="0"/>
              <a:t>adrão </a:t>
            </a:r>
            <a:r>
              <a:rPr lang="pt-BR" dirty="0" smtClean="0"/>
              <a:t>(base) que irão ser suportados pela </a:t>
            </a:r>
            <a:r>
              <a:rPr lang="pt-BR" b="1" dirty="0" smtClean="0"/>
              <a:t>Arquitetura de Serviços</a:t>
            </a:r>
            <a:r>
              <a:rPr lang="pt-BR" dirty="0" smtClean="0"/>
              <a:t> são os seguintes:</a:t>
            </a:r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323528" y="4876006"/>
            <a:ext cx="568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 smtClean="0"/>
              <a:t>*Este é o protocolo “default” dos </a:t>
            </a:r>
            <a:r>
              <a:rPr lang="pt-BR" sz="1000" b="1" dirty="0" smtClean="0"/>
              <a:t>Serviços de Negócio </a:t>
            </a:r>
            <a:r>
              <a:rPr lang="pt-BR" sz="1000" dirty="0" smtClean="0"/>
              <a:t>da Arquitetura.</a:t>
            </a:r>
            <a:endParaRPr lang="pt-BR" sz="1000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11433"/>
              </p:ext>
            </p:extLst>
          </p:nvPr>
        </p:nvGraphicFramePr>
        <p:xfrm>
          <a:off x="1907704" y="1779662"/>
          <a:ext cx="6912768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54899"/>
                <a:gridCol w="455786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SOAP over HTTP*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Mensagens SOAP</a:t>
                      </a:r>
                      <a:r>
                        <a:rPr lang="pt-BR" baseline="0" dirty="0" smtClean="0"/>
                        <a:t> sobre transporte HTTP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SOAP over JMS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Mensagens SOAP</a:t>
                      </a:r>
                      <a:r>
                        <a:rPr lang="pt-BR" baseline="0" dirty="0" smtClean="0"/>
                        <a:t> sobre transporte JMS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Espaço Reservado para Conteúdo 3"/>
          <p:cNvSpPr txBox="1">
            <a:spLocks/>
          </p:cNvSpPr>
          <p:nvPr/>
        </p:nvSpPr>
        <p:spPr>
          <a:xfrm>
            <a:off x="1907704" y="2715766"/>
            <a:ext cx="705678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As seguintes </a:t>
            </a:r>
            <a:r>
              <a:rPr lang="pt-BR" b="1" dirty="0" smtClean="0"/>
              <a:t>especificações (standards</a:t>
            </a:r>
            <a:r>
              <a:rPr lang="pt-BR" dirty="0" smtClean="0"/>
              <a:t>) são suportadas:</a:t>
            </a:r>
          </a:p>
          <a:p>
            <a:r>
              <a:rPr lang="pt-BR" b="1" dirty="0" smtClean="0"/>
              <a:t>Base                                                WS-I Profiles</a:t>
            </a:r>
            <a:endParaRPr lang="pt-BR" b="1" dirty="0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809483"/>
              </p:ext>
            </p:extLst>
          </p:nvPr>
        </p:nvGraphicFramePr>
        <p:xfrm>
          <a:off x="1923896" y="3291830"/>
          <a:ext cx="1784008" cy="1341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4008"/>
              </a:tblGrid>
              <a:tr h="27357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WSDL</a:t>
                      </a:r>
                      <a:endParaRPr lang="pt-BR" sz="1600" dirty="0"/>
                    </a:p>
                  </a:txBody>
                  <a:tcPr/>
                </a:tc>
              </a:tr>
              <a:tr h="27357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SOAP</a:t>
                      </a:r>
                      <a:endParaRPr lang="pt-BR" sz="1600" dirty="0"/>
                    </a:p>
                  </a:txBody>
                  <a:tcPr/>
                </a:tc>
              </a:tr>
              <a:tr h="27357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XML</a:t>
                      </a:r>
                      <a:endParaRPr lang="pt-BR" sz="1600" dirty="0"/>
                    </a:p>
                  </a:txBody>
                  <a:tcPr/>
                </a:tc>
              </a:tr>
              <a:tr h="30259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HTTP,</a:t>
                      </a:r>
                      <a:r>
                        <a:rPr lang="pt-BR" sz="1600" baseline="0" dirty="0" smtClean="0"/>
                        <a:t> HTTPS, JMS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3832"/>
              </p:ext>
            </p:extLst>
          </p:nvPr>
        </p:nvGraphicFramePr>
        <p:xfrm>
          <a:off x="4716016" y="3330550"/>
          <a:ext cx="3744416" cy="1041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48273"/>
                <a:gridCol w="1296143"/>
              </a:tblGrid>
              <a:tr h="148653">
                <a:tc>
                  <a:txBody>
                    <a:bodyPr/>
                    <a:lstStyle/>
                    <a:p>
                      <a:r>
                        <a:rPr lang="pt-B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Reliable Secure Profile</a:t>
                      </a:r>
                      <a:endParaRPr lang="pt-B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Basic</a:t>
                      </a:r>
                      <a:r>
                        <a:rPr lang="pt-BR" sz="1600" baseline="0" dirty="0" smtClean="0"/>
                        <a:t> Security Profile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v1.1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Basic</a:t>
                      </a:r>
                      <a:r>
                        <a:rPr lang="pt-BR" sz="1600" baseline="0" dirty="0" smtClean="0"/>
                        <a:t> Profile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v1.1, v1.2, v2.0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3" y="1347614"/>
            <a:ext cx="1230677" cy="207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01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Princípios de Utilização</a:t>
            </a:r>
            <a:br>
              <a:rPr lang="pt-BR" dirty="0" smtClean="0"/>
            </a:br>
            <a:r>
              <a:rPr lang="pt-BR" b="0" i="1" dirty="0" smtClean="0"/>
              <a:t>Modelo Canônico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146800" cy="738664"/>
          </a:xfrm>
        </p:spPr>
        <p:txBody>
          <a:bodyPr/>
          <a:lstStyle/>
          <a:p>
            <a:r>
              <a:rPr lang="pt-BR" dirty="0" smtClean="0">
                <a:solidFill>
                  <a:schemeClr val="dk1"/>
                </a:solidFill>
              </a:rPr>
              <a:t>Todos </a:t>
            </a:r>
            <a:r>
              <a:rPr lang="pt-BR" dirty="0">
                <a:solidFill>
                  <a:schemeClr val="dk1"/>
                </a:solidFill>
              </a:rPr>
              <a:t>os </a:t>
            </a:r>
            <a:r>
              <a:rPr lang="pt-BR" dirty="0" smtClean="0">
                <a:solidFill>
                  <a:schemeClr val="dk1"/>
                </a:solidFill>
              </a:rPr>
              <a:t>Serviços </a:t>
            </a:r>
            <a:r>
              <a:rPr lang="pt-BR" dirty="0">
                <a:solidFill>
                  <a:schemeClr val="dk1"/>
                </a:solidFill>
              </a:rPr>
              <a:t>de </a:t>
            </a:r>
            <a:r>
              <a:rPr lang="pt-BR" dirty="0" smtClean="0">
                <a:solidFill>
                  <a:schemeClr val="dk1"/>
                </a:solidFill>
              </a:rPr>
              <a:t>Negócio expostos pelo Barramento irão utilizar </a:t>
            </a:r>
            <a:r>
              <a:rPr lang="pt-BR" dirty="0">
                <a:solidFill>
                  <a:schemeClr val="dk1"/>
                </a:solidFill>
              </a:rPr>
              <a:t>como </a:t>
            </a:r>
            <a:r>
              <a:rPr lang="pt-BR" b="1" dirty="0">
                <a:solidFill>
                  <a:schemeClr val="dk1"/>
                </a:solidFill>
              </a:rPr>
              <a:t>padrão de mensagens</a:t>
            </a:r>
            <a:r>
              <a:rPr lang="pt-BR" dirty="0">
                <a:solidFill>
                  <a:schemeClr val="dk1"/>
                </a:solidFill>
              </a:rPr>
              <a:t> as </a:t>
            </a:r>
            <a:r>
              <a:rPr lang="pt-BR" b="1" dirty="0">
                <a:solidFill>
                  <a:schemeClr val="dk1"/>
                </a:solidFill>
              </a:rPr>
              <a:t>entidades de negócio</a:t>
            </a:r>
            <a:r>
              <a:rPr lang="pt-BR" dirty="0">
                <a:solidFill>
                  <a:schemeClr val="dk1"/>
                </a:solidFill>
              </a:rPr>
              <a:t> baseadas no </a:t>
            </a:r>
            <a:r>
              <a:rPr lang="pt-BR" b="1" dirty="0" smtClean="0">
                <a:solidFill>
                  <a:schemeClr val="dk1"/>
                </a:solidFill>
              </a:rPr>
              <a:t>Modelo Canônico </a:t>
            </a:r>
            <a:r>
              <a:rPr lang="pt-BR" dirty="0">
                <a:solidFill>
                  <a:schemeClr val="dk1"/>
                </a:solidFill>
              </a:rPr>
              <a:t>de dados da </a:t>
            </a:r>
            <a:r>
              <a:rPr lang="pt-BR" dirty="0" smtClean="0">
                <a:solidFill>
                  <a:schemeClr val="dk1"/>
                </a:solidFill>
              </a:rPr>
              <a:t>Oi, que é o </a:t>
            </a:r>
            <a:r>
              <a:rPr lang="pt-PT" dirty="0">
                <a:latin typeface="Myriad Pro" pitchFamily="34" charset="0"/>
              </a:rPr>
              <a:t>modelo lógico de informação corporativa</a:t>
            </a:r>
            <a:r>
              <a:rPr lang="pt-BR" dirty="0" smtClean="0">
                <a:solidFill>
                  <a:schemeClr val="dk1"/>
                </a:solidFill>
              </a:rPr>
              <a:t>.</a:t>
            </a:r>
            <a:endParaRPr lang="pt-BR" dirty="0">
              <a:solidFill>
                <a:schemeClr val="dk1"/>
              </a:solidFill>
            </a:endParaRPr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2555776" y="1923678"/>
            <a:ext cx="5807050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 </a:t>
            </a:r>
            <a:r>
              <a:rPr lang="pt-BR" b="1" dirty="0" smtClean="0"/>
              <a:t>modelo canônico </a:t>
            </a:r>
            <a:r>
              <a:rPr lang="pt-BR" dirty="0" smtClean="0"/>
              <a:t>servirá de </a:t>
            </a:r>
            <a:r>
              <a:rPr lang="pt-BR" b="1" dirty="0" smtClean="0"/>
              <a:t>vocabulário comum </a:t>
            </a:r>
            <a:r>
              <a:rPr lang="pt-BR" dirty="0" smtClean="0"/>
              <a:t>entre</a:t>
            </a:r>
            <a:r>
              <a:rPr lang="pt-PT" dirty="0" smtClean="0">
                <a:latin typeface="Myriad Pro" pitchFamily="34" charset="0"/>
              </a:rPr>
              <a:t> </a:t>
            </a:r>
            <a:r>
              <a:rPr lang="pt-PT" dirty="0">
                <a:latin typeface="Myriad Pro" pitchFamily="34" charset="0"/>
              </a:rPr>
              <a:t>todos os sistemas </a:t>
            </a:r>
            <a:r>
              <a:rPr lang="pt-PT" dirty="0" smtClean="0">
                <a:latin typeface="Myriad Pro" pitchFamily="34" charset="0"/>
              </a:rPr>
              <a:t>e/ou </a:t>
            </a:r>
            <a:r>
              <a:rPr lang="pt-PT" dirty="0">
                <a:latin typeface="Myriad Pro" pitchFamily="34" charset="0"/>
              </a:rPr>
              <a:t>aplicações que tenham de passar informação </a:t>
            </a:r>
            <a:r>
              <a:rPr lang="pt-PT" dirty="0" smtClean="0">
                <a:latin typeface="Myriad Pro" pitchFamily="34" charset="0"/>
              </a:rPr>
              <a:t>relevante </a:t>
            </a:r>
            <a:r>
              <a:rPr lang="pt-PT" dirty="0">
                <a:latin typeface="Myriad Pro" pitchFamily="34" charset="0"/>
              </a:rPr>
              <a:t>através </a:t>
            </a:r>
            <a:r>
              <a:rPr lang="pt-PT" dirty="0" smtClean="0">
                <a:latin typeface="Myriad Pro" pitchFamily="34" charset="0"/>
              </a:rPr>
              <a:t>do Barramento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Myriad Pro" pitchFamily="34" charset="0"/>
              </a:rPr>
              <a:t>Ele define o dicionário </a:t>
            </a:r>
            <a:r>
              <a:rPr lang="pt-PT" dirty="0">
                <a:latin typeface="Myriad Pro" pitchFamily="34" charset="0"/>
              </a:rPr>
              <a:t>de </a:t>
            </a:r>
            <a:r>
              <a:rPr lang="pt-PT" b="1" dirty="0">
                <a:latin typeface="Myriad Pro" pitchFamily="34" charset="0"/>
              </a:rPr>
              <a:t>conceitos</a:t>
            </a:r>
            <a:r>
              <a:rPr lang="pt-PT" dirty="0">
                <a:latin typeface="Myriad Pro" pitchFamily="34" charset="0"/>
              </a:rPr>
              <a:t> (</a:t>
            </a:r>
            <a:r>
              <a:rPr lang="pt-PT" dirty="0" smtClean="0">
                <a:latin typeface="Myriad Pro" pitchFamily="34" charset="0"/>
              </a:rPr>
              <a:t>semântica, i.e. significado) da organização e identifica as </a:t>
            </a:r>
            <a:r>
              <a:rPr lang="pt-PT" b="1" dirty="0" smtClean="0">
                <a:latin typeface="Myriad Pro" pitchFamily="34" charset="0"/>
              </a:rPr>
              <a:t>entidades de negócio </a:t>
            </a:r>
            <a:r>
              <a:rPr lang="pt-PT" dirty="0" smtClean="0">
                <a:latin typeface="Myriad Pro" pitchFamily="34" charset="0"/>
              </a:rPr>
              <a:t>(cliente, ordem, conta fatura, etc..), alinhado ao </a:t>
            </a:r>
            <a:r>
              <a:rPr lang="pt-PT" b="1" dirty="0" smtClean="0">
                <a:latin typeface="Myriad Pro" pitchFamily="34" charset="0"/>
              </a:rPr>
              <a:t>SID*</a:t>
            </a:r>
            <a:r>
              <a:rPr lang="pt-PT" dirty="0" smtClean="0">
                <a:latin typeface="Myriad Pro" pitchFamily="34" charset="0"/>
              </a:rPr>
              <a:t> do </a:t>
            </a:r>
            <a:r>
              <a:rPr lang="pt-PT" b="1" dirty="0" smtClean="0">
                <a:latin typeface="Myriad Pro" pitchFamily="34" charset="0"/>
              </a:rPr>
              <a:t>TMForum</a:t>
            </a:r>
            <a:r>
              <a:rPr lang="pt-PT" dirty="0" smtClean="0">
                <a:latin typeface="Myriad Pro" pitchFamily="34" charset="0"/>
              </a:rPr>
              <a:t>;</a:t>
            </a:r>
            <a:endParaRPr lang="pt-PT" dirty="0">
              <a:latin typeface="Myriad Pro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Myriad Pro" pitchFamily="34" charset="0"/>
              </a:rPr>
              <a:t>Define os </a:t>
            </a:r>
            <a:r>
              <a:rPr lang="pt-PT" b="1" dirty="0" smtClean="0">
                <a:latin typeface="Myriad Pro" pitchFamily="34" charset="0"/>
              </a:rPr>
              <a:t>atributos</a:t>
            </a:r>
            <a:r>
              <a:rPr lang="pt-PT" dirty="0" smtClean="0">
                <a:latin typeface="Myriad Pro" pitchFamily="34" charset="0"/>
              </a:rPr>
              <a:t> de cada entidade de negócio (atributos identificadores, base e extensão), </a:t>
            </a:r>
            <a:r>
              <a:rPr lang="pt-PT" dirty="0">
                <a:latin typeface="Myriad Pro" pitchFamily="34" charset="0"/>
              </a:rPr>
              <a:t>indicando as respetivas </a:t>
            </a:r>
            <a:r>
              <a:rPr lang="pt-PT" b="1" dirty="0">
                <a:latin typeface="Myriad Pro" pitchFamily="34" charset="0"/>
              </a:rPr>
              <a:t>características</a:t>
            </a:r>
            <a:r>
              <a:rPr lang="pt-PT" dirty="0">
                <a:latin typeface="Myriad Pro" pitchFamily="34" charset="0"/>
              </a:rPr>
              <a:t> e </a:t>
            </a:r>
            <a:r>
              <a:rPr lang="pt-PT" dirty="0" smtClean="0">
                <a:latin typeface="Myriad Pro" pitchFamily="34" charset="0"/>
              </a:rPr>
              <a:t>identifica </a:t>
            </a:r>
            <a:r>
              <a:rPr lang="pt-PT" b="1" dirty="0" smtClean="0">
                <a:latin typeface="Myriad Pro" pitchFamily="34" charset="0"/>
              </a:rPr>
              <a:t>associações</a:t>
            </a:r>
            <a:r>
              <a:rPr lang="pt-BR" dirty="0"/>
              <a:t> </a:t>
            </a:r>
            <a:r>
              <a:rPr lang="pt-BR" dirty="0" smtClean="0"/>
              <a:t>entre as diferentes entidades através de diagramas;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Define a </a:t>
            </a:r>
            <a:r>
              <a:rPr lang="pt-BR" b="1" dirty="0" smtClean="0"/>
              <a:t>representação técnica das entidades </a:t>
            </a:r>
            <a:r>
              <a:rPr lang="pt-BR" dirty="0" smtClean="0"/>
              <a:t>(i.e. </a:t>
            </a:r>
            <a:r>
              <a:rPr lang="pt-PT" dirty="0" smtClean="0">
                <a:latin typeface="Myriad Pro" pitchFamily="34" charset="0"/>
              </a:rPr>
              <a:t>sintaxe – tipo, formato, tamanho, etc.. ) e identifica os atributos com valores fechados, que definimos como </a:t>
            </a:r>
            <a:r>
              <a:rPr lang="pt-PT" b="1" dirty="0" smtClean="0">
                <a:latin typeface="Myriad Pro" pitchFamily="34" charset="0"/>
              </a:rPr>
              <a:t>dados referência</a:t>
            </a:r>
            <a:r>
              <a:rPr lang="pt-BR" dirty="0"/>
              <a:t>;</a:t>
            </a:r>
            <a:endParaRPr lang="pt-BR" dirty="0" smtClean="0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323528" y="4876586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*SID – </a:t>
            </a:r>
            <a:r>
              <a:rPr lang="pt-BR" sz="800" dirty="0" err="1" smtClean="0"/>
              <a:t>Shared</a:t>
            </a:r>
            <a:r>
              <a:rPr lang="pt-BR" sz="800" dirty="0" smtClean="0"/>
              <a:t> </a:t>
            </a:r>
            <a:r>
              <a:rPr lang="pt-BR" sz="800" dirty="0" err="1" smtClean="0"/>
              <a:t>Information</a:t>
            </a:r>
            <a:r>
              <a:rPr lang="pt-BR" sz="800" dirty="0" smtClean="0"/>
              <a:t> </a:t>
            </a:r>
            <a:r>
              <a:rPr lang="pt-BR" sz="800" dirty="0" err="1" smtClean="0"/>
              <a:t>Model</a:t>
            </a:r>
            <a:r>
              <a:rPr lang="pt-BR" sz="800" dirty="0" smtClean="0"/>
              <a:t>, </a:t>
            </a:r>
            <a:r>
              <a:rPr lang="pt-BR" sz="800" dirty="0" err="1" smtClean="0"/>
              <a:t>TMForum</a:t>
            </a:r>
            <a:r>
              <a:rPr lang="pt-BR" sz="800" dirty="0" smtClean="0"/>
              <a:t> </a:t>
            </a:r>
            <a:endParaRPr lang="pt-BR" sz="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5" y="1963425"/>
            <a:ext cx="1899785" cy="284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02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13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480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49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Princípios de </a:t>
            </a:r>
            <a:r>
              <a:rPr lang="pt-BR" dirty="0" smtClean="0"/>
              <a:t>Utilização</a:t>
            </a:r>
            <a:br>
              <a:rPr lang="pt-BR" dirty="0" smtClean="0"/>
            </a:br>
            <a:r>
              <a:rPr lang="pt-BR" b="0" i="1" dirty="0" smtClean="0"/>
              <a:t>Formato </a:t>
            </a:r>
            <a:r>
              <a:rPr lang="pt-BR" b="0" i="1" dirty="0"/>
              <a:t>Canônico de </a:t>
            </a:r>
            <a:r>
              <a:rPr lang="pt-BR" b="0" i="1" dirty="0" smtClean="0"/>
              <a:t>Mensagem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75606"/>
            <a:ext cx="8146800" cy="738664"/>
          </a:xfrm>
        </p:spPr>
        <p:txBody>
          <a:bodyPr/>
          <a:lstStyle/>
          <a:p>
            <a:r>
              <a:rPr lang="pt-BR" dirty="0" smtClean="0"/>
              <a:t>Todos os </a:t>
            </a:r>
            <a:r>
              <a:rPr lang="pt-BR" b="1" dirty="0" smtClean="0"/>
              <a:t>consumidores</a:t>
            </a:r>
            <a:r>
              <a:rPr lang="pt-BR" dirty="0" smtClean="0"/>
              <a:t> ou </a:t>
            </a:r>
            <a:r>
              <a:rPr lang="pt-BR" b="1" dirty="0" smtClean="0"/>
              <a:t>provedores</a:t>
            </a:r>
            <a:r>
              <a:rPr lang="pt-BR" dirty="0" smtClean="0"/>
              <a:t> de serviços que interagem com a Arquitetura deverão utilizar como formato da mensagem o padrão de </a:t>
            </a:r>
            <a:r>
              <a:rPr lang="pt-BR" b="1" dirty="0" smtClean="0"/>
              <a:t>Formato Canônico</a:t>
            </a:r>
            <a:r>
              <a:rPr lang="pt-BR" dirty="0" smtClean="0"/>
              <a:t> da Arquitetura (que irá depender do </a:t>
            </a:r>
            <a:r>
              <a:rPr lang="pt-BR" b="1" dirty="0"/>
              <a:t>protocolo de mensagem </a:t>
            </a:r>
            <a:r>
              <a:rPr lang="pt-BR" dirty="0" smtClean="0"/>
              <a:t>utilizado, e.g. SOAP, XML, etc..).</a:t>
            </a:r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2267744" y="2069084"/>
            <a:ext cx="6336704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Duas entidades foram definidas para as mensagens a serem recebidas ou enviadas pela Arquitetura, estas entidades irão ser definidas no </a:t>
            </a:r>
            <a:r>
              <a:rPr lang="pt-BR" dirty="0" err="1" smtClean="0"/>
              <a:t>Message</a:t>
            </a:r>
            <a:r>
              <a:rPr lang="pt-BR" dirty="0"/>
              <a:t> </a:t>
            </a:r>
            <a:r>
              <a:rPr lang="pt-BR" dirty="0" smtClean="0"/>
              <a:t>Header das mensagens </a:t>
            </a:r>
            <a:r>
              <a:rPr lang="pt-BR" dirty="0" err="1" smtClean="0"/>
              <a:t>request</a:t>
            </a:r>
            <a:r>
              <a:rPr lang="pt-BR" dirty="0" smtClean="0"/>
              <a:t> e response dos serviços: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smtClean="0">
                <a:latin typeface="Myriad Pro" pitchFamily="34" charset="0"/>
              </a:rPr>
              <a:t>Message Header</a:t>
            </a:r>
            <a:r>
              <a:rPr lang="pt-PT" dirty="0" smtClean="0">
                <a:latin typeface="Myriad Pro" pitchFamily="34" charset="0"/>
              </a:rPr>
              <a:t>: </a:t>
            </a:r>
            <a:r>
              <a:rPr lang="pt-BR" dirty="0" smtClean="0"/>
              <a:t>Estrutura de metadados que representa </a:t>
            </a:r>
            <a:r>
              <a:rPr lang="pt-BR" dirty="0"/>
              <a:t>o </a:t>
            </a:r>
            <a:r>
              <a:rPr lang="pt-BR" b="1" dirty="0" smtClean="0"/>
              <a:t>cabeçalho das mensagens</a:t>
            </a:r>
            <a:r>
              <a:rPr lang="pt-BR" dirty="0" smtClean="0"/>
              <a:t>, e que </a:t>
            </a:r>
            <a:r>
              <a:rPr lang="pt-BR" dirty="0"/>
              <a:t>deverá estar presente em todas as mensagens recebidas e retornadas pelas operações dos serviços, tanto nas execuções síncronas das </a:t>
            </a:r>
            <a:r>
              <a:rPr lang="pt-BR" dirty="0" smtClean="0"/>
              <a:t>operações, </a:t>
            </a:r>
            <a:r>
              <a:rPr lang="pt-BR" dirty="0"/>
              <a:t>quanto assíncronas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Myriad Pro" pitchFamily="34" charset="0"/>
              </a:rPr>
              <a:t>Response</a:t>
            </a:r>
            <a:r>
              <a:rPr lang="pt-BR" dirty="0" smtClean="0">
                <a:latin typeface="Myriad Pro" pitchFamily="34" charset="0"/>
              </a:rPr>
              <a:t>: </a:t>
            </a:r>
            <a:r>
              <a:rPr lang="pt-BR" dirty="0"/>
              <a:t>Estrutura de </a:t>
            </a:r>
            <a:r>
              <a:rPr lang="pt-BR" dirty="0" smtClean="0"/>
              <a:t>metadados que propaga o(s) código(s) de retorno (de sucesso ou erro) e informações associadas da framework a ser enviadas aos consumidores de serviço ou pelos provedores de serviços que interagem com a Arquitetura;</a:t>
            </a:r>
            <a:endParaRPr lang="pt-PT" dirty="0">
              <a:latin typeface="Myriad Pro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03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16002"/>
            <a:ext cx="1682842" cy="25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5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Princípios de </a:t>
            </a:r>
            <a:r>
              <a:rPr lang="pt-BR" dirty="0" smtClean="0"/>
              <a:t>Utilização</a:t>
            </a:r>
            <a:br>
              <a:rPr lang="pt-BR" dirty="0" smtClean="0"/>
            </a:br>
            <a:r>
              <a:rPr lang="pt-BR" b="0" i="1" dirty="0" smtClean="0"/>
              <a:t>ID Únicos de Requisição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267744" y="1275606"/>
            <a:ext cx="6311056" cy="3711785"/>
          </a:xfrm>
        </p:spPr>
        <p:txBody>
          <a:bodyPr/>
          <a:lstStyle/>
          <a:p>
            <a:r>
              <a:rPr lang="pt-BR" dirty="0" smtClean="0"/>
              <a:t>Todos os </a:t>
            </a:r>
            <a:r>
              <a:rPr lang="pt-BR" b="1" dirty="0" smtClean="0"/>
              <a:t>consumidores</a:t>
            </a:r>
            <a:r>
              <a:rPr lang="pt-BR" dirty="0" smtClean="0"/>
              <a:t> de serviços que interagem com a Arquitetura deverão gerar um </a:t>
            </a:r>
            <a:r>
              <a:rPr lang="pt-BR" b="1" dirty="0" smtClean="0"/>
              <a:t>ID único para cada requisição</a:t>
            </a:r>
            <a:r>
              <a:rPr lang="pt-BR" dirty="0" smtClean="0"/>
              <a:t> (</a:t>
            </a:r>
            <a:r>
              <a:rPr lang="pt-BR" dirty="0" err="1" smtClean="0"/>
              <a:t>Transaction</a:t>
            </a:r>
            <a:r>
              <a:rPr lang="pt-BR" dirty="0" smtClean="0"/>
              <a:t> ID). Este ID deverá ser </a:t>
            </a:r>
            <a:r>
              <a:rPr lang="pt-BR" b="1" dirty="0" smtClean="0"/>
              <a:t>único</a:t>
            </a:r>
            <a:r>
              <a:rPr lang="pt-BR" dirty="0" smtClean="0"/>
              <a:t> no contexto do consumidor. </a:t>
            </a:r>
            <a:r>
              <a:rPr lang="pt-BR" dirty="0" smtClean="0">
                <a:solidFill>
                  <a:schemeClr val="dk1"/>
                </a:solidFill>
              </a:rPr>
              <a:t>O(s</a:t>
            </a:r>
            <a:r>
              <a:rPr lang="pt-BR" dirty="0">
                <a:solidFill>
                  <a:schemeClr val="dk1"/>
                </a:solidFill>
              </a:rPr>
              <a:t>) serviços </a:t>
            </a:r>
            <a:r>
              <a:rPr lang="pt-BR" b="1" dirty="0">
                <a:solidFill>
                  <a:schemeClr val="dk1"/>
                </a:solidFill>
              </a:rPr>
              <a:t>provedores</a:t>
            </a:r>
            <a:r>
              <a:rPr lang="pt-BR" dirty="0">
                <a:solidFill>
                  <a:schemeClr val="dk1"/>
                </a:solidFill>
              </a:rPr>
              <a:t> terão a responsabilidade de fazer uso </a:t>
            </a:r>
            <a:r>
              <a:rPr lang="pt-BR" dirty="0" smtClean="0">
                <a:solidFill>
                  <a:schemeClr val="dk1"/>
                </a:solidFill>
              </a:rPr>
              <a:t>deste ID para </a:t>
            </a:r>
            <a:r>
              <a:rPr lang="pt-BR" b="1" dirty="0" smtClean="0">
                <a:solidFill>
                  <a:schemeClr val="dk1"/>
                </a:solidFill>
              </a:rPr>
              <a:t>operacionalizar a solução de integração fim-a-fim</a:t>
            </a:r>
            <a:r>
              <a:rPr lang="pt-BR" dirty="0" smtClean="0">
                <a:solidFill>
                  <a:schemeClr val="dk1"/>
                </a:solidFill>
              </a:rPr>
              <a:t>.</a:t>
            </a:r>
          </a:p>
          <a:p>
            <a:endParaRPr lang="pt-BR" i="1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</a:rPr>
              <a:t>O </a:t>
            </a:r>
            <a:r>
              <a:rPr lang="pt-BR" b="1" dirty="0" err="1" smtClean="0">
                <a:solidFill>
                  <a:schemeClr val="dk1"/>
                </a:solidFill>
              </a:rPr>
              <a:t>Transaction</a:t>
            </a:r>
            <a:r>
              <a:rPr lang="pt-BR" b="1" dirty="0" smtClean="0">
                <a:solidFill>
                  <a:schemeClr val="dk1"/>
                </a:solidFill>
              </a:rPr>
              <a:t> ID </a:t>
            </a:r>
            <a:r>
              <a:rPr lang="pt-BR" dirty="0" smtClean="0">
                <a:solidFill>
                  <a:schemeClr val="dk1"/>
                </a:solidFill>
              </a:rPr>
              <a:t>será o identificador </a:t>
            </a:r>
            <a:r>
              <a:rPr lang="pt-BR" b="1" dirty="0" smtClean="0">
                <a:solidFill>
                  <a:schemeClr val="dk1"/>
                </a:solidFill>
              </a:rPr>
              <a:t>único</a:t>
            </a:r>
            <a:r>
              <a:rPr lang="pt-BR" dirty="0" smtClean="0">
                <a:solidFill>
                  <a:schemeClr val="dk1"/>
                </a:solidFill>
              </a:rPr>
              <a:t> da transação de </a:t>
            </a:r>
            <a:r>
              <a:rPr lang="pt-BR" dirty="0">
                <a:solidFill>
                  <a:schemeClr val="dk1"/>
                </a:solidFill>
              </a:rPr>
              <a:t>n</a:t>
            </a:r>
            <a:r>
              <a:rPr lang="pt-BR" dirty="0" smtClean="0">
                <a:solidFill>
                  <a:schemeClr val="dk1"/>
                </a:solidFill>
              </a:rPr>
              <a:t>egócio </a:t>
            </a:r>
            <a:r>
              <a:rPr lang="pt-BR" dirty="0" smtClean="0">
                <a:ea typeface="Calibri"/>
                <a:cs typeface="Times New Roman"/>
              </a:rPr>
              <a:t>do </a:t>
            </a:r>
            <a:r>
              <a:rPr lang="pt-BR" dirty="0">
                <a:ea typeface="Calibri"/>
                <a:cs typeface="Times New Roman"/>
              </a:rPr>
              <a:t>consumidor que iniciou esta requisição de </a:t>
            </a:r>
            <a:r>
              <a:rPr lang="pt-BR" dirty="0" smtClean="0">
                <a:ea typeface="Calibri"/>
                <a:cs typeface="Times New Roman"/>
              </a:rPr>
              <a:t>serviço.</a:t>
            </a:r>
            <a:r>
              <a:rPr lang="pt-BR" dirty="0" smtClean="0">
                <a:solidFill>
                  <a:schemeClr val="dk1"/>
                </a:solidFill>
              </a:rPr>
              <a:t> </a:t>
            </a:r>
            <a:r>
              <a:rPr lang="pt-PT" dirty="0">
                <a:latin typeface="Arial" pitchFamily="34" charset="0"/>
                <a:cs typeface="Arial" pitchFamily="34" charset="0"/>
              </a:rPr>
              <a:t>Este permite identificar univocamente cada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requisição (mensagem) recebida </a:t>
            </a:r>
            <a:r>
              <a:rPr lang="pt-PT" dirty="0">
                <a:latin typeface="Arial" pitchFamily="34" charset="0"/>
                <a:cs typeface="Arial" pitchFamily="34" charset="0"/>
              </a:rPr>
              <a:t>de um determinado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consumidor.</a:t>
            </a:r>
            <a:r>
              <a:rPr lang="pt-PT" dirty="0">
                <a:latin typeface="Arial" pitchFamily="34" charset="0"/>
                <a:cs typeface="Arial" pitchFamily="34" charset="0"/>
              </a:rPr>
              <a:t> Trata-se de um identificador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puramente técnico</a:t>
            </a:r>
            <a:r>
              <a:rPr lang="pt-PT" dirty="0">
                <a:latin typeface="Arial" pitchFamily="34" charset="0"/>
                <a:cs typeface="Arial" pitchFamily="34" charset="0"/>
              </a:rPr>
              <a:t>, sobre o qual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não</a:t>
            </a:r>
            <a:r>
              <a:rPr lang="pt-PT" dirty="0">
                <a:latin typeface="Arial" pitchFamily="34" charset="0"/>
                <a:cs typeface="Arial" pitchFamily="34" charset="0"/>
              </a:rPr>
              <a:t> deve ser implementada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lógica.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Caso a requisição seja feita utilizando um padrão de comunicação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assincrono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 o serviço provedor deverá criar um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novo Transaction ID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 na resposta à requisição e associar o  transaction ID inicial ao valor do atributo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Correlation ID da resposta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.</a:t>
            </a:r>
            <a:endParaRPr lang="pt-PT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04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1590"/>
            <a:ext cx="1656184" cy="370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480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28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Princípios de </a:t>
            </a:r>
            <a:r>
              <a:rPr lang="pt-BR" dirty="0" smtClean="0"/>
              <a:t>Utilização</a:t>
            </a:r>
            <a:br>
              <a:rPr lang="pt-BR" dirty="0" smtClean="0"/>
            </a:br>
            <a:r>
              <a:rPr lang="pt-BR" b="0" i="1" dirty="0" smtClean="0"/>
              <a:t>Business Key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267744" y="1275606"/>
            <a:ext cx="6311056" cy="3496342"/>
          </a:xfrm>
        </p:spPr>
        <p:txBody>
          <a:bodyPr/>
          <a:lstStyle/>
          <a:p>
            <a:r>
              <a:rPr lang="pt-BR" dirty="0" smtClean="0"/>
              <a:t>Todos os </a:t>
            </a:r>
            <a:r>
              <a:rPr lang="pt-BR" b="1" dirty="0" smtClean="0"/>
              <a:t>consumidores</a:t>
            </a:r>
            <a:r>
              <a:rPr lang="pt-BR" dirty="0" smtClean="0"/>
              <a:t> de serviços que interagem com a Arquitetura deverão utilizar uma </a:t>
            </a:r>
            <a:r>
              <a:rPr lang="pt-BR" b="1" dirty="0" smtClean="0"/>
              <a:t>Business Key </a:t>
            </a:r>
            <a:r>
              <a:rPr lang="pt-BR" dirty="0" smtClean="0"/>
              <a:t>(i.e. Chave de Negócio) na requisição aos serviços de negócio, que identifica a(s) entidade(s) de negócio(s) à qual esta requisição faz referência</a:t>
            </a:r>
            <a:r>
              <a:rPr lang="pt-BR" dirty="0" smtClean="0">
                <a:solidFill>
                  <a:schemeClr val="dk1"/>
                </a:solidFill>
              </a:rPr>
              <a:t>.</a:t>
            </a:r>
          </a:p>
          <a:p>
            <a:endParaRPr lang="pt-BR" i="1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</a:rPr>
              <a:t>A</a:t>
            </a:r>
            <a:r>
              <a:rPr lang="pt-BR" dirty="0" smtClean="0">
                <a:solidFill>
                  <a:schemeClr val="dk1"/>
                </a:solidFill>
              </a:rPr>
              <a:t> </a:t>
            </a:r>
            <a:r>
              <a:rPr lang="pt-BR" b="1" dirty="0" smtClean="0">
                <a:solidFill>
                  <a:schemeClr val="dk1"/>
                </a:solidFill>
              </a:rPr>
              <a:t>Business Key </a:t>
            </a:r>
            <a:r>
              <a:rPr lang="pt-BR" dirty="0" smtClean="0">
                <a:solidFill>
                  <a:schemeClr val="dk1"/>
                </a:solidFill>
              </a:rPr>
              <a:t>será o identificador da entidade de negócio que transita pela arquitetura de serviços</a:t>
            </a:r>
            <a:r>
              <a:rPr lang="pt-BR" dirty="0" smtClean="0">
                <a:ea typeface="Calibri"/>
                <a:cs typeface="Times New Roman"/>
              </a:rPr>
              <a:t>.</a:t>
            </a:r>
            <a:r>
              <a:rPr lang="pt-BR" dirty="0" smtClean="0">
                <a:solidFill>
                  <a:schemeClr val="dk1"/>
                </a:solidFill>
              </a:rPr>
              <a:t> Esta chave é um </a:t>
            </a:r>
            <a:r>
              <a:rPr lang="pt-BR" b="1" dirty="0" smtClean="0">
                <a:solidFill>
                  <a:schemeClr val="dk1"/>
                </a:solidFill>
              </a:rPr>
              <a:t>identificador funcional </a:t>
            </a:r>
            <a:r>
              <a:rPr lang="pt-BR" dirty="0" smtClean="0">
                <a:solidFill>
                  <a:schemeClr val="dk1"/>
                </a:solidFill>
              </a:rPr>
              <a:t>e </a:t>
            </a:r>
            <a:r>
              <a:rPr lang="pt-BR" b="1" dirty="0" smtClean="0">
                <a:solidFill>
                  <a:schemeClr val="dk1"/>
                </a:solidFill>
              </a:rPr>
              <a:t>correlaciona as diferentes transações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independentes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trocadas na Arquitetura.</a:t>
            </a:r>
            <a:endParaRPr lang="pt-BR" dirty="0" smtClean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</a:rPr>
              <a:t>Esta chave deverá estar presente, tanto nas requisições quanto nas respostas relacionadas, e deverá ser transitada entre o consumidor e o(s) provedores.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Esta chave será </a:t>
            </a:r>
            <a:r>
              <a:rPr lang="pt-PT" dirty="0">
                <a:latin typeface="Arial" pitchFamily="34" charset="0"/>
                <a:cs typeface="Arial" pitchFamily="34" charset="0"/>
              </a:rPr>
              <a:t>constituída por um ou vários identificadores presentes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na(s) entidade(s) incluídas na requisição e deverá </a:t>
            </a:r>
            <a:r>
              <a:rPr lang="pt-PT" dirty="0">
                <a:latin typeface="Arial" pitchFamily="34" charset="0"/>
                <a:cs typeface="Arial" pitchFamily="34" charset="0"/>
              </a:rPr>
              <a:t>ser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definida </a:t>
            </a:r>
            <a:r>
              <a:rPr lang="pt-PT" dirty="0">
                <a:latin typeface="Arial" pitchFamily="34" charset="0"/>
                <a:cs typeface="Arial" pitchFamily="34" charset="0"/>
              </a:rPr>
              <a:t>na fase de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desenho do serviços.</a:t>
            </a:r>
            <a:endParaRPr lang="pt-BR" dirty="0" smtClean="0">
              <a:solidFill>
                <a:schemeClr val="dk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05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1590"/>
            <a:ext cx="1656184" cy="37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Princípios de </a:t>
            </a:r>
            <a:r>
              <a:rPr lang="pt-BR" dirty="0" smtClean="0"/>
              <a:t>Utilização</a:t>
            </a:r>
            <a:br>
              <a:rPr lang="pt-BR" dirty="0" smtClean="0"/>
            </a:br>
            <a:r>
              <a:rPr lang="pt-BR" b="0" i="1" dirty="0" smtClean="0"/>
              <a:t>Gestão de Erros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419872" y="1203598"/>
            <a:ext cx="5472608" cy="3711785"/>
          </a:xfrm>
        </p:spPr>
        <p:txBody>
          <a:bodyPr/>
          <a:lstStyle/>
          <a:p>
            <a:r>
              <a:rPr lang="pt-BR" dirty="0" smtClean="0"/>
              <a:t>Todos os </a:t>
            </a:r>
            <a:r>
              <a:rPr lang="pt-BR" b="1" dirty="0" smtClean="0"/>
              <a:t>consumidores </a:t>
            </a:r>
            <a:r>
              <a:rPr lang="pt-BR" dirty="0" smtClean="0"/>
              <a:t>e</a:t>
            </a:r>
            <a:r>
              <a:rPr lang="pt-BR" b="1" dirty="0" smtClean="0"/>
              <a:t> provedores</a:t>
            </a:r>
            <a:r>
              <a:rPr lang="pt-BR" dirty="0" smtClean="0"/>
              <a:t> de serviços que interagem com a Arquitetura deverão gerir </a:t>
            </a:r>
            <a:r>
              <a:rPr lang="pt-BR" b="1" dirty="0" smtClean="0"/>
              <a:t>obrigatoriamente </a:t>
            </a:r>
            <a:r>
              <a:rPr lang="pt-BR" dirty="0" smtClean="0"/>
              <a:t>todos os erros enviados pela ou para a Arquitetura de Serviços</a:t>
            </a:r>
            <a:r>
              <a:rPr lang="pt-BR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</a:rPr>
              <a:t>Uma </a:t>
            </a:r>
            <a:r>
              <a:rPr lang="pt-BR" b="1" dirty="0" smtClean="0">
                <a:solidFill>
                  <a:schemeClr val="dk1"/>
                </a:solidFill>
              </a:rPr>
              <a:t>estrutura padronizada </a:t>
            </a:r>
            <a:r>
              <a:rPr lang="pt-BR" dirty="0" smtClean="0"/>
              <a:t>baseada em </a:t>
            </a:r>
            <a:r>
              <a:rPr lang="pt-BR" b="1" dirty="0" smtClean="0"/>
              <a:t>códigos </a:t>
            </a:r>
            <a:r>
              <a:rPr lang="pt-BR" b="1" dirty="0"/>
              <a:t>de retorno</a:t>
            </a:r>
            <a:r>
              <a:rPr lang="pt-BR" dirty="0"/>
              <a:t> </a:t>
            </a:r>
            <a:r>
              <a:rPr lang="pt-BR" dirty="0" smtClean="0">
                <a:solidFill>
                  <a:schemeClr val="dk1"/>
                </a:solidFill>
              </a:rPr>
              <a:t>(no </a:t>
            </a:r>
            <a:r>
              <a:rPr lang="pt-BR" b="1" dirty="0" err="1" smtClean="0">
                <a:solidFill>
                  <a:schemeClr val="dk1"/>
                </a:solidFill>
              </a:rPr>
              <a:t>Message</a:t>
            </a:r>
            <a:r>
              <a:rPr lang="pt-BR" b="1" dirty="0" smtClean="0">
                <a:solidFill>
                  <a:schemeClr val="dk1"/>
                </a:solidFill>
              </a:rPr>
              <a:t> Header </a:t>
            </a:r>
            <a:r>
              <a:rPr lang="pt-BR" dirty="0" smtClean="0">
                <a:solidFill>
                  <a:schemeClr val="dk1"/>
                </a:solidFill>
              </a:rPr>
              <a:t>da resposta) foi definida para facilitar a gestão de erros pelos consumidores e provedores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Os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erros enviados pelos provedores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deverão ser finos o suficientes para que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estratégias de reprossesamento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se necessário, possam ser definidas no Barramento.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Caso o erro seja enviado por um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serviço orquestrado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fazendo uso de vários serviços provedores acedendo a várias API(s),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o(s) erro(s) orginais vêm agregados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na resposta.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</a:rPr>
              <a:t>Em </a:t>
            </a:r>
            <a:r>
              <a:rPr lang="pt-BR" u="sng" dirty="0" smtClean="0">
                <a:solidFill>
                  <a:schemeClr val="dk1"/>
                </a:solidFill>
              </a:rPr>
              <a:t>casos excepcionais</a:t>
            </a:r>
            <a:r>
              <a:rPr lang="pt-BR" dirty="0" smtClean="0">
                <a:solidFill>
                  <a:schemeClr val="dk1"/>
                </a:solidFill>
              </a:rPr>
              <a:t>, uma </a:t>
            </a:r>
            <a:r>
              <a:rPr lang="pt-BR" b="1" dirty="0" smtClean="0">
                <a:solidFill>
                  <a:schemeClr val="dk1"/>
                </a:solidFill>
              </a:rPr>
              <a:t>SOAP </a:t>
            </a:r>
            <a:r>
              <a:rPr lang="pt-BR" b="1" dirty="0" err="1" smtClean="0">
                <a:solidFill>
                  <a:schemeClr val="dk1"/>
                </a:solidFill>
              </a:rPr>
              <a:t>Fault</a:t>
            </a:r>
            <a:r>
              <a:rPr lang="pt-BR" dirty="0">
                <a:solidFill>
                  <a:schemeClr val="dk1"/>
                </a:solidFill>
              </a:rPr>
              <a:t> </a:t>
            </a:r>
            <a:r>
              <a:rPr lang="pt-BR" dirty="0" smtClean="0">
                <a:solidFill>
                  <a:schemeClr val="dk1"/>
                </a:solidFill>
              </a:rPr>
              <a:t>(em caso de utilização SOAP) poderá ser enviada ao consumidor (tal como, erros HTTP/JMS – Erros de Transporte) que também deverão ser convenientemente tratados pelos consumidores. </a:t>
            </a:r>
            <a:endParaRPr lang="pt-BR" dirty="0">
              <a:solidFill>
                <a:schemeClr val="dk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06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9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480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8" y="1419622"/>
            <a:ext cx="318028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9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92" y="1419622"/>
            <a:ext cx="1814859" cy="194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0507" y="316001"/>
            <a:ext cx="6768000" cy="646331"/>
          </a:xfrm>
        </p:spPr>
        <p:txBody>
          <a:bodyPr/>
          <a:lstStyle/>
          <a:p>
            <a:pPr>
              <a:tabLst>
                <a:tab pos="5826125" algn="l"/>
              </a:tabLst>
            </a:pPr>
            <a:r>
              <a:rPr lang="pt-BR" dirty="0"/>
              <a:t>Princípios de Utilização</a:t>
            </a:r>
            <a:br>
              <a:rPr lang="pt-BR" dirty="0"/>
            </a:br>
            <a:r>
              <a:rPr lang="pt-BR" b="0" i="1" dirty="0"/>
              <a:t>Padrão </a:t>
            </a:r>
            <a:r>
              <a:rPr lang="pt-BR" b="0" i="1" dirty="0" smtClean="0"/>
              <a:t>dos Códigos Retorno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19</a:t>
            </a:fld>
            <a:endParaRPr lang="pt-BR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25401"/>
              </p:ext>
            </p:extLst>
          </p:nvPr>
        </p:nvGraphicFramePr>
        <p:xfrm>
          <a:off x="2195737" y="2139702"/>
          <a:ext cx="662473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2"/>
                <a:gridCol w="906543"/>
                <a:gridCol w="5160321"/>
              </a:tblGrid>
              <a:tr h="144016">
                <a:tc>
                  <a:txBody>
                    <a:bodyPr/>
                    <a:lstStyle/>
                    <a:p>
                      <a:r>
                        <a:rPr lang="pt-BR" sz="1200" baseline="0" dirty="0" smtClean="0"/>
                        <a:t>Tipo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Definição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Descrição</a:t>
                      </a:r>
                      <a:endParaRPr lang="pt-BR" sz="1200" dirty="0"/>
                    </a:p>
                  </a:txBody>
                  <a:tcPr/>
                </a:tc>
              </a:tr>
              <a:tr h="6120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S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Sucesso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sucesso na execução da Requisição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Erro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Técnico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 que houve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um erro técnico no serviço/</a:t>
                      </a:r>
                      <a:r>
                        <a:rPr lang="pt-BR" sz="10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api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pt-BR" sz="1000" noProof="0" dirty="0" smtClean="0">
                          <a:effectLst/>
                          <a:latin typeface="arial"/>
                        </a:rPr>
                        <a:t>São</a:t>
                      </a:r>
                      <a:r>
                        <a:rPr lang="pt-BR" sz="1000" baseline="0" noProof="0" dirty="0" smtClean="0">
                          <a:effectLst/>
                          <a:latin typeface="arial"/>
                        </a:rPr>
                        <a:t> erros que normalmente </a:t>
                      </a:r>
                      <a:r>
                        <a:rPr lang="pt-BR" sz="1000" b="1" baseline="0" noProof="0" dirty="0" smtClean="0">
                          <a:effectLst/>
                          <a:latin typeface="arial"/>
                        </a:rPr>
                        <a:t>não</a:t>
                      </a:r>
                      <a:r>
                        <a:rPr lang="pt-BR" sz="1000" baseline="0" noProof="0" dirty="0" smtClean="0">
                          <a:effectLst/>
                          <a:latin typeface="arial"/>
                        </a:rPr>
                        <a:t> são </a:t>
                      </a:r>
                      <a:r>
                        <a:rPr lang="pt-BR" sz="1000" noProof="0" dirty="0" smtClean="0">
                          <a:effectLst/>
                          <a:latin typeface="arial"/>
                        </a:rPr>
                        <a:t>esperados</a:t>
                      </a:r>
                      <a:r>
                        <a:rPr lang="pt-BR" sz="1000" baseline="0" noProof="0" dirty="0" smtClean="0">
                          <a:effectLst/>
                          <a:latin typeface="arial"/>
                        </a:rPr>
                        <a:t> e</a:t>
                      </a:r>
                      <a:r>
                        <a:rPr lang="pt-BR" sz="1000" noProof="0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pt-BR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para os quais os consumidores de serviços </a:t>
                      </a:r>
                      <a:r>
                        <a:rPr lang="pt-BR" sz="1000" b="1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não</a:t>
                      </a:r>
                      <a:r>
                        <a:rPr lang="pt-BR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1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podem</a:t>
                      </a:r>
                      <a:r>
                        <a:rPr lang="pt-BR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000" b="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facilmente</a:t>
                      </a:r>
                      <a:r>
                        <a:rPr lang="pt-BR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) </a:t>
                      </a:r>
                      <a:r>
                        <a:rPr lang="pt-BR" sz="1000" b="1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recuperar</a:t>
                      </a:r>
                      <a:r>
                        <a:rPr lang="pt-BR" sz="1000" b="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pois e</a:t>
                      </a:r>
                      <a:r>
                        <a:rPr lang="pt-BR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stão dependentes de outros</a:t>
                      </a:r>
                      <a:r>
                        <a:rPr lang="pt-BR" sz="10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resolver a causa raiz do problema.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Erro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de Negócio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 que houve um erro funcional/negócio. Erro previsto pela </a:t>
                      </a:r>
                      <a:r>
                        <a:rPr lang="pt-BR" sz="1000" b="1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lógica de negócio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do serviço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pt-BR" sz="10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i.e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Cliente já existe, Cliente bloqueado, Cliente não existe). São </a:t>
                      </a:r>
                      <a:r>
                        <a:rPr lang="pt-BR" sz="1000" baseline="0" noProof="0" dirty="0" smtClean="0">
                          <a:effectLst/>
                          <a:latin typeface="arial"/>
                        </a:rPr>
                        <a:t>erros esperados (i.e. podem ser definidos no contrato dos serviços) </a:t>
                      </a:r>
                      <a:r>
                        <a:rPr lang="pt-BR" sz="1000" noProof="0" dirty="0" smtClean="0">
                          <a:effectLst/>
                          <a:latin typeface="arial"/>
                        </a:rPr>
                        <a:t>para os quais os consumidores </a:t>
                      </a:r>
                      <a:r>
                        <a:rPr lang="pt-BR" sz="1000" b="1" noProof="0" dirty="0" smtClean="0">
                          <a:effectLst/>
                          <a:latin typeface="arial"/>
                        </a:rPr>
                        <a:t>podem</a:t>
                      </a:r>
                      <a:r>
                        <a:rPr lang="pt-BR" sz="1000" noProof="0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pt-BR" sz="1000" b="0" noProof="0" dirty="0" smtClean="0">
                          <a:effectLst/>
                          <a:latin typeface="arial"/>
                        </a:rPr>
                        <a:t>normalmente</a:t>
                      </a:r>
                      <a:r>
                        <a:rPr lang="pt-BR" sz="1000" b="1" noProof="0" dirty="0" smtClean="0">
                          <a:effectLst/>
                          <a:latin typeface="arial"/>
                        </a:rPr>
                        <a:t> recuperar.</a:t>
                      </a:r>
                      <a:endParaRPr lang="pt-BR" sz="1000" noProof="0" dirty="0" smtClean="0">
                        <a:effectLst/>
                        <a:latin typeface="arial"/>
                      </a:endParaRPr>
                    </a:p>
                  </a:txBody>
                  <a:tcPr marL="68580" marR="68580" marT="0" marB="0" anchor="ctr"/>
                </a:tc>
              </a:tr>
              <a:tr h="1957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Aviso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 que houve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um aviso (e.g. requisição já processada), mas a requisição foi processada (com restrições).</a:t>
                      </a:r>
                      <a:endParaRPr lang="pt-BR" sz="1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123728" y="1275606"/>
            <a:ext cx="6840760" cy="738664"/>
          </a:xfrm>
        </p:spPr>
        <p:txBody>
          <a:bodyPr/>
          <a:lstStyle/>
          <a:p>
            <a:r>
              <a:rPr lang="pt-BR" dirty="0" smtClean="0"/>
              <a:t>Como referido, todas as mensagens resposta enviadas/recebidas pela Arquitetura terão uma </a:t>
            </a:r>
            <a:r>
              <a:rPr lang="pt-BR" b="1" dirty="0" smtClean="0"/>
              <a:t>estrutura padrão</a:t>
            </a:r>
            <a:r>
              <a:rPr lang="pt-BR" dirty="0" smtClean="0"/>
              <a:t>. O código de retorno dum serviço será tipificado da seguinte forma, sendo os erros classificados de </a:t>
            </a:r>
            <a:r>
              <a:rPr lang="pt-BR" b="1" dirty="0" smtClean="0"/>
              <a:t>Técnicos</a:t>
            </a:r>
            <a:r>
              <a:rPr lang="pt-BR" dirty="0" smtClean="0"/>
              <a:t> ou de </a:t>
            </a:r>
            <a:r>
              <a:rPr lang="pt-BR" b="1" dirty="0" smtClean="0"/>
              <a:t>Negócio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09753" y="2991553"/>
            <a:ext cx="981927" cy="300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07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123728" y="4280778"/>
            <a:ext cx="6711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pt-PT" sz="1400" dirty="0">
                <a:latin typeface="Arial"/>
                <a:cs typeface="Arial"/>
              </a:rPr>
              <a:t>Os </a:t>
            </a:r>
            <a:r>
              <a:rPr lang="pt-PT" sz="1400" b="1" dirty="0">
                <a:latin typeface="Arial"/>
                <a:cs typeface="Arial"/>
              </a:rPr>
              <a:t>códigos de retorno </a:t>
            </a:r>
            <a:r>
              <a:rPr lang="pt-PT" sz="1400" dirty="0">
                <a:latin typeface="Arial"/>
                <a:cs typeface="Arial"/>
              </a:rPr>
              <a:t>devolvidos pelos </a:t>
            </a:r>
            <a:r>
              <a:rPr lang="pt-PT" sz="1400" b="1" dirty="0" smtClean="0">
                <a:latin typeface="Arial"/>
                <a:cs typeface="Arial"/>
              </a:rPr>
              <a:t>provedores</a:t>
            </a:r>
            <a:r>
              <a:rPr lang="pt-PT" sz="1400" dirty="0" smtClean="0">
                <a:latin typeface="Arial"/>
                <a:cs typeface="Arial"/>
              </a:rPr>
              <a:t> devem </a:t>
            </a:r>
            <a:r>
              <a:rPr lang="pt-PT" sz="1400" dirty="0">
                <a:latin typeface="Arial"/>
                <a:cs typeface="Arial"/>
              </a:rPr>
              <a:t>ter uma </a:t>
            </a:r>
            <a:r>
              <a:rPr lang="pt-PT" sz="1400" b="1" u="sng" dirty="0">
                <a:latin typeface="Arial"/>
                <a:cs typeface="Arial"/>
              </a:rPr>
              <a:t>semântica </a:t>
            </a:r>
            <a:r>
              <a:rPr lang="pt-PT" sz="1400" b="1" u="sng" dirty="0" smtClean="0">
                <a:latin typeface="Arial"/>
                <a:cs typeface="Arial"/>
              </a:rPr>
              <a:t>unívoca</a:t>
            </a:r>
            <a:r>
              <a:rPr lang="pt-PT" sz="1400" dirty="0">
                <a:latin typeface="Arial"/>
                <a:cs typeface="Arial"/>
              </a:rPr>
              <a:t> </a:t>
            </a:r>
            <a:r>
              <a:rPr lang="pt-PT" sz="1400" dirty="0" smtClean="0">
                <a:latin typeface="Arial"/>
                <a:cs typeface="Arial"/>
              </a:rPr>
              <a:t>(um código =  </a:t>
            </a:r>
            <a:r>
              <a:rPr lang="pt-PT" sz="1400" dirty="0">
                <a:latin typeface="Arial"/>
                <a:cs typeface="Arial"/>
              </a:rPr>
              <a:t>um </a:t>
            </a:r>
            <a:r>
              <a:rPr lang="pt-PT" sz="1400" dirty="0" smtClean="0">
                <a:latin typeface="Arial"/>
                <a:cs typeface="Arial"/>
              </a:rPr>
              <a:t>significado </a:t>
            </a:r>
            <a:r>
              <a:rPr lang="pt-PT" sz="1400" dirty="0">
                <a:latin typeface="Arial"/>
                <a:cs typeface="Arial"/>
              </a:rPr>
              <a:t>transversal ao </a:t>
            </a:r>
            <a:r>
              <a:rPr lang="pt-PT" sz="1400" dirty="0" smtClean="0">
                <a:latin typeface="Arial"/>
                <a:cs typeface="Arial"/>
              </a:rPr>
              <a:t>sistema e/ou aplicação).</a:t>
            </a:r>
            <a:endParaRPr lang="pt-PT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77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369332"/>
          </a:xfrm>
        </p:spPr>
        <p:txBody>
          <a:bodyPr/>
          <a:lstStyle/>
          <a:p>
            <a:r>
              <a:rPr lang="pt-BR" dirty="0" smtClean="0"/>
              <a:t>Controlo de Versão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81663"/>
              </p:ext>
            </p:extLst>
          </p:nvPr>
        </p:nvGraphicFramePr>
        <p:xfrm>
          <a:off x="467544" y="1175638"/>
          <a:ext cx="828092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864096"/>
                <a:gridCol w="1008112"/>
                <a:gridCol w="583264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0.10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14/04/2014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Versão Draft para validação</a:t>
                      </a:r>
                      <a:endParaRPr lang="pt-B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0.20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16/04/2014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Adicionou-se princípio de segurança base</a:t>
                      </a:r>
                      <a:r>
                        <a:rPr lang="pt-BR" sz="1200" baseline="0" dirty="0" smtClean="0"/>
                        <a:t> para sistemas/aplicações</a:t>
                      </a:r>
                      <a:endParaRPr lang="pt-BR" sz="1200" dirty="0"/>
                    </a:p>
                  </a:txBody>
                  <a:tcPr/>
                </a:tc>
              </a:tr>
              <a:tr h="121032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0.30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16/04/2014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Adicionou-se</a:t>
                      </a:r>
                      <a:r>
                        <a:rPr lang="pt-BR" sz="1200" baseline="0" dirty="0" smtClean="0"/>
                        <a:t> uma Nota geral que o conteúdo do guia poderá ser alterado durante o desenvolvimento. Alterações mínimas de conteúdo nos slides 9, 17, 20</a:t>
                      </a:r>
                      <a:endParaRPr lang="pt-BR" sz="1200" dirty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0.40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17/04/2014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Adicionou-se</a:t>
                      </a:r>
                      <a:r>
                        <a:rPr lang="pt-BR" sz="1200" baseline="0" dirty="0" smtClean="0"/>
                        <a:t> um  novo slide sobre Governança de Dados e a relação entre as diversas áreas requeridas na definição de serviços. </a:t>
                      </a:r>
                      <a:endParaRPr lang="pt-BR" sz="1200" dirty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17/04/2014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aseline="0" dirty="0" smtClean="0"/>
                        <a:t>Revisão interna completa.</a:t>
                      </a:r>
                      <a:endParaRPr lang="pt-BR" sz="1200" dirty="0" smtClean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1.10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29/04/2014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Alterações após apresentação com Arquiteturas e Coordenador</a:t>
                      </a:r>
                      <a:r>
                        <a:rPr lang="pt-BR" sz="1200" baseline="0" dirty="0" smtClean="0"/>
                        <a:t> Projeto CRM</a:t>
                      </a:r>
                      <a:endParaRPr lang="pt-BR" sz="1200" dirty="0" smtClean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1.20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21/09/2014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Alterações para</a:t>
                      </a:r>
                      <a:r>
                        <a:rPr lang="pt-BR" sz="1200" baseline="0" dirty="0" smtClean="0"/>
                        <a:t> alinhar com</a:t>
                      </a:r>
                      <a:r>
                        <a:rPr lang="pt-BR" sz="1200" dirty="0" smtClean="0"/>
                        <a:t> Arquitetura de Referência v1.50 (Slides</a:t>
                      </a:r>
                      <a:r>
                        <a:rPr lang="pt-BR" sz="1200" baseline="0" dirty="0" smtClean="0"/>
                        <a:t> 15,18, 19</a:t>
                      </a:r>
                      <a:r>
                        <a:rPr lang="pt-BR" sz="1200" dirty="0" smtClean="0"/>
                        <a:t>)</a:t>
                      </a:r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1.30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02/10/2014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Adicionou-se um novo principio</a:t>
                      </a:r>
                      <a:r>
                        <a:rPr lang="pt-BR" sz="1200" baseline="0" dirty="0" smtClean="0"/>
                        <a:t> relacionado com operações – Padrão de Operação</a:t>
                      </a:r>
                      <a:endParaRPr lang="pt-B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0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de Utilização</a:t>
            </a:r>
            <a:br>
              <a:rPr lang="pt-BR" dirty="0"/>
            </a:br>
            <a:r>
              <a:rPr lang="pt-BR" b="0" i="1" dirty="0" smtClean="0"/>
              <a:t>Serviços Provedores Idempotentes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067944" y="1357200"/>
            <a:ext cx="4752528" cy="353943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pt-BR" dirty="0" smtClean="0"/>
              <a:t>Os serviços </a:t>
            </a:r>
            <a:r>
              <a:rPr lang="pt-BR" b="1" dirty="0" smtClean="0"/>
              <a:t>consumidores</a:t>
            </a:r>
            <a:r>
              <a:rPr lang="pt-BR" dirty="0" smtClean="0"/>
              <a:t> ou </a:t>
            </a:r>
            <a:r>
              <a:rPr lang="pt-BR" b="1" dirty="0" smtClean="0"/>
              <a:t>provedores</a:t>
            </a:r>
            <a:r>
              <a:rPr lang="pt-BR" dirty="0" smtClean="0"/>
              <a:t> deverão demonstrar a capacidade  de ser </a:t>
            </a:r>
            <a:r>
              <a:rPr lang="pt-BR" b="1" dirty="0" smtClean="0"/>
              <a:t>idempotentes</a:t>
            </a:r>
            <a:r>
              <a:rPr lang="pt-BR" dirty="0" smtClean="0"/>
              <a:t>, i.e. s</a:t>
            </a:r>
            <a:r>
              <a:rPr lang="pt-BR" dirty="0" smtClean="0">
                <a:solidFill>
                  <a:schemeClr val="dk1"/>
                </a:solidFill>
              </a:rPr>
              <a:t>e uma requisição já foi processada pelo provedor, essa mesma requisição, em outro momento posterior, não deverá ser tida em conta</a:t>
            </a:r>
            <a:r>
              <a:rPr lang="pt-BR" dirty="0" smtClean="0"/>
              <a:t>).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Este requisito é válido </a:t>
            </a:r>
            <a:r>
              <a:rPr lang="pt-BR" dirty="0"/>
              <a:t>p</a:t>
            </a:r>
            <a:r>
              <a:rPr lang="pt-BR" dirty="0" smtClean="0"/>
              <a:t>ara serviços que </a:t>
            </a:r>
            <a:r>
              <a:rPr lang="pt-BR" b="1" dirty="0" smtClean="0"/>
              <a:t>atualizem dados</a:t>
            </a:r>
            <a:r>
              <a:rPr lang="pt-BR" dirty="0" smtClean="0"/>
              <a:t> no sistema consumidor ou provedor (caso estes sejam os </a:t>
            </a:r>
            <a:r>
              <a:rPr lang="pt-BR" b="1" dirty="0" err="1" smtClean="0"/>
              <a:t>slaves</a:t>
            </a:r>
            <a:r>
              <a:rPr lang="pt-BR" b="1" dirty="0" smtClean="0"/>
              <a:t> da informação</a:t>
            </a:r>
            <a:r>
              <a:rPr lang="pt-BR" dirty="0" smtClean="0"/>
              <a:t>).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Este requisito garante que a arquitetura </a:t>
            </a:r>
            <a:r>
              <a:rPr lang="pt-BR" b="1" dirty="0" smtClean="0"/>
              <a:t>possa reprocessar</a:t>
            </a:r>
            <a:r>
              <a:rPr lang="pt-BR" dirty="0" smtClean="0"/>
              <a:t> requisições caso haja um erro (ou em caso de reenvio erróneo pelo consumidor), sem por em causa a consistência dos dados nas aplicações provedores ou consumidoras.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Caso os serviços consumidor ou provedor encontrem esta situação a </a:t>
            </a:r>
            <a:r>
              <a:rPr lang="pt-BR" b="1" dirty="0" smtClean="0"/>
              <a:t>requisição deverá ser ignorada </a:t>
            </a:r>
            <a:r>
              <a:rPr lang="pt-BR" dirty="0" smtClean="0"/>
              <a:t>e um erro (ou </a:t>
            </a:r>
            <a:r>
              <a:rPr lang="pt-BR" dirty="0" err="1" smtClean="0"/>
              <a:t>warning</a:t>
            </a:r>
            <a:r>
              <a:rPr lang="pt-BR" dirty="0" smtClean="0"/>
              <a:t>) comunicado.</a:t>
            </a:r>
            <a:endParaRPr lang="pt-BR" b="1" dirty="0" smtClean="0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46" y="1167958"/>
            <a:ext cx="3716698" cy="375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08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9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480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7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915816" y="1357200"/>
            <a:ext cx="5904656" cy="3323987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pt-BR" dirty="0" smtClean="0"/>
              <a:t>Os </a:t>
            </a:r>
            <a:r>
              <a:rPr lang="pt-BR" b="1" dirty="0"/>
              <a:t>S</a:t>
            </a:r>
            <a:r>
              <a:rPr lang="pt-BR" b="1" dirty="0" smtClean="0"/>
              <a:t>erviços de Negócio </a:t>
            </a:r>
            <a:r>
              <a:rPr lang="pt-BR" dirty="0" smtClean="0"/>
              <a:t>da Arquitetura irão comunicar mensagens canônicas utilizando o seguinte padrão de transmissão </a:t>
            </a:r>
            <a:r>
              <a:rPr lang="pt-BR" dirty="0"/>
              <a:t>d</a:t>
            </a:r>
            <a:r>
              <a:rPr lang="pt-BR" dirty="0" smtClean="0"/>
              <a:t>as entidades de negócio do modelo canônico por tipo de operação.</a:t>
            </a:r>
          </a:p>
          <a:p>
            <a:pPr>
              <a:spcBef>
                <a:spcPts val="0"/>
              </a:spcBef>
              <a:defRPr/>
            </a:pPr>
            <a:endParaRPr lang="pt-BR" b="1" dirty="0" smtClean="0"/>
          </a:p>
          <a:p>
            <a:pPr>
              <a:spcBef>
                <a:spcPts val="0"/>
              </a:spcBef>
              <a:defRPr/>
            </a:pPr>
            <a:r>
              <a:rPr lang="pt-BR" b="1" dirty="0" smtClean="0"/>
              <a:t>Cenário(s) de SEARCH, READ, DELETE*</a:t>
            </a:r>
          </a:p>
          <a:p>
            <a:pPr>
              <a:spcBef>
                <a:spcPts val="0"/>
              </a:spcBef>
              <a:defRPr/>
            </a:pPr>
            <a:r>
              <a:rPr lang="pt-BR" dirty="0" smtClean="0"/>
              <a:t>O serviço</a:t>
            </a:r>
            <a:r>
              <a:rPr lang="pt-BR" b="1" dirty="0" smtClean="0"/>
              <a:t> consumidor </a:t>
            </a:r>
            <a:r>
              <a:rPr lang="pt-BR" dirty="0" smtClean="0"/>
              <a:t>irá enviar na mensagem de </a:t>
            </a:r>
            <a:r>
              <a:rPr lang="pt-BR" b="1" dirty="0" err="1" smtClean="0"/>
              <a:t>request</a:t>
            </a:r>
            <a:r>
              <a:rPr lang="pt-BR" dirty="0" smtClean="0"/>
              <a:t> uma ou mais chaves de entidades (e.g. </a:t>
            </a:r>
            <a:r>
              <a:rPr lang="pt-BR" dirty="0" err="1" smtClean="0"/>
              <a:t>idCliente</a:t>
            </a:r>
            <a:r>
              <a:rPr lang="pt-BR" dirty="0" smtClean="0"/>
              <a:t>, </a:t>
            </a:r>
            <a:r>
              <a:rPr lang="pt-BR" dirty="0" err="1" smtClean="0"/>
              <a:t>idServiço</a:t>
            </a:r>
            <a:r>
              <a:rPr lang="pt-BR" dirty="0" smtClean="0"/>
              <a:t>, etc..) e receberá da Arquitetura de Serviços uma ou mais Entidades de Negócio </a:t>
            </a:r>
            <a:r>
              <a:rPr lang="pt-BR" b="1" dirty="0" smtClean="0"/>
              <a:t>completa(s) </a:t>
            </a:r>
            <a:r>
              <a:rPr lang="pt-BR" dirty="0" smtClean="0"/>
              <a:t>na mensagem de response</a:t>
            </a:r>
            <a:r>
              <a:rPr lang="pt-BR" b="1" dirty="0" smtClean="0"/>
              <a:t>.</a:t>
            </a:r>
            <a:endParaRPr lang="pt-BR" b="1" dirty="0"/>
          </a:p>
          <a:p>
            <a:pPr>
              <a:spcBef>
                <a:spcPts val="0"/>
              </a:spcBef>
              <a:defRPr/>
            </a:pPr>
            <a:endParaRPr lang="pt-BR" b="1" dirty="0" smtClean="0"/>
          </a:p>
          <a:p>
            <a:pPr>
              <a:spcBef>
                <a:spcPts val="0"/>
              </a:spcBef>
              <a:defRPr/>
            </a:pPr>
            <a:r>
              <a:rPr lang="pt-BR" b="1" dirty="0"/>
              <a:t>Cenário(s) de </a:t>
            </a:r>
            <a:r>
              <a:rPr lang="pt-BR" b="1" dirty="0" smtClean="0"/>
              <a:t>CREATE, UPDATE</a:t>
            </a:r>
            <a:endParaRPr lang="pt-BR" b="1" dirty="0"/>
          </a:p>
          <a:p>
            <a:pPr>
              <a:spcBef>
                <a:spcPts val="0"/>
              </a:spcBef>
              <a:defRPr/>
            </a:pPr>
            <a:r>
              <a:rPr lang="pt-BR" dirty="0"/>
              <a:t>O serviço</a:t>
            </a:r>
            <a:r>
              <a:rPr lang="pt-BR" b="1" dirty="0"/>
              <a:t> consumidor </a:t>
            </a:r>
            <a:r>
              <a:rPr lang="pt-BR" dirty="0"/>
              <a:t>irá enviar na mensagem de </a:t>
            </a:r>
            <a:r>
              <a:rPr lang="pt-BR" b="1" dirty="0" err="1"/>
              <a:t>request</a:t>
            </a:r>
            <a:r>
              <a:rPr lang="pt-BR" dirty="0"/>
              <a:t> uma ou mais E</a:t>
            </a:r>
            <a:r>
              <a:rPr lang="pt-BR" dirty="0" smtClean="0"/>
              <a:t>ntidades de Negócio </a:t>
            </a:r>
            <a:r>
              <a:rPr lang="pt-BR" b="1" dirty="0" smtClean="0"/>
              <a:t>completa**</a:t>
            </a:r>
            <a:r>
              <a:rPr lang="pt-BR" dirty="0" smtClean="0"/>
              <a:t>(s) </a:t>
            </a:r>
            <a:r>
              <a:rPr lang="pt-BR" dirty="0"/>
              <a:t>(e.g. </a:t>
            </a:r>
            <a:r>
              <a:rPr lang="pt-BR" dirty="0" smtClean="0"/>
              <a:t>Cliente</a:t>
            </a:r>
            <a:r>
              <a:rPr lang="pt-BR" dirty="0"/>
              <a:t>, </a:t>
            </a:r>
            <a:r>
              <a:rPr lang="pt-BR" dirty="0" smtClean="0"/>
              <a:t>Ordem de Serviço</a:t>
            </a:r>
            <a:r>
              <a:rPr lang="pt-BR" dirty="0"/>
              <a:t>, etc..) e receberá da Arquitetura de </a:t>
            </a:r>
            <a:r>
              <a:rPr lang="pt-BR" dirty="0" smtClean="0"/>
              <a:t>Serviços  </a:t>
            </a:r>
            <a:r>
              <a:rPr lang="pt-BR" dirty="0"/>
              <a:t>uma ou mais Entidades de Negócio </a:t>
            </a:r>
            <a:r>
              <a:rPr lang="pt-BR" b="1" dirty="0"/>
              <a:t>completa(s) </a:t>
            </a:r>
            <a:r>
              <a:rPr lang="pt-BR" dirty="0"/>
              <a:t>na mensagem de response</a:t>
            </a:r>
            <a:r>
              <a:rPr lang="pt-BR" b="1" dirty="0" smtClean="0"/>
              <a:t>.</a:t>
            </a:r>
            <a:endParaRPr lang="pt-B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19" y="1323578"/>
            <a:ext cx="1886657" cy="333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323528" y="4803998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*DELETE – Uma operação do tipo de DELETE não existe normalmente (aplica-se um delete lógico) </a:t>
            </a:r>
            <a:endParaRPr lang="pt-BR" sz="800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323528" y="4948594"/>
            <a:ext cx="5544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** </a:t>
            </a:r>
            <a:r>
              <a:rPr lang="pt-BR" sz="800" dirty="0"/>
              <a:t> </a:t>
            </a:r>
            <a:r>
              <a:rPr lang="pt-BR" sz="800" dirty="0" smtClean="0"/>
              <a:t>“Completa” – Para as operações CU só alguns atributos são obrigatórios, mas o Retorno terá a visão do Master   </a:t>
            </a:r>
            <a:endParaRPr lang="pt-BR" sz="8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Princípios de Utilização</a:t>
            </a:r>
            <a:br>
              <a:rPr lang="pt-BR" dirty="0"/>
            </a:br>
            <a:r>
              <a:rPr lang="pt-BR" b="0" i="1" dirty="0" smtClean="0"/>
              <a:t>Padrão de Operação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09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Princípios de </a:t>
            </a:r>
            <a:r>
              <a:rPr lang="pt-BR" dirty="0" smtClean="0"/>
              <a:t>Utilização</a:t>
            </a:r>
            <a:br>
              <a:rPr lang="pt-BR" dirty="0" smtClean="0"/>
            </a:br>
            <a:r>
              <a:rPr lang="pt-BR" b="0" i="1" dirty="0" smtClean="0"/>
              <a:t>Segurança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03598"/>
            <a:ext cx="8244456" cy="954107"/>
          </a:xfrm>
        </p:spPr>
        <p:txBody>
          <a:bodyPr/>
          <a:lstStyle/>
          <a:p>
            <a:r>
              <a:rPr lang="pt-BR" dirty="0"/>
              <a:t>O conceito de  </a:t>
            </a:r>
            <a:r>
              <a:rPr lang="pt-BR" b="1" dirty="0"/>
              <a:t>segurança de integração </a:t>
            </a:r>
            <a:r>
              <a:rPr lang="pt-BR" dirty="0"/>
              <a:t>não é muito diferente do de </a:t>
            </a:r>
            <a:r>
              <a:rPr lang="pt-BR" b="1" dirty="0"/>
              <a:t>segurança da </a:t>
            </a:r>
            <a:r>
              <a:rPr lang="pt-BR" b="1" dirty="0" smtClean="0"/>
              <a:t>informação. </a:t>
            </a:r>
            <a:r>
              <a:rPr lang="pt-BR" dirty="0" smtClean="0"/>
              <a:t>Pode-se implementar na arquitetura, segurança a 2 níveis: </a:t>
            </a:r>
            <a:r>
              <a:rPr lang="pt-BR" b="1" dirty="0" smtClean="0"/>
              <a:t>Transporte</a:t>
            </a:r>
            <a:r>
              <a:rPr lang="pt-BR" dirty="0" smtClean="0"/>
              <a:t> e </a:t>
            </a:r>
            <a:r>
              <a:rPr lang="pt-BR" b="1" dirty="0" smtClean="0"/>
              <a:t>Mensagem</a:t>
            </a:r>
            <a:r>
              <a:rPr lang="pt-BR" dirty="0" smtClean="0"/>
              <a:t>. Como </a:t>
            </a:r>
            <a:r>
              <a:rPr lang="pt-BR" b="1" dirty="0" smtClean="0"/>
              <a:t>permissa base</a:t>
            </a:r>
            <a:r>
              <a:rPr lang="pt-BR" dirty="0" smtClean="0"/>
              <a:t>, todas os </a:t>
            </a:r>
            <a:r>
              <a:rPr lang="pt-BR" b="1" dirty="0" smtClean="0"/>
              <a:t>sistemas e/ou aplicações </a:t>
            </a:r>
            <a:r>
              <a:rPr lang="pt-BR" dirty="0" smtClean="0"/>
              <a:t>que são consumidores ou provedores de serviços na Arquitetura deverão implementar segurança a </a:t>
            </a:r>
            <a:r>
              <a:rPr lang="pt-BR" b="1" dirty="0" smtClean="0"/>
              <a:t>nível de transporte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7" y="2427734"/>
            <a:ext cx="207497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2699792" y="2283718"/>
            <a:ext cx="5902027" cy="259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 seguintes </a:t>
            </a:r>
            <a:r>
              <a:rPr lang="pt-BR" b="1" dirty="0" smtClean="0"/>
              <a:t>funcionalidades de segurança </a:t>
            </a:r>
            <a:r>
              <a:rPr lang="pt-BR" dirty="0" smtClean="0"/>
              <a:t>deverão ser </a:t>
            </a:r>
            <a:r>
              <a:rPr lang="pt-BR" b="1" dirty="0" smtClean="0"/>
              <a:t>garantidas </a:t>
            </a:r>
            <a:r>
              <a:rPr lang="pt-BR" dirty="0" smtClean="0"/>
              <a:t>entre os sistemas/aplicações consumidoras ou provedores de serviços e a Arquitetura de Serviços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Autenticação</a:t>
            </a:r>
            <a:r>
              <a:rPr lang="pt-BR" dirty="0" smtClean="0"/>
              <a:t>: Deverá ser feita autenticação dos </a:t>
            </a:r>
            <a:r>
              <a:rPr lang="pt-BR" b="1" dirty="0" smtClean="0"/>
              <a:t>servidores </a:t>
            </a:r>
            <a:r>
              <a:rPr lang="pt-BR" dirty="0" smtClean="0"/>
              <a:t>envolvidos nas transações através de SSL/TLS com certificados digitais;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Confidencialidade &amp; Integridade</a:t>
            </a:r>
            <a:r>
              <a:rPr lang="pt-BR" dirty="0" smtClean="0"/>
              <a:t>: Deverá ser feita a encriptação das mensagens durante o transporte com SSL/TLS </a:t>
            </a:r>
            <a:r>
              <a:rPr lang="pt-BR" dirty="0" err="1" smtClean="0"/>
              <a:t>Encryption</a:t>
            </a:r>
            <a:r>
              <a:rPr lang="pt-BR" dirty="0" smtClean="0"/>
              <a:t>;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Auditoria</a:t>
            </a:r>
            <a:r>
              <a:rPr lang="pt-BR" dirty="0" smtClean="0"/>
              <a:t>: Deverá ser garantida pelos </a:t>
            </a:r>
            <a:r>
              <a:rPr lang="pt-BR" b="1" dirty="0" smtClean="0"/>
              <a:t>provedores</a:t>
            </a:r>
            <a:r>
              <a:rPr lang="pt-BR" dirty="0" smtClean="0"/>
              <a:t> de serviços, auditoria das mensagens de entrada e saída dos serviços (informação de toda a requisição/resposta – </a:t>
            </a:r>
            <a:r>
              <a:rPr lang="pt-BR" dirty="0" err="1" smtClean="0"/>
              <a:t>i.e</a:t>
            </a:r>
            <a:r>
              <a:rPr lang="pt-BR" dirty="0" smtClean="0"/>
              <a:t> Header e </a:t>
            </a:r>
            <a:r>
              <a:rPr lang="pt-BR" dirty="0" err="1" smtClean="0"/>
              <a:t>Body</a:t>
            </a:r>
            <a:r>
              <a:rPr lang="pt-BR" dirty="0" smtClean="0"/>
              <a:t>);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</a:t>
            </a:r>
            <a:r>
              <a:rPr lang="pt-BR" sz="2800" b="1" dirty="0" smtClean="0">
                <a:solidFill>
                  <a:srgbClr val="FF0000"/>
                </a:solidFill>
              </a:rPr>
              <a:t>10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9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480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91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Princípios de Utilização</a:t>
            </a:r>
            <a:br>
              <a:rPr lang="pt-BR" dirty="0"/>
            </a:br>
            <a:r>
              <a:rPr lang="pt-BR" b="0" i="1" dirty="0" smtClean="0"/>
              <a:t>Resumo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50398"/>
            <a:ext cx="8460480" cy="3841052"/>
          </a:xfrm>
        </p:spPr>
        <p:txBody>
          <a:bodyPr/>
          <a:lstStyle/>
          <a:p>
            <a:r>
              <a:rPr lang="pt-BR" dirty="0" smtClean="0"/>
              <a:t>Em resumo, os </a:t>
            </a:r>
            <a:r>
              <a:rPr lang="pt-BR" b="1" dirty="0" smtClean="0"/>
              <a:t>princípios chave </a:t>
            </a:r>
            <a:r>
              <a:rPr lang="pt-BR" dirty="0" smtClean="0"/>
              <a:t>que deverão ser seguidos pelos consumidores e provedores de serviços que irão interagir com a nova arquitetura de integração SOA são os seguintes:</a:t>
            </a:r>
          </a:p>
          <a:p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/>
                <a:cs typeface="Arial"/>
              </a:rPr>
              <a:t>Utilização </a:t>
            </a:r>
            <a:r>
              <a:rPr lang="pt-BR" sz="1400" dirty="0" smtClean="0">
                <a:latin typeface="Arial"/>
                <a:cs typeface="Arial"/>
              </a:rPr>
              <a:t>das </a:t>
            </a:r>
            <a:r>
              <a:rPr lang="pt-BR" sz="1400" b="1" dirty="0" smtClean="0">
                <a:latin typeface="Arial"/>
                <a:cs typeface="Arial"/>
              </a:rPr>
              <a:t>entidades de negócio </a:t>
            </a:r>
            <a:r>
              <a:rPr lang="pt-BR" sz="1400" dirty="0" smtClean="0">
                <a:latin typeface="Arial"/>
                <a:cs typeface="Arial"/>
              </a:rPr>
              <a:t>do </a:t>
            </a:r>
            <a:r>
              <a:rPr lang="pt-BR" sz="1400" b="1" dirty="0" smtClean="0">
                <a:latin typeface="Arial"/>
                <a:cs typeface="Arial"/>
              </a:rPr>
              <a:t>Modelo Canônico </a:t>
            </a:r>
            <a:r>
              <a:rPr lang="pt-BR" sz="1400" dirty="0" smtClean="0">
                <a:latin typeface="Arial"/>
                <a:cs typeface="Arial"/>
              </a:rPr>
              <a:t>como base para o padrão de mensagens dos serviços;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"/>
                <a:cs typeface="Arial"/>
              </a:rPr>
              <a:t>Utilização dum </a:t>
            </a:r>
            <a:r>
              <a:rPr lang="pt-BR" sz="1400" b="1" dirty="0" smtClean="0">
                <a:latin typeface="Arial"/>
                <a:cs typeface="Arial"/>
              </a:rPr>
              <a:t>formato standard </a:t>
            </a:r>
            <a:r>
              <a:rPr lang="pt-BR" sz="1400" dirty="0" smtClean="0">
                <a:latin typeface="Arial"/>
                <a:cs typeface="Arial"/>
              </a:rPr>
              <a:t>(canônico) de mensagens;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"/>
                <a:cs typeface="Arial"/>
              </a:rPr>
              <a:t>Utilização do </a:t>
            </a:r>
            <a:r>
              <a:rPr lang="pt-BR" sz="1400" b="1" dirty="0" smtClean="0">
                <a:latin typeface="Arial"/>
                <a:cs typeface="Arial"/>
              </a:rPr>
              <a:t>ID único de requisição (</a:t>
            </a:r>
            <a:r>
              <a:rPr lang="pt-BR" sz="1400" b="1" dirty="0" err="1" smtClean="0">
                <a:latin typeface="Arial"/>
                <a:cs typeface="Arial"/>
              </a:rPr>
              <a:t>Transaction</a:t>
            </a:r>
            <a:r>
              <a:rPr lang="pt-BR" sz="1400" b="1" dirty="0" smtClean="0">
                <a:latin typeface="Arial"/>
                <a:cs typeface="Arial"/>
              </a:rPr>
              <a:t> ID) </a:t>
            </a:r>
            <a:r>
              <a:rPr lang="pt-BR" sz="1400" dirty="0" smtClean="0">
                <a:latin typeface="Arial"/>
                <a:cs typeface="Arial"/>
              </a:rPr>
              <a:t>a ser gerado pelos </a:t>
            </a:r>
            <a:r>
              <a:rPr lang="pt-BR" sz="1400" b="1" dirty="0" smtClean="0">
                <a:latin typeface="Arial"/>
                <a:cs typeface="Arial"/>
              </a:rPr>
              <a:t>consumidores</a:t>
            </a:r>
            <a:r>
              <a:rPr lang="pt-BR" sz="1400" dirty="0" smtClean="0">
                <a:latin typeface="Arial"/>
                <a:cs typeface="Arial"/>
              </a:rPr>
              <a:t> de serviço e que será usando para operacionalizar a solução fim-a-fim duma transação de integração;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"/>
                <a:cs typeface="Arial"/>
              </a:rPr>
              <a:t>Gestão </a:t>
            </a:r>
            <a:r>
              <a:rPr lang="pt-BR" sz="1400" b="1" dirty="0" smtClean="0">
                <a:latin typeface="Arial"/>
                <a:cs typeface="Arial"/>
              </a:rPr>
              <a:t>coerente e extensiva dos erros </a:t>
            </a:r>
            <a:r>
              <a:rPr lang="pt-BR" sz="1400" dirty="0" smtClean="0">
                <a:latin typeface="Arial"/>
                <a:cs typeface="Arial"/>
              </a:rPr>
              <a:t>de serviços tanto pelos consumidores como provedores de serviços;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"/>
                <a:cs typeface="Arial"/>
              </a:rPr>
              <a:t>Serviços consumidores ou provedores que alterem dados nos sistemas corporativos terão de ser </a:t>
            </a:r>
            <a:r>
              <a:rPr lang="pt-BR" sz="1400" b="1" dirty="0" smtClean="0">
                <a:latin typeface="Arial"/>
                <a:cs typeface="Arial"/>
              </a:rPr>
              <a:t>idempotentes</a:t>
            </a:r>
            <a:r>
              <a:rPr lang="pt-BR" sz="1400" dirty="0" smtClean="0">
                <a:latin typeface="Arial"/>
                <a:cs typeface="Arial"/>
              </a:rPr>
              <a:t>, para garantir a consistência dos dados corporativos;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"/>
                <a:cs typeface="Arial"/>
              </a:rPr>
              <a:t>Exige-se que a arquitetura de integração da Oi seja </a:t>
            </a:r>
            <a:r>
              <a:rPr lang="pt-BR" sz="1400" b="1" dirty="0" smtClean="0">
                <a:latin typeface="Arial"/>
                <a:cs typeface="Arial"/>
              </a:rPr>
              <a:t>segura</a:t>
            </a:r>
            <a:r>
              <a:rPr lang="pt-BR" sz="1400" dirty="0" smtClean="0">
                <a:latin typeface="Arial"/>
                <a:cs typeface="Arial"/>
              </a:rPr>
              <a:t>, por isso, </a:t>
            </a:r>
            <a:r>
              <a:rPr lang="pt-BR" sz="1400" b="1" dirty="0" smtClean="0">
                <a:latin typeface="Arial"/>
                <a:cs typeface="Arial"/>
              </a:rPr>
              <a:t>no mínimo</a:t>
            </a:r>
            <a:r>
              <a:rPr lang="pt-BR" sz="1400" dirty="0" smtClean="0">
                <a:latin typeface="Arial"/>
                <a:cs typeface="Arial"/>
              </a:rPr>
              <a:t>, segurança a </a:t>
            </a:r>
            <a:r>
              <a:rPr lang="pt-BR" sz="1400" b="1" dirty="0" smtClean="0">
                <a:latin typeface="Arial"/>
                <a:cs typeface="Arial"/>
              </a:rPr>
              <a:t>nível de transporte </a:t>
            </a:r>
            <a:r>
              <a:rPr lang="pt-BR" sz="1400" dirty="0" smtClean="0">
                <a:latin typeface="Arial"/>
                <a:cs typeface="Arial"/>
              </a:rPr>
              <a:t>terá de ser garantido entre todas as interações dos consumidores e provedores com o barramento.</a:t>
            </a:r>
          </a:p>
        </p:txBody>
      </p:sp>
    </p:spTree>
    <p:extLst>
      <p:ext uri="{BB962C8B-B14F-4D97-AF65-F5344CB8AC3E}">
        <p14:creationId xmlns:p14="http://schemas.microsoft.com/office/powerpoint/2010/main" val="16986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0000" y="2283718"/>
            <a:ext cx="7056376" cy="1212640"/>
          </a:xfrm>
        </p:spPr>
        <p:txBody>
          <a:bodyPr/>
          <a:lstStyle/>
          <a:p>
            <a:r>
              <a:rPr lang="pt-BR" dirty="0" smtClean="0"/>
              <a:t>01 Introdução </a:t>
            </a:r>
            <a:r>
              <a:rPr lang="pt-BR" dirty="0"/>
              <a:t>–</a:t>
            </a:r>
            <a:r>
              <a:rPr lang="pt-BR" b="0" dirty="0"/>
              <a:t> </a:t>
            </a:r>
            <a:r>
              <a:rPr lang="pt-BR" b="0" dirty="0" smtClean="0"/>
              <a:t>Resumo sucinto da Arquitetura e os conceitos gerais necessários para o seu uso.</a:t>
            </a:r>
            <a:endParaRPr lang="pt-BR" dirty="0" smtClean="0"/>
          </a:p>
          <a:p>
            <a:r>
              <a:rPr lang="pt-BR" dirty="0" smtClean="0"/>
              <a:t>02 Princípios de Utilização – </a:t>
            </a:r>
            <a:r>
              <a:rPr lang="pt-BR" b="0" dirty="0" smtClean="0"/>
              <a:t>Descrição dos princípios gerais de utilização para os serviços consumidores ou produtores que irão interagir com a nova arquitetura de serviços da Oi.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900112" y="627534"/>
            <a:ext cx="7056264" cy="997196"/>
          </a:xfrm>
        </p:spPr>
        <p:txBody>
          <a:bodyPr/>
          <a:lstStyle/>
          <a:p>
            <a:r>
              <a:rPr lang="pt-BR" dirty="0" smtClean="0"/>
              <a:t>Este documento tem como objetivo descrever as normas que os sistemas que interagem com a novo barramento corporativo da Oi deverão seguir. </a:t>
            </a:r>
          </a:p>
          <a:p>
            <a:r>
              <a:rPr lang="pt-BR" dirty="0" smtClean="0"/>
              <a:t>As </a:t>
            </a:r>
            <a:r>
              <a:rPr lang="pt-BR" dirty="0"/>
              <a:t>alterações mais significativas ao </a:t>
            </a:r>
            <a:r>
              <a:rPr lang="pt-BR" dirty="0" err="1"/>
              <a:t>as-is</a:t>
            </a:r>
            <a:r>
              <a:rPr lang="pt-BR" dirty="0"/>
              <a:t> atual </a:t>
            </a:r>
            <a:r>
              <a:rPr lang="pt-BR" dirty="0" smtClean="0"/>
              <a:t>de integração serão referenciadas com um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23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99592" y="3848730"/>
            <a:ext cx="727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Nota: 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O conteúdo deste guia poderá ser </a:t>
            </a:r>
            <a:r>
              <a:rPr lang="pt-BR" sz="1400" u="sng" dirty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ligeiramente alterado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 durante o detalhamento técnico da arquitetura</a:t>
            </a:r>
          </a:p>
        </p:txBody>
      </p:sp>
      <p:pic>
        <p:nvPicPr>
          <p:cNvPr id="9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93" y="1347614"/>
            <a:ext cx="243471" cy="24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37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15553"/>
          </a:xfrm>
        </p:spPr>
        <p:txBody>
          <a:bodyPr/>
          <a:lstStyle/>
          <a:p>
            <a:r>
              <a:rPr lang="pt-BR" dirty="0" smtClean="0"/>
              <a:t>Introdução</a:t>
            </a:r>
            <a:br>
              <a:rPr lang="pt-BR" dirty="0" smtClean="0"/>
            </a:br>
            <a:r>
              <a:rPr lang="pt-BR" sz="1600" b="0" i="1" dirty="0" smtClean="0"/>
              <a:t>Governança SOA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3275856" y="1357200"/>
            <a:ext cx="5302944" cy="3262432"/>
          </a:xfrm>
        </p:spPr>
        <p:txBody>
          <a:bodyPr/>
          <a:lstStyle/>
          <a:p>
            <a:pPr algn="just" eaLnBrk="0" hangingPunct="0">
              <a:spcBef>
                <a:spcPts val="336"/>
              </a:spcBef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No contexto da iniciativa GSOA (Governança SOA) da Oi uma nova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Arquitetura de Referência SOA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foi definida. </a:t>
            </a:r>
          </a:p>
          <a:p>
            <a:pPr algn="just" eaLnBrk="0" hangingPunct="0">
              <a:spcBef>
                <a:spcPts val="336"/>
              </a:spcBef>
            </a:pPr>
            <a:endParaRPr lang="pt-PT" dirty="0" smtClean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ts val="336"/>
              </a:spcBef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Esta iniciativa além duma nova arquitetura propõe um conjunto de novas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políticas, padrões e processos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para que seja possível realizar uma gestão mais adequada da arquitetura de integração online da Oi e assim obter os benefícios pretendidos através da padronização e reutilização dos serviços do barramento. </a:t>
            </a:r>
          </a:p>
          <a:p>
            <a:pPr algn="just" eaLnBrk="0" hangingPunct="0">
              <a:spcBef>
                <a:spcPts val="336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ts val="336"/>
              </a:spcBef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Este </a:t>
            </a:r>
            <a:r>
              <a:rPr lang="pt-PT" dirty="0">
                <a:latin typeface="Arial" pitchFamily="34" charset="0"/>
                <a:cs typeface="Arial" pitchFamily="34" charset="0"/>
              </a:rPr>
              <a:t>documento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serve de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Guia de Utilização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para consumidores e provedores de serviços do barramento e descreve as </a:t>
            </a:r>
            <a:r>
              <a:rPr lang="pt-PT" dirty="0">
                <a:latin typeface="Arial" pitchFamily="34" charset="0"/>
                <a:cs typeface="Arial" pitchFamily="34" charset="0"/>
              </a:rPr>
              <a:t>linhas gerais que regem o funcionamento do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futuro barramento da Oi.</a:t>
            </a: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upo 23"/>
          <p:cNvGrpSpPr/>
          <p:nvPr/>
        </p:nvGrpSpPr>
        <p:grpSpPr>
          <a:xfrm>
            <a:off x="467544" y="1779662"/>
            <a:ext cx="720080" cy="504056"/>
            <a:chOff x="3714750" y="1040383"/>
            <a:chExt cx="1141859" cy="788665"/>
          </a:xfrm>
        </p:grpSpPr>
        <p:pic>
          <p:nvPicPr>
            <p:cNvPr id="6" name="Picture 2" descr="C:\Users\olamiral\AppData\Local\Microsoft\Windows\Temporary Internet Files\Low\Content.IE5\G1HV5LRJ\MC900431641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14750" y="1040383"/>
              <a:ext cx="569218" cy="569218"/>
            </a:xfrm>
            <a:prstGeom prst="rect">
              <a:avLst/>
            </a:prstGeom>
            <a:noFill/>
          </p:spPr>
        </p:pic>
        <p:pic>
          <p:nvPicPr>
            <p:cNvPr id="8" name="Picture 3" descr="C:\Users\olamiral\AppData\Local\Microsoft\Windows\Temporary Internet Files\Low\Content.IE5\RT3I37L0\MC90043164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1052736"/>
              <a:ext cx="572641" cy="572641"/>
            </a:xfrm>
            <a:prstGeom prst="rect">
              <a:avLst/>
            </a:prstGeom>
            <a:noFill/>
          </p:spPr>
        </p:pic>
        <p:pic>
          <p:nvPicPr>
            <p:cNvPr id="9" name="Picture 4" descr="C:\Users\olamiral\AppData\Local\Microsoft\Windows\Temporary Internet Files\Low\Content.IE5\JKFYGEAW\MC900432624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7786" y="1166490"/>
              <a:ext cx="662558" cy="662558"/>
            </a:xfrm>
            <a:prstGeom prst="rect">
              <a:avLst/>
            </a:prstGeom>
            <a:noFill/>
          </p:spPr>
        </p:pic>
      </p:grpSp>
      <p:pic>
        <p:nvPicPr>
          <p:cNvPr id="10" name="Picture 2" descr="C:\Users\olamiral\AppData\Local\Microsoft\Windows\Temporary Internet Files\Low\Content.IE5\KJI5OWPC\MC900432614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1779662"/>
            <a:ext cx="432048" cy="432048"/>
          </a:xfrm>
          <a:prstGeom prst="rect">
            <a:avLst/>
          </a:prstGeom>
          <a:noFill/>
        </p:spPr>
      </p:pic>
      <p:pic>
        <p:nvPicPr>
          <p:cNvPr id="11" name="Picture 8" descr="C:\Users\olamiral\AppData\Local\Microsoft\Windows\Temporary Internet Files\Low\Content.IE5\GRSWHKGJ\MC90043264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97560" y="1779662"/>
            <a:ext cx="432048" cy="432048"/>
          </a:xfrm>
          <a:prstGeom prst="rect">
            <a:avLst/>
          </a:prstGeom>
          <a:noFill/>
        </p:spPr>
      </p:pic>
      <p:sp>
        <p:nvSpPr>
          <p:cNvPr id="12" name="Retângulo 28"/>
          <p:cNvSpPr/>
          <p:nvPr/>
        </p:nvSpPr>
        <p:spPr>
          <a:xfrm>
            <a:off x="536404" y="2666702"/>
            <a:ext cx="2160240" cy="3096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>
                <a:latin typeface="Arial" pitchFamily="34" charset="0"/>
                <a:cs typeface="Arial" pitchFamily="34" charset="0"/>
              </a:rPr>
              <a:t>Arquitetura de Referência</a:t>
            </a:r>
          </a:p>
        </p:txBody>
      </p:sp>
      <p:sp>
        <p:nvSpPr>
          <p:cNvPr id="13" name="Retângulo 29"/>
          <p:cNvSpPr/>
          <p:nvPr/>
        </p:nvSpPr>
        <p:spPr>
          <a:xfrm>
            <a:off x="527026" y="3054896"/>
            <a:ext cx="2160240" cy="3809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>
                <a:latin typeface="Arial" pitchFamily="34" charset="0"/>
                <a:cs typeface="Arial" pitchFamily="34" charset="0"/>
              </a:rPr>
              <a:t>Padrões, Políticas e Processos</a:t>
            </a:r>
          </a:p>
        </p:txBody>
      </p:sp>
      <p:sp>
        <p:nvSpPr>
          <p:cNvPr id="14" name="Retângulo de cantos arredondados 30"/>
          <p:cNvSpPr/>
          <p:nvPr/>
        </p:nvSpPr>
        <p:spPr>
          <a:xfrm>
            <a:off x="403920" y="2355726"/>
            <a:ext cx="2439888" cy="1152128"/>
          </a:xfrm>
          <a:prstGeom prst="roundRect">
            <a:avLst>
              <a:gd name="adj" fmla="val 14168"/>
            </a:avLst>
          </a:prstGeom>
          <a:noFill/>
          <a:ln w="12700">
            <a:solidFill>
              <a:srgbClr val="424490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ESB (Barramento)</a:t>
            </a:r>
          </a:p>
        </p:txBody>
      </p:sp>
      <p:sp>
        <p:nvSpPr>
          <p:cNvPr id="15" name="Retângulo de cantos arredondados 27"/>
          <p:cNvSpPr/>
          <p:nvPr/>
        </p:nvSpPr>
        <p:spPr>
          <a:xfrm>
            <a:off x="251520" y="1419622"/>
            <a:ext cx="2736304" cy="2232248"/>
          </a:xfrm>
          <a:prstGeom prst="roundRect">
            <a:avLst>
              <a:gd name="adj" fmla="val 10869"/>
            </a:avLst>
          </a:prstGeom>
          <a:noFill/>
          <a:ln w="12700">
            <a:solidFill>
              <a:srgbClr val="424490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Governança SOA</a:t>
            </a:r>
          </a:p>
        </p:txBody>
      </p:sp>
    </p:spTree>
    <p:extLst>
      <p:ext uri="{BB962C8B-B14F-4D97-AF65-F5344CB8AC3E}">
        <p14:creationId xmlns:p14="http://schemas.microsoft.com/office/powerpoint/2010/main" val="17446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15553"/>
          </a:xfrm>
        </p:spPr>
        <p:txBody>
          <a:bodyPr/>
          <a:lstStyle/>
          <a:p>
            <a:r>
              <a:rPr lang="pt-BR" dirty="0" smtClean="0"/>
              <a:t>Introdução</a:t>
            </a:r>
            <a:br>
              <a:rPr lang="pt-BR" dirty="0" smtClean="0"/>
            </a:br>
            <a:r>
              <a:rPr lang="pt-BR" sz="1600" b="0" i="1" dirty="0" smtClean="0"/>
              <a:t>Governança de Dados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843808" y="1275606"/>
            <a:ext cx="5904656" cy="3439403"/>
          </a:xfrm>
        </p:spPr>
        <p:txBody>
          <a:bodyPr/>
          <a:lstStyle/>
          <a:p>
            <a:pPr algn="just" eaLnBrk="0" hangingPunct="0">
              <a:spcBef>
                <a:spcPts val="336"/>
              </a:spcBef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Para garantir uma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gestão mais adequada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na identificação e desenvolvimento de serviços na Oi, consumidores e provedores de serviços irão interagir com 3 áreas (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Modelo Canônico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Dados de  Referência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e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Integração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b="1" dirty="0" smtClean="0"/>
              <a:t>Modelo Canônico </a:t>
            </a:r>
            <a:r>
              <a:rPr lang="pt-BR" dirty="0"/>
              <a:t>servirá de </a:t>
            </a:r>
            <a:r>
              <a:rPr lang="pt-BR" b="1" dirty="0"/>
              <a:t>vocabulário comum </a:t>
            </a:r>
            <a:r>
              <a:rPr lang="pt-BR" dirty="0"/>
              <a:t>entre</a:t>
            </a:r>
            <a:r>
              <a:rPr lang="pt-PT" dirty="0">
                <a:latin typeface="Myriad Pro" pitchFamily="34" charset="0"/>
              </a:rPr>
              <a:t> todos os sistemas e/ou aplicações que tenham de passar informação relevante através do </a:t>
            </a:r>
            <a:r>
              <a:rPr lang="pt-PT" dirty="0" smtClean="0">
                <a:latin typeface="Myriad Pro" pitchFamily="34" charset="0"/>
              </a:rPr>
              <a:t>Barramento. 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PT" dirty="0" smtClean="0">
                <a:latin typeface="Myriad Pro" pitchFamily="34" charset="0"/>
              </a:rPr>
              <a:t>Alguns dos atributos das entidades de negócio que irão transitar no Barramento serão identifcados como </a:t>
            </a:r>
            <a:r>
              <a:rPr lang="pt-PT" b="1" dirty="0" smtClean="0">
                <a:latin typeface="Myriad Pro" pitchFamily="34" charset="0"/>
              </a:rPr>
              <a:t>Dados de Referência</a:t>
            </a:r>
            <a:r>
              <a:rPr lang="pt-PT" dirty="0" smtClean="0">
                <a:latin typeface="Myriad Pro" pitchFamily="34" charset="0"/>
              </a:rPr>
              <a:t>. Estes serão geridos independentemente e caberá a uma equipa dedicada a </a:t>
            </a:r>
            <a:r>
              <a:rPr lang="pt-PT" b="1" dirty="0" smtClean="0">
                <a:latin typeface="Myriad Pro" pitchFamily="34" charset="0"/>
              </a:rPr>
              <a:t>identificação e manutenção destes dados </a:t>
            </a:r>
            <a:r>
              <a:rPr lang="pt-PT" dirty="0" smtClean="0">
                <a:latin typeface="Myriad Pro" pitchFamily="34" charset="0"/>
              </a:rPr>
              <a:t>e do seu </a:t>
            </a:r>
            <a:r>
              <a:rPr lang="pt-PT" b="1" dirty="0" smtClean="0">
                <a:latin typeface="Myriad Pro" pitchFamily="34" charset="0"/>
              </a:rPr>
              <a:t>mapeamento</a:t>
            </a:r>
            <a:r>
              <a:rPr lang="pt-PT" dirty="0" smtClean="0">
                <a:latin typeface="Myriad Pro" pitchFamily="34" charset="0"/>
              </a:rPr>
              <a:t> entre os diversos sistemas e/ou aplicações.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Integração,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através da nova Arquitetura de Serviços irá depois disponibilizar aos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consumidores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através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serviços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funcionalidades e dados dos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provedores.</a:t>
            </a:r>
            <a:endParaRPr lang="pt-PT" b="1" dirty="0" smtClean="0">
              <a:latin typeface="Myriad Pro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8" y="1275606"/>
            <a:ext cx="223870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480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6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Introdução</a:t>
            </a:r>
            <a:br>
              <a:rPr lang="pt-BR" dirty="0" smtClean="0"/>
            </a:br>
            <a:r>
              <a:rPr lang="pt-BR" b="0" i="1" dirty="0" smtClean="0"/>
              <a:t>Arquitetura de Referência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707904" y="1851670"/>
            <a:ext cx="4968552" cy="2763834"/>
          </a:xfrm>
        </p:spPr>
        <p:txBody>
          <a:bodyPr/>
          <a:lstStyle/>
          <a:p>
            <a:pPr eaLnBrk="0" hangingPunct="0">
              <a:spcBef>
                <a:spcPts val="336"/>
              </a:spcBef>
            </a:pPr>
            <a:r>
              <a:rPr lang="pt-BR" dirty="0" smtClean="0"/>
              <a:t>Uma dessas camadas, a </a:t>
            </a:r>
            <a:r>
              <a:rPr lang="pt-BR" b="1" dirty="0"/>
              <a:t>A</a:t>
            </a:r>
            <a:r>
              <a:rPr lang="pt-BR" b="1" dirty="0" smtClean="0"/>
              <a:t>rquitetura de Serviços</a:t>
            </a:r>
            <a:r>
              <a:rPr lang="pt-BR" dirty="0" smtClean="0"/>
              <a:t> (ou </a:t>
            </a:r>
            <a:r>
              <a:rPr lang="pt-BR" i="1" dirty="0" err="1" smtClean="0"/>
              <a:t>runtime</a:t>
            </a:r>
            <a:r>
              <a:rPr lang="pt-BR" dirty="0" smtClean="0"/>
              <a:t>) disponibiliza todas </a:t>
            </a:r>
            <a:r>
              <a:rPr lang="pt-BR" dirty="0"/>
              <a:t>as funcionalidades de </a:t>
            </a:r>
            <a:r>
              <a:rPr lang="pt-BR" b="1" dirty="0"/>
              <a:t>Integração</a:t>
            </a:r>
            <a:r>
              <a:rPr lang="pt-BR" dirty="0"/>
              <a:t> </a:t>
            </a:r>
            <a:r>
              <a:rPr lang="pt-BR" dirty="0" smtClean="0"/>
              <a:t>características </a:t>
            </a:r>
            <a:r>
              <a:rPr lang="pt-BR" dirty="0"/>
              <a:t>de </a:t>
            </a:r>
            <a:r>
              <a:rPr lang="pt-BR" dirty="0" smtClean="0"/>
              <a:t>um Barramento Corporativo ou </a:t>
            </a:r>
            <a:r>
              <a:rPr lang="pt-BR" dirty="0"/>
              <a:t>ESB (Enterprise Service Bus</a:t>
            </a:r>
            <a:r>
              <a:rPr lang="pt-BR" dirty="0" smtClean="0"/>
              <a:t>), </a:t>
            </a:r>
            <a:r>
              <a:rPr lang="pt-BR" dirty="0"/>
              <a:t>tais como </a:t>
            </a:r>
            <a:r>
              <a:rPr lang="pt-BR" b="1" dirty="0"/>
              <a:t>Validação</a:t>
            </a:r>
            <a:r>
              <a:rPr lang="pt-BR" dirty="0"/>
              <a:t>, </a:t>
            </a:r>
            <a:r>
              <a:rPr lang="pt-BR" b="1" dirty="0"/>
              <a:t>Enriquecimento</a:t>
            </a:r>
            <a:r>
              <a:rPr lang="pt-BR" dirty="0"/>
              <a:t>, </a:t>
            </a:r>
            <a:r>
              <a:rPr lang="pt-BR" b="1" dirty="0"/>
              <a:t>Transformação</a:t>
            </a:r>
            <a:r>
              <a:rPr lang="pt-BR" dirty="0"/>
              <a:t>, </a:t>
            </a:r>
            <a:r>
              <a:rPr lang="pt-BR" b="1" dirty="0"/>
              <a:t>Roteamento</a:t>
            </a:r>
            <a:r>
              <a:rPr lang="pt-BR" dirty="0"/>
              <a:t> e </a:t>
            </a:r>
            <a:r>
              <a:rPr lang="pt-BR" b="1" dirty="0" smtClean="0"/>
              <a:t>Operação</a:t>
            </a:r>
            <a:r>
              <a:rPr lang="pt-BR" dirty="0" smtClean="0"/>
              <a:t> </a:t>
            </a:r>
            <a:r>
              <a:rPr lang="pt-BR" dirty="0"/>
              <a:t>(Padrão VETRO) e os padrões de comunicação para a implementação dos serviços de integração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Uma </a:t>
            </a:r>
            <a:r>
              <a:rPr lang="pt-BR" b="1" dirty="0" smtClean="0"/>
              <a:t>Framework de Execução </a:t>
            </a:r>
            <a:r>
              <a:rPr lang="pt-BR" dirty="0" smtClean="0"/>
              <a:t>irá também prover serviços </a:t>
            </a:r>
            <a:r>
              <a:rPr lang="pt-BR" dirty="0"/>
              <a:t>e </a:t>
            </a:r>
            <a:r>
              <a:rPr lang="pt-BR" dirty="0" smtClean="0"/>
              <a:t>capacidades (</a:t>
            </a:r>
            <a:r>
              <a:rPr lang="pt-BR" b="1" dirty="0" smtClean="0"/>
              <a:t>Serviços de Infraestrutura</a:t>
            </a:r>
            <a:r>
              <a:rPr lang="pt-BR" dirty="0" smtClean="0"/>
              <a:t>) </a:t>
            </a:r>
            <a:r>
              <a:rPr lang="pt-BR" dirty="0"/>
              <a:t>reutilizáveis por toda a arquitetura de </a:t>
            </a:r>
            <a:r>
              <a:rPr lang="pt-BR" dirty="0" smtClean="0"/>
              <a:t>serviços, tais como </a:t>
            </a:r>
            <a:r>
              <a:rPr lang="pt-BR" dirty="0" err="1" smtClean="0"/>
              <a:t>Logging</a:t>
            </a:r>
            <a:r>
              <a:rPr lang="pt-BR" dirty="0" smtClean="0"/>
              <a:t>, Gestão de Erros ou Tradutor de dados referência.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51670"/>
            <a:ext cx="316848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413639" y="1171295"/>
            <a:ext cx="8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36"/>
              </a:spcBef>
            </a:pPr>
            <a:r>
              <a:rPr lang="en-US" dirty="0" smtClean="0"/>
              <a:t>A </a:t>
            </a:r>
            <a:r>
              <a:rPr lang="pt-BR" dirty="0" smtClean="0"/>
              <a:t>Arquitetura </a:t>
            </a:r>
            <a:r>
              <a:rPr lang="pt-BR" dirty="0"/>
              <a:t>de Referência define os </a:t>
            </a:r>
            <a:r>
              <a:rPr lang="pt-BR" b="1" dirty="0"/>
              <a:t>padrões</a:t>
            </a:r>
            <a:r>
              <a:rPr lang="pt-BR" dirty="0"/>
              <a:t> a serem empregados e identifica as </a:t>
            </a:r>
            <a:r>
              <a:rPr lang="pt-BR" b="1" dirty="0"/>
              <a:t>camadas</a:t>
            </a:r>
            <a:r>
              <a:rPr lang="pt-BR" dirty="0"/>
              <a:t> e </a:t>
            </a:r>
            <a:r>
              <a:rPr lang="pt-BR" b="1" dirty="0"/>
              <a:t>componentes</a:t>
            </a:r>
            <a:r>
              <a:rPr lang="pt-BR" dirty="0"/>
              <a:t> necessários para  a implementação duma Arquitetura de Serviços (SOA). </a:t>
            </a:r>
          </a:p>
        </p:txBody>
      </p:sp>
    </p:spTree>
    <p:extLst>
      <p:ext uri="{BB962C8B-B14F-4D97-AF65-F5344CB8AC3E}">
        <p14:creationId xmlns:p14="http://schemas.microsoft.com/office/powerpoint/2010/main" val="62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Introdução</a:t>
            </a:r>
            <a:br>
              <a:rPr lang="pt-BR" dirty="0" smtClean="0"/>
            </a:br>
            <a:r>
              <a:rPr lang="pt-BR" b="0" i="1" dirty="0" smtClean="0"/>
              <a:t>Conceitos Gerais sobre Serviços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563888" y="1203598"/>
            <a:ext cx="5014912" cy="1384995"/>
          </a:xfrm>
        </p:spPr>
        <p:txBody>
          <a:bodyPr/>
          <a:lstStyle/>
          <a:p>
            <a:r>
              <a:rPr lang="pt-BR" dirty="0" smtClean="0"/>
              <a:t>Um </a:t>
            </a:r>
            <a:r>
              <a:rPr lang="pt-BR" b="1" dirty="0"/>
              <a:t>S</a:t>
            </a:r>
            <a:r>
              <a:rPr lang="pt-BR" b="1" dirty="0" smtClean="0"/>
              <a:t>erviço</a:t>
            </a:r>
            <a:r>
              <a:rPr lang="pt-BR" dirty="0" smtClean="0"/>
              <a:t> é um componente que disponibiliza a um consumidor uma determinada funcionalidade (ou informação) de um ou vários sistemas (ou aplicações) provedoras. O consumidor pede esta funcionalidade através de </a:t>
            </a:r>
            <a:r>
              <a:rPr lang="pt-BR" b="1" dirty="0" smtClean="0"/>
              <a:t>requisições </a:t>
            </a:r>
            <a:r>
              <a:rPr lang="pt-BR" dirty="0" smtClean="0"/>
              <a:t>comunicadas via </a:t>
            </a:r>
            <a:r>
              <a:rPr lang="pt-BR" b="1" dirty="0" smtClean="0"/>
              <a:t>mensagens</a:t>
            </a:r>
            <a:r>
              <a:rPr lang="pt-BR" dirty="0" smtClean="0"/>
              <a:t>. O </a:t>
            </a:r>
            <a:r>
              <a:rPr lang="pt-BR" b="1" dirty="0"/>
              <a:t>B</a:t>
            </a:r>
            <a:r>
              <a:rPr lang="pt-BR" b="1" dirty="0" smtClean="0"/>
              <a:t>arramento</a:t>
            </a:r>
            <a:r>
              <a:rPr lang="pt-BR" dirty="0" smtClean="0"/>
              <a:t> servirá de intermediário para esta comunicação.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854841"/>
              </p:ext>
            </p:extLst>
          </p:nvPr>
        </p:nvGraphicFramePr>
        <p:xfrm>
          <a:off x="1115616" y="3291830"/>
          <a:ext cx="6480720" cy="154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5616624"/>
              </a:tblGrid>
              <a:tr h="360039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Visão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Descrição/Questões</a:t>
                      </a:r>
                      <a:r>
                        <a:rPr lang="pt-BR" sz="1400" baseline="0" dirty="0" smtClean="0"/>
                        <a:t> a serem respondidas</a:t>
                      </a:r>
                      <a:endParaRPr lang="pt-BR" sz="1400" dirty="0"/>
                    </a:p>
                  </a:txBody>
                  <a:tcPr/>
                </a:tc>
              </a:tr>
              <a:tr h="343272">
                <a:tc>
                  <a:txBody>
                    <a:bodyPr/>
                    <a:lstStyle/>
                    <a:p>
                      <a:r>
                        <a:rPr lang="pt-BR" sz="1200" b="1" u="sng" dirty="0" smtClean="0"/>
                        <a:t>S</a:t>
                      </a:r>
                      <a:r>
                        <a:rPr lang="pt-BR" sz="1200" b="1" dirty="0" smtClean="0"/>
                        <a:t>emântica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 que o</a:t>
                      </a:r>
                      <a:r>
                        <a:rPr lang="pt-BR" sz="1200" baseline="0" dirty="0" smtClean="0"/>
                        <a:t> serviço faz? O que significa cada atributo da mensagem, como se deve comportar em caso de erros,  o que deve ser monitorado, etc..</a:t>
                      </a:r>
                      <a:endParaRPr lang="pt-BR" sz="1200" dirty="0"/>
                    </a:p>
                  </a:txBody>
                  <a:tcPr/>
                </a:tc>
              </a:tr>
              <a:tr h="127496">
                <a:tc>
                  <a:txBody>
                    <a:bodyPr/>
                    <a:lstStyle/>
                    <a:p>
                      <a:r>
                        <a:rPr lang="pt-BR" sz="1200" b="1" u="sng" dirty="0" smtClean="0"/>
                        <a:t>S</a:t>
                      </a:r>
                      <a:r>
                        <a:rPr lang="pt-BR" sz="1200" b="1" dirty="0" smtClean="0"/>
                        <a:t>intaxe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/>
                        <a:t>Documentos WSDL, XML Schemas, Regras</a:t>
                      </a:r>
                      <a:r>
                        <a:rPr lang="pt-BR" sz="1200" baseline="0" noProof="0" dirty="0" smtClean="0"/>
                        <a:t> de Validação, Detalhes do Transporte</a:t>
                      </a:r>
                      <a:endParaRPr lang="pt-BR" sz="12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b="1" u="sng" dirty="0" smtClean="0"/>
                        <a:t>S</a:t>
                      </a:r>
                      <a:r>
                        <a:rPr lang="pt-BR" sz="1200" b="1" dirty="0" smtClean="0"/>
                        <a:t>LA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/>
                        <a:t>Quando estará</a:t>
                      </a:r>
                      <a:r>
                        <a:rPr lang="pt-BR" sz="1200" baseline="0" noProof="0" dirty="0" smtClean="0"/>
                        <a:t> disponível? Disponibilidade %? Garante o processamento? Performance base (requisições/s), quando se espera que seja desativado/”</a:t>
                      </a:r>
                      <a:r>
                        <a:rPr lang="pt-BR" sz="1200" baseline="0" noProof="0" dirty="0" err="1" smtClean="0"/>
                        <a:t>deprecated</a:t>
                      </a:r>
                      <a:r>
                        <a:rPr lang="pt-BR" sz="1200" baseline="0" noProof="0" dirty="0" smtClean="0"/>
                        <a:t>”?</a:t>
                      </a:r>
                      <a:endParaRPr lang="pt-BR" sz="12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Espaço Reservado para Conteúdo 3"/>
          <p:cNvSpPr txBox="1">
            <a:spLocks/>
          </p:cNvSpPr>
          <p:nvPr/>
        </p:nvSpPr>
        <p:spPr>
          <a:xfrm>
            <a:off x="755576" y="269660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É através dum </a:t>
            </a:r>
            <a:r>
              <a:rPr lang="pt-BR" b="1" dirty="0" smtClean="0"/>
              <a:t>Contrato</a:t>
            </a:r>
            <a:r>
              <a:rPr lang="pt-BR" dirty="0" smtClean="0"/>
              <a:t> (i.e. WSDL) bem definido que se </a:t>
            </a:r>
            <a:r>
              <a:rPr lang="pt-BR" b="1" dirty="0" smtClean="0"/>
              <a:t>comunica a funcionalidade </a:t>
            </a:r>
            <a:r>
              <a:rPr lang="pt-BR" dirty="0" smtClean="0"/>
              <a:t>disponibilizada a um consumidor, que deverá ter 3 visões (3S) : </a:t>
            </a:r>
            <a:r>
              <a:rPr lang="pt-BR" b="1" dirty="0" smtClean="0"/>
              <a:t>Semântica, Sintaxe, SLA</a:t>
            </a:r>
            <a:endParaRPr lang="pt-BR" b="1" dirty="0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7" y="1131590"/>
            <a:ext cx="29051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Introdução</a:t>
            </a:r>
            <a:br>
              <a:rPr lang="pt-BR" dirty="0" smtClean="0"/>
            </a:br>
            <a:r>
              <a:rPr lang="pt-BR" b="0" i="1" dirty="0" smtClean="0"/>
              <a:t>Padrões de Comunicação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95537" y="1203598"/>
            <a:ext cx="8352928" cy="523220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Arquitetura de Serviços </a:t>
            </a:r>
            <a:r>
              <a:rPr lang="pt-BR" dirty="0" smtClean="0"/>
              <a:t>irá suportar diferentes </a:t>
            </a:r>
            <a:r>
              <a:rPr lang="pt-BR" b="1" dirty="0" smtClean="0"/>
              <a:t>padrões de comunicação</a:t>
            </a:r>
            <a:r>
              <a:rPr lang="pt-BR" dirty="0" smtClean="0"/>
              <a:t>, que estarão disponíveis tanto para os consumidores como para os provedores.</a:t>
            </a: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821825"/>
              </p:ext>
            </p:extLst>
          </p:nvPr>
        </p:nvGraphicFramePr>
        <p:xfrm>
          <a:off x="539750" y="2067496"/>
          <a:ext cx="7794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5" name="Visio" r:id="rId4" imgW="777545" imgH="488899" progId="Visio.Drawing.11">
                  <p:embed/>
                </p:oleObj>
              </mc:Choice>
              <mc:Fallback>
                <p:oleObj name="Visio" r:id="rId4" imgW="777545" imgH="4888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7496"/>
                        <a:ext cx="77946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spaço Reservado para Conteúdo 3"/>
          <p:cNvSpPr txBox="1">
            <a:spLocks/>
          </p:cNvSpPr>
          <p:nvPr/>
        </p:nvSpPr>
        <p:spPr>
          <a:xfrm>
            <a:off x="1547664" y="1960494"/>
            <a:ext cx="706129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 smtClean="0"/>
              <a:t>Síncrono</a:t>
            </a:r>
            <a:r>
              <a:rPr lang="pt-BR" sz="1200" dirty="0" smtClean="0"/>
              <a:t> </a:t>
            </a:r>
          </a:p>
          <a:p>
            <a:r>
              <a:rPr lang="pt-BR" sz="1200" dirty="0" smtClean="0"/>
              <a:t>O consumidor fica à espera duma resposta do provedor, antes de recomeçar o fluxo de execução. Isto pode ser suportado com um “interface” síncrono ou assíncrono.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502961"/>
              </p:ext>
            </p:extLst>
          </p:nvPr>
        </p:nvGraphicFramePr>
        <p:xfrm>
          <a:off x="539750" y="2873946"/>
          <a:ext cx="7778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6" name="Visio" r:id="rId6" imgW="774497" imgH="488899" progId="Visio.Drawing.11">
                  <p:embed/>
                </p:oleObj>
              </mc:Choice>
              <mc:Fallback>
                <p:oleObj name="Visio" r:id="rId6" imgW="774497" imgH="4888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73946"/>
                        <a:ext cx="7778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791617"/>
              </p:ext>
            </p:extLst>
          </p:nvPr>
        </p:nvGraphicFramePr>
        <p:xfrm>
          <a:off x="539552" y="3610843"/>
          <a:ext cx="7493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7" name="Visio" r:id="rId8" imgW="774497" imgH="488899" progId="Visio.Drawing.11">
                  <p:embed/>
                </p:oleObj>
              </mc:Choice>
              <mc:Fallback>
                <p:oleObj name="Visio" r:id="rId8" imgW="774497" imgH="4888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610843"/>
                        <a:ext cx="7493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Espaço Reservado para Conteúdo 3"/>
          <p:cNvSpPr txBox="1">
            <a:spLocks/>
          </p:cNvSpPr>
          <p:nvPr/>
        </p:nvSpPr>
        <p:spPr>
          <a:xfrm>
            <a:off x="1547664" y="2726102"/>
            <a:ext cx="706129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 smtClean="0"/>
              <a:t>Assíncrono</a:t>
            </a:r>
            <a:r>
              <a:rPr lang="pt-BR" sz="1200" dirty="0" smtClean="0"/>
              <a:t> </a:t>
            </a:r>
          </a:p>
          <a:p>
            <a:r>
              <a:rPr lang="pt-BR" sz="1200" dirty="0" smtClean="0"/>
              <a:t>O consumidor delega o controlo da execução ao provedor depois do envio da requisição. A resposta é iniciada pelo provedor com uma chamada ao consumidor quando a requisição termina.</a:t>
            </a:r>
          </a:p>
        </p:txBody>
      </p:sp>
      <p:sp>
        <p:nvSpPr>
          <p:cNvPr id="15" name="Espaço Reservado para Conteúdo 3"/>
          <p:cNvSpPr txBox="1">
            <a:spLocks/>
          </p:cNvSpPr>
          <p:nvPr/>
        </p:nvSpPr>
        <p:spPr>
          <a:xfrm>
            <a:off x="1547664" y="3544670"/>
            <a:ext cx="706129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 err="1" smtClean="0"/>
              <a:t>Publish</a:t>
            </a:r>
            <a:r>
              <a:rPr lang="pt-BR" sz="1200" b="1" dirty="0" smtClean="0"/>
              <a:t>/</a:t>
            </a:r>
            <a:r>
              <a:rPr lang="pt-BR" sz="1200" b="1" dirty="0" err="1" smtClean="0"/>
              <a:t>Subscribe</a:t>
            </a:r>
            <a:endParaRPr lang="pt-BR" sz="1200" dirty="0" smtClean="0"/>
          </a:p>
          <a:p>
            <a:r>
              <a:rPr lang="pt-BR" sz="1200" dirty="0" smtClean="0"/>
              <a:t>O consumidor envia (publica) uma requisição a múltiplos provedores e subscreve-se para receber as múltiplas respostas.</a:t>
            </a:r>
          </a:p>
        </p:txBody>
      </p:sp>
    </p:spTree>
    <p:extLst>
      <p:ext uri="{BB962C8B-B14F-4D97-AF65-F5344CB8AC3E}">
        <p14:creationId xmlns:p14="http://schemas.microsoft.com/office/powerpoint/2010/main" val="36880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i - PPTX - Template gera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3CEB27C93D1A4CA8BB4D99BD509FBF" ma:contentTypeVersion="0" ma:contentTypeDescription="Crie um novo documento." ma:contentTypeScope="" ma:versionID="17b08b277d33035102a791317151a4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CEC0D1-A1DF-4AC5-A77E-387A56DB2AC0}"/>
</file>

<file path=customXml/itemProps2.xml><?xml version="1.0" encoding="utf-8"?>
<ds:datastoreItem xmlns:ds="http://schemas.openxmlformats.org/officeDocument/2006/customXml" ds:itemID="{9C57F6D4-52E7-4349-8FAE-5A59444F9A70}"/>
</file>

<file path=customXml/itemProps3.xml><?xml version="1.0" encoding="utf-8"?>
<ds:datastoreItem xmlns:ds="http://schemas.openxmlformats.org/officeDocument/2006/customXml" ds:itemID="{DC144EBA-510C-4A23-B6AA-FD18D9D7611F}"/>
</file>

<file path=docProps/app.xml><?xml version="1.0" encoding="utf-8"?>
<Properties xmlns="http://schemas.openxmlformats.org/officeDocument/2006/extended-properties" xmlns:vt="http://schemas.openxmlformats.org/officeDocument/2006/docPropsVTypes">
  <Template>Oi - PPTX - Template geral</Template>
  <TotalTime>17820</TotalTime>
  <Words>3213</Words>
  <Application>Microsoft Office PowerPoint</Application>
  <PresentationFormat>Apresentação na tela (16:9)</PresentationFormat>
  <Paragraphs>270</Paragraphs>
  <Slides>24</Slides>
  <Notes>12</Notes>
  <HiddenSlides>1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6" baseType="lpstr">
      <vt:lpstr>Oi - PPTX - Template geral</vt:lpstr>
      <vt:lpstr>Visio</vt:lpstr>
      <vt:lpstr>Arquitetura de Serviços Guia de Utilização v1.30</vt:lpstr>
      <vt:lpstr>Controlo de Versão</vt:lpstr>
      <vt:lpstr>Apresentação do PowerPoint</vt:lpstr>
      <vt:lpstr>Apresentação do PowerPoint</vt:lpstr>
      <vt:lpstr>Introdução Governança SOA</vt:lpstr>
      <vt:lpstr>Introdução Governança de Dados</vt:lpstr>
      <vt:lpstr>Introdução Arquitetura de Referência</vt:lpstr>
      <vt:lpstr>Introdução Conceitos Gerais sobre Serviços</vt:lpstr>
      <vt:lpstr>Introdução Padrões de Comunicação </vt:lpstr>
      <vt:lpstr>Introdução Gestão de Erros</vt:lpstr>
      <vt:lpstr>Introdução Versionamento de Serviços</vt:lpstr>
      <vt:lpstr>Apresentação do PowerPoint</vt:lpstr>
      <vt:lpstr>Princípios de Utilização Protocolos de Comunicação &amp; Especificações WS-*</vt:lpstr>
      <vt:lpstr>Princípios de Utilização Modelo Canônico</vt:lpstr>
      <vt:lpstr>Princípios de Utilização Formato Canônico de Mensagem</vt:lpstr>
      <vt:lpstr>Princípios de Utilização ID Únicos de Requisição</vt:lpstr>
      <vt:lpstr>Princípios de Utilização Business Key</vt:lpstr>
      <vt:lpstr>Princípios de Utilização Gestão de Erros</vt:lpstr>
      <vt:lpstr>Princípios de Utilização Padrão dos Códigos Retorno</vt:lpstr>
      <vt:lpstr>Princípios de Utilização Serviços Provedores Idempotentes</vt:lpstr>
      <vt:lpstr>Princípios de Utilização Padrão de Operação</vt:lpstr>
      <vt:lpstr>Princípios de Utilização Segurança</vt:lpstr>
      <vt:lpstr>Princípios de Utilização Resumo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Santos</dc:creator>
  <cp:lastModifiedBy>Henrique Morais</cp:lastModifiedBy>
  <cp:revision>417</cp:revision>
  <dcterms:created xsi:type="dcterms:W3CDTF">2014-01-28T19:15:09Z</dcterms:created>
  <dcterms:modified xsi:type="dcterms:W3CDTF">2014-10-02T11:43:03Z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0x010100903CEB27C93D1A4CA8BB4D99BD509FBF</vt:lpwstr>
  </property>
</Properties>
</file>