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4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3.xml" ContentType="application/vnd.openxmlformats-officedocument.presentationml.tag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385" r:id="rId3"/>
    <p:sldId id="417" r:id="rId4"/>
    <p:sldId id="257" r:id="rId5"/>
    <p:sldId id="419" r:id="rId6"/>
    <p:sldId id="425" r:id="rId7"/>
    <p:sldId id="426" r:id="rId8"/>
    <p:sldId id="427" r:id="rId9"/>
    <p:sldId id="429" r:id="rId10"/>
    <p:sldId id="428" r:id="rId11"/>
    <p:sldId id="420" r:id="rId12"/>
    <p:sldId id="411" r:id="rId13"/>
    <p:sldId id="424" r:id="rId14"/>
    <p:sldId id="431" r:id="rId15"/>
    <p:sldId id="433" r:id="rId16"/>
    <p:sldId id="432" r:id="rId17"/>
    <p:sldId id="434" r:id="rId18"/>
    <p:sldId id="435" r:id="rId19"/>
    <p:sldId id="440" r:id="rId20"/>
    <p:sldId id="436" r:id="rId21"/>
    <p:sldId id="438" r:id="rId22"/>
    <p:sldId id="439" r:id="rId23"/>
    <p:sldId id="464" r:id="rId24"/>
    <p:sldId id="465" r:id="rId25"/>
    <p:sldId id="441" r:id="rId26"/>
    <p:sldId id="462" r:id="rId27"/>
    <p:sldId id="459" r:id="rId28"/>
    <p:sldId id="460" r:id="rId29"/>
    <p:sldId id="463" r:id="rId30"/>
    <p:sldId id="461" r:id="rId31"/>
    <p:sldId id="457" r:id="rId32"/>
    <p:sldId id="458" r:id="rId33"/>
    <p:sldId id="452" r:id="rId34"/>
    <p:sldId id="453" r:id="rId35"/>
    <p:sldId id="454" r:id="rId36"/>
    <p:sldId id="468" r:id="rId37"/>
    <p:sldId id="442" r:id="rId38"/>
    <p:sldId id="466" r:id="rId39"/>
    <p:sldId id="443" r:id="rId40"/>
    <p:sldId id="444" r:id="rId41"/>
    <p:sldId id="445" r:id="rId42"/>
    <p:sldId id="446" r:id="rId43"/>
    <p:sldId id="448" r:id="rId44"/>
    <p:sldId id="450" r:id="rId45"/>
    <p:sldId id="451" r:id="rId46"/>
    <p:sldId id="455" r:id="rId47"/>
    <p:sldId id="456" r:id="rId48"/>
    <p:sldId id="467" r:id="rId49"/>
    <p:sldId id="469" r:id="rId50"/>
    <p:sldId id="470" r:id="rId51"/>
    <p:sldId id="410" r:id="rId5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ique Morais" initials="H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07"/>
    <a:srgbClr val="FFCC00"/>
    <a:srgbClr val="17E9E9"/>
    <a:srgbClr val="009AA6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316" autoAdjust="0"/>
  </p:normalViewPr>
  <p:slideViewPr>
    <p:cSldViewPr>
      <p:cViewPr varScale="1">
        <p:scale>
          <a:sx n="87" d="100"/>
          <a:sy n="87" d="100"/>
        </p:scale>
        <p:origin x="-90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</a:t>
            </a:r>
            <a:r>
              <a:rPr lang="pt-BR" baseline="0" dirty="0" smtClean="0"/>
              <a:t> 1.1 – Retirou-se o padrão </a:t>
            </a:r>
            <a:r>
              <a:rPr lang="pt-BR" baseline="0" dirty="0" err="1" smtClean="0"/>
              <a:t>Fire</a:t>
            </a:r>
            <a:r>
              <a:rPr lang="pt-BR" baseline="0" dirty="0" smtClean="0"/>
              <a:t>/</a:t>
            </a:r>
            <a:r>
              <a:rPr lang="pt-BR" baseline="0" dirty="0" err="1" smtClean="0"/>
              <a:t>Forget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7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  <p:sldLayoutId id="2147483667" r:id="rId12"/>
    <p:sldLayoutId id="214748366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jpeg"/><Relationship Id="rId5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4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75984" y="2244254"/>
            <a:ext cx="5544488" cy="1263600"/>
          </a:xfrm>
        </p:spPr>
        <p:txBody>
          <a:bodyPr>
            <a:noAutofit/>
          </a:bodyPr>
          <a:lstStyle/>
          <a:p>
            <a:r>
              <a:rPr lang="pt-BR" sz="2800" dirty="0" smtClean="0"/>
              <a:t>Arquitetura de Serviços </a:t>
            </a:r>
            <a:br>
              <a:rPr lang="pt-BR" sz="2800" dirty="0" smtClean="0"/>
            </a:br>
            <a:r>
              <a:rPr lang="pt-BR" sz="2400" dirty="0" smtClean="0"/>
              <a:t>Introdução SOA </a:t>
            </a:r>
            <a:br>
              <a:rPr lang="pt-BR" sz="2400" dirty="0" smtClean="0"/>
            </a:br>
            <a:r>
              <a:rPr lang="pt-BR" sz="2000" dirty="0" smtClean="0"/>
              <a:t>v1.00</a:t>
            </a:r>
            <a:endParaRPr lang="pt-BR" sz="2000" b="0" i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89393"/>
              </p:ext>
            </p:extLst>
          </p:nvPr>
        </p:nvGraphicFramePr>
        <p:xfrm>
          <a:off x="3275984" y="3620998"/>
          <a:ext cx="367240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408"/>
              </a:tblGrid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Dir. Arquitetura de Dados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e Novas Tecnologias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Ger. Arquitetura de Dados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Rio de Janeiro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| 2014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/>
              <a:t>História - Da Integração P2P a SOA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960" y="1090354"/>
            <a:ext cx="4464496" cy="3785652"/>
          </a:xfrm>
        </p:spPr>
        <p:txBody>
          <a:bodyPr/>
          <a:lstStyle/>
          <a:p>
            <a:r>
              <a:rPr lang="pt-BR" sz="1600" b="1" dirty="0" smtClean="0"/>
              <a:t>Barramento Corporativo (ESB)</a:t>
            </a:r>
            <a:endParaRPr lang="pt-BR" sz="1600" b="1" dirty="0"/>
          </a:p>
          <a:p>
            <a:r>
              <a:rPr lang="pt-BR" dirty="0" smtClean="0"/>
              <a:t>O Barramento (Service Bus), como </a:t>
            </a:r>
            <a:r>
              <a:rPr lang="pt-BR" b="1" dirty="0" smtClean="0"/>
              <a:t>padrão de arquitetura</a:t>
            </a:r>
            <a:r>
              <a:rPr lang="pt-BR" dirty="0" smtClean="0"/>
              <a:t>, surge naturalmente para acomodar os </a:t>
            </a:r>
            <a:r>
              <a:rPr lang="pt-BR" b="1" dirty="0" smtClean="0"/>
              <a:t>benefícios</a:t>
            </a:r>
            <a:r>
              <a:rPr lang="pt-BR" dirty="0" smtClean="0"/>
              <a:t> de uma integração baseada em standards e como forma de gerir centralmente a segurança, monitorização e governança dos serviços (interfaces).</a:t>
            </a:r>
          </a:p>
          <a:p>
            <a:r>
              <a:rPr lang="pt-BR" dirty="0" smtClean="0"/>
              <a:t>Eles tornam-se também centrais para outros componentes necessários a uma </a:t>
            </a:r>
            <a:r>
              <a:rPr lang="pt-BR" b="1" dirty="0" smtClean="0"/>
              <a:t>Arquitetura de Serviços (SOA)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Adaptadores (para converter Mensagens e Protocolos de Transporte, caso os sistemas ainda não utilizem os </a:t>
            </a:r>
            <a:r>
              <a:rPr lang="pt-BR" b="1" dirty="0" smtClean="0"/>
              <a:t>standards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Motores de Orquestração, caso queiramos criar serviços compostos ou automatizar processos;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Motores de Regras, para centralizar as regras de negócio utilizados em serviços compostos;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4089"/>
            <a:ext cx="3024336" cy="363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3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 smtClean="0"/>
              <a:t>Arquitetura de Referência SOA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067944" y="1203598"/>
            <a:ext cx="4536504" cy="3711785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/>
              <a:t>A</a:t>
            </a:r>
            <a:r>
              <a:rPr lang="pt-BR" b="1" dirty="0" smtClean="0"/>
              <a:t>rquitetura de </a:t>
            </a:r>
            <a:r>
              <a:rPr lang="pt-BR" b="1" dirty="0"/>
              <a:t>S</a:t>
            </a:r>
            <a:r>
              <a:rPr lang="pt-BR" b="1" dirty="0" smtClean="0"/>
              <a:t>erviços </a:t>
            </a:r>
            <a:r>
              <a:rPr lang="pt-BR" dirty="0" smtClean="0"/>
              <a:t>da Oi irá ser construída utilizando a nova </a:t>
            </a:r>
            <a:r>
              <a:rPr lang="pt-BR" b="1" dirty="0"/>
              <a:t>Arquitetura de Referência </a:t>
            </a:r>
            <a:r>
              <a:rPr lang="pt-BR" b="1" dirty="0" smtClean="0"/>
              <a:t>SOA</a:t>
            </a:r>
            <a:r>
              <a:rPr lang="pt-BR" dirty="0" smtClean="0"/>
              <a:t>. Esta provê funcionalidades de </a:t>
            </a:r>
            <a:r>
              <a:rPr lang="pt-BR" b="1" dirty="0" smtClean="0"/>
              <a:t>Integração e Orquestração </a:t>
            </a:r>
            <a:r>
              <a:rPr lang="pt-BR" dirty="0" smtClean="0"/>
              <a:t>que permitirá construir novos componentes de software (serviços) que servirão de base para novas soluções.</a:t>
            </a:r>
          </a:p>
          <a:p>
            <a:endParaRPr lang="pt-BR" dirty="0" smtClean="0"/>
          </a:p>
          <a:p>
            <a:r>
              <a:rPr lang="pt-BR" dirty="0" smtClean="0"/>
              <a:t>Estes novos serviços irão ser construídos baseados em 3 camadas (Negócio, Orquestração e Aplicação). </a:t>
            </a:r>
          </a:p>
          <a:p>
            <a:endParaRPr lang="pt-BR" dirty="0"/>
          </a:p>
          <a:p>
            <a:r>
              <a:rPr lang="pt-BR" dirty="0" smtClean="0"/>
              <a:t>Todas as capacidades de um ESB (Enterprise Service Bus), tais como </a:t>
            </a:r>
            <a:r>
              <a:rPr lang="pt-BR" b="1" dirty="0"/>
              <a:t>Validação</a:t>
            </a:r>
            <a:r>
              <a:rPr lang="pt-BR" dirty="0" smtClean="0"/>
              <a:t>, </a:t>
            </a:r>
            <a:r>
              <a:rPr lang="pt-BR" b="1" dirty="0" smtClean="0"/>
              <a:t>Enriquecimento</a:t>
            </a:r>
            <a:r>
              <a:rPr lang="pt-BR" dirty="0" smtClean="0"/>
              <a:t>, </a:t>
            </a:r>
            <a:r>
              <a:rPr lang="pt-BR" b="1" dirty="0" smtClean="0"/>
              <a:t>Transformação</a:t>
            </a:r>
            <a:r>
              <a:rPr lang="pt-BR" dirty="0" smtClean="0"/>
              <a:t>, </a:t>
            </a:r>
            <a:r>
              <a:rPr lang="pt-BR" b="1" dirty="0" smtClean="0"/>
              <a:t>Roteamento</a:t>
            </a:r>
            <a:r>
              <a:rPr lang="pt-BR" dirty="0" smtClean="0"/>
              <a:t> e </a:t>
            </a:r>
            <a:r>
              <a:rPr lang="pt-BR" b="1" dirty="0" smtClean="0"/>
              <a:t>Operações</a:t>
            </a:r>
            <a:r>
              <a:rPr lang="pt-BR" dirty="0" smtClean="0"/>
              <a:t> (Padrão VETRO)</a:t>
            </a:r>
            <a:r>
              <a:rPr lang="pt-BR" dirty="0"/>
              <a:t> </a:t>
            </a:r>
            <a:r>
              <a:rPr lang="pt-BR" dirty="0" smtClean="0"/>
              <a:t>e os padrões de comunicação irão estar disponíveis para a implementação destes serviços de integração.</a:t>
            </a:r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7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Arquitetura de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Conceitos Gerais sobre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563888" y="1203598"/>
            <a:ext cx="5014912" cy="1384995"/>
          </a:xfrm>
        </p:spPr>
        <p:txBody>
          <a:bodyPr/>
          <a:lstStyle/>
          <a:p>
            <a:r>
              <a:rPr lang="pt-BR" dirty="0" smtClean="0"/>
              <a:t>Um </a:t>
            </a:r>
            <a:r>
              <a:rPr lang="pt-BR" b="1" dirty="0"/>
              <a:t>S</a:t>
            </a:r>
            <a:r>
              <a:rPr lang="pt-BR" b="1" dirty="0" smtClean="0"/>
              <a:t>erviço</a:t>
            </a:r>
            <a:r>
              <a:rPr lang="pt-BR" dirty="0" smtClean="0"/>
              <a:t> é um componente que disponibiliza a um consumidor uma determinada </a:t>
            </a:r>
            <a:r>
              <a:rPr lang="pt-BR" b="1" dirty="0" smtClean="0"/>
              <a:t>funcionalidade</a:t>
            </a:r>
            <a:r>
              <a:rPr lang="pt-BR" dirty="0" smtClean="0"/>
              <a:t> (ou informação) de um ou vários sistemas (ou aplicações) provedoras. O consumidor pede esta funcionalidade através de </a:t>
            </a:r>
            <a:r>
              <a:rPr lang="pt-BR" b="1" dirty="0" smtClean="0"/>
              <a:t>requisições </a:t>
            </a:r>
            <a:r>
              <a:rPr lang="pt-BR" dirty="0" smtClean="0"/>
              <a:t>comunicadas via </a:t>
            </a:r>
            <a:r>
              <a:rPr lang="pt-BR" b="1" dirty="0" smtClean="0"/>
              <a:t>mensagens</a:t>
            </a:r>
            <a:r>
              <a:rPr lang="pt-BR" dirty="0" smtClean="0"/>
              <a:t>. O </a:t>
            </a:r>
            <a:r>
              <a:rPr lang="pt-BR" b="1" dirty="0" smtClean="0"/>
              <a:t>Barramento </a:t>
            </a:r>
            <a:r>
              <a:rPr lang="pt-BR" dirty="0" smtClean="0"/>
              <a:t>servirá de intermediário para esta comunicação.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50644"/>
              </p:ext>
            </p:extLst>
          </p:nvPr>
        </p:nvGraphicFramePr>
        <p:xfrm>
          <a:off x="1115616" y="3291830"/>
          <a:ext cx="6480720" cy="15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616624"/>
              </a:tblGrid>
              <a:tr h="36003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Visão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Descrição/Questões</a:t>
                      </a:r>
                      <a:r>
                        <a:rPr lang="pt-BR" sz="1400" baseline="0" dirty="0" smtClean="0"/>
                        <a:t> a serem respondidas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emântica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que o</a:t>
                      </a:r>
                      <a:r>
                        <a:rPr lang="pt-BR" sz="1200" baseline="0" dirty="0" smtClean="0"/>
                        <a:t> serviço faz? O que significa cada atributo da mensagem, como se deve comportar em caso de erros,  o que deve ser monitorado, etc..</a:t>
                      </a:r>
                      <a:endParaRPr lang="pt-BR" sz="120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intaxe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Documentos WSDL, XML Schemas, Regras</a:t>
                      </a:r>
                      <a:r>
                        <a:rPr lang="pt-BR" sz="1200" baseline="0" noProof="0" dirty="0" smtClean="0"/>
                        <a:t> de Validação, Detalhes do Transporte</a:t>
                      </a:r>
                      <a:endParaRPr lang="pt-BR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LA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Quando estará</a:t>
                      </a:r>
                      <a:r>
                        <a:rPr lang="pt-BR" sz="1200" baseline="0" noProof="0" dirty="0" smtClean="0"/>
                        <a:t> disponível? Disponibilidade%? Garante o processamento? Performance base (requisições/s), quando se espera que seja desativado/”</a:t>
                      </a:r>
                      <a:r>
                        <a:rPr lang="pt-BR" sz="1200" baseline="0" noProof="0" dirty="0" err="1" smtClean="0"/>
                        <a:t>deprecated</a:t>
                      </a:r>
                      <a:r>
                        <a:rPr lang="pt-BR" sz="1200" baseline="0" noProof="0" dirty="0" smtClean="0"/>
                        <a:t>”?</a:t>
                      </a:r>
                      <a:endParaRPr lang="pt-BR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755576" y="269660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É através dum </a:t>
            </a:r>
            <a:r>
              <a:rPr lang="pt-BR" b="1" dirty="0" smtClean="0"/>
              <a:t>Contrato</a:t>
            </a:r>
            <a:r>
              <a:rPr lang="pt-BR" dirty="0" smtClean="0"/>
              <a:t> (i.e. WSDL) bem definido que se </a:t>
            </a:r>
            <a:r>
              <a:rPr lang="pt-BR" b="1" dirty="0" smtClean="0"/>
              <a:t>comunica a funcionalidade </a:t>
            </a:r>
            <a:r>
              <a:rPr lang="pt-BR" dirty="0" smtClean="0"/>
              <a:t>disponibilizada a um consumidor, que deverá ter 3 visões (3S) : </a:t>
            </a:r>
            <a:r>
              <a:rPr lang="pt-BR" b="1" dirty="0" smtClean="0"/>
              <a:t>Semântica, Sintaxe, SLA</a:t>
            </a:r>
            <a:endParaRPr lang="pt-BR" b="1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7" y="1131590"/>
            <a:ext cx="29051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5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Topologia da Arquitetura de Referência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23928" y="1131590"/>
            <a:ext cx="4824536" cy="3711785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foi dividida em 3 camadas funcionais para permitir a melhor reutilização dos serviços aí implementados.</a:t>
            </a:r>
          </a:p>
          <a:p>
            <a:endParaRPr lang="pt-BR" dirty="0"/>
          </a:p>
          <a:p>
            <a:r>
              <a:rPr lang="pt-BR" dirty="0" smtClean="0"/>
              <a:t>Os serviços de </a:t>
            </a:r>
            <a:r>
              <a:rPr lang="pt-BR" b="1" dirty="0" smtClean="0"/>
              <a:t>Negócio</a:t>
            </a:r>
            <a:r>
              <a:rPr lang="pt-BR" dirty="0" smtClean="0"/>
              <a:t> expõem </a:t>
            </a:r>
            <a:r>
              <a:rPr lang="pt-BR" dirty="0"/>
              <a:t>aos consumidores externos</a:t>
            </a:r>
            <a:r>
              <a:rPr lang="pt-BR" b="1" dirty="0"/>
              <a:t> </a:t>
            </a:r>
            <a:r>
              <a:rPr lang="pt-BR" dirty="0"/>
              <a:t>as funcionalidades e dados </a:t>
            </a:r>
            <a:r>
              <a:rPr lang="pt-BR" dirty="0" smtClean="0"/>
              <a:t>duma </a:t>
            </a:r>
            <a:r>
              <a:rPr lang="pt-BR" b="1" dirty="0"/>
              <a:t>forma </a:t>
            </a:r>
            <a:r>
              <a:rPr lang="pt-BR" b="1" dirty="0" smtClean="0"/>
              <a:t>padronizada </a:t>
            </a:r>
            <a:r>
              <a:rPr lang="pt-BR" dirty="0" smtClean="0"/>
              <a:t>(transporte e mensagem).</a:t>
            </a:r>
          </a:p>
          <a:p>
            <a:r>
              <a:rPr lang="pt-BR" dirty="0" smtClean="0"/>
              <a:t>Os </a:t>
            </a:r>
            <a:r>
              <a:rPr lang="pt-BR" dirty="0"/>
              <a:t>serviços de </a:t>
            </a:r>
            <a:r>
              <a:rPr lang="pt-BR" b="1" dirty="0" smtClean="0"/>
              <a:t>Orquestração </a:t>
            </a:r>
            <a:r>
              <a:rPr lang="pt-BR" dirty="0" smtClean="0"/>
              <a:t>permitem a </a:t>
            </a:r>
            <a:r>
              <a:rPr lang="pt-BR" u="sng" dirty="0" smtClean="0"/>
              <a:t>integração de sistemas</a:t>
            </a:r>
            <a:r>
              <a:rPr lang="pt-BR" dirty="0" smtClean="0"/>
              <a:t> através da orquestração de serviços de domínios </a:t>
            </a:r>
            <a:r>
              <a:rPr lang="pt-BR" b="1" dirty="0" smtClean="0"/>
              <a:t>aplicacionais </a:t>
            </a:r>
            <a:r>
              <a:rPr lang="pt-BR" b="1" dirty="0"/>
              <a:t>diferentes</a:t>
            </a:r>
            <a:r>
              <a:rPr lang="pt-BR" dirty="0"/>
              <a:t> </a:t>
            </a:r>
            <a:r>
              <a:rPr lang="pt-BR" dirty="0" smtClean="0"/>
              <a:t>ou através de serviços </a:t>
            </a:r>
            <a:r>
              <a:rPr lang="pt-BR" dirty="0"/>
              <a:t>técnicos de integração (tais como alterações de </a:t>
            </a:r>
            <a:r>
              <a:rPr lang="pt-BR" b="1" dirty="0"/>
              <a:t>modelo de dados </a:t>
            </a:r>
            <a:r>
              <a:rPr lang="pt-BR" dirty="0"/>
              <a:t>ou </a:t>
            </a:r>
            <a:r>
              <a:rPr lang="pt-BR" b="1" dirty="0"/>
              <a:t>protocolo de </a:t>
            </a:r>
            <a:r>
              <a:rPr lang="pt-BR" b="1" dirty="0" smtClean="0"/>
              <a:t>mensagem)</a:t>
            </a:r>
          </a:p>
          <a:p>
            <a:r>
              <a:rPr lang="pt-BR" dirty="0" smtClean="0"/>
              <a:t>Os serviços de </a:t>
            </a:r>
            <a:r>
              <a:rPr lang="pt-BR" b="1" dirty="0" smtClean="0"/>
              <a:t>Aplicação</a:t>
            </a:r>
            <a:r>
              <a:rPr lang="pt-BR" dirty="0" smtClean="0"/>
              <a:t> são responsáveis por criar uma camada de abstração </a:t>
            </a:r>
            <a:r>
              <a:rPr lang="pt-BR" b="1" dirty="0" smtClean="0"/>
              <a:t>semântica</a:t>
            </a:r>
            <a:r>
              <a:rPr lang="pt-BR" dirty="0" smtClean="0"/>
              <a:t> e </a:t>
            </a:r>
            <a:r>
              <a:rPr lang="pt-BR" b="1" dirty="0" smtClean="0"/>
              <a:t>técnica</a:t>
            </a:r>
            <a:r>
              <a:rPr lang="pt-BR" dirty="0" smtClean="0"/>
              <a:t> das funcionalidades dos provedores e agrupados nos domínios TAM.</a:t>
            </a:r>
            <a:endParaRPr lang="pt-BR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/>
              <a:t>Barramento </a:t>
            </a:r>
            <a:r>
              <a:rPr lang="pt-BR" b="0" i="1" dirty="0" smtClean="0"/>
              <a:t>Corporativo de </a:t>
            </a:r>
            <a:r>
              <a:rPr lang="pt-BR" b="0" i="1" dirty="0"/>
              <a:t>Serviços </a:t>
            </a:r>
            <a:r>
              <a:rPr lang="pt-BR" b="0" i="1" dirty="0" smtClean="0"/>
              <a:t>“Aplicacionais”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23928" y="1359110"/>
            <a:ext cx="4824536" cy="3410164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b="1" dirty="0" smtClean="0"/>
              <a:t>Serviços de Aplicação </a:t>
            </a:r>
            <a:r>
              <a:rPr lang="pt-BR" dirty="0" smtClean="0"/>
              <a:t>tem </a:t>
            </a:r>
            <a:r>
              <a:rPr lang="pt-BR" dirty="0"/>
              <a:t>a responsabilidade de criar </a:t>
            </a:r>
            <a:r>
              <a:rPr lang="pt-BR" dirty="0" smtClean="0"/>
              <a:t>um </a:t>
            </a:r>
            <a:r>
              <a:rPr lang="pt-BR" u="sng" dirty="0" smtClean="0"/>
              <a:t>barramento </a:t>
            </a:r>
            <a:r>
              <a:rPr lang="pt-BR" u="sng" dirty="0"/>
              <a:t>de abstração de dados</a:t>
            </a:r>
            <a:r>
              <a:rPr lang="pt-BR" dirty="0"/>
              <a:t>, expondo interfaces S(</a:t>
            </a:r>
            <a:r>
              <a:rPr lang="pt-BR" dirty="0" err="1"/>
              <a:t>Search</a:t>
            </a:r>
            <a:r>
              <a:rPr lang="pt-BR" dirty="0"/>
              <a:t>)CRUD das entidades do modelo </a:t>
            </a:r>
            <a:r>
              <a:rPr lang="pt-BR" dirty="0" smtClean="0"/>
              <a:t>canônico e utilizando um padrão de mensagens comum (</a:t>
            </a:r>
            <a:r>
              <a:rPr lang="pt-BR" b="1" dirty="0" smtClean="0"/>
              <a:t>mensagem canônica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Este é um </a:t>
            </a:r>
            <a:r>
              <a:rPr lang="pt-BR" u="sng" dirty="0" smtClean="0"/>
              <a:t>padrão comum</a:t>
            </a:r>
            <a:r>
              <a:rPr lang="pt-BR" dirty="0" smtClean="0"/>
              <a:t> de implementação SOA, pois permite criar um barramento de serviços que expõem </a:t>
            </a:r>
            <a:r>
              <a:rPr lang="pt-BR" b="1" dirty="0" smtClean="0"/>
              <a:t>funcionalidades (e dados) reutilizáveis </a:t>
            </a:r>
            <a:r>
              <a:rPr lang="pt-BR" dirty="0" smtClean="0"/>
              <a:t>por sistemas de outros domínios, permitindo assim o </a:t>
            </a:r>
            <a:r>
              <a:rPr lang="pt-BR" b="1" dirty="0" smtClean="0"/>
              <a:t>desacoplamento</a:t>
            </a:r>
            <a:r>
              <a:rPr lang="pt-BR" dirty="0" smtClean="0"/>
              <a:t> entre sistemas. </a:t>
            </a:r>
            <a:r>
              <a:rPr lang="pt-BR" dirty="0"/>
              <a:t>O uso </a:t>
            </a:r>
            <a:r>
              <a:rPr lang="pt-BR" dirty="0" smtClean="0"/>
              <a:t>dum </a:t>
            </a:r>
            <a:r>
              <a:rPr lang="pt-BR" b="1" dirty="0"/>
              <a:t>modelo canônico de integração</a:t>
            </a:r>
            <a:r>
              <a:rPr lang="pt-BR" dirty="0"/>
              <a:t>, independente dos modelos dos sistemas, permite que se altere o modelo </a:t>
            </a:r>
            <a:r>
              <a:rPr lang="pt-BR" dirty="0" smtClean="0"/>
              <a:t>das mensagens dum </a:t>
            </a:r>
            <a:r>
              <a:rPr lang="pt-BR" dirty="0"/>
              <a:t>sistema sem que se impacte a forma como este comunica com o mundo </a:t>
            </a:r>
            <a:r>
              <a:rPr lang="pt-BR" dirty="0" smtClean="0"/>
              <a:t>exterior (outros sistemas).</a:t>
            </a:r>
            <a:endParaRPr lang="pt-BR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827584" y="3147814"/>
            <a:ext cx="216024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Barramento </a:t>
            </a:r>
            <a:r>
              <a:rPr lang="pt-BR" b="0" i="1" dirty="0"/>
              <a:t>Corporativo </a:t>
            </a:r>
            <a:r>
              <a:rPr lang="pt-BR" b="0" i="1" dirty="0" smtClean="0"/>
              <a:t>de Serviços “Aplicacionais”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131840" y="1347614"/>
            <a:ext cx="59046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Os </a:t>
            </a:r>
            <a:r>
              <a:rPr lang="pt-BR" b="1" dirty="0"/>
              <a:t>Serviços de Aplicação</a:t>
            </a:r>
            <a:r>
              <a:rPr lang="pt-BR" dirty="0"/>
              <a:t>, vão orquestrar os diferentes </a:t>
            </a:r>
            <a:r>
              <a:rPr lang="pt-BR" b="1" dirty="0"/>
              <a:t>Serviços de Conetividade </a:t>
            </a:r>
            <a:r>
              <a:rPr lang="pt-BR" dirty="0"/>
              <a:t>das diversas aplicações, mas dum mesmo domínio, para expor uma única </a:t>
            </a:r>
            <a:r>
              <a:rPr lang="pt-BR" b="1" dirty="0"/>
              <a:t>entidade do modelo canônico </a:t>
            </a:r>
            <a:r>
              <a:rPr lang="pt-BR" dirty="0"/>
              <a:t>e as diversas operações (S)CRUD para manipular essa entidade;</a:t>
            </a:r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 smtClean="0"/>
              <a:t>Os </a:t>
            </a:r>
            <a:r>
              <a:rPr lang="pt-BR" b="1" dirty="0"/>
              <a:t>Serviços de </a:t>
            </a:r>
            <a:r>
              <a:rPr lang="pt-BR" b="1" dirty="0" smtClean="0"/>
              <a:t>Conetividade, </a:t>
            </a:r>
            <a:r>
              <a:rPr lang="pt-BR" dirty="0"/>
              <a:t>tem a responsabilidade de “encapsular” </a:t>
            </a:r>
            <a:r>
              <a:rPr lang="pt-BR" u="sng" dirty="0"/>
              <a:t>uma</a:t>
            </a:r>
            <a:r>
              <a:rPr lang="pt-BR" dirty="0"/>
              <a:t> só API duma </a:t>
            </a:r>
            <a:r>
              <a:rPr lang="pt-BR" dirty="0" smtClean="0"/>
              <a:t>“aplicação” </a:t>
            </a:r>
            <a:r>
              <a:rPr lang="pt-BR" dirty="0"/>
              <a:t>no mesmo domínio, harmonizar as </a:t>
            </a:r>
            <a:r>
              <a:rPr lang="pt-BR" b="1" dirty="0"/>
              <a:t>diferenças técnicas</a:t>
            </a:r>
            <a:r>
              <a:rPr lang="pt-BR" dirty="0"/>
              <a:t>, tais como protocolos de transporte entre a aplicação e a arquitetura mas também fazer a harmonização das </a:t>
            </a:r>
            <a:r>
              <a:rPr lang="pt-BR" b="1" dirty="0"/>
              <a:t>diferenças semânticas e sintáticas </a:t>
            </a:r>
            <a:r>
              <a:rPr lang="pt-BR" dirty="0"/>
              <a:t>entre o modelo canônico e o modelo interno de dados de cada API da aplicação;</a:t>
            </a:r>
            <a:endParaRPr lang="en-GB" dirty="0"/>
          </a:p>
          <a:p>
            <a:pPr>
              <a:spcBef>
                <a:spcPts val="0"/>
              </a:spcBef>
            </a:pPr>
            <a:endParaRPr lang="pt-BR" sz="800" dirty="0" smtClean="0"/>
          </a:p>
          <a:p>
            <a:pPr>
              <a:spcBef>
                <a:spcPts val="0"/>
              </a:spcBef>
            </a:pPr>
            <a:endParaRPr lang="pt-BR" sz="800" dirty="0"/>
          </a:p>
          <a:p>
            <a:pPr>
              <a:spcBef>
                <a:spcPts val="0"/>
              </a:spcBef>
            </a:pPr>
            <a:r>
              <a:rPr lang="pt-BR" dirty="0" smtClean="0"/>
              <a:t>As </a:t>
            </a:r>
            <a:r>
              <a:rPr lang="pt-BR" b="1" dirty="0" smtClean="0"/>
              <a:t>diferenças de SLA</a:t>
            </a:r>
            <a:r>
              <a:rPr lang="pt-BR" dirty="0" smtClean="0"/>
              <a:t>, são as mais difíceis de harmonizar, mas os serviços de aplicação vão expor um </a:t>
            </a:r>
            <a:r>
              <a:rPr lang="pt-BR" b="1" dirty="0" smtClean="0"/>
              <a:t>SLA único e uniforme </a:t>
            </a:r>
            <a:r>
              <a:rPr lang="pt-BR" dirty="0" smtClean="0"/>
              <a:t>para cada entidade;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622"/>
            <a:ext cx="2304256" cy="306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5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31590"/>
            <a:ext cx="7667845" cy="588216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BR" dirty="0"/>
              <a:t>A </a:t>
            </a:r>
            <a:r>
              <a:rPr lang="pt-BR" b="1" dirty="0"/>
              <a:t>governança dos dados </a:t>
            </a:r>
            <a:r>
              <a:rPr lang="pt-BR" dirty="0"/>
              <a:t>que trafegam na Arquitetura de Serviços é assim uma necessidade para a Arquitetura de </a:t>
            </a:r>
            <a:r>
              <a:rPr lang="pt-BR" dirty="0" smtClean="0"/>
              <a:t>Serviços</a:t>
            </a:r>
            <a:r>
              <a:rPr lang="pt-PT" dirty="0" smtClean="0">
                <a:solidFill>
                  <a:srgbClr val="000000"/>
                </a:solidFill>
              </a:rPr>
              <a:t>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7728" y="1743804"/>
            <a:ext cx="4572704" cy="605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Modelo Canônico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visão de alto nível das entidades de negócio, </a:t>
            </a:r>
            <a:r>
              <a:rPr lang="pt-P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descreve </a:t>
            </a:r>
            <a:r>
              <a:rPr lang="pt-P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conceito e as suas associações.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40352" y="4896544"/>
            <a:ext cx="837456" cy="267494"/>
          </a:xfrm>
        </p:spPr>
        <p:txBody>
          <a:bodyPr/>
          <a:lstStyle/>
          <a:p>
            <a:fld id="{34F21757-CAEC-9B46-BA5E-8BB41E74222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Picture 2" descr="http://www.ibm.com/developerworks/rational/library/content/03July/2000/2428/2428_fig7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7" y="1743811"/>
            <a:ext cx="2958160" cy="28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entagon 33"/>
          <p:cNvSpPr/>
          <p:nvPr/>
        </p:nvSpPr>
        <p:spPr>
          <a:xfrm>
            <a:off x="395536" y="1755754"/>
            <a:ext cx="3383173" cy="1284194"/>
          </a:xfrm>
          <a:prstGeom prst="homePlate">
            <a:avLst>
              <a:gd name="adj" fmla="val 1609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33"/>
          <p:cNvSpPr/>
          <p:nvPr/>
        </p:nvSpPr>
        <p:spPr>
          <a:xfrm>
            <a:off x="395536" y="3111956"/>
            <a:ext cx="3383173" cy="1488260"/>
          </a:xfrm>
          <a:prstGeom prst="homePlate">
            <a:avLst>
              <a:gd name="adj" fmla="val 1402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3887728" y="3111956"/>
            <a:ext cx="4572704" cy="744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Os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Modelos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de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Integração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irão traduzir técnicamente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a representação do modelo de dados canónico numa determinada plataforma ou mecanismo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integração (Online e Batch).</a:t>
            </a:r>
          </a:p>
        </p:txBody>
      </p:sp>
      <p:sp>
        <p:nvSpPr>
          <p:cNvPr id="17" name="Rectangle 34"/>
          <p:cNvSpPr/>
          <p:nvPr/>
        </p:nvSpPr>
        <p:spPr>
          <a:xfrm>
            <a:off x="3887728" y="2391876"/>
            <a:ext cx="457270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Canônico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funcionalmente as entidades e os seus atributos, indicando as respetivas características e diferentes associações com os sistemas que as realizam.</a:t>
            </a:r>
            <a:endParaRPr lang="pt-PT" sz="1200" b="1" dirty="0">
              <a:latin typeface="Myriad Pro" pitchFamily="34" charset="0"/>
            </a:endParaRPr>
          </a:p>
        </p:txBody>
      </p:sp>
      <p:sp>
        <p:nvSpPr>
          <p:cNvPr id="18" name="Rectangle 34"/>
          <p:cNvSpPr/>
          <p:nvPr/>
        </p:nvSpPr>
        <p:spPr>
          <a:xfrm>
            <a:off x="3887728" y="3915994"/>
            <a:ext cx="4572704" cy="684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As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Especificações de Serviço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ou/e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Interface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identificam o mapeamento entre as diferentes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mensagens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 utilizadas pelos Interfaces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Sistema utilizando o Modelo Canônico como base.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Rectangl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2973525" y="2304139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Canônico</a:t>
            </a:r>
          </a:p>
        </p:txBody>
      </p:sp>
      <p:sp>
        <p:nvSpPr>
          <p:cNvPr id="20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6200000">
            <a:off x="3002124" y="3702320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Integração</a:t>
            </a:r>
          </a:p>
        </p:txBody>
      </p:sp>
      <p:sp>
        <p:nvSpPr>
          <p:cNvPr id="4" name="Seta para cima e para baixo 3"/>
          <p:cNvSpPr/>
          <p:nvPr/>
        </p:nvSpPr>
        <p:spPr>
          <a:xfrm>
            <a:off x="8460432" y="1707654"/>
            <a:ext cx="314672" cy="28444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Arquitetura de Serviços (SOA)</a:t>
            </a:r>
            <a:br>
              <a:rPr lang="pt-BR" dirty="0" smtClean="0"/>
            </a:br>
            <a:r>
              <a:rPr lang="pt-BR" b="0" i="1" dirty="0" smtClean="0"/>
              <a:t>Governança de Dados Corporativos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34792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b="0" i="1" dirty="0" smtClean="0"/>
              <a:t>Padrões </a:t>
            </a:r>
            <a:r>
              <a:rPr lang="pt-BR" b="0" i="1" dirty="0"/>
              <a:t>de Transporte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1835696" y="1203598"/>
            <a:ext cx="7057429" cy="523220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b="1" dirty="0"/>
              <a:t>P</a:t>
            </a:r>
            <a:r>
              <a:rPr lang="pt-BR" b="1" dirty="0" smtClean="0"/>
              <a:t>rotocolos </a:t>
            </a:r>
            <a:r>
              <a:rPr lang="pt-BR" b="1" dirty="0"/>
              <a:t>P</a:t>
            </a:r>
            <a:r>
              <a:rPr lang="pt-BR" b="1" dirty="0" smtClean="0"/>
              <a:t>adrão </a:t>
            </a:r>
            <a:r>
              <a:rPr lang="pt-BR" dirty="0" smtClean="0"/>
              <a:t>(base) que irão ser suportados pela </a:t>
            </a:r>
            <a:r>
              <a:rPr lang="pt-BR" b="1" dirty="0" smtClean="0"/>
              <a:t>Arquitetura de Serviços</a:t>
            </a:r>
            <a:r>
              <a:rPr lang="pt-BR" dirty="0" smtClean="0"/>
              <a:t> são os seguintes: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876006"/>
            <a:ext cx="568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/>
              <a:t>*Este é o protocolo “default” dos </a:t>
            </a:r>
            <a:r>
              <a:rPr lang="pt-BR" sz="1000" b="1" dirty="0" smtClean="0"/>
              <a:t>Serviços </a:t>
            </a:r>
            <a:r>
              <a:rPr lang="pt-BR" sz="1000" dirty="0" smtClean="0"/>
              <a:t>da Arquitetura.</a:t>
            </a:r>
            <a:endParaRPr lang="pt-BR" sz="1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71568"/>
              </p:ext>
            </p:extLst>
          </p:nvPr>
        </p:nvGraphicFramePr>
        <p:xfrm>
          <a:off x="1907704" y="1779662"/>
          <a:ext cx="6912768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4899"/>
                <a:gridCol w="455786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HTTP*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Mensagens SOAP</a:t>
                      </a:r>
                      <a:r>
                        <a:rPr lang="pt-BR" baseline="0" dirty="0" smtClean="0"/>
                        <a:t> sobre transporte HTTP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JMS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Mensagens SOAP</a:t>
                      </a:r>
                      <a:r>
                        <a:rPr lang="pt-BR" baseline="0" dirty="0" smtClean="0"/>
                        <a:t> sobre transporte JMS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Espaço Reservado para Conteúdo 3"/>
          <p:cNvSpPr txBox="1">
            <a:spLocks/>
          </p:cNvSpPr>
          <p:nvPr/>
        </p:nvSpPr>
        <p:spPr>
          <a:xfrm>
            <a:off x="1907704" y="2715766"/>
            <a:ext cx="705678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As seguintes </a:t>
            </a:r>
            <a:r>
              <a:rPr lang="pt-BR" b="1" dirty="0" smtClean="0"/>
              <a:t>especificações (standards</a:t>
            </a:r>
            <a:r>
              <a:rPr lang="pt-BR" dirty="0" smtClean="0"/>
              <a:t>) são suportadas:</a:t>
            </a:r>
          </a:p>
          <a:p>
            <a:r>
              <a:rPr lang="pt-BR" b="1" dirty="0" smtClean="0"/>
              <a:t>Base                                                WS-I Profiles</a:t>
            </a:r>
            <a:endParaRPr lang="pt-BR" b="1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82401"/>
              </p:ext>
            </p:extLst>
          </p:nvPr>
        </p:nvGraphicFramePr>
        <p:xfrm>
          <a:off x="1923896" y="3291830"/>
          <a:ext cx="1784008" cy="1341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4008"/>
              </a:tblGrid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WSDL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SOAP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XML</a:t>
                      </a:r>
                      <a:endParaRPr lang="pt-BR" sz="1600" dirty="0"/>
                    </a:p>
                  </a:txBody>
                  <a:tcPr/>
                </a:tc>
              </a:tr>
              <a:tr h="3025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HTTP,</a:t>
                      </a:r>
                      <a:r>
                        <a:rPr lang="pt-BR" sz="1600" baseline="0" dirty="0" smtClean="0"/>
                        <a:t> HTTPS, JMS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28599"/>
              </p:ext>
            </p:extLst>
          </p:nvPr>
        </p:nvGraphicFramePr>
        <p:xfrm>
          <a:off x="4716016" y="3330550"/>
          <a:ext cx="3744416" cy="1041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48273"/>
                <a:gridCol w="1296143"/>
              </a:tblGrid>
              <a:tr h="148653">
                <a:tc>
                  <a:txBody>
                    <a:bodyPr/>
                    <a:lstStyle/>
                    <a:p>
                      <a:r>
                        <a:rPr lang="pt-B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Reliable Secure Profile</a:t>
                      </a:r>
                      <a:endParaRPr lang="pt-B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Security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v1.1, v1.2, v2.0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" y="1347614"/>
            <a:ext cx="1230677" cy="20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Padrões de Comunicação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8352928" cy="523220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irá suportar diferentes </a:t>
            </a:r>
            <a:r>
              <a:rPr lang="pt-BR" b="1" dirty="0" smtClean="0"/>
              <a:t>padrões de comunicação</a:t>
            </a:r>
            <a:r>
              <a:rPr lang="pt-BR" dirty="0" smtClean="0"/>
              <a:t>, que estarão disponíveis tanto para os consumidores como para os provedores.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962524"/>
              </p:ext>
            </p:extLst>
          </p:nvPr>
        </p:nvGraphicFramePr>
        <p:xfrm>
          <a:off x="539750" y="2067496"/>
          <a:ext cx="7794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" name="Visio" r:id="rId4" imgW="777545" imgH="488899" progId="Visio.Drawing.11">
                  <p:embed/>
                </p:oleObj>
              </mc:Choice>
              <mc:Fallback>
                <p:oleObj name="Visio" r:id="rId4" imgW="777545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7496"/>
                        <a:ext cx="7794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ço Reservado para Conteúdo 3"/>
          <p:cNvSpPr txBox="1">
            <a:spLocks/>
          </p:cNvSpPr>
          <p:nvPr/>
        </p:nvSpPr>
        <p:spPr>
          <a:xfrm>
            <a:off x="1547664" y="1960494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Síncrono</a:t>
            </a:r>
            <a:r>
              <a:rPr lang="pt-BR" sz="1200" dirty="0" smtClean="0"/>
              <a:t> </a:t>
            </a:r>
          </a:p>
          <a:p>
            <a:r>
              <a:rPr lang="pt-BR" sz="1200" dirty="0" smtClean="0"/>
              <a:t>O consumidor fica à espera duma resposta do provedor, antes de recomeçar o fluxo de execução. Isto pode ser suportado com um “interface” síncrono ou assíncrono.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808414"/>
              </p:ext>
            </p:extLst>
          </p:nvPr>
        </p:nvGraphicFramePr>
        <p:xfrm>
          <a:off x="539750" y="2873946"/>
          <a:ext cx="777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Visio" r:id="rId6" imgW="774497" imgH="488899" progId="Visio.Drawing.11">
                  <p:embed/>
                </p:oleObj>
              </mc:Choice>
              <mc:Fallback>
                <p:oleObj name="Visio" r:id="rId6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73946"/>
                        <a:ext cx="7778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53109"/>
              </p:ext>
            </p:extLst>
          </p:nvPr>
        </p:nvGraphicFramePr>
        <p:xfrm>
          <a:off x="539552" y="3610843"/>
          <a:ext cx="749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Visio" r:id="rId8" imgW="774497" imgH="488899" progId="Visio.Drawing.11">
                  <p:embed/>
                </p:oleObj>
              </mc:Choice>
              <mc:Fallback>
                <p:oleObj name="Visio" r:id="rId8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10843"/>
                        <a:ext cx="749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ço Reservado para Conteúdo 3"/>
          <p:cNvSpPr txBox="1">
            <a:spLocks/>
          </p:cNvSpPr>
          <p:nvPr/>
        </p:nvSpPr>
        <p:spPr>
          <a:xfrm>
            <a:off x="1547664" y="2726102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Assíncrono</a:t>
            </a:r>
            <a:r>
              <a:rPr lang="pt-BR" sz="1200" dirty="0" smtClean="0"/>
              <a:t> </a:t>
            </a:r>
          </a:p>
          <a:p>
            <a:r>
              <a:rPr lang="pt-BR" sz="1200" dirty="0" smtClean="0"/>
              <a:t>O consumidor delega o controlo da execução ao provedor depois do envio da requisição. A resposta é iniciada pelo provedor com uma chamada ao consumidor quando a requisição termina.</a:t>
            </a:r>
          </a:p>
        </p:txBody>
      </p:sp>
      <p:sp>
        <p:nvSpPr>
          <p:cNvPr id="15" name="Espaço Reservado para Conteúdo 3"/>
          <p:cNvSpPr txBox="1">
            <a:spLocks/>
          </p:cNvSpPr>
          <p:nvPr/>
        </p:nvSpPr>
        <p:spPr>
          <a:xfrm>
            <a:off x="1547664" y="3544670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err="1" smtClean="0"/>
              <a:t>Publish</a:t>
            </a:r>
            <a:r>
              <a:rPr lang="pt-BR" sz="1200" b="1" dirty="0" smtClean="0"/>
              <a:t>/</a:t>
            </a:r>
            <a:r>
              <a:rPr lang="pt-BR" sz="1200" b="1" dirty="0" err="1" smtClean="0"/>
              <a:t>Subscribe</a:t>
            </a:r>
            <a:endParaRPr lang="pt-BR" sz="1200" dirty="0" smtClean="0"/>
          </a:p>
          <a:p>
            <a:r>
              <a:rPr lang="pt-BR" sz="1200" dirty="0" smtClean="0"/>
              <a:t>O consumidor envia (publica) uma requisição a múltiplos provedores e subscreve-se para receber as múltiplas respostas.</a:t>
            </a:r>
          </a:p>
        </p:txBody>
      </p:sp>
    </p:spTree>
    <p:extLst>
      <p:ext uri="{BB962C8B-B14F-4D97-AF65-F5344CB8AC3E}">
        <p14:creationId xmlns:p14="http://schemas.microsoft.com/office/powerpoint/2010/main" val="14380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7368"/>
              </p:ext>
            </p:extLst>
          </p:nvPr>
        </p:nvGraphicFramePr>
        <p:xfrm>
          <a:off x="467544" y="1175638"/>
          <a:ext cx="82809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14/09/2014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Inicial</a:t>
                      </a:r>
                      <a:r>
                        <a:rPr lang="pt-BR" sz="1200" baseline="0" dirty="0" smtClean="0"/>
                        <a:t> para discussão. 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24/09/2014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Final</a:t>
                      </a:r>
                      <a:r>
                        <a:rPr lang="pt-BR" sz="1200" baseline="0" dirty="0" smtClean="0"/>
                        <a:t> após publicação da Arquitetura de Referência 1.50</a:t>
                      </a:r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23/10/2014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Versão com alinhamento de UC com alterações efetuadas na Arq. de Referência 1.60</a:t>
                      </a:r>
                      <a:endParaRPr lang="pt-BR" sz="1200" baseline="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/>
              <a:t>Padrão de </a:t>
            </a:r>
            <a:r>
              <a:rPr lang="pt-BR" b="0" i="1" dirty="0" smtClean="0"/>
              <a:t>Mensagem (Formato Canônico)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954107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b="1" dirty="0" smtClean="0"/>
              <a:t>Formatos Canônico</a:t>
            </a:r>
            <a:r>
              <a:rPr lang="pt-BR" dirty="0" smtClean="0"/>
              <a:t> de Mensagem representam uma </a:t>
            </a:r>
            <a:r>
              <a:rPr lang="pt-BR" b="1" dirty="0" smtClean="0"/>
              <a:t>padronização do formato das mensagens </a:t>
            </a:r>
            <a:r>
              <a:rPr lang="pt-BR" dirty="0" smtClean="0"/>
              <a:t>dos serviços pertencentes à Arquitetura de Serviços. Definem os atributos e o seu significado que devem ser incluídos por todos os consumidores e/ou provedor de serviços da arquitetura. </a:t>
            </a:r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267744" y="2112172"/>
            <a:ext cx="648072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Três entidades foram definidas para as mensagens SOAP a serem recebidas ou enviadas pela Arquitetura e estas foram padronizadas: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smtClean="0">
                <a:latin typeface="Myriad Pro" pitchFamily="34" charset="0"/>
              </a:rPr>
              <a:t>Message Header</a:t>
            </a:r>
            <a:r>
              <a:rPr lang="pt-PT" dirty="0" smtClean="0">
                <a:latin typeface="Myriad Pro" pitchFamily="34" charset="0"/>
              </a:rPr>
              <a:t>: </a:t>
            </a:r>
            <a:r>
              <a:rPr lang="pt-BR" dirty="0" smtClean="0"/>
              <a:t>Estrutura de </a:t>
            </a:r>
            <a:r>
              <a:rPr lang="pt-BR" dirty="0" err="1" smtClean="0"/>
              <a:t>metadado</a:t>
            </a:r>
            <a:r>
              <a:rPr lang="pt-BR" dirty="0" smtClean="0"/>
              <a:t> que representa </a:t>
            </a:r>
            <a:r>
              <a:rPr lang="pt-BR" dirty="0"/>
              <a:t>o </a:t>
            </a:r>
            <a:r>
              <a:rPr lang="pt-BR" dirty="0" smtClean="0"/>
              <a:t>cabeçalho das mensagens, e que </a:t>
            </a:r>
            <a:r>
              <a:rPr lang="pt-BR" dirty="0"/>
              <a:t>deverá estar presente em </a:t>
            </a:r>
            <a:r>
              <a:rPr lang="pt-BR" b="1" dirty="0"/>
              <a:t>todas as mensagens recebidas</a:t>
            </a:r>
            <a:r>
              <a:rPr lang="pt-BR" dirty="0"/>
              <a:t> e </a:t>
            </a:r>
            <a:r>
              <a:rPr lang="pt-BR" b="1" dirty="0"/>
              <a:t>retornadas</a:t>
            </a:r>
            <a:r>
              <a:rPr lang="pt-BR" dirty="0"/>
              <a:t> pelas operações dos serviços, tanto nas execuções síncronas das operações quanto assíncronas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Myriad Pro" pitchFamily="34" charset="0"/>
              </a:rPr>
              <a:t>Response</a:t>
            </a:r>
            <a:r>
              <a:rPr lang="pt-BR" dirty="0" smtClean="0">
                <a:latin typeface="Myriad Pro" pitchFamily="34" charset="0"/>
              </a:rPr>
              <a:t>: </a:t>
            </a:r>
            <a:r>
              <a:rPr lang="pt-BR" dirty="0"/>
              <a:t>Estrutura de </a:t>
            </a:r>
            <a:r>
              <a:rPr lang="pt-BR" dirty="0" err="1"/>
              <a:t>metadado</a:t>
            </a:r>
            <a:r>
              <a:rPr lang="pt-BR" dirty="0"/>
              <a:t> </a:t>
            </a:r>
            <a:r>
              <a:rPr lang="pt-BR" dirty="0" smtClean="0"/>
              <a:t>que propaga o código de retorno (de sucesso ou erro) e informações associadas da framework a ser enviada aos consumidores de serviço;</a:t>
            </a:r>
            <a:endParaRPr lang="pt-PT" dirty="0">
              <a:latin typeface="Myriad Pro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>
                <a:latin typeface="Myriad Pro" pitchFamily="34" charset="0"/>
              </a:rPr>
              <a:t>Fault</a:t>
            </a:r>
            <a:r>
              <a:rPr lang="pt-BR" dirty="0" smtClean="0">
                <a:latin typeface="Myriad Pro" pitchFamily="34" charset="0"/>
              </a:rPr>
              <a:t>: </a:t>
            </a:r>
            <a:r>
              <a:rPr lang="pt-BR" dirty="0" smtClean="0"/>
              <a:t>Este </a:t>
            </a:r>
            <a:r>
              <a:rPr lang="pt-BR" dirty="0" err="1" smtClean="0"/>
              <a:t>metadado</a:t>
            </a:r>
            <a:r>
              <a:rPr lang="pt-BR" dirty="0" smtClean="0"/>
              <a:t>, a ser usado só </a:t>
            </a:r>
            <a:r>
              <a:rPr lang="pt-BR" b="1" dirty="0" smtClean="0"/>
              <a:t>internamente</a:t>
            </a:r>
            <a:r>
              <a:rPr lang="pt-BR" dirty="0" smtClean="0"/>
              <a:t> pela arquitetura, </a:t>
            </a:r>
            <a:r>
              <a:rPr lang="pt-BR" dirty="0"/>
              <a:t>representa uma falha que pode ocorrer durante a execução de uma operação de um </a:t>
            </a:r>
            <a:r>
              <a:rPr lang="pt-BR" dirty="0" smtClean="0"/>
              <a:t>serviço e servirá para propagar erros.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9" y="2188527"/>
            <a:ext cx="1597819" cy="268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841227" y="3355708"/>
            <a:ext cx="976960" cy="2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871800" y="4492783"/>
            <a:ext cx="976960" cy="2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41227" y="3052623"/>
            <a:ext cx="976960" cy="2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/>
              <a:t>Padrão de Mensagem </a:t>
            </a:r>
            <a:r>
              <a:rPr lang="pt-BR" b="0" i="1" dirty="0" smtClean="0"/>
              <a:t>(Mensagem Canônica)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793571" y="1779662"/>
            <a:ext cx="5807050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</a:t>
            </a:r>
            <a:r>
              <a:rPr lang="pt-BR" b="1" dirty="0" smtClean="0"/>
              <a:t>modelo canônico corporativo </a:t>
            </a:r>
            <a:r>
              <a:rPr lang="pt-BR" dirty="0" smtClean="0"/>
              <a:t>servirá de </a:t>
            </a:r>
            <a:r>
              <a:rPr lang="pt-BR" b="1" dirty="0" smtClean="0"/>
              <a:t>vocabulário comum </a:t>
            </a:r>
            <a:r>
              <a:rPr lang="pt-BR" dirty="0" smtClean="0"/>
              <a:t>entre</a:t>
            </a:r>
            <a:r>
              <a:rPr lang="pt-PT" dirty="0" smtClean="0">
                <a:latin typeface="Myriad Pro" pitchFamily="34" charset="0"/>
              </a:rPr>
              <a:t> </a:t>
            </a:r>
            <a:r>
              <a:rPr lang="pt-PT" dirty="0">
                <a:latin typeface="Myriad Pro" pitchFamily="34" charset="0"/>
              </a:rPr>
              <a:t>todos os sistemas </a:t>
            </a:r>
            <a:r>
              <a:rPr lang="pt-PT" dirty="0" smtClean="0">
                <a:latin typeface="Myriad Pro" pitchFamily="34" charset="0"/>
              </a:rPr>
              <a:t>e/ou </a:t>
            </a:r>
            <a:r>
              <a:rPr lang="pt-PT" dirty="0">
                <a:latin typeface="Myriad Pro" pitchFamily="34" charset="0"/>
              </a:rPr>
              <a:t>aplicações que tenham de passar informação </a:t>
            </a:r>
            <a:r>
              <a:rPr lang="pt-PT" dirty="0" smtClean="0">
                <a:latin typeface="Myriad Pro" pitchFamily="34" charset="0"/>
              </a:rPr>
              <a:t>relevante </a:t>
            </a:r>
            <a:r>
              <a:rPr lang="pt-PT" dirty="0">
                <a:latin typeface="Myriad Pro" pitchFamily="34" charset="0"/>
              </a:rPr>
              <a:t>através de integração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Define o dicionário </a:t>
            </a:r>
            <a:r>
              <a:rPr lang="pt-PT" dirty="0">
                <a:latin typeface="Myriad Pro" pitchFamily="34" charset="0"/>
              </a:rPr>
              <a:t>de </a:t>
            </a:r>
            <a:r>
              <a:rPr lang="pt-PT" b="1" dirty="0">
                <a:latin typeface="Myriad Pro" pitchFamily="34" charset="0"/>
              </a:rPr>
              <a:t>conceitos</a:t>
            </a:r>
            <a:r>
              <a:rPr lang="pt-PT" dirty="0">
                <a:latin typeface="Myriad Pro" pitchFamily="34" charset="0"/>
              </a:rPr>
              <a:t> (</a:t>
            </a:r>
            <a:r>
              <a:rPr lang="pt-PT" dirty="0" smtClean="0">
                <a:latin typeface="Myriad Pro" pitchFamily="34" charset="0"/>
              </a:rPr>
              <a:t>semântica, i.e. significado) da organização e identifica as </a:t>
            </a:r>
            <a:r>
              <a:rPr lang="pt-PT" b="1" dirty="0" smtClean="0">
                <a:latin typeface="Myriad Pro" pitchFamily="34" charset="0"/>
              </a:rPr>
              <a:t>entidades de negócio </a:t>
            </a:r>
            <a:r>
              <a:rPr lang="pt-PT" dirty="0" smtClean="0">
                <a:latin typeface="Myriad Pro" pitchFamily="34" charset="0"/>
              </a:rPr>
              <a:t>(cliente, ordem, conta fatura, etc..), alinhado ao </a:t>
            </a:r>
            <a:r>
              <a:rPr lang="pt-PT" b="1" dirty="0" smtClean="0">
                <a:latin typeface="Myriad Pro" pitchFamily="34" charset="0"/>
              </a:rPr>
              <a:t>SID*</a:t>
            </a:r>
            <a:r>
              <a:rPr lang="pt-PT" dirty="0" smtClean="0">
                <a:latin typeface="Myriad Pro" pitchFamily="34" charset="0"/>
              </a:rPr>
              <a:t> do </a:t>
            </a:r>
            <a:r>
              <a:rPr lang="pt-PT" b="1" dirty="0" smtClean="0">
                <a:latin typeface="Myriad Pro" pitchFamily="34" charset="0"/>
              </a:rPr>
              <a:t>TMForum</a:t>
            </a:r>
            <a:r>
              <a:rPr lang="pt-PT" dirty="0" smtClean="0">
                <a:latin typeface="Myriad Pro" pitchFamily="34" charset="0"/>
              </a:rPr>
              <a:t>;</a:t>
            </a:r>
            <a:endParaRPr lang="pt-PT" dirty="0">
              <a:latin typeface="Myriad Pro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Define os </a:t>
            </a:r>
            <a:r>
              <a:rPr lang="pt-PT" b="1" dirty="0" smtClean="0">
                <a:latin typeface="Myriad Pro" pitchFamily="34" charset="0"/>
              </a:rPr>
              <a:t>atributos</a:t>
            </a:r>
            <a:r>
              <a:rPr lang="pt-PT" dirty="0" smtClean="0">
                <a:latin typeface="Myriad Pro" pitchFamily="34" charset="0"/>
              </a:rPr>
              <a:t> de cada entidade de negócio (atributos identificadores, base e extensão), </a:t>
            </a:r>
            <a:r>
              <a:rPr lang="pt-PT" dirty="0">
                <a:latin typeface="Myriad Pro" pitchFamily="34" charset="0"/>
              </a:rPr>
              <a:t>indicando as respetivas </a:t>
            </a:r>
            <a:r>
              <a:rPr lang="pt-PT" b="1" dirty="0">
                <a:latin typeface="Myriad Pro" pitchFamily="34" charset="0"/>
              </a:rPr>
              <a:t>características</a:t>
            </a:r>
            <a:r>
              <a:rPr lang="pt-PT" dirty="0">
                <a:latin typeface="Myriad Pro" pitchFamily="34" charset="0"/>
              </a:rPr>
              <a:t> e </a:t>
            </a:r>
            <a:r>
              <a:rPr lang="pt-PT" dirty="0" smtClean="0">
                <a:latin typeface="Myriad Pro" pitchFamily="34" charset="0"/>
              </a:rPr>
              <a:t>identifica </a:t>
            </a:r>
            <a:r>
              <a:rPr lang="pt-PT" b="1" dirty="0" smtClean="0">
                <a:latin typeface="Myriad Pro" pitchFamily="34" charset="0"/>
              </a:rPr>
              <a:t>associações</a:t>
            </a:r>
            <a:r>
              <a:rPr lang="pt-BR" dirty="0"/>
              <a:t> </a:t>
            </a:r>
            <a:r>
              <a:rPr lang="pt-BR" dirty="0" smtClean="0"/>
              <a:t>entre as diferentes entidades através de diagramas;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Define a </a:t>
            </a:r>
            <a:r>
              <a:rPr lang="pt-BR" b="1" dirty="0" smtClean="0"/>
              <a:t>representação técnica </a:t>
            </a:r>
            <a:r>
              <a:rPr lang="pt-BR" dirty="0" smtClean="0"/>
              <a:t>das entidades (i.e. </a:t>
            </a:r>
            <a:r>
              <a:rPr lang="pt-PT" dirty="0" smtClean="0">
                <a:latin typeface="Myriad Pro" pitchFamily="34" charset="0"/>
              </a:rPr>
              <a:t>sintaxe – tipo, formato, tamanho, etc.. ) e identifica os atributos com valores fechados, que definimos como </a:t>
            </a:r>
            <a:r>
              <a:rPr lang="pt-PT" b="1" dirty="0" smtClean="0">
                <a:latin typeface="Myriad Pro" pitchFamily="34" charset="0"/>
              </a:rPr>
              <a:t>dados referência</a:t>
            </a:r>
            <a:r>
              <a:rPr lang="pt-BR" dirty="0"/>
              <a:t>;</a:t>
            </a:r>
            <a:endParaRPr lang="pt-BR" dirty="0" smtClean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*SID – </a:t>
            </a:r>
            <a:r>
              <a:rPr lang="pt-BR" sz="800" dirty="0" err="1" smtClean="0"/>
              <a:t>Shared</a:t>
            </a:r>
            <a:r>
              <a:rPr lang="pt-BR" sz="800" dirty="0" smtClean="0"/>
              <a:t> </a:t>
            </a:r>
            <a:r>
              <a:rPr lang="pt-BR" sz="800" dirty="0" err="1" smtClean="0"/>
              <a:t>Information</a:t>
            </a:r>
            <a:r>
              <a:rPr lang="pt-BR" sz="800" dirty="0" smtClean="0"/>
              <a:t> </a:t>
            </a:r>
            <a:r>
              <a:rPr lang="pt-BR" sz="800" dirty="0" err="1" smtClean="0"/>
              <a:t>Model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70"/>
            <a:ext cx="1899785" cy="28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146800" cy="523220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b="1" dirty="0" smtClean="0"/>
              <a:t>Modelo Canônico de Integração </a:t>
            </a:r>
            <a:r>
              <a:rPr lang="pt-BR" dirty="0" smtClean="0"/>
              <a:t>representa uma </a:t>
            </a:r>
            <a:r>
              <a:rPr lang="pt-BR" b="1" dirty="0" smtClean="0"/>
              <a:t>padronização do conteúdo das mensagens </a:t>
            </a:r>
            <a:r>
              <a:rPr lang="pt-BR" dirty="0" smtClean="0"/>
              <a:t>(sintaxe e semântica)</a:t>
            </a:r>
            <a:r>
              <a:rPr lang="pt-BR" b="1" dirty="0" smtClean="0"/>
              <a:t> </a:t>
            </a:r>
            <a:r>
              <a:rPr lang="pt-BR" dirty="0" smtClean="0"/>
              <a:t>dos serviços pertencentes à Arquitetura de Serviços.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55161" y="3651870"/>
            <a:ext cx="136815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Soluções com SOA</a:t>
            </a:r>
          </a:p>
          <a:p>
            <a:r>
              <a:rPr lang="pt-BR" sz="2400" i="1" dirty="0" smtClean="0"/>
              <a:t>Por Nível de Maturidade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42749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Tecnologia e Maturidade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539552" y="1275606"/>
            <a:ext cx="7992888" cy="954107"/>
          </a:xfrm>
        </p:spPr>
        <p:txBody>
          <a:bodyPr/>
          <a:lstStyle/>
          <a:p>
            <a:r>
              <a:rPr lang="pt-BR" dirty="0" smtClean="0"/>
              <a:t>Uma </a:t>
            </a:r>
            <a:r>
              <a:rPr lang="pt-BR" b="1" dirty="0"/>
              <a:t>a</a:t>
            </a:r>
            <a:r>
              <a:rPr lang="pt-BR" b="1" dirty="0" smtClean="0"/>
              <a:t>rquitetura orientada a serviços </a:t>
            </a:r>
            <a:r>
              <a:rPr lang="pt-BR" dirty="0" smtClean="0"/>
              <a:t>(SOA) constrói-se duma </a:t>
            </a:r>
            <a:r>
              <a:rPr lang="pt-BR" b="1" dirty="0" smtClean="0"/>
              <a:t>forma iterativa </a:t>
            </a:r>
            <a:r>
              <a:rPr lang="pt-BR" dirty="0" smtClean="0"/>
              <a:t>com os diferentes projetos de Negócio e TI, trabalhado conjuntamente. A introdução dum novo paradigma é sempre </a:t>
            </a:r>
            <a:r>
              <a:rPr lang="pt-BR" b="1" dirty="0" smtClean="0"/>
              <a:t>faseada</a:t>
            </a:r>
            <a:r>
              <a:rPr lang="pt-BR" dirty="0" smtClean="0"/>
              <a:t>. Entendemos que a introdução das tecnologias identificadas abaixo é feita de forma evolutiva, e dependendo da maturidade.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211710"/>
            <a:ext cx="6624736" cy="25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Tecnologia e Maturidade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67544" y="1347614"/>
            <a:ext cx="8208912" cy="997196"/>
          </a:xfrm>
        </p:spPr>
        <p:txBody>
          <a:bodyPr/>
          <a:lstStyle/>
          <a:p>
            <a:r>
              <a:rPr lang="pt-BR" dirty="0" smtClean="0"/>
              <a:t>Todas a </a:t>
            </a:r>
            <a:r>
              <a:rPr lang="pt-BR" b="1" dirty="0" smtClean="0"/>
              <a:t>soluções de integração </a:t>
            </a:r>
            <a:r>
              <a:rPr lang="pt-BR" dirty="0" smtClean="0"/>
              <a:t>propostas usando SOA devem ser revistas tendo em consideração vários requisitos, tanto de negócio, quanto técnicos. </a:t>
            </a:r>
          </a:p>
          <a:p>
            <a:r>
              <a:rPr lang="pt-BR" dirty="0" smtClean="0"/>
              <a:t>A seguinte tabela enquadra os tipos de solução com vários critérios (desenvolvimento vs. arquitetura) e como os tipos de solução são sensíveis aos requisitos: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34186"/>
              </p:ext>
            </p:extLst>
          </p:nvPr>
        </p:nvGraphicFramePr>
        <p:xfrm>
          <a:off x="467543" y="2355726"/>
          <a:ext cx="8280921" cy="250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2063"/>
                <a:gridCol w="1126250"/>
                <a:gridCol w="1152128"/>
                <a:gridCol w="1152128"/>
                <a:gridCol w="1154073"/>
                <a:gridCol w="895235"/>
                <a:gridCol w="111904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Tipos de Solução vs. Requisitos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Integração de Serviços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Soluções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Custom</a:t>
                      </a:r>
                      <a:r>
                        <a:rPr lang="pt-BR" sz="1400" baseline="0" dirty="0" smtClean="0"/>
                        <a:t> c/ Serviços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Camada de Abstração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Orquest</a:t>
                      </a:r>
                      <a:r>
                        <a:rPr lang="pt-BR" sz="1400" dirty="0" smtClean="0"/>
                        <a:t>.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Portais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RIAs</a:t>
                      </a:r>
                      <a:r>
                        <a:rPr lang="pt-BR" sz="1400" dirty="0" smtClean="0"/>
                        <a:t>,</a:t>
                      </a:r>
                      <a:r>
                        <a:rPr lang="pt-BR" sz="1400" baseline="0" dirty="0" smtClean="0"/>
                        <a:t> Móvel, “</a:t>
                      </a:r>
                      <a:r>
                        <a:rPr lang="pt-BR" sz="1400" baseline="0" dirty="0" err="1" smtClean="0"/>
                        <a:t>Mashups</a:t>
                      </a:r>
                      <a:r>
                        <a:rPr lang="pt-BR" sz="1400" baseline="0" dirty="0" smtClean="0"/>
                        <a:t>”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bg1"/>
                          </a:solidFill>
                        </a:rPr>
                        <a:t>Flex</a:t>
                      </a:r>
                      <a:r>
                        <a:rPr lang="pt-BR" sz="1400" b="1" baseline="0" dirty="0" smtClean="0">
                          <a:solidFill>
                            <a:schemeClr val="bg1"/>
                          </a:solidFill>
                        </a:rPr>
                        <a:t> e Custo de Implementação</a:t>
                      </a:r>
                      <a:endParaRPr lang="pt-B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bg1"/>
                          </a:solidFill>
                        </a:rPr>
                        <a:t>Reutilização</a:t>
                      </a:r>
                      <a:endParaRPr lang="pt-B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bg1"/>
                          </a:solidFill>
                        </a:rPr>
                        <a:t>Desacoplamento</a:t>
                      </a:r>
                      <a:endParaRPr lang="pt-B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bg1"/>
                          </a:solidFill>
                        </a:rPr>
                        <a:t>Disponibilidade, Escalabilidade</a:t>
                      </a:r>
                      <a:endParaRPr lang="pt-B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/>
                        </a:rPr>
                        <a:t>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eta para cima e para baixo 4"/>
          <p:cNvSpPr/>
          <p:nvPr/>
        </p:nvSpPr>
        <p:spPr>
          <a:xfrm>
            <a:off x="205779" y="3075806"/>
            <a:ext cx="216024" cy="8724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cima e para baixo 6"/>
          <p:cNvSpPr/>
          <p:nvPr/>
        </p:nvSpPr>
        <p:spPr>
          <a:xfrm>
            <a:off x="205779" y="4011910"/>
            <a:ext cx="216024" cy="826216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39553" y="337354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DEV</a:t>
            </a:r>
            <a:endParaRPr lang="pt-BR" sz="1200" b="1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-49235" y="4296901"/>
            <a:ext cx="468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ARQ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943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Integração com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4860080" cy="3453253"/>
          </a:xfrm>
        </p:spPr>
        <p:txBody>
          <a:bodyPr/>
          <a:lstStyle/>
          <a:p>
            <a:r>
              <a:rPr lang="pt-BR" dirty="0" smtClean="0"/>
              <a:t>A solução mais comum hoje é a </a:t>
            </a:r>
            <a:r>
              <a:rPr lang="pt-BR" b="1" dirty="0" smtClean="0"/>
              <a:t>Integração de Sistemas </a:t>
            </a:r>
            <a:r>
              <a:rPr lang="pt-BR" dirty="0" smtClean="0"/>
              <a:t>via mensagens usando </a:t>
            </a:r>
            <a:r>
              <a:rPr lang="pt-BR" b="1" dirty="0" smtClean="0"/>
              <a:t>tecnologias SOA</a:t>
            </a:r>
            <a:r>
              <a:rPr lang="pt-BR" dirty="0" smtClean="0"/>
              <a:t>. Como padrão de integração isto é uma </a:t>
            </a:r>
            <a:r>
              <a:rPr lang="pt-BR" b="1" dirty="0" smtClean="0"/>
              <a:t>evolução</a:t>
            </a:r>
            <a:r>
              <a:rPr lang="pt-BR" dirty="0" smtClean="0"/>
              <a:t> comparando com o paradigma ponto a ponto ou EAI: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utilização de </a:t>
            </a:r>
            <a:r>
              <a:rPr lang="pt-BR" b="1" dirty="0" smtClean="0"/>
              <a:t>Web Services (WS-*) </a:t>
            </a:r>
            <a:r>
              <a:rPr lang="pt-BR" dirty="0" smtClean="0"/>
              <a:t>e/ou produtos tipo </a:t>
            </a:r>
            <a:r>
              <a:rPr lang="pt-BR" b="1" dirty="0" smtClean="0"/>
              <a:t>ESB</a:t>
            </a:r>
            <a:r>
              <a:rPr lang="pt-BR" dirty="0" smtClean="0"/>
              <a:t> é hoje uma </a:t>
            </a:r>
            <a:r>
              <a:rPr lang="pt-BR" b="1" dirty="0" smtClean="0"/>
              <a:t>comodidade tecnológica</a:t>
            </a:r>
            <a:r>
              <a:rPr lang="pt-BR" dirty="0" smtClean="0"/>
              <a:t>, com pessoas qualificadas e muitas opções de ferramentas;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Neste padrão, a lógica de negócio fica normalmente nos sistemas (ou nos </a:t>
            </a:r>
            <a:r>
              <a:rPr lang="pt-BR" b="1" dirty="0" err="1" smtClean="0"/>
              <a:t>wrappers</a:t>
            </a:r>
            <a:r>
              <a:rPr lang="pt-BR" b="1" dirty="0" smtClean="0"/>
              <a:t>/adaptadores</a:t>
            </a:r>
            <a:r>
              <a:rPr lang="pt-BR" dirty="0" smtClean="0"/>
              <a:t>), utilizando-se assim o ESB só para fazer transformação, validação, roteamento e/ou segurança das interações entre os sistemas, evitando-se assim os problemas das ferramentas EAI;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latin typeface="Arial"/>
                <a:cs typeface="Arial"/>
              </a:rPr>
              <a:t>Utiliza-se serviços para desacoplar tecnologicamente os sistemas (e/ou aplicações)</a:t>
            </a:r>
            <a:r>
              <a:rPr lang="pt-BR" altLang="pt-BR" dirty="0"/>
              <a:t>;</a:t>
            </a:r>
            <a:endParaRPr lang="pt-BR" sz="1400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9622"/>
            <a:ext cx="3672408" cy="295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Soluções Customizadas com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3923928" y="1131590"/>
            <a:ext cx="5004096" cy="3668697"/>
          </a:xfrm>
        </p:spPr>
        <p:txBody>
          <a:bodyPr/>
          <a:lstStyle/>
          <a:p>
            <a:r>
              <a:rPr lang="pt-BR" dirty="0" smtClean="0"/>
              <a:t>Serviços SOA podem também ser definidos como </a:t>
            </a:r>
            <a:r>
              <a:rPr lang="pt-BR" b="1" dirty="0" smtClean="0"/>
              <a:t>componentes de software </a:t>
            </a:r>
            <a:r>
              <a:rPr lang="pt-BR" dirty="0" smtClean="0"/>
              <a:t>que servem de base para construir soluções customizadas (muito como componentes OO, tais como </a:t>
            </a:r>
            <a:r>
              <a:rPr lang="pt-BR" dirty="0" err="1" smtClean="0"/>
              <a:t>EJBs</a:t>
            </a:r>
            <a:r>
              <a:rPr lang="pt-BR" dirty="0" smtClean="0"/>
              <a:t> ou DCOM). Estes serviços tem </a:t>
            </a:r>
            <a:r>
              <a:rPr lang="pt-BR" b="1" dirty="0" smtClean="0"/>
              <a:t>lógica de negócio</a:t>
            </a:r>
            <a:r>
              <a:rPr lang="pt-BR" dirty="0" smtClean="0"/>
              <a:t> e podem ser </a:t>
            </a:r>
            <a:r>
              <a:rPr lang="pt-BR" b="1" dirty="0" smtClean="0"/>
              <a:t>reutilizados</a:t>
            </a:r>
            <a:r>
              <a:rPr lang="pt-BR" dirty="0" smtClean="0"/>
              <a:t>, pois não fazem premissas quanto aos consumidores.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Mas</a:t>
            </a:r>
            <a:r>
              <a:rPr lang="pt-BR" dirty="0" smtClean="0"/>
              <a:t> é importante distinguir serviços criados para </a:t>
            </a:r>
            <a:r>
              <a:rPr lang="pt-BR" b="1" dirty="0" smtClean="0"/>
              <a:t>serem reutilizados</a:t>
            </a:r>
            <a:r>
              <a:rPr lang="pt-BR" dirty="0" smtClean="0"/>
              <a:t> (desenhados e testados para isso), daqueles que nunca serão reutilizados (pois tem uma lógica muito específica).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Serviços SOA são bons quando são suficientemente gerais para poderem ser usados por outras aplicações;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latin typeface="Arial"/>
                <a:cs typeface="Arial"/>
              </a:rPr>
              <a:t>Para componentes que são </a:t>
            </a:r>
            <a:r>
              <a:rPr lang="pt-BR" altLang="pt-BR" sz="1400" b="1" dirty="0" smtClean="0">
                <a:latin typeface="Arial"/>
                <a:cs typeface="Arial"/>
              </a:rPr>
              <a:t>muito granulares </a:t>
            </a:r>
            <a:r>
              <a:rPr lang="pt-BR" altLang="pt-BR" sz="1400" dirty="0" smtClean="0">
                <a:latin typeface="Arial"/>
                <a:cs typeface="Arial"/>
              </a:rPr>
              <a:t>e/ou que tenham lógica que </a:t>
            </a:r>
            <a:r>
              <a:rPr lang="pt-BR" altLang="pt-BR" sz="1400" b="1" dirty="0" smtClean="0">
                <a:latin typeface="Arial"/>
                <a:cs typeface="Arial"/>
              </a:rPr>
              <a:t>não seja reutilizada</a:t>
            </a:r>
            <a:r>
              <a:rPr lang="pt-BR" altLang="pt-BR" sz="1400" dirty="0" smtClean="0">
                <a:latin typeface="Arial"/>
                <a:cs typeface="Arial"/>
              </a:rPr>
              <a:t>, deverá ser pensar se os custos extra de design e processamento traz vantagens;</a:t>
            </a:r>
            <a:endParaRPr lang="pt-BR" sz="1400" dirty="0">
              <a:latin typeface="Arial"/>
              <a:cs typeface="Arial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4" y="1500648"/>
            <a:ext cx="3645136" cy="25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8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Camada de Abstração de Serviços (SAL)*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971600" y="487600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800" dirty="0" smtClean="0"/>
              <a:t>*SAL – Service </a:t>
            </a:r>
            <a:r>
              <a:rPr lang="pt-BR" sz="800" dirty="0" err="1" smtClean="0"/>
              <a:t>Abstraction</a:t>
            </a:r>
            <a:r>
              <a:rPr lang="pt-BR" sz="800" dirty="0" smtClean="0"/>
              <a:t> </a:t>
            </a:r>
            <a:r>
              <a:rPr lang="pt-BR" sz="800" dirty="0" err="1" smtClean="0"/>
              <a:t>Layer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7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432000" y="1059582"/>
            <a:ext cx="5076104" cy="3884140"/>
          </a:xfrm>
        </p:spPr>
        <p:txBody>
          <a:bodyPr/>
          <a:lstStyle/>
          <a:p>
            <a:r>
              <a:rPr lang="pt-BR" dirty="0" smtClean="0"/>
              <a:t>Uma outra solução muito comum em grandes organizações é um </a:t>
            </a:r>
            <a:r>
              <a:rPr lang="pt-BR" b="1" dirty="0" smtClean="0"/>
              <a:t>barramento corporativo de serviços </a:t>
            </a:r>
            <a:r>
              <a:rPr lang="pt-BR" dirty="0" smtClean="0"/>
              <a:t>(uma camada de abstração de serviços) que tem como objetivo o desacoplamento de sistemas e/ou aplicações, normalmente entre front-</a:t>
            </a:r>
            <a:r>
              <a:rPr lang="pt-BR" dirty="0" err="1" smtClean="0"/>
              <a:t>end</a:t>
            </a:r>
            <a:r>
              <a:rPr lang="pt-BR" dirty="0" smtClean="0"/>
              <a:t> e </a:t>
            </a:r>
            <a:r>
              <a:rPr lang="pt-BR" dirty="0" err="1" smtClean="0"/>
              <a:t>back-end</a:t>
            </a:r>
            <a:r>
              <a:rPr lang="pt-BR" dirty="0" smtClean="0"/>
              <a:t> legados: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Este barramento permite criar uma </a:t>
            </a:r>
            <a:r>
              <a:rPr lang="pt-BR" b="1" dirty="0" smtClean="0"/>
              <a:t>visão uniforme </a:t>
            </a:r>
            <a:r>
              <a:rPr lang="pt-BR" dirty="0" smtClean="0"/>
              <a:t>dos legados ou </a:t>
            </a:r>
            <a:r>
              <a:rPr lang="pt-BR" dirty="0" err="1" smtClean="0"/>
              <a:t>back-ends</a:t>
            </a:r>
            <a:r>
              <a:rPr lang="pt-BR" dirty="0" smtClean="0"/>
              <a:t> e assim aceder a lógica de negócio </a:t>
            </a:r>
            <a:r>
              <a:rPr lang="pt-BR" b="1" dirty="0" smtClean="0"/>
              <a:t>sem a complexidade </a:t>
            </a:r>
            <a:r>
              <a:rPr lang="pt-BR" dirty="0" smtClean="0"/>
              <a:t>de se conectar a </a:t>
            </a:r>
            <a:r>
              <a:rPr lang="pt-BR" b="1" dirty="0" smtClean="0"/>
              <a:t>múltiplos</a:t>
            </a:r>
            <a:r>
              <a:rPr lang="pt-BR" dirty="0" smtClean="0"/>
              <a:t> sistemas com tecnologias </a:t>
            </a:r>
            <a:r>
              <a:rPr lang="pt-BR" b="1" dirty="0" smtClean="0"/>
              <a:t>diferentes</a:t>
            </a:r>
            <a:r>
              <a:rPr lang="pt-BR" dirty="0" smtClean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Uma versão simplificada deste padrão é um </a:t>
            </a:r>
            <a:r>
              <a:rPr lang="pt-BR" b="1" dirty="0" smtClean="0"/>
              <a:t>barramento de dados</a:t>
            </a:r>
            <a:r>
              <a:rPr lang="pt-BR" dirty="0" smtClean="0"/>
              <a:t>, que abstrai os dados (e não a lógica de negócio).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Deve-se ter cuidado </a:t>
            </a:r>
            <a:r>
              <a:rPr lang="pt-BR" dirty="0" smtClean="0"/>
              <a:t>quando se implementa este padrão, pois é necessário definir um </a:t>
            </a:r>
            <a:r>
              <a:rPr lang="pt-BR" b="1" dirty="0" smtClean="0"/>
              <a:t>modelo comum de dados </a:t>
            </a:r>
            <a:r>
              <a:rPr lang="pt-BR" dirty="0" smtClean="0"/>
              <a:t>para as mensagens e dever-se-á conhecer claramente a lógica de negócio dos sistemas </a:t>
            </a:r>
            <a:r>
              <a:rPr lang="pt-BR" dirty="0" err="1" smtClean="0"/>
              <a:t>back-end</a:t>
            </a:r>
            <a:r>
              <a:rPr lang="pt-BR" dirty="0" smtClean="0"/>
              <a:t> para a poder abstrair duma forma coerente;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60" y="1347614"/>
            <a:ext cx="3100336" cy="328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1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Serviços Compostos com Orquestração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3347864" y="1131590"/>
            <a:ext cx="5544616" cy="3927229"/>
          </a:xfrm>
          <a:noFill/>
        </p:spPr>
        <p:txBody>
          <a:bodyPr wrap="square" rtlCol="0">
            <a:spAutoFit/>
          </a:bodyPr>
          <a:lstStyle/>
          <a:p>
            <a:r>
              <a:rPr lang="pt-BR" altLang="pt-BR" dirty="0" smtClean="0"/>
              <a:t>Uma Arquitetura SOA facilita a </a:t>
            </a:r>
            <a:r>
              <a:rPr lang="pt-BR" altLang="pt-BR" b="1" dirty="0" smtClean="0"/>
              <a:t>modelação</a:t>
            </a:r>
            <a:r>
              <a:rPr lang="pt-BR" altLang="pt-BR" dirty="0" smtClean="0"/>
              <a:t> e </a:t>
            </a:r>
            <a:r>
              <a:rPr lang="pt-BR" altLang="pt-BR" b="1" dirty="0" smtClean="0"/>
              <a:t>automatização</a:t>
            </a:r>
            <a:r>
              <a:rPr lang="pt-BR" altLang="pt-BR" dirty="0" smtClean="0"/>
              <a:t> de processos de negócio com o uso de ferramentas BPM e/ou de Orquestração de Serviços.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Numa primeira fase, pode-se criar </a:t>
            </a:r>
            <a:r>
              <a:rPr lang="pt-BR" altLang="pt-BR" b="1" dirty="0" smtClean="0"/>
              <a:t>serviços compostos </a:t>
            </a:r>
            <a:r>
              <a:rPr lang="pt-BR" altLang="pt-BR" dirty="0" smtClean="0"/>
              <a:t>com o uso de </a:t>
            </a:r>
            <a:r>
              <a:rPr lang="pt-BR" altLang="pt-BR" b="1" dirty="0" smtClean="0"/>
              <a:t>orquestração</a:t>
            </a:r>
            <a:r>
              <a:rPr lang="pt-BR" altLang="pt-BR" dirty="0" smtClean="0"/>
              <a:t>. Estes serviços servem de base para a automatização de 1+ atividades do processo;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Com BPM, os processos de negócio poderão depois ser dirigidos pelas ferramentas, flexibilizando-se assim a sua implementação;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Com o uso de ferramentas dedicadas de modelagem e execução de processos (BPM), </a:t>
            </a:r>
            <a:r>
              <a:rPr lang="pt-BR" altLang="pt-BR" b="1" dirty="0" smtClean="0"/>
              <a:t>flexibiliza-se</a:t>
            </a:r>
            <a:r>
              <a:rPr lang="pt-BR" altLang="pt-BR" dirty="0" smtClean="0"/>
              <a:t> a implementação dos processos de negócio e </a:t>
            </a:r>
            <a:r>
              <a:rPr lang="pt-BR" altLang="pt-BR" b="1" dirty="0" smtClean="0"/>
              <a:t>focaliza-se na modelagem </a:t>
            </a:r>
            <a:r>
              <a:rPr lang="pt-BR" altLang="pt-BR" dirty="0" smtClean="0"/>
              <a:t>dos processos (que são a </a:t>
            </a:r>
            <a:r>
              <a:rPr lang="pt-BR" altLang="pt-BR" b="1" dirty="0" smtClean="0"/>
              <a:t>vantagem competitiva </a:t>
            </a:r>
            <a:r>
              <a:rPr lang="pt-BR" altLang="pt-BR" dirty="0" smtClean="0"/>
              <a:t>da organização).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/>
              <a:t>Infelizmente, os </a:t>
            </a:r>
            <a:r>
              <a:rPr lang="pt-BR" altLang="pt-BR" dirty="0" smtClean="0"/>
              <a:t>sistemas verticais legados (ou mesmo os modernos)  não são desenhados para agirem somente como provedores, assim, abstrair os processos das ferramentas </a:t>
            </a:r>
            <a:r>
              <a:rPr lang="pt-BR" altLang="pt-BR" b="1" dirty="0" smtClean="0"/>
              <a:t>pode ser complexo</a:t>
            </a:r>
            <a:r>
              <a:rPr lang="pt-BR" altLang="pt-BR" dirty="0" smtClean="0"/>
              <a:t>.</a:t>
            </a: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467544" y="480457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*BPM – Business </a:t>
            </a:r>
            <a:r>
              <a:rPr lang="pt-BR" sz="800" dirty="0" err="1" smtClean="0"/>
              <a:t>Process</a:t>
            </a:r>
            <a:r>
              <a:rPr lang="pt-BR" sz="800" dirty="0" smtClean="0"/>
              <a:t> Management </a:t>
            </a:r>
            <a:endParaRPr lang="pt-BR" sz="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6"/>
            <a:ext cx="2663977" cy="300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Soluções Compostas com Portais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467544" y="1102393"/>
            <a:ext cx="5400600" cy="3453253"/>
          </a:xfrm>
          <a:noFill/>
        </p:spPr>
        <p:txBody>
          <a:bodyPr wrap="square" rtlCol="0">
            <a:spAutoFit/>
          </a:bodyPr>
          <a:lstStyle/>
          <a:p>
            <a:r>
              <a:rPr lang="pt-BR" altLang="pt-BR" dirty="0" smtClean="0"/>
              <a:t>Uma Arquitetura SOA é muito efetiva em facilitar a implementação de Soluções de Portais ou Aplicações Web Compostas (uma camada uniforme de apresentação) que acessa a lógica de negócio de muitos sistemas remotos ou de </a:t>
            </a:r>
            <a:r>
              <a:rPr lang="pt-BR" altLang="pt-BR" dirty="0" err="1" smtClean="0"/>
              <a:t>back</a:t>
            </a:r>
            <a:r>
              <a:rPr lang="pt-BR" altLang="pt-BR" dirty="0" smtClean="0"/>
              <a:t>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Web Services e SOA, permite </a:t>
            </a:r>
            <a:r>
              <a:rPr lang="pt-BR" altLang="pt-BR" b="1" dirty="0" smtClean="0"/>
              <a:t>desacoplar</a:t>
            </a:r>
            <a:r>
              <a:rPr lang="pt-BR" altLang="pt-BR" dirty="0" smtClean="0"/>
              <a:t> duma forma eficaz os front-</a:t>
            </a:r>
            <a:r>
              <a:rPr lang="pt-BR" altLang="pt-BR" dirty="0" err="1" smtClean="0"/>
              <a:t>ends</a:t>
            </a:r>
            <a:r>
              <a:rPr lang="pt-BR" altLang="pt-BR" dirty="0" smtClean="0"/>
              <a:t> dos </a:t>
            </a:r>
            <a:r>
              <a:rPr lang="pt-BR" altLang="pt-BR" dirty="0" err="1" smtClean="0"/>
              <a:t>back-ends</a:t>
            </a:r>
            <a:r>
              <a:rPr lang="pt-BR" altLang="pt-BR" dirty="0" smtClean="0"/>
              <a:t> e permite assim que várias soluções de front-</a:t>
            </a:r>
            <a:r>
              <a:rPr lang="pt-BR" altLang="pt-BR" dirty="0" err="1" smtClean="0"/>
              <a:t>end</a:t>
            </a:r>
            <a:r>
              <a:rPr lang="pt-BR" altLang="pt-BR" dirty="0" smtClean="0"/>
              <a:t> </a:t>
            </a:r>
            <a:r>
              <a:rPr lang="pt-BR" altLang="pt-BR" b="1" dirty="0" smtClean="0"/>
              <a:t>reutilizem funcionalidades</a:t>
            </a:r>
            <a:r>
              <a:rPr lang="pt-BR" alt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Estas soluções são comuns, mas há problemas técnicos que devem ser endereçados, tais como os </a:t>
            </a:r>
            <a:r>
              <a:rPr lang="pt-BR" altLang="pt-BR" b="1" dirty="0" smtClean="0"/>
              <a:t>requisitos de disponibilidade</a:t>
            </a:r>
            <a:r>
              <a:rPr lang="pt-BR" altLang="pt-BR" dirty="0"/>
              <a:t> </a:t>
            </a:r>
            <a:r>
              <a:rPr lang="pt-BR" altLang="pt-BR" dirty="0" smtClean="0"/>
              <a:t>(</a:t>
            </a:r>
            <a:r>
              <a:rPr lang="pt-BR" altLang="pt-BR" dirty="0" err="1" smtClean="0"/>
              <a:t>SLAs</a:t>
            </a:r>
            <a:r>
              <a:rPr lang="pt-BR" altLang="pt-BR" dirty="0" smtClean="0"/>
              <a:t> de 24x7 a 99.99%) e de </a:t>
            </a:r>
            <a:r>
              <a:rPr lang="pt-BR" altLang="pt-BR" b="1" dirty="0" smtClean="0"/>
              <a:t>escalabilidade</a:t>
            </a:r>
            <a:r>
              <a:rPr lang="pt-BR" altLang="pt-BR" dirty="0" smtClean="0"/>
              <a:t> das soluções Web, que normalmente são maiores que os </a:t>
            </a:r>
            <a:r>
              <a:rPr lang="pt-BR" altLang="pt-BR" dirty="0" err="1" smtClean="0"/>
              <a:t>back-ends</a:t>
            </a:r>
            <a:r>
              <a:rPr lang="pt-BR" altLang="pt-BR" dirty="0" smtClean="0"/>
              <a:t> (os provedores de serviços);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Normalmente, uma </a:t>
            </a:r>
            <a:r>
              <a:rPr lang="pt-BR" altLang="pt-BR" b="1" dirty="0" smtClean="0"/>
              <a:t>camada de abstração</a:t>
            </a:r>
            <a:r>
              <a:rPr lang="pt-BR" altLang="pt-BR" dirty="0" smtClean="0"/>
              <a:t> de serviços (ou dados) é necessário, para </a:t>
            </a:r>
            <a:r>
              <a:rPr lang="pt-BR" altLang="pt-BR" b="1" dirty="0" smtClean="0"/>
              <a:t>esconder</a:t>
            </a:r>
            <a:r>
              <a:rPr lang="pt-BR" altLang="pt-BR" dirty="0" smtClean="0"/>
              <a:t> e </a:t>
            </a:r>
            <a:r>
              <a:rPr lang="pt-BR" altLang="pt-BR" b="1" dirty="0" smtClean="0"/>
              <a:t>abstrair</a:t>
            </a:r>
            <a:r>
              <a:rPr lang="pt-BR" altLang="pt-BR" dirty="0" smtClean="0"/>
              <a:t> a complexidade dos provedores;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75606"/>
            <a:ext cx="2807632" cy="333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6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40352" y="4896544"/>
            <a:ext cx="837456" cy="267494"/>
          </a:xfrm>
        </p:spPr>
        <p:txBody>
          <a:bodyPr/>
          <a:lstStyle/>
          <a:p>
            <a:fld id="{34F21757-CAEC-9B46-BA5E-8BB41E74222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62070"/>
              </p:ext>
            </p:extLst>
          </p:nvPr>
        </p:nvGraphicFramePr>
        <p:xfrm>
          <a:off x="467544" y="1175638"/>
          <a:ext cx="813690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4104456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Documento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- 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Arquitetura de Ref. SOA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Blueprint 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Blueprint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Arquitetura de Referência SOA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– Modelo Canônico –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Introdução</a:t>
                      </a:r>
                      <a:endParaRPr lang="pt-B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aos conceitos de Modelo Canônico e como irá ser implementado na Oi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  <a:endParaRPr lang="pt-BR" sz="1200" i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68296" y="330210"/>
            <a:ext cx="6768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1800" b="1" kern="120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9A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1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com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err="1" smtClean="0"/>
              <a:t>RIAs</a:t>
            </a:r>
            <a:r>
              <a:rPr lang="pt-BR" b="0" i="1" dirty="0" smtClean="0"/>
              <a:t> com Serviços Externos e Internos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3419872" y="1279317"/>
            <a:ext cx="5544616" cy="3668697"/>
          </a:xfrm>
        </p:spPr>
        <p:txBody>
          <a:bodyPr/>
          <a:lstStyle/>
          <a:p>
            <a:r>
              <a:rPr lang="pt-BR" altLang="pt-BR" dirty="0" smtClean="0"/>
              <a:t>Aplicações Web interativas (RIA), Aplicações Móveis ou </a:t>
            </a:r>
            <a:r>
              <a:rPr lang="pt-BR" altLang="pt-BR" dirty="0" err="1" smtClean="0"/>
              <a:t>Mashups</a:t>
            </a:r>
            <a:r>
              <a:rPr lang="pt-BR" altLang="pt-BR" dirty="0" smtClean="0"/>
              <a:t> (que são uma composição de aplicações web) tem necessidade de pedir conteúdo de uma forma dinâmica a sistemas externos quanto internos e providenciar isto numa só página.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Estes “novos” sistemas podem não usar os </a:t>
            </a:r>
            <a:r>
              <a:rPr lang="pt-BR" altLang="pt-BR" b="1" dirty="0" smtClean="0"/>
              <a:t>standards WS</a:t>
            </a:r>
            <a:r>
              <a:rPr lang="pt-BR" altLang="pt-BR" dirty="0" smtClean="0"/>
              <a:t> de SOA, pois este é mais complexo que </a:t>
            </a:r>
            <a:r>
              <a:rPr lang="pt-BR" altLang="pt-BR" b="1" dirty="0" smtClean="0"/>
              <a:t>alternativas REST </a:t>
            </a:r>
            <a:r>
              <a:rPr lang="pt-BR" altLang="pt-BR" dirty="0" smtClean="0"/>
              <a:t>ou pode ser </a:t>
            </a:r>
            <a:r>
              <a:rPr lang="pt-BR" altLang="pt-BR" b="1" dirty="0" smtClean="0"/>
              <a:t>menos performático </a:t>
            </a:r>
            <a:r>
              <a:rPr lang="pt-BR" altLang="pt-BR" dirty="0" smtClean="0"/>
              <a:t>quando se usa AJAX. Muitas vezes;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Mas mesmo desviando-se da padronização tecnológica de SOA, muitos dos </a:t>
            </a:r>
            <a:r>
              <a:rPr lang="pt-BR" altLang="pt-BR" b="1" dirty="0" smtClean="0"/>
              <a:t>conceitos</a:t>
            </a:r>
            <a:r>
              <a:rPr lang="pt-BR" altLang="pt-BR" dirty="0" smtClean="0"/>
              <a:t> e </a:t>
            </a:r>
            <a:r>
              <a:rPr lang="pt-BR" altLang="pt-BR" b="1" dirty="0" smtClean="0"/>
              <a:t>padrões</a:t>
            </a:r>
            <a:r>
              <a:rPr lang="pt-BR" altLang="pt-BR" dirty="0" smtClean="0"/>
              <a:t> SOA beneficiam estas soluções;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 smtClean="0"/>
              <a:t>As boa práticas de </a:t>
            </a:r>
            <a:r>
              <a:rPr lang="pt-BR" altLang="pt-BR" b="1" dirty="0" smtClean="0"/>
              <a:t>desacoplamento</a:t>
            </a:r>
            <a:r>
              <a:rPr lang="pt-BR" altLang="pt-BR" dirty="0" smtClean="0"/>
              <a:t> dos sistemas  e </a:t>
            </a:r>
            <a:r>
              <a:rPr lang="pt-BR" altLang="pt-BR" b="1" dirty="0" smtClean="0"/>
              <a:t>interfaces</a:t>
            </a:r>
            <a:r>
              <a:rPr lang="pt-BR" altLang="pt-BR" dirty="0" smtClean="0"/>
              <a:t> bem definidos (</a:t>
            </a:r>
            <a:r>
              <a:rPr lang="pt-BR" altLang="pt-BR" b="1" dirty="0" smtClean="0"/>
              <a:t>contratos com os 3S</a:t>
            </a:r>
            <a:r>
              <a:rPr lang="pt-BR" altLang="pt-BR" dirty="0" smtClean="0"/>
              <a:t>), são essenciais quando se deseja reutilizar “serviços”; mesmo se estes são consumidos com XML/HTTP e utilizando os verbos HTTP.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1" y="1347614"/>
            <a:ext cx="2819837" cy="27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5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Casos de Uso de Integração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5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 de Integração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Exemplificando a utilização da Arquitetura de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4089"/>
            <a:ext cx="3024336" cy="363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067944" y="1203598"/>
            <a:ext cx="4536504" cy="3711785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Referência </a:t>
            </a:r>
            <a:r>
              <a:rPr lang="pt-BR" dirty="0" smtClean="0"/>
              <a:t>SOA da Oi provê então inúmeras capacidades de integração, tanto duma forma </a:t>
            </a:r>
            <a:r>
              <a:rPr lang="pt-BR" b="1" dirty="0" smtClean="0"/>
              <a:t>padronizada</a:t>
            </a:r>
            <a:r>
              <a:rPr lang="pt-BR" dirty="0" smtClean="0"/>
              <a:t> (</a:t>
            </a:r>
            <a:r>
              <a:rPr lang="pt-BR" b="1" dirty="0" smtClean="0"/>
              <a:t>Arquitetura de Serviços), </a:t>
            </a:r>
            <a:r>
              <a:rPr lang="pt-BR" dirty="0" smtClean="0"/>
              <a:t>que facilite a reutilização,</a:t>
            </a:r>
            <a:r>
              <a:rPr lang="pt-BR" b="1" dirty="0" smtClean="0"/>
              <a:t> </a:t>
            </a:r>
            <a:r>
              <a:rPr lang="pt-BR" dirty="0" smtClean="0"/>
              <a:t>quanto através de outros componentes técnicos que facilitam a integração de sistemas e/ou aplicações.</a:t>
            </a:r>
          </a:p>
          <a:p>
            <a:endParaRPr lang="pt-BR" dirty="0" smtClean="0"/>
          </a:p>
          <a:p>
            <a:r>
              <a:rPr lang="pt-BR" dirty="0" smtClean="0"/>
              <a:t>Esta seção exemplifica vários </a:t>
            </a:r>
            <a:r>
              <a:rPr lang="pt-BR" b="1" dirty="0" smtClean="0"/>
              <a:t>casos de uso</a:t>
            </a:r>
            <a:r>
              <a:rPr lang="pt-BR" dirty="0" smtClean="0"/>
              <a:t>, tanto utilizando a </a:t>
            </a:r>
            <a:r>
              <a:rPr lang="pt-BR" b="1" dirty="0" smtClean="0"/>
              <a:t>padronização</a:t>
            </a:r>
            <a:r>
              <a:rPr lang="pt-BR" dirty="0" smtClean="0"/>
              <a:t> definida pela Arquitetura de Serviços, como utilizando outras formas híbridas, que facilitem a integração entre sistemas da OI.</a:t>
            </a:r>
          </a:p>
          <a:p>
            <a:endParaRPr lang="pt-BR" dirty="0"/>
          </a:p>
          <a:p>
            <a:r>
              <a:rPr lang="pt-BR" dirty="0" smtClean="0"/>
              <a:t>Para cada caso de uso fazemos uma </a:t>
            </a:r>
            <a:r>
              <a:rPr lang="pt-BR" b="1" dirty="0" smtClean="0"/>
              <a:t>avaliação empírica da qualidade </a:t>
            </a:r>
            <a:r>
              <a:rPr lang="pt-BR" dirty="0" smtClean="0"/>
              <a:t>de cada caso de uso, tanto para desenvolvimento (flexibilidade, custo, reutilização) tanto para arquitetura (boas práticas).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6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</a:t>
            </a:r>
            <a:br>
              <a:rPr lang="pt-BR" dirty="0" smtClean="0"/>
            </a:br>
            <a:r>
              <a:rPr lang="pt-BR" b="0" i="1" dirty="0" smtClean="0"/>
              <a:t>Inventário &amp; Descrição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33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63213"/>
              </p:ext>
            </p:extLst>
          </p:nvPr>
        </p:nvGraphicFramePr>
        <p:xfrm>
          <a:off x="539552" y="1275606"/>
          <a:ext cx="8136904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20080"/>
                <a:gridCol w="1800200"/>
                <a:gridCol w="4968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ID#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Base(s)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UC001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Serviço Simples Padrão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Expor</a:t>
                      </a:r>
                      <a:r>
                        <a:rPr lang="pt-BR" sz="1200" baseline="0" dirty="0" smtClean="0"/>
                        <a:t> uma funcionalidade/entidade gerida por um só sistema provedor. Deseja-se que este serviço seja </a:t>
                      </a:r>
                      <a:r>
                        <a:rPr lang="pt-BR" sz="1200" b="1" baseline="0" dirty="0" smtClean="0"/>
                        <a:t>reutilizado</a:t>
                      </a:r>
                      <a:r>
                        <a:rPr lang="pt-BR" sz="1200" baseline="0" dirty="0" smtClean="0"/>
                        <a:t>, então iremos utilizar as camadas padronizadas da Arq. de Serviços. 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UC002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Consumidor</a:t>
                      </a:r>
                      <a:r>
                        <a:rPr lang="pt-BR" sz="1200" baseline="0" dirty="0" smtClean="0"/>
                        <a:t> Padrão sem Reference Data Canônico</a:t>
                      </a:r>
                      <a:endParaRPr lang="pt-B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Um novo consumidor deseja consumir</a:t>
                      </a:r>
                      <a:r>
                        <a:rPr lang="pt-BR" sz="1200" baseline="0" dirty="0" smtClean="0"/>
                        <a:t> de forma síncrono um Serviço Simples Padrão </a:t>
                      </a:r>
                      <a:r>
                        <a:rPr lang="pt-BR" sz="1200" b="1" baseline="0" dirty="0" smtClean="0"/>
                        <a:t>já existente (reutilização)</a:t>
                      </a:r>
                      <a:r>
                        <a:rPr lang="pt-BR" sz="1200" baseline="0" dirty="0" smtClean="0"/>
                        <a:t>, mas </a:t>
                      </a:r>
                      <a:r>
                        <a:rPr lang="pt-BR" sz="1200" u="sng" baseline="0" dirty="0" smtClean="0"/>
                        <a:t>não pode/deseja </a:t>
                      </a:r>
                      <a:r>
                        <a:rPr lang="pt-BR" sz="1200" baseline="0" dirty="0" smtClean="0"/>
                        <a:t>utilizar a semântica canônica – os dados de referência enviados são do consumidor.</a:t>
                      </a:r>
                      <a:endParaRPr lang="pt-B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UC003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UC001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Consumidor Não</a:t>
                      </a:r>
                      <a:r>
                        <a:rPr lang="pt-BR" sz="1200" baseline="0" dirty="0" smtClean="0"/>
                        <a:t> Padrão Síncrono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Um novo</a:t>
                      </a:r>
                      <a:r>
                        <a:rPr lang="pt-BR" sz="1200" baseline="0" dirty="0" smtClean="0"/>
                        <a:t> Consumidor deseja consumir de forma síncrono um Serviço Simples Padrão </a:t>
                      </a:r>
                      <a:r>
                        <a:rPr lang="pt-BR" sz="1200" b="1" baseline="0" dirty="0" smtClean="0"/>
                        <a:t>já existente (reutilização)</a:t>
                      </a:r>
                      <a:r>
                        <a:rPr lang="pt-BR" sz="1200" baseline="0" dirty="0" smtClean="0"/>
                        <a:t>, mas </a:t>
                      </a:r>
                      <a:r>
                        <a:rPr lang="pt-BR" sz="1200" u="sng" baseline="0" dirty="0" smtClean="0"/>
                        <a:t>não pode/deseja </a:t>
                      </a:r>
                      <a:r>
                        <a:rPr lang="pt-BR" sz="1200" baseline="0" dirty="0" smtClean="0"/>
                        <a:t>consumir o Serviço de Negócio padrão que expõe este serviço.</a:t>
                      </a:r>
                      <a:endParaRPr lang="pt-B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 Composto Padrão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Expor</a:t>
                      </a:r>
                      <a:r>
                        <a:rPr lang="pt-BR" sz="1200" baseline="0" dirty="0" smtClean="0"/>
                        <a:t> uma funcionalidade/entidade gerida por 2 sistemas provedores (ou 2 </a:t>
                      </a:r>
                      <a:r>
                        <a:rPr lang="pt-BR" sz="1200" baseline="0" dirty="0" err="1" smtClean="0"/>
                        <a:t>APIs</a:t>
                      </a:r>
                      <a:r>
                        <a:rPr lang="pt-BR" sz="1200" baseline="0" dirty="0" smtClean="0"/>
                        <a:t> do mesmo provedor). O Serviço de Aplicação vai orquestrar as 2 </a:t>
                      </a:r>
                      <a:r>
                        <a:rPr lang="pt-BR" sz="1200" baseline="0" dirty="0" err="1" smtClean="0"/>
                        <a:t>APIs</a:t>
                      </a:r>
                      <a:r>
                        <a:rPr lang="pt-BR" sz="1200" baseline="0" dirty="0" smtClean="0"/>
                        <a:t> duma forma stateless. Deseja-se que este serviço seja </a:t>
                      </a:r>
                      <a:r>
                        <a:rPr lang="pt-BR" sz="1200" b="1" baseline="0" dirty="0" smtClean="0"/>
                        <a:t>reutilizado</a:t>
                      </a:r>
                      <a:r>
                        <a:rPr lang="pt-BR" sz="1200" baseline="0" dirty="0" smtClean="0"/>
                        <a:t>, então iremos utilizar as camadas padronizadas da Arq. de Serviços. </a:t>
                      </a: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6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</a:t>
            </a:r>
            <a:br>
              <a:rPr lang="pt-BR" dirty="0" smtClean="0"/>
            </a:br>
            <a:r>
              <a:rPr lang="pt-BR" b="0" i="1" dirty="0" smtClean="0"/>
              <a:t>Inventário &amp; Descrição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34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46080"/>
              </p:ext>
            </p:extLst>
          </p:nvPr>
        </p:nvGraphicFramePr>
        <p:xfrm>
          <a:off x="539552" y="1275606"/>
          <a:ext cx="8136904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20080"/>
                <a:gridCol w="1800200"/>
                <a:gridCol w="4968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ID#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Base(s)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UC005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 Composto c/ Provedor Padrão 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Expor uma funcionalidade</a:t>
                      </a:r>
                      <a:r>
                        <a:rPr lang="pt-BR" sz="1200" baseline="0" dirty="0" smtClean="0"/>
                        <a:t>/entidade gerida por 2 sistemas provedores (ou 2 </a:t>
                      </a:r>
                      <a:r>
                        <a:rPr lang="pt-BR" sz="1200" baseline="0" dirty="0" err="1" smtClean="0"/>
                        <a:t>APIs</a:t>
                      </a:r>
                      <a:r>
                        <a:rPr lang="pt-BR" sz="1200" baseline="0" dirty="0" smtClean="0"/>
                        <a:t> do mesmo provedor), um dos quais já tem a API padronizada usando mensagens canônicas. Deseja-se que este serviço seja </a:t>
                      </a:r>
                      <a:r>
                        <a:rPr lang="pt-BR" sz="1200" b="1" baseline="0" dirty="0" smtClean="0"/>
                        <a:t>reutilizado</a:t>
                      </a:r>
                      <a:r>
                        <a:rPr lang="pt-BR" sz="1200" baseline="0" dirty="0" smtClean="0"/>
                        <a:t>, então iremos utilizar as camadas padronizadas da Arq. de Serviços</a:t>
                      </a:r>
                      <a:endParaRPr lang="pt-B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UC006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Integração P2P Simples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Deseja-se integrar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sistemas de forma ponto a ponto, mas usando os serviços de infraestrutura da Arq. de Referência. Este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 de integração tem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 funcionalidade simples que 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será reutilizável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UC007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Integração P2P Complexa Stateful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Deseja-se integrar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3+ sistemas de forma ponto a ponto, mas usando os serviços de infraestrutura da Arq. de Referência. Este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 de integração tem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 funcionalidade complexa com manutenção de estado (stateful) que 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será reutilizável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UC008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Orquestração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Stateless de 2 Serviços App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consumidor deseja um novo serviço que é uma composição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serviços simples em 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domínios aplicacionais diferentes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(Estes serviços já foram implementados anteriormente). Esta orquestração é sem estado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stateless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novo serviço 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será reutilizável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</a:t>
            </a:r>
            <a:br>
              <a:rPr lang="pt-BR" dirty="0" smtClean="0"/>
            </a:br>
            <a:r>
              <a:rPr lang="pt-BR" b="0" i="1" dirty="0" smtClean="0"/>
              <a:t>Inventário &amp; Descrição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35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55745"/>
              </p:ext>
            </p:extLst>
          </p:nvPr>
        </p:nvGraphicFramePr>
        <p:xfrm>
          <a:off x="539552" y="1275606"/>
          <a:ext cx="813690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20080"/>
                <a:gridCol w="1800200"/>
                <a:gridCol w="4968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ID#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Base(s)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UC009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UC008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Reutilizar Serviço Composto com novo Consumidor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novo consumidor deseja consumir/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reutilizar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serviço composto já implementado que orquestra 2 serviços simples em domínios aplicacionais diferentes, mas em 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outro protocolo de transporte padrão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Integração P2P reutilizando Serviços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Deseja-se integrar 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sistemas de forma ponto a ponto, mas uma das API do provedoras já está padronizada e disponível na Arq. de Serviços (Esta API serve de suporte a um Serviço de Aplicação composto). De forma a facilitar a integração decide-se reutilizar o Serviço de Conetividade já existente. Este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Serviço de integração tem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 funcionalidade simples que 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será reutilizável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UC011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UC001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Orquestração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Stateful de 2 Serviços App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consumidor deseja um novo serviço que é uma composição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serviços simples em domínios aplicacionais diferentes (Estes serviços já foram implementados anteriormente). Esta orquestração é com estado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stateful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novo serviço 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será reutilizável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mas o consumidor que identifica esta necessidade deseja uma 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mensagem não padronizada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5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</a:t>
            </a:r>
            <a:br>
              <a:rPr lang="pt-BR" dirty="0" smtClean="0"/>
            </a:br>
            <a:r>
              <a:rPr lang="pt-BR" b="0" i="1" dirty="0" smtClean="0"/>
              <a:t>Inventário &amp; Descrição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36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52209"/>
              </p:ext>
            </p:extLst>
          </p:nvPr>
        </p:nvGraphicFramePr>
        <p:xfrm>
          <a:off x="539552" y="1275606"/>
          <a:ext cx="813690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20080"/>
                <a:gridCol w="1800200"/>
                <a:gridCol w="4968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ID#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Base(s)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UC012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Consumidor Web Não</a:t>
                      </a:r>
                      <a:r>
                        <a:rPr lang="pt-BR" sz="1200" baseline="0" dirty="0" smtClean="0"/>
                        <a:t> Padrão Síncrono </a:t>
                      </a:r>
                      <a:endParaRPr lang="pt-B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novo consumidor (Aplicação Web) que não respeita os Padrões da Arquitetura deseja consumir um serviço já implementado utilizando uma mensagem no formato JSON  e através do protocolo REST (REST/JSON)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Replicação Master/Slave com Notificação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Deseja-se implementar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uma nova replicação de uma entidade para vários Slaves. Usa-se para isso uma estratégia de Notificação/Consumo, para os quais os Slaves recebem uma notificação indicando que a entidade foi alterada e pode ser </a:t>
                      </a:r>
                      <a:r>
                        <a:rPr lang="pt-B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re-consumida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UC013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Replicação Master/Slave com Publicação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Deseja-se implementar uma nova replicação de uma entidade para vários Slaves. Usa-se para isso uma estratégia de Publicação, para os quais os Slaves recebem uma nova entidade quando esta fora alterada.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3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 (UC 001)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Serviço Simples Padrão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37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91398"/>
              </p:ext>
            </p:extLst>
          </p:nvPr>
        </p:nvGraphicFramePr>
        <p:xfrm>
          <a:off x="359536" y="1127854"/>
          <a:ext cx="4932544" cy="32879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177789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0025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Serviço com uma só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entidade (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masterizada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 1 só sistema) e que provê uma funcionalidade simples (e.g. SCRUD).  Esta entidade deverá ser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reutilizada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uma mensagem canônica  (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SS - sintaxe e semântica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utilizando o transporte padrão default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9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03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778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77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no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9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 expõe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9582"/>
            <a:ext cx="126682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39350"/>
            <a:ext cx="126682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pt-BR" dirty="0"/>
              <a:t>Casos de Uso de </a:t>
            </a:r>
            <a:r>
              <a:rPr lang="pt-BR" dirty="0" smtClean="0"/>
              <a:t>Integração (UC 002)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/>
              <a:t>Consumidor Padrão sem </a:t>
            </a:r>
            <a:r>
              <a:rPr lang="pt-BR" b="0" i="1" dirty="0" smtClean="0"/>
              <a:t>Reference </a:t>
            </a:r>
            <a:r>
              <a:rPr lang="pt-BR" b="0" i="1" dirty="0"/>
              <a:t>Data Canônico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38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53481"/>
              </p:ext>
            </p:extLst>
          </p:nvPr>
        </p:nvGraphicFramePr>
        <p:xfrm>
          <a:off x="359536" y="1127854"/>
          <a:ext cx="4932544" cy="32879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177789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0025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novo Consumidor deseja consumir de forma síncrono Serviço Simples Padrão já existente (reutilização) mas não pode/deseja enviar dados de referência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canônico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uma mensagem canônica  (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só sintaxe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utilizando o transporte padrão default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9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03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7778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77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padrão (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transformação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automática para semântica canônico</a:t>
                      </a:r>
                      <a:r>
                        <a:rPr lang="pt-BR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89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 e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 expõe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995686"/>
            <a:ext cx="286911" cy="286911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rot="17868641">
            <a:off x="5205572" y="204092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5289" y="1131590"/>
            <a:ext cx="286911" cy="28691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45" y="1035531"/>
            <a:ext cx="172021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8028432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 (UC 003)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Consumidor Não Padrão Síncrono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39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33098"/>
              </p:ext>
            </p:extLst>
          </p:nvPr>
        </p:nvGraphicFramePr>
        <p:xfrm>
          <a:off x="359536" y="1127854"/>
          <a:ext cx="5004552" cy="33388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5975"/>
                <a:gridCol w="3538577"/>
              </a:tblGrid>
              <a:tr h="21129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novo Consumidor deseja consumir de forma síncrono mas não padronizada um Serviço Simples Padrão já existente (reutilização)</a:t>
                      </a:r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novo c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onsumidor (2)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que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não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deseja consumir a mensagem no seu formato utilizando o transporte padrão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8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consumidores desejam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12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Atividade de Integração, para converter mensagem do consumidor (não padrão)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 expõe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815038"/>
            <a:ext cx="286911" cy="286911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 rot="17868641">
            <a:off x="5277580" y="386028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95686"/>
            <a:ext cx="286911" cy="28691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rot="17868641">
            <a:off x="5277580" y="204092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4233" y="2332796"/>
            <a:ext cx="286911" cy="286911"/>
          </a:xfrm>
          <a:prstGeom prst="rect">
            <a:avLst/>
          </a:prstGeom>
          <a:noFill/>
        </p:spPr>
      </p:pic>
      <p:pic>
        <p:nvPicPr>
          <p:cNvPr id="16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0804" y="1179547"/>
            <a:ext cx="286911" cy="286911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7056376" cy="1083374"/>
          </a:xfrm>
        </p:spPr>
        <p:txBody>
          <a:bodyPr/>
          <a:lstStyle/>
          <a:p>
            <a:r>
              <a:rPr lang="pt-BR" dirty="0" smtClean="0"/>
              <a:t>01 </a:t>
            </a:r>
            <a:r>
              <a:rPr lang="pt-BR" b="0" dirty="0" smtClean="0"/>
              <a:t>Introdução a SOA</a:t>
            </a:r>
          </a:p>
          <a:p>
            <a:r>
              <a:rPr lang="pt-BR" dirty="0"/>
              <a:t>02</a:t>
            </a:r>
            <a:r>
              <a:rPr lang="pt-BR" b="0" dirty="0" smtClean="0"/>
              <a:t> Arquitetura de Serviços da Oi</a:t>
            </a:r>
          </a:p>
          <a:p>
            <a:r>
              <a:rPr lang="pt-BR" dirty="0"/>
              <a:t>03 </a:t>
            </a:r>
            <a:r>
              <a:rPr lang="pt-BR" b="0" dirty="0" smtClean="0"/>
              <a:t>Soluções com SOA</a:t>
            </a:r>
          </a:p>
          <a:p>
            <a:r>
              <a:rPr lang="pt-BR" dirty="0" smtClean="0"/>
              <a:t>04</a:t>
            </a:r>
            <a:r>
              <a:rPr lang="pt-BR" b="0" dirty="0" smtClean="0"/>
              <a:t> Casos de Uso de Integração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73866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presente documento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pretende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introduzir conceitos SOA e a nova Arquitetura de Serviços e clarificar como a Arquitetura de Referência SOA da Oi irá suportar diferentes Soluções e Casos de Uso de Integração.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5</a:t>
            </a:r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96384" cy="646331"/>
          </a:xfrm>
        </p:spPr>
        <p:txBody>
          <a:bodyPr/>
          <a:lstStyle/>
          <a:p>
            <a:r>
              <a:rPr lang="pt-BR" dirty="0" smtClean="0"/>
              <a:t>Casos de Uso de Integração (UC 004)</a:t>
            </a:r>
            <a:br>
              <a:rPr lang="pt-BR" dirty="0" smtClean="0"/>
            </a:br>
            <a:r>
              <a:rPr lang="pt-BR" b="0" i="1" dirty="0" smtClean="0"/>
              <a:t>Serviço </a:t>
            </a:r>
            <a:r>
              <a:rPr lang="pt-BR" b="0" i="1" dirty="0"/>
              <a:t>App Composto </a:t>
            </a:r>
            <a:r>
              <a:rPr lang="pt-BR" b="0" i="1" dirty="0" smtClean="0"/>
              <a:t>Padrão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40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34013"/>
              </p:ext>
            </p:extLst>
          </p:nvPr>
        </p:nvGraphicFramePr>
        <p:xfrm>
          <a:off x="359536" y="1127854"/>
          <a:ext cx="4932544" cy="3108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06451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64515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Expor uma funcionalidade/entidade gerida por 2 sistemas provedores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através duma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stateless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Este serviço deverá ser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reutilizada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464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 que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uma mensagem canônica (SS) utilizando os transportes padrão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54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Provedores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0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s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0645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71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54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2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(2 Provedores expõem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9582"/>
            <a:ext cx="2073592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96384" cy="646331"/>
          </a:xfrm>
        </p:spPr>
        <p:txBody>
          <a:bodyPr/>
          <a:lstStyle/>
          <a:p>
            <a:r>
              <a:rPr lang="pt-BR" dirty="0" smtClean="0"/>
              <a:t>Casos de Uso de Integração (UC 005)</a:t>
            </a:r>
            <a:br>
              <a:rPr lang="pt-BR" dirty="0" smtClean="0"/>
            </a:br>
            <a:r>
              <a:rPr lang="pt-BR" b="0" i="1" dirty="0"/>
              <a:t>Serviço App Composto c/ Provedor Padrão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41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69682"/>
              </p:ext>
            </p:extLst>
          </p:nvPr>
        </p:nvGraphicFramePr>
        <p:xfrm>
          <a:off x="359536" y="1072862"/>
          <a:ext cx="4932544" cy="3261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Expor uma funcionalidade/entidade gerida por 2 sistemas provedores, um dos quais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já tem a API padronizada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usando mensagens canônicas. Este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deverá ser reutilizado.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Consumidor que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uma mensagem canônica (SS) utilizando os transportes padrão (SOAP/HTTP)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Provedores ( 1 com serviço padronizado, outro sem API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0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95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1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(1 dos  provedores expõem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76" y="1035530"/>
            <a:ext cx="2073592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 (UC 006)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/>
              <a:t>Integração P2P Simples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42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93431"/>
              </p:ext>
            </p:extLst>
          </p:nvPr>
        </p:nvGraphicFramePr>
        <p:xfrm>
          <a:off x="359536" y="1127854"/>
          <a:ext cx="4932544" cy="30350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3027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8106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integrar 2 sistemas de forma ponto a ponto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pois e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 serviço de integração tem uma funcionalidade simples que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não será reutilizável.</a:t>
                      </a:r>
                    </a:p>
                  </a:txBody>
                  <a:tcPr/>
                </a:tc>
              </a:tr>
              <a:tr h="5181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quer comunicar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diretamente com o provedor, desejando somente utilizar as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capacidades de integração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Transformação de protocolo e/ou mensagem.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4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Serviço “Atividade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Integração”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23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03" y="1059582"/>
            <a:ext cx="1266825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24376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 (UC 007)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Integração P2P Complexa Stateful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43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46219"/>
              </p:ext>
            </p:extLst>
          </p:nvPr>
        </p:nvGraphicFramePr>
        <p:xfrm>
          <a:off x="359536" y="1127854"/>
          <a:ext cx="4932544" cy="35172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28369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5656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integrar 3+ sistemas de forma ponto a ponto.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Este Serviço de integração tem uma funcionalidade complexa com manutenção de estado (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stateful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que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não será reutilizável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6565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quer comunicar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com vários provedores, desejando somente utilizar as capacidades de integração. Transformação de protocolo e/ou mensagem e Orquestração.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10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Provedores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10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ssíncrona,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mas provedores Síncronos.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2836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83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283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Serviço “Atividade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Integração”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73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9582"/>
            <a:ext cx="2073592" cy="34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24" y="1035531"/>
            <a:ext cx="2020252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24376" cy="646331"/>
          </a:xfrm>
        </p:spPr>
        <p:txBody>
          <a:bodyPr/>
          <a:lstStyle/>
          <a:p>
            <a:r>
              <a:rPr lang="pt-BR" dirty="0" smtClean="0"/>
              <a:t>Casos de Uso de Integração (UC 008)</a:t>
            </a:r>
            <a:br>
              <a:rPr lang="pt-BR" dirty="0" smtClean="0"/>
            </a:br>
            <a:r>
              <a:rPr lang="pt-BR" b="0" i="1" dirty="0"/>
              <a:t>Orquestração </a:t>
            </a:r>
            <a:r>
              <a:rPr lang="pt-BR" b="0" i="1" dirty="0" smtClean="0"/>
              <a:t>Stateless </a:t>
            </a:r>
            <a:r>
              <a:rPr lang="pt-BR" b="0" i="1" dirty="0"/>
              <a:t>de 2 Serviços </a:t>
            </a:r>
            <a:r>
              <a:rPr lang="pt-BR" b="0" i="1" dirty="0" smtClean="0"/>
              <a:t>App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44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47188"/>
              </p:ext>
            </p:extLst>
          </p:nvPr>
        </p:nvGraphicFramePr>
        <p:xfrm>
          <a:off x="359536" y="1102454"/>
          <a:ext cx="4932544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8323"/>
                <a:gridCol w="3614221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Serviço Compost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orquestra sem manter estado 2 serviços simples em domínios aplicacionais diferentes (Estes serviços já foram implementados anteriormente). Este novo serviço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reutilizável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e consome mensagem canônica 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só sintaxe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utilizando os transportes padrão (SOAP/JMS)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Provedor de cada domínio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 composta.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ssíncrona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mas provedores Síncronos.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0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SOAP/JMS, “não default” e assíncrono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190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Nova Composição de Serviços Aplicacionais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Serviços de Aplicação e 2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(Provedores expõe própria API)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9306" y="1537379"/>
            <a:ext cx="286911" cy="286911"/>
          </a:xfrm>
          <a:prstGeom prst="rect">
            <a:avLst/>
          </a:prstGeom>
          <a:noFill/>
        </p:spPr>
      </p:pic>
      <p:pic>
        <p:nvPicPr>
          <p:cNvPr id="16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250" y="3638031"/>
            <a:ext cx="286911" cy="286911"/>
          </a:xfrm>
          <a:prstGeom prst="rect">
            <a:avLst/>
          </a:prstGeom>
          <a:noFill/>
        </p:spPr>
      </p:pic>
      <p:pic>
        <p:nvPicPr>
          <p:cNvPr id="17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9693" y="4005334"/>
            <a:ext cx="286911" cy="28691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 rot="17868641">
            <a:off x="5175760" y="155602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 rot="17868641">
            <a:off x="5205572" y="364425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 rot="17868641">
            <a:off x="5205572" y="403055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2188" y="1852791"/>
            <a:ext cx="286911" cy="286911"/>
          </a:xfrm>
          <a:prstGeom prst="rect">
            <a:avLst/>
          </a:prstGeom>
          <a:noFill/>
        </p:spPr>
      </p:pic>
      <p:pic>
        <p:nvPicPr>
          <p:cNvPr id="22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3309" y="2356847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32" y="1039351"/>
            <a:ext cx="2020252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524376" cy="646331"/>
          </a:xfrm>
        </p:spPr>
        <p:txBody>
          <a:bodyPr/>
          <a:lstStyle/>
          <a:p>
            <a:r>
              <a:rPr lang="pt-BR" dirty="0" smtClean="0"/>
              <a:t>Casos de Uso de Integração (UC 009)</a:t>
            </a:r>
            <a:br>
              <a:rPr lang="pt-BR" dirty="0" smtClean="0"/>
            </a:br>
            <a:r>
              <a:rPr lang="pt-BR" b="0" i="1" dirty="0"/>
              <a:t>Reutilizar Serviço Composto com novo </a:t>
            </a:r>
            <a:r>
              <a:rPr lang="pt-BR" b="0" i="1" dirty="0" smtClean="0"/>
              <a:t>Consumidor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45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50001"/>
              </p:ext>
            </p:extLst>
          </p:nvPr>
        </p:nvGraphicFramePr>
        <p:xfrm>
          <a:off x="359536" y="1102454"/>
          <a:ext cx="4932544" cy="3413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8323"/>
                <a:gridCol w="3614221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Reutilizar</a:t>
                      </a:r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serviço compost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orquestra 2 serviços simples em domínios aplicacionais diferentes. Um novo consumidor deseja consumir mesma funcionalidade mas em outro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protocolo de transporte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Novo Consumidor quer consumir 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serviço já implementado, mas de forma síncrona e com protocolo default (SOAP/HTTP)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Provedor de cada domínio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 composta.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92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síncrono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0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 transporte SOAP/HTTP, “default”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 síncrono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6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Composição de Serviços Aplicacionais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Serviços de Aplicação e 2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(Provedores expõe própria API)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812" y="3521546"/>
            <a:ext cx="286911" cy="286911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 rot="17868641">
            <a:off x="5211076" y="35265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008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127135"/>
            <a:ext cx="286911" cy="286911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 rot="17868641">
            <a:off x="5172320" y="213208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008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4196" y="1830532"/>
            <a:ext cx="286911" cy="286911"/>
          </a:xfrm>
          <a:prstGeom prst="rect">
            <a:avLst/>
          </a:prstGeom>
          <a:noFill/>
        </p:spPr>
      </p:pic>
      <p:pic>
        <p:nvPicPr>
          <p:cNvPr id="1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812" y="2945482"/>
            <a:ext cx="286911" cy="286911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 rot="17868641">
            <a:off x="5211076" y="295043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008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762" y="1131590"/>
            <a:ext cx="2373630" cy="340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Casos de Uso de Integração (UC 010)</a:t>
            </a:r>
            <a:br>
              <a:rPr lang="pt-BR" dirty="0" smtClean="0"/>
            </a:br>
            <a:r>
              <a:rPr lang="pt-BR" b="0" i="1" dirty="0"/>
              <a:t>Integração P2P reutilizando Serviços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46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76604"/>
              </p:ext>
            </p:extLst>
          </p:nvPr>
        </p:nvGraphicFramePr>
        <p:xfrm>
          <a:off x="359536" y="1127854"/>
          <a:ext cx="4932544" cy="34922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4882"/>
                <a:gridCol w="3487662"/>
              </a:tblGrid>
              <a:tr h="23027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8106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integrar 2 sistemas de forma ponto a ponto, mas a API do provedor já está padronizada e disponível na Arq. de Serviços. De forma a facilitar a integração decide-se de reutilizar o Serviço de Conetividade já existente. Este Serviço de integração tem uma funcionalidade simples que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não será reutilizável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5181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quer comunicar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diretamente com o provedor, desejando somente utilizar as capacidades de integração . Transformação de protocolo e/ou mensagem.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4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API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já foi padronizada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prover funcionalidade para outro serviço.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02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Serviço “Atividade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Integração”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23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Reutilizar o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já existente.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428855"/>
            <a:ext cx="286911" cy="286911"/>
          </a:xfrm>
          <a:prstGeom prst="rect">
            <a:avLst/>
          </a:prstGeom>
          <a:noFill/>
        </p:spPr>
      </p:pic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812" y="4025602"/>
            <a:ext cx="286911" cy="28691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rot="17868641">
            <a:off x="5172320" y="407630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004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03" y="1080868"/>
            <a:ext cx="2653665" cy="350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Casos de Uso de Integração (UC 011)</a:t>
            </a:r>
            <a:br>
              <a:rPr lang="pt-BR" dirty="0" smtClean="0"/>
            </a:br>
            <a:r>
              <a:rPr lang="pt-BR" b="0" i="1" dirty="0"/>
              <a:t>Orquestração Stateful de 2 Serviços App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47</a:t>
            </a:fld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12178"/>
              </p:ext>
            </p:extLst>
          </p:nvPr>
        </p:nvGraphicFramePr>
        <p:xfrm>
          <a:off x="359536" y="1102454"/>
          <a:ext cx="4932544" cy="34139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8323"/>
                <a:gridCol w="3614221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Serviço Compost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orquestra 2 serviços simples,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mantendo o estado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em domínios aplicacionais diferentes (Estes serviços já foram implementados anteriormente). Este novo serviço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reutilizável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não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respeita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Padrões da Arquitetura (quer mensagem própria), mas utiliza SOAP/HTTP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Provedor de cada domínio com  </a:t>
                      </a:r>
                      <a:r>
                        <a:rPr lang="pt-BR" sz="10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(não padronizadas) para expor funcionalidade composta.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55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consumidor deseja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síncrona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0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39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SOAP/HTTP default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190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Nova Composição de Serviços Aplicacionais, mas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como consumidor deseja mensagem própria constrói-se uma Atividade de Integração 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Serviços de Aplicação e 2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(Provedores expõe própria API)</a:t>
                      </a:r>
                      <a:endParaRPr lang="pt-BR" sz="10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1126" y="1537379"/>
            <a:ext cx="286911" cy="286911"/>
          </a:xfrm>
          <a:prstGeom prst="rect">
            <a:avLst/>
          </a:prstGeom>
          <a:noFill/>
        </p:spPr>
      </p:pic>
      <p:pic>
        <p:nvPicPr>
          <p:cNvPr id="1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10039"/>
            <a:ext cx="286911" cy="286911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 rot="17868641">
            <a:off x="5277580" y="155602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 rot="17868641">
            <a:off x="5277580" y="371626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349999"/>
            <a:ext cx="286911" cy="286911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 rot="17868641">
            <a:off x="5235386" y="335622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1126" y="2113443"/>
            <a:ext cx="286911" cy="286911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 rot="17868641">
            <a:off x="5277580" y="213208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923678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427734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0432" y="2427734"/>
            <a:ext cx="286911" cy="28691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45" y="1035531"/>
            <a:ext cx="172021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8028432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 (UC 012)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Consumidor Web Não Padrão Síncrono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48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83435"/>
              </p:ext>
            </p:extLst>
          </p:nvPr>
        </p:nvGraphicFramePr>
        <p:xfrm>
          <a:off x="359536" y="1127854"/>
          <a:ext cx="5004552" cy="34912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5975"/>
                <a:gridCol w="3538577"/>
              </a:tblGrid>
              <a:tr h="21129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novo Consumidor (Aplicação Web) deseja consumir de forma síncrono mas não padronizada um Serviço Simples Padrão já existente (reutilização)</a:t>
                      </a:r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Consumidor(es)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novo c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onsumidor (3)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que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não respeita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os Padrões da Arquitetura deseja consumir o serviço utilizando uma mensagem no formato JSON  e utilizando REST (REST/JSON)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 tem uma só API (não padronizada) para expor funcionalidade/entidade.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8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consumidores desejam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12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“default”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Atividade de Integração, para converter mensagem do consumidor (não padrão)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Aplicação e um 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(Provedor expõe própria API)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913305"/>
            <a:ext cx="286911" cy="286911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 rot="17868641">
            <a:off x="5277580" y="395854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3201" y="1995686"/>
            <a:ext cx="286911" cy="28691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rot="17868641">
            <a:off x="5349588" y="204092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UC 001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4233" y="2332796"/>
            <a:ext cx="286911" cy="286911"/>
          </a:xfrm>
          <a:prstGeom prst="rect">
            <a:avLst/>
          </a:prstGeom>
          <a:noFill/>
        </p:spPr>
      </p:pic>
      <p:pic>
        <p:nvPicPr>
          <p:cNvPr id="16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0804" y="1179547"/>
            <a:ext cx="286911" cy="286911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651870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C000"/>
                </a:solidFill>
                <a:sym typeface="Wingdings 2"/>
              </a:rPr>
              <a:t></a:t>
            </a:r>
            <a:endParaRPr lang="pt-B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8028432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 (UC 013)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Replicação Master/Slave utilizando Notificação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49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38003"/>
              </p:ext>
            </p:extLst>
          </p:nvPr>
        </p:nvGraphicFramePr>
        <p:xfrm>
          <a:off x="359536" y="1079949"/>
          <a:ext cx="5004552" cy="3870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5975"/>
                <a:gridCol w="3538577"/>
              </a:tblGrid>
              <a:tr h="21129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implementar uma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nova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replicação de uma entidade para vários Slaves. Usa-se para isso uma estratégia de Notificação/Consumo, para os quais os Slaves recebem uma notificação indicando que a entidade foi alterada e pode ser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re-consumida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(Master)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consumidor publica uma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notificação genérica 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indicando que uma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entidade/chave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foi alterada. Utiliza para isso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síncrono no barramento. O Master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já disponibiliza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de consulta para esta entidade (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reutilização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 e Consumidor(es)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(Slaves)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Provedores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já tem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genérica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(não padronizada) para receber notificações de alterações de entidades.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8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consumidores/provedores desejam uma comunicação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12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45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67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9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6207"/>
            <a:ext cx="3460433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203598"/>
            <a:ext cx="286911" cy="28691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07B507"/>
                </a:solidFill>
                <a:sym typeface="Wingdings 2"/>
              </a:rPr>
              <a:t></a:t>
            </a:r>
            <a:endParaRPr lang="pt-BR" sz="2000" dirty="0">
              <a:solidFill>
                <a:srgbClr val="07B5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 a SOA</a:t>
            </a:r>
            <a:br>
              <a:rPr lang="pt-BR" dirty="0" smtClean="0"/>
            </a:br>
            <a:r>
              <a:rPr lang="pt-BR" b="0" i="1" dirty="0" smtClean="0"/>
              <a:t>Definindo SOA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830997"/>
          </a:xfrm>
        </p:spPr>
        <p:txBody>
          <a:bodyPr/>
          <a:lstStyle/>
          <a:p>
            <a:r>
              <a:rPr lang="pt-BR" sz="16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Service Oriented Architecture (SOA)</a:t>
            </a:r>
            <a:r>
              <a:rPr lang="pt-BR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(ou Arquitetura Orientada a Serviços) é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abordagem arquitetural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o desenvolvimento e integração de sistemas, aplicações e processos de negócio.</a:t>
            </a:r>
            <a:endParaRPr lang="pt-B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4068688" y="2139702"/>
            <a:ext cx="4582914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Serviços são </a:t>
            </a:r>
            <a:r>
              <a:rPr lang="pt-BR" b="1" dirty="0" smtClean="0"/>
              <a:t>componentes de software </a:t>
            </a:r>
            <a:r>
              <a:rPr lang="pt-BR" dirty="0" smtClean="0"/>
              <a:t>desacoplados e reutilizáveis, baseados em standards, e que tipicamente suportam processos de negócio.</a:t>
            </a:r>
          </a:p>
          <a:p>
            <a:endParaRPr lang="pt-BR" dirty="0" smtClean="0"/>
          </a:p>
          <a:p>
            <a:r>
              <a:rPr lang="pt-BR" dirty="0" smtClean="0"/>
              <a:t>Numa </a:t>
            </a:r>
            <a:r>
              <a:rPr lang="pt-BR" b="1" dirty="0" smtClean="0"/>
              <a:t>Arquitetura </a:t>
            </a:r>
            <a:r>
              <a:rPr lang="pt-BR" b="1" dirty="0"/>
              <a:t>O</a:t>
            </a:r>
            <a:r>
              <a:rPr lang="pt-BR" b="1" dirty="0" smtClean="0"/>
              <a:t>rientada a Serviços</a:t>
            </a:r>
            <a:r>
              <a:rPr lang="pt-BR" dirty="0" smtClean="0"/>
              <a:t>, os serviços podem ser diretamente </a:t>
            </a:r>
            <a:r>
              <a:rPr lang="pt-BR" b="1" dirty="0" smtClean="0"/>
              <a:t>consumidos por sistemas </a:t>
            </a:r>
            <a:r>
              <a:rPr lang="pt-BR" dirty="0" smtClean="0"/>
              <a:t>ou podem ser </a:t>
            </a:r>
            <a:r>
              <a:rPr lang="pt-BR" b="1" dirty="0" smtClean="0"/>
              <a:t>orquestrados</a:t>
            </a:r>
            <a:r>
              <a:rPr lang="pt-BR" dirty="0" smtClean="0"/>
              <a:t> para criar outros serviços compostos ou processos de negócio automatizados.</a:t>
            </a:r>
            <a:endParaRPr lang="pt-BR" dirty="0"/>
          </a:p>
        </p:txBody>
      </p:sp>
      <p:pic>
        <p:nvPicPr>
          <p:cNvPr id="8" name="Rectangle 917507"/>
          <p:cNvPicPr>
            <a:picLocks noChangeAspect="1" noChangeArrowheads="1"/>
          </p:cNvPicPr>
          <p:nvPr/>
        </p:nvPicPr>
        <p:blipFill>
          <a:blip r:embed="rId2" cstate="print"/>
          <a:srcRect r="9100"/>
          <a:stretch>
            <a:fillRect/>
          </a:stretch>
        </p:blipFill>
        <p:spPr bwMode="auto">
          <a:xfrm>
            <a:off x="611560" y="2056477"/>
            <a:ext cx="2952328" cy="23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30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15" y="1059582"/>
            <a:ext cx="212026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8028432" cy="646331"/>
          </a:xfrm>
        </p:spPr>
        <p:txBody>
          <a:bodyPr/>
          <a:lstStyle/>
          <a:p>
            <a:r>
              <a:rPr lang="pt-BR" dirty="0"/>
              <a:t>Casos de Uso de </a:t>
            </a:r>
            <a:r>
              <a:rPr lang="pt-BR" dirty="0" smtClean="0"/>
              <a:t>Integração (UC 014)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Replicação Master/Slave utilizando Publicação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50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53463"/>
              </p:ext>
            </p:extLst>
          </p:nvPr>
        </p:nvGraphicFramePr>
        <p:xfrm>
          <a:off x="359536" y="1079949"/>
          <a:ext cx="5004552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5975"/>
                <a:gridCol w="3538577"/>
              </a:tblGrid>
              <a:tr h="211290">
                <a:tc gridSpan="2"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10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Caso</a:t>
                      </a:r>
                      <a:endParaRPr lang="pt-BR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Detalhes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Deseja-se implementar uma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nova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replicação de uma entidade para vários Slaves. Usa-se para isso uma estratégia de Publicação, para os quais os Slaves recebem uma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nova entidade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quando esta fora alterada.</a:t>
                      </a:r>
                    </a:p>
                  </a:txBody>
                  <a:tcPr/>
                </a:tc>
              </a:tr>
              <a:tr h="475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Consumidor</a:t>
                      </a:r>
                    </a:p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(Master)</a:t>
                      </a:r>
                    </a:p>
                    <a:p>
                      <a:pPr marL="0" algn="l" defTabSz="914400" rtl="0" eaLnBrk="1" latinLnBrk="0" hangingPunct="1"/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consumidor publica num serviço a entidade 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alterada. Utiliza para isso 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serviço assíncrono no barramento. O Master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deverá implementar 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novas </a:t>
                      </a:r>
                      <a:r>
                        <a:rPr lang="pt-BR" sz="1000" b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para cada entidade que deseja replicar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Provedor(es) (Slaves)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Provedores 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criam/reutilizam </a:t>
                      </a:r>
                      <a:r>
                        <a:rPr lang="pt-BR" sz="10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</a:t>
                      </a:r>
                      <a:r>
                        <a:rPr lang="pt-BR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(não padronizada) para receber estas alterações de entidade.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8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 consumidores deseja uma comunicação assíncrona, mas os provedores </a:t>
                      </a:r>
                      <a:r>
                        <a:rPr lang="pt-BR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íncrona 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12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45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Negócio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padrão, com transporte SOAP/JMS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67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Orquestração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9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b="1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Aplicação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serviço de Aplicação para Orquestração e </a:t>
                      </a:r>
                      <a:r>
                        <a:rPr lang="pt-BR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 Serviços</a:t>
                      </a:r>
                      <a:r>
                        <a:rPr lang="pt-BR" sz="1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Conetividade (1 para cada par Provedor/Entidade)</a:t>
                      </a:r>
                      <a:endParaRPr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3" y="2931790"/>
            <a:ext cx="286911" cy="286911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1" y="3723878"/>
            <a:ext cx="679487" cy="8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23678"/>
            <a:ext cx="286911" cy="286911"/>
          </a:xfrm>
          <a:prstGeom prst="rect">
            <a:avLst/>
          </a:prstGeom>
          <a:noFill/>
        </p:spPr>
      </p:pic>
      <p:pic>
        <p:nvPicPr>
          <p:cNvPr id="1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436967"/>
            <a:ext cx="286911" cy="286911"/>
          </a:xfrm>
          <a:prstGeom prst="rect">
            <a:avLst/>
          </a:prstGeom>
          <a:noFill/>
        </p:spPr>
      </p:pic>
      <p:pic>
        <p:nvPicPr>
          <p:cNvPr id="1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1393" y="3435846"/>
            <a:ext cx="286911" cy="286911"/>
          </a:xfrm>
          <a:prstGeom prst="rect">
            <a:avLst/>
          </a:prstGeom>
          <a:noFill/>
        </p:spPr>
      </p:pic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1193" y="3723878"/>
            <a:ext cx="286911" cy="286911"/>
          </a:xfrm>
          <a:prstGeom prst="rect">
            <a:avLst/>
          </a:prstGeom>
          <a:noFill/>
        </p:spPr>
      </p:pic>
      <p:pic>
        <p:nvPicPr>
          <p:cNvPr id="1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299942"/>
            <a:ext cx="286911" cy="286911"/>
          </a:xfrm>
          <a:prstGeom prst="rect">
            <a:avLst/>
          </a:prstGeom>
          <a:noFill/>
        </p:spPr>
      </p:pic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0137" y="2210589"/>
            <a:ext cx="286911" cy="286911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7236296" y="330791"/>
            <a:ext cx="449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569540" y="330791"/>
            <a:ext cx="46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ARQ</a:t>
            </a:r>
          </a:p>
          <a:p>
            <a:pPr lvl="0" algn="ctr"/>
            <a:r>
              <a:rPr lang="pt-PT" sz="2000" b="1" dirty="0" smtClean="0">
                <a:solidFill>
                  <a:srgbClr val="FF0000"/>
                </a:solidFill>
                <a:sym typeface="Wingdings 2"/>
              </a:rPr>
              <a:t>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 smtClean="0"/>
              <a:t>SOA e outros tipos de Integração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5004048" y="1203598"/>
            <a:ext cx="3816424" cy="3342453"/>
          </a:xfrm>
        </p:spPr>
        <p:txBody>
          <a:bodyPr/>
          <a:lstStyle/>
          <a:p>
            <a:r>
              <a:rPr lang="pt-BR" sz="1600" dirty="0" smtClean="0"/>
              <a:t>Sistemas e/ou Aplicações podem ser integradas a diferentes 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cada nível podem ser usadas técnicas e formas diversas de integração;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b="1" dirty="0" smtClean="0"/>
              <a:t>Arquitetura de Referência SOA </a:t>
            </a:r>
            <a:r>
              <a:rPr lang="pt-BR" dirty="0" smtClean="0"/>
              <a:t>da Oi provê funcionalidades que endereçam os problemas do espaço tradicional de </a:t>
            </a:r>
            <a:r>
              <a:rPr lang="pt-BR" b="1" dirty="0" smtClean="0"/>
              <a:t>Integração de Sistemas;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 baseia-se na resolução destes problemas através da utilização de </a:t>
            </a:r>
            <a:r>
              <a:rPr lang="pt-BR" b="1" dirty="0" smtClean="0"/>
              <a:t>standards</a:t>
            </a:r>
            <a:r>
              <a:rPr lang="pt-BR" dirty="0" smtClean="0"/>
              <a:t> de Arquitetura a nível de Protocolos de Transporte e de Mensagens </a:t>
            </a:r>
            <a:r>
              <a:rPr lang="pt-BR" b="1" dirty="0" smtClean="0"/>
              <a:t>(Focus SOA)</a:t>
            </a:r>
          </a:p>
          <a:p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80119"/>
            <a:ext cx="4392488" cy="373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3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 smtClean="0"/>
              <a:t>História - Da Integração P2P a SOA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960" y="1059582"/>
            <a:ext cx="4464496" cy="3841052"/>
          </a:xfrm>
        </p:spPr>
        <p:txBody>
          <a:bodyPr/>
          <a:lstStyle/>
          <a:p>
            <a:r>
              <a:rPr lang="pt-BR" sz="1600" b="1" dirty="0"/>
              <a:t>Integração Ponto a Ponto (P2P)</a:t>
            </a:r>
          </a:p>
          <a:p>
            <a:r>
              <a:rPr lang="pt-BR" dirty="0" smtClean="0"/>
              <a:t>Para integrar 2 sistemas, só precisamos de definir um </a:t>
            </a:r>
            <a:r>
              <a:rPr lang="pt-BR" b="1" dirty="0" smtClean="0"/>
              <a:t>protocolo de comunicação </a:t>
            </a:r>
            <a:r>
              <a:rPr lang="pt-BR" dirty="0" smtClean="0"/>
              <a:t>(mensagem &amp; transporte) e depois construir e testar as pontas (Interface A-B, Interface B-A)</a:t>
            </a:r>
          </a:p>
          <a:p>
            <a:endParaRPr lang="pt-BR" b="1" dirty="0" smtClean="0"/>
          </a:p>
          <a:p>
            <a:r>
              <a:rPr lang="pt-BR" b="1" dirty="0" smtClean="0"/>
              <a:t>Mas, </a:t>
            </a:r>
            <a:r>
              <a:rPr lang="pt-BR" dirty="0" smtClean="0"/>
              <a:t>quando usamos</a:t>
            </a:r>
            <a:r>
              <a:rPr lang="pt-BR" b="1" dirty="0" smtClean="0"/>
              <a:t> extensamente </a:t>
            </a:r>
            <a:r>
              <a:rPr lang="pt-BR" dirty="0" smtClean="0"/>
              <a:t>integração ponto a ponto </a:t>
            </a:r>
            <a:r>
              <a:rPr lang="pt-BR" u="sng" dirty="0" smtClean="0"/>
              <a:t>sem standards</a:t>
            </a:r>
            <a:r>
              <a:rPr lang="pt-BR" dirty="0" smtClean="0"/>
              <a:t>, deparamo-nos com o seguinte: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Interdependência complexa entre sistemas;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Dificuldades em implementar segurança, monitorização e governança;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Custos altos de manutenção, suporte e operabilidade;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Ferramentas, técnicas e capacidades de integração muito heterogéneas;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1630"/>
            <a:ext cx="3528392" cy="61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7" y="2283718"/>
            <a:ext cx="3180721" cy="249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383828"/>
              </p:ext>
            </p:extLst>
          </p:nvPr>
        </p:nvGraphicFramePr>
        <p:xfrm>
          <a:off x="2508996" y="4587974"/>
          <a:ext cx="1558948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ção" r:id="rId5" imgW="2920680" imgH="406080" progId="Equation.3">
                  <p:embed/>
                </p:oleObj>
              </mc:Choice>
              <mc:Fallback>
                <p:oleObj name="Equação" r:id="rId5" imgW="29206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996" y="4587974"/>
                        <a:ext cx="1558948" cy="21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9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960" y="1131590"/>
            <a:ext cx="4464496" cy="3724096"/>
          </a:xfrm>
        </p:spPr>
        <p:txBody>
          <a:bodyPr/>
          <a:lstStyle/>
          <a:p>
            <a:r>
              <a:rPr lang="pt-BR" sz="1600" b="1" dirty="0" smtClean="0"/>
              <a:t>EAI (Enterprise </a:t>
            </a:r>
            <a:r>
              <a:rPr lang="pt-BR" sz="1600" b="1" dirty="0" err="1" smtClean="0"/>
              <a:t>Application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Integration</a:t>
            </a:r>
            <a:r>
              <a:rPr lang="pt-BR" sz="1600" b="1" dirty="0" smtClean="0"/>
              <a:t>) </a:t>
            </a:r>
            <a:endParaRPr lang="pt-BR" sz="1600" b="1" dirty="0"/>
          </a:p>
          <a:p>
            <a:r>
              <a:rPr lang="pt-BR" dirty="0" smtClean="0"/>
              <a:t>Com ferramentas EAI, podemos reduzir significativamente o número de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Utilizámos estas ferramentas para centralizar a implementação de </a:t>
            </a:r>
            <a:r>
              <a:rPr lang="pt-BR" b="1" dirty="0" smtClean="0"/>
              <a:t>monitorização</a:t>
            </a:r>
            <a:r>
              <a:rPr lang="pt-BR" dirty="0" smtClean="0"/>
              <a:t> e </a:t>
            </a:r>
            <a:r>
              <a:rPr lang="pt-BR" b="1" dirty="0" smtClean="0"/>
              <a:t>segurança</a:t>
            </a:r>
            <a:r>
              <a:rPr lang="pt-BR" dirty="0" smtClean="0"/>
              <a:t> e </a:t>
            </a:r>
            <a:r>
              <a:rPr lang="pt-BR" b="1" dirty="0" smtClean="0"/>
              <a:t>regras de negócio (lógica) </a:t>
            </a:r>
            <a:r>
              <a:rPr lang="pt-BR" dirty="0" smtClean="0"/>
              <a:t>usadas em processos automáticos;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Infelizmente, estas ferramentas utilizavam regularmente </a:t>
            </a:r>
            <a:r>
              <a:rPr lang="pt-BR" b="1" dirty="0" smtClean="0"/>
              <a:t>tecnologia proprietária</a:t>
            </a:r>
            <a:r>
              <a:rPr lang="pt-BR" dirty="0" smtClean="0"/>
              <a:t>:</a:t>
            </a:r>
          </a:p>
          <a:p>
            <a:pPr marL="457200" lvl="1" indent="-285750">
              <a:buFont typeface="Wingdings" panose="05000000000000000000" pitchFamily="2" charset="2"/>
              <a:buChar char="§"/>
            </a:pPr>
            <a:r>
              <a:rPr lang="pt-BR" sz="1200" dirty="0">
                <a:latin typeface="Arial"/>
                <a:cs typeface="Arial"/>
              </a:rPr>
              <a:t>Adaptadores </a:t>
            </a:r>
            <a:r>
              <a:rPr lang="pt-BR" sz="1200" dirty="0" smtClean="0">
                <a:latin typeface="Arial"/>
                <a:cs typeface="Arial"/>
              </a:rPr>
              <a:t>(da ferramenta EAI ou </a:t>
            </a:r>
            <a:r>
              <a:rPr lang="pt-BR" sz="1200" dirty="0">
                <a:latin typeface="Arial"/>
                <a:cs typeface="Arial"/>
              </a:rPr>
              <a:t>dos S</a:t>
            </a:r>
            <a:r>
              <a:rPr lang="pt-BR" sz="1200" dirty="0" smtClean="0">
                <a:latin typeface="Arial"/>
                <a:cs typeface="Arial"/>
              </a:rPr>
              <a:t>istemas)</a:t>
            </a:r>
            <a:endParaRPr lang="pt-BR" sz="1200" dirty="0">
              <a:latin typeface="Arial"/>
              <a:cs typeface="Arial"/>
            </a:endParaRPr>
          </a:p>
          <a:p>
            <a:pPr marL="457200" lvl="1" indent="-285750">
              <a:buFont typeface="Wingdings" panose="05000000000000000000" pitchFamily="2" charset="2"/>
              <a:buChar char="§"/>
            </a:pPr>
            <a:r>
              <a:rPr lang="pt-BR" sz="1200" dirty="0">
                <a:latin typeface="Arial"/>
                <a:cs typeface="Arial"/>
              </a:rPr>
              <a:t>Lógica de Negócio escrita dentro do EAI utilizando linguagens ou tecnologias </a:t>
            </a:r>
            <a:r>
              <a:rPr lang="pt-BR" sz="1200" dirty="0" smtClean="0">
                <a:latin typeface="Arial"/>
                <a:cs typeface="Arial"/>
              </a:rPr>
              <a:t>proprietárias)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E tornou-se assim um </a:t>
            </a:r>
            <a:r>
              <a:rPr lang="pt-BR" b="1" dirty="0" smtClean="0"/>
              <a:t>sistema em si</a:t>
            </a:r>
            <a:r>
              <a:rPr lang="pt-BR" dirty="0" smtClean="0"/>
              <a:t>, sendo ela própria um ponto de falha. Para alterar e/ou retirar a ferramenta de EAI, necessitamos de alterar e/ou retirar todos os adaptadores e lógica de negócio.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622"/>
            <a:ext cx="3672408" cy="306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/>
              <a:t>História - Da Integração P2P a SOA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/>
              <a:t>História - Da Integração P2P a SOA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960" y="1131590"/>
            <a:ext cx="4464496" cy="3742563"/>
          </a:xfrm>
        </p:spPr>
        <p:txBody>
          <a:bodyPr/>
          <a:lstStyle/>
          <a:p>
            <a:r>
              <a:rPr lang="pt-BR" sz="1600" b="1" dirty="0" smtClean="0"/>
              <a:t>Integração baseada em Standards (WS) </a:t>
            </a:r>
            <a:endParaRPr lang="pt-BR" sz="1600" b="1" dirty="0"/>
          </a:p>
          <a:p>
            <a:r>
              <a:rPr lang="pt-BR" dirty="0" smtClean="0"/>
              <a:t>Idealmente, se todos os sistemas comunicassem via standards, não era necessário ter adaptadores ou ferramentas EAI.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Todos os sistemas poderiam e/ou deveriam disponibilizar as suas funcionalidades e informações sobre </a:t>
            </a:r>
            <a:r>
              <a:rPr lang="pt-BR" b="1" dirty="0" smtClean="0"/>
              <a:t>protocolos standard </a:t>
            </a:r>
            <a:r>
              <a:rPr lang="pt-BR" dirty="0" smtClean="0"/>
              <a:t>(e.g. SOAP over HTTP ou JMS) e seriam responsáveis por desenvolver e manter estes interfaces;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 </a:t>
            </a:r>
            <a:r>
              <a:rPr lang="pt-BR" b="1" dirty="0" smtClean="0"/>
              <a:t>modelo comum de mensagens </a:t>
            </a:r>
            <a:r>
              <a:rPr lang="pt-BR" dirty="0" smtClean="0"/>
              <a:t>deveria ser acordado entre sistemas (HL7, SWIFT, etc..)</a:t>
            </a:r>
          </a:p>
          <a:p>
            <a:r>
              <a:rPr lang="pt-BR" b="1" dirty="0" smtClean="0"/>
              <a:t>Infelizmente</a:t>
            </a:r>
            <a:r>
              <a:rPr lang="pt-BR" dirty="0" smtClean="0"/>
              <a:t>, não há uma forma óbvia de gerir </a:t>
            </a:r>
            <a:r>
              <a:rPr lang="pt-BR" b="1" dirty="0" smtClean="0"/>
              <a:t>centralmente</a:t>
            </a:r>
            <a:r>
              <a:rPr lang="pt-BR" dirty="0" smtClean="0"/>
              <a:t> a segurança e monitorização dos serviços e/ou interfaces e existem ainda hoje </a:t>
            </a:r>
            <a:r>
              <a:rPr lang="pt-BR" b="1" dirty="0" smtClean="0"/>
              <a:t>problemas</a:t>
            </a:r>
            <a:r>
              <a:rPr lang="pt-BR" dirty="0" smtClean="0"/>
              <a:t> para definir um modelo de mensagens comum entre sistemas;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380031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328D69-8A12-47A2-A350-60EFA72C585C}"/>
</file>

<file path=customXml/itemProps2.xml><?xml version="1.0" encoding="utf-8"?>
<ds:datastoreItem xmlns:ds="http://schemas.openxmlformats.org/officeDocument/2006/customXml" ds:itemID="{BC5FFA03-276E-4512-8F42-E101DEEAE6D6}"/>
</file>

<file path=customXml/itemProps3.xml><?xml version="1.0" encoding="utf-8"?>
<ds:datastoreItem xmlns:ds="http://schemas.openxmlformats.org/officeDocument/2006/customXml" ds:itemID="{74854623-A139-41C2-965C-45462E8083A1}"/>
</file>

<file path=docProps/app.xml><?xml version="1.0" encoding="utf-8"?>
<Properties xmlns="http://schemas.openxmlformats.org/officeDocument/2006/extended-properties" xmlns:vt="http://schemas.openxmlformats.org/officeDocument/2006/docPropsVTypes">
  <Template>Oi - PPTX - Template geral</Template>
  <TotalTime>25410</TotalTime>
  <Words>6007</Words>
  <Application>Microsoft Office PowerPoint</Application>
  <PresentationFormat>Apresentação na tela (16:9)</PresentationFormat>
  <Paragraphs>667</Paragraphs>
  <Slides>51</Slides>
  <Notes>2</Notes>
  <HiddenSlides>2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51</vt:i4>
      </vt:variant>
    </vt:vector>
  </HeadingPairs>
  <TitlesOfParts>
    <vt:vector size="54" baseType="lpstr">
      <vt:lpstr>Oi - PPTX - Template geral</vt:lpstr>
      <vt:lpstr>Equação</vt:lpstr>
      <vt:lpstr>Visio</vt:lpstr>
      <vt:lpstr>Arquitetura de Serviços  Introdução SOA  v1.00</vt:lpstr>
      <vt:lpstr>Controlo de Versão</vt:lpstr>
      <vt:lpstr>Apresentação do PowerPoint</vt:lpstr>
      <vt:lpstr>Apresentação do PowerPoint</vt:lpstr>
      <vt:lpstr>Introdução a SOA Definindo SOA</vt:lpstr>
      <vt:lpstr>Introdução a SOA SOA e outros tipos de Integração</vt:lpstr>
      <vt:lpstr>Introdução a SOA História - Da Integração P2P a SOA </vt:lpstr>
      <vt:lpstr>Introdução a SOA História - Da Integração P2P a SOA </vt:lpstr>
      <vt:lpstr>Introdução a SOA História - Da Integração P2P a SOA </vt:lpstr>
      <vt:lpstr>Introdução a SOA História - Da Integração P2P a SOA </vt:lpstr>
      <vt:lpstr>Introdução a SOA Arquitetura de Referência SOA</vt:lpstr>
      <vt:lpstr>Apresentação do PowerPoint</vt:lpstr>
      <vt:lpstr>Arquitetura de Serviços (SOA) Conceitos Gerais sobre Serviços</vt:lpstr>
      <vt:lpstr>Arquitetura de Serviços (SOA) Topologia da Arquitetura de Referência</vt:lpstr>
      <vt:lpstr>Arquitetura de Serviços (SOA) Barramento Corporativo de Serviços “Aplicacionais”</vt:lpstr>
      <vt:lpstr>Arquitetura de Serviços (SOA) Barramento Corporativo de Serviços “Aplicacionais”</vt:lpstr>
      <vt:lpstr>Apresentação do PowerPoint</vt:lpstr>
      <vt:lpstr>Arquitetura de Serviços (SOA) Padrões de Transporte</vt:lpstr>
      <vt:lpstr>Arquitetura de Serviços (SOA) Padrões de Comunicação </vt:lpstr>
      <vt:lpstr>Arquitetura de Serviços (SOA) Padrão de Mensagem (Formato Canônico)</vt:lpstr>
      <vt:lpstr>Arquitetura de Serviços (SOA) Padrão de Mensagem (Mensagem Canônica)</vt:lpstr>
      <vt:lpstr>Apresentação do PowerPoint</vt:lpstr>
      <vt:lpstr>Soluções com SOA Tecnologia e Maturidade</vt:lpstr>
      <vt:lpstr>Soluções com SOA Tecnologia e Maturidade</vt:lpstr>
      <vt:lpstr>Soluções com SOA Integração com Serviços</vt:lpstr>
      <vt:lpstr>Soluções com SOA Soluções Customizadas com Serviços</vt:lpstr>
      <vt:lpstr>Soluções com SOA Camada de Abstração de Serviços (SAL)*</vt:lpstr>
      <vt:lpstr>Soluções com SOA Serviços Compostos com Orquestração</vt:lpstr>
      <vt:lpstr>Soluções com SOA Soluções Compostas com Portais</vt:lpstr>
      <vt:lpstr>Soluções com SOA RIAs com Serviços Externos e Internos</vt:lpstr>
      <vt:lpstr>Apresentação do PowerPoint</vt:lpstr>
      <vt:lpstr>Casos de Uso de Integração Exemplificando a utilização da Arquitetura de Serviços</vt:lpstr>
      <vt:lpstr>Casos de Uso de Integração Inventário &amp; Descrição</vt:lpstr>
      <vt:lpstr>Casos de Uso de Integração Inventário &amp; Descrição</vt:lpstr>
      <vt:lpstr>Casos de Uso de Integração Inventário &amp; Descrição</vt:lpstr>
      <vt:lpstr>Casos de Uso de Integração Inventário &amp; Descrição</vt:lpstr>
      <vt:lpstr>Casos de Uso de Integração (UC 001) Serviço Simples Padrão</vt:lpstr>
      <vt:lpstr>Casos de Uso de Integração (UC 002) Consumidor Padrão sem Reference Data Canônico</vt:lpstr>
      <vt:lpstr>Casos de Uso de Integração (UC 003) Consumidor Não Padrão Síncrono</vt:lpstr>
      <vt:lpstr>Casos de Uso de Integração (UC 004) Serviço App Composto Padrão</vt:lpstr>
      <vt:lpstr>Casos de Uso de Integração (UC 005) Serviço App Composto c/ Provedor Padrão </vt:lpstr>
      <vt:lpstr>Casos de Uso de Integração (UC 006) Integração P2P Simples</vt:lpstr>
      <vt:lpstr>Casos de Uso de Integração (UC 007) Integração P2P Complexa Stateful</vt:lpstr>
      <vt:lpstr>Casos de Uso de Integração (UC 008) Orquestração Stateless de 2 Serviços App </vt:lpstr>
      <vt:lpstr>Casos de Uso de Integração (UC 009) Reutilizar Serviço Composto com novo Consumidor</vt:lpstr>
      <vt:lpstr>Casos de Uso de Integração (UC 010) Integração P2P reutilizando Serviços</vt:lpstr>
      <vt:lpstr>Casos de Uso de Integração (UC 011) Orquestração Stateful de 2 Serviços App</vt:lpstr>
      <vt:lpstr>Casos de Uso de Integração (UC 012) Consumidor Web Não Padrão Síncrono</vt:lpstr>
      <vt:lpstr>Casos de Uso de Integração (UC 013) Replicação Master/Slave utilizando Notificação</vt:lpstr>
      <vt:lpstr>Casos de Uso de Integração (UC 014) Replicação Master/Slave utilizando Publicação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634</cp:revision>
  <dcterms:created xsi:type="dcterms:W3CDTF">2014-01-28T19:15:09Z</dcterms:created>
  <dcterms:modified xsi:type="dcterms:W3CDTF">2014-10-23T19:09:48Z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