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commentAuthors.xml" ContentType="application/vnd.openxmlformats-officedocument.presentationml.commentAuthors+xml"/>
  <Override PartName="/ppt/theme/theme2.xml" ContentType="application/vnd.openxmlformats-officedocument.theme+xml"/>
  <Override PartName="/ppt/theme/theme1.xml" ContentType="application/vnd.openxmlformats-officedocument.them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Masters/notesMaster1.xml" ContentType="application/vnd.openxmlformats-officedocument.presentationml.notesMaster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385" r:id="rId3"/>
    <p:sldId id="417" r:id="rId4"/>
    <p:sldId id="257" r:id="rId5"/>
    <p:sldId id="419" r:id="rId6"/>
    <p:sldId id="425" r:id="rId7"/>
    <p:sldId id="424" r:id="rId8"/>
    <p:sldId id="411" r:id="rId9"/>
    <p:sldId id="471" r:id="rId10"/>
    <p:sldId id="506" r:id="rId11"/>
    <p:sldId id="509" r:id="rId12"/>
    <p:sldId id="508" r:id="rId13"/>
    <p:sldId id="510" r:id="rId14"/>
    <p:sldId id="511" r:id="rId15"/>
    <p:sldId id="472" r:id="rId16"/>
    <p:sldId id="475" r:id="rId17"/>
    <p:sldId id="512" r:id="rId18"/>
    <p:sldId id="513" r:id="rId19"/>
    <p:sldId id="474" r:id="rId20"/>
    <p:sldId id="476" r:id="rId21"/>
    <p:sldId id="434" r:id="rId22"/>
    <p:sldId id="410" r:id="rId23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nrique Morais" initials="H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B507"/>
    <a:srgbClr val="FFCC00"/>
    <a:srgbClr val="17E9E9"/>
    <a:srgbClr val="009AA6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7" autoAdjust="0"/>
    <p:restoredTop sz="94316" autoAdjust="0"/>
  </p:normalViewPr>
  <p:slideViewPr>
    <p:cSldViewPr>
      <p:cViewPr varScale="1">
        <p:scale>
          <a:sx n="87" d="100"/>
          <a:sy n="87" d="100"/>
        </p:scale>
        <p:origin x="-91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4CE02D-8791-4BC7-8DCC-E3EC9E667DF5}" type="doc">
      <dgm:prSet loTypeId="urn:microsoft.com/office/officeart/2005/8/layout/pyramid3" loCatId="pyramid" qsTypeId="urn:microsoft.com/office/officeart/2005/8/quickstyle/3d5" qsCatId="3D" csTypeId="urn:microsoft.com/office/officeart/2005/8/colors/accent1_3" csCatId="accent1" phldr="1"/>
      <dgm:spPr/>
    </dgm:pt>
    <dgm:pt modelId="{260D6DC2-01B7-49A6-983F-B7410007D92E}">
      <dgm:prSet phldrT="[Text]" custT="1"/>
      <dgm:spPr/>
      <dgm:t>
        <a:bodyPr/>
        <a:lstStyle/>
        <a:p>
          <a:r>
            <a:rPr lang="en-US" sz="2800" b="1" dirty="0" smtClean="0">
              <a:solidFill>
                <a:schemeClr val="bg1"/>
              </a:solidFill>
            </a:rPr>
            <a:t>Transactional Data</a:t>
          </a:r>
          <a:endParaRPr lang="en-US" sz="2800" b="1" dirty="0">
            <a:solidFill>
              <a:schemeClr val="bg1"/>
            </a:solidFill>
          </a:endParaRPr>
        </a:p>
      </dgm:t>
    </dgm:pt>
    <dgm:pt modelId="{31E9A61C-FECE-4CF1-AA7B-F2F0B00332EA}" type="parTrans" cxnId="{64D4CA76-AA21-4392-982A-FA6C292BCF3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99B909A-B37A-45E3-94D8-5B12DAB5AA6C}" type="sibTrans" cxnId="{64D4CA76-AA21-4392-982A-FA6C292BCF3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B6D9781-2BE7-44A9-9D3C-268B0CC9486C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bg1"/>
              </a:solidFill>
            </a:rPr>
            <a:t>Operational Data &amp; Hierarchies</a:t>
          </a:r>
        </a:p>
      </dgm:t>
    </dgm:pt>
    <dgm:pt modelId="{670A6DA7-1127-4990-BF47-558D1472C66B}" type="parTrans" cxnId="{F8697B09-3BDE-44D7-BE75-3AD86D70AD7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522D614-010D-4C3D-8717-4BA56D2E9B01}" type="sibTrans" cxnId="{F8697B09-3BDE-44D7-BE75-3AD86D70AD7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936050F-DE14-437A-960A-C24FBD5EDF25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Master Data</a:t>
          </a:r>
          <a:endParaRPr lang="en-US" sz="18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4ED7BB4-5C5F-4E5A-8B86-05623E01138D}" type="parTrans" cxnId="{7D66852C-A389-4774-978E-FA41C2F1412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BF6D1AC-4121-4C1E-9E12-014EE88BFA4C}" type="sibTrans" cxnId="{7D66852C-A389-4774-978E-FA41C2F1412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56EDF22-19B3-457B-9A63-084440F72990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Reference </a:t>
          </a:r>
        </a:p>
        <a:p>
          <a:r>
            <a:rPr lang="en-US" sz="1600" b="1" dirty="0" smtClean="0">
              <a:solidFill>
                <a:schemeClr val="tx1"/>
              </a:solidFill>
            </a:rPr>
            <a:t>Data</a:t>
          </a:r>
          <a:endParaRPr lang="en-US" sz="1600" b="1" dirty="0">
            <a:solidFill>
              <a:schemeClr val="tx1"/>
            </a:solidFill>
          </a:endParaRPr>
        </a:p>
      </dgm:t>
    </dgm:pt>
    <dgm:pt modelId="{D2EC2874-F591-4E04-817F-53518B75A1B3}" type="parTrans" cxnId="{D16934E2-C6AB-430D-BFEA-125D15ECBA8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282D1D8-AC97-4D17-BB12-2F079A4FA823}" type="sibTrans" cxnId="{D16934E2-C6AB-430D-BFEA-125D15ECBA8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B592571-92EE-4C79-9958-23E405754F5C}" type="pres">
      <dgm:prSet presAssocID="{084CE02D-8791-4BC7-8DCC-E3EC9E667DF5}" presName="Name0" presStyleCnt="0">
        <dgm:presLayoutVars>
          <dgm:dir/>
          <dgm:animLvl val="lvl"/>
          <dgm:resizeHandles val="exact"/>
        </dgm:presLayoutVars>
      </dgm:prSet>
      <dgm:spPr/>
    </dgm:pt>
    <dgm:pt modelId="{BFBDF6D6-C8F5-42A0-922C-80B660032096}" type="pres">
      <dgm:prSet presAssocID="{260D6DC2-01B7-49A6-983F-B7410007D92E}" presName="Name8" presStyleCnt="0"/>
      <dgm:spPr/>
    </dgm:pt>
    <dgm:pt modelId="{50FC33A4-A63F-4CA4-BBAA-2B2364D93AC4}" type="pres">
      <dgm:prSet presAssocID="{260D6DC2-01B7-49A6-983F-B7410007D92E}" presName="level" presStyleLbl="node1" presStyleIdx="0" presStyleCnt="4" custLinFactNeighborX="627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25A389-61CE-4969-9F43-B300B00DE838}" type="pres">
      <dgm:prSet presAssocID="{260D6DC2-01B7-49A6-983F-B7410007D92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951881-459A-4051-97E9-8663A48CD3D2}" type="pres">
      <dgm:prSet presAssocID="{8B6D9781-2BE7-44A9-9D3C-268B0CC9486C}" presName="Name8" presStyleCnt="0"/>
      <dgm:spPr/>
    </dgm:pt>
    <dgm:pt modelId="{FD35CE55-21EE-4BAE-B252-F832DD1652FF}" type="pres">
      <dgm:prSet presAssocID="{8B6D9781-2BE7-44A9-9D3C-268B0CC9486C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8C4738-070B-4343-9A14-F5D1C3EEA6D1}" type="pres">
      <dgm:prSet presAssocID="{8B6D9781-2BE7-44A9-9D3C-268B0CC9486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DB58F7-31A1-4433-BAAB-A7C455BD7E8E}" type="pres">
      <dgm:prSet presAssocID="{C936050F-DE14-437A-960A-C24FBD5EDF25}" presName="Name8" presStyleCnt="0"/>
      <dgm:spPr/>
    </dgm:pt>
    <dgm:pt modelId="{04EB9A96-A5AD-40EA-8DA6-7349221F87FD}" type="pres">
      <dgm:prSet presAssocID="{C936050F-DE14-437A-960A-C24FBD5EDF25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B0C798-96C5-4B84-B04C-D3814C9186D4}" type="pres">
      <dgm:prSet presAssocID="{C936050F-DE14-437A-960A-C24FBD5EDF2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29BF98-CB92-4377-8F04-46FBC9D44220}" type="pres">
      <dgm:prSet presAssocID="{656EDF22-19B3-457B-9A63-084440F72990}" presName="Name8" presStyleCnt="0"/>
      <dgm:spPr/>
    </dgm:pt>
    <dgm:pt modelId="{D222BEE6-08A3-48F7-9450-2D4680A277EA}" type="pres">
      <dgm:prSet presAssocID="{656EDF22-19B3-457B-9A63-084440F72990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A3C97-C0B8-4884-BD97-E7E27525963F}" type="pres">
      <dgm:prSet presAssocID="{656EDF22-19B3-457B-9A63-084440F7299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EA03DC-6DCC-43C8-9824-417DE300003B}" type="presOf" srcId="{260D6DC2-01B7-49A6-983F-B7410007D92E}" destId="{50FC33A4-A63F-4CA4-BBAA-2B2364D93AC4}" srcOrd="0" destOrd="0" presId="urn:microsoft.com/office/officeart/2005/8/layout/pyramid3"/>
    <dgm:cxn modelId="{7C9E787F-F43D-47C2-B69B-68EFCC0E2AD4}" type="presOf" srcId="{C936050F-DE14-437A-960A-C24FBD5EDF25}" destId="{D4B0C798-96C5-4B84-B04C-D3814C9186D4}" srcOrd="1" destOrd="0" presId="urn:microsoft.com/office/officeart/2005/8/layout/pyramid3"/>
    <dgm:cxn modelId="{A618707C-AB3C-4739-B71E-22A2E16CD7E4}" type="presOf" srcId="{260D6DC2-01B7-49A6-983F-B7410007D92E}" destId="{B325A389-61CE-4969-9F43-B300B00DE838}" srcOrd="1" destOrd="0" presId="urn:microsoft.com/office/officeart/2005/8/layout/pyramid3"/>
    <dgm:cxn modelId="{7D66852C-A389-4774-978E-FA41C2F14120}" srcId="{084CE02D-8791-4BC7-8DCC-E3EC9E667DF5}" destId="{C936050F-DE14-437A-960A-C24FBD5EDF25}" srcOrd="2" destOrd="0" parTransId="{64ED7BB4-5C5F-4E5A-8B86-05623E01138D}" sibTransId="{ABF6D1AC-4121-4C1E-9E12-014EE88BFA4C}"/>
    <dgm:cxn modelId="{4EC4C66E-EFBE-4194-B740-F8C7B3B3EA71}" type="presOf" srcId="{084CE02D-8791-4BC7-8DCC-E3EC9E667DF5}" destId="{EB592571-92EE-4C79-9958-23E405754F5C}" srcOrd="0" destOrd="0" presId="urn:microsoft.com/office/officeart/2005/8/layout/pyramid3"/>
    <dgm:cxn modelId="{F8697B09-3BDE-44D7-BE75-3AD86D70AD7F}" srcId="{084CE02D-8791-4BC7-8DCC-E3EC9E667DF5}" destId="{8B6D9781-2BE7-44A9-9D3C-268B0CC9486C}" srcOrd="1" destOrd="0" parTransId="{670A6DA7-1127-4990-BF47-558D1472C66B}" sibTransId="{3522D614-010D-4C3D-8717-4BA56D2E9B01}"/>
    <dgm:cxn modelId="{CF46AFE6-7B8D-4D40-95DD-1272A3562D08}" type="presOf" srcId="{C936050F-DE14-437A-960A-C24FBD5EDF25}" destId="{04EB9A96-A5AD-40EA-8DA6-7349221F87FD}" srcOrd="0" destOrd="0" presId="urn:microsoft.com/office/officeart/2005/8/layout/pyramid3"/>
    <dgm:cxn modelId="{5904AFC9-970E-44AA-BA33-2FEF1DD0C935}" type="presOf" srcId="{656EDF22-19B3-457B-9A63-084440F72990}" destId="{69FA3C97-C0B8-4884-BD97-E7E27525963F}" srcOrd="1" destOrd="0" presId="urn:microsoft.com/office/officeart/2005/8/layout/pyramid3"/>
    <dgm:cxn modelId="{9ED6FB45-5097-406E-939D-2D8EED9064F7}" type="presOf" srcId="{656EDF22-19B3-457B-9A63-084440F72990}" destId="{D222BEE6-08A3-48F7-9450-2D4680A277EA}" srcOrd="0" destOrd="0" presId="urn:microsoft.com/office/officeart/2005/8/layout/pyramid3"/>
    <dgm:cxn modelId="{64D4CA76-AA21-4392-982A-FA6C292BCF3B}" srcId="{084CE02D-8791-4BC7-8DCC-E3EC9E667DF5}" destId="{260D6DC2-01B7-49A6-983F-B7410007D92E}" srcOrd="0" destOrd="0" parTransId="{31E9A61C-FECE-4CF1-AA7B-F2F0B00332EA}" sibTransId="{C99B909A-B37A-45E3-94D8-5B12DAB5AA6C}"/>
    <dgm:cxn modelId="{E5CF437F-5162-4E2D-B684-8CD1514E22E5}" type="presOf" srcId="{8B6D9781-2BE7-44A9-9D3C-268B0CC9486C}" destId="{FD35CE55-21EE-4BAE-B252-F832DD1652FF}" srcOrd="0" destOrd="0" presId="urn:microsoft.com/office/officeart/2005/8/layout/pyramid3"/>
    <dgm:cxn modelId="{4CFC98E7-2A19-4261-9F19-1184835E382E}" type="presOf" srcId="{8B6D9781-2BE7-44A9-9D3C-268B0CC9486C}" destId="{508C4738-070B-4343-9A14-F5D1C3EEA6D1}" srcOrd="1" destOrd="0" presId="urn:microsoft.com/office/officeart/2005/8/layout/pyramid3"/>
    <dgm:cxn modelId="{D16934E2-C6AB-430D-BFEA-125D15ECBA82}" srcId="{084CE02D-8791-4BC7-8DCC-E3EC9E667DF5}" destId="{656EDF22-19B3-457B-9A63-084440F72990}" srcOrd="3" destOrd="0" parTransId="{D2EC2874-F591-4E04-817F-53518B75A1B3}" sibTransId="{E282D1D8-AC97-4D17-BB12-2F079A4FA823}"/>
    <dgm:cxn modelId="{010213BD-1E83-468D-9BEC-A42F47FD6243}" type="presParOf" srcId="{EB592571-92EE-4C79-9958-23E405754F5C}" destId="{BFBDF6D6-C8F5-42A0-922C-80B660032096}" srcOrd="0" destOrd="0" presId="urn:microsoft.com/office/officeart/2005/8/layout/pyramid3"/>
    <dgm:cxn modelId="{165E02DD-1DEE-4A4A-887D-ECAA29FA7583}" type="presParOf" srcId="{BFBDF6D6-C8F5-42A0-922C-80B660032096}" destId="{50FC33A4-A63F-4CA4-BBAA-2B2364D93AC4}" srcOrd="0" destOrd="0" presId="urn:microsoft.com/office/officeart/2005/8/layout/pyramid3"/>
    <dgm:cxn modelId="{02420549-1E6D-47B5-B21E-A8AE3F1DBC9F}" type="presParOf" srcId="{BFBDF6D6-C8F5-42A0-922C-80B660032096}" destId="{B325A389-61CE-4969-9F43-B300B00DE838}" srcOrd="1" destOrd="0" presId="urn:microsoft.com/office/officeart/2005/8/layout/pyramid3"/>
    <dgm:cxn modelId="{F170F5E6-8CD7-44F8-8956-F50C13692590}" type="presParOf" srcId="{EB592571-92EE-4C79-9958-23E405754F5C}" destId="{FD951881-459A-4051-97E9-8663A48CD3D2}" srcOrd="1" destOrd="0" presId="urn:microsoft.com/office/officeart/2005/8/layout/pyramid3"/>
    <dgm:cxn modelId="{C12F5EC8-3EAB-4EDB-9A9F-FB37BB19CDA6}" type="presParOf" srcId="{FD951881-459A-4051-97E9-8663A48CD3D2}" destId="{FD35CE55-21EE-4BAE-B252-F832DD1652FF}" srcOrd="0" destOrd="0" presId="urn:microsoft.com/office/officeart/2005/8/layout/pyramid3"/>
    <dgm:cxn modelId="{790FFE29-7B05-4045-A72A-126451B434A4}" type="presParOf" srcId="{FD951881-459A-4051-97E9-8663A48CD3D2}" destId="{508C4738-070B-4343-9A14-F5D1C3EEA6D1}" srcOrd="1" destOrd="0" presId="urn:microsoft.com/office/officeart/2005/8/layout/pyramid3"/>
    <dgm:cxn modelId="{11C74392-94B3-4FD2-BB48-B0E70A67AD0F}" type="presParOf" srcId="{EB592571-92EE-4C79-9958-23E405754F5C}" destId="{42DB58F7-31A1-4433-BAAB-A7C455BD7E8E}" srcOrd="2" destOrd="0" presId="urn:microsoft.com/office/officeart/2005/8/layout/pyramid3"/>
    <dgm:cxn modelId="{DB359675-E68B-44EF-A5A4-BE9795F0AD2A}" type="presParOf" srcId="{42DB58F7-31A1-4433-BAAB-A7C455BD7E8E}" destId="{04EB9A96-A5AD-40EA-8DA6-7349221F87FD}" srcOrd="0" destOrd="0" presId="urn:microsoft.com/office/officeart/2005/8/layout/pyramid3"/>
    <dgm:cxn modelId="{5B45C280-09FB-4C9D-A7DD-FBFBCA49A3AB}" type="presParOf" srcId="{42DB58F7-31A1-4433-BAAB-A7C455BD7E8E}" destId="{D4B0C798-96C5-4B84-B04C-D3814C9186D4}" srcOrd="1" destOrd="0" presId="urn:microsoft.com/office/officeart/2005/8/layout/pyramid3"/>
    <dgm:cxn modelId="{F9299455-DCAB-4B57-BD54-4A86E27986A2}" type="presParOf" srcId="{EB592571-92EE-4C79-9958-23E405754F5C}" destId="{C729BF98-CB92-4377-8F04-46FBC9D44220}" srcOrd="3" destOrd="0" presId="urn:microsoft.com/office/officeart/2005/8/layout/pyramid3"/>
    <dgm:cxn modelId="{0202A3F5-8EB1-485E-BB31-71072386C537}" type="presParOf" srcId="{C729BF98-CB92-4377-8F04-46FBC9D44220}" destId="{D222BEE6-08A3-48F7-9450-2D4680A277EA}" srcOrd="0" destOrd="0" presId="urn:microsoft.com/office/officeart/2005/8/layout/pyramid3"/>
    <dgm:cxn modelId="{C84D92F6-8367-4CAE-99D9-617752A8601C}" type="presParOf" srcId="{C729BF98-CB92-4377-8F04-46FBC9D44220}" destId="{69FA3C97-C0B8-4884-BD97-E7E27525963F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C33A4-A63F-4CA4-BBAA-2B2364D93AC4}">
      <dsp:nvSpPr>
        <dsp:cNvPr id="0" name=""/>
        <dsp:cNvSpPr/>
      </dsp:nvSpPr>
      <dsp:spPr>
        <a:xfrm rot="10800000">
          <a:off x="0" y="0"/>
          <a:ext cx="4139951" cy="859450"/>
        </a:xfrm>
        <a:prstGeom prst="trapezoid">
          <a:avLst>
            <a:gd name="adj" fmla="val 60212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bg1"/>
              </a:solidFill>
            </a:rPr>
            <a:t>Transactional Data</a:t>
          </a:r>
          <a:endParaRPr lang="en-US" sz="2800" b="1" kern="1200" dirty="0">
            <a:solidFill>
              <a:schemeClr val="bg1"/>
            </a:solidFill>
          </a:endParaRPr>
        </a:p>
      </dsp:txBody>
      <dsp:txXfrm rot="-10800000">
        <a:off x="724491" y="0"/>
        <a:ext cx="2690968" cy="859450"/>
      </dsp:txXfrm>
    </dsp:sp>
    <dsp:sp modelId="{FD35CE55-21EE-4BAE-B252-F832DD1652FF}">
      <dsp:nvSpPr>
        <dsp:cNvPr id="0" name=""/>
        <dsp:cNvSpPr/>
      </dsp:nvSpPr>
      <dsp:spPr>
        <a:xfrm rot="10800000">
          <a:off x="517494" y="859450"/>
          <a:ext cx="3104964" cy="859450"/>
        </a:xfrm>
        <a:prstGeom prst="trapezoid">
          <a:avLst>
            <a:gd name="adj" fmla="val 60212"/>
          </a:avLst>
        </a:prstGeom>
        <a:solidFill>
          <a:schemeClr val="accent1">
            <a:shade val="80000"/>
            <a:hueOff val="102082"/>
            <a:satOff val="-1464"/>
            <a:lumOff val="853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</a:rPr>
            <a:t>Operational Data &amp; Hierarchies</a:t>
          </a:r>
        </a:p>
      </dsp:txBody>
      <dsp:txXfrm rot="-10800000">
        <a:off x="1060862" y="859450"/>
        <a:ext cx="2018226" cy="859450"/>
      </dsp:txXfrm>
    </dsp:sp>
    <dsp:sp modelId="{04EB9A96-A5AD-40EA-8DA6-7349221F87FD}">
      <dsp:nvSpPr>
        <dsp:cNvPr id="0" name=""/>
        <dsp:cNvSpPr/>
      </dsp:nvSpPr>
      <dsp:spPr>
        <a:xfrm rot="10800000">
          <a:off x="1034988" y="1718901"/>
          <a:ext cx="2069975" cy="859450"/>
        </a:xfrm>
        <a:prstGeom prst="trapezoid">
          <a:avLst>
            <a:gd name="adj" fmla="val 60212"/>
          </a:avLst>
        </a:prstGeom>
        <a:solidFill>
          <a:schemeClr val="accent1">
            <a:shade val="80000"/>
            <a:hueOff val="204164"/>
            <a:satOff val="-2928"/>
            <a:lumOff val="1707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Master Data</a:t>
          </a:r>
          <a:endParaRPr lang="en-US" sz="18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10800000">
        <a:off x="1397233" y="1718901"/>
        <a:ext cx="1345484" cy="859450"/>
      </dsp:txXfrm>
    </dsp:sp>
    <dsp:sp modelId="{D222BEE6-08A3-48F7-9450-2D4680A277EA}">
      <dsp:nvSpPr>
        <dsp:cNvPr id="0" name=""/>
        <dsp:cNvSpPr/>
      </dsp:nvSpPr>
      <dsp:spPr>
        <a:xfrm rot="10800000">
          <a:off x="1552482" y="2578351"/>
          <a:ext cx="1034987" cy="859450"/>
        </a:xfrm>
        <a:prstGeom prst="trapezoid">
          <a:avLst>
            <a:gd name="adj" fmla="val 60212"/>
          </a:avLst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Reference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Data</a:t>
          </a:r>
          <a:endParaRPr lang="en-US" sz="1600" b="1" kern="1200" dirty="0">
            <a:solidFill>
              <a:schemeClr val="tx1"/>
            </a:solidFill>
          </a:endParaRPr>
        </a:p>
      </dsp:txBody>
      <dsp:txXfrm rot="-10800000">
        <a:off x="1552482" y="2578351"/>
        <a:ext cx="1034987" cy="859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532F2-82FD-4DFB-81AA-D869E890BE68}" type="datetimeFigureOut">
              <a:rPr lang="pt-BR" smtClean="0"/>
              <a:pPr/>
              <a:t>22/12/2014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D1E6C-B107-4698-BB95-CCB9324408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516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901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Versão 1.1 - </a:t>
            </a:r>
            <a:r>
              <a:rPr lang="pt-BR" dirty="0" err="1" smtClean="0"/>
              <a:t>Highlight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70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420000" y="1634399"/>
            <a:ext cx="5112000" cy="1263600"/>
          </a:xfrm>
        </p:spPr>
        <p:txBody>
          <a:bodyPr>
            <a:normAutofit/>
          </a:bodyPr>
          <a:lstStyle>
            <a:lvl1pPr algn="l">
              <a:defRPr sz="3800" b="1">
                <a:solidFill>
                  <a:schemeClr val="bg1"/>
                </a:solidFill>
              </a:defRPr>
            </a:lvl1pPr>
          </a:lstStyle>
          <a:p>
            <a:r>
              <a:rPr lang="en-US" sz="3800" b="1" dirty="0" err="1" smtClean="0">
                <a:solidFill>
                  <a:schemeClr val="bg1"/>
                </a:solidFill>
                <a:latin typeface="Arial"/>
                <a:cs typeface="Arial"/>
              </a:rPr>
              <a:t>Título</a:t>
            </a:r>
            <a:r>
              <a:rPr lang="en-US" sz="3800" b="1" dirty="0" smtClean="0">
                <a:solidFill>
                  <a:schemeClr val="bg1"/>
                </a:solidFill>
                <a:latin typeface="Arial"/>
                <a:cs typeface="Arial"/>
              </a:rPr>
              <a:t> com </a:t>
            </a:r>
            <a:r>
              <a:rPr lang="en-US" sz="3800" b="1" dirty="0" err="1" smtClean="0">
                <a:solidFill>
                  <a:schemeClr val="bg1"/>
                </a:solidFill>
                <a:latin typeface="Arial"/>
                <a:cs typeface="Arial"/>
              </a:rPr>
              <a:t>letra</a:t>
            </a:r>
            <a:r>
              <a:rPr lang="en-US" sz="3800" b="1" dirty="0" smtClean="0">
                <a:solidFill>
                  <a:schemeClr val="bg1"/>
                </a:solidFill>
                <a:latin typeface="Arial"/>
                <a:cs typeface="Arial"/>
              </a:rPr>
              <a:t> Arial Bold </a:t>
            </a:r>
            <a:r>
              <a:rPr lang="en-US" sz="3800" b="1" dirty="0" err="1" smtClean="0">
                <a:solidFill>
                  <a:schemeClr val="bg1"/>
                </a:solidFill>
                <a:latin typeface="Arial"/>
                <a:cs typeface="Arial"/>
              </a:rPr>
              <a:t>tamanho</a:t>
            </a:r>
            <a:r>
              <a:rPr lang="en-US" sz="3800" b="1" dirty="0" smtClean="0">
                <a:solidFill>
                  <a:schemeClr val="bg1"/>
                </a:solidFill>
                <a:latin typeface="Arial"/>
                <a:cs typeface="Arial"/>
              </a:rPr>
              <a:t> 38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448800" y="2898000"/>
            <a:ext cx="4924800" cy="323165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pt-BR" sz="15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0" lvl="0" defTabSz="457200"/>
            <a:r>
              <a:rPr lang="en-US" sz="1500" dirty="0" err="1" smtClean="0">
                <a:solidFill>
                  <a:schemeClr val="bg1"/>
                </a:solidFill>
                <a:latin typeface="Arial"/>
                <a:cs typeface="Arial"/>
              </a:rPr>
              <a:t>Referência</a:t>
            </a:r>
            <a:r>
              <a:rPr lang="en-US" sz="1500" dirty="0" smtClean="0">
                <a:solidFill>
                  <a:schemeClr val="bg1"/>
                </a:solidFill>
                <a:latin typeface="Arial"/>
                <a:cs typeface="Arial"/>
              </a:rPr>
              <a:t> (</a:t>
            </a:r>
            <a:r>
              <a:rPr lang="en-US" sz="1500" dirty="0" err="1" smtClean="0">
                <a:solidFill>
                  <a:schemeClr val="bg1"/>
                </a:solidFill>
                <a:latin typeface="Arial"/>
                <a:cs typeface="Arial"/>
              </a:rPr>
              <a:t>Dpto</a:t>
            </a:r>
            <a:r>
              <a:rPr lang="en-US" sz="1500" dirty="0" smtClean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sz="1500" dirty="0" err="1" smtClean="0">
                <a:solidFill>
                  <a:schemeClr val="bg1"/>
                </a:solidFill>
                <a:latin typeface="Arial"/>
                <a:cs typeface="Arial"/>
              </a:rPr>
              <a:t>cidade</a:t>
            </a:r>
            <a:r>
              <a:rPr lang="en-US" sz="1500" dirty="0" smtClean="0">
                <a:solidFill>
                  <a:schemeClr val="bg1"/>
                </a:solidFill>
                <a:latin typeface="Arial"/>
                <a:cs typeface="Arial"/>
              </a:rPr>
              <a:t>, etc.) | </a:t>
            </a:r>
            <a:r>
              <a:rPr lang="en-US" sz="1500" dirty="0" err="1" smtClean="0">
                <a:solidFill>
                  <a:schemeClr val="bg1"/>
                </a:solidFill>
                <a:latin typeface="Arial"/>
                <a:cs typeface="Arial"/>
              </a:rPr>
              <a:t>Ano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277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/>
          <p:nvPr userDrawn="1"/>
        </p:nvSpPr>
        <p:spPr>
          <a:xfrm>
            <a:off x="0" y="1407600"/>
            <a:ext cx="9144000" cy="3096344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Gráfico 4"/>
          <p:cNvSpPr>
            <a:spLocks noGrp="1"/>
          </p:cNvSpPr>
          <p:nvPr>
            <p:ph type="chart" sz="quarter" idx="13"/>
          </p:nvPr>
        </p:nvSpPr>
        <p:spPr>
          <a:xfrm>
            <a:off x="665691" y="1724854"/>
            <a:ext cx="3573463" cy="2500312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no ícone para adicionar gráfico</a:t>
            </a:r>
            <a:endParaRPr lang="pt-BR"/>
          </a:p>
        </p:txBody>
      </p:sp>
      <p:sp>
        <p:nvSpPr>
          <p:cNvPr id="9" name="Espaço Reservado para Gráfico 4"/>
          <p:cNvSpPr>
            <a:spLocks noGrp="1"/>
          </p:cNvSpPr>
          <p:nvPr>
            <p:ph type="chart" sz="quarter" idx="14"/>
          </p:nvPr>
        </p:nvSpPr>
        <p:spPr>
          <a:xfrm>
            <a:off x="4904845" y="1724400"/>
            <a:ext cx="3573463" cy="2500312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no ícone para adicionar gráfico</a:t>
            </a:r>
            <a:endParaRPr lang="pt-BR"/>
          </a:p>
        </p:txBody>
      </p:sp>
      <p:sp>
        <p:nvSpPr>
          <p:cNvPr id="15" name="CaixaDeTexto 14"/>
          <p:cNvSpPr txBox="1"/>
          <p:nvPr userDrawn="1"/>
        </p:nvSpPr>
        <p:spPr>
          <a:xfrm>
            <a:off x="406800" y="4870800"/>
            <a:ext cx="5915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Fonte:</a:t>
            </a:r>
            <a:endParaRPr lang="pt-BR" sz="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Espaço Reservado para Texto 10"/>
          <p:cNvSpPr>
            <a:spLocks noGrp="1"/>
          </p:cNvSpPr>
          <p:nvPr>
            <p:ph type="body" sz="quarter" idx="27" hasCustomPrompt="1"/>
          </p:nvPr>
        </p:nvSpPr>
        <p:spPr>
          <a:xfrm>
            <a:off x="849313" y="4870800"/>
            <a:ext cx="3816000" cy="2154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pt-BR" dirty="0" smtClean="0"/>
              <a:t>Modelo de legenda com letra Arial tamanho 8</a:t>
            </a:r>
            <a:endParaRPr lang="pt-BR" dirty="0"/>
          </a:p>
        </p:txBody>
      </p:sp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432000" y="309600"/>
            <a:ext cx="6768000" cy="648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endParaRPr lang="pt-BR" dirty="0"/>
          </a:p>
        </p:txBody>
      </p:sp>
      <p:sp>
        <p:nvSpPr>
          <p:cNvPr id="11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74400"/>
            <a:ext cx="3862784" cy="2664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6281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461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922421" y="2212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67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0352" y="4876006"/>
            <a:ext cx="837456" cy="267494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11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34F21757-CAEC-9B46-BA5E-8BB41E7422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8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 hasCustomPrompt="1"/>
          </p:nvPr>
        </p:nvSpPr>
        <p:spPr>
          <a:xfrm>
            <a:off x="824400" y="3402000"/>
            <a:ext cx="4809600" cy="954000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r>
              <a:rPr lang="en-US" sz="2800" b="1" dirty="0" err="1" smtClean="0">
                <a:solidFill>
                  <a:srgbClr val="FFFFFF"/>
                </a:solidFill>
                <a:latin typeface="Arial"/>
                <a:cs typeface="Arial"/>
              </a:rPr>
              <a:t>Capítulo</a:t>
            </a:r>
            <a:r>
              <a:rPr lang="en-US" sz="2800" b="1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800" b="1" dirty="0" err="1" smtClean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lang="en-US" sz="2800" b="1" dirty="0" smtClean="0">
                <a:solidFill>
                  <a:srgbClr val="FFFFFF"/>
                </a:solidFill>
                <a:latin typeface="Arial"/>
                <a:cs typeface="Arial"/>
              </a:rPr>
              <a:t> Arial Bold</a:t>
            </a:r>
          </a:p>
          <a:p>
            <a:r>
              <a:rPr lang="en-US" sz="2800" b="1" dirty="0" err="1" smtClean="0">
                <a:solidFill>
                  <a:srgbClr val="FFFFFF"/>
                </a:solidFill>
                <a:latin typeface="Arial"/>
                <a:cs typeface="Arial"/>
              </a:rPr>
              <a:t>tamanho</a:t>
            </a:r>
            <a:r>
              <a:rPr lang="en-US" sz="2800" b="1" dirty="0" smtClean="0">
                <a:solidFill>
                  <a:srgbClr val="FFFFFF"/>
                </a:solidFill>
                <a:latin typeface="Arial"/>
                <a:cs typeface="Arial"/>
              </a:rPr>
              <a:t> 28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4563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900000" y="2361600"/>
            <a:ext cx="6534000" cy="2160000"/>
          </a:xfrm>
        </p:spPr>
        <p:txBody>
          <a:bodyPr vert="horz"/>
          <a:lstStyle>
            <a:lvl1pPr>
              <a:defRPr lang="pt-BR" sz="1400" b="1" baseline="0" dirty="0">
                <a:latin typeface="Arial"/>
                <a:ea typeface="+mj-ea"/>
                <a:cs typeface="Arial"/>
              </a:defRPr>
            </a:lvl1pPr>
          </a:lstStyle>
          <a:p>
            <a:pPr marL="0" lvl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x-none" smtClean="0">
                <a:solidFill>
                  <a:schemeClr val="tx1"/>
                </a:solidFill>
              </a:rPr>
              <a:t>01  Página de texto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02  Exemplo de destaque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06  Exemplo de subtítulo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07  Modelo de Capa para Capítulo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09  Aplicações com imagens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20  Modelo de tabela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pPr marL="0" lvl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x-none" smtClean="0">
                <a:solidFill>
                  <a:schemeClr val="tx1"/>
                </a:solidFill>
              </a:rPr>
              <a:t>21  Modelo de Gráfico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pt-BR" smtClean="0"/>
            </a:lvl1pPr>
          </a:lstStyle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Text Box 36"/>
          <p:cNvSpPr txBox="1">
            <a:spLocks noChangeArrowheads="1"/>
          </p:cNvSpPr>
          <p:nvPr userDrawn="1"/>
        </p:nvSpPr>
        <p:spPr bwMode="auto">
          <a:xfrm>
            <a:off x="899592" y="277366"/>
            <a:ext cx="362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altLang="ja-JP" b="1" dirty="0">
                <a:solidFill>
                  <a:srgbClr val="009AA6"/>
                </a:solidFill>
                <a:latin typeface="Arial"/>
                <a:cs typeface="Arial"/>
              </a:rPr>
              <a:t>Sumário Executivo</a:t>
            </a:r>
            <a:endParaRPr lang="pt-PT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 userDrawn="1"/>
        </p:nvSpPr>
        <p:spPr bwMode="auto">
          <a:xfrm>
            <a:off x="900000" y="1848842"/>
            <a:ext cx="2357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altLang="ja-JP" b="1" dirty="0">
                <a:solidFill>
                  <a:srgbClr val="009AA6"/>
                </a:solidFill>
                <a:latin typeface="Arial"/>
                <a:cs typeface="Arial"/>
              </a:rPr>
              <a:t>Índice</a:t>
            </a:r>
            <a:endParaRPr lang="pt-PT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900113" y="777600"/>
            <a:ext cx="6170400" cy="856800"/>
          </a:xfrm>
        </p:spPr>
        <p:txBody>
          <a:bodyPr vert="horz"/>
          <a:lstStyle>
            <a:lvl1pPr>
              <a:defRPr lang="pt-BR" sz="1400" b="0" baseline="0" dirty="0" smtClean="0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x-none" b="0" smtClean="0">
                <a:solidFill>
                  <a:srgbClr val="000000"/>
                </a:solidFill>
              </a:rPr>
              <a:t>Este é um parágrafo que deve expressar uma síntese do que será apresentado na sequência do documento. Recomenda-se letra Arial tamanho 14.</a:t>
            </a:r>
            <a:endParaRPr lang="pt-BR" b="0" dirty="0" smtClean="0">
              <a:solidFill>
                <a:srgbClr val="000000"/>
              </a:solidFill>
            </a:endParaRPr>
          </a:p>
        </p:txBody>
      </p:sp>
      <p:sp>
        <p:nvSpPr>
          <p:cNvPr id="12" name="Text Box 36"/>
          <p:cNvSpPr txBox="1">
            <a:spLocks noChangeArrowheads="1"/>
          </p:cNvSpPr>
          <p:nvPr userDrawn="1"/>
        </p:nvSpPr>
        <p:spPr bwMode="auto">
          <a:xfrm>
            <a:off x="4499992" y="4443958"/>
            <a:ext cx="2357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altLang="ja-JP" b="1" dirty="0" smtClean="0">
                <a:solidFill>
                  <a:srgbClr val="009AA6"/>
                </a:solidFill>
                <a:latin typeface="Arial"/>
                <a:cs typeface="Arial"/>
              </a:rPr>
              <a:t>Total de slides:</a:t>
            </a:r>
            <a:endParaRPr lang="pt-PT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4" hasCustomPrompt="1"/>
          </p:nvPr>
        </p:nvSpPr>
        <p:spPr>
          <a:xfrm>
            <a:off x="6300193" y="4442400"/>
            <a:ext cx="504056" cy="369332"/>
          </a:xfr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lang="pt-BR" sz="1800" b="1" dirty="0">
                <a:solidFill>
                  <a:srgbClr val="009AA6"/>
                </a:solidFill>
              </a:defRPr>
            </a:lvl1pPr>
          </a:lstStyle>
          <a:p>
            <a:pPr lvl="0" eaLnBrk="0" hangingPunct="0">
              <a:spcBef>
                <a:spcPct val="50000"/>
              </a:spcBef>
            </a:pPr>
            <a:r>
              <a:rPr lang="pt-BR" dirty="0" smtClean="0"/>
              <a:t>XX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33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2000" y="309600"/>
            <a:ext cx="6768000" cy="64633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b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</a:b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1" hasCustomPrompt="1"/>
          </p:nvPr>
        </p:nvSpPr>
        <p:spPr>
          <a:xfrm>
            <a:off x="432000" y="1357200"/>
            <a:ext cx="8146800" cy="2966400"/>
          </a:xfrm>
          <a:noFill/>
        </p:spPr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011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2000" y="309600"/>
            <a:ext cx="6768000" cy="64633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b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</a:b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1" hasCustomPrompt="1"/>
          </p:nvPr>
        </p:nvSpPr>
        <p:spPr>
          <a:xfrm>
            <a:off x="432000" y="1357200"/>
            <a:ext cx="8146800" cy="2555380"/>
          </a:xfrm>
          <a:noFill/>
        </p:spPr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r>
              <a:rPr lang="en-US" sz="1600" b="1" dirty="0" err="1" smtClean="0">
                <a:latin typeface="Arial"/>
                <a:cs typeface="Arial"/>
              </a:rPr>
              <a:t>Subtítulo</a:t>
            </a:r>
            <a:r>
              <a:rPr lang="en-US" sz="1600" b="1" dirty="0" smtClean="0">
                <a:latin typeface="Arial"/>
                <a:cs typeface="Arial"/>
              </a:rPr>
              <a:t> com </a:t>
            </a:r>
            <a:r>
              <a:rPr lang="en-US" sz="1600" b="1" dirty="0" err="1" smtClean="0">
                <a:latin typeface="Arial"/>
                <a:cs typeface="Arial"/>
              </a:rPr>
              <a:t>fonte</a:t>
            </a:r>
            <a:r>
              <a:rPr lang="en-US" sz="1600" b="1" dirty="0" smtClean="0">
                <a:latin typeface="Arial"/>
                <a:cs typeface="Arial"/>
              </a:rPr>
              <a:t> Arial Bold </a:t>
            </a:r>
            <a:r>
              <a:rPr lang="en-US" sz="1600" b="1" dirty="0" err="1" smtClean="0">
                <a:latin typeface="Arial"/>
                <a:cs typeface="Arial"/>
              </a:rPr>
              <a:t>tamanho</a:t>
            </a:r>
            <a:r>
              <a:rPr lang="en-US" sz="1600" b="1" dirty="0" smtClean="0">
                <a:latin typeface="Arial"/>
                <a:cs typeface="Arial"/>
              </a:rPr>
              <a:t> 16</a:t>
            </a:r>
          </a:p>
          <a:p>
            <a:r>
              <a:rPr lang="en-US" sz="1400" dirty="0" err="1" smtClean="0">
                <a:latin typeface="Arial"/>
                <a:cs typeface="Arial"/>
              </a:rPr>
              <a:t>Lorem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ipsum</a:t>
            </a:r>
            <a:r>
              <a:rPr lang="en-US" sz="1400" dirty="0" smtClean="0">
                <a:latin typeface="Arial"/>
                <a:cs typeface="Arial"/>
              </a:rPr>
              <a:t> dolor sit </a:t>
            </a:r>
            <a:r>
              <a:rPr lang="en-US" sz="1400" dirty="0" err="1" smtClean="0">
                <a:latin typeface="Arial"/>
                <a:cs typeface="Arial"/>
              </a:rPr>
              <a:t>amet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consectetur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adipiscing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elit</a:t>
            </a:r>
            <a:r>
              <a:rPr lang="en-US" sz="1400" dirty="0" smtClean="0">
                <a:latin typeface="Arial"/>
                <a:cs typeface="Arial"/>
              </a:rPr>
              <a:t>. </a:t>
            </a:r>
            <a:r>
              <a:rPr lang="en-US" sz="1400" dirty="0" err="1" smtClean="0">
                <a:latin typeface="Arial"/>
                <a:cs typeface="Arial"/>
              </a:rPr>
              <a:t>Pellentesque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urna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leo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vehicula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vel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pulvinar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ut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tincidunt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quis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enim</a:t>
            </a:r>
            <a:r>
              <a:rPr lang="en-US" sz="1400" dirty="0" smtClean="0">
                <a:latin typeface="Arial"/>
                <a:cs typeface="Arial"/>
              </a:rPr>
              <a:t>. </a:t>
            </a:r>
          </a:p>
          <a:p>
            <a:endParaRPr lang="en-US" sz="1400" dirty="0" smtClean="0">
              <a:latin typeface="Arial"/>
              <a:cs typeface="Arial"/>
            </a:endParaRPr>
          </a:p>
          <a:p>
            <a:r>
              <a:rPr lang="en-US" sz="1400" dirty="0" err="1" smtClean="0">
                <a:latin typeface="Arial"/>
                <a:cs typeface="Arial"/>
              </a:rPr>
              <a:t>Vestibulum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venenatis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ipsum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sed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vulputate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eleifend</a:t>
            </a:r>
            <a:r>
              <a:rPr lang="en-US" sz="1400" dirty="0" smtClean="0">
                <a:latin typeface="Arial"/>
                <a:cs typeface="Arial"/>
              </a:rPr>
              <a:t>. Integer </a:t>
            </a:r>
            <a:r>
              <a:rPr lang="en-US" sz="1400" dirty="0" err="1" smtClean="0">
                <a:latin typeface="Arial"/>
                <a:cs typeface="Arial"/>
              </a:rPr>
              <a:t>nunc</a:t>
            </a:r>
            <a:r>
              <a:rPr lang="en-US" sz="1400" dirty="0" smtClean="0">
                <a:latin typeface="Arial"/>
                <a:cs typeface="Arial"/>
              </a:rPr>
              <a:t> quam, dictum </a:t>
            </a:r>
            <a:r>
              <a:rPr lang="en-US" sz="1400" dirty="0" err="1" smtClean="0">
                <a:latin typeface="Arial"/>
                <a:cs typeface="Arial"/>
              </a:rPr>
              <a:t>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ut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varius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sagittis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nisl</a:t>
            </a:r>
            <a:r>
              <a:rPr lang="en-US" sz="1400" dirty="0" smtClean="0">
                <a:latin typeface="Arial"/>
                <a:cs typeface="Arial"/>
              </a:rPr>
              <a:t>. </a:t>
            </a:r>
            <a:r>
              <a:rPr lang="en-US" sz="1400" dirty="0" err="1" smtClean="0">
                <a:latin typeface="Arial"/>
                <a:cs typeface="Arial"/>
              </a:rPr>
              <a:t>Aenean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lectus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risus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aliquet</a:t>
            </a:r>
            <a:r>
              <a:rPr lang="en-US" sz="1400" dirty="0" smtClean="0">
                <a:latin typeface="Arial"/>
                <a:cs typeface="Arial"/>
              </a:rPr>
              <a:t> a </a:t>
            </a:r>
            <a:r>
              <a:rPr lang="en-US" sz="1400" dirty="0" err="1" smtClean="0">
                <a:latin typeface="Arial"/>
                <a:cs typeface="Arial"/>
              </a:rPr>
              <a:t>laoreet</a:t>
            </a:r>
            <a:r>
              <a:rPr lang="en-US" sz="1400" dirty="0" smtClean="0">
                <a:latin typeface="Arial"/>
                <a:cs typeface="Arial"/>
              </a:rPr>
              <a:t> non, </a:t>
            </a:r>
            <a:r>
              <a:rPr lang="en-US" sz="1400" dirty="0" err="1" smtClean="0">
                <a:latin typeface="Arial"/>
                <a:cs typeface="Arial"/>
              </a:rPr>
              <a:t>pulvinar</a:t>
            </a:r>
            <a:r>
              <a:rPr lang="en-US" sz="1400" dirty="0" smtClean="0">
                <a:latin typeface="Arial"/>
                <a:cs typeface="Arial"/>
              </a:rPr>
              <a:t> at </a:t>
            </a:r>
            <a:r>
              <a:rPr lang="en-US" sz="1400" dirty="0" err="1" smtClean="0">
                <a:latin typeface="Arial"/>
                <a:cs typeface="Arial"/>
              </a:rPr>
              <a:t>lorem</a:t>
            </a:r>
            <a:r>
              <a:rPr lang="en-US" sz="1400" dirty="0" smtClean="0">
                <a:latin typeface="Arial"/>
                <a:cs typeface="Arial"/>
              </a:rPr>
              <a:t>.</a:t>
            </a:r>
          </a:p>
          <a:p>
            <a:endParaRPr lang="en-US" sz="1400" dirty="0" smtClean="0">
              <a:latin typeface="Arial"/>
              <a:cs typeface="Arial"/>
            </a:endParaRPr>
          </a:p>
          <a:p>
            <a:pPr eaLnBrk="0" hangingPunct="0"/>
            <a:r>
              <a:rPr lang="pt-PT" sz="1400" i="1" dirty="0" smtClean="0">
                <a:latin typeface="Arial"/>
                <a:cs typeface="Arial"/>
              </a:rPr>
              <a:t>Recomenda-se letra Arial tamanho 14. Faça sempre o alinhamento do seu texto à esquerda, sem justificar.</a:t>
            </a:r>
          </a:p>
          <a:p>
            <a:pPr lvl="0" defTabSz="457200">
              <a:lnSpc>
                <a:spcPct val="12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164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2000" y="309600"/>
            <a:ext cx="6768000" cy="64633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b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</a:b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CaixaDeTexto 5"/>
          <p:cNvSpPr txBox="1"/>
          <p:nvPr userDrawn="1"/>
        </p:nvSpPr>
        <p:spPr>
          <a:xfrm>
            <a:off x="406800" y="4870800"/>
            <a:ext cx="5915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Fonte:</a:t>
            </a:r>
            <a:endParaRPr lang="pt-BR" sz="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Texto 10"/>
          <p:cNvSpPr>
            <a:spLocks noGrp="1"/>
          </p:cNvSpPr>
          <p:nvPr>
            <p:ph type="body" sz="quarter" idx="27" hasCustomPrompt="1"/>
          </p:nvPr>
        </p:nvSpPr>
        <p:spPr>
          <a:xfrm>
            <a:off x="849313" y="4870800"/>
            <a:ext cx="3816000" cy="2154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pt-BR" dirty="0" smtClean="0"/>
              <a:t>Modelo de legenda com letra Arial tamanho 8</a:t>
            </a:r>
            <a:endParaRPr lang="pt-BR" dirty="0"/>
          </a:p>
        </p:txBody>
      </p:sp>
      <p:sp>
        <p:nvSpPr>
          <p:cNvPr id="10" name="Espaço Reservado para Tabela 9"/>
          <p:cNvSpPr>
            <a:spLocks noGrp="1"/>
          </p:cNvSpPr>
          <p:nvPr>
            <p:ph type="tbl" sz="quarter" idx="28"/>
          </p:nvPr>
        </p:nvSpPr>
        <p:spPr>
          <a:xfrm>
            <a:off x="432000" y="1357200"/>
            <a:ext cx="8330400" cy="2966400"/>
          </a:xfrm>
        </p:spPr>
        <p:txBody>
          <a:bodyPr/>
          <a:lstStyle/>
          <a:p>
            <a:r>
              <a:rPr lang="pt-BR" smtClean="0"/>
              <a:t>Clique no ícone para adicionar tabela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32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32000" y="1357199"/>
            <a:ext cx="40386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8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74400"/>
            <a:ext cx="3862784" cy="266400"/>
          </a:xfrm>
        </p:spPr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1" hasCustomPrompt="1"/>
          </p:nvPr>
        </p:nvSpPr>
        <p:spPr>
          <a:xfrm>
            <a:off x="4622400" y="1357200"/>
            <a:ext cx="40386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53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32000" y="1357199"/>
            <a:ext cx="26928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8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74400"/>
            <a:ext cx="3862784" cy="266400"/>
          </a:xfrm>
        </p:spPr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1" hasCustomPrompt="1"/>
          </p:nvPr>
        </p:nvSpPr>
        <p:spPr>
          <a:xfrm>
            <a:off x="3276000" y="1357200"/>
            <a:ext cx="26928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sz="half" idx="12" hasCustomPrompt="1"/>
          </p:nvPr>
        </p:nvSpPr>
        <p:spPr>
          <a:xfrm>
            <a:off x="6120000" y="1357200"/>
            <a:ext cx="26928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030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32000" y="1357199"/>
            <a:ext cx="8078400" cy="1080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8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74400"/>
            <a:ext cx="3862784" cy="266400"/>
          </a:xfrm>
        </p:spPr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Conteúdo 2"/>
          <p:cNvSpPr>
            <a:spLocks noGrp="1"/>
          </p:cNvSpPr>
          <p:nvPr>
            <p:ph sz="half" idx="11" hasCustomPrompt="1"/>
          </p:nvPr>
        </p:nvSpPr>
        <p:spPr>
          <a:xfrm>
            <a:off x="432000" y="2538000"/>
            <a:ext cx="8078400" cy="1080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half" idx="12" hasCustomPrompt="1"/>
          </p:nvPr>
        </p:nvSpPr>
        <p:spPr>
          <a:xfrm>
            <a:off x="432000" y="3723878"/>
            <a:ext cx="8078400" cy="1080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68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8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algn="l" defTabSz="457200"/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b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</a:b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32000" y="1357200"/>
            <a:ext cx="8146800" cy="601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436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62" r:id="rId5"/>
    <p:sldLayoutId id="2147483666" r:id="rId6"/>
    <p:sldLayoutId id="2147483652" r:id="rId7"/>
    <p:sldLayoutId id="2147483663" r:id="rId8"/>
    <p:sldLayoutId id="2147483664" r:id="rId9"/>
    <p:sldLayoutId id="2147483665" r:id="rId10"/>
    <p:sldLayoutId id="2147483659" r:id="rId11"/>
    <p:sldLayoutId id="2147483667" r:id="rId12"/>
    <p:sldLayoutId id="2147483668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pt-BR" sz="1800" b="1" kern="1200" dirty="0">
          <a:solidFill>
            <a:srgbClr val="009AA6"/>
          </a:solidFill>
          <a:latin typeface="Arial"/>
          <a:ea typeface="+mn-ea"/>
          <a:cs typeface="Arial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400" kern="1200" smtClean="0">
          <a:solidFill>
            <a:schemeClr val="tx1"/>
          </a:solidFill>
          <a:latin typeface="Arial"/>
          <a:ea typeface="+mn-ea"/>
          <a:cs typeface="Arial"/>
        </a:defRPr>
      </a:lvl1pPr>
      <a:lvl2pPr marL="17145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www.google.com/url?sa=i&amp;rct=j&amp;q=&amp;esrc=s&amp;frm=1&amp;source=images&amp;cd=&amp;cad=rja&amp;uact=8&amp;docid=edD-buL53um6rM&amp;tbnid=_ZDhMXd30Qq73M:&amp;ved=0CAUQjRw&amp;url=http://www.ibm.com/developerworks/rational/library/754.html&amp;ei=poHeU9PADMLIsAT-vIHQBQ&amp;bvm=bv.72197243,d.cWc&amp;psig=AFQjCNF8r3pN87yJaNoc-Vt_F7gVJHq1ng&amp;ust=1407177429275034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7.jpeg"/><Relationship Id="rId5" Type="http://schemas.openxmlformats.org/officeDocument/2006/relationships/hyperlink" Target="http://www.google.com/url?sa=i&amp;rct=j&amp;q=&amp;esrc=s&amp;frm=1&amp;source=images&amp;cd=&amp;cad=rja&amp;uact=8&amp;docid=edD-buL53um6rM&amp;tbnid=_ZDhMXd30Qq73M:&amp;ved=0CAUQjRw&amp;url=http://www.ibm.com/developerworks/rational/library/754.html&amp;ei=poHeU9PADMLIsAT-vIHQBQ&amp;bvm=bv.72197243,d.cWc&amp;psig=AFQjCNF8r3pN87yJaNoc-Vt_F7gVJHq1ng&amp;ust=1407177429275034" TargetMode="External"/><Relationship Id="rId4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ctrTitle"/>
          </p:nvPr>
        </p:nvSpPr>
        <p:spPr>
          <a:xfrm>
            <a:off x="3275984" y="2244254"/>
            <a:ext cx="5544488" cy="1263600"/>
          </a:xfrm>
        </p:spPr>
        <p:txBody>
          <a:bodyPr>
            <a:noAutofit/>
          </a:bodyPr>
          <a:lstStyle/>
          <a:p>
            <a:r>
              <a:rPr lang="pt-BR" sz="2800" dirty="0" smtClean="0"/>
              <a:t>Arquitetura de Serviços </a:t>
            </a:r>
            <a:br>
              <a:rPr lang="pt-BR" sz="2800" dirty="0" smtClean="0"/>
            </a:br>
            <a:r>
              <a:rPr lang="pt-BR" sz="2400" dirty="0" smtClean="0"/>
              <a:t>SOA para Gestores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000" dirty="0" smtClean="0"/>
              <a:t>v1.00</a:t>
            </a:r>
            <a:endParaRPr lang="pt-BR" sz="2000" b="0" i="1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089393"/>
              </p:ext>
            </p:extLst>
          </p:nvPr>
        </p:nvGraphicFramePr>
        <p:xfrm>
          <a:off x="3275984" y="3620998"/>
          <a:ext cx="3672408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2408"/>
              </a:tblGrid>
              <a:tr h="264029"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Dir. Arquitetura de Dados</a:t>
                      </a:r>
                      <a:r>
                        <a:rPr lang="pt-BR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e Novas Tecnologias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Ger. Arquitetura de Dados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Rio de Janeiro</a:t>
                      </a:r>
                      <a:r>
                        <a:rPr lang="pt-BR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| 2014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96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10</a:t>
            </a:fld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450022"/>
              </p:ext>
            </p:extLst>
          </p:nvPr>
        </p:nvGraphicFramePr>
        <p:xfrm>
          <a:off x="467544" y="1923678"/>
          <a:ext cx="7920880" cy="27127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820892"/>
                <a:gridCol w="6099988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Processos</a:t>
                      </a:r>
                      <a:endParaRPr lang="pt-BR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Rever e alinhar o </a:t>
                      </a:r>
                      <a:r>
                        <a:rPr lang="pt-B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processo de TI </a:t>
                      </a:r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 aplicar as melhores práticas de desenvolvimento de soluções baseado em frameworks da indústria</a:t>
                      </a:r>
                      <a:r>
                        <a:rPr lang="pt-B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(OASIS)</a:t>
                      </a:r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 padrões Telecom (TAM, SID) para</a:t>
                      </a:r>
                      <a:r>
                        <a:rPr lang="pt-B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que o TI  </a:t>
                      </a:r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consiga responder </a:t>
                      </a:r>
                      <a:r>
                        <a:rPr lang="pt-B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mais rapidamente </a:t>
                      </a:r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às demandas do negócio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Organização</a:t>
                      </a:r>
                      <a:endParaRPr lang="pt-BR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Fazer </a:t>
                      </a:r>
                      <a:r>
                        <a:rPr lang="pt-BR" sz="1400" b="1" dirty="0" smtClean="0"/>
                        <a:t>evoluir as capacidades </a:t>
                      </a:r>
                      <a:r>
                        <a:rPr lang="pt-BR" sz="1400" dirty="0" smtClean="0"/>
                        <a:t>da</a:t>
                      </a:r>
                      <a:r>
                        <a:rPr lang="pt-BR" sz="1400" baseline="0" dirty="0" smtClean="0"/>
                        <a:t> organização </a:t>
                      </a:r>
                      <a:r>
                        <a:rPr lang="pt-BR" sz="1400" dirty="0" smtClean="0"/>
                        <a:t>para adoptar, construir e suportar uma SOA e assim c</a:t>
                      </a:r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ontribuir para eficiência de TI com a </a:t>
                      </a:r>
                      <a:r>
                        <a:rPr lang="pt-B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reutilização de serviços </a:t>
                      </a:r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 integração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Arquitetura</a:t>
                      </a:r>
                      <a:endParaRPr lang="pt-B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Apoiar os projetos </a:t>
                      </a:r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 </a:t>
                      </a:r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uma </a:t>
                      </a:r>
                      <a:r>
                        <a:rPr lang="pt-B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Arquitetura </a:t>
                      </a:r>
                      <a:r>
                        <a:rPr lang="pt-B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 Referência </a:t>
                      </a:r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 Integração (SOA), através</a:t>
                      </a:r>
                      <a:r>
                        <a:rPr lang="pt-B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 </a:t>
                      </a:r>
                      <a:r>
                        <a:rPr lang="pt-B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padronização</a:t>
                      </a:r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dos componentes da Arquitetura de Serviços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Tecnologia</a:t>
                      </a:r>
                      <a:endParaRPr lang="pt-BR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Avaliar</a:t>
                      </a:r>
                      <a:r>
                        <a:rPr lang="pt-B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 Implementar novas ferramentas que f</a:t>
                      </a:r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acilitem a </a:t>
                      </a:r>
                      <a:r>
                        <a:rPr lang="pt-BR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renovação tecnológica </a:t>
                      </a:r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</a:t>
                      </a:r>
                      <a:r>
                        <a:rPr lang="pt-B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Arquitetura de Integração e facilitem o suporte e governança da Arquitetura</a:t>
                      </a:r>
                      <a:endParaRPr lang="pt-BR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32000" y="1131590"/>
            <a:ext cx="8146800" cy="738664"/>
          </a:xfrm>
        </p:spPr>
        <p:txBody>
          <a:bodyPr/>
          <a:lstStyle/>
          <a:p>
            <a:r>
              <a:rPr lang="pt-BR" dirty="0" smtClean="0"/>
              <a:t>Os objetivos </a:t>
            </a:r>
            <a:r>
              <a:rPr lang="pt-BR" dirty="0" smtClean="0"/>
              <a:t>dum </a:t>
            </a:r>
            <a:r>
              <a:rPr lang="pt-BR" b="1" dirty="0" smtClean="0"/>
              <a:t>processo </a:t>
            </a:r>
            <a:r>
              <a:rPr lang="pt-BR" b="1" dirty="0" smtClean="0"/>
              <a:t>de </a:t>
            </a:r>
            <a:r>
              <a:rPr lang="pt-BR" b="1" dirty="0" smtClean="0"/>
              <a:t>governança SOA </a:t>
            </a:r>
            <a:r>
              <a:rPr lang="pt-BR" dirty="0" smtClean="0"/>
              <a:t>é rever e alinhar os </a:t>
            </a:r>
            <a:r>
              <a:rPr lang="pt-BR" b="1" dirty="0" smtClean="0"/>
              <a:t>processos</a:t>
            </a:r>
            <a:r>
              <a:rPr lang="pt-BR" dirty="0"/>
              <a:t>, </a:t>
            </a:r>
            <a:r>
              <a:rPr lang="pt-BR" b="1" dirty="0" smtClean="0"/>
              <a:t>organização, arquitetura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b="1" dirty="0"/>
              <a:t>ferramentas</a:t>
            </a:r>
            <a:r>
              <a:rPr lang="pt-BR" dirty="0"/>
              <a:t> </a:t>
            </a:r>
            <a:r>
              <a:rPr lang="pt-BR" dirty="0" smtClean="0"/>
              <a:t>para que estes suportem </a:t>
            </a:r>
            <a:r>
              <a:rPr lang="pt-BR" dirty="0"/>
              <a:t>a </a:t>
            </a:r>
            <a:r>
              <a:rPr lang="pt-BR" b="1" dirty="0"/>
              <a:t>gestão efetiva </a:t>
            </a:r>
            <a:r>
              <a:rPr lang="pt-BR" dirty="0"/>
              <a:t>dos </a:t>
            </a:r>
            <a:r>
              <a:rPr lang="pt-BR" dirty="0" smtClean="0"/>
              <a:t>ativos (serviços) </a:t>
            </a:r>
            <a:r>
              <a:rPr lang="pt-BR" dirty="0"/>
              <a:t>da arquitetura </a:t>
            </a:r>
            <a:r>
              <a:rPr lang="pt-BR" dirty="0" smtClean="0"/>
              <a:t>de integração da OI durante </a:t>
            </a:r>
            <a:r>
              <a:rPr lang="pt-BR" dirty="0"/>
              <a:t>o ciclo de vida destes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Governança SOA</a:t>
            </a:r>
            <a:r>
              <a:rPr lang="pt-BR" dirty="0"/>
              <a:t/>
            </a:r>
            <a:br>
              <a:rPr lang="pt-BR" dirty="0"/>
            </a:br>
            <a:r>
              <a:rPr lang="pt-BR" b="0" i="1" dirty="0" smtClean="0"/>
              <a:t>Objetivos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448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Governança SOA</a:t>
            </a:r>
            <a:r>
              <a:rPr lang="pt-BR" dirty="0"/>
              <a:t/>
            </a:r>
            <a:br>
              <a:rPr lang="pt-BR" dirty="0"/>
            </a:br>
            <a:r>
              <a:rPr lang="pt-BR" b="0" i="1" dirty="0" smtClean="0"/>
              <a:t>Processo de TI</a:t>
            </a:r>
            <a:endParaRPr lang="pt-BR" dirty="0"/>
          </a:p>
        </p:txBody>
      </p:sp>
      <p:pic>
        <p:nvPicPr>
          <p:cNvPr id="8" name="Picture 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38674"/>
            <a:ext cx="5688632" cy="333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ço Reservado para Conteúdo 3"/>
          <p:cNvSpPr txBox="1">
            <a:spLocks/>
          </p:cNvSpPr>
          <p:nvPr/>
        </p:nvSpPr>
        <p:spPr>
          <a:xfrm>
            <a:off x="539552" y="1203598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Os </a:t>
            </a:r>
            <a:r>
              <a:rPr lang="pt-BR" dirty="0"/>
              <a:t>processos de </a:t>
            </a:r>
            <a:r>
              <a:rPr lang="pt-BR" dirty="0" smtClean="0"/>
              <a:t>TI da Oi </a:t>
            </a:r>
            <a:r>
              <a:rPr lang="pt-BR" dirty="0"/>
              <a:t>foram revisados a fim de garantir que os objetivos de SOA sejam </a:t>
            </a:r>
            <a:r>
              <a:rPr lang="pt-BR" dirty="0" smtClean="0"/>
              <a:t>atingidos. </a:t>
            </a:r>
          </a:p>
        </p:txBody>
      </p:sp>
    </p:spTree>
    <p:extLst>
      <p:ext uri="{BB962C8B-B14F-4D97-AF65-F5344CB8AC3E}">
        <p14:creationId xmlns:p14="http://schemas.microsoft.com/office/powerpoint/2010/main" val="100401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Governança SOA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 smtClean="0"/>
              <a:t>Arquitetura de Referência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3707904" y="1851670"/>
            <a:ext cx="4968552" cy="2763834"/>
          </a:xfrm>
        </p:spPr>
        <p:txBody>
          <a:bodyPr/>
          <a:lstStyle/>
          <a:p>
            <a:pPr eaLnBrk="0" hangingPunct="0">
              <a:spcBef>
                <a:spcPts val="336"/>
              </a:spcBef>
            </a:pPr>
            <a:r>
              <a:rPr lang="pt-BR" dirty="0" smtClean="0"/>
              <a:t>Uma dessas camadas, a </a:t>
            </a:r>
            <a:r>
              <a:rPr lang="pt-BR" b="1" dirty="0"/>
              <a:t>A</a:t>
            </a:r>
            <a:r>
              <a:rPr lang="pt-BR" b="1" dirty="0" smtClean="0"/>
              <a:t>rquitetura de Serviços</a:t>
            </a:r>
            <a:r>
              <a:rPr lang="pt-BR" dirty="0" smtClean="0"/>
              <a:t> (ou </a:t>
            </a:r>
            <a:r>
              <a:rPr lang="pt-BR" i="1" dirty="0" err="1" smtClean="0"/>
              <a:t>runtime</a:t>
            </a:r>
            <a:r>
              <a:rPr lang="pt-BR" dirty="0" smtClean="0"/>
              <a:t>) disponibiliza todas </a:t>
            </a:r>
            <a:r>
              <a:rPr lang="pt-BR" dirty="0"/>
              <a:t>as funcionalidades de </a:t>
            </a:r>
            <a:r>
              <a:rPr lang="pt-BR" b="1" dirty="0"/>
              <a:t>Integração</a:t>
            </a:r>
            <a:r>
              <a:rPr lang="pt-BR" dirty="0"/>
              <a:t> </a:t>
            </a:r>
            <a:r>
              <a:rPr lang="pt-BR" dirty="0" smtClean="0"/>
              <a:t>características </a:t>
            </a:r>
            <a:r>
              <a:rPr lang="pt-BR" dirty="0"/>
              <a:t>de </a:t>
            </a:r>
            <a:r>
              <a:rPr lang="pt-BR" dirty="0" smtClean="0"/>
              <a:t>um Barramento Corporativo ou </a:t>
            </a:r>
            <a:r>
              <a:rPr lang="pt-BR" dirty="0"/>
              <a:t>ESB (Enterprise Service Bus</a:t>
            </a:r>
            <a:r>
              <a:rPr lang="pt-BR" dirty="0" smtClean="0"/>
              <a:t>), </a:t>
            </a:r>
            <a:r>
              <a:rPr lang="pt-BR" dirty="0"/>
              <a:t>tais como </a:t>
            </a:r>
            <a:r>
              <a:rPr lang="pt-BR" b="1" dirty="0"/>
              <a:t>Validação</a:t>
            </a:r>
            <a:r>
              <a:rPr lang="pt-BR" dirty="0"/>
              <a:t>, </a:t>
            </a:r>
            <a:r>
              <a:rPr lang="pt-BR" b="1" dirty="0"/>
              <a:t>Enriquecimento</a:t>
            </a:r>
            <a:r>
              <a:rPr lang="pt-BR" dirty="0"/>
              <a:t>, </a:t>
            </a:r>
            <a:r>
              <a:rPr lang="pt-BR" b="1" dirty="0"/>
              <a:t>Transformação</a:t>
            </a:r>
            <a:r>
              <a:rPr lang="pt-BR" dirty="0"/>
              <a:t>, </a:t>
            </a:r>
            <a:r>
              <a:rPr lang="pt-BR" b="1" dirty="0"/>
              <a:t>Roteamento</a:t>
            </a:r>
            <a:r>
              <a:rPr lang="pt-BR" dirty="0"/>
              <a:t> e </a:t>
            </a:r>
            <a:r>
              <a:rPr lang="pt-BR" b="1" dirty="0" smtClean="0"/>
              <a:t>Operação</a:t>
            </a:r>
            <a:r>
              <a:rPr lang="pt-BR" dirty="0" smtClean="0"/>
              <a:t> </a:t>
            </a:r>
            <a:r>
              <a:rPr lang="pt-BR" dirty="0"/>
              <a:t>(Padrão VETRO) e os padrões de comunicação para a implementação dos serviços de integração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Uma </a:t>
            </a:r>
            <a:r>
              <a:rPr lang="pt-BR" b="1" dirty="0" smtClean="0"/>
              <a:t>Framework de Execução </a:t>
            </a:r>
            <a:r>
              <a:rPr lang="pt-BR" dirty="0" smtClean="0"/>
              <a:t>irá também prover serviços </a:t>
            </a:r>
            <a:r>
              <a:rPr lang="pt-BR" dirty="0"/>
              <a:t>e </a:t>
            </a:r>
            <a:r>
              <a:rPr lang="pt-BR" dirty="0" smtClean="0"/>
              <a:t>capacidades (</a:t>
            </a:r>
            <a:r>
              <a:rPr lang="pt-BR" b="1" dirty="0" smtClean="0"/>
              <a:t>Serviços de Infraestrutura</a:t>
            </a:r>
            <a:r>
              <a:rPr lang="pt-BR" dirty="0" smtClean="0"/>
              <a:t>) </a:t>
            </a:r>
            <a:r>
              <a:rPr lang="pt-BR" dirty="0"/>
              <a:t>reutilizáveis por toda a arquitetura de </a:t>
            </a:r>
            <a:r>
              <a:rPr lang="pt-BR" dirty="0" smtClean="0"/>
              <a:t>serviços, tais como </a:t>
            </a:r>
            <a:r>
              <a:rPr lang="pt-BR" dirty="0" err="1" smtClean="0"/>
              <a:t>Logging</a:t>
            </a:r>
            <a:r>
              <a:rPr lang="pt-BR" dirty="0" smtClean="0"/>
              <a:t>, Gestão de Erros ou Tradutor de Dados de Referência.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51670"/>
            <a:ext cx="3168486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413639" y="1171295"/>
            <a:ext cx="814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336"/>
              </a:spcBef>
            </a:pPr>
            <a:r>
              <a:rPr lang="en-US" dirty="0" smtClean="0"/>
              <a:t>A </a:t>
            </a:r>
            <a:r>
              <a:rPr lang="pt-BR" dirty="0" smtClean="0"/>
              <a:t>Arquitetura </a:t>
            </a:r>
            <a:r>
              <a:rPr lang="pt-BR" dirty="0"/>
              <a:t>de Referência define os </a:t>
            </a:r>
            <a:r>
              <a:rPr lang="pt-BR" b="1" dirty="0"/>
              <a:t>padrões</a:t>
            </a:r>
            <a:r>
              <a:rPr lang="pt-BR" dirty="0"/>
              <a:t> a serem empregados e identifica as </a:t>
            </a:r>
            <a:r>
              <a:rPr lang="pt-BR" b="1" dirty="0"/>
              <a:t>camadas</a:t>
            </a:r>
            <a:r>
              <a:rPr lang="pt-BR" dirty="0"/>
              <a:t> e </a:t>
            </a:r>
            <a:r>
              <a:rPr lang="pt-BR" b="1" dirty="0"/>
              <a:t>componentes</a:t>
            </a:r>
            <a:r>
              <a:rPr lang="pt-BR" dirty="0"/>
              <a:t> necessários para  a implementação duma Arquitetura de Serviços (SOA). </a:t>
            </a:r>
          </a:p>
        </p:txBody>
      </p:sp>
    </p:spTree>
    <p:extLst>
      <p:ext uri="{BB962C8B-B14F-4D97-AF65-F5344CB8AC3E}">
        <p14:creationId xmlns:p14="http://schemas.microsoft.com/office/powerpoint/2010/main" val="299486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8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21184" y="1059582"/>
            <a:ext cx="8327280" cy="523220"/>
          </a:xfrm>
        </p:spPr>
        <p:txBody>
          <a:bodyPr/>
          <a:lstStyle/>
          <a:p>
            <a:r>
              <a:rPr lang="pt-BR" dirty="0"/>
              <a:t>A</a:t>
            </a:r>
            <a:r>
              <a:rPr lang="pt-BR" dirty="0" smtClean="0"/>
              <a:t> </a:t>
            </a:r>
            <a:r>
              <a:rPr lang="pt-BR" b="1" dirty="0" smtClean="0"/>
              <a:t>Arquitetura Técnica </a:t>
            </a:r>
            <a:r>
              <a:rPr lang="pt-BR" dirty="0" smtClean="0"/>
              <a:t>que vai suportar os componentes da </a:t>
            </a:r>
            <a:r>
              <a:rPr lang="pt-BR" b="1" dirty="0" smtClean="0"/>
              <a:t>Arquitetura de Referência SOA </a:t>
            </a:r>
            <a:r>
              <a:rPr lang="pt-BR" dirty="0" smtClean="0"/>
              <a:t>é baseada no </a:t>
            </a:r>
            <a:r>
              <a:rPr lang="pt-BR" b="1" dirty="0" smtClean="0"/>
              <a:t>Oracle SOA Suite 12c</a:t>
            </a:r>
            <a:r>
              <a:rPr lang="pt-BR" dirty="0" smtClean="0"/>
              <a:t>.</a:t>
            </a:r>
            <a:endParaRPr lang="pt-BR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35646"/>
            <a:ext cx="813911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Governança SOA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 smtClean="0"/>
              <a:t>Arquitetura </a:t>
            </a:r>
            <a:r>
              <a:rPr lang="pt-BR" b="0" i="1" dirty="0" smtClean="0"/>
              <a:t>Técnica para SOA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70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824400" y="3402000"/>
            <a:ext cx="6843944" cy="954000"/>
          </a:xfrm>
        </p:spPr>
        <p:txBody>
          <a:bodyPr/>
          <a:lstStyle/>
          <a:p>
            <a:r>
              <a:rPr lang="pt-BR" dirty="0" smtClean="0"/>
              <a:t>Governança de Informação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265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464" y="1203598"/>
            <a:ext cx="47896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0" hangingPunct="0"/>
            <a:r>
              <a:rPr lang="pt-PT" altLang="pt-PT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Canônico </a:t>
            </a:r>
            <a:r>
              <a:rPr lang="pt-PT" altLang="pt-PT" sz="1200" b="1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Adj</a:t>
            </a:r>
            <a:r>
              <a:rPr lang="pt-PT" altLang="pt-PT" sz="12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pt-PT" altLang="pt-PT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pt-PT" altLang="pt-PT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lvl="1" algn="just" eaLnBrk="0" hangingPunct="0"/>
            <a:r>
              <a:rPr lang="pt-PT" altLang="pt-PT" sz="14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Que </a:t>
            </a:r>
            <a:r>
              <a:rPr lang="pt-PT" altLang="pt-PT" sz="14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está de acordo </a:t>
            </a:r>
            <a:r>
              <a:rPr lang="pt-PT" altLang="pt-PT" sz="14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 </a:t>
            </a:r>
            <a:r>
              <a:rPr lang="pt-PT" altLang="pt-PT" sz="14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as normas estabelecidas ou </a:t>
            </a:r>
            <a:r>
              <a:rPr lang="pt-PT" altLang="pt-PT" sz="14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convencionadas; Normativo</a:t>
            </a:r>
            <a:r>
              <a:rPr lang="pt-PT" altLang="pt-PT" sz="14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; que estabelece </a:t>
            </a:r>
            <a:r>
              <a:rPr lang="pt-PT" altLang="pt-PT" sz="14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regras.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104" y="2125181"/>
            <a:ext cx="44029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0" hangingPunct="0"/>
            <a:r>
              <a:rPr lang="pt-PT" altLang="pt-PT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Um </a:t>
            </a:r>
            <a:r>
              <a:rPr lang="pt-PT" altLang="pt-PT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Modelo Canônico de Dados</a:t>
            </a:r>
            <a:r>
              <a:rPr lang="pt-PT" altLang="pt-PT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constitui </a:t>
            </a:r>
            <a:r>
              <a:rPr lang="pt-PT" altLang="pt-PT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assim um </a:t>
            </a:r>
            <a:r>
              <a:rPr lang="pt-PT" altLang="pt-PT" sz="14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modelo lógico de informação </a:t>
            </a:r>
            <a:r>
              <a:rPr lang="pt-PT" altLang="pt-PT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(metadados) representando as </a:t>
            </a:r>
            <a:r>
              <a:rPr lang="pt-PT" altLang="pt-PT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entidades de negócio</a:t>
            </a:r>
            <a:r>
              <a:rPr lang="pt-PT" altLang="pt-PT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altLang="pt-PT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 interesse para uma </a:t>
            </a:r>
            <a:r>
              <a:rPr lang="pt-PT" altLang="pt-PT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organização</a:t>
            </a:r>
            <a:r>
              <a:rPr lang="pt-PT" altLang="pt-PT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bem como os atributos que as caracterizam</a:t>
            </a:r>
            <a:r>
              <a:rPr lang="pt-PT" altLang="pt-PT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lvl="1" eaLnBrk="0" hangingPunct="0"/>
            <a:endParaRPr lang="pt-PT" altLang="pt-PT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lvl="1" eaLnBrk="0" hangingPunct="0"/>
            <a:r>
              <a:rPr lang="pt-PT" altLang="pt-PT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Representará o </a:t>
            </a:r>
            <a:r>
              <a:rPr lang="pt-PT" altLang="pt-PT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vocabulário comum </a:t>
            </a:r>
            <a:r>
              <a:rPr lang="pt-PT" altLang="pt-PT" sz="1400" b="1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PT" altLang="pt-PT" sz="14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Lingua Franca</a:t>
            </a:r>
            <a:r>
              <a:rPr lang="pt-PT" altLang="pt-PT" sz="1400" b="1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pt-PT" altLang="pt-PT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altLang="pt-PT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utilizado por </a:t>
            </a:r>
            <a:r>
              <a:rPr lang="pt-PT" altLang="pt-PT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aplicações e/ou sistemas </a:t>
            </a:r>
            <a:r>
              <a:rPr lang="pt-PT" altLang="pt-PT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que tenham </a:t>
            </a:r>
            <a:r>
              <a:rPr lang="pt-PT" altLang="pt-PT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 passar </a:t>
            </a:r>
            <a:r>
              <a:rPr lang="pt-PT" altLang="pt-PT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entre elas informação relevante, através </a:t>
            </a:r>
            <a:r>
              <a:rPr lang="pt-PT" altLang="pt-PT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 </a:t>
            </a:r>
            <a:r>
              <a:rPr lang="pt-PT" altLang="pt-PT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integração, para a execução de processos de </a:t>
            </a:r>
            <a:r>
              <a:rPr lang="pt-PT" altLang="pt-PT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negócio.</a:t>
            </a:r>
            <a:endParaRPr lang="pt-PT" altLang="pt-PT" sz="1400" i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ttp://www.ibm.com/developerworks/rational/library/content/03July/2000/2428/2428_fig7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420202"/>
            <a:ext cx="3504339" cy="338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5868144" y="4660562"/>
            <a:ext cx="27558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/>
              <a:t>Fonte: IBM, “</a:t>
            </a:r>
            <a:r>
              <a:rPr lang="pt-BR" sz="800" dirty="0" err="1" smtClean="0"/>
              <a:t>Modeling</a:t>
            </a:r>
            <a:r>
              <a:rPr lang="pt-BR" sz="800" dirty="0" smtClean="0"/>
              <a:t> </a:t>
            </a:r>
            <a:r>
              <a:rPr lang="pt-BR" sz="800" dirty="0" err="1" smtClean="0"/>
              <a:t>the</a:t>
            </a:r>
            <a:r>
              <a:rPr lang="pt-BR" sz="800" dirty="0" smtClean="0"/>
              <a:t> </a:t>
            </a:r>
            <a:r>
              <a:rPr lang="pt-BR" sz="800" dirty="0" err="1" smtClean="0"/>
              <a:t>enterprise</a:t>
            </a:r>
            <a:r>
              <a:rPr lang="pt-BR" sz="800" dirty="0" smtClean="0"/>
              <a:t> data </a:t>
            </a:r>
            <a:r>
              <a:rPr lang="pt-BR" sz="800" dirty="0" err="1" smtClean="0"/>
              <a:t>arquiteture</a:t>
            </a:r>
            <a:r>
              <a:rPr lang="pt-BR" sz="800" dirty="0" smtClean="0"/>
              <a:t>”, 2003</a:t>
            </a:r>
            <a:endParaRPr lang="pt-BR" sz="800" dirty="0"/>
          </a:p>
        </p:txBody>
      </p:sp>
      <p:sp>
        <p:nvSpPr>
          <p:cNvPr id="9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15</a:t>
            </a:fld>
            <a:endParaRPr lang="pt-BR" sz="900" b="1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32000" y="309600"/>
            <a:ext cx="6768000" cy="64633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lang="pt-BR" sz="1800" b="1" kern="1200" dirty="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</a:lstStyle>
          <a:p>
            <a:pPr algn="l"/>
            <a:r>
              <a:rPr lang="pt-BR" dirty="0" smtClean="0"/>
              <a:t>Governança de Informação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 smtClean="0"/>
              <a:t>Conceito do Modelo Canônico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944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3"/>
          <p:cNvSpPr txBox="1">
            <a:spLocks/>
          </p:cNvSpPr>
          <p:nvPr/>
        </p:nvSpPr>
        <p:spPr>
          <a:xfrm>
            <a:off x="432000" y="1131590"/>
            <a:ext cx="8244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kumimoji="0" lang="pt-BR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Modelo Canônico de Dados 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pt-BR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então o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BR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modelo lógico de informação corporativa </a:t>
            </a:r>
            <a:r>
              <a:rPr kumimoji="0" lang="pt-BR" sz="14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 Oi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simplificado e suficientemente genérico para representar, numa linguagem comum, as entidades de 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negócio, 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bem como os atributos que as caracterizam e como se relacionam entre si</a:t>
            </a:r>
            <a:r>
              <a:rPr kumimoji="0" lang="pt-BR" sz="14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e com os sistemas e/ou aplicações fontes desses dados.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Conteúdo 3"/>
          <p:cNvSpPr txBox="1">
            <a:spLocks/>
          </p:cNvSpPr>
          <p:nvPr/>
        </p:nvSpPr>
        <p:spPr>
          <a:xfrm>
            <a:off x="2483768" y="2141092"/>
            <a:ext cx="6192688" cy="280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Define o dicionário </a:t>
            </a: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kumimoji="0" lang="pt-P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conceitos</a:t>
            </a: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semântica, i.e. significado) da organização e identifica as </a:t>
            </a:r>
            <a:r>
              <a:rPr kumimoji="0" lang="pt-PT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entidades de negócio </a:t>
            </a: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(cliente, ordem, conta fatura, etc..), alinhado ao </a:t>
            </a:r>
            <a:r>
              <a:rPr kumimoji="0" lang="pt-PT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SID*</a:t>
            </a: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kumimoji="0" lang="pt-PT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TMForum</a:t>
            </a: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kumimoji="0" lang="pt-P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Define os </a:t>
            </a:r>
            <a:r>
              <a:rPr kumimoji="0" lang="pt-PT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atributos</a:t>
            </a: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de cada entidade de negócio (atributos identificadores, base e extensão), </a:t>
            </a: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indicando as respetivas </a:t>
            </a:r>
            <a:r>
              <a:rPr kumimoji="0" lang="pt-P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características</a:t>
            </a: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identifica </a:t>
            </a:r>
            <a:r>
              <a:rPr kumimoji="0" lang="pt-PT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associações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entre as diferentes entidades através de diagramas;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 e </a:t>
            </a:r>
            <a:r>
              <a:rPr lang="pt-BR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relaciona as entidades </a:t>
            </a:r>
            <a:r>
              <a:rPr lang="pt-BR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negócio corporativas com os </a:t>
            </a:r>
            <a:r>
              <a:rPr lang="pt-BR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sistemas e/ou aplicações que as implementam</a:t>
            </a:r>
            <a:r>
              <a:rPr lang="pt-BR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kumimoji="0" lang="pt-B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Define a </a:t>
            </a:r>
            <a:r>
              <a:rPr kumimoji="0" lang="pt-B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representação técnica 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das entidades (i.e. </a:t>
            </a: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sintaxe – tipo, formato, tamanho, etc.. ) e identifica os atributos com valores fechados, que definimos como </a:t>
            </a:r>
            <a:r>
              <a:rPr kumimoji="0" lang="pt-PT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dados referência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kumimoji="0" lang="pt-B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85" y="2251457"/>
            <a:ext cx="1803467" cy="2696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432000" y="309600"/>
            <a:ext cx="6768000" cy="64633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lang="pt-BR" sz="1800" b="1" kern="1200" dirty="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</a:lstStyle>
          <a:p>
            <a:pPr algn="l"/>
            <a:r>
              <a:rPr lang="pt-BR" dirty="0"/>
              <a:t>Governança de Informação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 smtClean="0"/>
              <a:t>Modelo Canônico na Oi</a:t>
            </a:r>
            <a:endParaRPr lang="pt-BR" dirty="0"/>
          </a:p>
        </p:txBody>
      </p:sp>
      <p:sp>
        <p:nvSpPr>
          <p:cNvPr id="12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16</a:t>
            </a:fld>
            <a:endParaRPr lang="pt-BR" sz="900" b="1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437537" y="4659982"/>
            <a:ext cx="1574623" cy="2880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1867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17</a:t>
            </a:fld>
            <a:endParaRPr lang="pt-BR" sz="900" b="1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5" name="Diagram 4"/>
          <p:cNvGraphicFramePr/>
          <p:nvPr>
            <p:extLst>
              <p:ext uri="{D42A27DB-BD31-4B8C-83A1-F6EECF244321}">
                <p14:modId xmlns:p14="http://schemas.microsoft.com/office/powerpoint/2010/main" val="3481123381"/>
              </p:ext>
            </p:extLst>
          </p:nvPr>
        </p:nvGraphicFramePr>
        <p:xfrm>
          <a:off x="3852936" y="1222180"/>
          <a:ext cx="4139952" cy="3437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3"/>
          <p:cNvSpPr txBox="1"/>
          <p:nvPr/>
        </p:nvSpPr>
        <p:spPr>
          <a:xfrm>
            <a:off x="415773" y="1304754"/>
            <a:ext cx="4073737" cy="345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400" b="1" dirty="0" smtClean="0">
                <a:latin typeface="Arial"/>
                <a:cs typeface="Arial"/>
              </a:rPr>
              <a:t>Dados de Referência</a:t>
            </a:r>
            <a:r>
              <a:rPr lang="pt-BR" sz="1400" dirty="0" smtClean="0">
                <a:latin typeface="Arial"/>
                <a:cs typeface="Arial"/>
              </a:rPr>
              <a:t>, ou </a:t>
            </a:r>
            <a:r>
              <a:rPr lang="pt-BR" sz="1400" i="1" dirty="0" smtClean="0">
                <a:latin typeface="Arial"/>
                <a:cs typeface="Arial"/>
              </a:rPr>
              <a:t>“Reference Data” </a:t>
            </a:r>
            <a:r>
              <a:rPr lang="pt-BR" sz="1400" dirty="0" smtClean="0">
                <a:latin typeface="Arial"/>
                <a:cs typeface="Arial"/>
              </a:rPr>
              <a:t>são dados que ajudam a </a:t>
            </a:r>
            <a:r>
              <a:rPr lang="pt-BR" sz="1400" b="1" dirty="0" smtClean="0">
                <a:latin typeface="Arial"/>
                <a:cs typeface="Arial"/>
              </a:rPr>
              <a:t>categorizar</a:t>
            </a:r>
            <a:r>
              <a:rPr lang="pt-BR" sz="1400" dirty="0" smtClean="0">
                <a:latin typeface="Arial"/>
                <a:cs typeface="Arial"/>
              </a:rPr>
              <a:t> outros dados ou entidades de negócio numa aplicação ou base de dados;</a:t>
            </a:r>
            <a:endParaRPr lang="pt-BR" sz="1400" dirty="0">
              <a:latin typeface="Arial"/>
              <a:cs typeface="Arial"/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pt-BR" sz="1400" dirty="0" smtClean="0">
                <a:latin typeface="Arial"/>
                <a:cs typeface="Arial"/>
              </a:rPr>
              <a:t>Podem também materializar regras de negócio;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pt-BR" sz="1400" dirty="0">
                <a:latin typeface="Arial"/>
                <a:cs typeface="Arial"/>
              </a:rPr>
              <a:t>São o que chamamos normalmente por domínios, lista de valores ou tabelas de </a:t>
            </a:r>
            <a:r>
              <a:rPr lang="pt-BR" sz="1400" i="1" dirty="0">
                <a:latin typeface="Arial"/>
                <a:cs typeface="Arial"/>
              </a:rPr>
              <a:t>“</a:t>
            </a:r>
            <a:r>
              <a:rPr lang="pt-BR" sz="1400" i="1" dirty="0" err="1">
                <a:latin typeface="Arial"/>
                <a:cs typeface="Arial"/>
              </a:rPr>
              <a:t>lookup</a:t>
            </a:r>
            <a:r>
              <a:rPr lang="pt-BR" sz="1400" dirty="0">
                <a:latin typeface="Arial"/>
                <a:cs typeface="Arial"/>
              </a:rPr>
              <a:t>”;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pt-BR" sz="1400" dirty="0" smtClean="0">
                <a:latin typeface="Arial"/>
                <a:cs typeface="Arial"/>
              </a:rPr>
              <a:t>Diferente de Dados </a:t>
            </a:r>
            <a:r>
              <a:rPr lang="pt-BR" sz="1400" b="1" dirty="0" smtClean="0">
                <a:latin typeface="Arial"/>
                <a:cs typeface="Arial"/>
              </a:rPr>
              <a:t>Transacionais</a:t>
            </a:r>
            <a:r>
              <a:rPr lang="pt-BR" sz="1400" dirty="0" smtClean="0">
                <a:latin typeface="Arial"/>
                <a:cs typeface="Arial"/>
              </a:rPr>
              <a:t> (que representam dados criados por transações numa aplicação) ou Dados </a:t>
            </a:r>
            <a:r>
              <a:rPr lang="pt-BR" sz="1400" b="1" dirty="0" smtClean="0">
                <a:latin typeface="Arial"/>
                <a:cs typeface="Arial"/>
              </a:rPr>
              <a:t>Mestre</a:t>
            </a:r>
            <a:r>
              <a:rPr lang="pt-BR" sz="1400" dirty="0" smtClean="0">
                <a:latin typeface="Arial"/>
                <a:cs typeface="Arial"/>
              </a:rPr>
              <a:t> (que representam as entidades de negócio )</a:t>
            </a:r>
            <a:endParaRPr lang="pt-BR" sz="1400" dirty="0">
              <a:latin typeface="Arial"/>
              <a:cs typeface="Arial"/>
            </a:endParaRPr>
          </a:p>
        </p:txBody>
      </p:sp>
      <p:cxnSp>
        <p:nvCxnSpPr>
          <p:cNvPr id="17" name="Straight Connector 2"/>
          <p:cNvCxnSpPr/>
          <p:nvPr/>
        </p:nvCxnSpPr>
        <p:spPr bwMode="auto">
          <a:xfrm>
            <a:off x="5387922" y="3886637"/>
            <a:ext cx="1460665" cy="0"/>
          </a:xfrm>
          <a:prstGeom prst="line">
            <a:avLst/>
          </a:prstGeom>
          <a:solidFill>
            <a:srgbClr val="00559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8"/>
          <p:cNvSpPr/>
          <p:nvPr/>
        </p:nvSpPr>
        <p:spPr>
          <a:xfrm>
            <a:off x="7848872" y="1696619"/>
            <a:ext cx="13316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tabLst/>
              <a:defRPr/>
            </a:pPr>
            <a:r>
              <a:rPr lang="pt-BR" sz="1200" b="1" kern="0" dirty="0" smtClean="0"/>
              <a:t>Bilhete de Defeito</a:t>
            </a:r>
            <a:endParaRPr kumimoji="0" lang="pt-BR" sz="1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R="0" lvl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tabLst/>
              <a:defRPr/>
            </a:pPr>
            <a:r>
              <a:rPr kumimoji="0" lang="pt-BR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Ordem</a:t>
            </a:r>
            <a:r>
              <a:rPr kumimoji="0" lang="pt-BR" sz="12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</a:rPr>
              <a:t> de Serviço</a:t>
            </a:r>
            <a:endParaRPr kumimoji="0" lang="pt-BR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19" name="Straight Connector 13"/>
          <p:cNvCxnSpPr/>
          <p:nvPr/>
        </p:nvCxnSpPr>
        <p:spPr bwMode="auto">
          <a:xfrm flipH="1">
            <a:off x="7908344" y="1582220"/>
            <a:ext cx="1060644" cy="0"/>
          </a:xfrm>
          <a:prstGeom prst="line">
            <a:avLst/>
          </a:prstGeom>
          <a:solidFill>
            <a:srgbClr val="005595"/>
          </a:solidFill>
          <a:ln w="19050" cap="flat" cmpd="sng" algn="ctr">
            <a:solidFill>
              <a:srgbClr val="808285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26"/>
          <p:cNvCxnSpPr/>
          <p:nvPr/>
        </p:nvCxnSpPr>
        <p:spPr bwMode="auto">
          <a:xfrm flipH="1">
            <a:off x="7489636" y="2302300"/>
            <a:ext cx="1479352" cy="0"/>
          </a:xfrm>
          <a:prstGeom prst="line">
            <a:avLst/>
          </a:prstGeom>
          <a:solidFill>
            <a:srgbClr val="005595"/>
          </a:solidFill>
          <a:ln w="19050" cap="flat" cmpd="sng" algn="ctr">
            <a:solidFill>
              <a:srgbClr val="808285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8"/>
          <p:cNvCxnSpPr/>
          <p:nvPr/>
        </p:nvCxnSpPr>
        <p:spPr bwMode="auto">
          <a:xfrm flipH="1">
            <a:off x="7050471" y="3013600"/>
            <a:ext cx="1918517" cy="0"/>
          </a:xfrm>
          <a:prstGeom prst="line">
            <a:avLst/>
          </a:prstGeom>
          <a:solidFill>
            <a:srgbClr val="005595"/>
          </a:solidFill>
          <a:ln w="19050" cap="flat" cmpd="sng" algn="ctr">
            <a:solidFill>
              <a:srgbClr val="808285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30"/>
          <p:cNvCxnSpPr/>
          <p:nvPr/>
        </p:nvCxnSpPr>
        <p:spPr bwMode="auto">
          <a:xfrm flipH="1">
            <a:off x="6698106" y="3742460"/>
            <a:ext cx="2393289" cy="0"/>
          </a:xfrm>
          <a:prstGeom prst="line">
            <a:avLst/>
          </a:prstGeom>
          <a:solidFill>
            <a:srgbClr val="005595"/>
          </a:solidFill>
          <a:ln w="19050" cap="flat" cmpd="sng" algn="ctr">
            <a:solidFill>
              <a:srgbClr val="808285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8"/>
          <p:cNvSpPr/>
          <p:nvPr/>
        </p:nvSpPr>
        <p:spPr>
          <a:xfrm>
            <a:off x="7022092" y="3759709"/>
            <a:ext cx="15468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tabLst/>
              <a:defRPr/>
            </a:pPr>
            <a:r>
              <a:rPr kumimoji="0" lang="pt-BR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Status</a:t>
            </a:r>
            <a:r>
              <a:rPr kumimoji="0" lang="pt-BR" sz="12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</a:rPr>
              <a:t> de Cliente</a:t>
            </a:r>
          </a:p>
          <a:p>
            <a:pPr marR="0" lvl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tabLst/>
              <a:defRPr/>
            </a:pPr>
            <a:r>
              <a:rPr lang="pt-BR" sz="1200" b="1" kern="0" baseline="0" dirty="0" smtClean="0"/>
              <a:t>Tipo de Serviço</a:t>
            </a:r>
            <a:endParaRPr kumimoji="0" lang="pt-BR" sz="1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R="0" lvl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tabLst/>
              <a:defRPr/>
            </a:pPr>
            <a:r>
              <a:rPr kumimoji="0" lang="pt-BR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Centros de Custo</a:t>
            </a:r>
          </a:p>
          <a:p>
            <a:pPr marR="0" lvl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tabLst/>
              <a:defRPr/>
            </a:pPr>
            <a:r>
              <a:rPr lang="pt-BR" sz="1200" b="1" kern="0" dirty="0" smtClean="0"/>
              <a:t>Códigos de Países</a:t>
            </a:r>
            <a:endParaRPr kumimoji="0" lang="pt-BR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4" name="Rectangle 8"/>
          <p:cNvSpPr/>
          <p:nvPr/>
        </p:nvSpPr>
        <p:spPr>
          <a:xfrm>
            <a:off x="7238116" y="3022380"/>
            <a:ext cx="15468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tabLst/>
              <a:defRPr/>
            </a:pPr>
            <a:r>
              <a:rPr kumimoji="0" lang="pt-BR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Cliente</a:t>
            </a:r>
          </a:p>
          <a:p>
            <a:pPr marR="0" lvl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tabLst/>
              <a:defRPr/>
            </a:pPr>
            <a:r>
              <a:rPr lang="pt-BR" sz="1200" b="1" kern="0" dirty="0" smtClean="0"/>
              <a:t>Recurso</a:t>
            </a:r>
          </a:p>
          <a:p>
            <a:pPr marR="0" lvl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tabLst/>
              <a:defRPr/>
            </a:pPr>
            <a:r>
              <a:rPr lang="pt-BR" sz="1200" b="1" kern="0" dirty="0" smtClean="0"/>
              <a:t>Produto</a:t>
            </a:r>
            <a:endParaRPr kumimoji="0" lang="pt-BR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5" name="Rectangle 8"/>
          <p:cNvSpPr/>
          <p:nvPr/>
        </p:nvSpPr>
        <p:spPr>
          <a:xfrm>
            <a:off x="7416824" y="2303048"/>
            <a:ext cx="17628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tabLst/>
              <a:defRPr/>
            </a:pPr>
            <a:r>
              <a:rPr lang="pt-BR" sz="1200" b="1" kern="0" dirty="0" smtClean="0"/>
              <a:t>Oferta de Produto</a:t>
            </a:r>
            <a:endParaRPr kumimoji="0" lang="pt-BR" sz="1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R="0" lvl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tabLst/>
              <a:defRPr/>
            </a:pPr>
            <a:r>
              <a:rPr lang="pt-BR" sz="1200" b="1" kern="0" dirty="0" smtClean="0"/>
              <a:t>Campanha</a:t>
            </a:r>
          </a:p>
          <a:p>
            <a:pPr marR="0" lvl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tabLst/>
              <a:defRPr/>
            </a:pPr>
            <a:r>
              <a:rPr lang="pt-BR" sz="1200" b="1" kern="0" dirty="0" smtClean="0"/>
              <a:t>Hierarquia de Produto</a:t>
            </a:r>
            <a:endParaRPr kumimoji="0" lang="pt-BR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6" name="Título 1"/>
          <p:cNvSpPr txBox="1">
            <a:spLocks/>
          </p:cNvSpPr>
          <p:nvPr/>
        </p:nvSpPr>
        <p:spPr>
          <a:xfrm>
            <a:off x="432000" y="309600"/>
            <a:ext cx="6768000" cy="64633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lang="pt-BR" sz="1800" b="1" kern="1200" dirty="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</a:lstStyle>
          <a:p>
            <a:pPr algn="l"/>
            <a:r>
              <a:rPr lang="pt-BR" dirty="0"/>
              <a:t>Governança de Informação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 smtClean="0"/>
              <a:t>Conceito de Dados de Referência (ou domínios)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3750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000" y="1122298"/>
            <a:ext cx="817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cs typeface="Arial"/>
              </a:rPr>
              <a:t>Dados de Referência </a:t>
            </a:r>
            <a:r>
              <a:rPr lang="pt-BR" b="1" dirty="0" smtClean="0">
                <a:cs typeface="Arial"/>
              </a:rPr>
              <a:t>não são </a:t>
            </a:r>
            <a:r>
              <a:rPr lang="pt-BR" dirty="0" smtClean="0">
                <a:cs typeface="Arial"/>
              </a:rPr>
              <a:t>Dados Mestre (ou Master Data)</a:t>
            </a:r>
            <a:endParaRPr lang="en-US" dirty="0">
              <a:cs typeface="Arial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095643"/>
              </p:ext>
            </p:extLst>
          </p:nvPr>
        </p:nvGraphicFramePr>
        <p:xfrm>
          <a:off x="504556" y="1562958"/>
          <a:ext cx="8073252" cy="324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6626"/>
                <a:gridCol w="4036626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Reference Data (Dados de Referência)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Master Data (Dados Mestre)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Categoriza outros dados. Valores de referência qualificam e/ou classificam dados Mestre ou Transacionais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400" b="0" i="0" u="none" strike="noStrike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Representa a entidades de negócio que participam nas transações de negócio</a:t>
                      </a:r>
                      <a:endParaRPr lang="pt-BR" sz="1400" b="0" i="0" u="none" strike="noStrike" kern="1200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0" i="0" u="none" strike="noStrike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 conjunto de valores pré-definidos permitidos</a:t>
                      </a:r>
                      <a:endParaRPr lang="pt-BR" sz="1400" b="0" i="0" u="none" strike="noStrike" kern="1200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Nenhum conjunto de valores pré-definidos</a:t>
                      </a:r>
                      <a:endParaRPr lang="pt-BR" sz="1400" b="0" i="0" u="none" strike="noStrike" kern="1200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0" i="0" u="none" strike="noStrike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Não são alterados pelas transações ou processos aplicativos que os usam. Utilizados em modo leitura.</a:t>
                      </a:r>
                      <a:endParaRPr lang="pt-BR" sz="1400" b="0" i="0" u="none" strike="noStrike" kern="1200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Podem ser criados  e alterados dentro das aplicações de negócio</a:t>
                      </a:r>
                      <a:endParaRPr lang="pt-BR" sz="1400" b="0" i="0" u="none" strike="noStrike" kern="1200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0" i="0" u="none" strike="noStrike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Dados relativamente estáticos ou que mudam muito raramente.</a:t>
                      </a:r>
                      <a:endParaRPr lang="pt-BR" sz="1400" b="0" i="0" u="none" strike="noStrike" kern="1200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São alterados frequentemente pois representam entidades que  evoluem naturalmente com os processos de negócio.</a:t>
                      </a:r>
                      <a:endParaRPr lang="pt-BR" sz="1400" b="0" i="0" u="none" strike="noStrike" kern="1200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0" i="0" u="none" strike="noStrike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Estrutura de dados relativamente “flat” e normalmente não inclui muitos atributos</a:t>
                      </a:r>
                      <a:endParaRPr lang="pt-BR" sz="1400" b="0" i="0" u="none" strike="noStrike" kern="1200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Normalmente estrutura de dados complexa com muitos atributos</a:t>
                      </a:r>
                      <a:endParaRPr lang="pt-BR" sz="1400" b="0" i="0" u="none" strike="noStrike" kern="1200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18</a:t>
            </a:fld>
            <a:endParaRPr lang="pt-BR" sz="900" b="1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32000" y="309600"/>
            <a:ext cx="6768000" cy="64633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lang="pt-BR" sz="1800" b="1" kern="1200" dirty="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</a:lstStyle>
          <a:p>
            <a:pPr algn="l"/>
            <a:r>
              <a:rPr lang="pt-BR" dirty="0"/>
              <a:t>Governança de Informação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 smtClean="0"/>
              <a:t>Diferenças com Dados Mestre</a:t>
            </a:r>
            <a:endParaRPr lang="pt-BR" b="0" i="1" dirty="0"/>
          </a:p>
        </p:txBody>
      </p:sp>
    </p:spTree>
    <p:extLst>
      <p:ext uri="{BB962C8B-B14F-4D97-AF65-F5344CB8AC3E}">
        <p14:creationId xmlns:p14="http://schemas.microsoft.com/office/powerpoint/2010/main" val="68606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843808" y="1275606"/>
            <a:ext cx="5904656" cy="3439403"/>
          </a:xfrm>
        </p:spPr>
        <p:txBody>
          <a:bodyPr/>
          <a:lstStyle/>
          <a:p>
            <a:pPr algn="just" eaLnBrk="0" hangingPunct="0">
              <a:spcBef>
                <a:spcPts val="336"/>
              </a:spcBef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Para garantir 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então a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gestão mais adequada 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na identificação e desenvolvimento de serviços na Oi, consumidores e provedores de serviços irão interagir com 3 áreas (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Modelo Canônico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Dados de  Referência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, e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Integração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marL="285750" indent="-285750" algn="just" eaLnBrk="0" hangingPunct="0">
              <a:spcBef>
                <a:spcPts val="336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O </a:t>
            </a:r>
            <a:r>
              <a:rPr lang="pt-BR" b="1" dirty="0" smtClean="0"/>
              <a:t>Modelo Canônico </a:t>
            </a:r>
            <a:r>
              <a:rPr lang="pt-BR" dirty="0"/>
              <a:t>servirá de </a:t>
            </a:r>
            <a:r>
              <a:rPr lang="pt-BR" b="1" dirty="0"/>
              <a:t>vocabulário comum </a:t>
            </a:r>
            <a:r>
              <a:rPr lang="pt-BR" dirty="0"/>
              <a:t>entre</a:t>
            </a:r>
            <a:r>
              <a:rPr lang="pt-PT" dirty="0">
                <a:latin typeface="Myriad Pro" pitchFamily="34" charset="0"/>
              </a:rPr>
              <a:t> todos os sistemas e/ou aplicações que tenham de passar informação relevante através do </a:t>
            </a:r>
            <a:r>
              <a:rPr lang="pt-PT" dirty="0" smtClean="0">
                <a:latin typeface="Myriad Pro" pitchFamily="34" charset="0"/>
              </a:rPr>
              <a:t>Barramento. </a:t>
            </a:r>
          </a:p>
          <a:p>
            <a:pPr marL="285750" indent="-285750" algn="just" eaLnBrk="0" hangingPunct="0">
              <a:spcBef>
                <a:spcPts val="336"/>
              </a:spcBef>
              <a:buFont typeface="Arial" panose="020B0604020202020204" pitchFamily="34" charset="0"/>
              <a:buChar char="•"/>
            </a:pPr>
            <a:r>
              <a:rPr lang="pt-PT" dirty="0" smtClean="0">
                <a:latin typeface="Myriad Pro" pitchFamily="34" charset="0"/>
              </a:rPr>
              <a:t>Alguns dos atributos das entidades de negócio que irão transitar no Barramento serão identifcados como </a:t>
            </a:r>
            <a:r>
              <a:rPr lang="pt-PT" b="1" dirty="0" smtClean="0">
                <a:latin typeface="Myriad Pro" pitchFamily="34" charset="0"/>
              </a:rPr>
              <a:t>Dados de Referência</a:t>
            </a:r>
            <a:r>
              <a:rPr lang="pt-PT" dirty="0" smtClean="0">
                <a:latin typeface="Myriad Pro" pitchFamily="34" charset="0"/>
              </a:rPr>
              <a:t>. Estes serão geridos independentemente e caberá a uma equipa dedicada a </a:t>
            </a:r>
            <a:r>
              <a:rPr lang="pt-PT" b="1" dirty="0" smtClean="0">
                <a:latin typeface="Myriad Pro" pitchFamily="34" charset="0"/>
              </a:rPr>
              <a:t>identificação e manutenção destes dados </a:t>
            </a:r>
            <a:r>
              <a:rPr lang="pt-PT" dirty="0" smtClean="0">
                <a:latin typeface="Myriad Pro" pitchFamily="34" charset="0"/>
              </a:rPr>
              <a:t>e do seu </a:t>
            </a:r>
            <a:r>
              <a:rPr lang="pt-PT" b="1" dirty="0" smtClean="0">
                <a:latin typeface="Myriad Pro" pitchFamily="34" charset="0"/>
              </a:rPr>
              <a:t>mapeamento</a:t>
            </a:r>
            <a:r>
              <a:rPr lang="pt-PT" dirty="0" smtClean="0">
                <a:latin typeface="Myriad Pro" pitchFamily="34" charset="0"/>
              </a:rPr>
              <a:t> entre os diversos sistemas e/ou aplicações.</a:t>
            </a:r>
          </a:p>
          <a:p>
            <a:pPr marL="285750" indent="-285750" algn="just" eaLnBrk="0" hangingPunct="0">
              <a:spcBef>
                <a:spcPts val="336"/>
              </a:spcBef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Integração,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através da nova Arquitetura de Serviços irá depois disponibilizar aos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consumidores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, através de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serviços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, funcionalidades e dados dos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provedores.</a:t>
            </a:r>
            <a:endParaRPr lang="pt-PT" b="1" dirty="0" smtClean="0">
              <a:latin typeface="Myriad Pro" pitchFamily="34" charset="0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88" y="1275606"/>
            <a:ext cx="2238704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Governança de Informação</a:t>
            </a:r>
            <a:r>
              <a:rPr lang="pt-BR" dirty="0"/>
              <a:t/>
            </a:r>
            <a:br>
              <a:rPr lang="pt-BR" dirty="0"/>
            </a:br>
            <a:r>
              <a:rPr lang="pt-BR" b="0" i="1" dirty="0" smtClean="0"/>
              <a:t>Gerir a Movimentação de Informação através de Serviços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476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369332"/>
          </a:xfrm>
        </p:spPr>
        <p:txBody>
          <a:bodyPr/>
          <a:lstStyle/>
          <a:p>
            <a:r>
              <a:rPr lang="pt-BR" dirty="0" smtClean="0"/>
              <a:t>Controlo de Versão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2</a:t>
            </a:fld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357304"/>
              </p:ext>
            </p:extLst>
          </p:nvPr>
        </p:nvGraphicFramePr>
        <p:xfrm>
          <a:off x="467544" y="1175638"/>
          <a:ext cx="8280920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864096"/>
                <a:gridCol w="1008112"/>
                <a:gridCol w="583264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Autor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237624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1.00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H. Morais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22/12/2014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Versão Final</a:t>
                      </a:r>
                      <a:endParaRPr lang="pt-BR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121032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baseline="0" dirty="0" smtClean="0"/>
                    </a:p>
                  </a:txBody>
                  <a:tcPr/>
                </a:tc>
              </a:tr>
              <a:tr h="134744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134744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 smtClean="0"/>
                    </a:p>
                  </a:txBody>
                  <a:tcPr/>
                </a:tc>
              </a:tr>
              <a:tr h="134744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09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23928" y="1193140"/>
            <a:ext cx="4752528" cy="353943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marL="0" lvl="1" eaLnBrk="0" hangingPunct="0"/>
            <a:r>
              <a:rPr lang="pt-BR" sz="1400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pt-BR" sz="1400" b="1" dirty="0" smtClean="0">
                <a:latin typeface="Arial" pitchFamily="34" charset="0"/>
                <a:cs typeface="Arial" pitchFamily="34" charset="0"/>
              </a:rPr>
              <a:t>Modelo Canônico 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será instanciado em </a:t>
            </a:r>
            <a:r>
              <a:rPr lang="pt-BR" sz="1400" b="1" dirty="0" smtClean="0">
                <a:latin typeface="Arial" pitchFamily="34" charset="0"/>
                <a:cs typeface="Arial" pitchFamily="34" charset="0"/>
              </a:rPr>
              <a:t>modelos de dados de integração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, que servirão de  </a:t>
            </a:r>
            <a:r>
              <a:rPr lang="pt-BR" sz="1400" b="1" i="1" dirty="0" smtClean="0">
                <a:latin typeface="Arial" pitchFamily="34" charset="0"/>
                <a:cs typeface="Arial" pitchFamily="34" charset="0"/>
              </a:rPr>
              <a:t>contrato de integração 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entre sistemas e/ou aplicações, relativamente a um </a:t>
            </a:r>
            <a:r>
              <a:rPr lang="pt-BR" sz="1400" u="sng" dirty="0" err="1" smtClean="0">
                <a:latin typeface="Arial" pitchFamily="34" charset="0"/>
                <a:cs typeface="Arial" pitchFamily="34" charset="0"/>
              </a:rPr>
              <a:t>sub-conjunto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da informação existente no Modelo Canônico.</a:t>
            </a:r>
          </a:p>
          <a:p>
            <a:pPr marL="0" lvl="1" eaLnBrk="0" hangingPunct="0"/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pPr marL="0" lvl="1" eaLnBrk="0" hangingPunct="0"/>
            <a:r>
              <a:rPr lang="pt-BR" sz="1400" dirty="0" smtClean="0">
                <a:latin typeface="Arial" pitchFamily="34" charset="0"/>
                <a:cs typeface="Arial" pitchFamily="34" charset="0"/>
              </a:rPr>
              <a:t>Será a </a:t>
            </a:r>
            <a:r>
              <a:rPr lang="pt-BR" sz="1400" b="1" dirty="0" smtClean="0">
                <a:latin typeface="Arial" pitchFamily="34" charset="0"/>
                <a:cs typeface="Arial" pitchFamily="34" charset="0"/>
              </a:rPr>
              <a:t>instanciação técnica 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deste modelo que será </a:t>
            </a:r>
            <a:r>
              <a:rPr lang="pt-BR" sz="1400" i="1" dirty="0" smtClean="0">
                <a:latin typeface="Arial" pitchFamily="34" charset="0"/>
                <a:cs typeface="Arial" pitchFamily="34" charset="0"/>
              </a:rPr>
              <a:t>usado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e </a:t>
            </a:r>
            <a:r>
              <a:rPr lang="pt-BR" sz="1400" i="1" dirty="0" smtClean="0">
                <a:latin typeface="Arial" pitchFamily="34" charset="0"/>
                <a:cs typeface="Arial" pitchFamily="34" charset="0"/>
              </a:rPr>
              <a:t>exposto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pelas plataformas de integração para fazer circular informações entre os diversos sistemas e/ou aplicações. </a:t>
            </a:r>
          </a:p>
          <a:p>
            <a:pPr marL="0" lvl="1" eaLnBrk="0" hangingPunct="0"/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pPr marL="0" lvl="1" eaLnBrk="0" hangingPunct="0"/>
            <a:r>
              <a:rPr lang="pt-BR" sz="1400" dirty="0">
                <a:latin typeface="Arial" pitchFamily="34" charset="0"/>
                <a:cs typeface="Arial" pitchFamily="34" charset="0"/>
              </a:rPr>
              <a:t>O uso dum 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modelo canônico de integração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, independente dos modelos dos sistemas, </a:t>
            </a:r>
            <a:r>
              <a:rPr lang="pt-PT" sz="1400" b="1" dirty="0">
                <a:latin typeface="Arial" pitchFamily="34" charset="0"/>
                <a:cs typeface="Arial" pitchFamily="34" charset="0"/>
              </a:rPr>
              <a:t>f</a:t>
            </a:r>
            <a:r>
              <a:rPr lang="pt-PT" altLang="pt-PT" sz="1400" b="1" dirty="0">
                <a:latin typeface="Arial" pitchFamily="34" charset="0"/>
                <a:cs typeface="Arial" pitchFamily="34" charset="0"/>
              </a:rPr>
              <a:t>acilita</a:t>
            </a:r>
            <a:r>
              <a:rPr lang="pt-PT" altLang="pt-PT" sz="1400" dirty="0">
                <a:latin typeface="Arial" pitchFamily="34" charset="0"/>
                <a:cs typeface="Arial" pitchFamily="34" charset="0"/>
              </a:rPr>
              <a:t> e </a:t>
            </a:r>
            <a:r>
              <a:rPr lang="pt-PT" altLang="pt-PT" sz="1400" b="1" dirty="0">
                <a:latin typeface="Arial" pitchFamily="34" charset="0"/>
                <a:cs typeface="Arial" pitchFamily="34" charset="0"/>
              </a:rPr>
              <a:t>simplifica</a:t>
            </a:r>
            <a:r>
              <a:rPr lang="pt-PT" altLang="pt-PT" sz="1400" dirty="0">
                <a:latin typeface="Arial" pitchFamily="34" charset="0"/>
                <a:cs typeface="Arial" pitchFamily="34" charset="0"/>
              </a:rPr>
              <a:t> a integração aplicacional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pt-BR" altLang="pt-PT" sz="1400" dirty="0" smtClean="0">
                <a:latin typeface="Arial" pitchFamily="34" charset="0"/>
                <a:cs typeface="Arial" pitchFamily="34" charset="0"/>
              </a:rPr>
              <a:t>ermitindo </a:t>
            </a:r>
            <a:r>
              <a:rPr lang="pt-BR" altLang="pt-PT" sz="1400" dirty="0">
                <a:latin typeface="Arial" pitchFamily="34" charset="0"/>
                <a:cs typeface="Arial" pitchFamily="34" charset="0"/>
              </a:rPr>
              <a:t>que </a:t>
            </a:r>
            <a:r>
              <a:rPr lang="pt-BR" altLang="pt-PT" sz="1400" dirty="0" smtClean="0">
                <a:latin typeface="Arial" pitchFamily="34" charset="0"/>
                <a:cs typeface="Arial" pitchFamily="34" charset="0"/>
              </a:rPr>
              <a:t>analistas de sistemas e </a:t>
            </a:r>
            <a:r>
              <a:rPr lang="pt-BR" altLang="pt-PT" sz="1400" dirty="0">
                <a:latin typeface="Arial" pitchFamily="34" charset="0"/>
                <a:cs typeface="Arial" pitchFamily="34" charset="0"/>
              </a:rPr>
              <a:t>usuários de negócios </a:t>
            </a:r>
            <a:r>
              <a:rPr lang="pt-BR" altLang="pt-PT" sz="1400" dirty="0" smtClean="0">
                <a:latin typeface="Arial" pitchFamily="34" charset="0"/>
                <a:cs typeface="Arial" pitchFamily="34" charset="0"/>
              </a:rPr>
              <a:t>discutam </a:t>
            </a:r>
            <a:r>
              <a:rPr lang="pt-BR" altLang="pt-PT" sz="1400" dirty="0">
                <a:latin typeface="Arial" pitchFamily="34" charset="0"/>
                <a:cs typeface="Arial" pitchFamily="34" charset="0"/>
              </a:rPr>
              <a:t>a solução de integração em termos </a:t>
            </a:r>
            <a:r>
              <a:rPr lang="pt-BR" altLang="pt-PT" sz="1400" dirty="0" smtClean="0">
                <a:latin typeface="Arial" pitchFamily="34" charset="0"/>
                <a:cs typeface="Arial" pitchFamily="34" charset="0"/>
              </a:rPr>
              <a:t>corporativos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.</a:t>
            </a:r>
            <a:endParaRPr lang="en-GB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56" y="1396355"/>
            <a:ext cx="3166640" cy="3119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432000" y="309600"/>
            <a:ext cx="6768000" cy="64633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lang="pt-BR" sz="1800" b="1" kern="1200" dirty="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</a:lstStyle>
          <a:p>
            <a:pPr algn="l"/>
            <a:r>
              <a:rPr lang="pt-BR" dirty="0" smtClean="0"/>
              <a:t>Governança de Informação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 smtClean="0"/>
              <a:t>Para que serve o Modelo Canônico em Integração</a:t>
            </a:r>
            <a:endParaRPr lang="pt-BR" dirty="0"/>
          </a:p>
        </p:txBody>
      </p:sp>
      <p:sp>
        <p:nvSpPr>
          <p:cNvPr id="9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20</a:t>
            </a:fld>
            <a:endParaRPr lang="pt-BR" sz="900" b="1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446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2547" y="1131590"/>
            <a:ext cx="7667845" cy="588216"/>
          </a:xfrm>
          <a:prstGeom prst="roundRect">
            <a:avLst>
              <a:gd name="adj" fmla="val 732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4000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544513" indent="-188913"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10000"/>
              </a:spcBef>
              <a:spcAft>
                <a:spcPct val="10000"/>
              </a:spcAft>
              <a:buClrTx/>
              <a:buNone/>
            </a:pPr>
            <a:r>
              <a:rPr lang="pt-BR" dirty="0"/>
              <a:t>A </a:t>
            </a:r>
            <a:r>
              <a:rPr lang="pt-BR" b="1" dirty="0"/>
              <a:t>governança dos dados </a:t>
            </a:r>
            <a:r>
              <a:rPr lang="pt-BR" dirty="0"/>
              <a:t>que trafegam na </a:t>
            </a:r>
            <a:r>
              <a:rPr lang="pt-BR" dirty="0" smtClean="0"/>
              <a:t>Integração é </a:t>
            </a:r>
            <a:r>
              <a:rPr lang="pt-BR" dirty="0"/>
              <a:t>assim uma necessidade para a Arquitetura de </a:t>
            </a:r>
            <a:r>
              <a:rPr lang="pt-BR" dirty="0" smtClean="0"/>
              <a:t>Serviços</a:t>
            </a:r>
            <a:r>
              <a:rPr lang="pt-PT" dirty="0" smtClean="0">
                <a:solidFill>
                  <a:srgbClr val="000000"/>
                </a:solidFill>
              </a:rPr>
              <a:t>:</a:t>
            </a:r>
            <a:endParaRPr lang="pt-PT" altLang="pt-PT" dirty="0">
              <a:solidFill>
                <a:srgbClr val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887728" y="1743804"/>
            <a:ext cx="4572704" cy="6057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2075"/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Visão Macro do Modelo Canônico 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uma visão de alto nível das entidades de negócio, </a:t>
            </a:r>
            <a:r>
              <a:rPr lang="pt-PT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descreve </a:t>
            </a:r>
            <a:r>
              <a:rPr lang="pt-P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conceito e as suas associações.</a:t>
            </a:r>
          </a:p>
        </p:txBody>
      </p:sp>
      <p:pic>
        <p:nvPicPr>
          <p:cNvPr id="13" name="Picture 2" descr="http://www.ibm.com/developerworks/rational/library/content/03July/2000/2428/2428_fig7.jp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47" y="1743811"/>
            <a:ext cx="2958160" cy="285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entagon 33"/>
          <p:cNvSpPr/>
          <p:nvPr/>
        </p:nvSpPr>
        <p:spPr>
          <a:xfrm>
            <a:off x="395536" y="1755754"/>
            <a:ext cx="3383173" cy="1284194"/>
          </a:xfrm>
          <a:prstGeom prst="homePlate">
            <a:avLst>
              <a:gd name="adj" fmla="val 16097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Pentagon 33"/>
          <p:cNvSpPr/>
          <p:nvPr/>
        </p:nvSpPr>
        <p:spPr>
          <a:xfrm>
            <a:off x="395536" y="3111956"/>
            <a:ext cx="3383173" cy="1488260"/>
          </a:xfrm>
          <a:prstGeom prst="homePlate">
            <a:avLst>
              <a:gd name="adj" fmla="val 1402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34"/>
          <p:cNvSpPr/>
          <p:nvPr/>
        </p:nvSpPr>
        <p:spPr>
          <a:xfrm>
            <a:off x="3887728" y="3291830"/>
            <a:ext cx="4572704" cy="744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2075"/>
            <a:r>
              <a:rPr lang="pt-PT" sz="1200" dirty="0" smtClean="0">
                <a:solidFill>
                  <a:schemeClr val="tx1"/>
                </a:solidFill>
                <a:latin typeface="Myriad Pro" pitchFamily="34" charset="0"/>
              </a:rPr>
              <a:t>Os </a:t>
            </a:r>
            <a:r>
              <a:rPr lang="pt-PT" sz="1200" b="1" dirty="0" smtClean="0">
                <a:solidFill>
                  <a:schemeClr val="tx1"/>
                </a:solidFill>
                <a:latin typeface="Myriad Pro" pitchFamily="34" charset="0"/>
              </a:rPr>
              <a:t>Modelos </a:t>
            </a:r>
            <a:r>
              <a:rPr lang="pt-PT" sz="1200" b="1" dirty="0">
                <a:solidFill>
                  <a:schemeClr val="tx1"/>
                </a:solidFill>
                <a:latin typeface="Myriad Pro" pitchFamily="34" charset="0"/>
              </a:rPr>
              <a:t>de </a:t>
            </a:r>
            <a:r>
              <a:rPr lang="pt-PT" sz="1200" b="1" dirty="0" smtClean="0">
                <a:solidFill>
                  <a:schemeClr val="tx1"/>
                </a:solidFill>
                <a:latin typeface="Myriad Pro" pitchFamily="34" charset="0"/>
              </a:rPr>
              <a:t>Integração </a:t>
            </a:r>
            <a:r>
              <a:rPr lang="pt-PT" sz="1200" dirty="0" smtClean="0">
                <a:solidFill>
                  <a:schemeClr val="tx1"/>
                </a:solidFill>
                <a:latin typeface="Myriad Pro" pitchFamily="34" charset="0"/>
              </a:rPr>
              <a:t>irão traduzir técnicamente </a:t>
            </a:r>
            <a:r>
              <a:rPr lang="pt-PT" sz="1200" dirty="0">
                <a:solidFill>
                  <a:schemeClr val="tx1"/>
                </a:solidFill>
                <a:latin typeface="Myriad Pro" pitchFamily="34" charset="0"/>
              </a:rPr>
              <a:t>a representação do modelo de dados canónico numa determinada plataforma ou mecanismo de </a:t>
            </a:r>
            <a:r>
              <a:rPr lang="pt-PT" sz="1200" dirty="0" smtClean="0">
                <a:solidFill>
                  <a:schemeClr val="tx1"/>
                </a:solidFill>
                <a:latin typeface="Myriad Pro" pitchFamily="34" charset="0"/>
              </a:rPr>
              <a:t>integração (Online e Batch).</a:t>
            </a:r>
          </a:p>
        </p:txBody>
      </p:sp>
      <p:sp>
        <p:nvSpPr>
          <p:cNvPr id="18" name="Rectangle 34"/>
          <p:cNvSpPr/>
          <p:nvPr/>
        </p:nvSpPr>
        <p:spPr>
          <a:xfrm>
            <a:off x="3887728" y="4095868"/>
            <a:ext cx="4572704" cy="684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2075"/>
            <a:r>
              <a:rPr lang="pt-PT" sz="1200" dirty="0" smtClean="0">
                <a:solidFill>
                  <a:schemeClr val="tx1"/>
                </a:solidFill>
                <a:latin typeface="Myriad Pro" pitchFamily="34" charset="0"/>
              </a:rPr>
              <a:t>As </a:t>
            </a:r>
            <a:r>
              <a:rPr lang="pt-PT" sz="1200" b="1" dirty="0">
                <a:solidFill>
                  <a:schemeClr val="tx1"/>
                </a:solidFill>
                <a:latin typeface="Myriad Pro" pitchFamily="34" charset="0"/>
              </a:rPr>
              <a:t>Especificações de Serviço </a:t>
            </a:r>
            <a:r>
              <a:rPr lang="pt-PT" sz="1200" dirty="0" smtClean="0">
                <a:solidFill>
                  <a:schemeClr val="tx1"/>
                </a:solidFill>
                <a:latin typeface="Myriad Pro" pitchFamily="34" charset="0"/>
              </a:rPr>
              <a:t>ou/e</a:t>
            </a:r>
            <a:r>
              <a:rPr lang="pt-PT" sz="1200" b="1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pt-PT" sz="1200" b="1" dirty="0">
                <a:solidFill>
                  <a:schemeClr val="tx1"/>
                </a:solidFill>
                <a:latin typeface="Myriad Pro" pitchFamily="34" charset="0"/>
              </a:rPr>
              <a:t>Interface </a:t>
            </a:r>
            <a:r>
              <a:rPr lang="pt-PT" sz="1200" dirty="0">
                <a:solidFill>
                  <a:schemeClr val="tx1"/>
                </a:solidFill>
                <a:latin typeface="Myriad Pro" pitchFamily="34" charset="0"/>
              </a:rPr>
              <a:t>identificam o mapeamento entre as diferentes </a:t>
            </a:r>
            <a:r>
              <a:rPr lang="pt-PT" sz="1200" b="1" dirty="0">
                <a:solidFill>
                  <a:schemeClr val="tx1"/>
                </a:solidFill>
                <a:latin typeface="Myriad Pro" pitchFamily="34" charset="0"/>
              </a:rPr>
              <a:t>mensagens</a:t>
            </a:r>
            <a:r>
              <a:rPr lang="pt-PT" sz="1200" dirty="0">
                <a:solidFill>
                  <a:schemeClr val="tx1"/>
                </a:solidFill>
                <a:latin typeface="Myriad Pro" pitchFamily="34" charset="0"/>
              </a:rPr>
              <a:t> utilizadas pelos Interfaces de </a:t>
            </a:r>
            <a:r>
              <a:rPr lang="pt-PT" sz="1200" dirty="0" smtClean="0">
                <a:solidFill>
                  <a:schemeClr val="tx1"/>
                </a:solidFill>
                <a:latin typeface="Myriad Pro" pitchFamily="34" charset="0"/>
              </a:rPr>
              <a:t>Sistema utilizando o Modelo Canônico como base. 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9" name="Rectangle 2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16200000">
            <a:off x="2973525" y="2304139"/>
            <a:ext cx="1080120" cy="187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7800" indent="3175"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4000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20725"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indent="0" algn="ctr">
              <a:buNone/>
            </a:pPr>
            <a:r>
              <a:rPr lang="pt-BR" altLang="pt-PT" sz="1200" b="1" dirty="0" smtClean="0">
                <a:solidFill>
                  <a:srgbClr val="000000"/>
                </a:solidFill>
              </a:rPr>
              <a:t>Canônico</a:t>
            </a:r>
          </a:p>
        </p:txBody>
      </p:sp>
      <p:sp>
        <p:nvSpPr>
          <p:cNvPr id="20" name="Rectangle 2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rot="16200000">
            <a:off x="3002124" y="3702320"/>
            <a:ext cx="1080120" cy="187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7800" indent="3175"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4000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20725"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indent="0" algn="ctr">
              <a:buNone/>
            </a:pPr>
            <a:r>
              <a:rPr lang="pt-BR" altLang="pt-PT" sz="1200" b="1" dirty="0" smtClean="0">
                <a:solidFill>
                  <a:srgbClr val="000000"/>
                </a:solidFill>
              </a:rPr>
              <a:t>Integração</a:t>
            </a:r>
          </a:p>
        </p:txBody>
      </p:sp>
      <p:sp>
        <p:nvSpPr>
          <p:cNvPr id="4" name="Seta para cima e para baixo 3"/>
          <p:cNvSpPr/>
          <p:nvPr/>
        </p:nvSpPr>
        <p:spPr>
          <a:xfrm>
            <a:off x="8460432" y="1707654"/>
            <a:ext cx="314672" cy="3072436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32000" y="309600"/>
            <a:ext cx="6768000" cy="64633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lang="pt-BR" sz="1800" b="1" kern="1200" dirty="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</a:lstStyle>
          <a:p>
            <a:pPr algn="l"/>
            <a:r>
              <a:rPr lang="pt-BR" dirty="0"/>
              <a:t>Governança de Informação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 smtClean="0"/>
              <a:t>Imperativo para Integração</a:t>
            </a:r>
            <a:endParaRPr lang="pt-BR" b="0" i="1" dirty="0"/>
          </a:p>
        </p:txBody>
      </p:sp>
      <p:sp>
        <p:nvSpPr>
          <p:cNvPr id="21" name="Rectangle 34"/>
          <p:cNvSpPr/>
          <p:nvPr/>
        </p:nvSpPr>
        <p:spPr>
          <a:xfrm>
            <a:off x="3887728" y="2406737"/>
            <a:ext cx="4572704" cy="866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2075"/>
            <a:r>
              <a:rPr lang="pt-B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Canônico </a:t>
            </a:r>
            <a:r>
              <a:rPr lang="pt-B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funcionalmente as entidades e os seus atributos, dos quais alguns </a:t>
            </a:r>
            <a:r>
              <a:rPr lang="pt-PT" sz="1200" dirty="0">
                <a:solidFill>
                  <a:schemeClr val="tx1"/>
                </a:solidFill>
                <a:latin typeface="Myriad Pro" pitchFamily="34" charset="0"/>
              </a:rPr>
              <a:t>são </a:t>
            </a:r>
            <a:r>
              <a:rPr lang="pt-PT" sz="1200" b="1" dirty="0">
                <a:solidFill>
                  <a:schemeClr val="tx1"/>
                </a:solidFill>
                <a:latin typeface="Myriad Pro" pitchFamily="34" charset="0"/>
              </a:rPr>
              <a:t>Dados de </a:t>
            </a:r>
            <a:r>
              <a:rPr lang="pt-PT" sz="1200" b="1" dirty="0" smtClean="0">
                <a:solidFill>
                  <a:schemeClr val="tx1"/>
                </a:solidFill>
                <a:latin typeface="Myriad Pro" pitchFamily="34" charset="0"/>
              </a:rPr>
              <a:t>Referência</a:t>
            </a:r>
            <a:r>
              <a:rPr lang="pt-B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indicando as respetivas características e diferentes associações com os sistemas que as realizam</a:t>
            </a:r>
            <a:endParaRPr lang="pt-PT" sz="1200" dirty="0">
              <a:solidFill>
                <a:schemeClr val="tx1"/>
              </a:solidFill>
              <a:latin typeface="Myriad Pro" pitchFamily="34" charset="0"/>
            </a:endParaRPr>
          </a:p>
        </p:txBody>
      </p:sp>
      <p:sp>
        <p:nvSpPr>
          <p:cNvPr id="22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21</a:t>
            </a:fld>
            <a:endParaRPr lang="pt-BR" sz="900" b="1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28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studo de template Oi-10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2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740352" y="4896544"/>
            <a:ext cx="837456" cy="267494"/>
          </a:xfrm>
        </p:spPr>
        <p:txBody>
          <a:bodyPr/>
          <a:lstStyle/>
          <a:p>
            <a:fld id="{34F21757-CAEC-9B46-BA5E-8BB41E742229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384956"/>
              </p:ext>
            </p:extLst>
          </p:nvPr>
        </p:nvGraphicFramePr>
        <p:xfrm>
          <a:off x="467544" y="1175638"/>
          <a:ext cx="8136904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/>
                <a:gridCol w="4104456"/>
                <a:gridCol w="79208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</a:t>
                      </a:r>
                      <a:r>
                        <a:rPr lang="pt-B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Documento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37624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 - </a:t>
                      </a:r>
                      <a:r>
                        <a:rPr lang="pt-BR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Arquitetura de Ref. SOA </a:t>
                      </a:r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Blueprint 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Blueprint</a:t>
                      </a:r>
                      <a:r>
                        <a:rPr lang="pt-BR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 Arquitetura de Referência SOA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1.50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 – Arquitetura de Serviços</a:t>
                      </a:r>
                      <a:r>
                        <a:rPr lang="pt-BR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Guia de Utilização</a:t>
                      </a:r>
                      <a:endParaRPr lang="pt-BR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Guia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Utilização para a Arquitetura de Serviços</a:t>
                      </a:r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i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1.20</a:t>
                      </a:r>
                      <a:endParaRPr lang="pt-BR" sz="1200" i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 – Modelo Canônico –</a:t>
                      </a:r>
                      <a:r>
                        <a:rPr lang="pt-BR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Introdução</a:t>
                      </a:r>
                      <a:endParaRPr lang="pt-BR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Introdução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aos conceitos de Modelo Canônico e como irá ser implementado na Oi</a:t>
                      </a:r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i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1.00</a:t>
                      </a:r>
                      <a:endParaRPr lang="pt-BR" sz="1200" i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210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Oi - Reference Data - Introdução</a:t>
                      </a:r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Introdução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aos conceitos de Dados de Referência e como irá ser implementado na Oi</a:t>
                      </a:r>
                      <a:endParaRPr lang="pt-BR" sz="120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1.00</a:t>
                      </a:r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347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Oi – Arquitetura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Serviços – Workshop SOA</a:t>
                      </a:r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Introduz conceitos relacionados com a Arquitetura de Serviços da Oi, tais como SOA, Modelo Canônico e Reference Data e quais os padrões que deverão ser respeitados pelos Sistema e/ou Aplicações que utilizam os serviços disponibilizados por esta.</a:t>
                      </a:r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1.00</a:t>
                      </a:r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347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ítulo 1"/>
          <p:cNvSpPr txBox="1">
            <a:spLocks/>
          </p:cNvSpPr>
          <p:nvPr/>
        </p:nvSpPr>
        <p:spPr>
          <a:xfrm>
            <a:off x="468296" y="330210"/>
            <a:ext cx="67680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1800" b="1" kern="120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AA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rgbClr val="009AA6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710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00000" y="2283718"/>
            <a:ext cx="7056376" cy="824841"/>
          </a:xfrm>
        </p:spPr>
        <p:txBody>
          <a:bodyPr/>
          <a:lstStyle/>
          <a:p>
            <a:r>
              <a:rPr lang="pt-BR" dirty="0" smtClean="0"/>
              <a:t>01 </a:t>
            </a:r>
            <a:r>
              <a:rPr lang="pt-BR" b="0" dirty="0" smtClean="0"/>
              <a:t>Introdução a SOA </a:t>
            </a:r>
            <a:endParaRPr lang="pt-BR" b="0" dirty="0" smtClean="0"/>
          </a:p>
          <a:p>
            <a:r>
              <a:rPr lang="pt-BR" dirty="0"/>
              <a:t>02</a:t>
            </a:r>
            <a:r>
              <a:rPr lang="pt-BR" b="0" dirty="0"/>
              <a:t> </a:t>
            </a:r>
            <a:r>
              <a:rPr lang="pt-BR" b="0" dirty="0" smtClean="0"/>
              <a:t>Governança SOA</a:t>
            </a:r>
            <a:endParaRPr lang="pt-BR" b="0" dirty="0"/>
          </a:p>
          <a:p>
            <a:r>
              <a:rPr lang="pt-BR" dirty="0" smtClean="0"/>
              <a:t>03</a:t>
            </a:r>
            <a:r>
              <a:rPr lang="pt-BR" b="0" dirty="0" smtClean="0"/>
              <a:t> Governança de Informação</a:t>
            </a:r>
            <a:endParaRPr lang="pt-BR" b="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900112" y="627534"/>
            <a:ext cx="7056264" cy="52322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presente documento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pretende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introduzir conceitos relacionados com a Arquitetura de Serviços da Oi, tais como SOA, Modelo Canônico e Reference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 smtClean="0"/>
              <a:t>20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817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Introdução a SOA</a:t>
            </a:r>
            <a:br>
              <a:rPr lang="pt-BR" dirty="0" smtClean="0"/>
            </a:br>
            <a:r>
              <a:rPr lang="pt-BR" b="0" i="1" dirty="0" smtClean="0"/>
              <a:t>Definindo SOA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32000" y="1131590"/>
            <a:ext cx="8146800" cy="830997"/>
          </a:xfrm>
        </p:spPr>
        <p:txBody>
          <a:bodyPr/>
          <a:lstStyle/>
          <a:p>
            <a:r>
              <a:rPr lang="pt-BR" sz="1600" b="1" i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Service Oriented Architecture (SOA)</a:t>
            </a:r>
            <a:r>
              <a:rPr lang="pt-BR" sz="16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(ou Arquitetura Orientada a Serviços) é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uma </a:t>
            </a:r>
            <a:r>
              <a:rPr lang="pt-BR" sz="1600" u="sng" dirty="0" smtClean="0">
                <a:latin typeface="Arial" pitchFamily="34" charset="0"/>
                <a:cs typeface="Arial" pitchFamily="34" charset="0"/>
              </a:rPr>
              <a:t>abordagem arquitetural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para o desenvolvimento e integração de sistemas, aplicações e processos de negócio.</a:t>
            </a:r>
            <a:endParaRPr lang="pt-BR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Conteúdo 3"/>
          <p:cNvSpPr txBox="1">
            <a:spLocks/>
          </p:cNvSpPr>
          <p:nvPr/>
        </p:nvSpPr>
        <p:spPr>
          <a:xfrm>
            <a:off x="4068688" y="2139702"/>
            <a:ext cx="4582914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Serviços são </a:t>
            </a:r>
            <a:r>
              <a:rPr lang="pt-BR" b="1" dirty="0" smtClean="0"/>
              <a:t>componentes de software </a:t>
            </a:r>
            <a:r>
              <a:rPr lang="pt-BR" dirty="0" smtClean="0"/>
              <a:t>desacoplados e reutilizáveis, baseados em standards, e que tipicamente suportam processos de negócio.</a:t>
            </a:r>
          </a:p>
          <a:p>
            <a:endParaRPr lang="pt-BR" dirty="0" smtClean="0"/>
          </a:p>
          <a:p>
            <a:r>
              <a:rPr lang="pt-BR" dirty="0" smtClean="0"/>
              <a:t>Numa </a:t>
            </a:r>
            <a:r>
              <a:rPr lang="pt-BR" b="1" dirty="0" smtClean="0"/>
              <a:t>Arquitetura </a:t>
            </a:r>
            <a:r>
              <a:rPr lang="pt-BR" b="1" dirty="0"/>
              <a:t>O</a:t>
            </a:r>
            <a:r>
              <a:rPr lang="pt-BR" b="1" dirty="0" smtClean="0"/>
              <a:t>rientada a Serviços</a:t>
            </a:r>
            <a:r>
              <a:rPr lang="pt-BR" dirty="0" smtClean="0"/>
              <a:t>, os serviços podem ser diretamente </a:t>
            </a:r>
            <a:r>
              <a:rPr lang="pt-BR" b="1" dirty="0" smtClean="0"/>
              <a:t>consumidos por sistemas </a:t>
            </a:r>
            <a:r>
              <a:rPr lang="pt-BR" dirty="0" smtClean="0"/>
              <a:t>ou podem ser </a:t>
            </a:r>
            <a:r>
              <a:rPr lang="pt-BR" b="1" dirty="0" smtClean="0"/>
              <a:t>orquestrados</a:t>
            </a:r>
            <a:r>
              <a:rPr lang="pt-BR" dirty="0" smtClean="0"/>
              <a:t> para criar outros serviços compostos ou processos de negócio automatizados.</a:t>
            </a:r>
            <a:endParaRPr lang="pt-BR" dirty="0"/>
          </a:p>
        </p:txBody>
      </p:sp>
      <p:pic>
        <p:nvPicPr>
          <p:cNvPr id="8" name="Rectangle 917507"/>
          <p:cNvPicPr>
            <a:picLocks noChangeAspect="1" noChangeArrowheads="1"/>
          </p:cNvPicPr>
          <p:nvPr/>
        </p:nvPicPr>
        <p:blipFill>
          <a:blip r:embed="rId2" cstate="print"/>
          <a:srcRect r="9100"/>
          <a:stretch>
            <a:fillRect/>
          </a:stretch>
        </p:blipFill>
        <p:spPr bwMode="auto">
          <a:xfrm>
            <a:off x="611560" y="2056477"/>
            <a:ext cx="2952328" cy="238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304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 SOA</a:t>
            </a:r>
            <a:br>
              <a:rPr lang="pt-BR" dirty="0"/>
            </a:br>
            <a:r>
              <a:rPr lang="pt-BR" b="0" i="1" dirty="0" smtClean="0"/>
              <a:t>SOA e outros tipos de Integração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5004048" y="1203598"/>
            <a:ext cx="3816424" cy="3342453"/>
          </a:xfrm>
        </p:spPr>
        <p:txBody>
          <a:bodyPr/>
          <a:lstStyle/>
          <a:p>
            <a:r>
              <a:rPr lang="pt-BR" sz="1600" dirty="0" smtClean="0"/>
              <a:t>Sistemas e/ou Aplicações podem ser integradas a diferentes níveis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 cada nível podem ser usadas técnicas e formas diversas de integração;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 </a:t>
            </a:r>
            <a:r>
              <a:rPr lang="pt-BR" b="1" dirty="0" smtClean="0"/>
              <a:t>Arquitetura de Referência SOA </a:t>
            </a:r>
            <a:r>
              <a:rPr lang="pt-BR" dirty="0" smtClean="0"/>
              <a:t>da Oi provê funcionalidades que endereçam os problemas do espaço tradicional de </a:t>
            </a:r>
            <a:r>
              <a:rPr lang="pt-BR" b="1" dirty="0" smtClean="0"/>
              <a:t>Integração de Sistemas;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 baseia-se na resolução destes problemas através da utilização de </a:t>
            </a:r>
            <a:r>
              <a:rPr lang="pt-BR" b="1" dirty="0" smtClean="0"/>
              <a:t>standards</a:t>
            </a:r>
            <a:r>
              <a:rPr lang="pt-BR" dirty="0" smtClean="0"/>
              <a:t> de Arquitetura a nível de Protocolos de Transporte e de Mensagens </a:t>
            </a:r>
            <a:r>
              <a:rPr lang="pt-BR" b="1" dirty="0" smtClean="0"/>
              <a:t>(Focus SOA)</a:t>
            </a:r>
          </a:p>
          <a:p>
            <a:endParaRPr lang="pt-B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80119"/>
            <a:ext cx="4392488" cy="3730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de cantos arredondados 5"/>
          <p:cNvSpPr/>
          <p:nvPr/>
        </p:nvSpPr>
        <p:spPr>
          <a:xfrm>
            <a:off x="323528" y="2211710"/>
            <a:ext cx="2952328" cy="1440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37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Introdução a SOA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 smtClean="0"/>
              <a:t>Conceitos Gerais sobre Serviços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3563888" y="1203598"/>
            <a:ext cx="5014912" cy="1384995"/>
          </a:xfrm>
        </p:spPr>
        <p:txBody>
          <a:bodyPr/>
          <a:lstStyle/>
          <a:p>
            <a:r>
              <a:rPr lang="pt-BR" dirty="0" smtClean="0"/>
              <a:t>Um </a:t>
            </a:r>
            <a:r>
              <a:rPr lang="pt-BR" b="1" dirty="0"/>
              <a:t>S</a:t>
            </a:r>
            <a:r>
              <a:rPr lang="pt-BR" b="1" dirty="0" smtClean="0"/>
              <a:t>erviço</a:t>
            </a:r>
            <a:r>
              <a:rPr lang="pt-BR" dirty="0" smtClean="0"/>
              <a:t> é um componente que disponibiliza a um consumidor uma determinada </a:t>
            </a:r>
            <a:r>
              <a:rPr lang="pt-BR" b="1" dirty="0" smtClean="0"/>
              <a:t>funcionalidade</a:t>
            </a:r>
            <a:r>
              <a:rPr lang="pt-BR" dirty="0" smtClean="0"/>
              <a:t> (ou </a:t>
            </a:r>
            <a:r>
              <a:rPr lang="pt-BR" b="1" dirty="0" smtClean="0"/>
              <a:t>informação</a:t>
            </a:r>
            <a:r>
              <a:rPr lang="pt-BR" dirty="0" smtClean="0"/>
              <a:t>) de um ou vários sistemas (ou aplicações) provedoras. O consumidor pede esta funcionalidade através de </a:t>
            </a:r>
            <a:r>
              <a:rPr lang="pt-BR" b="1" dirty="0" smtClean="0"/>
              <a:t>requisições </a:t>
            </a:r>
            <a:r>
              <a:rPr lang="pt-BR" dirty="0" smtClean="0"/>
              <a:t>comunicadas via </a:t>
            </a:r>
            <a:r>
              <a:rPr lang="pt-BR" b="1" dirty="0" smtClean="0"/>
              <a:t>mensagens</a:t>
            </a:r>
            <a:r>
              <a:rPr lang="pt-BR" dirty="0" smtClean="0"/>
              <a:t>. O </a:t>
            </a:r>
            <a:r>
              <a:rPr lang="pt-BR" b="1" dirty="0" smtClean="0"/>
              <a:t>Barramento </a:t>
            </a:r>
            <a:r>
              <a:rPr lang="pt-BR" dirty="0" smtClean="0"/>
              <a:t>servirá de intermediário para esta comunicação.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950644"/>
              </p:ext>
            </p:extLst>
          </p:nvPr>
        </p:nvGraphicFramePr>
        <p:xfrm>
          <a:off x="1115616" y="3291830"/>
          <a:ext cx="6480720" cy="1548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5616624"/>
              </a:tblGrid>
              <a:tr h="360039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Visão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Descrição/Questões</a:t>
                      </a:r>
                      <a:r>
                        <a:rPr lang="pt-BR" sz="1400" baseline="0" dirty="0" smtClean="0"/>
                        <a:t> a serem respondidas</a:t>
                      </a:r>
                      <a:endParaRPr lang="pt-BR" sz="1400" dirty="0"/>
                    </a:p>
                  </a:txBody>
                  <a:tcPr/>
                </a:tc>
              </a:tr>
              <a:tr h="343272">
                <a:tc>
                  <a:txBody>
                    <a:bodyPr/>
                    <a:lstStyle/>
                    <a:p>
                      <a:r>
                        <a:rPr lang="pt-BR" sz="1200" b="1" u="sng" dirty="0" smtClean="0"/>
                        <a:t>S</a:t>
                      </a:r>
                      <a:r>
                        <a:rPr lang="pt-BR" sz="1200" b="1" dirty="0" smtClean="0"/>
                        <a:t>emântica</a:t>
                      </a:r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O que o</a:t>
                      </a:r>
                      <a:r>
                        <a:rPr lang="pt-BR" sz="1200" baseline="0" dirty="0" smtClean="0"/>
                        <a:t> serviço faz? O que significa cada atributo da mensagem, como se deve comportar em caso de erros,  o que deve ser monitorado, etc..</a:t>
                      </a:r>
                      <a:endParaRPr lang="pt-BR" sz="1200" dirty="0"/>
                    </a:p>
                  </a:txBody>
                  <a:tcPr/>
                </a:tc>
              </a:tr>
              <a:tr h="127496">
                <a:tc>
                  <a:txBody>
                    <a:bodyPr/>
                    <a:lstStyle/>
                    <a:p>
                      <a:r>
                        <a:rPr lang="pt-BR" sz="1200" b="1" u="sng" dirty="0" smtClean="0"/>
                        <a:t>S</a:t>
                      </a:r>
                      <a:r>
                        <a:rPr lang="pt-BR" sz="1200" b="1" dirty="0" smtClean="0"/>
                        <a:t>intaxe</a:t>
                      </a:r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noProof="0" dirty="0" smtClean="0"/>
                        <a:t>Documentos WSDL, XML Schemas, Regras</a:t>
                      </a:r>
                      <a:r>
                        <a:rPr lang="pt-BR" sz="1200" baseline="0" noProof="0" dirty="0" smtClean="0"/>
                        <a:t> de Validação, Detalhes do Transporte</a:t>
                      </a:r>
                      <a:endParaRPr lang="pt-BR" sz="12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b="1" u="sng" dirty="0" smtClean="0"/>
                        <a:t>S</a:t>
                      </a:r>
                      <a:r>
                        <a:rPr lang="pt-BR" sz="1200" b="1" dirty="0" smtClean="0"/>
                        <a:t>LA</a:t>
                      </a:r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noProof="0" dirty="0" smtClean="0"/>
                        <a:t>Quando estará</a:t>
                      </a:r>
                      <a:r>
                        <a:rPr lang="pt-BR" sz="1200" baseline="0" noProof="0" dirty="0" smtClean="0"/>
                        <a:t> disponível? Disponibilidade%? Garante o processamento? Performance base (requisições/s), quando se espera que seja desativado/”</a:t>
                      </a:r>
                      <a:r>
                        <a:rPr lang="pt-BR" sz="1200" baseline="0" noProof="0" dirty="0" err="1" smtClean="0"/>
                        <a:t>deprecated</a:t>
                      </a:r>
                      <a:r>
                        <a:rPr lang="pt-BR" sz="1200" baseline="0" noProof="0" dirty="0" smtClean="0"/>
                        <a:t>”?</a:t>
                      </a:r>
                      <a:endParaRPr lang="pt-BR" sz="1200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Espaço Reservado para Conteúdo 3"/>
          <p:cNvSpPr txBox="1">
            <a:spLocks/>
          </p:cNvSpPr>
          <p:nvPr/>
        </p:nvSpPr>
        <p:spPr>
          <a:xfrm>
            <a:off x="755576" y="269660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É através dum </a:t>
            </a:r>
            <a:r>
              <a:rPr lang="pt-BR" b="1" dirty="0" smtClean="0"/>
              <a:t>Contrato</a:t>
            </a:r>
            <a:r>
              <a:rPr lang="pt-BR" dirty="0" smtClean="0"/>
              <a:t> (i.e. WSDL) bem definido que se </a:t>
            </a:r>
            <a:r>
              <a:rPr lang="pt-BR" b="1" dirty="0" smtClean="0"/>
              <a:t>comunica a funcionalidade </a:t>
            </a:r>
            <a:r>
              <a:rPr lang="pt-BR" dirty="0" smtClean="0"/>
              <a:t>disponibilizada a um consumidor, que deverá ter 3 visões (3S) : </a:t>
            </a:r>
            <a:r>
              <a:rPr lang="pt-BR" b="1" dirty="0" smtClean="0"/>
              <a:t>Semântica, Sintaxe, SLA</a:t>
            </a:r>
            <a:endParaRPr lang="pt-BR" b="1" dirty="0"/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47" y="1131590"/>
            <a:ext cx="29051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359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824400" y="3402000"/>
            <a:ext cx="6843944" cy="954000"/>
          </a:xfrm>
        </p:spPr>
        <p:txBody>
          <a:bodyPr/>
          <a:lstStyle/>
          <a:p>
            <a:r>
              <a:rPr lang="pt-BR" dirty="0" smtClean="0"/>
              <a:t>Governança SOA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45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9</a:t>
            </a:fld>
            <a:endParaRPr lang="pt-BR" dirty="0"/>
          </a:p>
        </p:txBody>
      </p:sp>
      <p:grpSp>
        <p:nvGrpSpPr>
          <p:cNvPr id="5" name="Grupo 23"/>
          <p:cNvGrpSpPr/>
          <p:nvPr/>
        </p:nvGrpSpPr>
        <p:grpSpPr>
          <a:xfrm>
            <a:off x="5508104" y="2715766"/>
            <a:ext cx="720080" cy="504056"/>
            <a:chOff x="3714750" y="1040383"/>
            <a:chExt cx="1141859" cy="788665"/>
          </a:xfrm>
        </p:grpSpPr>
        <p:pic>
          <p:nvPicPr>
            <p:cNvPr id="6" name="Picture 2" descr="C:\Users\olamiral\AppData\Local\Microsoft\Windows\Temporary Internet Files\Low\Content.IE5\G1HV5LRJ\MC900431641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14750" y="1040383"/>
              <a:ext cx="569218" cy="569218"/>
            </a:xfrm>
            <a:prstGeom prst="rect">
              <a:avLst/>
            </a:prstGeom>
            <a:noFill/>
          </p:spPr>
        </p:pic>
        <p:pic>
          <p:nvPicPr>
            <p:cNvPr id="8" name="Picture 3" descr="C:\Users\olamiral\AppData\Local\Microsoft\Windows\Temporary Internet Files\Low\Content.IE5\RT3I37L0\MC90043164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3968" y="1052736"/>
              <a:ext cx="572641" cy="572641"/>
            </a:xfrm>
            <a:prstGeom prst="rect">
              <a:avLst/>
            </a:prstGeom>
            <a:noFill/>
          </p:spPr>
        </p:pic>
        <p:pic>
          <p:nvPicPr>
            <p:cNvPr id="9" name="Picture 4" descr="C:\Users\olamiral\AppData\Local\Microsoft\Windows\Temporary Internet Files\Low\Content.IE5\JKFYGEAW\MC900432624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57786" y="1166490"/>
              <a:ext cx="662558" cy="662558"/>
            </a:xfrm>
            <a:prstGeom prst="rect">
              <a:avLst/>
            </a:prstGeom>
            <a:noFill/>
          </p:spPr>
        </p:pic>
      </p:grpSp>
      <p:pic>
        <p:nvPicPr>
          <p:cNvPr id="10" name="Picture 2" descr="C:\Users\olamiral\AppData\Local\Microsoft\Windows\Temporary Internet Files\Low\Content.IE5\KJI5OWPC\MC900432614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08304" y="2715766"/>
            <a:ext cx="432048" cy="432048"/>
          </a:xfrm>
          <a:prstGeom prst="rect">
            <a:avLst/>
          </a:prstGeom>
          <a:noFill/>
        </p:spPr>
      </p:pic>
      <p:pic>
        <p:nvPicPr>
          <p:cNvPr id="11" name="Picture 8" descr="C:\Users\olamiral\AppData\Local\Microsoft\Windows\Temporary Internet Files\Low\Content.IE5\GRSWHKGJ\MC900432645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38120" y="2715766"/>
            <a:ext cx="432048" cy="432048"/>
          </a:xfrm>
          <a:prstGeom prst="rect">
            <a:avLst/>
          </a:prstGeom>
          <a:noFill/>
        </p:spPr>
      </p:pic>
      <p:sp>
        <p:nvSpPr>
          <p:cNvPr id="12" name="Retângulo 28"/>
          <p:cNvSpPr/>
          <p:nvPr/>
        </p:nvSpPr>
        <p:spPr>
          <a:xfrm>
            <a:off x="5576964" y="3674814"/>
            <a:ext cx="2160240" cy="30960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1100" b="1" dirty="0" smtClean="0">
                <a:latin typeface="Arial" pitchFamily="34" charset="0"/>
                <a:cs typeface="Arial" pitchFamily="34" charset="0"/>
              </a:rPr>
              <a:t>Arquitetura de Referência</a:t>
            </a:r>
          </a:p>
        </p:txBody>
      </p:sp>
      <p:sp>
        <p:nvSpPr>
          <p:cNvPr id="13" name="Retângulo 29"/>
          <p:cNvSpPr/>
          <p:nvPr/>
        </p:nvSpPr>
        <p:spPr>
          <a:xfrm>
            <a:off x="5567586" y="4063008"/>
            <a:ext cx="2160240" cy="380950"/>
          </a:xfrm>
          <a:prstGeom prst="rect">
            <a:avLst/>
          </a:prstGeom>
          <a:ln w="9525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1100" b="1" dirty="0" smtClean="0">
                <a:latin typeface="Arial" pitchFamily="34" charset="0"/>
                <a:cs typeface="Arial" pitchFamily="34" charset="0"/>
              </a:rPr>
              <a:t>Padrões, Políticas e Processos</a:t>
            </a:r>
          </a:p>
        </p:txBody>
      </p:sp>
      <p:sp>
        <p:nvSpPr>
          <p:cNvPr id="14" name="Retângulo de cantos arredondados 30"/>
          <p:cNvSpPr/>
          <p:nvPr/>
        </p:nvSpPr>
        <p:spPr>
          <a:xfrm>
            <a:off x="5444480" y="3291830"/>
            <a:ext cx="2439888" cy="1224136"/>
          </a:xfrm>
          <a:prstGeom prst="roundRect">
            <a:avLst>
              <a:gd name="adj" fmla="val 14168"/>
            </a:avLst>
          </a:prstGeom>
          <a:noFill/>
          <a:ln w="12700">
            <a:solidFill>
              <a:srgbClr val="424490"/>
            </a:solidFill>
            <a:prstDash val="dash"/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pt-BR" sz="14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Barramento</a:t>
            </a:r>
            <a:r>
              <a:rPr lang="pt-BR" sz="14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4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Corporativo</a:t>
            </a:r>
          </a:p>
        </p:txBody>
      </p:sp>
      <p:sp>
        <p:nvSpPr>
          <p:cNvPr id="15" name="Retângulo de cantos arredondados 27"/>
          <p:cNvSpPr/>
          <p:nvPr/>
        </p:nvSpPr>
        <p:spPr>
          <a:xfrm>
            <a:off x="5292080" y="2355726"/>
            <a:ext cx="2736304" cy="2304256"/>
          </a:xfrm>
          <a:prstGeom prst="roundRect">
            <a:avLst>
              <a:gd name="adj" fmla="val 10869"/>
            </a:avLst>
          </a:prstGeom>
          <a:noFill/>
          <a:ln w="12700">
            <a:solidFill>
              <a:srgbClr val="424490"/>
            </a:solidFill>
            <a:prstDash val="dash"/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pt-BR" sz="14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Governança SOA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Governança SOA</a:t>
            </a:r>
            <a:r>
              <a:rPr lang="pt-BR" dirty="0"/>
              <a:t/>
            </a:r>
            <a:br>
              <a:rPr lang="pt-BR" dirty="0"/>
            </a:br>
            <a:r>
              <a:rPr lang="pt-BR" b="0" i="1" dirty="0" smtClean="0"/>
              <a:t>Definição</a:t>
            </a:r>
            <a:endParaRPr lang="pt-BR" dirty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37" y="2355726"/>
            <a:ext cx="3446307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32000" y="1131590"/>
            <a:ext cx="8146800" cy="997196"/>
          </a:xfrm>
        </p:spPr>
        <p:txBody>
          <a:bodyPr/>
          <a:lstStyle/>
          <a:p>
            <a:r>
              <a:rPr lang="pt-BR" dirty="0" smtClean="0"/>
              <a:t>A </a:t>
            </a:r>
            <a:r>
              <a:rPr lang="pt-BR" b="1" dirty="0" smtClean="0"/>
              <a:t>Governança </a:t>
            </a:r>
            <a:r>
              <a:rPr lang="pt-BR" b="1" dirty="0"/>
              <a:t>SOA </a:t>
            </a:r>
            <a:r>
              <a:rPr lang="pt-BR" b="1" dirty="0" smtClean="0"/>
              <a:t>da Oi </a:t>
            </a:r>
            <a:r>
              <a:rPr lang="pt-BR" dirty="0" smtClean="0"/>
              <a:t>é hoje um </a:t>
            </a:r>
            <a:r>
              <a:rPr lang="pt-BR" dirty="0"/>
              <a:t>conjunto de </a:t>
            </a:r>
            <a:r>
              <a:rPr lang="pt-BR" b="1" dirty="0" smtClean="0"/>
              <a:t>padrões</a:t>
            </a:r>
            <a:r>
              <a:rPr lang="pt-BR" dirty="0" smtClean="0"/>
              <a:t>, </a:t>
            </a:r>
            <a:r>
              <a:rPr lang="pt-BR" b="1" dirty="0" smtClean="0"/>
              <a:t>processos</a:t>
            </a:r>
            <a:r>
              <a:rPr lang="pt-BR" dirty="0"/>
              <a:t> </a:t>
            </a:r>
            <a:r>
              <a:rPr lang="pt-BR" dirty="0" smtClean="0"/>
              <a:t>e </a:t>
            </a:r>
            <a:r>
              <a:rPr lang="pt-BR" b="1" dirty="0" smtClean="0"/>
              <a:t>políticas</a:t>
            </a:r>
            <a:r>
              <a:rPr lang="pt-BR" dirty="0" smtClean="0"/>
              <a:t> que se propõe a garantir o alinhamento de TI com a estratégia SOA da organização. </a:t>
            </a:r>
          </a:p>
          <a:p>
            <a:r>
              <a:rPr lang="pt-BR" dirty="0" smtClean="0"/>
              <a:t>Como subcategoria da </a:t>
            </a:r>
            <a:r>
              <a:rPr lang="pt-BR" b="1" dirty="0" smtClean="0"/>
              <a:t>Governança de Arquitetura</a:t>
            </a:r>
            <a:r>
              <a:rPr lang="pt-BR" dirty="0" smtClean="0"/>
              <a:t>, a Governança SOA necessita do envolvimento da Governança de TI e Negócio para ser </a:t>
            </a:r>
            <a:r>
              <a:rPr lang="pt-BR" b="1" dirty="0" smtClean="0"/>
              <a:t>efetiva</a:t>
            </a:r>
            <a:r>
              <a:rPr lang="pt-BR" dirty="0" smtClean="0"/>
              <a:t> e </a:t>
            </a:r>
            <a:r>
              <a:rPr lang="pt-BR" dirty="0"/>
              <a:t>atingir os </a:t>
            </a:r>
            <a:r>
              <a:rPr lang="pt-BR" b="1" dirty="0"/>
              <a:t>benefícios</a:t>
            </a:r>
            <a:r>
              <a:rPr lang="pt-BR" dirty="0"/>
              <a:t> duma arquitetura </a:t>
            </a:r>
            <a:r>
              <a:rPr lang="pt-BR" dirty="0" smtClean="0"/>
              <a:t>SOA.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961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N4c5MI27EKBLT0acepoJ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locE7JBGECEBh_NnzZiS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locE7JBGECEBh_NnzZiSg"/>
</p:tagLst>
</file>

<file path=ppt/theme/theme1.xml><?xml version="1.0" encoding="utf-8"?>
<a:theme xmlns:a="http://schemas.openxmlformats.org/drawingml/2006/main" name="Oi - PPTX - Template gera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03CEB27C93D1A4CA8BB4D99BD509FBF" ma:contentTypeVersion="0" ma:contentTypeDescription="Crie um novo documento." ma:contentTypeScope="" ma:versionID="17b08b277d33035102a791317151a49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B1E0DF-0DEA-44FE-BDFE-2E542FAD077C}"/>
</file>

<file path=customXml/itemProps2.xml><?xml version="1.0" encoding="utf-8"?>
<ds:datastoreItem xmlns:ds="http://schemas.openxmlformats.org/officeDocument/2006/customXml" ds:itemID="{0525C6DA-44D4-4675-9FF7-C77E10BC1D87}"/>
</file>

<file path=customXml/itemProps3.xml><?xml version="1.0" encoding="utf-8"?>
<ds:datastoreItem xmlns:ds="http://schemas.openxmlformats.org/officeDocument/2006/customXml" ds:itemID="{03019BF9-7B38-436F-AA07-BE10C0D3103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25866</TotalTime>
  <Words>1963</Words>
  <Application>Microsoft Office PowerPoint</Application>
  <PresentationFormat>Apresentação na tela (16:9)</PresentationFormat>
  <Paragraphs>175</Paragraphs>
  <Slides>22</Slides>
  <Notes>2</Notes>
  <HiddenSlides>2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Oi - PPTX - Template geral</vt:lpstr>
      <vt:lpstr>Arquitetura de Serviços  SOA para Gestores v1.00</vt:lpstr>
      <vt:lpstr>Controlo de Versão</vt:lpstr>
      <vt:lpstr>Apresentação do PowerPoint</vt:lpstr>
      <vt:lpstr>Apresentação do PowerPoint</vt:lpstr>
      <vt:lpstr>Introdução a SOA Definindo SOA</vt:lpstr>
      <vt:lpstr>Introdução a SOA SOA e outros tipos de Integração</vt:lpstr>
      <vt:lpstr>Introdução a SOA Conceitos Gerais sobre Serviços</vt:lpstr>
      <vt:lpstr>Apresentação do PowerPoint</vt:lpstr>
      <vt:lpstr>Governança SOA Definição</vt:lpstr>
      <vt:lpstr>Governança SOA Objetivos</vt:lpstr>
      <vt:lpstr>Governança SOA Processo de TI</vt:lpstr>
      <vt:lpstr>Governança SOA Arquitetura de Referência</vt:lpstr>
      <vt:lpstr>Governança SOA Arquitetura Técnica para SOA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Governança de Informação Gerir a Movimentação de Informação através de Serviços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Santos</dc:creator>
  <cp:lastModifiedBy>Henrique Morais</cp:lastModifiedBy>
  <cp:revision>663</cp:revision>
  <dcterms:created xsi:type="dcterms:W3CDTF">2014-01-28T19:15:09Z</dcterms:created>
  <dcterms:modified xsi:type="dcterms:W3CDTF">2014-12-22T14:35:38Z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0x010100903CEB27C93D1A4CA8BB4D99BD509FBF</vt:lpwstr>
  </property>
</Properties>
</file>