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Authors.xml" ContentType="application/vnd.openxmlformats-officedocument.presentationml.commentAuth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85" r:id="rId3"/>
    <p:sldId id="417" r:id="rId4"/>
    <p:sldId id="257" r:id="rId5"/>
    <p:sldId id="419" r:id="rId6"/>
    <p:sldId id="425" r:id="rId7"/>
    <p:sldId id="424" r:id="rId8"/>
    <p:sldId id="471" r:id="rId9"/>
    <p:sldId id="477" r:id="rId10"/>
    <p:sldId id="474" r:id="rId11"/>
    <p:sldId id="472" r:id="rId12"/>
    <p:sldId id="475" r:id="rId13"/>
    <p:sldId id="476" r:id="rId14"/>
    <p:sldId id="411" r:id="rId15"/>
    <p:sldId id="431" r:id="rId16"/>
    <p:sldId id="433" r:id="rId17"/>
    <p:sldId id="432" r:id="rId18"/>
    <p:sldId id="434" r:id="rId19"/>
    <p:sldId id="478" r:id="rId20"/>
    <p:sldId id="479" r:id="rId21"/>
    <p:sldId id="480" r:id="rId22"/>
    <p:sldId id="481" r:id="rId23"/>
    <p:sldId id="435" r:id="rId24"/>
    <p:sldId id="440" r:id="rId25"/>
    <p:sldId id="484" r:id="rId26"/>
    <p:sldId id="438" r:id="rId27"/>
    <p:sldId id="488" r:id="rId28"/>
    <p:sldId id="489" r:id="rId29"/>
    <p:sldId id="491" r:id="rId30"/>
    <p:sldId id="485" r:id="rId31"/>
    <p:sldId id="486" r:id="rId32"/>
    <p:sldId id="487" r:id="rId33"/>
    <p:sldId id="482" r:id="rId34"/>
    <p:sldId id="490" r:id="rId35"/>
    <p:sldId id="483" r:id="rId36"/>
    <p:sldId id="492" r:id="rId37"/>
    <p:sldId id="502" r:id="rId38"/>
    <p:sldId id="493" r:id="rId39"/>
    <p:sldId id="496" r:id="rId40"/>
    <p:sldId id="501" r:id="rId41"/>
    <p:sldId id="494" r:id="rId42"/>
    <p:sldId id="498" r:id="rId43"/>
    <p:sldId id="497" r:id="rId44"/>
    <p:sldId id="504" r:id="rId45"/>
    <p:sldId id="505" r:id="rId46"/>
    <p:sldId id="410" r:id="rId4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FFCC00"/>
    <a:srgbClr val="17E9E9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316" autoAdjust="0"/>
  </p:normalViewPr>
  <p:slideViewPr>
    <p:cSldViewPr>
      <p:cViewPr varScale="1">
        <p:scale>
          <a:sx n="87" d="100"/>
          <a:sy n="87" d="100"/>
        </p:scale>
        <p:origin x="-90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CE02D-8791-4BC7-8DCC-E3EC9E667DF5}" type="doc">
      <dgm:prSet loTypeId="urn:microsoft.com/office/officeart/2005/8/layout/pyramid3" loCatId="pyramid" qsTypeId="urn:microsoft.com/office/officeart/2005/8/quickstyle/3d5" qsCatId="3D" csTypeId="urn:microsoft.com/office/officeart/2005/8/colors/accent1_3" csCatId="accent1" phldr="1"/>
      <dgm:spPr/>
    </dgm:pt>
    <dgm:pt modelId="{260D6DC2-01B7-49A6-983F-B7410007D92E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Transactional Data</a:t>
          </a:r>
          <a:endParaRPr lang="en-US" sz="2800" b="1" dirty="0">
            <a:solidFill>
              <a:schemeClr val="bg1"/>
            </a:solidFill>
          </a:endParaRPr>
        </a:p>
      </dgm:t>
    </dgm:pt>
    <dgm:pt modelId="{31E9A61C-FECE-4CF1-AA7B-F2F0B00332EA}" type="par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B909A-B37A-45E3-94D8-5B12DAB5AA6C}" type="sib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6D9781-2BE7-44A9-9D3C-268B0CC9486C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Operational Data &amp; Hierarchies</a:t>
          </a:r>
        </a:p>
      </dgm:t>
    </dgm:pt>
    <dgm:pt modelId="{670A6DA7-1127-4990-BF47-558D1472C66B}" type="par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2D614-010D-4C3D-8717-4BA56D2E9B01}" type="sib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36050F-DE14-437A-960A-C24FBD5EDF2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ED7BB4-5C5F-4E5A-8B86-05623E01138D}" type="par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F6D1AC-4121-4C1E-9E12-014EE88BFA4C}" type="sib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6EDF22-19B3-457B-9A63-084440F7299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Reference </a:t>
          </a:r>
        </a:p>
        <a:p>
          <a:r>
            <a:rPr lang="en-US" sz="1600" b="1" dirty="0" smtClean="0">
              <a:solidFill>
                <a:schemeClr val="tx1"/>
              </a:solidFill>
            </a:rPr>
            <a:t>Data</a:t>
          </a:r>
          <a:endParaRPr lang="en-US" sz="1600" b="1" dirty="0">
            <a:solidFill>
              <a:schemeClr val="tx1"/>
            </a:solidFill>
          </a:endParaRPr>
        </a:p>
      </dgm:t>
    </dgm:pt>
    <dgm:pt modelId="{D2EC2874-F591-4E04-817F-53518B75A1B3}" type="par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82D1D8-AC97-4D17-BB12-2F079A4FA823}" type="sib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592571-92EE-4C79-9958-23E405754F5C}" type="pres">
      <dgm:prSet presAssocID="{084CE02D-8791-4BC7-8DCC-E3EC9E667DF5}" presName="Name0" presStyleCnt="0">
        <dgm:presLayoutVars>
          <dgm:dir/>
          <dgm:animLvl val="lvl"/>
          <dgm:resizeHandles val="exact"/>
        </dgm:presLayoutVars>
      </dgm:prSet>
      <dgm:spPr/>
    </dgm:pt>
    <dgm:pt modelId="{BFBDF6D6-C8F5-42A0-922C-80B660032096}" type="pres">
      <dgm:prSet presAssocID="{260D6DC2-01B7-49A6-983F-B7410007D92E}" presName="Name8" presStyleCnt="0"/>
      <dgm:spPr/>
    </dgm:pt>
    <dgm:pt modelId="{50FC33A4-A63F-4CA4-BBAA-2B2364D93AC4}" type="pres">
      <dgm:prSet presAssocID="{260D6DC2-01B7-49A6-983F-B7410007D92E}" presName="level" presStyleLbl="node1" presStyleIdx="0" presStyleCnt="4" custLinFactNeighborX="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5A389-61CE-4969-9F43-B300B00DE838}" type="pres">
      <dgm:prSet presAssocID="{260D6DC2-01B7-49A6-983F-B7410007D9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51881-459A-4051-97E9-8663A48CD3D2}" type="pres">
      <dgm:prSet presAssocID="{8B6D9781-2BE7-44A9-9D3C-268B0CC9486C}" presName="Name8" presStyleCnt="0"/>
      <dgm:spPr/>
    </dgm:pt>
    <dgm:pt modelId="{FD35CE55-21EE-4BAE-B252-F832DD1652FF}" type="pres">
      <dgm:prSet presAssocID="{8B6D9781-2BE7-44A9-9D3C-268B0CC9486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C4738-070B-4343-9A14-F5D1C3EEA6D1}" type="pres">
      <dgm:prSet presAssocID="{8B6D9781-2BE7-44A9-9D3C-268B0CC948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B58F7-31A1-4433-BAAB-A7C455BD7E8E}" type="pres">
      <dgm:prSet presAssocID="{C936050F-DE14-437A-960A-C24FBD5EDF25}" presName="Name8" presStyleCnt="0"/>
      <dgm:spPr/>
    </dgm:pt>
    <dgm:pt modelId="{04EB9A96-A5AD-40EA-8DA6-7349221F87FD}" type="pres">
      <dgm:prSet presAssocID="{C936050F-DE14-437A-960A-C24FBD5EDF25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C798-96C5-4B84-B04C-D3814C9186D4}" type="pres">
      <dgm:prSet presAssocID="{C936050F-DE14-437A-960A-C24FBD5EDF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9BF98-CB92-4377-8F04-46FBC9D44220}" type="pres">
      <dgm:prSet presAssocID="{656EDF22-19B3-457B-9A63-084440F72990}" presName="Name8" presStyleCnt="0"/>
      <dgm:spPr/>
    </dgm:pt>
    <dgm:pt modelId="{D222BEE6-08A3-48F7-9450-2D4680A277EA}" type="pres">
      <dgm:prSet presAssocID="{656EDF22-19B3-457B-9A63-084440F7299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A3C97-C0B8-4884-BD97-E7E27525963F}" type="pres">
      <dgm:prSet presAssocID="{656EDF22-19B3-457B-9A63-084440F729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15EB98-8945-4DDB-AC99-3941778594EB}" type="presOf" srcId="{656EDF22-19B3-457B-9A63-084440F72990}" destId="{69FA3C97-C0B8-4884-BD97-E7E27525963F}" srcOrd="1" destOrd="0" presId="urn:microsoft.com/office/officeart/2005/8/layout/pyramid3"/>
    <dgm:cxn modelId="{09A44014-1BF9-4D6D-9641-FAEC62B424B2}" type="presOf" srcId="{260D6DC2-01B7-49A6-983F-B7410007D92E}" destId="{50FC33A4-A63F-4CA4-BBAA-2B2364D93AC4}" srcOrd="0" destOrd="0" presId="urn:microsoft.com/office/officeart/2005/8/layout/pyramid3"/>
    <dgm:cxn modelId="{7D66852C-A389-4774-978E-FA41C2F14120}" srcId="{084CE02D-8791-4BC7-8DCC-E3EC9E667DF5}" destId="{C936050F-DE14-437A-960A-C24FBD5EDF25}" srcOrd="2" destOrd="0" parTransId="{64ED7BB4-5C5F-4E5A-8B86-05623E01138D}" sibTransId="{ABF6D1AC-4121-4C1E-9E12-014EE88BFA4C}"/>
    <dgm:cxn modelId="{B6022291-96A5-4EA7-BD90-3BABC9277560}" type="presOf" srcId="{8B6D9781-2BE7-44A9-9D3C-268B0CC9486C}" destId="{FD35CE55-21EE-4BAE-B252-F832DD1652FF}" srcOrd="0" destOrd="0" presId="urn:microsoft.com/office/officeart/2005/8/layout/pyramid3"/>
    <dgm:cxn modelId="{F8697B09-3BDE-44D7-BE75-3AD86D70AD7F}" srcId="{084CE02D-8791-4BC7-8DCC-E3EC9E667DF5}" destId="{8B6D9781-2BE7-44A9-9D3C-268B0CC9486C}" srcOrd="1" destOrd="0" parTransId="{670A6DA7-1127-4990-BF47-558D1472C66B}" sibTransId="{3522D614-010D-4C3D-8717-4BA56D2E9B01}"/>
    <dgm:cxn modelId="{A08FB689-9BA8-40A9-9180-B90381A203AA}" type="presOf" srcId="{084CE02D-8791-4BC7-8DCC-E3EC9E667DF5}" destId="{EB592571-92EE-4C79-9958-23E405754F5C}" srcOrd="0" destOrd="0" presId="urn:microsoft.com/office/officeart/2005/8/layout/pyramid3"/>
    <dgm:cxn modelId="{64D4CA76-AA21-4392-982A-FA6C292BCF3B}" srcId="{084CE02D-8791-4BC7-8DCC-E3EC9E667DF5}" destId="{260D6DC2-01B7-49A6-983F-B7410007D92E}" srcOrd="0" destOrd="0" parTransId="{31E9A61C-FECE-4CF1-AA7B-F2F0B00332EA}" sibTransId="{C99B909A-B37A-45E3-94D8-5B12DAB5AA6C}"/>
    <dgm:cxn modelId="{F137C262-0226-481E-9734-A20FBBB9A6D8}" type="presOf" srcId="{260D6DC2-01B7-49A6-983F-B7410007D92E}" destId="{B325A389-61CE-4969-9F43-B300B00DE838}" srcOrd="1" destOrd="0" presId="urn:microsoft.com/office/officeart/2005/8/layout/pyramid3"/>
    <dgm:cxn modelId="{52064D24-7550-47C5-940D-DF5E41655DC5}" type="presOf" srcId="{656EDF22-19B3-457B-9A63-084440F72990}" destId="{D222BEE6-08A3-48F7-9450-2D4680A277EA}" srcOrd="0" destOrd="0" presId="urn:microsoft.com/office/officeart/2005/8/layout/pyramid3"/>
    <dgm:cxn modelId="{0D389C07-81A0-4E3F-B669-D3606FBEABB9}" type="presOf" srcId="{C936050F-DE14-437A-960A-C24FBD5EDF25}" destId="{04EB9A96-A5AD-40EA-8DA6-7349221F87FD}" srcOrd="0" destOrd="0" presId="urn:microsoft.com/office/officeart/2005/8/layout/pyramid3"/>
    <dgm:cxn modelId="{D16934E2-C6AB-430D-BFEA-125D15ECBA82}" srcId="{084CE02D-8791-4BC7-8DCC-E3EC9E667DF5}" destId="{656EDF22-19B3-457B-9A63-084440F72990}" srcOrd="3" destOrd="0" parTransId="{D2EC2874-F591-4E04-817F-53518B75A1B3}" sibTransId="{E282D1D8-AC97-4D17-BB12-2F079A4FA823}"/>
    <dgm:cxn modelId="{41B750F0-0E04-4AE9-AE94-C08022118013}" type="presOf" srcId="{8B6D9781-2BE7-44A9-9D3C-268B0CC9486C}" destId="{508C4738-070B-4343-9A14-F5D1C3EEA6D1}" srcOrd="1" destOrd="0" presId="urn:microsoft.com/office/officeart/2005/8/layout/pyramid3"/>
    <dgm:cxn modelId="{903DAE33-172E-478F-88A2-B701E0FE1AA1}" type="presOf" srcId="{C936050F-DE14-437A-960A-C24FBD5EDF25}" destId="{D4B0C798-96C5-4B84-B04C-D3814C9186D4}" srcOrd="1" destOrd="0" presId="urn:microsoft.com/office/officeart/2005/8/layout/pyramid3"/>
    <dgm:cxn modelId="{96755122-DE54-4E75-B639-E267E2E642C9}" type="presParOf" srcId="{EB592571-92EE-4C79-9958-23E405754F5C}" destId="{BFBDF6D6-C8F5-42A0-922C-80B660032096}" srcOrd="0" destOrd="0" presId="urn:microsoft.com/office/officeart/2005/8/layout/pyramid3"/>
    <dgm:cxn modelId="{A335C707-CD01-4DB9-9BC3-6B589023E6D6}" type="presParOf" srcId="{BFBDF6D6-C8F5-42A0-922C-80B660032096}" destId="{50FC33A4-A63F-4CA4-BBAA-2B2364D93AC4}" srcOrd="0" destOrd="0" presId="urn:microsoft.com/office/officeart/2005/8/layout/pyramid3"/>
    <dgm:cxn modelId="{CB3DC3F9-8012-4C93-BD49-9646BAD86741}" type="presParOf" srcId="{BFBDF6D6-C8F5-42A0-922C-80B660032096}" destId="{B325A389-61CE-4969-9F43-B300B00DE838}" srcOrd="1" destOrd="0" presId="urn:microsoft.com/office/officeart/2005/8/layout/pyramid3"/>
    <dgm:cxn modelId="{C2B0A474-981D-4BFB-A5E1-71B0AE5BB4BF}" type="presParOf" srcId="{EB592571-92EE-4C79-9958-23E405754F5C}" destId="{FD951881-459A-4051-97E9-8663A48CD3D2}" srcOrd="1" destOrd="0" presId="urn:microsoft.com/office/officeart/2005/8/layout/pyramid3"/>
    <dgm:cxn modelId="{5D7ECAEB-A484-4B6E-BEB6-24B09D3BC843}" type="presParOf" srcId="{FD951881-459A-4051-97E9-8663A48CD3D2}" destId="{FD35CE55-21EE-4BAE-B252-F832DD1652FF}" srcOrd="0" destOrd="0" presId="urn:microsoft.com/office/officeart/2005/8/layout/pyramid3"/>
    <dgm:cxn modelId="{7F1B49C0-5290-409A-92D8-996567E23973}" type="presParOf" srcId="{FD951881-459A-4051-97E9-8663A48CD3D2}" destId="{508C4738-070B-4343-9A14-F5D1C3EEA6D1}" srcOrd="1" destOrd="0" presId="urn:microsoft.com/office/officeart/2005/8/layout/pyramid3"/>
    <dgm:cxn modelId="{C8555D1B-1011-4D90-BF80-9B4294954C8E}" type="presParOf" srcId="{EB592571-92EE-4C79-9958-23E405754F5C}" destId="{42DB58F7-31A1-4433-BAAB-A7C455BD7E8E}" srcOrd="2" destOrd="0" presId="urn:microsoft.com/office/officeart/2005/8/layout/pyramid3"/>
    <dgm:cxn modelId="{EA1AD285-8FF1-400B-B165-9E5F6D76A318}" type="presParOf" srcId="{42DB58F7-31A1-4433-BAAB-A7C455BD7E8E}" destId="{04EB9A96-A5AD-40EA-8DA6-7349221F87FD}" srcOrd="0" destOrd="0" presId="urn:microsoft.com/office/officeart/2005/8/layout/pyramid3"/>
    <dgm:cxn modelId="{E0A884E6-5EE1-4709-9F2F-0C8D3C9267D0}" type="presParOf" srcId="{42DB58F7-31A1-4433-BAAB-A7C455BD7E8E}" destId="{D4B0C798-96C5-4B84-B04C-D3814C9186D4}" srcOrd="1" destOrd="0" presId="urn:microsoft.com/office/officeart/2005/8/layout/pyramid3"/>
    <dgm:cxn modelId="{77003E94-F539-4115-900D-794A10F7F71B}" type="presParOf" srcId="{EB592571-92EE-4C79-9958-23E405754F5C}" destId="{C729BF98-CB92-4377-8F04-46FBC9D44220}" srcOrd="3" destOrd="0" presId="urn:microsoft.com/office/officeart/2005/8/layout/pyramid3"/>
    <dgm:cxn modelId="{07DD9EF5-B3A3-4E99-B0D2-A96063CF701F}" type="presParOf" srcId="{C729BF98-CB92-4377-8F04-46FBC9D44220}" destId="{D222BEE6-08A3-48F7-9450-2D4680A277EA}" srcOrd="0" destOrd="0" presId="urn:microsoft.com/office/officeart/2005/8/layout/pyramid3"/>
    <dgm:cxn modelId="{96785C1D-20EE-4622-B22E-9373D4F48A78}" type="presParOf" srcId="{C729BF98-CB92-4377-8F04-46FBC9D44220}" destId="{69FA3C97-C0B8-4884-BD97-E7E27525963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C33A4-A63F-4CA4-BBAA-2B2364D93AC4}">
      <dsp:nvSpPr>
        <dsp:cNvPr id="0" name=""/>
        <dsp:cNvSpPr/>
      </dsp:nvSpPr>
      <dsp:spPr>
        <a:xfrm rot="10800000">
          <a:off x="0" y="0"/>
          <a:ext cx="4139951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Transactional Data</a:t>
          </a:r>
          <a:endParaRPr lang="en-US" sz="2800" b="1" kern="1200" dirty="0">
            <a:solidFill>
              <a:schemeClr val="bg1"/>
            </a:solidFill>
          </a:endParaRPr>
        </a:p>
      </dsp:txBody>
      <dsp:txXfrm rot="-10800000">
        <a:off x="724491" y="0"/>
        <a:ext cx="2690968" cy="859450"/>
      </dsp:txXfrm>
    </dsp:sp>
    <dsp:sp modelId="{FD35CE55-21EE-4BAE-B252-F832DD1652FF}">
      <dsp:nvSpPr>
        <dsp:cNvPr id="0" name=""/>
        <dsp:cNvSpPr/>
      </dsp:nvSpPr>
      <dsp:spPr>
        <a:xfrm rot="10800000">
          <a:off x="517494" y="859450"/>
          <a:ext cx="3104964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Operational Data &amp; Hierarchies</a:t>
          </a:r>
        </a:p>
      </dsp:txBody>
      <dsp:txXfrm rot="-10800000">
        <a:off x="1060862" y="859450"/>
        <a:ext cx="2018226" cy="859450"/>
      </dsp:txXfrm>
    </dsp:sp>
    <dsp:sp modelId="{04EB9A96-A5AD-40EA-8DA6-7349221F87FD}">
      <dsp:nvSpPr>
        <dsp:cNvPr id="0" name=""/>
        <dsp:cNvSpPr/>
      </dsp:nvSpPr>
      <dsp:spPr>
        <a:xfrm rot="10800000">
          <a:off x="1034988" y="1718901"/>
          <a:ext cx="2069975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1397233" y="1718901"/>
        <a:ext cx="1345484" cy="859450"/>
      </dsp:txXfrm>
    </dsp:sp>
    <dsp:sp modelId="{D222BEE6-08A3-48F7-9450-2D4680A277EA}">
      <dsp:nvSpPr>
        <dsp:cNvPr id="0" name=""/>
        <dsp:cNvSpPr/>
      </dsp:nvSpPr>
      <dsp:spPr>
        <a:xfrm rot="10800000">
          <a:off x="1552482" y="2578351"/>
          <a:ext cx="1034987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Reference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Data</a:t>
          </a:r>
          <a:endParaRPr lang="en-US" sz="1600" b="1" kern="1200" dirty="0">
            <a:solidFill>
              <a:schemeClr val="tx1"/>
            </a:solidFill>
          </a:endParaRPr>
        </a:p>
      </dsp:txBody>
      <dsp:txXfrm rot="-10800000">
        <a:off x="1552482" y="2578351"/>
        <a:ext cx="1034987" cy="85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02/10/2014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1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7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</a:t>
            </a:r>
            <a:r>
              <a:rPr lang="pt-BR" baseline="0" dirty="0" smtClean="0"/>
              <a:t> 1.1 – Retirou-se o padrão </a:t>
            </a:r>
            <a:r>
              <a:rPr lang="pt-BR" baseline="0" dirty="0" err="1" smtClean="0"/>
              <a:t>Fire</a:t>
            </a:r>
            <a:r>
              <a:rPr lang="pt-BR" baseline="0" dirty="0" smtClean="0"/>
              <a:t>/</a:t>
            </a:r>
            <a:r>
              <a:rPr lang="pt-BR" baseline="0" dirty="0" err="1" smtClean="0"/>
              <a:t>Forget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7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0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– </a:t>
            </a:r>
            <a:r>
              <a:rPr lang="pt-BR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1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3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– Alteração</a:t>
            </a:r>
            <a:r>
              <a:rPr lang="pt-BR" baseline="0" dirty="0" smtClean="0"/>
              <a:t> da Nota na estratégia de Compensação.</a:t>
            </a:r>
          </a:p>
          <a:p>
            <a:r>
              <a:rPr lang="pt-BR" baseline="0" dirty="0" smtClean="0"/>
              <a:t>Notas: Nenhuma outra estratégia de Tratamento de Erros é previsto no barramento (tal como republicação manual no barramento)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8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jpeg"/><Relationship Id="rId5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4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2244254"/>
            <a:ext cx="5544488" cy="1263600"/>
          </a:xfrm>
        </p:spPr>
        <p:txBody>
          <a:bodyPr>
            <a:noAutofit/>
          </a:bodyPr>
          <a:lstStyle/>
          <a:p>
            <a:r>
              <a:rPr lang="pt-BR" sz="2800" dirty="0" smtClean="0"/>
              <a:t>Arquitetura de Serviços </a:t>
            </a:r>
            <a:br>
              <a:rPr lang="pt-BR" sz="2800" dirty="0" smtClean="0"/>
            </a:br>
            <a:r>
              <a:rPr lang="pt-BR" sz="2400" dirty="0" smtClean="0"/>
              <a:t>Workshop SOA </a:t>
            </a:r>
            <a:br>
              <a:rPr lang="pt-BR" sz="2400" dirty="0" smtClean="0"/>
            </a:br>
            <a:r>
              <a:rPr lang="pt-BR" sz="2000" dirty="0" smtClean="0"/>
              <a:t>v1.00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89393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de Dados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2014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275606"/>
            <a:ext cx="5904656" cy="3439403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Para garantir uma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gestão mais adequada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identificação e desenvolvimento de serviços na Oi, consumidores e provedores de serviços irão interagir com 3 áreas (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Modelo Canônico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Dados de  Referência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/>
              <a:t>servirá de </a:t>
            </a:r>
            <a:r>
              <a:rPr lang="pt-BR" b="1" dirty="0"/>
              <a:t>vocabulário comum </a:t>
            </a:r>
            <a:r>
              <a:rPr lang="pt-BR" dirty="0"/>
              <a:t>entre</a:t>
            </a:r>
            <a:r>
              <a:rPr lang="pt-PT" dirty="0">
                <a:latin typeface="Myriad Pro" pitchFamily="34" charset="0"/>
              </a:rPr>
              <a:t> todos os sistemas e/ou aplicações que tenham de passar informação relevante através do </a:t>
            </a:r>
            <a:r>
              <a:rPr lang="pt-PT" dirty="0" smtClean="0">
                <a:latin typeface="Myriad Pro" pitchFamily="34" charset="0"/>
              </a:rPr>
              <a:t>Barramento.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Alguns dos atributos das entidades de negócio que irão transitar no Barramento serão identifcados como </a:t>
            </a:r>
            <a:r>
              <a:rPr lang="pt-PT" b="1" dirty="0" smtClean="0">
                <a:latin typeface="Myriad Pro" pitchFamily="34" charset="0"/>
              </a:rPr>
              <a:t>Dados de Referência</a:t>
            </a:r>
            <a:r>
              <a:rPr lang="pt-PT" dirty="0" smtClean="0">
                <a:latin typeface="Myriad Pro" pitchFamily="34" charset="0"/>
              </a:rPr>
              <a:t>. Estes serão geridos independentemente e caberá a uma equipa dedicada a </a:t>
            </a:r>
            <a:r>
              <a:rPr lang="pt-PT" b="1" dirty="0" smtClean="0">
                <a:latin typeface="Myriad Pro" pitchFamily="34" charset="0"/>
              </a:rPr>
              <a:t>identificação e manutenção destes dados </a:t>
            </a:r>
            <a:r>
              <a:rPr lang="pt-PT" dirty="0" smtClean="0">
                <a:latin typeface="Myriad Pro" pitchFamily="34" charset="0"/>
              </a:rPr>
              <a:t>e do seu </a:t>
            </a:r>
            <a:r>
              <a:rPr lang="pt-PT" b="1" dirty="0" smtClean="0">
                <a:latin typeface="Myriad Pro" pitchFamily="34" charset="0"/>
              </a:rPr>
              <a:t>mapeamento</a:t>
            </a:r>
            <a:r>
              <a:rPr lang="pt-PT" dirty="0" smtClean="0">
                <a:latin typeface="Myriad Pro" pitchFamily="34" charset="0"/>
              </a:rPr>
              <a:t> entre os diversos sistemas e/ou aplicações.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Integração,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através da nova Arquitetura de Serviços irá depois disponibilizar aos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consumidores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através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funcionalidades e dados dos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provedores.</a:t>
            </a:r>
            <a:endParaRPr lang="pt-PT" b="1" dirty="0" smtClean="0">
              <a:latin typeface="Myriad Pro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8" y="1275606"/>
            <a:ext cx="22387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Governança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7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464" y="1203598"/>
            <a:ext cx="4789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Canônico </a:t>
            </a:r>
            <a:r>
              <a:rPr lang="pt-PT" altLang="pt-PT" sz="12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Adj</a:t>
            </a:r>
            <a:r>
              <a:rPr lang="pt-PT" altLang="pt-PT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algn="just" eaLnBrk="0" hangingPunct="0"/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está de acordo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 normas estabelecidas ou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convencionadas; Normativo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que estabelece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regras.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04" y="2125181"/>
            <a:ext cx="4402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Canônico de Dados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constitui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assim um 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lógico de informação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(metadados) representando as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entidades de negócio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interesse para uma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organização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bem como os atributos que as caracterizam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eaLnBrk="0" hangingPunct="0"/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Representará o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vocabulário comum 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 Franca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utilizado por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aplicações e/ou sistemas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tenham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passar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entre elas informação relevante, através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integração, para a execução de processos de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negócio.</a:t>
            </a:r>
            <a:endParaRPr lang="pt-PT" altLang="pt-PT" sz="14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ibm.com/developerworks/rational/library/content/03July/2000/2428/2428_fig7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20202"/>
            <a:ext cx="3504339" cy="33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868144" y="4660562"/>
            <a:ext cx="2755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Fonte: IBM, “</a:t>
            </a:r>
            <a:r>
              <a:rPr lang="pt-BR" sz="800" dirty="0" err="1" smtClean="0"/>
              <a:t>Modeling</a:t>
            </a:r>
            <a:r>
              <a:rPr lang="pt-BR" sz="800" dirty="0" smtClean="0"/>
              <a:t> </a:t>
            </a:r>
            <a:r>
              <a:rPr lang="pt-BR" sz="800" dirty="0" err="1" smtClean="0"/>
              <a:t>the</a:t>
            </a:r>
            <a:r>
              <a:rPr lang="pt-BR" sz="800" dirty="0" smtClean="0"/>
              <a:t> </a:t>
            </a:r>
            <a:r>
              <a:rPr lang="pt-BR" sz="800" dirty="0" err="1" smtClean="0"/>
              <a:t>enterprise</a:t>
            </a:r>
            <a:r>
              <a:rPr lang="pt-BR" sz="800" dirty="0" smtClean="0"/>
              <a:t> data </a:t>
            </a:r>
            <a:r>
              <a:rPr lang="pt-BR" sz="800" dirty="0" err="1" smtClean="0"/>
              <a:t>arquiteture</a:t>
            </a:r>
            <a:r>
              <a:rPr lang="pt-BR" sz="800" dirty="0" smtClean="0"/>
              <a:t>”, 2003</a:t>
            </a:r>
            <a:endParaRPr lang="pt-BR" sz="800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Conceito do Modelo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32000" y="1131590"/>
            <a:ext cx="824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Canônico de Dados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lógico de informação corporativa </a:t>
            </a: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 Oi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simplificado e suficientemente genérico para representar, numa linguagem comum, as entidades de negócio, bem como os atributos que as caracterizam e como se relacionam entre si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com os sistemas e/ou aplicações fontes desses dados.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2483768" y="2141092"/>
            <a:ext cx="619268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 dicionário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semântica, i.e. significado) da organização e identifica as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entidades de negócio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(cliente, ordem, conta fatura, etc..), alinhado ao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SID*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TMForum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cada entidade de negócio (atributos identificadores, base e extensão),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indicando as respetivas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identifica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associações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entre as diferentes entidades através de diagramas;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e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 as entidades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negócio corporativas com os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e/ou aplicações que as implementam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representação técnica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das entidades (i.e.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sintaxe – tipo, formato, tamanho, etc.. ) e identifica os atributos com valores fechados, que definimos como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dados referência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5" y="2251457"/>
            <a:ext cx="1803467" cy="269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Modelo Canônico na Oi</a:t>
            </a:r>
            <a:endParaRPr lang="pt-BR" dirty="0"/>
          </a:p>
        </p:txBody>
      </p:sp>
      <p:sp>
        <p:nvSpPr>
          <p:cNvPr id="12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23928" y="1193140"/>
            <a:ext cx="4752528" cy="353943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 Canônico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será instanciado em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modelos de dados de integração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que servirão de  </a:t>
            </a:r>
            <a:r>
              <a:rPr lang="pt-BR" sz="1400" b="1" i="1" dirty="0" smtClean="0">
                <a:latin typeface="Arial" pitchFamily="34" charset="0"/>
                <a:cs typeface="Arial" pitchFamily="34" charset="0"/>
              </a:rPr>
              <a:t>contrato de integração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entre sistemas e/ou aplicações, relativamente a um </a:t>
            </a:r>
            <a:r>
              <a:rPr lang="pt-BR" sz="1400" u="sng" dirty="0" err="1" smtClean="0">
                <a:latin typeface="Arial" pitchFamily="34" charset="0"/>
                <a:cs typeface="Arial" pitchFamily="34" charset="0"/>
              </a:rPr>
              <a:t>sub-conjunto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da informação existente no Modelo Canônico.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Será a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instanciação técnica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deste modelo que será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usado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exposto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pelas plataformas de integração para fazer circular informações entre os diversos sistemas e/ou aplicações. 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>
                <a:latin typeface="Arial" pitchFamily="34" charset="0"/>
                <a:cs typeface="Arial" pitchFamily="34" charset="0"/>
              </a:rPr>
              <a:t>O uso dum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modelo canônico de integração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independente dos modelos dos sistemas,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f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acilita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simplifica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a integração aplicacional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ermitindo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analistas de sistemas e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usuários de negócios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discutam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a solução de integração em termos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corporativos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6" y="1396355"/>
            <a:ext cx="3166640" cy="31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Para que serve o Modelo Canônico em Integração</a:t>
            </a:r>
            <a:endParaRPr lang="pt-BR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4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Arquitetura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Topologia da Arquitetura de Referência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23928" y="1131590"/>
            <a:ext cx="4824536" cy="738664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foi dividida em 3 camadas funcionais para permitir a melhor reutilização dos serviços aí implementados.</a:t>
            </a:r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827584" y="2067694"/>
            <a:ext cx="232528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27584" y="2499742"/>
            <a:ext cx="232528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06556" y="3219822"/>
            <a:ext cx="232528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3923928" y="1968156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Os serviços de </a:t>
            </a:r>
            <a:r>
              <a:rPr lang="pt-BR" b="1" dirty="0" smtClean="0"/>
              <a:t>Negócio</a:t>
            </a:r>
            <a:r>
              <a:rPr lang="pt-BR" dirty="0" smtClean="0"/>
              <a:t> expõem aos consumidores externos</a:t>
            </a:r>
            <a:r>
              <a:rPr lang="pt-BR" b="1" dirty="0" smtClean="0"/>
              <a:t> </a:t>
            </a:r>
            <a:r>
              <a:rPr lang="pt-BR" dirty="0" smtClean="0"/>
              <a:t>as funcionalidades e dados duma </a:t>
            </a:r>
            <a:r>
              <a:rPr lang="pt-BR" b="1" dirty="0" smtClean="0"/>
              <a:t>forma padronizada </a:t>
            </a:r>
            <a:r>
              <a:rPr lang="pt-BR" dirty="0" smtClean="0"/>
              <a:t>(transporte e mensagem).</a:t>
            </a:r>
          </a:p>
        </p:txBody>
      </p:sp>
      <p:sp>
        <p:nvSpPr>
          <p:cNvPr id="12" name="Espaço Reservado para Conteúdo 3"/>
          <p:cNvSpPr txBox="1">
            <a:spLocks/>
          </p:cNvSpPr>
          <p:nvPr/>
        </p:nvSpPr>
        <p:spPr>
          <a:xfrm>
            <a:off x="3923928" y="2698343"/>
            <a:ext cx="4824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Os serviços de </a:t>
            </a:r>
            <a:r>
              <a:rPr lang="pt-BR" b="1" dirty="0" smtClean="0"/>
              <a:t>Orquestração </a:t>
            </a:r>
            <a:r>
              <a:rPr lang="pt-BR" dirty="0" smtClean="0"/>
              <a:t>permitem a </a:t>
            </a:r>
            <a:r>
              <a:rPr lang="pt-BR" u="sng" dirty="0" smtClean="0"/>
              <a:t>integração de sistemas</a:t>
            </a:r>
            <a:r>
              <a:rPr lang="pt-BR" dirty="0" smtClean="0"/>
              <a:t> através da orquestração de serviços de domínios </a:t>
            </a:r>
            <a:r>
              <a:rPr lang="pt-BR" b="1" dirty="0" smtClean="0"/>
              <a:t>aplicacionais diferentes</a:t>
            </a:r>
            <a:r>
              <a:rPr lang="pt-BR" dirty="0" smtClean="0"/>
              <a:t> ou através de serviços técnicos de integração (tais como alterações de </a:t>
            </a:r>
            <a:r>
              <a:rPr lang="pt-BR" b="1" dirty="0" smtClean="0"/>
              <a:t>modelo de dados </a:t>
            </a:r>
            <a:r>
              <a:rPr lang="pt-BR" dirty="0" smtClean="0"/>
              <a:t>ou </a:t>
            </a:r>
            <a:r>
              <a:rPr lang="pt-BR" b="1" dirty="0" smtClean="0"/>
              <a:t>protocolo de mensagem)</a:t>
            </a:r>
          </a:p>
        </p:txBody>
      </p:sp>
      <p:sp>
        <p:nvSpPr>
          <p:cNvPr id="15" name="Espaço Reservado para Conteúdo 3"/>
          <p:cNvSpPr txBox="1">
            <a:spLocks/>
          </p:cNvSpPr>
          <p:nvPr/>
        </p:nvSpPr>
        <p:spPr>
          <a:xfrm>
            <a:off x="3945385" y="3849891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Os serviços de </a:t>
            </a:r>
            <a:r>
              <a:rPr lang="pt-BR" b="1" dirty="0" smtClean="0"/>
              <a:t>Aplicação</a:t>
            </a:r>
            <a:r>
              <a:rPr lang="pt-BR" dirty="0" smtClean="0"/>
              <a:t> são responsáveis por criar uma camada de abstração </a:t>
            </a:r>
            <a:r>
              <a:rPr lang="pt-BR" b="1" dirty="0" smtClean="0"/>
              <a:t>semântica</a:t>
            </a:r>
            <a:r>
              <a:rPr lang="pt-BR" dirty="0" smtClean="0"/>
              <a:t> e </a:t>
            </a:r>
            <a:r>
              <a:rPr lang="pt-BR" b="1" dirty="0" smtClean="0"/>
              <a:t>técnica</a:t>
            </a:r>
            <a:r>
              <a:rPr lang="pt-BR" dirty="0" smtClean="0"/>
              <a:t> das funcionalidades dos provedores e agrupados nos domínios TAM.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89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/>
              <a:t>Barramento </a:t>
            </a:r>
            <a:r>
              <a:rPr lang="pt-BR" b="0" i="1" dirty="0" smtClean="0"/>
              <a:t>Corporativo de </a:t>
            </a:r>
            <a:r>
              <a:rPr lang="pt-BR" b="0" i="1" dirty="0"/>
              <a:t>Serviços </a:t>
            </a:r>
            <a:r>
              <a:rPr lang="pt-BR" b="0" i="1" dirty="0" smtClean="0"/>
              <a:t>“Aplicacionais”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1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23928" y="1359110"/>
            <a:ext cx="4824536" cy="3410164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 smtClean="0"/>
              <a:t>Serviços de Aplicação </a:t>
            </a:r>
            <a:r>
              <a:rPr lang="pt-BR" dirty="0" smtClean="0"/>
              <a:t>tem </a:t>
            </a:r>
            <a:r>
              <a:rPr lang="pt-BR" dirty="0"/>
              <a:t>a responsabilidade de criar </a:t>
            </a:r>
            <a:r>
              <a:rPr lang="pt-BR" dirty="0" smtClean="0"/>
              <a:t>um </a:t>
            </a:r>
            <a:r>
              <a:rPr lang="pt-BR" u="sng" dirty="0" smtClean="0"/>
              <a:t>barramento </a:t>
            </a:r>
            <a:r>
              <a:rPr lang="pt-BR" u="sng" dirty="0"/>
              <a:t>de abstração de dados</a:t>
            </a:r>
            <a:r>
              <a:rPr lang="pt-BR" dirty="0"/>
              <a:t>, expondo interfaces S(</a:t>
            </a:r>
            <a:r>
              <a:rPr lang="pt-BR" dirty="0" err="1"/>
              <a:t>Search</a:t>
            </a:r>
            <a:r>
              <a:rPr lang="pt-BR" dirty="0"/>
              <a:t>)CRUD das entidades do modelo </a:t>
            </a:r>
            <a:r>
              <a:rPr lang="pt-BR" dirty="0" smtClean="0"/>
              <a:t>canônico e utilizando um padrão de mensagens comum (</a:t>
            </a:r>
            <a:r>
              <a:rPr lang="pt-BR" b="1" dirty="0" smtClean="0"/>
              <a:t>mensagem canônica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Este é um </a:t>
            </a:r>
            <a:r>
              <a:rPr lang="pt-BR" u="sng" dirty="0" smtClean="0"/>
              <a:t>padrão comum</a:t>
            </a:r>
            <a:r>
              <a:rPr lang="pt-BR" dirty="0" smtClean="0"/>
              <a:t> de implementação SOA, pois permite criar um barramento de serviços que expõem </a:t>
            </a:r>
            <a:r>
              <a:rPr lang="pt-BR" b="1" dirty="0" smtClean="0"/>
              <a:t>funcionalidades (e dados) reutilizáveis </a:t>
            </a:r>
            <a:r>
              <a:rPr lang="pt-BR" dirty="0" smtClean="0"/>
              <a:t>por sistemas de outros domínios, permitindo assim o </a:t>
            </a:r>
            <a:r>
              <a:rPr lang="pt-BR" b="1" dirty="0" smtClean="0"/>
              <a:t>desacoplamento</a:t>
            </a:r>
            <a:r>
              <a:rPr lang="pt-BR" dirty="0" smtClean="0"/>
              <a:t> entre sistemas. </a:t>
            </a:r>
            <a:r>
              <a:rPr lang="pt-BR" dirty="0"/>
              <a:t>O uso </a:t>
            </a:r>
            <a:r>
              <a:rPr lang="pt-BR" dirty="0" smtClean="0"/>
              <a:t>dum </a:t>
            </a:r>
            <a:r>
              <a:rPr lang="pt-BR" b="1" dirty="0"/>
              <a:t>modelo canônico de integração</a:t>
            </a:r>
            <a:r>
              <a:rPr lang="pt-BR" dirty="0"/>
              <a:t>, independente dos modelos dos sistemas, permite que se altere o modelo </a:t>
            </a:r>
            <a:r>
              <a:rPr lang="pt-BR" dirty="0" smtClean="0"/>
              <a:t>das mensagens dum </a:t>
            </a:r>
            <a:r>
              <a:rPr lang="pt-BR" dirty="0"/>
              <a:t>sistema sem que se impacte a forma como este comunica com o mundo </a:t>
            </a:r>
            <a:r>
              <a:rPr lang="pt-BR" dirty="0" smtClean="0"/>
              <a:t>exterior (outros sistemas).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*TAM – Telecom </a:t>
            </a:r>
            <a:r>
              <a:rPr lang="pt-BR" sz="800" dirty="0" err="1" smtClean="0"/>
              <a:t>Aplication</a:t>
            </a:r>
            <a:r>
              <a:rPr lang="pt-BR" sz="800" dirty="0" smtClean="0"/>
              <a:t> </a:t>
            </a:r>
            <a:r>
              <a:rPr lang="pt-BR" sz="800" dirty="0" err="1" smtClean="0"/>
              <a:t>Map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7" y="1419622"/>
            <a:ext cx="3642455" cy="32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827584" y="3147814"/>
            <a:ext cx="216024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Barramento </a:t>
            </a:r>
            <a:r>
              <a:rPr lang="pt-BR" b="0" i="1" dirty="0"/>
              <a:t>Corporativo </a:t>
            </a:r>
            <a:r>
              <a:rPr lang="pt-BR" b="0" i="1" dirty="0" smtClean="0"/>
              <a:t>de Serviços “Aplicacionais”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131840" y="1347614"/>
            <a:ext cx="59046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Os </a:t>
            </a:r>
            <a:r>
              <a:rPr lang="pt-BR" b="1" dirty="0"/>
              <a:t>Serviços de Aplicação</a:t>
            </a:r>
            <a:r>
              <a:rPr lang="pt-BR" dirty="0"/>
              <a:t>, vão orquestrar os diferentes </a:t>
            </a:r>
            <a:r>
              <a:rPr lang="pt-BR" b="1" dirty="0"/>
              <a:t>Serviços de Conetividade </a:t>
            </a:r>
            <a:r>
              <a:rPr lang="pt-BR" dirty="0"/>
              <a:t>das diversas aplicações, mas dum mesmo domínio, para expor uma única </a:t>
            </a:r>
            <a:r>
              <a:rPr lang="pt-BR" b="1" dirty="0"/>
              <a:t>entidade do modelo canônico </a:t>
            </a:r>
            <a:r>
              <a:rPr lang="pt-BR" dirty="0"/>
              <a:t>e as diversas operações (S)CRUD para manipular essa entidade;</a:t>
            </a:r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Os </a:t>
            </a:r>
            <a:r>
              <a:rPr lang="pt-BR" b="1" dirty="0"/>
              <a:t>Serviços de </a:t>
            </a:r>
            <a:r>
              <a:rPr lang="pt-BR" b="1" dirty="0" smtClean="0"/>
              <a:t>Conetividade, </a:t>
            </a:r>
            <a:r>
              <a:rPr lang="pt-BR" dirty="0"/>
              <a:t>tem a responsabilidade de “encapsular” </a:t>
            </a:r>
            <a:r>
              <a:rPr lang="pt-BR" u="sng" dirty="0"/>
              <a:t>uma</a:t>
            </a:r>
            <a:r>
              <a:rPr lang="pt-BR" dirty="0"/>
              <a:t> só API duma </a:t>
            </a:r>
            <a:r>
              <a:rPr lang="pt-BR" dirty="0" smtClean="0"/>
              <a:t>“aplicação” </a:t>
            </a:r>
            <a:r>
              <a:rPr lang="pt-BR" dirty="0"/>
              <a:t>no mesmo domínio, harmonizar as </a:t>
            </a:r>
            <a:r>
              <a:rPr lang="pt-BR" b="1" dirty="0"/>
              <a:t>diferenças técnicas</a:t>
            </a:r>
            <a:r>
              <a:rPr lang="pt-BR" dirty="0"/>
              <a:t>, tais como protocolos de transporte entre a aplicação e a arquitetura mas também fazer a harmonização das </a:t>
            </a:r>
            <a:r>
              <a:rPr lang="pt-BR" b="1" dirty="0"/>
              <a:t>diferenças semânticas e sintáticas </a:t>
            </a:r>
            <a:r>
              <a:rPr lang="pt-BR" dirty="0"/>
              <a:t>entre o modelo canônico e o modelo interno de dados de cada API da aplicação;</a:t>
            </a:r>
            <a:endParaRPr lang="en-GB" dirty="0"/>
          </a:p>
          <a:p>
            <a:pPr>
              <a:spcBef>
                <a:spcPts val="0"/>
              </a:spcBef>
            </a:pPr>
            <a:endParaRPr lang="pt-BR" sz="800" dirty="0" smtClean="0"/>
          </a:p>
          <a:p>
            <a:pPr>
              <a:spcBef>
                <a:spcPts val="0"/>
              </a:spcBef>
            </a:pPr>
            <a:endParaRPr lang="pt-BR" sz="800" dirty="0"/>
          </a:p>
          <a:p>
            <a:pPr>
              <a:spcBef>
                <a:spcPts val="0"/>
              </a:spcBef>
            </a:pPr>
            <a:r>
              <a:rPr lang="pt-BR" dirty="0" smtClean="0"/>
              <a:t>As </a:t>
            </a:r>
            <a:r>
              <a:rPr lang="pt-BR" b="1" dirty="0" smtClean="0"/>
              <a:t>diferenças de SLA</a:t>
            </a:r>
            <a:r>
              <a:rPr lang="pt-BR" dirty="0" smtClean="0"/>
              <a:t>, são as mais difíceis de harmonizar, mas os serviços de aplicação vão expor um </a:t>
            </a:r>
            <a:r>
              <a:rPr lang="pt-BR" b="1" dirty="0" smtClean="0"/>
              <a:t>SLA único e uniforme </a:t>
            </a:r>
            <a:r>
              <a:rPr lang="pt-BR" dirty="0" smtClean="0"/>
              <a:t>para cada entidade;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9622"/>
            <a:ext cx="2304256" cy="306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5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7667845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BR" dirty="0"/>
              <a:t>A </a:t>
            </a:r>
            <a:r>
              <a:rPr lang="pt-BR" b="1" dirty="0"/>
              <a:t>governança dos dados </a:t>
            </a:r>
            <a:r>
              <a:rPr lang="pt-BR" dirty="0"/>
              <a:t>que trafegam na </a:t>
            </a:r>
            <a:r>
              <a:rPr lang="pt-BR" dirty="0" smtClean="0"/>
              <a:t>Integração é </a:t>
            </a:r>
            <a:r>
              <a:rPr lang="pt-BR" dirty="0"/>
              <a:t>assim uma necessidade para a Arquitetura de </a:t>
            </a:r>
            <a:r>
              <a:rPr lang="pt-BR" dirty="0" smtClean="0"/>
              <a:t>Serviços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7728" y="1743804"/>
            <a:ext cx="4572704" cy="605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Modelo Canônico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visão de alto nível das entidades de negócio, </a:t>
            </a:r>
            <a:r>
              <a:rPr lang="pt-P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e as suas associações.</a:t>
            </a:r>
          </a:p>
        </p:txBody>
      </p:sp>
      <p:pic>
        <p:nvPicPr>
          <p:cNvPr id="13" name="Picture 2" descr="http://www.ibm.com/developerworks/rational/library/content/03July/2000/2428/2428_fig7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7" y="1743811"/>
            <a:ext cx="2958160" cy="2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 33"/>
          <p:cNvSpPr/>
          <p:nvPr/>
        </p:nvSpPr>
        <p:spPr>
          <a:xfrm>
            <a:off x="395536" y="1755754"/>
            <a:ext cx="3383173" cy="1284194"/>
          </a:xfrm>
          <a:prstGeom prst="homePlate">
            <a:avLst>
              <a:gd name="adj" fmla="val 1609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33"/>
          <p:cNvSpPr/>
          <p:nvPr/>
        </p:nvSpPr>
        <p:spPr>
          <a:xfrm>
            <a:off x="395536" y="3111956"/>
            <a:ext cx="3383173" cy="1488260"/>
          </a:xfrm>
          <a:prstGeom prst="homePlate">
            <a:avLst>
              <a:gd name="adj" fmla="val 1402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3887728" y="3291830"/>
            <a:ext cx="4572704" cy="744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Os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Modelos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Integração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irão traduzir técnicamente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a representação do modelo de dados canónico numa determinada plataforma ou mecanismo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integração (Online e Batch).</a:t>
            </a:r>
          </a:p>
        </p:txBody>
      </p:sp>
      <p:sp>
        <p:nvSpPr>
          <p:cNvPr id="18" name="Rectangle 34"/>
          <p:cNvSpPr/>
          <p:nvPr/>
        </p:nvSpPr>
        <p:spPr>
          <a:xfrm>
            <a:off x="3887728" y="4095868"/>
            <a:ext cx="4572704" cy="684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As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Especificações de Serviço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ou/e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Interface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identificam o mapeamento entre as diferentes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mensagens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 utilizadas pelos Interfaces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Sistema utilizando o Modelo Canônico como base.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2973525" y="2304139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Canônico</a:t>
            </a:r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3002124" y="3702320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Integração</a:t>
            </a:r>
          </a:p>
        </p:txBody>
      </p:sp>
      <p:sp>
        <p:nvSpPr>
          <p:cNvPr id="4" name="Seta para cima e para baixo 3"/>
          <p:cNvSpPr/>
          <p:nvPr/>
        </p:nvSpPr>
        <p:spPr>
          <a:xfrm>
            <a:off x="8460432" y="1707654"/>
            <a:ext cx="314672" cy="307243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 smtClean="0"/>
              <a:t>Governança de Dados Corporativos</a:t>
            </a:r>
            <a:endParaRPr lang="pt-BR" b="0" i="1" dirty="0"/>
          </a:p>
        </p:txBody>
      </p:sp>
      <p:sp>
        <p:nvSpPr>
          <p:cNvPr id="21" name="Rectangle 34"/>
          <p:cNvSpPr/>
          <p:nvPr/>
        </p:nvSpPr>
        <p:spPr>
          <a:xfrm>
            <a:off x="3887728" y="2406737"/>
            <a:ext cx="4572704" cy="86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funcionalmente as entidades e os seus atributos, dos quais alguns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são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Dados 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Referência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indicando as respetivas características e diferentes associações com os sistemas que as realizam</a:t>
            </a:r>
            <a:endParaRPr lang="pt-PT" sz="12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22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174079" y="2534700"/>
            <a:ext cx="2285149" cy="3970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 smtClean="0"/>
              <a:t>Governança de Reference Data</a:t>
            </a:r>
            <a:endParaRPr lang="pt-BR" b="0" i="1" dirty="0"/>
          </a:p>
        </p:txBody>
      </p:sp>
      <p:sp>
        <p:nvSpPr>
          <p:cNvPr id="1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19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Diagram 4"/>
          <p:cNvGraphicFramePr/>
          <p:nvPr>
            <p:extLst>
              <p:ext uri="{D42A27DB-BD31-4B8C-83A1-F6EECF244321}">
                <p14:modId xmlns:p14="http://schemas.microsoft.com/office/powerpoint/2010/main" val="1130582037"/>
              </p:ext>
            </p:extLst>
          </p:nvPr>
        </p:nvGraphicFramePr>
        <p:xfrm>
          <a:off x="3816424" y="1131590"/>
          <a:ext cx="4139952" cy="343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3"/>
          <p:cNvSpPr txBox="1"/>
          <p:nvPr/>
        </p:nvSpPr>
        <p:spPr>
          <a:xfrm>
            <a:off x="415773" y="1304754"/>
            <a:ext cx="407373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dirty="0" smtClean="0">
                <a:latin typeface="Arial"/>
                <a:cs typeface="Arial"/>
              </a:rPr>
              <a:t>Dados de Referência</a:t>
            </a:r>
            <a:r>
              <a:rPr lang="pt-BR" sz="1400" dirty="0" smtClean="0">
                <a:latin typeface="Arial"/>
                <a:cs typeface="Arial"/>
              </a:rPr>
              <a:t>, ou </a:t>
            </a:r>
            <a:r>
              <a:rPr lang="pt-BR" sz="1400" i="1" dirty="0" smtClean="0">
                <a:latin typeface="Arial"/>
                <a:cs typeface="Arial"/>
              </a:rPr>
              <a:t>“Reference Data” </a:t>
            </a:r>
            <a:r>
              <a:rPr lang="pt-BR" sz="1400" dirty="0" smtClean="0">
                <a:latin typeface="Arial"/>
                <a:cs typeface="Arial"/>
              </a:rPr>
              <a:t>são dados que ajudam a </a:t>
            </a:r>
            <a:r>
              <a:rPr lang="pt-BR" sz="1400" b="1" dirty="0" smtClean="0">
                <a:latin typeface="Arial"/>
                <a:cs typeface="Arial"/>
              </a:rPr>
              <a:t>categorizar</a:t>
            </a:r>
            <a:r>
              <a:rPr lang="pt-BR" sz="1400" dirty="0" smtClean="0">
                <a:latin typeface="Arial"/>
                <a:cs typeface="Arial"/>
              </a:rPr>
              <a:t> outros dados ou entidades de negócio numa aplicação ou base de dados;</a:t>
            </a:r>
            <a:endParaRPr lang="pt-BR" sz="14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Podem também materializar regras de negócio;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São o que chamamos normalmente por domínios, lista de valores ou tabelas de </a:t>
            </a:r>
            <a:r>
              <a:rPr lang="pt-BR" sz="1400" i="1" dirty="0">
                <a:latin typeface="Arial"/>
                <a:cs typeface="Arial"/>
              </a:rPr>
              <a:t>“</a:t>
            </a:r>
            <a:r>
              <a:rPr lang="pt-BR" sz="1400" i="1" dirty="0" err="1">
                <a:latin typeface="Arial"/>
                <a:cs typeface="Arial"/>
              </a:rPr>
              <a:t>lookup</a:t>
            </a:r>
            <a:r>
              <a:rPr lang="pt-BR" sz="1400" dirty="0">
                <a:latin typeface="Arial"/>
                <a:cs typeface="Arial"/>
              </a:rPr>
              <a:t>”;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Diferente de Dados </a:t>
            </a:r>
            <a:r>
              <a:rPr lang="pt-BR" sz="1400" b="1" dirty="0" smtClean="0">
                <a:latin typeface="Arial"/>
                <a:cs typeface="Arial"/>
              </a:rPr>
              <a:t>Transacionais</a:t>
            </a:r>
            <a:r>
              <a:rPr lang="pt-BR" sz="1400" dirty="0" smtClean="0">
                <a:latin typeface="Arial"/>
                <a:cs typeface="Arial"/>
              </a:rPr>
              <a:t> (que representam dados criados por transações numa aplicação) ou Dados </a:t>
            </a:r>
            <a:r>
              <a:rPr lang="pt-BR" sz="1400" b="1" dirty="0" smtClean="0">
                <a:latin typeface="Arial"/>
                <a:cs typeface="Arial"/>
              </a:rPr>
              <a:t>Mestre</a:t>
            </a:r>
            <a:r>
              <a:rPr lang="pt-BR" sz="1400" dirty="0" smtClean="0">
                <a:latin typeface="Arial"/>
                <a:cs typeface="Arial"/>
              </a:rPr>
              <a:t> (que representam as entidades de negócio )</a:t>
            </a:r>
            <a:endParaRPr lang="pt-BR" sz="1400" dirty="0">
              <a:latin typeface="Arial"/>
              <a:cs typeface="Arial"/>
            </a:endParaRPr>
          </a:p>
        </p:txBody>
      </p:sp>
      <p:cxnSp>
        <p:nvCxnSpPr>
          <p:cNvPr id="17" name="Straight Connector 2"/>
          <p:cNvCxnSpPr/>
          <p:nvPr/>
        </p:nvCxnSpPr>
        <p:spPr bwMode="auto">
          <a:xfrm>
            <a:off x="5351410" y="3796047"/>
            <a:ext cx="1460665" cy="0"/>
          </a:xfrm>
          <a:prstGeom prst="line">
            <a:avLst/>
          </a:prstGeom>
          <a:solidFill>
            <a:srgbClr val="0055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8"/>
          <p:cNvSpPr/>
          <p:nvPr/>
        </p:nvSpPr>
        <p:spPr>
          <a:xfrm>
            <a:off x="7812360" y="1606029"/>
            <a:ext cx="1331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Bilhete de Defeito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Ordem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Serviço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9" name="Straight Connector 13"/>
          <p:cNvCxnSpPr/>
          <p:nvPr/>
        </p:nvCxnSpPr>
        <p:spPr bwMode="auto">
          <a:xfrm flipH="1">
            <a:off x="7871832" y="1491630"/>
            <a:ext cx="1060644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26"/>
          <p:cNvCxnSpPr/>
          <p:nvPr/>
        </p:nvCxnSpPr>
        <p:spPr bwMode="auto">
          <a:xfrm flipH="1">
            <a:off x="7453124" y="2211710"/>
            <a:ext cx="1479352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8"/>
          <p:cNvCxnSpPr/>
          <p:nvPr/>
        </p:nvCxnSpPr>
        <p:spPr bwMode="auto">
          <a:xfrm flipH="1">
            <a:off x="7013959" y="2923010"/>
            <a:ext cx="1918517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30"/>
          <p:cNvCxnSpPr/>
          <p:nvPr/>
        </p:nvCxnSpPr>
        <p:spPr bwMode="auto">
          <a:xfrm flipH="1">
            <a:off x="6661594" y="3651870"/>
            <a:ext cx="2393289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8"/>
          <p:cNvSpPr/>
          <p:nvPr/>
        </p:nvSpPr>
        <p:spPr>
          <a:xfrm>
            <a:off x="6985580" y="3669119"/>
            <a:ext cx="1546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Status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baseline="0" dirty="0" smtClean="0"/>
              <a:t>Tipo de Serviço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Centros de Custo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Códigos de Países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201604" y="2931790"/>
            <a:ext cx="1546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Recurso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7380312" y="2212458"/>
            <a:ext cx="17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Oferta de Produto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Campanha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Hierarquia de 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631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84063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01/10/2014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Final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00" y="1131590"/>
            <a:ext cx="81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9AA6"/>
                </a:solidFill>
                <a:latin typeface="Arial"/>
                <a:cs typeface="Arial"/>
              </a:rPr>
              <a:t>Dados de Referência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não são</a:t>
            </a:r>
            <a:r>
              <a:rPr lang="pt-BR" dirty="0" smtClean="0">
                <a:solidFill>
                  <a:srgbClr val="009AA6"/>
                </a:solidFill>
                <a:latin typeface="Arial"/>
                <a:cs typeface="Arial"/>
              </a:rPr>
              <a:t> Dados Mestre (ou Master Data)</a:t>
            </a:r>
            <a:endParaRPr lang="en-US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42170"/>
              </p:ext>
            </p:extLst>
          </p:nvPr>
        </p:nvGraphicFramePr>
        <p:xfrm>
          <a:off x="504556" y="1562958"/>
          <a:ext cx="8073252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26"/>
                <a:gridCol w="403662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Reference Data (Dados de Referência)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Master Data (Dados Mestre)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Categoriza outros dados. Valores de referência qualificam e/ou classificam dados Mestre ou Transacionais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Representa a entidades de negócio que participam nas transações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conjunto de valores pré-definidos permitidos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Nenhum conjunto de valores pré-definidos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são alterados pelas transações ou processos aplicativos que os usam. Utilizados em modo leitura.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Podem ser criados  e alterados dentro das aplicações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relativamente estáticos ou que mudam muito raramente.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alterados frequentemente pois representam entidades que  evoluem naturalmente com os processos de negócio.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de dados relativamente “flat” e normalmente não inclui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Normalmente estrutura de dados complexa com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Arquitetura de Serviços (SOA)</a:t>
            </a:r>
            <a:br>
              <a:rPr lang="pt-BR" dirty="0" smtClean="0"/>
            </a:br>
            <a:r>
              <a:rPr lang="pt-BR" b="0" i="1" dirty="0" smtClean="0"/>
              <a:t>Governança de Reference Data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21886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Padrões &amp; Políticas da 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1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22</a:t>
            </a:fld>
            <a:endParaRPr lang="pt-BR" dirty="0"/>
          </a:p>
        </p:txBody>
      </p:sp>
      <p:grpSp>
        <p:nvGrpSpPr>
          <p:cNvPr id="5" name="Grupo 23"/>
          <p:cNvGrpSpPr/>
          <p:nvPr/>
        </p:nvGrpSpPr>
        <p:grpSpPr>
          <a:xfrm>
            <a:off x="683568" y="1680514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680514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3584" y="1680514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752428" y="2639562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743050" y="3027756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619944" y="2256578"/>
            <a:ext cx="2439888" cy="1224136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Barramento</a:t>
            </a:r>
            <a:r>
              <a:rPr lang="pt-BR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Corporativo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467544" y="1320474"/>
            <a:ext cx="2736304" cy="2304256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Padrões, Políticas e Procedimentos</a:t>
            </a:r>
            <a:endParaRPr lang="pt-BR" dirty="0"/>
          </a:p>
        </p:txBody>
      </p:sp>
      <p:sp>
        <p:nvSpPr>
          <p:cNvPr id="1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79912" y="1347614"/>
            <a:ext cx="4798888" cy="2543773"/>
          </a:xfrm>
        </p:spPr>
        <p:txBody>
          <a:bodyPr/>
          <a:lstStyle/>
          <a:p>
            <a:r>
              <a:rPr lang="pt-BR" dirty="0" smtClean="0"/>
              <a:t>Como mencionado, a </a:t>
            </a:r>
            <a:r>
              <a:rPr lang="pt-BR" b="1" dirty="0" smtClean="0"/>
              <a:t>Governança de Arquitetura (SOA) </a:t>
            </a:r>
            <a:r>
              <a:rPr lang="pt-BR" dirty="0" smtClean="0"/>
              <a:t>definiu um conjunto de </a:t>
            </a:r>
            <a:r>
              <a:rPr lang="pt-BR" b="1" dirty="0" smtClean="0"/>
              <a:t>Padrões, Políticas e Procedimentos </a:t>
            </a:r>
            <a:r>
              <a:rPr lang="pt-PT" dirty="0">
                <a:latin typeface="Arial" pitchFamily="34" charset="0"/>
                <a:cs typeface="Arial" pitchFamily="34" charset="0"/>
              </a:rPr>
              <a:t>para que seja possível realizar uma gestão mais adequada da arquitetura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integração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online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(ou SOA) </a:t>
            </a:r>
            <a:r>
              <a:rPr lang="pt-PT" dirty="0">
                <a:latin typeface="Arial" pitchFamily="34" charset="0"/>
                <a:cs typeface="Arial" pitchFamily="34" charset="0"/>
              </a:rPr>
              <a:t>da Oi e assim obter os benefícios pretendidos através da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padronização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reutilização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dos serviços do barramento. </a:t>
            </a:r>
          </a:p>
          <a:p>
            <a:endParaRPr lang="pt-BR" dirty="0" smtClean="0"/>
          </a:p>
          <a:p>
            <a:pPr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Esta seção </a:t>
            </a:r>
            <a:r>
              <a:rPr lang="pt-PT" dirty="0">
                <a:latin typeface="Arial" pitchFamily="34" charset="0"/>
                <a:cs typeface="Arial" pitchFamily="34" charset="0"/>
              </a:rPr>
              <a:t>serve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Guia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para a utilização destes por </a:t>
            </a:r>
            <a:r>
              <a:rPr lang="pt-PT" dirty="0">
                <a:latin typeface="Arial" pitchFamily="34" charset="0"/>
                <a:cs typeface="Arial" pitchFamily="34" charset="0"/>
              </a:rPr>
              <a:t>consumidores e provedores de serviços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do barramento corporativo da Oi.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b="0" i="1" dirty="0" smtClean="0"/>
              <a:t>Padrões </a:t>
            </a:r>
            <a:r>
              <a:rPr lang="pt-BR" b="0" i="1" dirty="0"/>
              <a:t>de Transporte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1835696" y="1203598"/>
            <a:ext cx="7057429" cy="523220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b="1" dirty="0"/>
              <a:t>P</a:t>
            </a:r>
            <a:r>
              <a:rPr lang="pt-BR" b="1" dirty="0" smtClean="0"/>
              <a:t>rotocolos </a:t>
            </a:r>
            <a:r>
              <a:rPr lang="pt-BR" b="1" dirty="0"/>
              <a:t>P</a:t>
            </a:r>
            <a:r>
              <a:rPr lang="pt-BR" b="1" dirty="0" smtClean="0"/>
              <a:t>adrão </a:t>
            </a:r>
            <a:r>
              <a:rPr lang="pt-BR" dirty="0" smtClean="0"/>
              <a:t>(base) que irão ser suportados pela </a:t>
            </a:r>
            <a:r>
              <a:rPr lang="pt-BR" b="1" dirty="0" smtClean="0"/>
              <a:t>Arquitetura de Serviços</a:t>
            </a:r>
            <a:r>
              <a:rPr lang="pt-BR" dirty="0" smtClean="0"/>
              <a:t> são os seguintes: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876006"/>
            <a:ext cx="568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 smtClean="0"/>
              <a:t>*Este é o protocolo “default” dos </a:t>
            </a:r>
            <a:r>
              <a:rPr lang="pt-BR" sz="1000" b="1" dirty="0" smtClean="0"/>
              <a:t>Serviços </a:t>
            </a:r>
            <a:r>
              <a:rPr lang="pt-BR" sz="1000" dirty="0" smtClean="0"/>
              <a:t>da Arquitetura.</a:t>
            </a:r>
            <a:endParaRPr lang="pt-BR" sz="10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71568"/>
              </p:ext>
            </p:extLst>
          </p:nvPr>
        </p:nvGraphicFramePr>
        <p:xfrm>
          <a:off x="1907704" y="1779662"/>
          <a:ext cx="6912768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4899"/>
                <a:gridCol w="455786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HTTP*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HTTP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SOAP over JMS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Mensagens SOAP</a:t>
                      </a:r>
                      <a:r>
                        <a:rPr lang="pt-BR" baseline="0" dirty="0" smtClean="0"/>
                        <a:t> sobre transporte JMS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Espaço Reservado para Conteúdo 3"/>
          <p:cNvSpPr txBox="1">
            <a:spLocks/>
          </p:cNvSpPr>
          <p:nvPr/>
        </p:nvSpPr>
        <p:spPr>
          <a:xfrm>
            <a:off x="1907704" y="2715766"/>
            <a:ext cx="705678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seguintes </a:t>
            </a:r>
            <a:r>
              <a:rPr lang="pt-BR" b="1" dirty="0" smtClean="0"/>
              <a:t>especificações (standards</a:t>
            </a:r>
            <a:r>
              <a:rPr lang="pt-BR" dirty="0" smtClean="0"/>
              <a:t>) são suportadas:</a:t>
            </a:r>
          </a:p>
          <a:p>
            <a:r>
              <a:rPr lang="pt-BR" b="1" dirty="0" smtClean="0"/>
              <a:t>Base                                                WS-I Profiles</a:t>
            </a:r>
            <a:endParaRPr lang="pt-BR" b="1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82401"/>
              </p:ext>
            </p:extLst>
          </p:nvPr>
        </p:nvGraphicFramePr>
        <p:xfrm>
          <a:off x="1923896" y="3291830"/>
          <a:ext cx="1784008" cy="1341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4008"/>
              </a:tblGrid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WSDL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SOAP</a:t>
                      </a:r>
                      <a:endParaRPr lang="pt-BR" sz="1600" dirty="0"/>
                    </a:p>
                  </a:txBody>
                  <a:tcPr/>
                </a:tc>
              </a:tr>
              <a:tr h="27357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XML</a:t>
                      </a:r>
                      <a:endParaRPr lang="pt-BR" sz="1600" dirty="0"/>
                    </a:p>
                  </a:txBody>
                  <a:tcPr/>
                </a:tc>
              </a:tr>
              <a:tr h="3025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HTTP,</a:t>
                      </a:r>
                      <a:r>
                        <a:rPr lang="pt-BR" sz="1600" baseline="0" dirty="0" smtClean="0"/>
                        <a:t> HTTPS, JMS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8599"/>
              </p:ext>
            </p:extLst>
          </p:nvPr>
        </p:nvGraphicFramePr>
        <p:xfrm>
          <a:off x="4716016" y="3330550"/>
          <a:ext cx="3744416" cy="1041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48273"/>
                <a:gridCol w="1296143"/>
              </a:tblGrid>
              <a:tr h="148653">
                <a:tc>
                  <a:txBody>
                    <a:bodyPr/>
                    <a:lstStyle/>
                    <a:p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Reliable Secure Profile</a:t>
                      </a:r>
                      <a:endParaRPr lang="pt-B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Security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v1.1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Basic</a:t>
                      </a:r>
                      <a:r>
                        <a:rPr lang="pt-BR" sz="1600" baseline="0" dirty="0" smtClean="0"/>
                        <a:t> Profile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v1.1, v1.2, v2.0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3" y="1347614"/>
            <a:ext cx="1230677" cy="20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Padrões de Comunicação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diferentes </a:t>
            </a:r>
            <a:r>
              <a:rPr lang="pt-BR" b="1" dirty="0" smtClean="0"/>
              <a:t>padrões de comunicação</a:t>
            </a:r>
            <a:r>
              <a:rPr lang="pt-BR" dirty="0" smtClean="0"/>
              <a:t>, que estarão disponíveis tanto para os consumidores como para os provedores.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962524"/>
              </p:ext>
            </p:extLst>
          </p:nvPr>
        </p:nvGraphicFramePr>
        <p:xfrm>
          <a:off x="539750" y="2067496"/>
          <a:ext cx="7794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Visio" r:id="rId4" imgW="777545" imgH="488899" progId="Visio.Drawing.11">
                  <p:embed/>
                </p:oleObj>
              </mc:Choice>
              <mc:Fallback>
                <p:oleObj name="Visio" r:id="rId4" imgW="777545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7496"/>
                        <a:ext cx="7794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Conteúdo 3"/>
          <p:cNvSpPr txBox="1">
            <a:spLocks/>
          </p:cNvSpPr>
          <p:nvPr/>
        </p:nvSpPr>
        <p:spPr>
          <a:xfrm>
            <a:off x="1547664" y="1960494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fica à espera duma resposta do provedor, antes de recomeçar o fluxo de execução. Isto pode ser suportado com um “interface” síncrono ou assíncrono.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08414"/>
              </p:ext>
            </p:extLst>
          </p:nvPr>
        </p:nvGraphicFramePr>
        <p:xfrm>
          <a:off x="539750" y="2873946"/>
          <a:ext cx="777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Visio" r:id="rId6" imgW="774497" imgH="488899" progId="Visio.Drawing.11">
                  <p:embed/>
                </p:oleObj>
              </mc:Choice>
              <mc:Fallback>
                <p:oleObj name="Visio" r:id="rId6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73946"/>
                        <a:ext cx="777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53109"/>
              </p:ext>
            </p:extLst>
          </p:nvPr>
        </p:nvGraphicFramePr>
        <p:xfrm>
          <a:off x="539552" y="3610843"/>
          <a:ext cx="749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Visio" r:id="rId8" imgW="774497" imgH="488899" progId="Visio.Drawing.11">
                  <p:embed/>
                </p:oleObj>
              </mc:Choice>
              <mc:Fallback>
                <p:oleObj name="Visio" r:id="rId8" imgW="774497" imgH="4888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10843"/>
                        <a:ext cx="749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3"/>
          <p:cNvSpPr txBox="1">
            <a:spLocks/>
          </p:cNvSpPr>
          <p:nvPr/>
        </p:nvSpPr>
        <p:spPr>
          <a:xfrm>
            <a:off x="1547664" y="2726102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smtClean="0"/>
              <a:t>Assíncrono</a:t>
            </a:r>
            <a:r>
              <a:rPr lang="pt-BR" sz="1200" dirty="0" smtClean="0"/>
              <a:t> </a:t>
            </a:r>
          </a:p>
          <a:p>
            <a:r>
              <a:rPr lang="pt-BR" sz="1200" dirty="0" smtClean="0"/>
              <a:t>O consumidor delega o controlo da execução ao provedor depois do envio da requisição. A resposta é iniciada pelo provedor com uma chamada ao consumidor quando a requisição termina.</a:t>
            </a:r>
          </a:p>
        </p:txBody>
      </p:sp>
      <p:sp>
        <p:nvSpPr>
          <p:cNvPr id="15" name="Espaço Reservado para Conteúdo 3"/>
          <p:cNvSpPr txBox="1">
            <a:spLocks/>
          </p:cNvSpPr>
          <p:nvPr/>
        </p:nvSpPr>
        <p:spPr>
          <a:xfrm>
            <a:off x="1547664" y="3544670"/>
            <a:ext cx="70612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 err="1" smtClean="0"/>
              <a:t>Publish</a:t>
            </a:r>
            <a:r>
              <a:rPr lang="pt-BR" sz="1200" b="1" dirty="0" smtClean="0"/>
              <a:t>/</a:t>
            </a:r>
            <a:r>
              <a:rPr lang="pt-BR" sz="1200" b="1" dirty="0" err="1" smtClean="0"/>
              <a:t>Subscribe</a:t>
            </a:r>
            <a:endParaRPr lang="pt-BR" sz="1200" dirty="0" smtClean="0"/>
          </a:p>
          <a:p>
            <a:r>
              <a:rPr lang="pt-BR" sz="1200" dirty="0" smtClean="0"/>
              <a:t>O consumidor envia (publica) uma requisição a múltiplos provedores e subscreve-se para receber as múltiplas respostas.</a:t>
            </a:r>
          </a:p>
        </p:txBody>
      </p:sp>
    </p:spTree>
    <p:extLst>
      <p:ext uri="{BB962C8B-B14F-4D97-AF65-F5344CB8AC3E}">
        <p14:creationId xmlns:p14="http://schemas.microsoft.com/office/powerpoint/2010/main" val="14380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146800" cy="738664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ou </a:t>
            </a:r>
            <a:r>
              <a:rPr lang="pt-BR" b="1" dirty="0" smtClean="0"/>
              <a:t>provedores</a:t>
            </a:r>
            <a:r>
              <a:rPr lang="pt-BR" dirty="0" smtClean="0"/>
              <a:t> de serviços que interagem com a Arquitetura deverão utilizar como formato da mensagem o padrão de </a:t>
            </a:r>
            <a:r>
              <a:rPr lang="pt-BR" b="1" dirty="0" smtClean="0"/>
              <a:t>Formato Canônico</a:t>
            </a:r>
            <a:r>
              <a:rPr lang="pt-BR" dirty="0" smtClean="0"/>
              <a:t> da Arquitetura (que irá depender do </a:t>
            </a:r>
            <a:r>
              <a:rPr lang="pt-BR" b="1" dirty="0"/>
              <a:t>protocolo de mensagem </a:t>
            </a:r>
            <a:r>
              <a:rPr lang="pt-BR" dirty="0" smtClean="0"/>
              <a:t>utilizado, e.g. SOAP, XML, etc..).</a:t>
            </a:r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267744" y="2069084"/>
            <a:ext cx="6336704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Duas entidades foram definidas para as mensagens a serem recebidas ou enviadas pela Arquitetura, estas entidades irão ser definidas no </a:t>
            </a:r>
            <a:r>
              <a:rPr lang="pt-BR" dirty="0" err="1" smtClean="0"/>
              <a:t>Message</a:t>
            </a:r>
            <a:r>
              <a:rPr lang="pt-BR" dirty="0"/>
              <a:t> </a:t>
            </a:r>
            <a:r>
              <a:rPr lang="pt-BR" dirty="0" smtClean="0"/>
              <a:t>Header das mensagens </a:t>
            </a:r>
            <a:r>
              <a:rPr lang="pt-BR" dirty="0" err="1" smtClean="0"/>
              <a:t>request</a:t>
            </a:r>
            <a:r>
              <a:rPr lang="pt-BR" dirty="0" smtClean="0"/>
              <a:t> e response dos serviços: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latin typeface="Myriad Pro" pitchFamily="34" charset="0"/>
              </a:rPr>
              <a:t>Message Header</a:t>
            </a:r>
            <a:r>
              <a:rPr lang="pt-PT" dirty="0" smtClean="0">
                <a:latin typeface="Myriad Pro" pitchFamily="34" charset="0"/>
              </a:rPr>
              <a:t>: </a:t>
            </a:r>
            <a:r>
              <a:rPr lang="pt-BR" dirty="0" smtClean="0"/>
              <a:t>Estrutura de metadados que representa </a:t>
            </a:r>
            <a:r>
              <a:rPr lang="pt-BR" dirty="0"/>
              <a:t>o </a:t>
            </a:r>
            <a:r>
              <a:rPr lang="pt-BR" b="1" dirty="0" smtClean="0"/>
              <a:t>cabeçalho das mensagens</a:t>
            </a:r>
            <a:r>
              <a:rPr lang="pt-BR" dirty="0" smtClean="0"/>
              <a:t>, e que </a:t>
            </a:r>
            <a:r>
              <a:rPr lang="pt-BR" dirty="0"/>
              <a:t>deverá estar presente em todas as mensagens recebidas e retornadas pelas operações dos serviços, tanto nas execuções síncronas das </a:t>
            </a:r>
            <a:r>
              <a:rPr lang="pt-BR" dirty="0" smtClean="0"/>
              <a:t>operações, </a:t>
            </a:r>
            <a:r>
              <a:rPr lang="pt-BR" dirty="0"/>
              <a:t>quanto assíncronas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Myriad Pro" pitchFamily="34" charset="0"/>
              </a:rPr>
              <a:t>Response</a:t>
            </a:r>
            <a:r>
              <a:rPr lang="pt-BR" dirty="0" smtClean="0">
                <a:latin typeface="Myriad Pro" pitchFamily="34" charset="0"/>
              </a:rPr>
              <a:t>: </a:t>
            </a:r>
            <a:r>
              <a:rPr lang="pt-BR" dirty="0"/>
              <a:t>Estrutura de </a:t>
            </a:r>
            <a:r>
              <a:rPr lang="pt-BR" dirty="0" smtClean="0"/>
              <a:t>metadados que propaga </a:t>
            </a:r>
            <a:r>
              <a:rPr lang="pt-BR" b="1" dirty="0" smtClean="0"/>
              <a:t>o(s) código(s) de retorno </a:t>
            </a:r>
            <a:r>
              <a:rPr lang="pt-BR" dirty="0" smtClean="0"/>
              <a:t>(de sucesso ou erro) e informações associadas da framework a ser enviadas aos consumidores de serviço ou pelos provedores de serviços que interagem com a Arquitetura;</a:t>
            </a:r>
            <a:endParaRPr lang="pt-PT" dirty="0">
              <a:latin typeface="Myriad Pro" pitchFamily="34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16002"/>
            <a:ext cx="1682842" cy="25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/>
              <a:t>Padrão de </a:t>
            </a:r>
            <a:r>
              <a:rPr lang="pt-BR" b="0" i="1" dirty="0" smtClean="0"/>
              <a:t>Mensagem (Formato Canônico)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35800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/>
              <a:t>Padrão de Mensagem </a:t>
            </a:r>
            <a:r>
              <a:rPr lang="pt-BR" b="0" i="1" dirty="0" smtClean="0"/>
              <a:t>(Mensagem Canônica)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2793571" y="1905094"/>
            <a:ext cx="580705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</a:t>
            </a:r>
            <a:r>
              <a:rPr lang="pt-BR" b="1" dirty="0" smtClean="0"/>
              <a:t>modelo canônico corporativo </a:t>
            </a:r>
            <a:r>
              <a:rPr lang="pt-BR" dirty="0" smtClean="0"/>
              <a:t>servirá de </a:t>
            </a:r>
            <a:r>
              <a:rPr lang="pt-BR" b="1" dirty="0" smtClean="0"/>
              <a:t>vocabulário comum </a:t>
            </a:r>
            <a:r>
              <a:rPr lang="pt-BR" dirty="0" smtClean="0"/>
              <a:t>entre</a:t>
            </a:r>
            <a:r>
              <a:rPr lang="pt-PT" dirty="0" smtClean="0">
                <a:latin typeface="Myriad Pro" pitchFamily="34" charset="0"/>
              </a:rPr>
              <a:t> </a:t>
            </a:r>
            <a:r>
              <a:rPr lang="pt-PT" dirty="0">
                <a:latin typeface="Myriad Pro" pitchFamily="34" charset="0"/>
              </a:rPr>
              <a:t>todos os sistemas </a:t>
            </a:r>
            <a:r>
              <a:rPr lang="pt-PT" dirty="0" smtClean="0">
                <a:latin typeface="Myriad Pro" pitchFamily="34" charset="0"/>
              </a:rPr>
              <a:t>e/ou </a:t>
            </a:r>
            <a:r>
              <a:rPr lang="pt-PT" dirty="0">
                <a:latin typeface="Myriad Pro" pitchFamily="34" charset="0"/>
              </a:rPr>
              <a:t>aplicações que tenham de passar informação </a:t>
            </a:r>
            <a:r>
              <a:rPr lang="pt-PT" dirty="0" smtClean="0">
                <a:latin typeface="Myriad Pro" pitchFamily="34" charset="0"/>
              </a:rPr>
              <a:t>relevante </a:t>
            </a:r>
            <a:r>
              <a:rPr lang="pt-PT" dirty="0">
                <a:latin typeface="Myriad Pro" pitchFamily="34" charset="0"/>
              </a:rPr>
              <a:t>através de integração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Ele define </a:t>
            </a:r>
            <a:r>
              <a:rPr lang="pt-BR" dirty="0"/>
              <a:t>a </a:t>
            </a:r>
            <a:r>
              <a:rPr lang="pt-BR" b="1" dirty="0"/>
              <a:t>representação técnica das entidades </a:t>
            </a:r>
            <a:r>
              <a:rPr lang="pt-BR" dirty="0"/>
              <a:t>(i.e. </a:t>
            </a:r>
            <a:r>
              <a:rPr lang="pt-PT" dirty="0">
                <a:latin typeface="Myriad Pro" pitchFamily="34" charset="0"/>
              </a:rPr>
              <a:t>sintaxe – tipo, formato, tamanho, etc.. ) e identifica os atributos com valores fechados, que definimos como </a:t>
            </a:r>
            <a:r>
              <a:rPr lang="pt-PT" b="1" dirty="0">
                <a:latin typeface="Myriad Pro" pitchFamily="34" charset="0"/>
              </a:rPr>
              <a:t>dados referência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dk1"/>
                </a:solidFill>
              </a:rPr>
              <a:t>Todos </a:t>
            </a:r>
            <a:r>
              <a:rPr lang="pt-BR" dirty="0">
                <a:solidFill>
                  <a:schemeClr val="dk1"/>
                </a:solidFill>
              </a:rPr>
              <a:t>os </a:t>
            </a:r>
            <a:r>
              <a:rPr lang="pt-BR" b="1" dirty="0">
                <a:solidFill>
                  <a:schemeClr val="dk1"/>
                </a:solidFill>
              </a:rPr>
              <a:t>Serviços de Negócio </a:t>
            </a:r>
            <a:r>
              <a:rPr lang="pt-BR" dirty="0">
                <a:solidFill>
                  <a:schemeClr val="dk1"/>
                </a:solidFill>
              </a:rPr>
              <a:t>expostos pelo Barramento irão utilizar como </a:t>
            </a:r>
            <a:r>
              <a:rPr lang="pt-BR" b="1" dirty="0">
                <a:solidFill>
                  <a:schemeClr val="dk1"/>
                </a:solidFill>
              </a:rPr>
              <a:t>padrão de mensagens</a:t>
            </a:r>
            <a:r>
              <a:rPr lang="pt-BR" dirty="0">
                <a:solidFill>
                  <a:schemeClr val="dk1"/>
                </a:solidFill>
              </a:rPr>
              <a:t> as </a:t>
            </a:r>
            <a:r>
              <a:rPr lang="pt-BR" b="1" dirty="0">
                <a:solidFill>
                  <a:schemeClr val="dk1"/>
                </a:solidFill>
              </a:rPr>
              <a:t>entidades de negócio</a:t>
            </a:r>
            <a:r>
              <a:rPr lang="pt-BR" dirty="0">
                <a:solidFill>
                  <a:schemeClr val="dk1"/>
                </a:solidFill>
              </a:rPr>
              <a:t> baseadas no </a:t>
            </a:r>
            <a:r>
              <a:rPr lang="pt-BR" b="1" dirty="0">
                <a:solidFill>
                  <a:schemeClr val="dk1"/>
                </a:solidFill>
              </a:rPr>
              <a:t>Modelo Canônico </a:t>
            </a:r>
            <a:r>
              <a:rPr lang="pt-BR" dirty="0">
                <a:solidFill>
                  <a:schemeClr val="dk1"/>
                </a:solidFill>
              </a:rPr>
              <a:t>de dados da Oi, que é o </a:t>
            </a:r>
            <a:r>
              <a:rPr lang="pt-BR" dirty="0">
                <a:latin typeface="Myriad Pro" pitchFamily="34" charset="0"/>
              </a:rPr>
              <a:t>modelo lógico de informação corporativa</a:t>
            </a:r>
            <a:r>
              <a:rPr lang="pt-BR" dirty="0">
                <a:solidFill>
                  <a:schemeClr val="dk1"/>
                </a:solidFill>
              </a:rPr>
              <a:t>.</a:t>
            </a:r>
          </a:p>
          <a:p>
            <a:endParaRPr lang="pt-BR" dirty="0" smtClean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323528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*SID – </a:t>
            </a:r>
            <a:r>
              <a:rPr lang="pt-BR" sz="800" dirty="0" err="1" smtClean="0"/>
              <a:t>Shared</a:t>
            </a:r>
            <a:r>
              <a:rPr lang="pt-BR" sz="800" dirty="0" smtClean="0"/>
              <a:t> </a:t>
            </a:r>
            <a:r>
              <a:rPr lang="pt-BR" sz="800" dirty="0" err="1" smtClean="0"/>
              <a:t>Information</a:t>
            </a:r>
            <a:r>
              <a:rPr lang="pt-BR" sz="800" dirty="0" smtClean="0"/>
              <a:t> </a:t>
            </a:r>
            <a:r>
              <a:rPr lang="pt-BR" sz="800" dirty="0" err="1" smtClean="0"/>
              <a:t>Model</a:t>
            </a:r>
            <a:r>
              <a:rPr lang="pt-BR" sz="800" dirty="0" smtClean="0"/>
              <a:t>, </a:t>
            </a:r>
            <a:r>
              <a:rPr lang="pt-BR" sz="800" dirty="0" err="1" smtClean="0"/>
              <a:t>TMForum</a:t>
            </a:r>
            <a:r>
              <a:rPr lang="pt-BR" sz="800" dirty="0" smtClean="0"/>
              <a:t> </a:t>
            </a:r>
            <a:endParaRPr lang="pt-BR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1899785" cy="28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146800" cy="523220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b="1" dirty="0" smtClean="0"/>
              <a:t>Modelo Canônico de Integração </a:t>
            </a:r>
            <a:r>
              <a:rPr lang="pt-BR" dirty="0" smtClean="0"/>
              <a:t>representa uma </a:t>
            </a:r>
            <a:r>
              <a:rPr lang="pt-BR" b="1" dirty="0" smtClean="0"/>
              <a:t>padronização do conteúdo das mensagens </a:t>
            </a:r>
            <a:r>
              <a:rPr lang="pt-BR" dirty="0" smtClean="0"/>
              <a:t>(sintaxe e semântica)</a:t>
            </a:r>
            <a:r>
              <a:rPr lang="pt-BR" b="1" dirty="0" smtClean="0"/>
              <a:t> </a:t>
            </a:r>
            <a:r>
              <a:rPr lang="pt-BR" dirty="0" smtClean="0"/>
              <a:t>dos serviços pertencentes à Arquitetura de Serviços.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55161" y="3651870"/>
            <a:ext cx="136815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2" y="1419622"/>
            <a:ext cx="1814859" cy="194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07" y="316001"/>
            <a:ext cx="6768000" cy="646331"/>
          </a:xfrm>
        </p:spPr>
        <p:txBody>
          <a:bodyPr/>
          <a:lstStyle/>
          <a:p>
            <a:pPr>
              <a:tabLst>
                <a:tab pos="5826125" algn="l"/>
              </a:tabLst>
            </a:pPr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/>
              <a:t>Padrão de Mensagem </a:t>
            </a:r>
            <a:r>
              <a:rPr lang="pt-BR" b="0" i="1" dirty="0" smtClean="0"/>
              <a:t>(Códigos Retorno)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82916"/>
              </p:ext>
            </p:extLst>
          </p:nvPr>
        </p:nvGraphicFramePr>
        <p:xfrm>
          <a:off x="2195737" y="2139702"/>
          <a:ext cx="662473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2"/>
                <a:gridCol w="906543"/>
                <a:gridCol w="5160321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Tipo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Definição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</a:tr>
              <a:tr h="6120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Sucesso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sucesso na execução da Requisição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Técnico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um erro técnico no serviço/</a:t>
                      </a:r>
                      <a:r>
                        <a:rPr lang="pt-BR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api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São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erros que normalmente </a:t>
                      </a:r>
                      <a:r>
                        <a:rPr lang="pt-BR" sz="1000" b="1" baseline="0" noProof="0" dirty="0" smtClean="0">
                          <a:effectLst/>
                          <a:latin typeface="arial"/>
                        </a:rPr>
                        <a:t>não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são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esperados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 e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para os quais os consumidores de serviços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não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podem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000" b="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facilmente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 </a:t>
                      </a:r>
                      <a:r>
                        <a:rPr lang="pt-BR" sz="1000" b="1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recuperar</a:t>
                      </a:r>
                      <a:r>
                        <a:rPr lang="pt-BR" sz="10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pois e</a:t>
                      </a:r>
                      <a:r>
                        <a:rPr lang="pt-BR" sz="1000" kern="120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stão dependentes de outros</a:t>
                      </a:r>
                      <a:r>
                        <a:rPr lang="pt-BR" sz="10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resolver a causa raiz do problema.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Erro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de Negócio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 um erro funcional/negócio. Erro previsto pela </a:t>
                      </a:r>
                      <a:r>
                        <a:rPr lang="pt-BR" sz="1000" b="1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lógica de negócio 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do serviço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pt-BR" sz="1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i.e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Cliente já existe, Cliente bloqueado, Cliente não existe). São </a:t>
                      </a:r>
                      <a:r>
                        <a:rPr lang="pt-BR" sz="1000" baseline="0" noProof="0" dirty="0" smtClean="0">
                          <a:effectLst/>
                          <a:latin typeface="arial"/>
                        </a:rPr>
                        <a:t>erros esperados (i.e. podem ser definidos no contrato dos serviços) 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para os quais os consumidores </a:t>
                      </a:r>
                      <a:r>
                        <a:rPr lang="pt-BR" sz="1000" b="1" noProof="0" dirty="0" smtClean="0">
                          <a:effectLst/>
                          <a:latin typeface="arial"/>
                        </a:rPr>
                        <a:t>podem</a:t>
                      </a:r>
                      <a:r>
                        <a:rPr lang="pt-BR" sz="1000" noProof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pt-BR" sz="1000" b="0" noProof="0" dirty="0" smtClean="0">
                          <a:effectLst/>
                          <a:latin typeface="arial"/>
                        </a:rPr>
                        <a:t>normalmente</a:t>
                      </a:r>
                      <a:r>
                        <a:rPr lang="pt-BR" sz="1000" b="1" noProof="0" dirty="0" smtClean="0">
                          <a:effectLst/>
                          <a:latin typeface="arial"/>
                        </a:rPr>
                        <a:t> recuperar.</a:t>
                      </a:r>
                      <a:endParaRPr lang="pt-BR" sz="1000" noProof="0" dirty="0" smtClean="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</a:tr>
              <a:tr h="1957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Aviso</a:t>
                      </a:r>
                      <a:endParaRPr lang="pt-BR" sz="1000" kern="1200" dirty="0">
                        <a:solidFill>
                          <a:schemeClr val="dk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Representa que houve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um aviso (e.g. requisição já processada), mas a requisição foi processada (com restrições).</a:t>
                      </a:r>
                      <a:endParaRPr lang="pt-BR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123728" y="1275606"/>
            <a:ext cx="6840760" cy="738664"/>
          </a:xfrm>
        </p:spPr>
        <p:txBody>
          <a:bodyPr/>
          <a:lstStyle/>
          <a:p>
            <a:r>
              <a:rPr lang="pt-BR" dirty="0" smtClean="0"/>
              <a:t>Como referido, todas as mensagens resposta enviadas/recebidas pela Arquitetura terão uma </a:t>
            </a:r>
            <a:r>
              <a:rPr lang="pt-BR" b="1" dirty="0" smtClean="0"/>
              <a:t>estrutura padrão</a:t>
            </a:r>
            <a:r>
              <a:rPr lang="pt-BR" dirty="0" smtClean="0"/>
              <a:t>. O código de retorno dum serviço será tipificado da seguinte forma, sendo os erros classificados de </a:t>
            </a:r>
            <a:r>
              <a:rPr lang="pt-BR" b="1" dirty="0" smtClean="0"/>
              <a:t>Técnicos</a:t>
            </a:r>
            <a:r>
              <a:rPr lang="pt-BR" dirty="0" smtClean="0"/>
              <a:t> ou de </a:t>
            </a:r>
            <a:r>
              <a:rPr lang="pt-BR" b="1" dirty="0" smtClean="0"/>
              <a:t>Negócio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09753" y="2991553"/>
            <a:ext cx="981927" cy="30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123728" y="4280778"/>
            <a:ext cx="6711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pt-PT" sz="1400" dirty="0">
                <a:latin typeface="Arial"/>
                <a:cs typeface="Arial"/>
              </a:rPr>
              <a:t>Os </a:t>
            </a:r>
            <a:r>
              <a:rPr lang="pt-PT" sz="1400" b="1" dirty="0">
                <a:latin typeface="Arial"/>
                <a:cs typeface="Arial"/>
              </a:rPr>
              <a:t>códigos de retorno </a:t>
            </a:r>
            <a:r>
              <a:rPr lang="pt-PT" sz="1400" dirty="0">
                <a:latin typeface="Arial"/>
                <a:cs typeface="Arial"/>
              </a:rPr>
              <a:t>devolvidos pelos </a:t>
            </a:r>
            <a:r>
              <a:rPr lang="pt-PT" sz="1400" b="1" dirty="0" smtClean="0">
                <a:latin typeface="Arial"/>
                <a:cs typeface="Arial"/>
              </a:rPr>
              <a:t>provedores</a:t>
            </a:r>
            <a:r>
              <a:rPr lang="pt-PT" sz="1400" dirty="0" smtClean="0">
                <a:latin typeface="Arial"/>
                <a:cs typeface="Arial"/>
              </a:rPr>
              <a:t> devem </a:t>
            </a:r>
            <a:r>
              <a:rPr lang="pt-PT" sz="1400" dirty="0">
                <a:latin typeface="Arial"/>
                <a:cs typeface="Arial"/>
              </a:rPr>
              <a:t>ter uma </a:t>
            </a:r>
            <a:r>
              <a:rPr lang="pt-PT" sz="1400" b="1" u="sng" dirty="0">
                <a:latin typeface="Arial"/>
                <a:cs typeface="Arial"/>
              </a:rPr>
              <a:t>semântica </a:t>
            </a:r>
            <a:r>
              <a:rPr lang="pt-PT" sz="1400" b="1" u="sng" dirty="0" smtClean="0">
                <a:latin typeface="Arial"/>
                <a:cs typeface="Arial"/>
              </a:rPr>
              <a:t>unívoca</a:t>
            </a:r>
            <a:r>
              <a:rPr lang="pt-PT" sz="1400" dirty="0">
                <a:latin typeface="Arial"/>
                <a:cs typeface="Arial"/>
              </a:rPr>
              <a:t> </a:t>
            </a:r>
            <a:r>
              <a:rPr lang="pt-PT" sz="1400" dirty="0" smtClean="0">
                <a:latin typeface="Arial"/>
                <a:cs typeface="Arial"/>
              </a:rPr>
              <a:t>(um código =  </a:t>
            </a:r>
            <a:r>
              <a:rPr lang="pt-PT" sz="1400" dirty="0">
                <a:latin typeface="Arial"/>
                <a:cs typeface="Arial"/>
              </a:rPr>
              <a:t>um </a:t>
            </a:r>
            <a:r>
              <a:rPr lang="pt-PT" sz="1400" dirty="0" smtClean="0">
                <a:latin typeface="Arial"/>
                <a:cs typeface="Arial"/>
              </a:rPr>
              <a:t>significado </a:t>
            </a:r>
            <a:r>
              <a:rPr lang="pt-PT" sz="1400" dirty="0">
                <a:latin typeface="Arial"/>
                <a:cs typeface="Arial"/>
              </a:rPr>
              <a:t>transversal ao </a:t>
            </a:r>
            <a:r>
              <a:rPr lang="pt-PT" sz="1400" dirty="0" smtClean="0">
                <a:latin typeface="Arial"/>
                <a:cs typeface="Arial"/>
              </a:rPr>
              <a:t>sistema e/ou aplicação).</a:t>
            </a:r>
            <a:endParaRPr lang="pt-PT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9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067944" y="1357200"/>
            <a:ext cx="4752528" cy="353943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 smtClean="0"/>
              <a:t>Os serviços </a:t>
            </a:r>
            <a:r>
              <a:rPr lang="pt-BR" b="1" dirty="0" smtClean="0"/>
              <a:t>consumidores</a:t>
            </a:r>
            <a:r>
              <a:rPr lang="pt-BR" dirty="0" smtClean="0"/>
              <a:t> ou </a:t>
            </a:r>
            <a:r>
              <a:rPr lang="pt-BR" b="1" dirty="0" smtClean="0"/>
              <a:t>provedores</a:t>
            </a:r>
            <a:r>
              <a:rPr lang="pt-BR" dirty="0" smtClean="0"/>
              <a:t> deverão demonstrar a capacidade  de ser </a:t>
            </a:r>
            <a:r>
              <a:rPr lang="pt-BR" b="1" dirty="0" smtClean="0"/>
              <a:t>idempotentes</a:t>
            </a:r>
            <a:r>
              <a:rPr lang="pt-BR" dirty="0" smtClean="0"/>
              <a:t>, i.e. s</a:t>
            </a:r>
            <a:r>
              <a:rPr lang="pt-BR" dirty="0" smtClean="0">
                <a:solidFill>
                  <a:schemeClr val="dk1"/>
                </a:solidFill>
              </a:rPr>
              <a:t>e uma requisição já foi processada pelo provedor, essa mesma requisição, em outro momento posterior, não deverá ser tida em conta</a:t>
            </a:r>
            <a:r>
              <a:rPr lang="pt-BR" dirty="0" smtClean="0"/>
              <a:t>).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Este requisito é válido </a:t>
            </a:r>
            <a:r>
              <a:rPr lang="pt-BR" dirty="0"/>
              <a:t>p</a:t>
            </a:r>
            <a:r>
              <a:rPr lang="pt-BR" dirty="0" smtClean="0"/>
              <a:t>ara serviços que </a:t>
            </a:r>
            <a:r>
              <a:rPr lang="pt-BR" b="1" dirty="0" smtClean="0"/>
              <a:t>atualizem dados</a:t>
            </a:r>
            <a:r>
              <a:rPr lang="pt-BR" dirty="0" smtClean="0"/>
              <a:t> no sistema consumidor ou provedor (caso estes sejam os </a:t>
            </a:r>
            <a:r>
              <a:rPr lang="pt-BR" b="1" dirty="0" err="1" smtClean="0"/>
              <a:t>slaves</a:t>
            </a:r>
            <a:r>
              <a:rPr lang="pt-BR" b="1" dirty="0" smtClean="0"/>
              <a:t> da informação</a:t>
            </a:r>
            <a:r>
              <a:rPr lang="pt-BR" dirty="0" smtClean="0"/>
              <a:t>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Este requisito garante que a arquitetura </a:t>
            </a:r>
            <a:r>
              <a:rPr lang="pt-BR" b="1" dirty="0" smtClean="0"/>
              <a:t>possa reprocessar</a:t>
            </a:r>
            <a:r>
              <a:rPr lang="pt-BR" dirty="0" smtClean="0"/>
              <a:t> requisições caso haja um erro (ou em caso de reenvio erróneo pelo consumidor), sem por em causa a consistência dos dados nas aplicações provedores ou consumidoras.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Caso os serviços consumidor ou provedor encontrem esta situação a </a:t>
            </a:r>
            <a:r>
              <a:rPr lang="pt-BR" b="1" dirty="0" smtClean="0"/>
              <a:t>requisição deverá ser ignorada </a:t>
            </a:r>
            <a:r>
              <a:rPr lang="pt-BR" dirty="0" smtClean="0"/>
              <a:t>e um erro (ou </a:t>
            </a:r>
            <a:r>
              <a:rPr lang="pt-BR" dirty="0" err="1" smtClean="0"/>
              <a:t>warning</a:t>
            </a:r>
            <a:r>
              <a:rPr lang="pt-BR" dirty="0" smtClean="0"/>
              <a:t>) comunicado.</a:t>
            </a:r>
            <a:endParaRPr lang="pt-BR" b="1" dirty="0" smtClean="0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3467546" cy="350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Padrão de </a:t>
            </a:r>
            <a:r>
              <a:rPr lang="pt-BR" b="0" i="1" dirty="0" err="1" smtClean="0"/>
              <a:t>Idempotência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26154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915816" y="1357200"/>
            <a:ext cx="5904656" cy="332398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pt-BR" dirty="0" smtClean="0"/>
              <a:t>Os </a:t>
            </a:r>
            <a:r>
              <a:rPr lang="pt-BR" b="1" dirty="0"/>
              <a:t>S</a:t>
            </a:r>
            <a:r>
              <a:rPr lang="pt-BR" b="1" dirty="0" smtClean="0"/>
              <a:t>erviços de Negócio </a:t>
            </a:r>
            <a:r>
              <a:rPr lang="pt-BR" dirty="0" smtClean="0"/>
              <a:t>da Arquitetura irão comunicar mensagens canônicas utilizando o seguinte padrão de transmissão </a:t>
            </a:r>
            <a:r>
              <a:rPr lang="pt-BR" dirty="0"/>
              <a:t>d</a:t>
            </a:r>
            <a:r>
              <a:rPr lang="pt-BR" dirty="0" smtClean="0"/>
              <a:t>as entidades de negócio do modelo canônico por tipo de operação.</a:t>
            </a:r>
          </a:p>
          <a:p>
            <a:pPr>
              <a:spcBef>
                <a:spcPts val="0"/>
              </a:spcBef>
              <a:defRPr/>
            </a:pPr>
            <a:endParaRPr lang="pt-BR" b="1" dirty="0" smtClean="0"/>
          </a:p>
          <a:p>
            <a:pPr>
              <a:spcBef>
                <a:spcPts val="0"/>
              </a:spcBef>
              <a:defRPr/>
            </a:pPr>
            <a:r>
              <a:rPr lang="pt-BR" b="1" dirty="0" smtClean="0"/>
              <a:t>Cenário(s) de SEARCH, READ, DELETE*</a:t>
            </a:r>
          </a:p>
          <a:p>
            <a:pPr>
              <a:spcBef>
                <a:spcPts val="0"/>
              </a:spcBef>
              <a:defRPr/>
            </a:pPr>
            <a:r>
              <a:rPr lang="pt-BR" dirty="0" smtClean="0"/>
              <a:t>O serviço</a:t>
            </a:r>
            <a:r>
              <a:rPr lang="pt-BR" b="1" dirty="0" smtClean="0"/>
              <a:t> consumidor </a:t>
            </a:r>
            <a:r>
              <a:rPr lang="pt-BR" dirty="0" smtClean="0"/>
              <a:t>irá enviar na mensagem de </a:t>
            </a:r>
            <a:r>
              <a:rPr lang="pt-BR" b="1" dirty="0" err="1" smtClean="0"/>
              <a:t>request</a:t>
            </a:r>
            <a:r>
              <a:rPr lang="pt-BR" dirty="0" smtClean="0"/>
              <a:t> uma ou mais chaves de entidades (e.g. </a:t>
            </a:r>
            <a:r>
              <a:rPr lang="pt-BR" dirty="0" err="1" smtClean="0"/>
              <a:t>idCliente</a:t>
            </a:r>
            <a:r>
              <a:rPr lang="pt-BR" dirty="0" smtClean="0"/>
              <a:t>, </a:t>
            </a:r>
            <a:r>
              <a:rPr lang="pt-BR" dirty="0" err="1" smtClean="0"/>
              <a:t>idServiço</a:t>
            </a:r>
            <a:r>
              <a:rPr lang="pt-BR" dirty="0" smtClean="0"/>
              <a:t>, etc..) e receberá da Arquitetura de Serviços uma ou mais Entidades de Negócio </a:t>
            </a:r>
            <a:r>
              <a:rPr lang="pt-BR" b="1" dirty="0" smtClean="0"/>
              <a:t>completa(s) </a:t>
            </a:r>
            <a:r>
              <a:rPr lang="pt-BR" dirty="0" smtClean="0"/>
              <a:t>na mensagem de response</a:t>
            </a:r>
            <a:r>
              <a:rPr lang="pt-BR" b="1" dirty="0" smtClean="0"/>
              <a:t>.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endParaRPr lang="pt-BR" b="1" dirty="0" smtClean="0"/>
          </a:p>
          <a:p>
            <a:pPr>
              <a:spcBef>
                <a:spcPts val="0"/>
              </a:spcBef>
              <a:defRPr/>
            </a:pPr>
            <a:r>
              <a:rPr lang="pt-BR" b="1" dirty="0"/>
              <a:t>Cenário(s) de </a:t>
            </a:r>
            <a:r>
              <a:rPr lang="pt-BR" b="1" dirty="0" smtClean="0"/>
              <a:t>CREATE, UPDATE</a:t>
            </a:r>
            <a:endParaRPr lang="pt-BR" b="1" dirty="0"/>
          </a:p>
          <a:p>
            <a:pPr>
              <a:spcBef>
                <a:spcPts val="0"/>
              </a:spcBef>
              <a:defRPr/>
            </a:pPr>
            <a:r>
              <a:rPr lang="pt-BR" dirty="0"/>
              <a:t>O serviço</a:t>
            </a:r>
            <a:r>
              <a:rPr lang="pt-BR" b="1" dirty="0"/>
              <a:t> consumidor </a:t>
            </a:r>
            <a:r>
              <a:rPr lang="pt-BR" dirty="0"/>
              <a:t>irá enviar na mensagem de </a:t>
            </a:r>
            <a:r>
              <a:rPr lang="pt-BR" b="1" dirty="0" err="1"/>
              <a:t>request</a:t>
            </a:r>
            <a:r>
              <a:rPr lang="pt-BR" dirty="0"/>
              <a:t> uma ou mais E</a:t>
            </a:r>
            <a:r>
              <a:rPr lang="pt-BR" dirty="0" smtClean="0"/>
              <a:t>ntidades de Negócio </a:t>
            </a:r>
            <a:r>
              <a:rPr lang="pt-BR" b="1" dirty="0" smtClean="0"/>
              <a:t>completa**</a:t>
            </a:r>
            <a:r>
              <a:rPr lang="pt-BR" dirty="0" smtClean="0"/>
              <a:t>(s) </a:t>
            </a:r>
            <a:r>
              <a:rPr lang="pt-BR" dirty="0"/>
              <a:t>(e.g. </a:t>
            </a:r>
            <a:r>
              <a:rPr lang="pt-BR" dirty="0" smtClean="0"/>
              <a:t>Cliente</a:t>
            </a:r>
            <a:r>
              <a:rPr lang="pt-BR" dirty="0"/>
              <a:t>, </a:t>
            </a:r>
            <a:r>
              <a:rPr lang="pt-BR" dirty="0" smtClean="0"/>
              <a:t>Ordem de Serviço</a:t>
            </a:r>
            <a:r>
              <a:rPr lang="pt-BR" dirty="0"/>
              <a:t>, etc..) e receberá da Arquitetura de </a:t>
            </a:r>
            <a:r>
              <a:rPr lang="pt-BR" dirty="0" smtClean="0"/>
              <a:t>Serviços  </a:t>
            </a:r>
            <a:r>
              <a:rPr lang="pt-BR" dirty="0"/>
              <a:t>uma ou mais Entidades de Negócio </a:t>
            </a:r>
            <a:r>
              <a:rPr lang="pt-BR" b="1" dirty="0"/>
              <a:t>completa(s) </a:t>
            </a:r>
            <a:r>
              <a:rPr lang="pt-BR" dirty="0"/>
              <a:t>na mensagem de response</a:t>
            </a:r>
            <a:r>
              <a:rPr lang="pt-BR" b="1" dirty="0" smtClean="0"/>
              <a:t>.</a:t>
            </a:r>
            <a:endParaRPr lang="pt-BR" b="1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Padrão de Operação</a:t>
            </a:r>
            <a:endParaRPr lang="pt-BR" b="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9" y="1323578"/>
            <a:ext cx="1886657" cy="33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23528" y="4803998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*DELETE – Uma operação do tipo de DELETE não existe normalmente (aplica-se um delete lógico) </a:t>
            </a:r>
            <a:endParaRPr lang="pt-BR" sz="800" dirty="0"/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>
          <a:xfrm>
            <a:off x="323528" y="4948594"/>
            <a:ext cx="554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** </a:t>
            </a:r>
            <a:r>
              <a:rPr lang="pt-BR" sz="800" dirty="0"/>
              <a:t> </a:t>
            </a:r>
            <a:r>
              <a:rPr lang="pt-BR" sz="800" dirty="0" smtClean="0"/>
              <a:t>“Completa” – Para as operações CU só alguns atributos são obrigatórios, mas o Retorno terá a visão do Master   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7014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40352" y="4896544"/>
            <a:ext cx="837456" cy="267494"/>
          </a:xfrm>
        </p:spPr>
        <p:txBody>
          <a:bodyPr/>
          <a:lstStyle/>
          <a:p>
            <a:fld id="{34F21757-CAEC-9B46-BA5E-8BB41E74222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89812"/>
              </p:ext>
            </p:extLst>
          </p:nvPr>
        </p:nvGraphicFramePr>
        <p:xfrm>
          <a:off x="467544" y="1175638"/>
          <a:ext cx="813690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 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Arquitetura de Serviços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Guia de Utilização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Guia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Utilização para a Arquitetura de Serviços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1.20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Modelo Canônico –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Introdução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Modelo Canônico e como irá ser implementado na Oi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Oi - Reference Data - Introdução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Dados de Referência e como irá ser implementado na Oi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711785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de serviços que interagem com a Arquitetura deverão gerar um </a:t>
            </a:r>
            <a:r>
              <a:rPr lang="pt-BR" b="1" dirty="0" smtClean="0"/>
              <a:t>ID único para cada requisição</a:t>
            </a:r>
            <a:r>
              <a:rPr lang="pt-BR" dirty="0" smtClean="0"/>
              <a:t> (</a:t>
            </a:r>
            <a:r>
              <a:rPr lang="pt-BR" dirty="0" err="1" smtClean="0"/>
              <a:t>Transaction</a:t>
            </a:r>
            <a:r>
              <a:rPr lang="pt-BR" dirty="0" smtClean="0"/>
              <a:t> ID). Este ID deverá ser </a:t>
            </a:r>
            <a:r>
              <a:rPr lang="pt-BR" b="1" dirty="0" smtClean="0"/>
              <a:t>único</a:t>
            </a:r>
            <a:r>
              <a:rPr lang="pt-BR" dirty="0" smtClean="0"/>
              <a:t> no contexto do consumidor. </a:t>
            </a:r>
            <a:r>
              <a:rPr lang="pt-BR" dirty="0" smtClean="0">
                <a:solidFill>
                  <a:schemeClr val="dk1"/>
                </a:solidFill>
              </a:rPr>
              <a:t>O(s</a:t>
            </a:r>
            <a:r>
              <a:rPr lang="pt-BR" dirty="0">
                <a:solidFill>
                  <a:schemeClr val="dk1"/>
                </a:solidFill>
              </a:rPr>
              <a:t>) serviços </a:t>
            </a:r>
            <a:r>
              <a:rPr lang="pt-BR" b="1" dirty="0">
                <a:solidFill>
                  <a:schemeClr val="dk1"/>
                </a:solidFill>
              </a:rPr>
              <a:t>provedores</a:t>
            </a:r>
            <a:r>
              <a:rPr lang="pt-BR" dirty="0">
                <a:solidFill>
                  <a:schemeClr val="dk1"/>
                </a:solidFill>
              </a:rPr>
              <a:t> terão a responsabilidade de fazer uso </a:t>
            </a:r>
            <a:r>
              <a:rPr lang="pt-BR" dirty="0" smtClean="0">
                <a:solidFill>
                  <a:schemeClr val="dk1"/>
                </a:solidFill>
              </a:rPr>
              <a:t>deste ID para </a:t>
            </a:r>
            <a:r>
              <a:rPr lang="pt-BR" b="1" dirty="0" smtClean="0">
                <a:solidFill>
                  <a:schemeClr val="dk1"/>
                </a:solidFill>
              </a:rPr>
              <a:t>operacionalizar a solução de integração fim-a-fim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endParaRPr lang="pt-BR" i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O </a:t>
            </a:r>
            <a:r>
              <a:rPr lang="pt-BR" b="1" dirty="0" err="1" smtClean="0">
                <a:solidFill>
                  <a:schemeClr val="dk1"/>
                </a:solidFill>
              </a:rPr>
              <a:t>Transaction</a:t>
            </a:r>
            <a:r>
              <a:rPr lang="pt-BR" b="1" dirty="0" smtClean="0">
                <a:solidFill>
                  <a:schemeClr val="dk1"/>
                </a:solidFill>
              </a:rPr>
              <a:t> ID </a:t>
            </a:r>
            <a:r>
              <a:rPr lang="pt-BR" dirty="0" smtClean="0">
                <a:solidFill>
                  <a:schemeClr val="dk1"/>
                </a:solidFill>
              </a:rPr>
              <a:t>será o identificador </a:t>
            </a:r>
            <a:r>
              <a:rPr lang="pt-BR" b="1" dirty="0" smtClean="0">
                <a:solidFill>
                  <a:schemeClr val="dk1"/>
                </a:solidFill>
              </a:rPr>
              <a:t>único</a:t>
            </a:r>
            <a:r>
              <a:rPr lang="pt-BR" dirty="0" smtClean="0">
                <a:solidFill>
                  <a:schemeClr val="dk1"/>
                </a:solidFill>
              </a:rPr>
              <a:t> da transação de </a:t>
            </a:r>
            <a:r>
              <a:rPr lang="pt-BR" dirty="0">
                <a:solidFill>
                  <a:schemeClr val="dk1"/>
                </a:solidFill>
              </a:rPr>
              <a:t>n</a:t>
            </a:r>
            <a:r>
              <a:rPr lang="pt-BR" dirty="0" smtClean="0">
                <a:solidFill>
                  <a:schemeClr val="dk1"/>
                </a:solidFill>
              </a:rPr>
              <a:t>egócio </a:t>
            </a:r>
            <a:r>
              <a:rPr lang="pt-BR" dirty="0" smtClean="0">
                <a:ea typeface="Calibri"/>
                <a:cs typeface="Times New Roman"/>
              </a:rPr>
              <a:t>do </a:t>
            </a:r>
            <a:r>
              <a:rPr lang="pt-BR" dirty="0">
                <a:ea typeface="Calibri"/>
                <a:cs typeface="Times New Roman"/>
              </a:rPr>
              <a:t>consumidor que iniciou esta requisição de </a:t>
            </a:r>
            <a:r>
              <a:rPr lang="pt-BR" dirty="0" smtClean="0">
                <a:ea typeface="Calibri"/>
                <a:cs typeface="Times New Roman"/>
              </a:rPr>
              <a:t>serviço.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PT" dirty="0">
                <a:latin typeface="Arial" pitchFamily="34" charset="0"/>
                <a:cs typeface="Arial" pitchFamily="34" charset="0"/>
              </a:rPr>
              <a:t>Este permite identificar univocamente cada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requisição (mensagem) recebida </a:t>
            </a:r>
            <a:r>
              <a:rPr lang="pt-PT" dirty="0">
                <a:latin typeface="Arial" pitchFamily="34" charset="0"/>
                <a:cs typeface="Arial" pitchFamily="34" charset="0"/>
              </a:rPr>
              <a:t>de um determinado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consumidor.</a:t>
            </a:r>
            <a:r>
              <a:rPr lang="pt-PT" dirty="0">
                <a:latin typeface="Arial" pitchFamily="34" charset="0"/>
                <a:cs typeface="Arial" pitchFamily="34" charset="0"/>
              </a:rPr>
              <a:t> Trata-se de um identificador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puramente técnico</a:t>
            </a:r>
            <a:r>
              <a:rPr lang="pt-PT" dirty="0">
                <a:latin typeface="Arial" pitchFamily="34" charset="0"/>
                <a:cs typeface="Arial" pitchFamily="34" charset="0"/>
              </a:rPr>
              <a:t>, sobre o qual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não</a:t>
            </a:r>
            <a:r>
              <a:rPr lang="pt-PT" dirty="0">
                <a:latin typeface="Arial" pitchFamily="34" charset="0"/>
                <a:cs typeface="Arial" pitchFamily="34" charset="0"/>
              </a:rPr>
              <a:t> deve ser implementada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Caso a requisição seja feita utilizando um padrão de comunicação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assincrono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o serviço provedor deverá criar um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novo Transaction ID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 na resposta à requisição e associar o  transaction ID inicial ao valor do atributo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Correlation ID da resposta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1656184" cy="3707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Política de Rastreabilidade Técnica (Uso do </a:t>
            </a:r>
            <a:r>
              <a:rPr lang="pt-BR" b="0" i="1" dirty="0" err="1" smtClean="0"/>
              <a:t>Transaction</a:t>
            </a:r>
            <a:r>
              <a:rPr lang="pt-BR" b="0" i="1" dirty="0" smtClean="0"/>
              <a:t> Id)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2156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2267744" y="1275606"/>
            <a:ext cx="6311056" cy="3496342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</a:t>
            </a:r>
            <a:r>
              <a:rPr lang="pt-BR" dirty="0" smtClean="0"/>
              <a:t> de serviços que interagem com a Arquitetura deverão utilizar uma </a:t>
            </a:r>
            <a:r>
              <a:rPr lang="pt-BR" b="1" dirty="0" smtClean="0"/>
              <a:t>Business Key </a:t>
            </a:r>
            <a:r>
              <a:rPr lang="pt-BR" dirty="0" smtClean="0"/>
              <a:t>(i.e. Chave de Negócio) na requisição aos serviços de negócio, que identifica a(s) entidade(s) de negócio(s) à qual esta requisição faz referência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endParaRPr lang="pt-BR" i="1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dk1"/>
                </a:solidFill>
              </a:rPr>
              <a:t>A</a:t>
            </a:r>
            <a:r>
              <a:rPr lang="pt-BR" dirty="0" smtClean="0">
                <a:solidFill>
                  <a:schemeClr val="dk1"/>
                </a:solidFill>
              </a:rPr>
              <a:t> </a:t>
            </a:r>
            <a:r>
              <a:rPr lang="pt-BR" b="1" dirty="0" smtClean="0">
                <a:solidFill>
                  <a:schemeClr val="dk1"/>
                </a:solidFill>
              </a:rPr>
              <a:t>Business Key </a:t>
            </a:r>
            <a:r>
              <a:rPr lang="pt-BR" dirty="0" smtClean="0">
                <a:solidFill>
                  <a:schemeClr val="dk1"/>
                </a:solidFill>
              </a:rPr>
              <a:t>será o identificador da entidade de negócio que transita pela arquitetura de serviços</a:t>
            </a:r>
            <a:r>
              <a:rPr lang="pt-BR" dirty="0" smtClean="0">
                <a:ea typeface="Calibri"/>
                <a:cs typeface="Times New Roman"/>
              </a:rPr>
              <a:t>.</a:t>
            </a:r>
            <a:r>
              <a:rPr lang="pt-BR" dirty="0" smtClean="0">
                <a:solidFill>
                  <a:schemeClr val="dk1"/>
                </a:solidFill>
              </a:rPr>
              <a:t> Esta chave é um </a:t>
            </a:r>
            <a:r>
              <a:rPr lang="pt-BR" b="1" dirty="0" smtClean="0">
                <a:solidFill>
                  <a:schemeClr val="dk1"/>
                </a:solidFill>
              </a:rPr>
              <a:t>identificador funcional </a:t>
            </a:r>
            <a:r>
              <a:rPr lang="pt-BR" dirty="0" smtClean="0">
                <a:solidFill>
                  <a:schemeClr val="dk1"/>
                </a:solidFill>
              </a:rPr>
              <a:t>e </a:t>
            </a:r>
            <a:r>
              <a:rPr lang="pt-BR" b="1" dirty="0" smtClean="0">
                <a:solidFill>
                  <a:schemeClr val="dk1"/>
                </a:solidFill>
              </a:rPr>
              <a:t>correlaciona as diferentes transações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independentes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trocadas na Arquitetura.</a:t>
            </a:r>
            <a:endParaRPr lang="pt-BR" dirty="0" smtClean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Esta chave deverá estar presente, tanto nas requisições quanto nas respostas relacionadas, e deverá ser transitada entre o consumidor e o(s) provedores.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Esta chave será </a:t>
            </a:r>
            <a:r>
              <a:rPr lang="pt-PT" dirty="0">
                <a:latin typeface="Arial" pitchFamily="34" charset="0"/>
                <a:cs typeface="Arial" pitchFamily="34" charset="0"/>
              </a:rPr>
              <a:t>constituída por um ou vários identificadores presentes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na(s) entidade(s) incluídas na requisição e deverá </a:t>
            </a:r>
            <a:r>
              <a:rPr lang="pt-PT" dirty="0">
                <a:latin typeface="Arial" pitchFamily="34" charset="0"/>
                <a:cs typeface="Arial" pitchFamily="34" charset="0"/>
              </a:rPr>
              <a:t>ser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definida </a:t>
            </a:r>
            <a:r>
              <a:rPr lang="pt-PT" dirty="0">
                <a:latin typeface="Arial" pitchFamily="34" charset="0"/>
                <a:cs typeface="Arial" pitchFamily="34" charset="0"/>
              </a:rPr>
              <a:t>na fase de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desenho do serviços.</a:t>
            </a:r>
            <a:endParaRPr lang="pt-BR" dirty="0" smtClean="0">
              <a:solidFill>
                <a:schemeClr val="dk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1656184" cy="3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Política de Rastreabilidade Funcional (Uso do Business Key)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4582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419872" y="1203598"/>
            <a:ext cx="5472608" cy="3711785"/>
          </a:xfrm>
        </p:spPr>
        <p:txBody>
          <a:bodyPr/>
          <a:lstStyle/>
          <a:p>
            <a:r>
              <a:rPr lang="pt-BR" dirty="0" smtClean="0"/>
              <a:t>Todos os </a:t>
            </a:r>
            <a:r>
              <a:rPr lang="pt-BR" b="1" dirty="0" smtClean="0"/>
              <a:t>consumidores </a:t>
            </a:r>
            <a:r>
              <a:rPr lang="pt-BR" dirty="0" smtClean="0"/>
              <a:t>e</a:t>
            </a:r>
            <a:r>
              <a:rPr lang="pt-BR" b="1" dirty="0" smtClean="0"/>
              <a:t> provedores</a:t>
            </a:r>
            <a:r>
              <a:rPr lang="pt-BR" dirty="0" smtClean="0"/>
              <a:t> de serviços que interagem com a Arquitetura deverão gerir </a:t>
            </a:r>
            <a:r>
              <a:rPr lang="pt-BR" b="1" dirty="0" smtClean="0"/>
              <a:t>obrigatoriamente </a:t>
            </a:r>
            <a:r>
              <a:rPr lang="pt-BR" dirty="0" smtClean="0"/>
              <a:t>todos os erros enviados pela ou para a Arquitetura de Serviços</a:t>
            </a:r>
            <a:r>
              <a:rPr lang="pt-BR" dirty="0" smtClean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Uma </a:t>
            </a:r>
            <a:r>
              <a:rPr lang="pt-BR" b="1" dirty="0" smtClean="0">
                <a:solidFill>
                  <a:schemeClr val="dk1"/>
                </a:solidFill>
              </a:rPr>
              <a:t>estrutura padronizada </a:t>
            </a:r>
            <a:r>
              <a:rPr lang="pt-BR" dirty="0" smtClean="0"/>
              <a:t>baseada em </a:t>
            </a:r>
            <a:r>
              <a:rPr lang="pt-BR" b="1" dirty="0" smtClean="0"/>
              <a:t>códigos </a:t>
            </a:r>
            <a:r>
              <a:rPr lang="pt-BR" b="1" dirty="0"/>
              <a:t>de retorno</a:t>
            </a:r>
            <a:r>
              <a:rPr lang="pt-BR" dirty="0"/>
              <a:t> </a:t>
            </a:r>
            <a:r>
              <a:rPr lang="pt-BR" dirty="0" smtClean="0">
                <a:solidFill>
                  <a:schemeClr val="dk1"/>
                </a:solidFill>
              </a:rPr>
              <a:t>(no </a:t>
            </a:r>
            <a:r>
              <a:rPr lang="pt-BR" b="1" dirty="0" err="1" smtClean="0">
                <a:solidFill>
                  <a:schemeClr val="dk1"/>
                </a:solidFill>
              </a:rPr>
              <a:t>Message</a:t>
            </a:r>
            <a:r>
              <a:rPr lang="pt-BR" b="1" dirty="0" smtClean="0">
                <a:solidFill>
                  <a:schemeClr val="dk1"/>
                </a:solidFill>
              </a:rPr>
              <a:t> Header </a:t>
            </a:r>
            <a:r>
              <a:rPr lang="pt-BR" dirty="0" smtClean="0">
                <a:solidFill>
                  <a:schemeClr val="dk1"/>
                </a:solidFill>
              </a:rPr>
              <a:t>da resposta) foi definida para facilitar a gestão de erros pelos consumidores e provedores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erros enviados pelos provedores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deverão ser finos o suficientes para que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estratégias de reprossesamento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se necessário, possam ser definidas no Barramento.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Caso o erro seja enviado por um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serviço orquestrado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fazendo uso de vários serviços provedores acedendo a várias API(s),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o(s) erro(s) orginais vêm agregados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resposta.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dk1"/>
                </a:solidFill>
              </a:rPr>
              <a:t>Em </a:t>
            </a:r>
            <a:r>
              <a:rPr lang="pt-BR" u="sng" dirty="0" smtClean="0">
                <a:solidFill>
                  <a:schemeClr val="dk1"/>
                </a:solidFill>
              </a:rPr>
              <a:t>casos excepcionais</a:t>
            </a:r>
            <a:r>
              <a:rPr lang="pt-BR" dirty="0" smtClean="0">
                <a:solidFill>
                  <a:schemeClr val="dk1"/>
                </a:solidFill>
              </a:rPr>
              <a:t>, uma </a:t>
            </a:r>
            <a:r>
              <a:rPr lang="pt-BR" b="1" dirty="0" smtClean="0">
                <a:solidFill>
                  <a:schemeClr val="dk1"/>
                </a:solidFill>
              </a:rPr>
              <a:t>SOAP </a:t>
            </a:r>
            <a:r>
              <a:rPr lang="pt-BR" b="1" dirty="0" err="1" smtClean="0">
                <a:solidFill>
                  <a:schemeClr val="dk1"/>
                </a:solidFill>
              </a:rPr>
              <a:t>Fault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smtClean="0">
                <a:solidFill>
                  <a:schemeClr val="dk1"/>
                </a:solidFill>
              </a:rPr>
              <a:t>(em caso de utilização SOAP) poderá ser enviada ao consumidor (tal como, erros HTTP/JMS – Erros de Transporte) que também deverão ser convenientemente tratados pelos consumidores. </a:t>
            </a:r>
            <a:endParaRPr lang="pt-BR" dirty="0">
              <a:solidFill>
                <a:schemeClr val="dk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8" y="1419622"/>
            <a:ext cx="318028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Política de Gestão de Erros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24313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56442"/>
            <a:ext cx="8352928" cy="523220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Arquitetura de Serviços </a:t>
            </a:r>
            <a:r>
              <a:rPr lang="pt-BR" dirty="0" smtClean="0"/>
              <a:t>irá suportar as seguintes estratégias para a </a:t>
            </a:r>
            <a:r>
              <a:rPr lang="pt-BR" b="1" dirty="0" smtClean="0"/>
              <a:t>gestão de erros </a:t>
            </a:r>
            <a:r>
              <a:rPr lang="pt-BR" dirty="0" smtClean="0"/>
              <a:t>que possam ocorrer no Barramento Corporativo.</a:t>
            </a:r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67886"/>
              </p:ext>
            </p:extLst>
          </p:nvPr>
        </p:nvGraphicFramePr>
        <p:xfrm>
          <a:off x="467544" y="1863442"/>
          <a:ext cx="8280921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96144"/>
                <a:gridCol w="5544617"/>
              </a:tblGrid>
              <a:tr h="21602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Estratégia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 da Estratégia</a:t>
                      </a:r>
                      <a:endParaRPr lang="pt-BR" sz="1400" dirty="0"/>
                    </a:p>
                  </a:txBody>
                  <a:tcPr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effectLst/>
                          <a:latin typeface="arial"/>
                        </a:rPr>
                        <a:t>Retentativa</a:t>
                      </a:r>
                      <a:r>
                        <a:rPr lang="pt-BR" sz="1200" dirty="0" smtClean="0">
                          <a:effectLst/>
                          <a:latin typeface="arial"/>
                        </a:rPr>
                        <a:t> </a:t>
                      </a:r>
                    </a:p>
                    <a:p>
                      <a:r>
                        <a:rPr lang="pt-BR" sz="1200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pt-BR" sz="1200" dirty="0" err="1" smtClean="0">
                          <a:effectLst/>
                          <a:latin typeface="arial"/>
                        </a:rPr>
                        <a:t>Retry</a:t>
                      </a:r>
                      <a:r>
                        <a:rPr lang="pt-BR" sz="1200" dirty="0" smtClean="0">
                          <a:effectLst/>
                          <a:latin typeface="arial"/>
                        </a:rPr>
                        <a:t>)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Prevenção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Baseado em informação de gestão associada a cada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erro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ou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código de retorno</a:t>
                      </a:r>
                      <a:r>
                        <a:rPr lang="pt-BR" sz="12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framework, 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 Arquitetura poderá reprocessar requisições automaticamente, permitindo assim </a:t>
                      </a:r>
                      <a:r>
                        <a:rPr lang="pt-PT" sz="1200" dirty="0" smtClean="0">
                          <a:latin typeface="Arial" pitchFamily="34" charset="0"/>
                          <a:cs typeface="Arial" pitchFamily="34" charset="0"/>
                        </a:rPr>
                        <a:t>recuperar situações de erro de forma rápida e automática sem qualquer intervenção humana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659492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Envio ao consumidor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pt-BR" sz="1200" baseline="0" dirty="0" err="1" smtClean="0">
                          <a:effectLst/>
                          <a:latin typeface="arial"/>
                        </a:rPr>
                        <a:t>Rethrow</a:t>
                      </a:r>
                      <a:r>
                        <a:rPr lang="pt-BR" sz="1200" baseline="0" dirty="0" smtClean="0">
                          <a:effectLst/>
                          <a:latin typeface="arial"/>
                        </a:rPr>
                        <a:t>)</a:t>
                      </a:r>
                      <a:endParaRPr lang="pt-BR" sz="1200" dirty="0" smtClean="0">
                        <a:effectLst/>
                        <a:latin typeface="arial"/>
                      </a:endParaRP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Tratamento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 o erro não puder ser reprocessado, este será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reenviado para o consumidor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, de forma padronizada e utilizando um modelo uniforme de códigos de erro, onde poderá ser tomada </a:t>
                      </a:r>
                      <a:r>
                        <a:rPr lang="pt-BR" sz="1200" b="1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ações específicas </a:t>
                      </a:r>
                      <a:r>
                        <a:rPr lang="pt-BR" sz="120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para tratar o erro.</a:t>
                      </a:r>
                      <a:endParaRPr lang="pt-BR" sz="1200" kern="1200" baseline="0" noProof="0" dirty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7625" marR="47625" marT="19050" marB="19050"/>
                </a:tc>
              </a:tr>
              <a:tr h="85720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Compensação</a:t>
                      </a: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>
                          <a:effectLst/>
                          <a:latin typeface="arial"/>
                        </a:rPr>
                        <a:t>Tratamento</a:t>
                      </a:r>
                      <a:endParaRPr lang="pt-BR" sz="1200" noProof="0" dirty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 smtClean="0">
                          <a:effectLst/>
                          <a:latin typeface="arial"/>
                        </a:rPr>
                        <a:t>Em </a:t>
                      </a:r>
                      <a:r>
                        <a:rPr lang="pt-BR" sz="1200" b="1" noProof="0" dirty="0" smtClean="0">
                          <a:effectLst/>
                          <a:latin typeface="arial"/>
                        </a:rPr>
                        <a:t>casos especiais </a:t>
                      </a:r>
                      <a:r>
                        <a:rPr lang="pt-BR" sz="1200" noProof="0" dirty="0" smtClean="0">
                          <a:effectLst/>
                          <a:latin typeface="arial"/>
                        </a:rPr>
                        <a:t>poderá ser necessário implementar uma estratégia de compensação para </a:t>
                      </a:r>
                      <a:r>
                        <a:rPr lang="pt-BR" sz="1200" b="1" noProof="0" dirty="0" smtClean="0">
                          <a:effectLst/>
                          <a:latin typeface="arial"/>
                        </a:rPr>
                        <a:t>desfazer</a:t>
                      </a:r>
                      <a:r>
                        <a:rPr lang="pt-BR" sz="1200" b="1" baseline="0" noProof="0" dirty="0" smtClean="0">
                          <a:effectLst/>
                          <a:latin typeface="arial"/>
                        </a:rPr>
                        <a:t> atividades já executadas em provedores </a:t>
                      </a: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através da execução de ações contrárias e na ordem reversa do que foi feito.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(NOTA: O seu uso deverá validado pelo Comité de Governança SOA, tendo-se </a:t>
                      </a:r>
                      <a:r>
                        <a:rPr lang="pt-BR" sz="1200" b="1" baseline="0" noProof="0" dirty="0" smtClean="0">
                          <a:effectLst/>
                          <a:latin typeface="arial"/>
                        </a:rPr>
                        <a:t>preferência a utilização de recursos transacionais</a:t>
                      </a:r>
                      <a:r>
                        <a:rPr lang="pt-BR" sz="1200" baseline="0" noProof="0" dirty="0" smtClean="0">
                          <a:effectLst/>
                          <a:latin typeface="arial"/>
                        </a:rPr>
                        <a:t>)</a:t>
                      </a:r>
                      <a:endParaRPr lang="pt-BR" sz="1200" noProof="0" dirty="0" smtClean="0">
                        <a:effectLst/>
                        <a:latin typeface="arial"/>
                      </a:endParaRPr>
                    </a:p>
                  </a:txBody>
                  <a:tcPr marL="47625" marR="47625" marT="19050" marB="19050"/>
                </a:tc>
              </a:tr>
            </a:tbl>
          </a:graphicData>
        </a:graphic>
      </p:graphicFrame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Política de Gestão de Erros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42088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203598"/>
            <a:ext cx="8244456" cy="954107"/>
          </a:xfrm>
        </p:spPr>
        <p:txBody>
          <a:bodyPr/>
          <a:lstStyle/>
          <a:p>
            <a:r>
              <a:rPr lang="pt-BR" dirty="0"/>
              <a:t>O conceito de  </a:t>
            </a:r>
            <a:r>
              <a:rPr lang="pt-BR" b="1" dirty="0"/>
              <a:t>segurança de integração </a:t>
            </a:r>
            <a:r>
              <a:rPr lang="pt-BR" dirty="0"/>
              <a:t>não é muito diferente do de </a:t>
            </a:r>
            <a:r>
              <a:rPr lang="pt-BR" b="1" dirty="0"/>
              <a:t>segurança da </a:t>
            </a:r>
            <a:r>
              <a:rPr lang="pt-BR" b="1" dirty="0" smtClean="0"/>
              <a:t>informação. </a:t>
            </a:r>
            <a:r>
              <a:rPr lang="pt-BR" dirty="0" smtClean="0"/>
              <a:t>Pode-se implementar na arquitetura, segurança a 2 níveis: </a:t>
            </a:r>
            <a:r>
              <a:rPr lang="pt-BR" b="1" dirty="0" smtClean="0"/>
              <a:t>Transporte</a:t>
            </a:r>
            <a:r>
              <a:rPr lang="pt-BR" dirty="0" smtClean="0"/>
              <a:t> e </a:t>
            </a:r>
            <a:r>
              <a:rPr lang="pt-BR" b="1" dirty="0" smtClean="0"/>
              <a:t>Mensagem</a:t>
            </a:r>
            <a:r>
              <a:rPr lang="pt-BR" dirty="0" smtClean="0"/>
              <a:t>. Como </a:t>
            </a:r>
            <a:r>
              <a:rPr lang="pt-BR" b="1" dirty="0" smtClean="0"/>
              <a:t>permissa base</a:t>
            </a:r>
            <a:r>
              <a:rPr lang="pt-BR" dirty="0" smtClean="0"/>
              <a:t>, todas os </a:t>
            </a:r>
            <a:r>
              <a:rPr lang="pt-BR" b="1" dirty="0" smtClean="0"/>
              <a:t>sistemas e/ou aplicações </a:t>
            </a:r>
            <a:r>
              <a:rPr lang="pt-BR" dirty="0" smtClean="0"/>
              <a:t>que são consumidores ou provedores de serviços na Arquitetura deverão implementar segurança a </a:t>
            </a:r>
            <a:r>
              <a:rPr lang="pt-BR" b="1" dirty="0" smtClean="0"/>
              <a:t>nível de transporte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7" y="2427734"/>
            <a:ext cx="207497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2699792" y="2283718"/>
            <a:ext cx="5902027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seguintes </a:t>
            </a:r>
            <a:r>
              <a:rPr lang="pt-BR" b="1" dirty="0" smtClean="0"/>
              <a:t>funcionalidades de segurança </a:t>
            </a:r>
            <a:r>
              <a:rPr lang="pt-BR" dirty="0" smtClean="0"/>
              <a:t>deverão ser </a:t>
            </a:r>
            <a:r>
              <a:rPr lang="pt-BR" b="1" dirty="0" smtClean="0"/>
              <a:t>garantidas </a:t>
            </a:r>
            <a:r>
              <a:rPr lang="pt-BR" dirty="0" smtClean="0"/>
              <a:t>entre os sistemas/aplicações consumidoras ou provedores de serviços e a Arquitetura de Serviços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Autenticação</a:t>
            </a:r>
            <a:r>
              <a:rPr lang="pt-BR" dirty="0" smtClean="0"/>
              <a:t>: Deverá ser feita autenticação dos </a:t>
            </a:r>
            <a:r>
              <a:rPr lang="pt-BR" b="1" dirty="0" smtClean="0"/>
              <a:t>servidores </a:t>
            </a:r>
            <a:r>
              <a:rPr lang="pt-BR" dirty="0" smtClean="0"/>
              <a:t>envolvidos nas transações através de SSL/TLS com certificados digitais;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Confidencialidade &amp; Integridade</a:t>
            </a:r>
            <a:r>
              <a:rPr lang="pt-BR" dirty="0" smtClean="0"/>
              <a:t>: Deverá ser feita a encriptação das mensagens durante o transporte com SSL/TLS </a:t>
            </a:r>
            <a:r>
              <a:rPr lang="pt-BR" dirty="0" err="1" smtClean="0"/>
              <a:t>Encryption</a:t>
            </a:r>
            <a:r>
              <a:rPr lang="pt-BR" dirty="0" smtClean="0"/>
              <a:t>;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Auditoria</a:t>
            </a:r>
            <a:r>
              <a:rPr lang="pt-BR" dirty="0" smtClean="0"/>
              <a:t>: Deverá ser garantida pelos </a:t>
            </a:r>
            <a:r>
              <a:rPr lang="pt-BR" b="1" dirty="0" smtClean="0"/>
              <a:t>provedores</a:t>
            </a:r>
            <a:r>
              <a:rPr lang="pt-BR" dirty="0" smtClean="0"/>
              <a:t> de serviços, auditoria das mensagens de entrada e saída dos serviços (informação de toda a requisição/resposta – </a:t>
            </a:r>
            <a:r>
              <a:rPr lang="pt-BR" dirty="0" err="1" smtClean="0"/>
              <a:t>i.e</a:t>
            </a:r>
            <a:r>
              <a:rPr lang="pt-BR" dirty="0" smtClean="0"/>
              <a:t> Header e </a:t>
            </a:r>
            <a:r>
              <a:rPr lang="pt-BR" dirty="0" err="1" smtClean="0"/>
              <a:t>Body</a:t>
            </a:r>
            <a:r>
              <a:rPr lang="pt-BR" dirty="0" smtClean="0"/>
              <a:t>);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Política de Segurança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0622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10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95537" y="1203598"/>
            <a:ext cx="8352928" cy="1169551"/>
          </a:xfrm>
        </p:spPr>
        <p:txBody>
          <a:bodyPr/>
          <a:lstStyle/>
          <a:p>
            <a:r>
              <a:rPr lang="pt-BR" dirty="0" smtClean="0"/>
              <a:t>Como mencionamos anteriormente, um contrato de serviço irá definir </a:t>
            </a:r>
            <a:r>
              <a:rPr lang="pt-BR" dirty="0"/>
              <a:t>os </a:t>
            </a:r>
            <a:r>
              <a:rPr lang="pt-BR" b="1" dirty="0" smtClean="0"/>
              <a:t>benefícios </a:t>
            </a:r>
            <a:r>
              <a:rPr lang="pt-BR" dirty="0" smtClean="0"/>
              <a:t>(funcionalidades e/ou dados disponibilizados) </a:t>
            </a:r>
            <a:r>
              <a:rPr lang="pt-BR" dirty="0"/>
              <a:t>e as </a:t>
            </a:r>
            <a:r>
              <a:rPr lang="pt-BR" b="1" dirty="0" smtClean="0"/>
              <a:t>obrigações </a:t>
            </a:r>
            <a:r>
              <a:rPr lang="pt-BR" dirty="0" smtClean="0"/>
              <a:t>(mensagens, protocolos, SLA, ) </a:t>
            </a:r>
            <a:r>
              <a:rPr lang="pt-BR" dirty="0"/>
              <a:t>entre 2 entidades: o consumidor e provedor do </a:t>
            </a:r>
            <a:r>
              <a:rPr lang="pt-BR" dirty="0" smtClean="0"/>
              <a:t>serviço. Cada vez que este contrato é alterado ambas deverão estar claras de quais foram as mudanças. Por isso na </a:t>
            </a:r>
            <a:r>
              <a:rPr lang="pt-BR" b="1" dirty="0" smtClean="0"/>
              <a:t>Arquitetura de Serviços </a:t>
            </a:r>
            <a:r>
              <a:rPr lang="pt-BR" dirty="0" smtClean="0"/>
              <a:t>iremos seguir a seguinte </a:t>
            </a:r>
            <a:r>
              <a:rPr lang="pt-BR" b="1" dirty="0" smtClean="0"/>
              <a:t>estratégia de versionamento</a:t>
            </a:r>
            <a:r>
              <a:rPr lang="pt-BR" dirty="0" smtClean="0"/>
              <a:t>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09977"/>
              </p:ext>
            </p:extLst>
          </p:nvPr>
        </p:nvGraphicFramePr>
        <p:xfrm>
          <a:off x="492224" y="2499742"/>
          <a:ext cx="7968208" cy="137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32"/>
                <a:gridCol w="1080120"/>
                <a:gridCol w="5904656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Tipo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/>
                        <a:t># (e.g.)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Major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.0.0 (1.0.0)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Mudança de contrato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que quebra “</a:t>
                      </a:r>
                      <a:r>
                        <a:rPr lang="en-US" sz="1200" dirty="0" smtClean="0"/>
                        <a:t>backward compatibility”.  </a:t>
                      </a:r>
                      <a:r>
                        <a:rPr lang="en-US" sz="1200" dirty="0" err="1" smtClean="0"/>
                        <a:t>Impacto</a:t>
                      </a:r>
                      <a:r>
                        <a:rPr lang="en-US" sz="1200" dirty="0" smtClean="0"/>
                        <a:t> no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consumidor</a:t>
                      </a:r>
                      <a:r>
                        <a:rPr lang="en-US" sz="1200" baseline="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Minor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/>
                        <a:t>x</a:t>
                      </a:r>
                      <a:r>
                        <a:rPr lang="pt-BR" sz="1200" dirty="0" smtClean="0"/>
                        <a:t>.</a:t>
                      </a:r>
                      <a:r>
                        <a:rPr lang="pt-BR" sz="1200" b="1" dirty="0" smtClean="0"/>
                        <a:t>X</a:t>
                      </a:r>
                      <a:r>
                        <a:rPr lang="pt-BR" sz="1200" dirty="0" smtClean="0"/>
                        <a:t>.0 (1.1.0)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Mudança que é</a:t>
                      </a:r>
                      <a:r>
                        <a:rPr lang="pt-BR" sz="1200" baseline="0" dirty="0" smtClean="0"/>
                        <a:t> “</a:t>
                      </a:r>
                      <a:r>
                        <a:rPr lang="pt-BR" sz="1200" baseline="0" dirty="0" err="1" smtClean="0"/>
                        <a:t>backward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baseline="0" dirty="0" err="1" smtClean="0"/>
                        <a:t>compatible</a:t>
                      </a:r>
                      <a:r>
                        <a:rPr lang="pt-BR" sz="1200" baseline="0" dirty="0" smtClean="0"/>
                        <a:t>”, não afeta o consumidor.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 err="1" smtClean="0"/>
                        <a:t>Revision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dirty="0" err="1" smtClean="0"/>
                        <a:t>x</a:t>
                      </a:r>
                      <a:r>
                        <a:rPr lang="pt-BR" sz="1200" dirty="0" err="1" smtClean="0"/>
                        <a:t>.x.</a:t>
                      </a:r>
                      <a:r>
                        <a:rPr lang="pt-BR" sz="1200" b="1" dirty="0" err="1" smtClean="0"/>
                        <a:t>X</a:t>
                      </a:r>
                      <a:r>
                        <a:rPr lang="pt-BR" sz="1200" dirty="0" smtClean="0"/>
                        <a:t> (1.1.1)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Contrato não muda, normalmente usado quando</a:t>
                      </a:r>
                      <a:r>
                        <a:rPr lang="pt-BR" sz="1200" baseline="0" dirty="0" smtClean="0"/>
                        <a:t> implementação alterada internamente para melhoria.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467544" y="4011910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 smtClean="0"/>
              <a:t>Nota</a:t>
            </a:r>
            <a:r>
              <a:rPr lang="pt-BR" dirty="0" smtClean="0"/>
              <a:t>: Só versões </a:t>
            </a:r>
            <a:r>
              <a:rPr lang="pt-BR" b="1" dirty="0" smtClean="0"/>
              <a:t>Major</a:t>
            </a:r>
            <a:r>
              <a:rPr lang="pt-BR" dirty="0" smtClean="0"/>
              <a:t> irão requer a alteração do </a:t>
            </a:r>
            <a:r>
              <a:rPr lang="pt-BR" dirty="0" err="1" smtClean="0"/>
              <a:t>end</a:t>
            </a:r>
            <a:r>
              <a:rPr lang="pt-BR" dirty="0" smtClean="0"/>
              <a:t>-point do serviço, i.e. só o # Major será incluído no contrato (WSDL, XSD). As outras alterações só iram ser refletidas em documentação associada e no repositório.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Política de Versionamento de Serviços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9865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Visão Macro do Processo GSOA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37</a:t>
            </a:fld>
            <a:endParaRPr lang="pt-BR" dirty="0"/>
          </a:p>
        </p:txBody>
      </p:sp>
      <p:grpSp>
        <p:nvGrpSpPr>
          <p:cNvPr id="5" name="Grupo 23"/>
          <p:cNvGrpSpPr/>
          <p:nvPr/>
        </p:nvGrpSpPr>
        <p:grpSpPr>
          <a:xfrm>
            <a:off x="683568" y="1680514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680514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3584" y="1680514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752428" y="2639562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743050" y="3027756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619944" y="2256578"/>
            <a:ext cx="2439888" cy="1224136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Barramento</a:t>
            </a:r>
            <a:r>
              <a:rPr lang="pt-BR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Corporativo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467544" y="1320474"/>
            <a:ext cx="2736304" cy="2304256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Arquitetura de Serviços (SOA)</a:t>
            </a:r>
            <a:br>
              <a:rPr lang="pt-BR" dirty="0"/>
            </a:br>
            <a:r>
              <a:rPr lang="pt-BR" b="0" i="1" dirty="0" smtClean="0"/>
              <a:t>Processo GSOA</a:t>
            </a:r>
            <a:endParaRPr lang="pt-BR" dirty="0"/>
          </a:p>
        </p:txBody>
      </p:sp>
      <p:sp>
        <p:nvSpPr>
          <p:cNvPr id="1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79912" y="1347614"/>
            <a:ext cx="4798888" cy="1897443"/>
          </a:xfrm>
        </p:spPr>
        <p:txBody>
          <a:bodyPr/>
          <a:lstStyle/>
          <a:p>
            <a:r>
              <a:rPr lang="pt-BR" dirty="0" smtClean="0"/>
              <a:t>Como mencionado, a </a:t>
            </a:r>
            <a:r>
              <a:rPr lang="pt-BR" b="1" dirty="0" smtClean="0"/>
              <a:t>Governança de Arquitetura </a:t>
            </a:r>
            <a:r>
              <a:rPr lang="pt-BR" dirty="0" smtClean="0"/>
              <a:t>reviu o </a:t>
            </a:r>
            <a:r>
              <a:rPr lang="pt-BR" b="1" dirty="0"/>
              <a:t>P</a:t>
            </a:r>
            <a:r>
              <a:rPr lang="pt-BR" b="1" dirty="0" smtClean="0"/>
              <a:t>rocesso de TI </a:t>
            </a:r>
            <a:r>
              <a:rPr lang="pt-BR" dirty="0" smtClean="0"/>
              <a:t>conjuntamente com a </a:t>
            </a:r>
            <a:r>
              <a:rPr lang="pt-BR" b="1" dirty="0" smtClean="0"/>
              <a:t>Governança de TI </a:t>
            </a:r>
            <a:r>
              <a:rPr lang="pt-BR" dirty="0" smtClean="0"/>
              <a:t>e fez alterações a  este para acomodar um novo processo de </a:t>
            </a:r>
            <a:r>
              <a:rPr lang="pt-BR" b="1" dirty="0"/>
              <a:t>G</a:t>
            </a:r>
            <a:r>
              <a:rPr lang="pt-BR" b="1" dirty="0" smtClean="0"/>
              <a:t>overnança SOA </a:t>
            </a:r>
            <a:r>
              <a:rPr lang="pt-BR" dirty="0" smtClean="0"/>
              <a:t>que entrou em produção em Fevereiro 2014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. 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pPr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Esta seção </a:t>
            </a:r>
            <a:r>
              <a:rPr lang="pt-PT" dirty="0">
                <a:latin typeface="Arial" pitchFamily="34" charset="0"/>
                <a:cs typeface="Arial" pitchFamily="34" charset="0"/>
              </a:rPr>
              <a:t>serve de </a:t>
            </a:r>
            <a:r>
              <a:rPr lang="pt-PT" b="1" dirty="0">
                <a:latin typeface="Arial" pitchFamily="34" charset="0"/>
                <a:cs typeface="Arial" pitchFamily="34" charset="0"/>
              </a:rPr>
              <a:t>Guia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para o processo de TI revisto com esta nova Governança.</a:t>
            </a:r>
            <a:endParaRPr lang="pt-PT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TI com GSOA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Identificação e Desenho de Serviços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82277" y="2048594"/>
            <a:ext cx="3238500" cy="800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400" b="1">
                <a:effectLst/>
                <a:ea typeface="Calibri"/>
                <a:cs typeface="Calibri"/>
              </a:rPr>
              <a:t>Gestão de Demandas</a:t>
            </a:r>
            <a:endParaRPr lang="pt-BR" sz="1100">
              <a:effectLst/>
              <a:ea typeface="Calibri"/>
              <a:cs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7" y="2847424"/>
            <a:ext cx="3281680" cy="769620"/>
          </a:xfrm>
          <a:prstGeom prst="rect">
            <a:avLst/>
          </a:prstGeom>
          <a:noFill/>
        </p:spPr>
      </p:pic>
      <p:pic>
        <p:nvPicPr>
          <p:cNvPr id="38" name="Imagem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62" y="2848694"/>
            <a:ext cx="3332480" cy="778510"/>
          </a:xfrm>
          <a:prstGeom prst="rect">
            <a:avLst/>
          </a:prstGeom>
          <a:noFill/>
        </p:spPr>
      </p:pic>
      <p:sp>
        <p:nvSpPr>
          <p:cNvPr id="39" name="Retângulo 38"/>
          <p:cNvSpPr/>
          <p:nvPr/>
        </p:nvSpPr>
        <p:spPr>
          <a:xfrm>
            <a:off x="3939827" y="2048594"/>
            <a:ext cx="3307715" cy="333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400" b="1" dirty="0">
                <a:effectLst/>
                <a:ea typeface="Calibri"/>
                <a:cs typeface="Calibri"/>
              </a:rPr>
              <a:t>Desenvolver Soluções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39827" y="2401019"/>
            <a:ext cx="1647825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>
                <a:effectLst/>
                <a:ea typeface="Calibri"/>
                <a:cs typeface="Calibri"/>
              </a:rPr>
              <a:t>Plano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97177" y="2401019"/>
            <a:ext cx="1647825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>
                <a:effectLst/>
                <a:ea typeface="Calibri"/>
                <a:cs typeface="Calibri"/>
              </a:rPr>
              <a:t>Desenho da Solução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42" name="Texto Explicativo 1 41"/>
          <p:cNvSpPr/>
          <p:nvPr/>
        </p:nvSpPr>
        <p:spPr>
          <a:xfrm>
            <a:off x="1139477" y="3848819"/>
            <a:ext cx="1780540" cy="685800"/>
          </a:xfrm>
          <a:prstGeom prst="borderCallout1">
            <a:avLst>
              <a:gd name="adj1" fmla="val -1792"/>
              <a:gd name="adj2" fmla="val 48739"/>
              <a:gd name="adj3" fmla="val -43419"/>
              <a:gd name="adj4" fmla="val 719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acessa Repositório de Serviços e identifica possíveis serviços aptos a atender a demanda.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3" name="Texto Explicativo 1 42"/>
          <p:cNvSpPr/>
          <p:nvPr/>
        </p:nvSpPr>
        <p:spPr>
          <a:xfrm>
            <a:off x="872776" y="987574"/>
            <a:ext cx="2619104" cy="956245"/>
          </a:xfrm>
          <a:prstGeom prst="borderCallout1">
            <a:avLst>
              <a:gd name="adj1" fmla="val 100568"/>
              <a:gd name="adj2" fmla="val 48949"/>
              <a:gd name="adj3" fmla="val 226517"/>
              <a:gd name="adj4" fmla="val 941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Arquitetura de Soluções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avalia o impacto na Governança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,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Modelo Canônico e/ou Reference Data.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Caso necessário, envolver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Gestor do Modelo Canônico e Reference Data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(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Arquitetura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 </a:t>
            </a:r>
            <a:r>
              <a:rPr lang="pt-BR" sz="1000" b="1" dirty="0" smtClean="0">
                <a:solidFill>
                  <a:srgbClr val="000000"/>
                </a:solidFill>
                <a:ea typeface="Times New Roman"/>
                <a:cs typeface="Calibri"/>
              </a:rPr>
              <a:t>Informação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).</a:t>
            </a:r>
            <a:r>
              <a:rPr lang="pt-BR" sz="1000" dirty="0">
                <a:effectLst/>
                <a:ea typeface="Calibri"/>
                <a:cs typeface="Calibri"/>
              </a:rPr>
              <a:t> 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44" name="Texto Explicativo 1 43"/>
          <p:cNvSpPr/>
          <p:nvPr/>
        </p:nvSpPr>
        <p:spPr>
          <a:xfrm>
            <a:off x="2996851" y="4020269"/>
            <a:ext cx="1766887" cy="639713"/>
          </a:xfrm>
          <a:prstGeom prst="borderCallout1">
            <a:avLst>
              <a:gd name="adj1" fmla="val -7618"/>
              <a:gd name="adj2" fmla="val 50856"/>
              <a:gd name="adj3" fmla="val -56596"/>
              <a:gd name="adj4" fmla="val 606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LT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junto com o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Líder SOA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avalia Mapa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de Requisitos: </a:t>
            </a:r>
            <a:r>
              <a:rPr lang="pt-BR" sz="1000" i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Requisitos  de Negócio X Funcionalidades X Serviços Candidatos.</a:t>
            </a:r>
            <a:endParaRPr lang="pt-BR" sz="800" dirty="0">
              <a:effectLst/>
              <a:latin typeface="Tahoma"/>
              <a:ea typeface="Calibri"/>
            </a:endParaRPr>
          </a:p>
        </p:txBody>
      </p:sp>
      <p:sp>
        <p:nvSpPr>
          <p:cNvPr id="45" name="Texto Explicativo 1 44"/>
          <p:cNvSpPr/>
          <p:nvPr/>
        </p:nvSpPr>
        <p:spPr>
          <a:xfrm>
            <a:off x="5220072" y="3795886"/>
            <a:ext cx="1871980" cy="1089288"/>
          </a:xfrm>
          <a:prstGeom prst="borderCallout1">
            <a:avLst>
              <a:gd name="adj1" fmla="val 870"/>
              <a:gd name="adj2" fmla="val 50947"/>
              <a:gd name="adj3" fmla="val -48673"/>
              <a:gd name="adj4" fmla="val 8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Arquiteto de Soluções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estima prazo de entrega do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Book de Arquitetura.</a:t>
            </a:r>
            <a:endParaRPr lang="pt-BR" sz="800" dirty="0">
              <a:effectLst/>
              <a:latin typeface="Tahoma"/>
              <a:ea typeface="Calibri"/>
            </a:endParaRPr>
          </a:p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Arquiteto de Dados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estima prazo de entrega da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Calibri"/>
                <a:cs typeface="Calibri"/>
              </a:rPr>
              <a:t>Visão Macro do Modelo Canônico 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Planilha de Interface.</a:t>
            </a:r>
            <a:endParaRPr lang="pt-BR" sz="800" dirty="0">
              <a:effectLst/>
              <a:latin typeface="Tahoma"/>
              <a:ea typeface="Calibri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164288" y="3795886"/>
            <a:ext cx="1838325" cy="723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just"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O cronograma deve garantir que essas atividades sejam predecessoras da elaboração dos  UC/DF.</a:t>
            </a:r>
            <a:endParaRPr lang="pt-BR" sz="800" dirty="0">
              <a:effectLst/>
              <a:latin typeface="Tahoma"/>
              <a:ea typeface="Calibri"/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4397027" y="1505669"/>
            <a:ext cx="1333500" cy="457200"/>
          </a:xfrm>
          <a:prstGeom prst="borderCallout1">
            <a:avLst>
              <a:gd name="adj1" fmla="val 103114"/>
              <a:gd name="adj2" fmla="val 54288"/>
              <a:gd name="adj3" fmla="val 330783"/>
              <a:gd name="adj4" fmla="val 1147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LT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 Mapa de Requisitos na Primeira Plenária.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8" name="Texto Explicativo 1 47"/>
          <p:cNvSpPr/>
          <p:nvPr/>
        </p:nvSpPr>
        <p:spPr>
          <a:xfrm>
            <a:off x="5949602" y="411510"/>
            <a:ext cx="2075180" cy="1558979"/>
          </a:xfrm>
          <a:prstGeom prst="borderCallout1">
            <a:avLst>
              <a:gd name="adj1" fmla="val 100426"/>
              <a:gd name="adj2" fmla="val 48820"/>
              <a:gd name="adj3" fmla="val 161896"/>
              <a:gd name="adj4" fmla="val 286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1.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Arquiteto de Solução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elabora Diagrama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List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 Atividades no Documento Arq. de Solução (DAS).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2.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Arquiteto de Dados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elabora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Visão Macro do Modelo Canônico 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Planilha de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Interface e inicia outros  artefatos do Modelo Canônico e Reference Data.</a:t>
            </a:r>
          </a:p>
          <a:p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3. </a:t>
            </a:r>
            <a:r>
              <a:rPr lang="pt-BR" sz="1000" b="1" dirty="0" smtClean="0">
                <a:solidFill>
                  <a:srgbClr val="000000"/>
                </a:solidFill>
                <a:ea typeface="Times New Roman"/>
                <a:cs typeface="Calibri"/>
              </a:rPr>
              <a:t>Área de Integração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detalha VSF de Integração (DSOL de Integração)</a:t>
            </a:r>
            <a:endParaRPr lang="pt-BR" sz="1000" dirty="0">
              <a:solidFill>
                <a:srgbClr val="000000"/>
              </a:solidFill>
              <a:ea typeface="Times New Roman"/>
              <a:cs typeface="Calibri"/>
            </a:endParaRPr>
          </a:p>
          <a:p>
            <a:pPr>
              <a:spcAft>
                <a:spcPts val="0"/>
              </a:spcAft>
            </a:pP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9" name="Texto Explicativo 1 48"/>
          <p:cNvSpPr/>
          <p:nvPr/>
        </p:nvSpPr>
        <p:spPr>
          <a:xfrm>
            <a:off x="7368192" y="2846782"/>
            <a:ext cx="1524288" cy="770262"/>
          </a:xfrm>
          <a:prstGeom prst="borderCallout1">
            <a:avLst>
              <a:gd name="adj1" fmla="val 49845"/>
              <a:gd name="adj2" fmla="val 2168"/>
              <a:gd name="adj3" fmla="val 75948"/>
              <a:gd name="adj4" fmla="val -3182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Arquiteto de Informação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realiza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aprovação conjunta de todos os artefatos elaborados no DS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3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39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54055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57910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22631"/>
              </p:ext>
            </p:extLst>
          </p:nvPr>
        </p:nvGraphicFramePr>
        <p:xfrm>
          <a:off x="491202" y="1104477"/>
          <a:ext cx="8113246" cy="313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Fábrica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lvl="0" algn="l"/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Diagrama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 e Lista de Atividades (</a:t>
                      </a:r>
                      <a:r>
                        <a:rPr lang="pt-BR" sz="1000" b="1" baseline="0" dirty="0" err="1" smtClean="0">
                          <a:solidFill>
                            <a:srgbClr val="FF0000"/>
                          </a:solidFill>
                        </a:rPr>
                        <a:t>incl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. no DAS)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dirty="0" smtClean="0"/>
                        <a:t> 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      Modelo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 Canônico – Visão Macro</a:t>
                      </a:r>
                      <a:endParaRPr lang="pt-BR" sz="1000" b="1" dirty="0" smtClean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dirty="0" smtClean="0"/>
                        <a:t> 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Planilha de Interfaces (Inventário</a:t>
                      </a:r>
                      <a:r>
                        <a:rPr lang="pt-BR" sz="1000" kern="1200" baseline="0" dirty="0" smtClean="0"/>
                        <a:t> de Serviços</a:t>
                      </a:r>
                      <a:r>
                        <a:rPr lang="pt-BR" sz="1000" kern="1200" dirty="0" smtClean="0"/>
                        <a:t>)</a:t>
                      </a:r>
                      <a:endParaRPr lang="pt-BR" sz="10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     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Mapeamento para Modelo Canônico* (Sistema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Consolidado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Inventário de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</a:rPr>
                        <a:t>Reference Data* (Sistema e Consolidado)</a:t>
                      </a:r>
                      <a:endParaRPr lang="pt-BR" sz="1000" b="1" i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2688653"/>
            <a:ext cx="260828" cy="260828"/>
          </a:xfrm>
          <a:prstGeom prst="rect">
            <a:avLst/>
          </a:prstGeom>
          <a:noFill/>
        </p:spPr>
      </p:pic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3408733"/>
            <a:ext cx="260828" cy="260828"/>
          </a:xfrm>
          <a:prstGeom prst="rect">
            <a:avLst/>
          </a:prstGeom>
          <a:noFill/>
        </p:spPr>
      </p:pic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3679074"/>
            <a:ext cx="260828" cy="260828"/>
          </a:xfrm>
          <a:prstGeom prst="rect">
            <a:avLst/>
          </a:prstGeom>
          <a:noFill/>
        </p:spPr>
      </p:pic>
      <p:sp>
        <p:nvSpPr>
          <p:cNvPr id="16" name="Retângulo de cantos arredondados 15"/>
          <p:cNvSpPr/>
          <p:nvPr/>
        </p:nvSpPr>
        <p:spPr>
          <a:xfrm>
            <a:off x="4949409" y="3964930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94803" y="3974393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76068" y="3963928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57521" y="3963927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61582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60461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073" y="960461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60461"/>
            <a:ext cx="286911" cy="286911"/>
          </a:xfrm>
          <a:prstGeom prst="rect">
            <a:avLst/>
          </a:prstGeom>
          <a:noFill/>
        </p:spPr>
      </p:pic>
      <p:pic>
        <p:nvPicPr>
          <p:cNvPr id="22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931881"/>
            <a:ext cx="260828" cy="260828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60461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60461"/>
            <a:ext cx="3096344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79851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26974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aixaDeTexto 31"/>
          <p:cNvSpPr txBox="1"/>
          <p:nvPr/>
        </p:nvSpPr>
        <p:spPr>
          <a:xfrm>
            <a:off x="683568" y="4269745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4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5" y="3192709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Espaço Reservado para Conteúdo 3"/>
          <p:cNvSpPr txBox="1">
            <a:spLocks/>
          </p:cNvSpPr>
          <p:nvPr/>
        </p:nvSpPr>
        <p:spPr>
          <a:xfrm>
            <a:off x="395536" y="4876586"/>
            <a:ext cx="4896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 smtClean="0"/>
              <a:t>* Estes </a:t>
            </a:r>
            <a:r>
              <a:rPr lang="pt-BR" sz="800" b="1" dirty="0" smtClean="0"/>
              <a:t>Artefatos</a:t>
            </a:r>
            <a:r>
              <a:rPr lang="pt-BR" sz="800" dirty="0" smtClean="0"/>
              <a:t> são Iniciados nesta Fase, mas só algumas são concluídas </a:t>
            </a:r>
            <a:endParaRPr lang="pt-BR" sz="800" dirty="0"/>
          </a:p>
        </p:txBody>
      </p:sp>
      <p:sp>
        <p:nvSpPr>
          <p:cNvPr id="3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GSOA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Artefatos GSOA na fase DSOL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1083374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Introdução a SOA e ao Modelo Canônico</a:t>
            </a:r>
          </a:p>
          <a:p>
            <a:r>
              <a:rPr lang="pt-BR" dirty="0"/>
              <a:t>02</a:t>
            </a:r>
            <a:r>
              <a:rPr lang="pt-BR" b="0" dirty="0" smtClean="0"/>
              <a:t> Arquitetura de Serviços da Oi</a:t>
            </a:r>
          </a:p>
          <a:p>
            <a:r>
              <a:rPr lang="pt-BR" dirty="0"/>
              <a:t>03 </a:t>
            </a:r>
            <a:r>
              <a:rPr lang="pt-BR" b="0" dirty="0" smtClean="0"/>
              <a:t>Padrões &amp; Políticas da Arquitetura</a:t>
            </a:r>
          </a:p>
          <a:p>
            <a:r>
              <a:rPr lang="pt-BR" dirty="0" smtClean="0"/>
              <a:t>04</a:t>
            </a:r>
            <a:r>
              <a:rPr lang="pt-BR" b="0" dirty="0" smtClean="0"/>
              <a:t> Visão Macro do Modelo de Governança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95410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documento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pretende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introduzir conceitos relacionados com a Arquitetura de Serviços da Oi, tais como SOA, Modelo Canônico e Reference Data e quais os padrões que deverão ser respeitados pelos Sistema e/ou Aplicações que utilizam os serviços disponibilizados por esta.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668392" cy="646331"/>
          </a:xfrm>
        </p:spPr>
        <p:txBody>
          <a:bodyPr/>
          <a:lstStyle/>
          <a:p>
            <a:r>
              <a:rPr lang="pt-BR" dirty="0"/>
              <a:t>Processo de TI com GSOA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dirty="0" smtClean="0"/>
              <a:t>Artefatos relacionados com Integração de Dados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3874701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09160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13015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42688"/>
              </p:ext>
            </p:extLst>
          </p:nvPr>
        </p:nvGraphicFramePr>
        <p:xfrm>
          <a:off x="491202" y="1059582"/>
          <a:ext cx="8113246" cy="335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Responsável</a:t>
                      </a:r>
                      <a:r>
                        <a:rPr lang="pt-BR" sz="1200" baseline="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Técnico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VSOL  Consolidado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(Sistemas e </a:t>
                      </a:r>
                      <a:r>
                        <a:rPr lang="pt-BR" sz="10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Integração</a:t>
                      </a: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Detalhamento de Interface (Funcional)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(inc.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DSOL do Sistema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DSOL (VSF detalhado)</a:t>
                      </a:r>
                      <a:r>
                        <a:rPr lang="pt-B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Integração 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Plano de Migração  de Dados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 de Dados 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 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4932040" y="4156929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77434" y="4166392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58699" y="4155927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40152" y="4155926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16687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15566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915566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15566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15566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15566"/>
            <a:ext cx="3096344" cy="1080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34956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10015" y="3036529"/>
            <a:ext cx="8266441" cy="104738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 rot="16200000">
            <a:off x="-172878" y="3373880"/>
            <a:ext cx="8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DSOL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985" y="2953834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63" y="381188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413761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441376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2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3235821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352385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28" y="3378647"/>
            <a:ext cx="201215" cy="20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s://encrypted-tbn1.gstatic.com/images?q=tbn:ANd9GcQp5ksmC92yRmwgNxP44OwrEpJB6AXW3C3rvDJb3Dm1GZ4gX7oK_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9" y="4928546"/>
            <a:ext cx="141141" cy="1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683568" y="4876006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Novo Template a  Propor, após Gaps identificados </a:t>
            </a:r>
            <a:endParaRPr lang="pt-BR" sz="10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-246059" y="2696724"/>
            <a:ext cx="9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00000"/>
                </a:solidFill>
              </a:rPr>
              <a:t>V</a:t>
            </a:r>
            <a:r>
              <a:rPr lang="pt-BR" b="1" dirty="0" smtClean="0">
                <a:solidFill>
                  <a:srgbClr val="C00000"/>
                </a:solidFill>
              </a:rPr>
              <a:t>SOL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10014" y="2744558"/>
            <a:ext cx="8266441" cy="2517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67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5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0" y="2564448"/>
            <a:ext cx="4146550" cy="765810"/>
          </a:xfrm>
          <a:prstGeom prst="rect">
            <a:avLst/>
          </a:prstGeom>
          <a:noFill/>
        </p:spPr>
      </p:pic>
      <p:sp>
        <p:nvSpPr>
          <p:cNvPr id="58" name="Retângulo 57"/>
          <p:cNvSpPr/>
          <p:nvPr/>
        </p:nvSpPr>
        <p:spPr>
          <a:xfrm>
            <a:off x="2454750" y="1754188"/>
            <a:ext cx="4109720" cy="333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400" b="1">
                <a:effectLst/>
                <a:ea typeface="Calibri"/>
                <a:cs typeface="Calibri"/>
              </a:rPr>
              <a:t>Desenvolver Soluções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468720" y="2106613"/>
            <a:ext cx="895350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900" b="1">
                <a:effectLst/>
                <a:ea typeface="Calibri"/>
                <a:cs typeface="Calibri"/>
              </a:rPr>
              <a:t>Em Aprovação Financeira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364070" y="2106613"/>
            <a:ext cx="1847850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>
                <a:effectLst/>
                <a:ea typeface="Calibri"/>
                <a:cs typeface="Calibri"/>
              </a:rPr>
              <a:t>Planejamento do Desenvolvimento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5211920" y="2106613"/>
            <a:ext cx="1352550" cy="447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200" b="1">
                <a:effectLst/>
                <a:ea typeface="Calibri"/>
                <a:cs typeface="Calibri"/>
              </a:rPr>
              <a:t>Desenvolvimento</a:t>
            </a:r>
            <a:endParaRPr lang="pt-BR" sz="1100">
              <a:effectLst/>
              <a:ea typeface="Calibri"/>
              <a:cs typeface="Calibri"/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850826" y="3027998"/>
            <a:ext cx="1285875" cy="737870"/>
          </a:xfrm>
          <a:prstGeom prst="borderCallout1">
            <a:avLst>
              <a:gd name="adj1" fmla="val -3201"/>
              <a:gd name="adj2" fmla="val 44934"/>
              <a:gd name="adj3" fmla="val -32940"/>
              <a:gd name="adj4" fmla="val 1321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 e valida o Coeficiente de Reuso.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55576" y="3485198"/>
            <a:ext cx="1285875" cy="781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Planilha de Interface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deve possuir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aba com o coeficiente de reuso do serviço candidato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4" name="Texto Explicativo 1 63"/>
          <p:cNvSpPr/>
          <p:nvPr/>
        </p:nvSpPr>
        <p:spPr>
          <a:xfrm>
            <a:off x="720375" y="1325789"/>
            <a:ext cx="1314450" cy="780823"/>
          </a:xfrm>
          <a:prstGeom prst="borderCallout1">
            <a:avLst>
              <a:gd name="adj1" fmla="val 51598"/>
              <a:gd name="adj2" fmla="val 101191"/>
              <a:gd name="adj3" fmla="val 204204"/>
              <a:gd name="adj4" fmla="val 303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PMO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alinha cronograma com os envolvidos, incluindo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 Arquiteto de Informação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5" name="Texto Explicativo 1 64"/>
          <p:cNvSpPr/>
          <p:nvPr/>
        </p:nvSpPr>
        <p:spPr>
          <a:xfrm>
            <a:off x="4754720" y="3516313"/>
            <a:ext cx="2265552" cy="1228725"/>
          </a:xfrm>
          <a:prstGeom prst="borderCallout1">
            <a:avLst>
              <a:gd name="adj1" fmla="val 352"/>
              <a:gd name="adj2" fmla="val 68080"/>
              <a:gd name="adj3" fmla="val -25689"/>
              <a:gd name="adj4" fmla="val 363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1.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Arquiteto de Dados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: </a:t>
            </a:r>
            <a:endParaRPr lang="pt-BR" sz="1100" dirty="0">
              <a:effectLst/>
              <a:ea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Completa o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M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apeamento para 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Modelo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Canônico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, finaliza a identificação do 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Reference Data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e especifica </a:t>
            </a:r>
            <a:r>
              <a:rPr lang="pt-BR" sz="1000" dirty="0">
                <a:solidFill>
                  <a:srgbClr val="000000"/>
                </a:solidFill>
                <a:ea typeface="Times New Roman"/>
                <a:cs typeface="Calibri"/>
              </a:rPr>
              <a:t>Entidade de Negócio </a:t>
            </a:r>
            <a:r>
              <a:rPr lang="pt-BR" sz="1000" dirty="0" smtClean="0">
                <a:solidFill>
                  <a:srgbClr val="000000"/>
                </a:solidFill>
                <a:ea typeface="Times New Roman"/>
                <a:cs typeface="Calibri"/>
              </a:rPr>
              <a:t>com os Modelos de Integração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2.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Área de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Integração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: 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Especifica os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Serviços.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3043077" y="3641640"/>
            <a:ext cx="1727835" cy="9463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e Arquiteto de Informação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garante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registro de documentação no repositório de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dados e serviços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7" name="Texto Explicativo 1 66"/>
          <p:cNvSpPr/>
          <p:nvPr/>
        </p:nvSpPr>
        <p:spPr>
          <a:xfrm>
            <a:off x="6876255" y="1783625"/>
            <a:ext cx="1727835" cy="1003935"/>
          </a:xfrm>
          <a:prstGeom prst="borderCallout1">
            <a:avLst>
              <a:gd name="adj1" fmla="val 51350"/>
              <a:gd name="adj2" fmla="val -2329"/>
              <a:gd name="adj3" fmla="val 93849"/>
              <a:gd name="adj4" fmla="val -226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OPERAÇÃO ASSISTIDA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Analista de Operação acompanha a orquestração dos serviços e qualquer evidência comunicar ao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SOA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236296" y="2931790"/>
            <a:ext cx="1584176" cy="138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0"/>
              </a:spcAft>
            </a:pP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O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effectLst/>
                <a:ea typeface="Times New Roman"/>
                <a:cs typeface="Calibri"/>
              </a:rPr>
              <a:t>CoE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 </a:t>
            </a: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e </a:t>
            </a:r>
            <a:r>
              <a:rPr lang="pt-BR" sz="1000" b="1" kern="1200" dirty="0" err="1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CoE</a:t>
            </a:r>
            <a:r>
              <a:rPr lang="pt-BR" sz="1000" b="1" dirty="0" smtClean="0">
                <a:solidFill>
                  <a:srgbClr val="000000"/>
                </a:solidFill>
                <a:ea typeface="Times New Roman"/>
                <a:cs typeface="Calibri"/>
              </a:rPr>
              <a:t> Modelo Corporativo de Informação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aprova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ciclo de publicação dos </a:t>
            </a:r>
            <a:r>
              <a:rPr lang="pt-BR" sz="1000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serviços, e dos modelos de Dados (Canônico  e Reference Data) e é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responsável por melhores práticas.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9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GSOA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Desenho e Desenvolvimento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42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54055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57910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36992"/>
              </p:ext>
            </p:extLst>
          </p:nvPr>
        </p:nvGraphicFramePr>
        <p:xfrm>
          <a:off x="491202" y="1104477"/>
          <a:ext cx="8113246" cy="32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Fábrica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Planilha de Interfaces (Inventário</a:t>
                      </a:r>
                      <a:r>
                        <a:rPr lang="pt-BR" sz="1000" kern="1200" baseline="0" dirty="0" smtClean="0"/>
                        <a:t> de Serviços</a:t>
                      </a:r>
                      <a:r>
                        <a:rPr lang="pt-BR" sz="1000" kern="1200" dirty="0" smtClean="0"/>
                        <a:t>)</a:t>
                      </a:r>
                      <a:endParaRPr lang="pt-BR" sz="1000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kern="1200" dirty="0" smtClean="0"/>
                        <a:t>     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Mapeamento para Modelo Canônico (Sistema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 Consolidado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Especificação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</a:rPr>
                        <a:t>da Entidade de Negócio (+ Modelos Integração)</a:t>
                      </a:r>
                      <a:endParaRPr lang="pt-BR" sz="1000" b="1" i="1" kern="1200" dirty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     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Inventário de </a:t>
                      </a:r>
                      <a:r>
                        <a:rPr lang="pt-BR" sz="1000" b="1" kern="1200" dirty="0" smtClean="0">
                          <a:solidFill>
                            <a:srgbClr val="FF0000"/>
                          </a:solidFill>
                        </a:rPr>
                        <a:t>Reference Data (Sistema e Consolidado)</a:t>
                      </a:r>
                      <a:endParaRPr lang="pt-BR" sz="1000" b="1" i="1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82641">
                <a:tc>
                  <a:txBody>
                    <a:bodyPr/>
                    <a:lstStyle/>
                    <a:p>
                      <a:pPr algn="l"/>
                      <a:r>
                        <a:rPr lang="pt-BR" sz="1000" dirty="0" smtClean="0"/>
                        <a:t>Especificação</a:t>
                      </a:r>
                      <a:r>
                        <a:rPr lang="pt-BR" sz="1000" baseline="0" dirty="0" smtClean="0"/>
                        <a:t> de Serviço </a:t>
                      </a:r>
                    </a:p>
                    <a:p>
                      <a:pPr algn="l"/>
                      <a:r>
                        <a:rPr lang="pt-BR" sz="1000" baseline="0" dirty="0" smtClean="0"/>
                        <a:t>(Especificação , Data </a:t>
                      </a:r>
                      <a:r>
                        <a:rPr lang="pt-BR" sz="1000" baseline="0" dirty="0" err="1" smtClean="0"/>
                        <a:t>Mapping</a:t>
                      </a:r>
                      <a:r>
                        <a:rPr lang="pt-BR" sz="1000" baseline="0" dirty="0" smtClean="0"/>
                        <a:t>, Contrato, Catálogos de Retornos)</a:t>
                      </a:r>
                      <a:endParaRPr lang="pt-BR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baseline="0" dirty="0" smtClean="0">
                          <a:solidFill>
                            <a:srgbClr val="FFC000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2931790"/>
            <a:ext cx="260828" cy="260828"/>
          </a:xfrm>
          <a:prstGeom prst="rect">
            <a:avLst/>
          </a:prstGeom>
          <a:noFill/>
        </p:spPr>
      </p:pic>
      <p:pic>
        <p:nvPicPr>
          <p:cNvPr id="1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3435846"/>
            <a:ext cx="260828" cy="260828"/>
          </a:xfrm>
          <a:prstGeom prst="rect">
            <a:avLst/>
          </a:prstGeom>
          <a:noFill/>
        </p:spPr>
      </p:pic>
      <p:sp>
        <p:nvSpPr>
          <p:cNvPr id="16" name="Retângulo de cantos arredondados 15"/>
          <p:cNvSpPr/>
          <p:nvPr/>
        </p:nvSpPr>
        <p:spPr>
          <a:xfrm>
            <a:off x="4949409" y="4156929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94803" y="4166392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76068" y="4155927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57521" y="4155926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61582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60461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073" y="960461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60461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60461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60461"/>
            <a:ext cx="3096344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79851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845809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aixaDeTexto 31"/>
          <p:cNvSpPr txBox="1"/>
          <p:nvPr/>
        </p:nvSpPr>
        <p:spPr>
          <a:xfrm>
            <a:off x="683568" y="484580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4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5" y="2731765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3175384"/>
            <a:ext cx="260828" cy="260828"/>
          </a:xfrm>
          <a:prstGeom prst="rect">
            <a:avLst/>
          </a:prstGeom>
          <a:noFill/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GSOA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Artefatos GSOA na fase 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7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7668392" cy="646331"/>
          </a:xfrm>
        </p:spPr>
        <p:txBody>
          <a:bodyPr/>
          <a:lstStyle/>
          <a:p>
            <a:r>
              <a:rPr lang="pt-BR" dirty="0"/>
              <a:t>Processo de TI com GSOA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dirty="0" smtClean="0"/>
              <a:t>Artefatos relacionados com Integração de Dados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43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09160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13015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83093"/>
              </p:ext>
            </p:extLst>
          </p:nvPr>
        </p:nvGraphicFramePr>
        <p:xfrm>
          <a:off x="491202" y="1059582"/>
          <a:ext cx="8113246" cy="262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Responsável</a:t>
                      </a:r>
                      <a:r>
                        <a:rPr lang="pt-BR" sz="1200" baseline="0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 Técnico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Cronograma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Mapa de Requisitos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Documento</a:t>
                      </a:r>
                      <a:r>
                        <a:rPr lang="pt-BR" sz="1000" baseline="0" dirty="0" smtClean="0"/>
                        <a:t> de Arquitetura </a:t>
                      </a:r>
                      <a:r>
                        <a:rPr lang="pt-BR" sz="1000" dirty="0" smtClean="0"/>
                        <a:t>da Solução (DAS)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Detalhamento de Interface (Técnico)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(inc. na  Especifica</a:t>
                      </a:r>
                      <a:r>
                        <a:rPr lang="pt-BR" sz="10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ção Técnica do Sistema</a:t>
                      </a:r>
                      <a:r>
                        <a:rPr lang="pt-BR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 </a:t>
                      </a: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Especificação de Migração de Dados</a:t>
                      </a:r>
                      <a:endParaRPr lang="pt-B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Retângulo de cantos arredondados 15"/>
          <p:cNvSpPr/>
          <p:nvPr/>
        </p:nvSpPr>
        <p:spPr>
          <a:xfrm>
            <a:off x="4932040" y="3436849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77434" y="3446312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58699" y="3435847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40152" y="3435846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16687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15566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915566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15566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15566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15566"/>
            <a:ext cx="3096344" cy="1080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34956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1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0" y="4845809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83568" y="484580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Auditoria SOX</a:t>
            </a:r>
            <a:endParaRPr lang="pt-BR" sz="1000" dirty="0"/>
          </a:p>
        </p:txBody>
      </p:sp>
      <p:pic>
        <p:nvPicPr>
          <p:cNvPr id="34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3147814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44</a:t>
            </a:fld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853800" y="3507854"/>
            <a:ext cx="3958560" cy="869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1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PÓS-IMPLANTAÇÃO</a:t>
            </a:r>
          </a:p>
          <a:p>
            <a:pPr>
              <a:spcAft>
                <a:spcPts val="0"/>
              </a:spcAft>
            </a:pPr>
            <a:r>
              <a:rPr lang="pt-BR" sz="1000" b="1" kern="1200" dirty="0" smtClean="0">
                <a:solidFill>
                  <a:srgbClr val="000000"/>
                </a:solidFill>
                <a:effectLst/>
                <a:ea typeface="Times New Roman"/>
                <a:cs typeface="Calibri"/>
              </a:rPr>
              <a:t>Líder 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acompanha solução de não conformidade dos ativos.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b="1" kern="1200" dirty="0" err="1">
                <a:solidFill>
                  <a:srgbClr val="000000"/>
                </a:solidFill>
                <a:effectLst/>
                <a:ea typeface="Calibri"/>
                <a:cs typeface="Calibri"/>
              </a:rPr>
              <a:t>CoE</a:t>
            </a:r>
            <a:r>
              <a:rPr lang="pt-BR" sz="1000" b="1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 SOA </a:t>
            </a:r>
            <a:r>
              <a:rPr lang="pt-BR" sz="1000" kern="1200" dirty="0">
                <a:solidFill>
                  <a:srgbClr val="000000"/>
                </a:solidFill>
                <a:effectLst/>
                <a:ea typeface="Calibri"/>
                <a:cs typeface="Calibri"/>
              </a:rPr>
              <a:t>registra e avalia ciclo de não conformidades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77536" y="1406148"/>
            <a:ext cx="4060284" cy="877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1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TESTE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b="1" dirty="0">
                <a:effectLst/>
                <a:ea typeface="Calibri"/>
                <a:cs typeface="Calibri"/>
              </a:rPr>
              <a:t>Líder SOA </a:t>
            </a:r>
            <a:r>
              <a:rPr lang="pt-BR" sz="1000" dirty="0" smtClean="0">
                <a:effectLst/>
                <a:ea typeface="Calibri"/>
                <a:cs typeface="Calibri"/>
              </a:rPr>
              <a:t>e  </a:t>
            </a:r>
            <a:r>
              <a:rPr lang="pt-BR" sz="1000" b="1" dirty="0" smtClean="0">
                <a:effectLst/>
                <a:ea typeface="Calibri"/>
                <a:cs typeface="Calibri"/>
              </a:rPr>
              <a:t>Arquiteto de Informação </a:t>
            </a:r>
            <a:r>
              <a:rPr lang="pt-BR" sz="1000" dirty="0" smtClean="0">
                <a:effectLst/>
                <a:ea typeface="Calibri"/>
                <a:cs typeface="Calibri"/>
              </a:rPr>
              <a:t>acompanham </a:t>
            </a:r>
            <a:r>
              <a:rPr lang="pt-BR" sz="1000" dirty="0">
                <a:effectLst/>
                <a:ea typeface="Calibri"/>
                <a:cs typeface="Calibri"/>
              </a:rPr>
              <a:t>a execução dos teste e registra qualquer anomalia </a:t>
            </a:r>
            <a:r>
              <a:rPr lang="pt-BR" sz="1000" dirty="0" smtClean="0">
                <a:effectLst/>
                <a:ea typeface="Calibri"/>
                <a:cs typeface="Calibri"/>
              </a:rPr>
              <a:t>nos Repositórios </a:t>
            </a:r>
            <a:r>
              <a:rPr lang="pt-BR" sz="1000" dirty="0">
                <a:effectLst/>
                <a:ea typeface="Calibri"/>
                <a:cs typeface="Calibri"/>
              </a:rPr>
              <a:t>de </a:t>
            </a:r>
            <a:r>
              <a:rPr lang="pt-BR" sz="1000" dirty="0" smtClean="0">
                <a:effectLst/>
                <a:ea typeface="Calibri"/>
                <a:cs typeface="Calibri"/>
              </a:rPr>
              <a:t>Serviços e Dados.</a:t>
            </a:r>
            <a:endParaRPr lang="pt-BR" sz="1100" dirty="0">
              <a:effectLst/>
              <a:ea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dirty="0">
                <a:effectLst/>
                <a:ea typeface="Times New Roman"/>
                <a:cs typeface="Calibri"/>
              </a:rPr>
              <a:t> </a:t>
            </a:r>
            <a:endParaRPr lang="pt-BR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485648" y="2434471"/>
            <a:ext cx="3742536" cy="876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1100" b="1" kern="1200" dirty="0">
                <a:solidFill>
                  <a:srgbClr val="000000"/>
                </a:solidFill>
                <a:effectLst/>
                <a:ea typeface="Times New Roman"/>
                <a:cs typeface="Calibri"/>
              </a:rPr>
              <a:t>RELEASE</a:t>
            </a:r>
            <a:endParaRPr lang="pt-BR" sz="12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pt-BR" sz="1000" b="1" dirty="0">
                <a:effectLst/>
                <a:ea typeface="Calibri"/>
                <a:cs typeface="Calibri"/>
              </a:rPr>
              <a:t>Líder SOA </a:t>
            </a:r>
            <a:r>
              <a:rPr lang="pt-BR" sz="1000" dirty="0">
                <a:effectLst/>
                <a:ea typeface="Calibri"/>
                <a:cs typeface="Calibri"/>
              </a:rPr>
              <a:t>é envolvido nos reuniões diárias de acompanhamento e de análise de Go/No Go.</a:t>
            </a:r>
            <a:endParaRPr lang="pt-BR" sz="1100" dirty="0">
              <a:effectLst/>
              <a:ea typeface="Calibri"/>
              <a:cs typeface="Calibri"/>
            </a:endParaRPr>
          </a:p>
          <a:p>
            <a:pPr>
              <a:spcAft>
                <a:spcPts val="0"/>
              </a:spcAft>
            </a:pPr>
            <a:r>
              <a:rPr lang="pt-BR" sz="1000" b="1" dirty="0">
                <a:effectLst/>
                <a:ea typeface="Calibri"/>
                <a:cs typeface="Calibri"/>
              </a:rPr>
              <a:t>Líder SOA </a:t>
            </a:r>
            <a:r>
              <a:rPr lang="pt-BR" sz="1000" b="1" dirty="0" smtClean="0">
                <a:effectLst/>
                <a:ea typeface="Calibri"/>
                <a:cs typeface="Calibri"/>
              </a:rPr>
              <a:t> e Arquiteto de Informação </a:t>
            </a:r>
            <a:r>
              <a:rPr lang="pt-BR" sz="1000" dirty="0" smtClean="0">
                <a:effectLst/>
                <a:ea typeface="Calibri"/>
                <a:cs typeface="Calibri"/>
              </a:rPr>
              <a:t>registra </a:t>
            </a:r>
            <a:r>
              <a:rPr lang="pt-BR" sz="1000" dirty="0">
                <a:effectLst/>
                <a:ea typeface="Calibri"/>
                <a:cs typeface="Calibri"/>
              </a:rPr>
              <a:t>qualquer anomalia no</a:t>
            </a:r>
            <a:r>
              <a:rPr lang="pt-BR" sz="1000" b="1" dirty="0">
                <a:effectLst/>
                <a:ea typeface="Calibri"/>
                <a:cs typeface="Calibri"/>
              </a:rPr>
              <a:t> Repositório de </a:t>
            </a:r>
            <a:r>
              <a:rPr lang="pt-BR" sz="1000" b="1" dirty="0" smtClean="0">
                <a:effectLst/>
                <a:ea typeface="Calibri"/>
                <a:cs typeface="Calibri"/>
              </a:rPr>
              <a:t>Serviços</a:t>
            </a:r>
            <a:r>
              <a:rPr lang="pt-BR" sz="1000" b="1" dirty="0">
                <a:ea typeface="Calibri"/>
                <a:cs typeface="Calibri"/>
              </a:rPr>
              <a:t> </a:t>
            </a:r>
            <a:r>
              <a:rPr lang="pt-BR" sz="1000" b="1" dirty="0" smtClean="0">
                <a:ea typeface="Calibri"/>
                <a:cs typeface="Calibri"/>
              </a:rPr>
              <a:t>e Dados</a:t>
            </a:r>
            <a:endParaRPr lang="pt-BR" sz="1100" dirty="0">
              <a:effectLst/>
              <a:ea typeface="Calibri"/>
              <a:cs typeface="Calibri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Processo de TI com GSOA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 smtClean="0"/>
              <a:t>Teste, Release e Operação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4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97638"/>
            <a:ext cx="3862784" cy="266400"/>
          </a:xfrm>
        </p:spPr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45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04" y="2154055"/>
            <a:ext cx="1080120" cy="133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48716" y="2557910"/>
            <a:ext cx="864096" cy="283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8200"/>
              </p:ext>
            </p:extLst>
          </p:nvPr>
        </p:nvGraphicFramePr>
        <p:xfrm>
          <a:off x="491202" y="1104477"/>
          <a:ext cx="8113246" cy="278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750"/>
                <a:gridCol w="360040"/>
                <a:gridCol w="576064"/>
                <a:gridCol w="576064"/>
                <a:gridCol w="484707"/>
                <a:gridCol w="582493"/>
                <a:gridCol w="471282"/>
                <a:gridCol w="471282"/>
                <a:gridCol w="471282"/>
                <a:gridCol w="47128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Artefatos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Gestor</a:t>
                      </a:r>
                      <a:endParaRPr lang="pt-BR" sz="1200" baseline="0" dirty="0" smtClean="0"/>
                    </a:p>
                    <a:p>
                      <a:pPr algn="ctr"/>
                      <a:r>
                        <a:rPr lang="pt-BR" sz="1200" baseline="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aseline="0" dirty="0" smtClean="0"/>
                        <a:t>Gestor</a:t>
                      </a:r>
                    </a:p>
                    <a:p>
                      <a:pPr algn="ctr"/>
                      <a:r>
                        <a:rPr lang="pt-BR" sz="1200" baseline="0" dirty="0" smtClean="0"/>
                        <a:t>Modelo Canônico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Arquiteto</a:t>
                      </a:r>
                      <a:r>
                        <a:rPr lang="pt-BR" sz="1200" baseline="0" dirty="0" smtClean="0"/>
                        <a:t> Informação</a:t>
                      </a:r>
                      <a:endParaRPr lang="pt-BR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Líder</a:t>
                      </a:r>
                    </a:p>
                    <a:p>
                      <a:pPr algn="ctr"/>
                      <a:r>
                        <a:rPr lang="pt-BR" sz="1200" dirty="0" smtClean="0"/>
                        <a:t>SOA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Solução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Arquiteto de Dados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Analista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Fábrica de Integração</a:t>
                      </a:r>
                      <a:endParaRPr lang="pt-BR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CSOL Sistemas</a:t>
                      </a:r>
                      <a:endParaRPr lang="pt-B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</a:tr>
              <a:tr h="235472">
                <a:tc>
                  <a:txBody>
                    <a:bodyPr/>
                    <a:lstStyle/>
                    <a:p>
                      <a:pPr algn="l"/>
                      <a:r>
                        <a:rPr lang="pt-BR" sz="1000" b="0" i="0" u="none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Repositório</a:t>
                      </a: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000" i="0" u="non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(com  visão da Planilha de Interfaces)</a:t>
                      </a:r>
                      <a:endParaRPr lang="pt-BR" sz="1000" i="0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Modelo</a:t>
                      </a:r>
                      <a:r>
                        <a:rPr lang="pt-BR" sz="1000" b="1" i="0" u="non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Canônico Oi </a:t>
                      </a:r>
                      <a:r>
                        <a:rPr lang="pt-BR" sz="1000" b="1" i="0" u="none" baseline="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vX.X</a:t>
                      </a:r>
                      <a:endParaRPr lang="pt-BR" sz="10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pt-BR" sz="1000" b="1" baseline="0" dirty="0" smtClean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baseline="0" dirty="0" smtClean="0">
                        <a:solidFill>
                          <a:schemeClr val="accent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pt-B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Dicionário de Entidades</a:t>
                      </a:r>
                      <a:r>
                        <a:rPr lang="pt-BR" sz="1000" b="1" i="0" u="non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Reference Data </a:t>
                      </a:r>
                      <a:r>
                        <a:rPr lang="pt-BR" sz="1000" b="1" i="0" u="none" kern="12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vX.X</a:t>
                      </a:r>
                      <a:endParaRPr lang="pt-BR" sz="1000" b="1" i="0" u="none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Mapeamento Entidade Reference Data </a:t>
                      </a:r>
                      <a:r>
                        <a:rPr lang="pt-BR" sz="1000" b="1" i="0" u="none" kern="12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vX.X</a:t>
                      </a:r>
                      <a:endParaRPr lang="pt-BR" sz="1000" b="1" i="0" u="none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3547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Matriz OPRAT</a:t>
                      </a:r>
                      <a:r>
                        <a:rPr lang="pt-BR" sz="1000" b="1" i="0" u="none" kern="120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1000" b="1" i="0" u="none" kern="12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vX.X</a:t>
                      </a:r>
                      <a:endParaRPr lang="pt-BR" sz="1000" b="1" i="0" u="none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pt-BR" sz="1000" b="1" kern="1200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000" b="1" baseline="0" dirty="0" smtClean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C</a:t>
                      </a:r>
                      <a:endParaRPr lang="pt-BR" sz="10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82641">
                <a:tc>
                  <a:txBody>
                    <a:bodyPr/>
                    <a:lstStyle/>
                    <a:p>
                      <a:pPr algn="l"/>
                      <a:endParaRPr lang="pt-BR" sz="1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pt-BR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6633">
                <a:tc gridSpan="10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/>
                        <a:t>Responsável</a:t>
                      </a:r>
                      <a:r>
                        <a:rPr lang="pt-BR" sz="1000" baseline="0" dirty="0" smtClean="0"/>
                        <a:t>              </a:t>
                      </a:r>
                      <a:r>
                        <a:rPr lang="pt-BR" sz="1000" dirty="0" smtClean="0"/>
                        <a:t>Aprovado           Consultado            Informado</a:t>
                      </a: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198" y="2211710"/>
            <a:ext cx="260828" cy="260828"/>
          </a:xfrm>
          <a:prstGeom prst="rect">
            <a:avLst/>
          </a:prstGeom>
          <a:noFill/>
        </p:spPr>
      </p:pic>
      <p:sp>
        <p:nvSpPr>
          <p:cNvPr id="16" name="Retângulo de cantos arredondados 15"/>
          <p:cNvSpPr/>
          <p:nvPr/>
        </p:nvSpPr>
        <p:spPr>
          <a:xfrm>
            <a:off x="4949409" y="3652873"/>
            <a:ext cx="189565" cy="181533"/>
          </a:xfrm>
          <a:prstGeom prst="roundRect">
            <a:avLst/>
          </a:prstGeom>
          <a:solidFill>
            <a:srgbClr val="7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R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694803" y="3662336"/>
            <a:ext cx="189565" cy="181533"/>
          </a:xfrm>
          <a:prstGeom prst="round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I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776068" y="3651871"/>
            <a:ext cx="189565" cy="1815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C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957521" y="3651870"/>
            <a:ext cx="189565" cy="1815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latin typeface="Arial" pitchFamily="34" charset="0"/>
                <a:cs typeface="Arial" pitchFamily="34" charset="0"/>
              </a:rPr>
              <a:t>A</a:t>
            </a:r>
            <a:endParaRPr lang="pt-B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5249" y="961582"/>
            <a:ext cx="286911" cy="286911"/>
          </a:xfrm>
          <a:prstGeom prst="rect">
            <a:avLst/>
          </a:prstGeom>
          <a:noFill/>
        </p:spPr>
      </p:pic>
      <p:pic>
        <p:nvPicPr>
          <p:cNvPr id="21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369" y="960461"/>
            <a:ext cx="286911" cy="286911"/>
          </a:xfrm>
          <a:prstGeom prst="rect">
            <a:avLst/>
          </a:prstGeom>
          <a:noFill/>
        </p:spPr>
      </p:pic>
      <p:pic>
        <p:nvPicPr>
          <p:cNvPr id="24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1073" y="960461"/>
            <a:ext cx="286911" cy="286911"/>
          </a:xfrm>
          <a:prstGeom prst="rect">
            <a:avLst/>
          </a:prstGeom>
          <a:noFill/>
        </p:spPr>
      </p:pic>
      <p:pic>
        <p:nvPicPr>
          <p:cNvPr id="25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960461"/>
            <a:ext cx="286911" cy="286911"/>
          </a:xfrm>
          <a:prstGeom prst="rect">
            <a:avLst/>
          </a:prstGeom>
          <a:noFill/>
        </p:spPr>
      </p:pic>
      <p:pic>
        <p:nvPicPr>
          <p:cNvPr id="23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960461"/>
            <a:ext cx="286911" cy="286911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580112" y="960461"/>
            <a:ext cx="3096344" cy="100811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8346653" y="1279851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Projeto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PT" dirty="0"/>
              <a:t>Governança </a:t>
            </a:r>
            <a:r>
              <a:rPr lang="pt-BR" dirty="0"/>
              <a:t>de Dados</a:t>
            </a:r>
            <a:r>
              <a:rPr lang="en-US" dirty="0"/>
              <a:t/>
            </a:r>
            <a:br>
              <a:rPr lang="en-US" dirty="0"/>
            </a:br>
            <a:r>
              <a:rPr lang="pt-PT" b="0" i="1" dirty="0"/>
              <a:t>Artefatos de Governança de Dados comunicados após Release</a:t>
            </a:r>
          </a:p>
        </p:txBody>
      </p:sp>
      <p:pic>
        <p:nvPicPr>
          <p:cNvPr id="27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454938"/>
            <a:ext cx="260828" cy="260828"/>
          </a:xfrm>
          <a:prstGeom prst="rect">
            <a:avLst/>
          </a:prstGeom>
          <a:noFill/>
        </p:spPr>
      </p:pic>
      <p:pic>
        <p:nvPicPr>
          <p:cNvPr id="28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715766"/>
            <a:ext cx="260828" cy="260828"/>
          </a:xfrm>
          <a:prstGeom prst="rect">
            <a:avLst/>
          </a:prstGeom>
          <a:noFill/>
        </p:spPr>
      </p:pic>
      <p:pic>
        <p:nvPicPr>
          <p:cNvPr id="29" name="Picture 2" descr="http://www.forumweb.com.br/foruns/uploads/profile/photo-19339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748" y="2958994"/>
            <a:ext cx="260828" cy="260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31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Definindo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830997"/>
          </a:xfrm>
        </p:spPr>
        <p:txBody>
          <a:bodyPr/>
          <a:lstStyle/>
          <a:p>
            <a:r>
              <a:rPr lang="pt-BR" sz="16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Service Oriented Architecture (SOA)</a:t>
            </a:r>
            <a:r>
              <a:rPr lang="pt-BR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(ou Arquitetura Orientada a Serviços) é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abordagem arquitetural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o desenvolvimento e integração de sistemas, aplicações e processos de negócio.</a:t>
            </a: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068688" y="2139702"/>
            <a:ext cx="4582914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Serviços são </a:t>
            </a:r>
            <a:r>
              <a:rPr lang="pt-BR" b="1" dirty="0" smtClean="0"/>
              <a:t>componentes de software </a:t>
            </a:r>
            <a:r>
              <a:rPr lang="pt-BR" dirty="0" smtClean="0"/>
              <a:t>desacoplados e reutilizáveis, baseados em standards, e que tipicamente suportam processos de negócio.</a:t>
            </a:r>
          </a:p>
          <a:p>
            <a:endParaRPr lang="pt-BR" dirty="0" smtClean="0"/>
          </a:p>
          <a:p>
            <a:r>
              <a:rPr lang="pt-BR" dirty="0" smtClean="0"/>
              <a:t>Numa </a:t>
            </a:r>
            <a:r>
              <a:rPr lang="pt-BR" b="1" dirty="0" smtClean="0"/>
              <a:t>Arquitetura </a:t>
            </a:r>
            <a:r>
              <a:rPr lang="pt-BR" b="1" dirty="0"/>
              <a:t>O</a:t>
            </a:r>
            <a:r>
              <a:rPr lang="pt-BR" b="1" dirty="0" smtClean="0"/>
              <a:t>rientada a Serviços</a:t>
            </a:r>
            <a:r>
              <a:rPr lang="pt-BR" dirty="0" smtClean="0"/>
              <a:t>, os serviços podem ser diretamente </a:t>
            </a:r>
            <a:r>
              <a:rPr lang="pt-BR" b="1" dirty="0" smtClean="0"/>
              <a:t>consumidos por sistemas </a:t>
            </a:r>
            <a:r>
              <a:rPr lang="pt-BR" dirty="0" smtClean="0"/>
              <a:t>ou podem ser </a:t>
            </a:r>
            <a:r>
              <a:rPr lang="pt-BR" b="1" dirty="0" smtClean="0"/>
              <a:t>orquestrados</a:t>
            </a:r>
            <a:r>
              <a:rPr lang="pt-BR" dirty="0" smtClean="0"/>
              <a:t> para criar outros serviços compostos ou processos de negócio automatizados.</a:t>
            </a:r>
            <a:endParaRPr lang="pt-BR" dirty="0"/>
          </a:p>
        </p:txBody>
      </p:sp>
      <p:pic>
        <p:nvPicPr>
          <p:cNvPr id="8" name="Rectangle 917507"/>
          <p:cNvPicPr>
            <a:picLocks noChangeAspect="1" noChangeArrowheads="1"/>
          </p:cNvPicPr>
          <p:nvPr/>
        </p:nvPicPr>
        <p:blipFill>
          <a:blip r:embed="rId2" cstate="print"/>
          <a:srcRect r="9100"/>
          <a:stretch>
            <a:fillRect/>
          </a:stretch>
        </p:blipFill>
        <p:spPr bwMode="auto">
          <a:xfrm>
            <a:off x="611560" y="2056477"/>
            <a:ext cx="2952328" cy="23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SOA e outros tipos de Integração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5004048" y="1203598"/>
            <a:ext cx="3816424" cy="3342453"/>
          </a:xfrm>
        </p:spPr>
        <p:txBody>
          <a:bodyPr/>
          <a:lstStyle/>
          <a:p>
            <a:r>
              <a:rPr lang="pt-BR" sz="1600" dirty="0" smtClean="0"/>
              <a:t>Sistemas e/ou Aplicações podem ser integradas a diferentes 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cada nível podem ser usadas técnicas e formas diversas de integração;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b="1" dirty="0" smtClean="0"/>
              <a:t>Arquitetura de Referência SOA </a:t>
            </a:r>
            <a:r>
              <a:rPr lang="pt-BR" dirty="0" smtClean="0"/>
              <a:t>da Oi provê funcionalidades que endereçam os problemas do espaço tradicional de </a:t>
            </a:r>
            <a:r>
              <a:rPr lang="pt-BR" b="1" dirty="0" smtClean="0"/>
              <a:t>Integração de Sistemas;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 baseia-se na resolução destes problemas através da utilização de </a:t>
            </a:r>
            <a:r>
              <a:rPr lang="pt-BR" b="1" dirty="0" smtClean="0"/>
              <a:t>standards</a:t>
            </a:r>
            <a:r>
              <a:rPr lang="pt-BR" dirty="0" smtClean="0"/>
              <a:t> de Arquitetura a nível de Protocolos de Transporte e de Mensagens </a:t>
            </a:r>
            <a:r>
              <a:rPr lang="pt-BR" b="1" dirty="0" smtClean="0"/>
              <a:t>(Focus SOA)</a:t>
            </a:r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80119"/>
            <a:ext cx="4392488" cy="373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23528" y="2211710"/>
            <a:ext cx="29523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Conceitos Gerais sobre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14912" cy="1384995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/>
              <a:t>S</a:t>
            </a:r>
            <a:r>
              <a:rPr lang="pt-BR" b="1" dirty="0" smtClean="0"/>
              <a:t>erviço</a:t>
            </a:r>
            <a:r>
              <a:rPr lang="pt-BR" dirty="0" smtClean="0"/>
              <a:t> é um componente que disponibiliza a um consumidor uma determinada </a:t>
            </a:r>
            <a:r>
              <a:rPr lang="pt-BR" b="1" dirty="0" smtClean="0"/>
              <a:t>funcionalidade</a:t>
            </a:r>
            <a:r>
              <a:rPr lang="pt-BR" dirty="0" smtClean="0"/>
              <a:t> (ou </a:t>
            </a:r>
            <a:r>
              <a:rPr lang="pt-BR" b="1" dirty="0" smtClean="0"/>
              <a:t>informação</a:t>
            </a:r>
            <a:r>
              <a:rPr lang="pt-BR" dirty="0" smtClean="0"/>
              <a:t>) de um ou vários sistemas (ou aplicações) provedoras. O consumidor pede esta funcionalidade através de </a:t>
            </a:r>
            <a:r>
              <a:rPr lang="pt-BR" b="1" dirty="0" smtClean="0"/>
              <a:t>requisições </a:t>
            </a:r>
            <a:r>
              <a:rPr lang="pt-BR" dirty="0" smtClean="0"/>
              <a:t>comunicadas via </a:t>
            </a:r>
            <a:r>
              <a:rPr lang="pt-BR" b="1" dirty="0" smtClean="0"/>
              <a:t>mensagens</a:t>
            </a:r>
            <a:r>
              <a:rPr lang="pt-BR" dirty="0" smtClean="0"/>
              <a:t>. O </a:t>
            </a:r>
            <a:r>
              <a:rPr lang="pt-BR" b="1" dirty="0" smtClean="0"/>
              <a:t>Barramento </a:t>
            </a:r>
            <a:r>
              <a:rPr lang="pt-BR" dirty="0" smtClean="0"/>
              <a:t>servirá de intermediário para esta comunicação.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50644"/>
              </p:ext>
            </p:extLst>
          </p:nvPr>
        </p:nvGraphicFramePr>
        <p:xfrm>
          <a:off x="1115616" y="3291830"/>
          <a:ext cx="6480720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616624"/>
              </a:tblGrid>
              <a:tr h="36003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Visão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Descrição/Questões</a:t>
                      </a:r>
                      <a:r>
                        <a:rPr lang="pt-BR" sz="1400" baseline="0" dirty="0" smtClean="0"/>
                        <a:t> a serem respondidas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emântica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que o</a:t>
                      </a:r>
                      <a:r>
                        <a:rPr lang="pt-BR" sz="1200" baseline="0" dirty="0" smtClean="0"/>
                        <a:t> serviço faz? O que significa cada atributo da mensagem, como se deve comportar em caso de erros,  o que deve ser monitorado, etc..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intaxe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Documentos WSDL, XML Schemas, Regras</a:t>
                      </a:r>
                      <a:r>
                        <a:rPr lang="pt-BR" sz="1200" baseline="0" noProof="0" dirty="0" smtClean="0"/>
                        <a:t> de Validação, Detalhes do Transporte</a:t>
                      </a:r>
                      <a:endParaRPr lang="pt-BR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LA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Quando estará</a:t>
                      </a:r>
                      <a:r>
                        <a:rPr lang="pt-BR" sz="1200" baseline="0" noProof="0" dirty="0" smtClean="0"/>
                        <a:t> disponível? Disponibilidade%? Garante o processamento? Performance base (requisições/s), quando se espera que seja desativado/”</a:t>
                      </a:r>
                      <a:r>
                        <a:rPr lang="pt-BR" sz="1200" baseline="0" noProof="0" dirty="0" err="1" smtClean="0"/>
                        <a:t>deprecated</a:t>
                      </a:r>
                      <a:r>
                        <a:rPr lang="pt-BR" sz="1200" baseline="0" noProof="0" dirty="0" smtClean="0"/>
                        <a:t>”?</a:t>
                      </a:r>
                      <a:endParaRPr lang="pt-BR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755576" y="269660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É através dum </a:t>
            </a:r>
            <a:r>
              <a:rPr lang="pt-BR" b="1" dirty="0" smtClean="0"/>
              <a:t>Contrato</a:t>
            </a:r>
            <a:r>
              <a:rPr lang="pt-BR" dirty="0" smtClean="0"/>
              <a:t> (i.e. WSDL) bem definido que se </a:t>
            </a:r>
            <a:r>
              <a:rPr lang="pt-BR" b="1" dirty="0" smtClean="0"/>
              <a:t>comunica a funcionalidade </a:t>
            </a:r>
            <a:r>
              <a:rPr lang="pt-BR" dirty="0" smtClean="0"/>
              <a:t>disponibilizada a um consumidor, que deverá ter 3 visões (3S) : </a:t>
            </a:r>
            <a:r>
              <a:rPr lang="pt-BR" b="1" dirty="0" smtClean="0"/>
              <a:t>Semântica, Sintaxe, SLA</a:t>
            </a:r>
            <a:endParaRPr lang="pt-BR" b="1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" y="1131590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5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8</a:t>
            </a:fld>
            <a:endParaRPr lang="pt-BR" dirty="0"/>
          </a:p>
        </p:txBody>
      </p:sp>
      <p:grpSp>
        <p:nvGrpSpPr>
          <p:cNvPr id="5" name="Grupo 23"/>
          <p:cNvGrpSpPr/>
          <p:nvPr/>
        </p:nvGrpSpPr>
        <p:grpSpPr>
          <a:xfrm>
            <a:off x="5508104" y="2715766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2715766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120" y="2715766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5576964" y="3674814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5567586" y="4063008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5444480" y="3291830"/>
            <a:ext cx="2439888" cy="1224136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Barramento</a:t>
            </a:r>
            <a:r>
              <a:rPr lang="pt-BR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Corporativo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5292080" y="2355726"/>
            <a:ext cx="2736304" cy="2304256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Governança SOA</a:t>
            </a:r>
            <a:endParaRPr lang="pt-BR" dirty="0"/>
          </a:p>
        </p:txBody>
      </p:sp>
      <p:sp>
        <p:nvSpPr>
          <p:cNvPr id="1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54107"/>
          </a:xfrm>
        </p:spPr>
        <p:txBody>
          <a:bodyPr/>
          <a:lstStyle/>
          <a:p>
            <a:r>
              <a:rPr lang="pt-BR" b="1" dirty="0"/>
              <a:t>Governança SOA </a:t>
            </a:r>
            <a:r>
              <a:rPr lang="pt-BR" dirty="0"/>
              <a:t>é um conjunto de </a:t>
            </a:r>
            <a:r>
              <a:rPr lang="pt-BR" b="1" dirty="0"/>
              <a:t>processos</a:t>
            </a:r>
            <a:r>
              <a:rPr lang="pt-BR" dirty="0"/>
              <a:t>, </a:t>
            </a:r>
            <a:r>
              <a:rPr lang="pt-BR" b="1" dirty="0"/>
              <a:t>políticas</a:t>
            </a:r>
            <a:r>
              <a:rPr lang="pt-BR" dirty="0"/>
              <a:t> e </a:t>
            </a:r>
            <a:r>
              <a:rPr lang="pt-BR" b="1" dirty="0" smtClean="0"/>
              <a:t>procedimentos</a:t>
            </a:r>
            <a:r>
              <a:rPr lang="pt-BR" dirty="0" smtClean="0"/>
              <a:t>, definidas em conjunto com o negócio e o TI, que se propõe a garantir o alinhamento com a estratégia SOA da organização. Como subcategoria da </a:t>
            </a:r>
            <a:r>
              <a:rPr lang="pt-BR" b="1" dirty="0" smtClean="0"/>
              <a:t>Governança de Arquitetura</a:t>
            </a:r>
            <a:r>
              <a:rPr lang="pt-BR" dirty="0" smtClean="0"/>
              <a:t>, a Governança SOA necessita do envolvimento da Governança de TI e Negócio.</a:t>
            </a:r>
            <a:endParaRPr lang="pt-BR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7" y="2355726"/>
            <a:ext cx="34463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6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Arquitetura de Referência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07904" y="1851670"/>
            <a:ext cx="4968552" cy="2763834"/>
          </a:xfrm>
        </p:spPr>
        <p:txBody>
          <a:bodyPr/>
          <a:lstStyle/>
          <a:p>
            <a:pPr eaLnBrk="0" hangingPunct="0">
              <a:spcBef>
                <a:spcPts val="336"/>
              </a:spcBef>
            </a:pPr>
            <a:r>
              <a:rPr lang="pt-BR" dirty="0" smtClean="0"/>
              <a:t>Uma dessas camadas, a </a:t>
            </a:r>
            <a:r>
              <a:rPr lang="pt-BR" b="1" dirty="0"/>
              <a:t>A</a:t>
            </a:r>
            <a:r>
              <a:rPr lang="pt-BR" b="1" dirty="0" smtClean="0"/>
              <a:t>rquitetura de Serviços</a:t>
            </a:r>
            <a:r>
              <a:rPr lang="pt-BR" dirty="0" smtClean="0"/>
              <a:t> (ou </a:t>
            </a:r>
            <a:r>
              <a:rPr lang="pt-BR" i="1" dirty="0" err="1" smtClean="0"/>
              <a:t>runtime</a:t>
            </a:r>
            <a:r>
              <a:rPr lang="pt-BR" dirty="0" smtClean="0"/>
              <a:t>) disponibiliza todas </a:t>
            </a:r>
            <a:r>
              <a:rPr lang="pt-BR" dirty="0"/>
              <a:t>as funcionalidades de </a:t>
            </a:r>
            <a:r>
              <a:rPr lang="pt-BR" b="1" dirty="0"/>
              <a:t>Integração</a:t>
            </a:r>
            <a:r>
              <a:rPr lang="pt-BR" dirty="0"/>
              <a:t> </a:t>
            </a:r>
            <a:r>
              <a:rPr lang="pt-BR" dirty="0" smtClean="0"/>
              <a:t>características </a:t>
            </a:r>
            <a:r>
              <a:rPr lang="pt-BR" dirty="0"/>
              <a:t>de </a:t>
            </a:r>
            <a:r>
              <a:rPr lang="pt-BR" dirty="0" smtClean="0"/>
              <a:t>um Barramento Corporativo ou </a:t>
            </a:r>
            <a:r>
              <a:rPr lang="pt-BR" dirty="0"/>
              <a:t>ESB (Enterprise Service Bus</a:t>
            </a:r>
            <a:r>
              <a:rPr lang="pt-BR" dirty="0" smtClean="0"/>
              <a:t>), </a:t>
            </a:r>
            <a:r>
              <a:rPr lang="pt-BR" dirty="0"/>
              <a:t>tais como </a:t>
            </a:r>
            <a:r>
              <a:rPr lang="pt-BR" b="1" dirty="0"/>
              <a:t>Validação</a:t>
            </a:r>
            <a:r>
              <a:rPr lang="pt-BR" dirty="0"/>
              <a:t>, </a:t>
            </a:r>
            <a:r>
              <a:rPr lang="pt-BR" b="1" dirty="0"/>
              <a:t>Enriquecimento</a:t>
            </a:r>
            <a:r>
              <a:rPr lang="pt-BR" dirty="0"/>
              <a:t>, </a:t>
            </a:r>
            <a:r>
              <a:rPr lang="pt-BR" b="1" dirty="0"/>
              <a:t>Transformação</a:t>
            </a:r>
            <a:r>
              <a:rPr lang="pt-BR" dirty="0"/>
              <a:t>, </a:t>
            </a:r>
            <a:r>
              <a:rPr lang="pt-BR" b="1" dirty="0"/>
              <a:t>Roteamento</a:t>
            </a:r>
            <a:r>
              <a:rPr lang="pt-BR" dirty="0"/>
              <a:t> e </a:t>
            </a:r>
            <a:r>
              <a:rPr lang="pt-BR" b="1" dirty="0" smtClean="0"/>
              <a:t>Operação</a:t>
            </a:r>
            <a:r>
              <a:rPr lang="pt-BR" dirty="0" smtClean="0"/>
              <a:t> </a:t>
            </a:r>
            <a:r>
              <a:rPr lang="pt-BR" dirty="0"/>
              <a:t>(Padrão VETRO) e os padrões de comunicação para a implementação dos serviços de integração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b="1" dirty="0" smtClean="0"/>
              <a:t>Framework de Execução </a:t>
            </a:r>
            <a:r>
              <a:rPr lang="pt-BR" dirty="0" smtClean="0"/>
              <a:t>irá também prover serviços </a:t>
            </a:r>
            <a:r>
              <a:rPr lang="pt-BR" dirty="0"/>
              <a:t>e </a:t>
            </a:r>
            <a:r>
              <a:rPr lang="pt-BR" dirty="0" smtClean="0"/>
              <a:t>capacidades (</a:t>
            </a:r>
            <a:r>
              <a:rPr lang="pt-BR" b="1" dirty="0" smtClean="0"/>
              <a:t>Serviços de Infraestrutura</a:t>
            </a:r>
            <a:r>
              <a:rPr lang="pt-BR" dirty="0" smtClean="0"/>
              <a:t>) </a:t>
            </a:r>
            <a:r>
              <a:rPr lang="pt-BR" dirty="0"/>
              <a:t>reutilizáveis por toda a arquitetura de </a:t>
            </a:r>
            <a:r>
              <a:rPr lang="pt-BR" dirty="0" smtClean="0"/>
              <a:t>serviços, tais como </a:t>
            </a:r>
            <a:r>
              <a:rPr lang="pt-BR" dirty="0" err="1" smtClean="0"/>
              <a:t>Logging</a:t>
            </a:r>
            <a:r>
              <a:rPr lang="pt-BR" dirty="0" smtClean="0"/>
              <a:t>, Gestão de Erros ou Tradutor de Dados de Referência.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670"/>
            <a:ext cx="31684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13639" y="1171295"/>
            <a:ext cx="8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36"/>
              </a:spcBef>
            </a:pPr>
            <a:r>
              <a:rPr lang="en-US" dirty="0" smtClean="0"/>
              <a:t>A </a:t>
            </a:r>
            <a:r>
              <a:rPr lang="pt-BR" dirty="0" smtClean="0"/>
              <a:t>Arquitetura </a:t>
            </a:r>
            <a:r>
              <a:rPr lang="pt-BR" dirty="0"/>
              <a:t>de Referência define os </a:t>
            </a:r>
            <a:r>
              <a:rPr lang="pt-BR" b="1" dirty="0"/>
              <a:t>padrões</a:t>
            </a:r>
            <a:r>
              <a:rPr lang="pt-BR" dirty="0"/>
              <a:t> a serem empregados e identifica as </a:t>
            </a:r>
            <a:r>
              <a:rPr lang="pt-BR" b="1" dirty="0"/>
              <a:t>camadas</a:t>
            </a:r>
            <a:r>
              <a:rPr lang="pt-BR" dirty="0"/>
              <a:t> e </a:t>
            </a:r>
            <a:r>
              <a:rPr lang="pt-BR" b="1" dirty="0"/>
              <a:t>componentes</a:t>
            </a:r>
            <a:r>
              <a:rPr lang="pt-BR" dirty="0"/>
              <a:t> necessários para  a implementação duma Arquitetura de Serviços (SOA). </a:t>
            </a:r>
          </a:p>
        </p:txBody>
      </p:sp>
    </p:spTree>
    <p:extLst>
      <p:ext uri="{BB962C8B-B14F-4D97-AF65-F5344CB8AC3E}">
        <p14:creationId xmlns:p14="http://schemas.microsoft.com/office/powerpoint/2010/main" val="10326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CCC472-F0D8-42FC-B35C-A4CF9791A417}"/>
</file>

<file path=customXml/itemProps2.xml><?xml version="1.0" encoding="utf-8"?>
<ds:datastoreItem xmlns:ds="http://schemas.openxmlformats.org/officeDocument/2006/customXml" ds:itemID="{55DA2046-D7C0-4F69-BE36-7BA117AA6578}"/>
</file>

<file path=customXml/itemProps3.xml><?xml version="1.0" encoding="utf-8"?>
<ds:datastoreItem xmlns:ds="http://schemas.openxmlformats.org/officeDocument/2006/customXml" ds:itemID="{8EBB67E6-E714-4923-A951-BC6EA0A1166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25824</TotalTime>
  <Words>5658</Words>
  <Application>Microsoft Office PowerPoint</Application>
  <PresentationFormat>Apresentação na tela (16:9)</PresentationFormat>
  <Paragraphs>785</Paragraphs>
  <Slides>46</Slides>
  <Notes>15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8" baseType="lpstr">
      <vt:lpstr>Oi - PPTX - Template geral</vt:lpstr>
      <vt:lpstr>Visio</vt:lpstr>
      <vt:lpstr>Arquitetura de Serviços  Workshop SOA  v1.00</vt:lpstr>
      <vt:lpstr>Controlo de Versão</vt:lpstr>
      <vt:lpstr>Apresentação do PowerPoint</vt:lpstr>
      <vt:lpstr>Apresentação do PowerPoint</vt:lpstr>
      <vt:lpstr>Introdução a SOA Definindo SOA</vt:lpstr>
      <vt:lpstr>Introdução a SOA SOA e outros tipos de Integração</vt:lpstr>
      <vt:lpstr>Introdução a SOA Conceitos Gerais sobre Serviços</vt:lpstr>
      <vt:lpstr>Introdução a SOA Governança SOA</vt:lpstr>
      <vt:lpstr>Introdução a SOA Arquitetura de Referência</vt:lpstr>
      <vt:lpstr>Introdução a SOA Governança de Dados</vt:lpstr>
      <vt:lpstr>Apresentação do PowerPoint</vt:lpstr>
      <vt:lpstr>Apresentação do PowerPoint</vt:lpstr>
      <vt:lpstr>Apresentação do PowerPoint</vt:lpstr>
      <vt:lpstr>Apresentação do PowerPoint</vt:lpstr>
      <vt:lpstr>Arquitetura de Serviços (SOA) Topologia da Arquitetura de Referência</vt:lpstr>
      <vt:lpstr>Arquitetura de Serviços (SOA) Barramento Corporativo de Serviços “Aplicacionais”</vt:lpstr>
      <vt:lpstr>Arquitetura de Serviços (SOA) Barramento Corporativo de Serviços “Aplicacionais”</vt:lpstr>
      <vt:lpstr>Apresentação do PowerPoint</vt:lpstr>
      <vt:lpstr>Apresentação do PowerPoint</vt:lpstr>
      <vt:lpstr>Apresentação do PowerPoint</vt:lpstr>
      <vt:lpstr>Apresentação do PowerPoint</vt:lpstr>
      <vt:lpstr>Arquitetura de Serviços (SOA) Padrões, Políticas e Procedimentos</vt:lpstr>
      <vt:lpstr>Arquitetura de Serviços (SOA) Padrões de Transporte</vt:lpstr>
      <vt:lpstr>Arquitetura de Serviços (SOA) Padrões de Comunicação </vt:lpstr>
      <vt:lpstr>Arquitetura de Serviços (SOA) Padrão de Mensagem (Formato Canônico)</vt:lpstr>
      <vt:lpstr>Arquitetura de Serviços (SOA) Padrão de Mensagem (Mensagem Canônica)</vt:lpstr>
      <vt:lpstr>Arquitetura de Serviços (SOA) Padrão de Mensagem (Códigos Retorno)</vt:lpstr>
      <vt:lpstr>Arquitetura de Serviços (SOA) Padrão de Idempotência</vt:lpstr>
      <vt:lpstr>Arquitetura de Serviços (SOA) Padrão de Operação</vt:lpstr>
      <vt:lpstr>Arquitetura de Serviços (SOA) Política de Rastreabilidade Técnica (Uso do Transaction Id)</vt:lpstr>
      <vt:lpstr>Arquitetura de Serviços (SOA) Política de Rastreabilidade Funcional (Uso do Business Key)</vt:lpstr>
      <vt:lpstr>Arquitetura de Serviços (SOA) Política de Gestão de Erros</vt:lpstr>
      <vt:lpstr>Arquitetura de Serviços (SOA) Política de Gestão de Erros</vt:lpstr>
      <vt:lpstr>Arquitetura de Serviços (SOA) Política de Segurança</vt:lpstr>
      <vt:lpstr>Arquitetura de Serviços (SOA) Política de Versionamento de Serviços</vt:lpstr>
      <vt:lpstr>Apresentação do PowerPoint</vt:lpstr>
      <vt:lpstr>Arquitetura de Serviços (SOA) Processo GSOA</vt:lpstr>
      <vt:lpstr>Processo de TI com GSOA Identificação e Desenho de Serviços</vt:lpstr>
      <vt:lpstr>Processo de TI com GSOA Artefatos GSOA na fase DSOL</vt:lpstr>
      <vt:lpstr>Processo de TI com GSOA Artefatos relacionados com Integração de Dados</vt:lpstr>
      <vt:lpstr>Processo de TI com GSOA Desenho e Desenvolvimento de Serviços</vt:lpstr>
      <vt:lpstr>Processo de TI com GSOA Artefatos GSOA na fase ET</vt:lpstr>
      <vt:lpstr>Processo de TI com GSOA Artefatos relacionados com Integração de Dados</vt:lpstr>
      <vt:lpstr>Processo de TI com GSOA Teste, Release e Operação de Serviços</vt:lpstr>
      <vt:lpstr>Governança de Dados Artefatos de Governança de Dados comunicados após Release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658</cp:revision>
  <dcterms:created xsi:type="dcterms:W3CDTF">2014-01-28T19:15:09Z</dcterms:created>
  <dcterms:modified xsi:type="dcterms:W3CDTF">2014-10-02T11:43:57Z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