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92" r:id="rId2"/>
    <p:sldId id="343" r:id="rId3"/>
    <p:sldId id="324" r:id="rId4"/>
    <p:sldId id="305" r:id="rId5"/>
    <p:sldId id="298" r:id="rId6"/>
    <p:sldId id="337" r:id="rId7"/>
    <p:sldId id="338" r:id="rId8"/>
    <p:sldId id="339" r:id="rId9"/>
    <p:sldId id="340" r:id="rId10"/>
    <p:sldId id="341" r:id="rId11"/>
    <p:sldId id="350" r:id="rId12"/>
    <p:sldId id="352" r:id="rId13"/>
    <p:sldId id="351" r:id="rId14"/>
    <p:sldId id="353" r:id="rId15"/>
    <p:sldId id="354" r:id="rId16"/>
    <p:sldId id="355" r:id="rId17"/>
    <p:sldId id="370" r:id="rId18"/>
    <p:sldId id="356" r:id="rId19"/>
    <p:sldId id="359" r:id="rId20"/>
    <p:sldId id="358" r:id="rId21"/>
    <p:sldId id="361" r:id="rId22"/>
    <p:sldId id="360" r:id="rId23"/>
    <p:sldId id="363" r:id="rId24"/>
    <p:sldId id="357" r:id="rId25"/>
    <p:sldId id="362" r:id="rId26"/>
    <p:sldId id="367" r:id="rId27"/>
    <p:sldId id="365" r:id="rId28"/>
    <p:sldId id="364" r:id="rId29"/>
    <p:sldId id="371" r:id="rId30"/>
    <p:sldId id="366" r:id="rId31"/>
    <p:sldId id="327" r:id="rId32"/>
    <p:sldId id="334" r:id="rId33"/>
    <p:sldId id="342" r:id="rId34"/>
    <p:sldId id="280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A6"/>
    <a:srgbClr val="7577C0"/>
    <a:srgbClr val="E05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99" autoAdjust="0"/>
    <p:restoredTop sz="98762" autoAdjust="0"/>
  </p:normalViewPr>
  <p:slideViewPr>
    <p:cSldViewPr snapToObjects="1">
      <p:cViewPr varScale="1">
        <p:scale>
          <a:sx n="93" d="100"/>
          <a:sy n="93" d="100"/>
        </p:scale>
        <p:origin x="-798" y="-102"/>
      </p:cViewPr>
      <p:guideLst>
        <p:guide orient="horz" pos="2346"/>
        <p:guide pos="12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89CA9-4B8C-F44D-99A4-F7846C6CD634}" type="datetime1">
              <a:rPr lang="pt-BR" smtClean="0"/>
              <a:pPr/>
              <a:t>11/08/2014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CONFIDENCIAL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2ECE9-622E-2045-A857-6F56FA99548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42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CBC11-D23A-9B42-BE2B-A820FD87732B}" type="datetime1">
              <a:rPr lang="pt-BR" smtClean="0"/>
              <a:pPr/>
              <a:t>11/08/2014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CONFIDENCIAL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3344D-FFC8-1E48-B5D6-DDE69E6481A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243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2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15072" y="1635646"/>
            <a:ext cx="50013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800" b="1"/>
            </a:lvl1pPr>
          </a:lstStyle>
          <a:p>
            <a:r>
              <a:rPr lang="x-none" dirty="0" smtClean="0"/>
              <a:t>Título com letra Arial</a:t>
            </a:r>
            <a:br>
              <a:rPr lang="x-none" dirty="0" smtClean="0"/>
            </a:br>
            <a:r>
              <a:rPr lang="x-none" dirty="0" smtClean="0"/>
              <a:t>Bold tamanho 38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347467" y="2860154"/>
            <a:ext cx="4968875" cy="647700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pPr lvl="0"/>
            <a:r>
              <a:rPr lang="x-none" dirty="0" smtClean="0"/>
              <a:t>Referência (Dpto, cidade, etc.) | Ano</a:t>
            </a:r>
          </a:p>
          <a:p>
            <a:pPr lvl="0"/>
            <a:r>
              <a:rPr lang="x-none" dirty="0" smtClean="0"/>
              <a:t>Usar letra Arial tamanho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7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352" y="4876006"/>
            <a:ext cx="837456" cy="267494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34F21757-CAEC-9B46-BA5E-8BB41E7422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5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22421" y="2212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8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352" y="4876006"/>
            <a:ext cx="837456" cy="267494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34F21757-CAEC-9B46-BA5E-8BB41E7422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1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707" r:id="rId3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500" kern="1200" baseline="0">
          <a:solidFill>
            <a:srgbClr val="FFFFFF"/>
          </a:solidFill>
          <a:latin typeface="Arial"/>
          <a:ea typeface="+mn-ea"/>
          <a:cs typeface="Arial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872" y="1635646"/>
            <a:ext cx="511249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800" b="1" dirty="0" smtClean="0">
                <a:solidFill>
                  <a:schemeClr val="bg1"/>
                </a:solidFill>
                <a:latin typeface="Arial"/>
                <a:cs typeface="Arial"/>
              </a:rPr>
              <a:t>Modelo Canônico</a:t>
            </a:r>
          </a:p>
          <a:p>
            <a:r>
              <a:rPr lang="pt-PT" sz="2800" b="1" dirty="0" smtClean="0">
                <a:solidFill>
                  <a:schemeClr val="bg1"/>
                </a:solidFill>
                <a:latin typeface="Arial"/>
                <a:cs typeface="Arial"/>
              </a:rPr>
              <a:t>Visão Macro</a:t>
            </a:r>
          </a:p>
          <a:p>
            <a:r>
              <a:rPr lang="pt-PT" sz="2800" b="1" dirty="0" smtClean="0">
                <a:solidFill>
                  <a:schemeClr val="bg1"/>
                </a:solidFill>
                <a:latin typeface="Arial"/>
                <a:cs typeface="Arial"/>
              </a:rPr>
              <a:t>CRM Unificado – Fase 1</a:t>
            </a:r>
            <a:endParaRPr lang="en-US" sz="2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2664" y="3579862"/>
            <a:ext cx="49684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 smtClean="0">
                <a:solidFill>
                  <a:schemeClr val="bg1"/>
                </a:solidFill>
                <a:latin typeface="Arial"/>
                <a:cs typeface="Arial"/>
              </a:rPr>
              <a:t>Rio de Janeiro, </a:t>
            </a:r>
            <a:r>
              <a:rPr lang="pt-PT" sz="1500" dirty="0" smtClean="0">
                <a:solidFill>
                  <a:schemeClr val="bg1"/>
                </a:solidFill>
                <a:latin typeface="Arial"/>
                <a:cs typeface="Arial"/>
              </a:rPr>
              <a:t>Agosto de </a:t>
            </a:r>
            <a:r>
              <a:rPr lang="pt-PT" sz="1500" dirty="0" smtClean="0">
                <a:solidFill>
                  <a:schemeClr val="bg1"/>
                </a:solidFill>
                <a:latin typeface="Arial"/>
                <a:cs typeface="Arial"/>
              </a:rPr>
              <a:t>2014</a:t>
            </a:r>
          </a:p>
          <a:p>
            <a:endParaRPr lang="en-US" sz="15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0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547" y="309786"/>
            <a:ext cx="6766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Visão </a:t>
            </a:r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Funcional</a:t>
            </a:r>
            <a:endParaRPr lang="pt-PT" b="1" dirty="0" smtClean="0">
              <a:solidFill>
                <a:srgbClr val="009AA6"/>
              </a:solidFill>
              <a:latin typeface="Arial"/>
              <a:cs typeface="Arial"/>
            </a:endParaRPr>
          </a:p>
          <a:p>
            <a:r>
              <a:rPr lang="pt-PT" sz="1600" b="1" i="1" dirty="0" smtClean="0">
                <a:latin typeface="Arial"/>
                <a:cs typeface="Arial"/>
              </a:rPr>
              <a:t>Informação sobre as Entidades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898744"/>
              </p:ext>
            </p:extLst>
          </p:nvPr>
        </p:nvGraphicFramePr>
        <p:xfrm>
          <a:off x="315686" y="1180257"/>
          <a:ext cx="8599712" cy="3449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9970"/>
                <a:gridCol w="3528392"/>
                <a:gridCol w="2093438"/>
                <a:gridCol w="1817912"/>
              </a:tblGrid>
              <a:tr h="20208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Entidade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Descrição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Principais</a:t>
                      </a:r>
                      <a:r>
                        <a:rPr lang="pt-BR" sz="1400" baseline="0" dirty="0" smtClean="0"/>
                        <a:t> Informações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Sistema(s)</a:t>
                      </a:r>
                      <a:r>
                        <a:rPr lang="pt-BR" sz="1400" baseline="0" dirty="0" smtClean="0"/>
                        <a:t> Master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798661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Cliente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Pessoa ou organização que tem uma relação comercial com a Oi. Um Cliente pode adquirir ou alugar produtos ou recebê-los gratuitamente. Um Cliente interage normalmente com a Oi numa vertente de negócio e/ou de </a:t>
                      </a:r>
                      <a:r>
                        <a:rPr lang="pt-BR" sz="1000" baseline="0" dirty="0" err="1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aseline="0" dirty="0" err="1" smtClean="0">
                          <a:solidFill>
                            <a:schemeClr val="tx1"/>
                          </a:solidFill>
                        </a:rPr>
                        <a:t>care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Nome do Cliente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Segmento do Cliente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Documento Associados 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           (</a:t>
                      </a:r>
                      <a:r>
                        <a:rPr lang="pt-BR" sz="1000" baseline="0" dirty="0" err="1" smtClean="0">
                          <a:solidFill>
                            <a:schemeClr val="tx1"/>
                          </a:solidFill>
                        </a:rPr>
                        <a:t>ex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000" baseline="0" dirty="0" err="1" smtClean="0">
                          <a:solidFill>
                            <a:schemeClr val="tx1"/>
                          </a:solidFill>
                        </a:rPr>
                        <a:t>cnpj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/ passaporte)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Operadora do Cliente 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              (</a:t>
                      </a:r>
                      <a:r>
                        <a:rPr lang="pt-BR" sz="1000" baseline="0" dirty="0" err="1" smtClean="0">
                          <a:solidFill>
                            <a:schemeClr val="tx1"/>
                          </a:solidFill>
                        </a:rPr>
                        <a:t>ex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: CADOP)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CDI/SAC/SINN/SFA 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segmentação 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CRM Unificado </a:t>
                      </a: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            (</a:t>
                      </a: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dados cadastrais)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CDI (ID único)</a:t>
                      </a:r>
                    </a:p>
                  </a:txBody>
                  <a:tcPr anchor="ctr"/>
                </a:tc>
              </a:tr>
              <a:tr h="224869"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Tx/>
                        <a:buNone/>
                      </a:pPr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Identidade Fiscal</a:t>
                      </a:r>
                      <a:endParaRPr lang="pt-BR" sz="1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Tx/>
                        <a:buNone/>
                      </a:pPr>
                      <a:r>
                        <a:rPr lang="pt-BR" sz="10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Informações fiscais que identificam uma pessoa ou organização </a:t>
                      </a:r>
                      <a:endParaRPr lang="pt-BR" sz="100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Nome da</a:t>
                      </a:r>
                      <a:r>
                        <a:rPr lang="pt-BR" sz="10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Pessoa ou Organização</a:t>
                      </a:r>
                      <a:endParaRPr lang="pt-BR" sz="10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CPF ou CNPJ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Filiação 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Estado Civil </a:t>
                      </a:r>
                      <a:endParaRPr lang="pt-BR" sz="1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pt-B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(informações da receita)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Contrato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 os detalhes de um contrato comercial estabelecido entre a Oi e um dos seus clientes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B2B.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Número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do Contrato</a:t>
                      </a:r>
                      <a:endParaRPr lang="pt-B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Data de Assinatura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Prazo contratual</a:t>
                      </a:r>
                      <a:endParaRPr lang="pt-B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Itens do Contrato 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                     (</a:t>
                      </a:r>
                      <a:r>
                        <a:rPr lang="pt-BR" sz="1000" baseline="0" dirty="0" err="1" smtClean="0">
                          <a:solidFill>
                            <a:schemeClr val="tx1"/>
                          </a:solidFill>
                        </a:rPr>
                        <a:t>ex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: contratos do SFA)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Status do Contrato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Novo SFA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pt-BR" sz="1200" noProof="0" dirty="0" smtClean="0">
                          <a:solidFill>
                            <a:schemeClr val="tx1"/>
                          </a:solidFill>
                        </a:rPr>
                        <a:t>Time Cliente</a:t>
                      </a:r>
                      <a:endParaRPr lang="pt-BR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1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Grupo de Pessoas</a:t>
                      </a:r>
                      <a:r>
                        <a:rPr lang="pt-BR" sz="11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Vendas que gere um cliente B2B que esteja </a:t>
                      </a:r>
                      <a:r>
                        <a:rPr lang="pt-BR" sz="110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encarteirado</a:t>
                      </a:r>
                      <a:r>
                        <a:rPr lang="pt-BR" sz="11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sz="11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 do Time</a:t>
                      </a:r>
                      <a:endParaRPr lang="pt-BR" sz="1000" noProof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Nome</a:t>
                      </a: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 do Time</a:t>
                      </a:r>
                      <a:endParaRPr lang="pt-BR" sz="10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Novo</a:t>
                      </a:r>
                      <a:r>
                        <a:rPr lang="pt-BR" sz="100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SFA</a:t>
                      </a:r>
                      <a:endParaRPr lang="pt-BR" sz="1000" kern="1200" noProof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159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547" y="309786"/>
            <a:ext cx="6766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Visão </a:t>
            </a:r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Funcional</a:t>
            </a:r>
            <a:endParaRPr lang="pt-PT" b="1" dirty="0" smtClean="0">
              <a:solidFill>
                <a:srgbClr val="009AA6"/>
              </a:solidFill>
              <a:latin typeface="Arial"/>
              <a:cs typeface="Arial"/>
            </a:endParaRPr>
          </a:p>
          <a:p>
            <a:r>
              <a:rPr lang="pt-PT" sz="1600" b="1" i="1" dirty="0" smtClean="0">
                <a:latin typeface="Arial"/>
                <a:cs typeface="Arial"/>
              </a:rPr>
              <a:t>Informação sobre as Entidades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34228"/>
              </p:ext>
            </p:extLst>
          </p:nvPr>
        </p:nvGraphicFramePr>
        <p:xfrm>
          <a:off x="315686" y="1180257"/>
          <a:ext cx="8599712" cy="3413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9970"/>
                <a:gridCol w="3528392"/>
                <a:gridCol w="2093438"/>
                <a:gridCol w="1817912"/>
              </a:tblGrid>
              <a:tr h="20208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Entidade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Descrição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Principais</a:t>
                      </a:r>
                      <a:r>
                        <a:rPr lang="pt-BR" sz="1400" baseline="0" dirty="0" smtClean="0"/>
                        <a:t> Informações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Sistema(s)</a:t>
                      </a:r>
                      <a:r>
                        <a:rPr lang="pt-BR" sz="1400" baseline="0" dirty="0" smtClean="0"/>
                        <a:t> Master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15058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Contato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Tx/>
                        <a:buNone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 uma pessoa com a qual a Oi estabelece uma relação quer seja de prestação de serviço ou comunicação.</a:t>
                      </a:r>
                      <a:endParaRPr lang="pt-B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Nome do Contato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Sobrenome do Contato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Tipo de Contato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Status do Contato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Telefone do Contato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Número do Documento de Identificação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CRM Unificado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2486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Parceiro</a:t>
                      </a:r>
                      <a:endParaRPr lang="pt-BR" sz="1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Organização que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tem uma relação de prestadora de serviços comerciais à Oi no contexto de vendas e atendimento.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Nome do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Parceiro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Número do PDV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Número do SAP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Telefone de Contato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Endereço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 uma endereço relevante para o negócio. Esta entidade permite identificar um local físico e devidamente cadastrado.</a:t>
                      </a:r>
                      <a:endParaRPr lang="pt-B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Tipo de Endereço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Complemento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Logradouro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CRM Unificado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Logradouro</a:t>
                      </a:r>
                      <a:endParaRPr lang="pt-BR" sz="1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 uma localização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postal relevante para o negócio. </a:t>
                      </a:r>
                      <a:endParaRPr lang="pt-B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Rua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CEP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Cidade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UF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BDC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aseline="0" dirty="0" err="1" smtClean="0">
                          <a:solidFill>
                            <a:schemeClr val="tx1"/>
                          </a:solidFill>
                        </a:rPr>
                        <a:t>Clarify</a:t>
                      </a:r>
                      <a:endParaRPr lang="pt-B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BDC WLL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311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547" y="309786"/>
            <a:ext cx="6766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Visão </a:t>
            </a:r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Funcional</a:t>
            </a:r>
            <a:endParaRPr lang="pt-PT" b="1" dirty="0" smtClean="0">
              <a:solidFill>
                <a:srgbClr val="009AA6"/>
              </a:solidFill>
              <a:latin typeface="Arial"/>
              <a:cs typeface="Arial"/>
            </a:endParaRPr>
          </a:p>
          <a:p>
            <a:r>
              <a:rPr lang="pt-PT" sz="1600" b="1" i="1" dirty="0" smtClean="0">
                <a:latin typeface="Arial"/>
                <a:cs typeface="Arial"/>
              </a:rPr>
              <a:t>Informação sobre as Entidades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45272"/>
              </p:ext>
            </p:extLst>
          </p:nvPr>
        </p:nvGraphicFramePr>
        <p:xfrm>
          <a:off x="315686" y="1180257"/>
          <a:ext cx="8599712" cy="2535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9970"/>
                <a:gridCol w="3528392"/>
                <a:gridCol w="2093438"/>
                <a:gridCol w="1817912"/>
              </a:tblGrid>
              <a:tr h="20208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Entidade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Descrição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Principais</a:t>
                      </a:r>
                      <a:r>
                        <a:rPr lang="pt-BR" sz="1400" baseline="0" dirty="0" smtClean="0"/>
                        <a:t> Informações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Sistema(s)</a:t>
                      </a:r>
                      <a:r>
                        <a:rPr lang="pt-BR" sz="1400" baseline="0" dirty="0" smtClean="0"/>
                        <a:t> Master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15058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Ponto de Venda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 uma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localização física onde um parceiro e um cliente podem interagir para efetuar uma interação comercial com a Oi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SAP</a:t>
                      </a:r>
                    </a:p>
                  </a:txBody>
                  <a:tcPr anchor="ctr"/>
                </a:tc>
              </a:tr>
              <a:tr h="22486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Documento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Tx/>
                        <a:buNone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 entidade representa um documento digital associado às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funcionalidades de </a:t>
                      </a:r>
                      <a:r>
                        <a:rPr lang="pt-B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Care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Diversos 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sistemas serão 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Masters de diferentes tipos de arquivos relacionados com um cliente e vão possibilitar armazenar documentos de várias mídias (</a:t>
                      </a:r>
                      <a:r>
                        <a:rPr lang="pt-B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pt-B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pdf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rtf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Número do Documento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 de Documento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Título do Documento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Descrição do Documento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Tamanho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 arquivo (</a:t>
                      </a:r>
                      <a:r>
                        <a:rPr lang="pt-B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 Mb, 5 Mb)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WCC (Documentos de Identificação,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Contratos, Anexos a Mensagens Cliente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Ebilling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(Faturas)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NICE (Chamadas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Voz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CRM Unificado (</a:t>
                      </a:r>
                      <a:r>
                        <a:rPr lang="pt-B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Emails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pt-B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pt-B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878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83518"/>
            <a:ext cx="6630601" cy="441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547" y="309786"/>
            <a:ext cx="6766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Visão </a:t>
            </a:r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Funcional</a:t>
            </a:r>
            <a:endParaRPr lang="pt-PT" b="1" dirty="0" smtClean="0">
              <a:solidFill>
                <a:srgbClr val="009AA6"/>
              </a:solidFill>
              <a:latin typeface="Arial"/>
              <a:cs typeface="Arial"/>
            </a:endParaRPr>
          </a:p>
          <a:p>
            <a:r>
              <a:rPr lang="pt-PT" sz="1600" b="1" i="1" dirty="0" smtClean="0">
                <a:latin typeface="Arial"/>
                <a:cs typeface="Arial"/>
              </a:rPr>
              <a:t>Gestão </a:t>
            </a:r>
            <a:r>
              <a:rPr lang="pt-PT" sz="1600" b="1" i="1" dirty="0" smtClean="0">
                <a:latin typeface="Arial"/>
                <a:cs typeface="Arial"/>
              </a:rPr>
              <a:t>de </a:t>
            </a:r>
            <a:r>
              <a:rPr lang="pt-PT" sz="1600" b="1" i="1" dirty="0" smtClean="0">
                <a:latin typeface="Arial"/>
                <a:cs typeface="Arial"/>
              </a:rPr>
              <a:t>Conta</a:t>
            </a:r>
            <a:endParaRPr lang="pt-PT" sz="1600" b="1" i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7380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547" y="309786"/>
            <a:ext cx="6766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Visão </a:t>
            </a:r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Funcional</a:t>
            </a:r>
            <a:endParaRPr lang="pt-PT" b="1" dirty="0" smtClean="0">
              <a:solidFill>
                <a:srgbClr val="009AA6"/>
              </a:solidFill>
              <a:latin typeface="Arial"/>
              <a:cs typeface="Arial"/>
            </a:endParaRPr>
          </a:p>
          <a:p>
            <a:r>
              <a:rPr lang="pt-PT" sz="1600" b="1" i="1" dirty="0" smtClean="0">
                <a:latin typeface="Arial"/>
                <a:cs typeface="Arial"/>
              </a:rPr>
              <a:t>Informação sobre as Entidades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37145"/>
              </p:ext>
            </p:extLst>
          </p:nvPr>
        </p:nvGraphicFramePr>
        <p:xfrm>
          <a:off x="315686" y="1180257"/>
          <a:ext cx="8599712" cy="3505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9970"/>
                <a:gridCol w="3528392"/>
                <a:gridCol w="2093438"/>
                <a:gridCol w="1817912"/>
              </a:tblGrid>
              <a:tr h="21411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Entidade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Descrição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Principais</a:t>
                      </a:r>
                      <a:r>
                        <a:rPr lang="pt-BR" sz="1400" baseline="0" dirty="0" smtClean="0"/>
                        <a:t> Informações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Sistema(s)</a:t>
                      </a:r>
                      <a:r>
                        <a:rPr lang="pt-BR" sz="1400" baseline="0" dirty="0" smtClean="0"/>
                        <a:t> Master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Conta Fatura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A entidade de Conta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Fatura irá registrar as informações relacionadas ao perfil de faturamento do Cliente e informações de faturamento dos serviços do Cliente.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Dia de Vencimento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Forma de Recebimento da Fatura</a:t>
                      </a:r>
                      <a:endParaRPr lang="pt-B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Endereço de Cobrança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Status </a:t>
                      </a: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da Conta </a:t>
                      </a: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Fatura</a:t>
                      </a:r>
                      <a:endParaRPr lang="pt-BR" sz="1000" noProof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Sistemas</a:t>
                      </a: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 Legados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de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Order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Entry/Billing</a:t>
                      </a:r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(STC, SAC, SINN, Siebel 8, etc..)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Método de Pagamento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Informações detalhadas relacionadas ao método de pagamento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da Conta Fatura, poderá ser DACC ou Boleto.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Status do Débito Automático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Código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do Banco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Número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da Conta Corrente </a:t>
                      </a:r>
                      <a:endParaRPr lang="pt-B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Data da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Aprovação</a:t>
                      </a:r>
                      <a:endParaRPr lang="pt-B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Billing</a:t>
                      </a:r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(Arbor, SISRAF, SAF, SINN)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Fatura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A entidade de 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Fatura irá permitir a consulta das faturas dos serviços, dentro de uma Conta Fatura, realizando consultas no sistema de </a:t>
                      </a:r>
                      <a:r>
                        <a:rPr lang="pt-BR" sz="1000" baseline="0" dirty="0" err="1" smtClean="0">
                          <a:solidFill>
                            <a:schemeClr val="tx1"/>
                          </a:solidFill>
                        </a:rPr>
                        <a:t>Billing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Dia de Vencimento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Método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de Pagamento</a:t>
                      </a:r>
                      <a:endParaRPr lang="pt-B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Status da Fatura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Valor da Fatura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Código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de Barras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Billing</a:t>
                      </a:r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(Arbor, SISRAF, SAF, SINN)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03468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Item da </a:t>
                      </a:r>
                    </a:p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Fatura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A entidade de Item de 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Fatura irá permitir a consulta dos item das faturas dos serviços para possível contestação.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Nome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do Serviço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Valor do Serviço</a:t>
                      </a:r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Billing</a:t>
                      </a:r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(Arbor, SISRAF, SAF, SINN)</a:t>
                      </a:r>
                    </a:p>
                  </a:txBody>
                  <a:tcPr anchor="ctr"/>
                </a:tc>
              </a:tr>
              <a:tr h="303468">
                <a:tc>
                  <a:txBody>
                    <a:bodyPr/>
                    <a:lstStyle/>
                    <a:p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Pagamento</a:t>
                      </a:r>
                      <a:endParaRPr lang="pt-BR" sz="10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Entidade que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representa o pagamento feito pelo cliente por serviços prestados à Oi e cobrados através duma </a:t>
                      </a:r>
                      <a:r>
                        <a:rPr lang="pt-BR" sz="1000" baseline="0" dirty="0" err="1" smtClean="0">
                          <a:solidFill>
                            <a:schemeClr val="tx1"/>
                          </a:solidFill>
                        </a:rPr>
                        <a:t>fat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ura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ID do </a:t>
                      </a: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Pagamento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Montante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aseline="0" noProof="0" dirty="0" err="1" smtClean="0">
                          <a:solidFill>
                            <a:schemeClr val="tx1"/>
                          </a:solidFill>
                        </a:rPr>
                        <a:t>Efectuado</a:t>
                      </a:r>
                      <a:endParaRPr lang="pt-BR" sz="1000" noProof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Billing</a:t>
                      </a:r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(Arbor, SISRAF, SAF, SINN)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099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547" y="309786"/>
            <a:ext cx="6766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Visão </a:t>
            </a:r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Funcional</a:t>
            </a:r>
            <a:endParaRPr lang="pt-PT" b="1" dirty="0" smtClean="0">
              <a:solidFill>
                <a:srgbClr val="009AA6"/>
              </a:solidFill>
              <a:latin typeface="Arial"/>
              <a:cs typeface="Arial"/>
            </a:endParaRPr>
          </a:p>
          <a:p>
            <a:r>
              <a:rPr lang="pt-PT" sz="1600" b="1" i="1" dirty="0" smtClean="0">
                <a:latin typeface="Arial"/>
                <a:cs typeface="Arial"/>
              </a:rPr>
              <a:t>Informação sobre as Entidades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78980"/>
              </p:ext>
            </p:extLst>
          </p:nvPr>
        </p:nvGraphicFramePr>
        <p:xfrm>
          <a:off x="315686" y="1180257"/>
          <a:ext cx="8599712" cy="24065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9970"/>
                <a:gridCol w="3528392"/>
                <a:gridCol w="2093438"/>
                <a:gridCol w="1817912"/>
              </a:tblGrid>
              <a:tr h="21411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Entidade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Descrição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Principais</a:t>
                      </a:r>
                      <a:r>
                        <a:rPr lang="pt-BR" sz="1400" baseline="0" dirty="0" smtClean="0"/>
                        <a:t> Informações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Sistema(s)</a:t>
                      </a:r>
                      <a:r>
                        <a:rPr lang="pt-BR" sz="1400" baseline="0" dirty="0" smtClean="0"/>
                        <a:t> Master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Nota de Débito</a:t>
                      </a:r>
                      <a:endParaRPr lang="pt-BR" sz="10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Entidade que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representa um documento de débito feito ao cliente pela Oi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para corrigir o erro/falta de pagamento do cliente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ID da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Nota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Montante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Efectuada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Billing</a:t>
                      </a:r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(Arbor, SISRAF, SAF, SINN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Nota de </a:t>
                      </a: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Crédito</a:t>
                      </a:r>
                      <a:endParaRPr lang="pt-BR" sz="10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Entidade que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representa um documento de crédito feito ao cliente pela Oi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para corrigir o erro de faturamento ao cliente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ID da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Nota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Montante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Efectuada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Billing</a:t>
                      </a:r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(Arbor, SISRAF, SAF, SINN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Recarga</a:t>
                      </a:r>
                      <a:endParaRPr lang="pt-BR" sz="10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Entidade que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representa um pré-pagamento feito pelo cliente por serviços a prestar pela Oi.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ID do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Pagamento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Montante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Efectuada</a:t>
                      </a:r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Data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Validade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BLL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GPP</a:t>
                      </a:r>
                    </a:p>
                  </a:txBody>
                  <a:tcPr anchor="ctr"/>
                </a:tc>
              </a:tr>
              <a:tr h="303468">
                <a:tc>
                  <a:txBody>
                    <a:bodyPr/>
                    <a:lstStyle/>
                    <a:p>
                      <a:endParaRPr lang="pt-BR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1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pt-BR" sz="10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BR" sz="1000" kern="1200" noProof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886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62065"/>
            <a:ext cx="6864406" cy="423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547" y="309786"/>
            <a:ext cx="6766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Visão </a:t>
            </a:r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Funcional</a:t>
            </a:r>
            <a:endParaRPr lang="pt-PT" b="1" dirty="0" smtClean="0">
              <a:solidFill>
                <a:srgbClr val="009AA6"/>
              </a:solidFill>
              <a:latin typeface="Arial"/>
              <a:cs typeface="Arial"/>
            </a:endParaRPr>
          </a:p>
          <a:p>
            <a:r>
              <a:rPr lang="pt-PT" sz="1600" b="1" i="1" dirty="0" smtClean="0">
                <a:latin typeface="Arial"/>
                <a:cs typeface="Arial"/>
              </a:rPr>
              <a:t>Atendimento</a:t>
            </a:r>
            <a:endParaRPr lang="pt-PT" sz="1600" b="1" i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503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547" y="309786"/>
            <a:ext cx="6766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Visão </a:t>
            </a:r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Funcional</a:t>
            </a:r>
            <a:endParaRPr lang="pt-PT" b="1" dirty="0" smtClean="0">
              <a:solidFill>
                <a:srgbClr val="009AA6"/>
              </a:solidFill>
              <a:latin typeface="Arial"/>
              <a:cs typeface="Arial"/>
            </a:endParaRPr>
          </a:p>
          <a:p>
            <a:r>
              <a:rPr lang="pt-PT" sz="1600" b="1" i="1" dirty="0" smtClean="0">
                <a:latin typeface="Arial"/>
                <a:cs typeface="Arial"/>
              </a:rPr>
              <a:t>Informação sobre as Entidades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05615"/>
              </p:ext>
            </p:extLst>
          </p:nvPr>
        </p:nvGraphicFramePr>
        <p:xfrm>
          <a:off x="315686" y="1180257"/>
          <a:ext cx="8599712" cy="3627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9970"/>
                <a:gridCol w="3528392"/>
                <a:gridCol w="2093438"/>
                <a:gridCol w="1817912"/>
              </a:tblGrid>
              <a:tr h="21411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Entidade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Descrição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Principais</a:t>
                      </a:r>
                      <a:r>
                        <a:rPr lang="pt-BR" sz="1400" baseline="0" dirty="0" smtClean="0"/>
                        <a:t> Informações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Sistema(s)</a:t>
                      </a:r>
                      <a:r>
                        <a:rPr lang="pt-BR" sz="1400" baseline="0" dirty="0" smtClean="0"/>
                        <a:t> Master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Interação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Tx/>
                        <a:buNone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 uma interação que foi realizada com o Cliente, podendo ter sido desencadeada pelo Cliente (</a:t>
                      </a:r>
                      <a:r>
                        <a:rPr lang="pt-B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inbound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ou pela Oi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outbound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Regista 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informações como canal de origem, informações do contato, protocolo de atendimento e status da interação.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Número da Interação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Canal origem da Interação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Status da Interação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Protocolo de Atendimento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CRM Unificado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Solicitação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Registo de um pedido despoletado pelo Cliente. Uma Solicitação é caracterizada pela sua Tipificação. As solicitações estão agrupadas em dois tipos distintos de solicitações: Solicitações Técnicas (Reparo) e Solicitações Não Técnicas (Pedido Cliente e Faturamento).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Tipo de Solicitação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Status da Solicitação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Responsável pela Resolução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Data de Promessa de Resolução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SLA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Nº de Reincidências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Área Geográfica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Motivo de encaminhamento da solicitação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Descrição do Diagnóstico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CRM Unificado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Bilhete</a:t>
                      </a:r>
                      <a:r>
                        <a:rPr lang="pt-BR" sz="10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Defeito </a:t>
                      </a:r>
                    </a:p>
                    <a:p>
                      <a:pPr marL="0" algn="l" defTabSz="457200" rtl="0" eaLnBrk="1" latinLnBrk="0" hangingPunct="1"/>
                      <a:r>
                        <a:rPr lang="pt-BR" sz="10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(TT ou Avaria)</a:t>
                      </a:r>
                      <a:endParaRPr lang="pt-BR" sz="1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Entidade que contém informação relativa a danos sofridos por um equipamento ou por um elemento de rede (</a:t>
                      </a:r>
                      <a:r>
                        <a:rPr lang="pt-B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trouble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ticketing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 Representa um pedido efetuado por um Ciente indicando uma dificuldade ou problema com um produto disponibilizado pela Oi.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ID do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Bilhete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ID da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Solicitação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do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Serviço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Tipo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Serviço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WFM e/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ou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CRM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Unificado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499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547" y="309786"/>
            <a:ext cx="6766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Visão </a:t>
            </a:r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Funcional</a:t>
            </a:r>
            <a:endParaRPr lang="pt-PT" b="1" dirty="0" smtClean="0">
              <a:solidFill>
                <a:srgbClr val="009AA6"/>
              </a:solidFill>
              <a:latin typeface="Arial"/>
              <a:cs typeface="Arial"/>
            </a:endParaRPr>
          </a:p>
          <a:p>
            <a:r>
              <a:rPr lang="pt-PT" sz="1600" b="1" i="1" dirty="0" smtClean="0">
                <a:latin typeface="Arial"/>
                <a:cs typeface="Arial"/>
              </a:rPr>
              <a:t>Informação sobre as Entidades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599421"/>
              </p:ext>
            </p:extLst>
          </p:nvPr>
        </p:nvGraphicFramePr>
        <p:xfrm>
          <a:off x="315686" y="1180257"/>
          <a:ext cx="8599712" cy="3017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9970"/>
                <a:gridCol w="3528392"/>
                <a:gridCol w="2093438"/>
                <a:gridCol w="1817912"/>
              </a:tblGrid>
              <a:tr h="21411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Entidade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Descrição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Principais</a:t>
                      </a:r>
                      <a:r>
                        <a:rPr lang="pt-BR" sz="1400" baseline="0" dirty="0" smtClean="0"/>
                        <a:t> Informações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Sistema(s)</a:t>
                      </a:r>
                      <a:r>
                        <a:rPr lang="pt-BR" sz="1400" baseline="0" dirty="0" smtClean="0"/>
                        <a:t> Master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Diagnóstico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Tx/>
                        <a:buNone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 entidade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possui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Informações dos diagnósticos executados no contexto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 solicitação de um reparo.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Número do Serviço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do Diagnóstico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Descrição do Diagnóstico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Net Q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Anomalia Técnica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 entidade irá armazenar informações do evento ou manutenção e será possível visualizar os detalhes (data de criação, previsão de resolução), bem como a lista de reparos associados e serviços afetados.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Número do Evento de Causa Comum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Tipo de Serviço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Número da Manutenção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Data início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prevista de Resolução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dirty="0" err="1" smtClean="0">
                          <a:solidFill>
                            <a:schemeClr val="tx1"/>
                          </a:solidFill>
                        </a:rPr>
                        <a:t>SicaWeb</a:t>
                      </a: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STC,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Portal DO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SINN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Agendamento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Tx/>
                        <a:buNone/>
                      </a:pP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Entidade que apresenta o agendamento de uma visita técnica realizado para um cliente e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quais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é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necessário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estar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presente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alterar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modificar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serviço</a:t>
                      </a:r>
                      <a:endParaRPr lang="pt-B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Tipo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de Agendamento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Status do agendamento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Data do agendamento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Motivo de </a:t>
                      </a:r>
                      <a:r>
                        <a:rPr lang="pt-BR" sz="1000" baseline="0" dirty="0" err="1" smtClean="0">
                          <a:solidFill>
                            <a:schemeClr val="tx1"/>
                          </a:solidFill>
                        </a:rPr>
                        <a:t>Reagendamento</a:t>
                      </a:r>
                      <a:endParaRPr lang="pt-B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Tipo de Serviço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Per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íodo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disponível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WFM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019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547" y="309786"/>
            <a:ext cx="6766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Visão </a:t>
            </a:r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Funcional</a:t>
            </a:r>
            <a:endParaRPr lang="pt-PT" b="1" dirty="0" smtClean="0">
              <a:solidFill>
                <a:srgbClr val="009AA6"/>
              </a:solidFill>
              <a:latin typeface="Arial"/>
              <a:cs typeface="Arial"/>
            </a:endParaRPr>
          </a:p>
          <a:p>
            <a:r>
              <a:rPr lang="pt-PT" sz="1600" b="1" i="1" dirty="0" smtClean="0">
                <a:latin typeface="Arial"/>
                <a:cs typeface="Arial"/>
              </a:rPr>
              <a:t>Informação sobre as Entidades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55644"/>
              </p:ext>
            </p:extLst>
          </p:nvPr>
        </p:nvGraphicFramePr>
        <p:xfrm>
          <a:off x="315686" y="1180257"/>
          <a:ext cx="8599712" cy="3108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9970"/>
                <a:gridCol w="3528392"/>
                <a:gridCol w="2093438"/>
                <a:gridCol w="1817912"/>
              </a:tblGrid>
              <a:tr h="21411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Entidade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Descrição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Principais</a:t>
                      </a:r>
                      <a:r>
                        <a:rPr lang="pt-BR" sz="1400" baseline="0" dirty="0" smtClean="0"/>
                        <a:t> Informações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Sistema(s)</a:t>
                      </a:r>
                      <a:r>
                        <a:rPr lang="pt-BR" sz="1400" baseline="0" dirty="0" smtClean="0"/>
                        <a:t> Master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Ordem</a:t>
                      </a:r>
                      <a:r>
                        <a:rPr lang="pt-BR" sz="10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Trabalho </a:t>
                      </a:r>
                    </a:p>
                    <a:p>
                      <a:pPr marL="0" algn="l" defTabSz="457200" rtl="0" eaLnBrk="1" latinLnBrk="0" hangingPunct="1"/>
                      <a:r>
                        <a:rPr lang="pt-BR" sz="10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(Bilhete de Atividade)</a:t>
                      </a:r>
                      <a:endParaRPr lang="pt-BR" sz="1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Tx/>
                        <a:buNone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Entidade que representa o trabalho ou tarefa atribuída a um técnico ou a uma equipa técnica para execução. Agrupa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todas as atividades  conjuntas a serem feitas num cliente </a:t>
                      </a:r>
                      <a:endParaRPr lang="pt-B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 da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Ordem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 do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WFM</a:t>
                      </a:r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de </a:t>
                      </a:r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Ordem</a:t>
                      </a:r>
                      <a:r>
                        <a:rPr lang="pt-BR" sz="10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Trabalho </a:t>
                      </a:r>
                    </a:p>
                    <a:p>
                      <a:pPr marL="0" algn="l" defTabSz="457200" rtl="0" eaLnBrk="1" latinLnBrk="0" hangingPunct="1"/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Entidade que representa uma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tarefa especifica relacionada com um serviço atribuída a um técnico ou a uma equipa técnica para execução. Agrupa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todas as atividades  conjuntas a serem feitas num cliente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do Item da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Ordem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ou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Trabalho</a:t>
                      </a:r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Tipo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do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Serviço</a:t>
                      </a:r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Localização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onde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deve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ser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feita</a:t>
                      </a:r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WFM</a:t>
                      </a:r>
                    </a:p>
                  </a:txBody>
                  <a:tcPr anchor="ctr"/>
                </a:tc>
              </a:tr>
              <a:tr h="30346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Ordem</a:t>
                      </a:r>
                      <a:r>
                        <a:rPr lang="pt-BR" sz="10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Cliente</a:t>
                      </a:r>
                      <a:endParaRPr lang="pt-BR" sz="1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Tx/>
                        <a:buNone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Entidade que representa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pedido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feito pelo Cliente (ou outro canal) com o objetivo de adquirir uma oferta de produto ou alterar/eliminar 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serviços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 da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Ordem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 do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Sistemas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Legados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de Order Entry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(STC, SAC, SINN, Siebel 8, etc..)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0346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de Ordem</a:t>
                      </a:r>
                      <a:r>
                        <a:rPr lang="pt-BR" sz="10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Cliente</a:t>
                      </a:r>
                      <a:endParaRPr lang="pt-BR" sz="1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 o propósito específico da ordem expressa em termos de ações a efetuar e quantidades a aprovisionar.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ID da Ordem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Tipo de Ordem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ID das Ofertas de Produto a adicionar/alterar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Sistemas</a:t>
                      </a: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 Legados de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Order Entry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(STC, SAC, SINN, Siebel 8, etc..)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821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740352" y="4896544"/>
            <a:ext cx="837456" cy="267494"/>
          </a:xfrm>
        </p:spPr>
        <p:txBody>
          <a:bodyPr/>
          <a:lstStyle/>
          <a:p>
            <a:fld id="{34F21757-CAEC-9B46-BA5E-8BB41E74222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32000" y="309600"/>
            <a:ext cx="67680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1800" b="1" kern="120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AA6"/>
                </a:solidFill>
                <a:effectLst/>
                <a:uLnTx/>
                <a:uFillTx/>
                <a:latin typeface="Arial"/>
                <a:cs typeface="Arial"/>
              </a:rPr>
              <a:t>Controlo de Versão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009AA6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225706"/>
              </p:ext>
            </p:extLst>
          </p:nvPr>
        </p:nvGraphicFramePr>
        <p:xfrm>
          <a:off x="467544" y="1175638"/>
          <a:ext cx="8280920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864096"/>
                <a:gridCol w="1008112"/>
                <a:gridCol w="583264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Autor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23762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1.00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</a:t>
                      </a:r>
                      <a:r>
                        <a:rPr lang="pt-BR" sz="1200" baseline="0" dirty="0" smtClean="0"/>
                        <a:t>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11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baseline="0" dirty="0" err="1" smtClean="0"/>
                        <a:t>Ago</a:t>
                      </a:r>
                      <a:r>
                        <a:rPr lang="pt-BR" sz="1200" baseline="0" dirty="0" smtClean="0"/>
                        <a:t> 2014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Estruturação</a:t>
                      </a:r>
                      <a:r>
                        <a:rPr lang="pt-BR" sz="1200" baseline="0" dirty="0" smtClean="0"/>
                        <a:t> do documento de </a:t>
                      </a:r>
                      <a:r>
                        <a:rPr lang="pt-BR" sz="1200" baseline="0" dirty="0" err="1" smtClean="0"/>
                        <a:t>scoping</a:t>
                      </a:r>
                      <a:r>
                        <a:rPr lang="pt-BR" sz="1200" baseline="0" dirty="0" smtClean="0"/>
                        <a:t> do projeto no novo </a:t>
                      </a:r>
                      <a:r>
                        <a:rPr lang="pt-BR" sz="1200" baseline="0" dirty="0" err="1" smtClean="0"/>
                        <a:t>template</a:t>
                      </a:r>
                      <a:endParaRPr lang="pt-B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121032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641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547" y="309786"/>
            <a:ext cx="6766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Visão </a:t>
            </a:r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Funcional</a:t>
            </a:r>
            <a:endParaRPr lang="pt-PT" b="1" dirty="0" smtClean="0">
              <a:solidFill>
                <a:srgbClr val="009AA6"/>
              </a:solidFill>
              <a:latin typeface="Arial"/>
              <a:cs typeface="Arial"/>
            </a:endParaRPr>
          </a:p>
          <a:p>
            <a:r>
              <a:rPr lang="pt-PT" sz="1600" b="1" i="1" dirty="0" smtClean="0">
                <a:latin typeface="Arial"/>
                <a:cs typeface="Arial"/>
              </a:rPr>
              <a:t>Informação sobre as Entidades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698054"/>
              </p:ext>
            </p:extLst>
          </p:nvPr>
        </p:nvGraphicFramePr>
        <p:xfrm>
          <a:off x="315686" y="1180257"/>
          <a:ext cx="8599712" cy="17055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9970"/>
                <a:gridCol w="3528392"/>
                <a:gridCol w="2093438"/>
                <a:gridCol w="1817912"/>
              </a:tblGrid>
              <a:tr h="21411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Entidade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Descrição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Principais</a:t>
                      </a:r>
                      <a:r>
                        <a:rPr lang="pt-BR" sz="1400" baseline="0" dirty="0" smtClean="0"/>
                        <a:t> Informações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Sistema(s)</a:t>
                      </a:r>
                      <a:r>
                        <a:rPr lang="pt-BR" sz="1400" baseline="0" dirty="0" smtClean="0"/>
                        <a:t> Master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Ordem</a:t>
                      </a:r>
                      <a:r>
                        <a:rPr lang="pt-BR" sz="10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Serviço</a:t>
                      </a:r>
                      <a:endParaRPr lang="pt-BR" sz="10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Tx/>
                        <a:buNone/>
                      </a:pPr>
                      <a:r>
                        <a:rPr lang="pt-B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Entidade que representa</a:t>
                      </a:r>
                      <a:r>
                        <a:rPr lang="pt-B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ordem </a:t>
                      </a:r>
                      <a:r>
                        <a:rPr lang="pt-B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feita pelo Cliente (ou outro canal) com o objetivo de adquirir diferentes</a:t>
                      </a:r>
                      <a:r>
                        <a:rPr lang="pt-B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ofertas de produtos ou alterar/eliminar </a:t>
                      </a:r>
                      <a:r>
                        <a:rPr lang="pt-B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serviços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 da Ordem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 do</a:t>
                      </a:r>
                      <a:r>
                        <a:rPr lang="pt-BR" sz="10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Cliente</a:t>
                      </a:r>
                      <a:endParaRPr lang="pt-BR" sz="10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ID da Ordem Cliente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="0" noProof="0" dirty="0" smtClean="0">
                          <a:solidFill>
                            <a:schemeClr val="tx1"/>
                          </a:solidFill>
                        </a:rPr>
                        <a:t>Sistemas</a:t>
                      </a:r>
                      <a:r>
                        <a:rPr lang="pt-BR" sz="1000" b="0" baseline="0" noProof="0" dirty="0" smtClean="0">
                          <a:solidFill>
                            <a:schemeClr val="tx1"/>
                          </a:solidFill>
                        </a:rPr>
                        <a:t> Legados de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Order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Entry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(STC, SAC, SINN, Siebel 8, etc..)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de Ordem de Serviço</a:t>
                      </a:r>
                      <a:endParaRPr lang="pt-BR" sz="10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 em detalhe a ordem de uma oferta de produto  expressa de quantidades a aprovisionar e outros detalhes de configuração da oferta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ID da Ordem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Tipo de Ordem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ID do Serviços a adicionar/alterar</a:t>
                      </a:r>
                      <a:endParaRPr lang="pt-BR" sz="1000" b="0" noProof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="0" noProof="0" dirty="0" smtClean="0">
                          <a:solidFill>
                            <a:schemeClr val="tx1"/>
                          </a:solidFill>
                        </a:rPr>
                        <a:t>Sistemas</a:t>
                      </a:r>
                      <a:r>
                        <a:rPr lang="pt-BR" sz="1000" b="0" baseline="0" noProof="0" dirty="0" smtClean="0">
                          <a:solidFill>
                            <a:schemeClr val="tx1"/>
                          </a:solidFill>
                        </a:rPr>
                        <a:t> Legados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de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Order Entry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(STC, SAC, SINN, Siebel 8, etc..)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03468">
                <a:tc>
                  <a:txBody>
                    <a:bodyPr/>
                    <a:lstStyle/>
                    <a:p>
                      <a:endParaRPr lang="pt-BR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1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pt-BR" sz="10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BR" sz="1000" kern="1200" noProof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771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946" y="915566"/>
            <a:ext cx="6064777" cy="397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547" y="309786"/>
            <a:ext cx="6766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Visão </a:t>
            </a:r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Funcional</a:t>
            </a:r>
            <a:endParaRPr lang="pt-PT" b="1" dirty="0" smtClean="0">
              <a:solidFill>
                <a:srgbClr val="009AA6"/>
              </a:solidFill>
              <a:latin typeface="Arial"/>
              <a:cs typeface="Arial"/>
            </a:endParaRPr>
          </a:p>
          <a:p>
            <a:r>
              <a:rPr lang="pt-PT" sz="1600" b="1" i="1" dirty="0" smtClean="0">
                <a:latin typeface="Arial"/>
                <a:cs typeface="Arial"/>
              </a:rPr>
              <a:t>Gestão de Portfolio de Serviços</a:t>
            </a:r>
            <a:endParaRPr lang="pt-PT" sz="1600" b="1" i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5454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547" y="309786"/>
            <a:ext cx="6766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Visão </a:t>
            </a:r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Funcional</a:t>
            </a:r>
            <a:endParaRPr lang="pt-PT" b="1" dirty="0" smtClean="0">
              <a:solidFill>
                <a:srgbClr val="009AA6"/>
              </a:solidFill>
              <a:latin typeface="Arial"/>
              <a:cs typeface="Arial"/>
            </a:endParaRPr>
          </a:p>
          <a:p>
            <a:r>
              <a:rPr lang="pt-PT" sz="1600" b="1" i="1" dirty="0" smtClean="0">
                <a:latin typeface="Arial"/>
                <a:cs typeface="Arial"/>
              </a:rPr>
              <a:t>Informação sobre as Entidades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6315"/>
              </p:ext>
            </p:extLst>
          </p:nvPr>
        </p:nvGraphicFramePr>
        <p:xfrm>
          <a:off x="315686" y="1180257"/>
          <a:ext cx="8599712" cy="34733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9970"/>
                <a:gridCol w="3528392"/>
                <a:gridCol w="2093438"/>
                <a:gridCol w="1817912"/>
              </a:tblGrid>
              <a:tr h="21411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Entidade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Descrição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Principais</a:t>
                      </a:r>
                      <a:r>
                        <a:rPr lang="pt-BR" sz="1400" baseline="0" dirty="0" smtClean="0"/>
                        <a:t> Informações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Sistema(s)</a:t>
                      </a:r>
                      <a:r>
                        <a:rPr lang="pt-BR" sz="1400" baseline="0" dirty="0" smtClean="0"/>
                        <a:t> Master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Serviço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Tx/>
                        <a:buNone/>
                      </a:pPr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entidade de Serviço subdivide-se</a:t>
                      </a:r>
                      <a:r>
                        <a:rPr lang="pt-BR" sz="10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em várias entidades  canônicas e </a:t>
                      </a:r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possui </a:t>
                      </a:r>
                      <a:r>
                        <a:rPr lang="pt-PT" altLang="ja-JP" sz="1000" dirty="0" smtClean="0">
                          <a:solidFill>
                            <a:schemeClr val="tx1"/>
                          </a:solidFill>
                          <a:latin typeface="Arial" charset="0"/>
                        </a:rPr>
                        <a:t>as </a:t>
                      </a:r>
                      <a:r>
                        <a:rPr lang="pt-PT" altLang="ja-JP" sz="1000" dirty="0" smtClean="0">
                          <a:solidFill>
                            <a:schemeClr val="tx1"/>
                          </a:solidFill>
                          <a:latin typeface="Arial" charset="0"/>
                        </a:rPr>
                        <a:t>informações  gerais de serviços do Cliente, originadas nos sistemas de OE e as que devem existir no CRM. O CRM irá possuir informações de identificação do serviço,</a:t>
                      </a:r>
                      <a:r>
                        <a:rPr lang="pt-PT" altLang="ja-JP" sz="1000" baseline="0" dirty="0" smtClean="0">
                          <a:solidFill>
                            <a:schemeClr val="tx1"/>
                          </a:solidFill>
                          <a:latin typeface="Arial" charset="0"/>
                        </a:rPr>
                        <a:t> e também irá consultar informações detalhadas nos Order Entry.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Identificador do Serviço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Grupo de Serviço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Tipo de Serviço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Status 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do Serviço</a:t>
                      </a:r>
                      <a:endParaRPr lang="pt-B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Endereço de Instalação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Situação de Cobrança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dirty="0" err="1" smtClean="0">
                          <a:solidFill>
                            <a:schemeClr val="tx1"/>
                          </a:solidFill>
                        </a:rPr>
                        <a:t>Sub-componentes</a:t>
                      </a:r>
                      <a:endParaRPr lang="pt-B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Sistemas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Legados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de Order Entry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(STC, SAC, SINN, Siebel 8, etc..)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Característica Comercial de Serviço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entidade de </a:t>
                      </a:r>
                      <a:r>
                        <a:rPr lang="pt-BR" sz="10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Característica Comercial de Serviço  </a:t>
                      </a:r>
                      <a:r>
                        <a:rPr lang="pt-PT" altLang="ja-JP" sz="1000" baseline="0" dirty="0" smtClean="0">
                          <a:solidFill>
                            <a:schemeClr val="tx1"/>
                          </a:solidFill>
                          <a:latin typeface="Arial" charset="0"/>
                        </a:rPr>
                        <a:t>irá exibir informações comerciais do serviço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Nome do Serviço 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Nome do </a:t>
                      </a:r>
                      <a:r>
                        <a:rPr lang="pt-BR" sz="1000" dirty="0" err="1" smtClean="0">
                          <a:solidFill>
                            <a:schemeClr val="tx1"/>
                          </a:solidFill>
                        </a:rPr>
                        <a:t>Bundle</a:t>
                      </a: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Tarifas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Preço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Outros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Atributos Comercias do Serviço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Sistemas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Legados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de Order Entry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(STC, SAC, SINN, Siebel 8, etc..)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Recurso</a:t>
                      </a:r>
                      <a:endParaRPr lang="pt-BR" sz="1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Tx/>
                        <a:buNone/>
                      </a:pPr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Entidade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que representa um componente (lógico ou/e físico), normalmente associado a um elemento de uma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rede de comunicação,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que pode compor um produto ou suportar um serviço.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Id do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Recurso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Tipo de Recurso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Atributos do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Recurso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Sistemas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Inventário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03468">
                <a:tc>
                  <a:txBody>
                    <a:bodyPr/>
                    <a:lstStyle/>
                    <a:p>
                      <a:endParaRPr lang="pt-BR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1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pt-BR" sz="10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BR" sz="1000" kern="1200" noProof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594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547" y="309786"/>
            <a:ext cx="6766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Visão </a:t>
            </a:r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Funcional</a:t>
            </a:r>
            <a:endParaRPr lang="pt-PT" b="1" dirty="0" smtClean="0">
              <a:solidFill>
                <a:srgbClr val="009AA6"/>
              </a:solidFill>
              <a:latin typeface="Arial"/>
              <a:cs typeface="Arial"/>
            </a:endParaRPr>
          </a:p>
          <a:p>
            <a:r>
              <a:rPr lang="pt-PT" sz="1600" b="1" i="1" dirty="0" smtClean="0">
                <a:latin typeface="Arial"/>
                <a:cs typeface="Arial"/>
              </a:rPr>
              <a:t>Informação sobre as Entidades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684076"/>
              </p:ext>
            </p:extLst>
          </p:nvPr>
        </p:nvGraphicFramePr>
        <p:xfrm>
          <a:off x="315686" y="1180257"/>
          <a:ext cx="8599712" cy="3261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9970"/>
                <a:gridCol w="3528392"/>
                <a:gridCol w="2093438"/>
                <a:gridCol w="1817912"/>
              </a:tblGrid>
              <a:tr h="21411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Entidade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Descrição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Principais</a:t>
                      </a:r>
                      <a:r>
                        <a:rPr lang="pt-BR" sz="1400" baseline="0" dirty="0" smtClean="0"/>
                        <a:t> Informações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Sistema(s)</a:t>
                      </a:r>
                      <a:r>
                        <a:rPr lang="pt-BR" sz="1400" baseline="0" dirty="0" smtClean="0"/>
                        <a:t> Master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Característica de Recurso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Entidade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que d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efine as características e o comportamento de um recurso associado a um serviço. Estas características não são diretamente vistas ou adquiridas pelo cliente.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Id do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Recurso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Tipo de Característica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Nome da Característica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Valor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Sistemas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de </a:t>
                      </a: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Inventário</a:t>
                      </a:r>
                      <a:endParaRPr lang="pt-BR" sz="1000" noProof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Produto</a:t>
                      </a:r>
                      <a:endParaRPr lang="pt-BR" sz="10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pt-B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Entidade</a:t>
                      </a:r>
                      <a:r>
                        <a:rPr lang="pt-B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que </a:t>
                      </a:r>
                      <a:r>
                        <a:rPr lang="pt-B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 um produto comercial num cliente . Por exemplo</a:t>
                      </a:r>
                      <a:r>
                        <a:rPr lang="pt-B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Oi Smartphone</a:t>
                      </a:r>
                      <a:r>
                        <a:rPr lang="pt-B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 Velox.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 Produto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Produto 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Ordem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baseline="0" dirty="0" err="1" smtClean="0">
                          <a:solidFill>
                            <a:schemeClr val="tx1"/>
                          </a:solidFill>
                        </a:rPr>
                        <a:t>Entry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Legados</a:t>
                      </a:r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Oferta de Produto</a:t>
                      </a:r>
                      <a:endParaRPr lang="pt-BR" sz="10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Entidade</a:t>
                      </a:r>
                      <a:r>
                        <a:rPr lang="pt-B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que </a:t>
                      </a:r>
                      <a:r>
                        <a:rPr lang="pt-B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 uma oferta comercial</a:t>
                      </a:r>
                      <a:r>
                        <a:rPr lang="pt-B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dum</a:t>
                      </a:r>
                      <a:r>
                        <a:rPr lang="pt-B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produto para uma determinada</a:t>
                      </a:r>
                      <a:r>
                        <a:rPr lang="pt-B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gama de clientes</a:t>
                      </a:r>
                      <a:r>
                        <a:rPr lang="pt-B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Esta é a representação</a:t>
                      </a:r>
                      <a:r>
                        <a:rPr lang="pt-B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comercial do produto. Exemplo: Velox 20, Oi 50 Smartphone 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000" b="0" dirty="0" smtClean="0">
                          <a:solidFill>
                            <a:schemeClr val="tx1"/>
                          </a:solidFill>
                        </a:rPr>
                        <a:t>Código da Oferta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000" b="0" dirty="0" smtClean="0">
                          <a:solidFill>
                            <a:schemeClr val="tx1"/>
                          </a:solidFill>
                        </a:rPr>
                        <a:t>Nome da Oferta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000" b="0" dirty="0" smtClean="0">
                          <a:solidFill>
                            <a:schemeClr val="tx1"/>
                          </a:solidFill>
                        </a:rPr>
                        <a:t>Preço Base da Oferta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000" b="0" dirty="0" smtClean="0">
                          <a:solidFill>
                            <a:schemeClr val="tx1"/>
                          </a:solidFill>
                        </a:rPr>
                        <a:t>Status da Oferta 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000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pt-PT" sz="1000" b="0" baseline="0" dirty="0" smtClean="0">
                          <a:solidFill>
                            <a:schemeClr val="tx1"/>
                          </a:solidFill>
                        </a:rPr>
                        <a:t> de Início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000" b="0" baseline="0" dirty="0" smtClean="0">
                          <a:solidFill>
                            <a:schemeClr val="tx1"/>
                          </a:solidFill>
                        </a:rPr>
                        <a:t>Data Fim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NBA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Ordem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baseline="0" dirty="0" err="1" smtClean="0">
                          <a:solidFill>
                            <a:schemeClr val="tx1"/>
                          </a:solidFill>
                        </a:rPr>
                        <a:t>Entry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Legados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Novo SFA</a:t>
                      </a:r>
                      <a:endParaRPr lang="pt-B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0346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de Contrato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Entidade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que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 um item dum contrato comercial entre a Oi e o cliente corporativo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 empresarial. Um Item de Contrato irá está relacionado com um só tipo de Oferta de Produto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Id do Item Contrato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Código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da Oferta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Nome da Oferta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Quantidade de 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Instâncias</a:t>
                      </a:r>
                      <a:endParaRPr lang="pt-B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Novo SFA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441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3518"/>
            <a:ext cx="6192688" cy="432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547" y="309786"/>
            <a:ext cx="6766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Visão </a:t>
            </a:r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Funcional</a:t>
            </a:r>
            <a:endParaRPr lang="pt-PT" b="1" dirty="0" smtClean="0">
              <a:solidFill>
                <a:srgbClr val="009AA6"/>
              </a:solidFill>
              <a:latin typeface="Arial"/>
              <a:cs typeface="Arial"/>
            </a:endParaRPr>
          </a:p>
          <a:p>
            <a:r>
              <a:rPr lang="pt-PT" sz="1600" b="1" i="1" dirty="0" smtClean="0">
                <a:latin typeface="Arial"/>
                <a:cs typeface="Arial"/>
              </a:rPr>
              <a:t>Gestão de Campanhas</a:t>
            </a:r>
            <a:endParaRPr lang="pt-PT" sz="1600" b="1" i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347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547" y="309786"/>
            <a:ext cx="6766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Visão </a:t>
            </a:r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Funcional</a:t>
            </a:r>
            <a:endParaRPr lang="pt-PT" b="1" dirty="0" smtClean="0">
              <a:solidFill>
                <a:srgbClr val="009AA6"/>
              </a:solidFill>
              <a:latin typeface="Arial"/>
              <a:cs typeface="Arial"/>
            </a:endParaRPr>
          </a:p>
          <a:p>
            <a:r>
              <a:rPr lang="pt-PT" sz="1600" b="1" i="1" dirty="0" smtClean="0">
                <a:latin typeface="Arial"/>
                <a:cs typeface="Arial"/>
              </a:rPr>
              <a:t>Informação sobre as Entidades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68275"/>
              </p:ext>
            </p:extLst>
          </p:nvPr>
        </p:nvGraphicFramePr>
        <p:xfrm>
          <a:off x="315686" y="1180257"/>
          <a:ext cx="8599712" cy="3017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9970"/>
                <a:gridCol w="3528392"/>
                <a:gridCol w="2093438"/>
                <a:gridCol w="1817912"/>
              </a:tblGrid>
              <a:tr h="21411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Entidade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Descrição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Principais</a:t>
                      </a:r>
                      <a:r>
                        <a:rPr lang="pt-BR" sz="1400" baseline="0" dirty="0" smtClean="0"/>
                        <a:t> Informações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Sistema(s)</a:t>
                      </a:r>
                      <a:r>
                        <a:rPr lang="pt-BR" sz="1400" baseline="0" dirty="0" smtClean="0"/>
                        <a:t> Master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Campanha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Tx/>
                        <a:buNone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 entidade armazena as informações relacionadas com a caracterização e manutenção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 campanhas de marketing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retenção geridas pelo CRM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Nome da Campanha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Número da Campanha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Status da Campanha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Tipo de Campanha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Data de Conclusão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Data de Início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Canal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CRM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Unificado</a:t>
                      </a:r>
                      <a:endParaRPr lang="pt-B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Programa Marketing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Tx/>
                        <a:buNone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 entidade agrega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campanhas com </a:t>
                      </a:r>
                      <a:r>
                        <a:rPr lang="pt-B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carater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í</a:t>
                      </a:r>
                      <a:r>
                        <a:rPr lang="pt-B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sticas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comuns.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Nome do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Programa</a:t>
                      </a:r>
                      <a:endParaRPr lang="pt-B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Código do Programa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CRM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Unificado</a:t>
                      </a:r>
                      <a:endParaRPr lang="pt-B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Lista Contatos</a:t>
                      </a:r>
                    </a:p>
                    <a:p>
                      <a:pPr marL="0" algn="l" defTabSz="4572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Campanha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Tx/>
                        <a:buNone/>
                      </a:pPr>
                      <a:r>
                        <a:rPr lang="pt-PT" sz="1000" dirty="0" smtClean="0"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Entidade que agrega um conjunto de contatos alvo duma campanha.</a:t>
                      </a:r>
                      <a:endParaRPr lang="pt-B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000" dirty="0" smtClean="0">
                          <a:solidFill>
                            <a:schemeClr val="tx1"/>
                          </a:solidFill>
                        </a:rPr>
                        <a:t>Nome da</a:t>
                      </a:r>
                      <a:r>
                        <a:rPr lang="pt-PT" sz="1000" baseline="0" dirty="0" smtClean="0">
                          <a:solidFill>
                            <a:schemeClr val="tx1"/>
                          </a:solidFill>
                        </a:rPr>
                        <a:t> Lista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000" baseline="0" dirty="0" smtClean="0">
                          <a:solidFill>
                            <a:schemeClr val="tx1"/>
                          </a:solidFill>
                        </a:rPr>
                        <a:t>Código da Lista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000" baseline="0" dirty="0" smtClean="0">
                          <a:solidFill>
                            <a:schemeClr val="tx1"/>
                          </a:solidFill>
                        </a:rPr>
                        <a:t>Id do Sistema Gerador</a:t>
                      </a:r>
                      <a:endParaRPr lang="pt-PT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Data de início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Data Fim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CRM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Unificado</a:t>
                      </a:r>
                      <a:endParaRPr lang="pt-B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061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547" y="309786"/>
            <a:ext cx="6766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Visão </a:t>
            </a:r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Funcional</a:t>
            </a:r>
            <a:endParaRPr lang="pt-PT" b="1" dirty="0" smtClean="0">
              <a:solidFill>
                <a:srgbClr val="009AA6"/>
              </a:solidFill>
              <a:latin typeface="Arial"/>
              <a:cs typeface="Arial"/>
            </a:endParaRPr>
          </a:p>
          <a:p>
            <a:r>
              <a:rPr lang="pt-PT" sz="1600" b="1" i="1" dirty="0" smtClean="0">
                <a:latin typeface="Arial"/>
                <a:cs typeface="Arial"/>
              </a:rPr>
              <a:t>Informação sobre as Entidades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005626"/>
              </p:ext>
            </p:extLst>
          </p:nvPr>
        </p:nvGraphicFramePr>
        <p:xfrm>
          <a:off x="315686" y="1180257"/>
          <a:ext cx="8599712" cy="2712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9970"/>
                <a:gridCol w="3528392"/>
                <a:gridCol w="2093438"/>
                <a:gridCol w="1817912"/>
              </a:tblGrid>
              <a:tr h="21411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Entidade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Descrição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Principais</a:t>
                      </a:r>
                      <a:r>
                        <a:rPr lang="pt-BR" sz="1400" baseline="0" dirty="0" smtClean="0"/>
                        <a:t> Informações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Sistema(s)</a:t>
                      </a:r>
                      <a:r>
                        <a:rPr lang="pt-BR" sz="1400" baseline="0" dirty="0" smtClean="0"/>
                        <a:t> Master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Contato Campanha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 smtClean="0"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Entidade que agrega a</a:t>
                      </a:r>
                      <a:r>
                        <a:rPr lang="pt-PT" sz="10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 informação necessária sobre o contato alvo </a:t>
                      </a:r>
                      <a:r>
                        <a:rPr lang="pt-PT" sz="1000" dirty="0" smtClean="0"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duma campanha.</a:t>
                      </a:r>
                      <a:endParaRPr lang="pt-B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PT" sz="1000" dirty="0" smtClean="0">
                          <a:solidFill>
                            <a:schemeClr val="tx1"/>
                          </a:solidFill>
                        </a:rPr>
                        <a:t>Id do Contato na Campanha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000" dirty="0" smtClean="0">
                          <a:solidFill>
                            <a:schemeClr val="tx1"/>
                          </a:solidFill>
                        </a:rPr>
                        <a:t>Nome do Cliente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Número do Serviço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Solicitação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de Origem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Resultado do Contato 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TAG 1...100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CRM </a:t>
                      </a: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Unificado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Resposta Oferta Campanha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Tx/>
                        <a:buNone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entidade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regista as resposta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 contato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cada oferta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apresentada ao contato da Campanha.</a:t>
                      </a:r>
                      <a:endParaRPr lang="pt-B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000" dirty="0" smtClean="0">
                          <a:solidFill>
                            <a:schemeClr val="tx1"/>
                          </a:solidFill>
                        </a:rPr>
                        <a:t>Código da Oferta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000" dirty="0" smtClean="0">
                          <a:solidFill>
                            <a:schemeClr val="tx1"/>
                          </a:solidFill>
                        </a:rPr>
                        <a:t>Nome da Oferta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000" dirty="0" smtClean="0">
                          <a:solidFill>
                            <a:schemeClr val="tx1"/>
                          </a:solidFill>
                        </a:rPr>
                        <a:t>Tipificação da Resposta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000" dirty="0" smtClean="0">
                          <a:solidFill>
                            <a:schemeClr val="tx1"/>
                          </a:solidFill>
                        </a:rPr>
                        <a:t>Solicitação</a:t>
                      </a:r>
                      <a:r>
                        <a:rPr lang="pt-PT" sz="1000" baseline="0" dirty="0" smtClean="0">
                          <a:solidFill>
                            <a:schemeClr val="tx1"/>
                          </a:solidFill>
                        </a:rPr>
                        <a:t> de Venda</a:t>
                      </a:r>
                      <a:endParaRPr lang="pt-PT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CRM </a:t>
                      </a: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Unificado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Documento Campanha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Tx/>
                        <a:buNone/>
                      </a:pPr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 entidade representa os documentos</a:t>
                      </a:r>
                      <a:r>
                        <a:rPr lang="pt-BR" sz="10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auxiliares que vão ser apresentados e poderão ser usados pelos atendentes durante a execução da campanha</a:t>
                      </a:r>
                      <a:endParaRPr lang="pt-BR" sz="1000" i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ID do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documento</a:t>
                      </a:r>
                      <a:endParaRPr lang="pt-B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Nome do Documento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Campanhas relacionadas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CRM </a:t>
                      </a: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Unificado</a:t>
                      </a:r>
                      <a:endParaRPr lang="pt-B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873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547" y="309786"/>
            <a:ext cx="6766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Visão </a:t>
            </a:r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Funcional</a:t>
            </a:r>
            <a:endParaRPr lang="pt-PT" b="1" dirty="0" smtClean="0">
              <a:solidFill>
                <a:srgbClr val="009AA6"/>
              </a:solidFill>
              <a:latin typeface="Arial"/>
              <a:cs typeface="Arial"/>
            </a:endParaRPr>
          </a:p>
          <a:p>
            <a:r>
              <a:rPr lang="pt-PT" sz="1600" b="1" i="1" dirty="0" smtClean="0">
                <a:latin typeface="Arial"/>
                <a:cs typeface="Arial"/>
              </a:rPr>
              <a:t>Informação sobre as Entidades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881739"/>
              </p:ext>
            </p:extLst>
          </p:nvPr>
        </p:nvGraphicFramePr>
        <p:xfrm>
          <a:off x="315686" y="1180257"/>
          <a:ext cx="8599712" cy="2987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9970"/>
                <a:gridCol w="3528392"/>
                <a:gridCol w="2093438"/>
                <a:gridCol w="1817912"/>
              </a:tblGrid>
              <a:tr h="21411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Entidade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Descrição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Principais</a:t>
                      </a:r>
                      <a:r>
                        <a:rPr lang="pt-BR" sz="1400" baseline="0" dirty="0" smtClean="0"/>
                        <a:t> Informações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Sistema(s)</a:t>
                      </a:r>
                      <a:r>
                        <a:rPr lang="pt-BR" sz="1400" baseline="0" dirty="0" smtClean="0"/>
                        <a:t> Master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Especificação da Campanha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Tx/>
                        <a:buNone/>
                      </a:pPr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entidade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agrega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toda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informação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 </a:t>
                      </a:r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configuração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duma </a:t>
                      </a:r>
                      <a:r>
                        <a:rPr lang="pt-BR" sz="10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campanha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CRM, </a:t>
                      </a:r>
                      <a:r>
                        <a:rPr lang="pt-BR" sz="10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tais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como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ista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 </a:t>
                      </a:r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Atributos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 </a:t>
                      </a:r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Campanha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Atributos da Lista de Atributos, e Tratamentos de Campanhas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i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Lista de Atributos de Campanha: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PT" sz="1000" dirty="0" smtClean="0">
                          <a:solidFill>
                            <a:schemeClr val="tx1"/>
                          </a:solidFill>
                          <a:latin typeface="+mn-lt"/>
                          <a:sym typeface="Wingdings"/>
                        </a:rPr>
                        <a:t>Código do dicionário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PT" sz="1000" dirty="0" smtClean="0">
                          <a:solidFill>
                            <a:schemeClr val="tx1"/>
                          </a:solidFill>
                          <a:latin typeface="+mn-lt"/>
                          <a:sym typeface="Wingdings"/>
                        </a:rPr>
                        <a:t>Nome da Lista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PT" sz="1000" dirty="0" smtClean="0">
                          <a:solidFill>
                            <a:schemeClr val="tx1"/>
                          </a:solidFill>
                          <a:latin typeface="+mn-lt"/>
                          <a:sym typeface="Wingdings"/>
                        </a:rPr>
                        <a:t>Descrição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PT" sz="1000" dirty="0" smtClean="0">
                          <a:solidFill>
                            <a:schemeClr val="tx1"/>
                          </a:solidFill>
                          <a:latin typeface="+mn-lt"/>
                          <a:sym typeface="Wingdings"/>
                        </a:rPr>
                        <a:t>Activo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i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Atributo </a:t>
                      </a:r>
                      <a:r>
                        <a:rPr lang="pt-BR" sz="1000" i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da Lista de Atributos:</a:t>
                      </a:r>
                      <a:endParaRPr lang="pt-PT" sz="1000" dirty="0" smtClean="0">
                        <a:solidFill>
                          <a:schemeClr val="tx1"/>
                        </a:solidFill>
                        <a:latin typeface="+mn-lt"/>
                        <a:sym typeface="Wingding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PT" sz="1000" dirty="0" smtClean="0">
                          <a:solidFill>
                            <a:schemeClr val="tx1"/>
                          </a:solidFill>
                          <a:latin typeface="+mn-lt"/>
                          <a:sym typeface="Wingdings"/>
                        </a:rPr>
                        <a:t>Tag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PT" sz="1000" dirty="0" smtClean="0">
                          <a:solidFill>
                            <a:schemeClr val="tx1"/>
                          </a:solidFill>
                          <a:latin typeface="+mn-lt"/>
                          <a:sym typeface="Wingdings"/>
                        </a:rPr>
                        <a:t>Código do Atributo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PT" sz="1000" dirty="0" smtClean="0">
                          <a:solidFill>
                            <a:schemeClr val="tx1"/>
                          </a:solidFill>
                          <a:latin typeface="+mn-lt"/>
                          <a:sym typeface="Wingdings"/>
                        </a:rPr>
                        <a:t>Classificação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PT" sz="1000" dirty="0" smtClean="0">
                          <a:solidFill>
                            <a:schemeClr val="tx1"/>
                          </a:solidFill>
                          <a:latin typeface="+mn-lt"/>
                          <a:sym typeface="Wingdings"/>
                        </a:rPr>
                        <a:t>Comentários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Tratamento </a:t>
                      </a:r>
                      <a:r>
                        <a:rPr lang="pt-BR" sz="1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 Campanha:</a:t>
                      </a:r>
                      <a:endParaRPr lang="pt-PT" sz="10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PT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Nome do tratamento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PT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Descrição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Código do Tratamento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PT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Canal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PT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Template de Comunicação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PT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Perfil do Servidor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CRM </a:t>
                      </a: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Unificado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324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723041"/>
            <a:ext cx="6098701" cy="4080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547" y="309786"/>
            <a:ext cx="6766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Visão </a:t>
            </a:r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Funcional</a:t>
            </a:r>
            <a:endParaRPr lang="pt-PT" b="1" dirty="0" smtClean="0">
              <a:solidFill>
                <a:srgbClr val="009AA6"/>
              </a:solidFill>
              <a:latin typeface="Arial"/>
              <a:cs typeface="Arial"/>
            </a:endParaRPr>
          </a:p>
          <a:p>
            <a:r>
              <a:rPr lang="pt-PT" sz="1600" b="1" i="1" dirty="0" smtClean="0">
                <a:latin typeface="Arial"/>
                <a:cs typeface="Arial"/>
              </a:rPr>
              <a:t>Gestão de Canais</a:t>
            </a:r>
            <a:endParaRPr lang="pt-PT" sz="1600" b="1" i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9846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547" y="309786"/>
            <a:ext cx="6766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Visão </a:t>
            </a:r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Funcional</a:t>
            </a:r>
            <a:endParaRPr lang="pt-PT" b="1" dirty="0" smtClean="0">
              <a:solidFill>
                <a:srgbClr val="009AA6"/>
              </a:solidFill>
              <a:latin typeface="Arial"/>
              <a:cs typeface="Arial"/>
            </a:endParaRPr>
          </a:p>
          <a:p>
            <a:r>
              <a:rPr lang="pt-PT" sz="1600" b="1" i="1" dirty="0" smtClean="0">
                <a:latin typeface="Arial"/>
                <a:cs typeface="Arial"/>
              </a:rPr>
              <a:t>Informação sobre as Entidades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391238"/>
              </p:ext>
            </p:extLst>
          </p:nvPr>
        </p:nvGraphicFramePr>
        <p:xfrm>
          <a:off x="315686" y="1180257"/>
          <a:ext cx="8599712" cy="2712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9970"/>
                <a:gridCol w="3528392"/>
                <a:gridCol w="2093438"/>
                <a:gridCol w="1817912"/>
              </a:tblGrid>
              <a:tr h="21411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Entidade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Descrição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Principais</a:t>
                      </a:r>
                      <a:r>
                        <a:rPr lang="pt-BR" sz="1400" baseline="0" dirty="0" smtClean="0"/>
                        <a:t> Informações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Sistema(s)</a:t>
                      </a:r>
                      <a:r>
                        <a:rPr lang="pt-BR" sz="1400" baseline="0" dirty="0" smtClean="0"/>
                        <a:t> Master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Canal </a:t>
                      </a:r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endParaRPr lang="pt-BR" sz="1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Entidade que representa o canal utilizado pele comunicação com o cliente,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Tipo</a:t>
                      </a: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 de Canal                            (Voz, Carta, </a:t>
                      </a:r>
                      <a:r>
                        <a:rPr lang="pt-BR" sz="1000" baseline="0" noProof="0" dirty="0" err="1" smtClean="0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, etc..)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Direção da Comunicação (</a:t>
                      </a:r>
                      <a:r>
                        <a:rPr lang="pt-BR" sz="1000" baseline="0" noProof="0" dirty="0" err="1" smtClean="0">
                          <a:solidFill>
                            <a:schemeClr val="tx1"/>
                          </a:solidFill>
                        </a:rPr>
                        <a:t>Inbound</a:t>
                      </a: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, etc..)</a:t>
                      </a:r>
                      <a:endParaRPr lang="pt-BR" sz="1000" baseline="0" noProof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CRM </a:t>
                      </a: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Unificado</a:t>
                      </a:r>
                      <a:endParaRPr lang="pt-BR" sz="1000" noProof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Mensagem Cliente</a:t>
                      </a:r>
                      <a:endParaRPr lang="pt-BR" sz="1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Entidade que representa  a comunicação entre o cliente  e a Oi durante a 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interação. 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 mensagem pode ser a chamada de voz ou o 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e-mail 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enviado.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Tipo</a:t>
                      </a: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 de Mensagem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Canal de Entrada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Conteúdo da Mensagem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Formato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Link para documento Digital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Link para documentos anexo</a:t>
                      </a:r>
                      <a:endParaRPr lang="pt-BR" sz="1000" baseline="0" noProof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CRM </a:t>
                      </a: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Unificado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MS Exchange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FAX Server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DACC </a:t>
                      </a: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ou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URA</a:t>
                      </a:r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pt-BR" sz="10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Mensagem Cliente</a:t>
                      </a:r>
                      <a:endParaRPr lang="pt-BR" sz="1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Entidade que representa um </a:t>
                      </a:r>
                      <a:r>
                        <a:rPr lang="pt-B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para uma mensagem cliente de </a:t>
                      </a:r>
                      <a:r>
                        <a:rPr lang="pt-B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outbound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 Oi para o cliente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Tipo</a:t>
                      </a: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pt-BR" sz="1000" baseline="0" noProof="0" dirty="0" err="1" smtClean="0">
                          <a:solidFill>
                            <a:schemeClr val="tx1"/>
                          </a:solidFill>
                        </a:rPr>
                        <a:t>Template</a:t>
                      </a:r>
                      <a:endParaRPr lang="pt-BR" sz="1000" baseline="0" noProof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Canal de Saída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noProof="0" dirty="0" err="1" smtClean="0">
                          <a:solidFill>
                            <a:schemeClr val="tx1"/>
                          </a:solidFill>
                        </a:rPr>
                        <a:t>Template</a:t>
                      </a: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 do Conteúdo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Atributos do Conteúdo Dinâmico</a:t>
                      </a:r>
                      <a:endParaRPr lang="pt-BR" sz="1000" noProof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CRM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Unificado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71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5"/>
          <p:cNvSpPr txBox="1">
            <a:spLocks/>
          </p:cNvSpPr>
          <p:nvPr/>
        </p:nvSpPr>
        <p:spPr>
          <a:xfrm>
            <a:off x="928315" y="2362572"/>
            <a:ext cx="6533530" cy="2081386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1400" b="1" kern="1200" baseline="0">
                <a:solidFill>
                  <a:srgbClr val="009AA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x-none" smtClean="0">
                <a:solidFill>
                  <a:schemeClr val="tx1"/>
                </a:solidFill>
              </a:rPr>
              <a:t>01 </a:t>
            </a:r>
            <a:r>
              <a:rPr lang="pt-BR" dirty="0" smtClean="0">
                <a:solidFill>
                  <a:schemeClr val="tx1"/>
                </a:solidFill>
              </a:rPr>
              <a:t> Introdução – Visão geral do </a:t>
            </a:r>
            <a:r>
              <a:rPr lang="pt-BR" dirty="0">
                <a:solidFill>
                  <a:schemeClr val="tx1"/>
                </a:solidFill>
              </a:rPr>
              <a:t>M</a:t>
            </a:r>
            <a:r>
              <a:rPr lang="pt-BR" dirty="0" smtClean="0">
                <a:solidFill>
                  <a:schemeClr val="tx1"/>
                </a:solidFill>
              </a:rPr>
              <a:t>odelo </a:t>
            </a:r>
            <a:r>
              <a:rPr lang="pt-BR" dirty="0">
                <a:solidFill>
                  <a:schemeClr val="tx1"/>
                </a:solidFill>
              </a:rPr>
              <a:t>C</a:t>
            </a:r>
            <a:r>
              <a:rPr lang="pt-BR" dirty="0" smtClean="0">
                <a:solidFill>
                  <a:schemeClr val="tx1"/>
                </a:solidFill>
              </a:rPr>
              <a:t>anônico CRM</a:t>
            </a: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02  </a:t>
            </a:r>
            <a:r>
              <a:rPr lang="pt-PT" dirty="0" smtClean="0">
                <a:solidFill>
                  <a:schemeClr val="tx1"/>
                </a:solidFill>
              </a:rPr>
              <a:t>Mapa </a:t>
            </a:r>
            <a:r>
              <a:rPr lang="pt-PT" dirty="0" smtClean="0">
                <a:solidFill>
                  <a:schemeClr val="tx1"/>
                </a:solidFill>
              </a:rPr>
              <a:t>de Entidades e Mapeamento Funcional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  </a:t>
            </a:r>
            <a:r>
              <a:rPr lang="pt-BR" dirty="0" smtClean="0">
                <a:solidFill>
                  <a:schemeClr val="tx1"/>
                </a:solidFill>
              </a:rPr>
              <a:t>	</a:t>
            </a:r>
            <a:r>
              <a:rPr lang="pt-BR" i="1" dirty="0" smtClean="0">
                <a:solidFill>
                  <a:schemeClr val="tx1"/>
                </a:solidFill>
              </a:rPr>
              <a:t>Gestão de Cliente</a:t>
            </a:r>
          </a:p>
          <a:p>
            <a:r>
              <a:rPr lang="pt-PT" i="1" dirty="0" smtClean="0">
                <a:solidFill>
                  <a:schemeClr val="tx1"/>
                </a:solidFill>
              </a:rPr>
              <a:t>	Gestão de Conta</a:t>
            </a:r>
          </a:p>
          <a:p>
            <a:r>
              <a:rPr lang="pt-PT" i="1" dirty="0">
                <a:solidFill>
                  <a:schemeClr val="tx1"/>
                </a:solidFill>
              </a:rPr>
              <a:t>	</a:t>
            </a:r>
            <a:r>
              <a:rPr lang="pt-PT" i="1" dirty="0" smtClean="0">
                <a:solidFill>
                  <a:schemeClr val="tx1"/>
                </a:solidFill>
              </a:rPr>
              <a:t>Atendimento</a:t>
            </a:r>
          </a:p>
          <a:p>
            <a:r>
              <a:rPr lang="pt-PT" i="1" dirty="0" smtClean="0">
                <a:solidFill>
                  <a:schemeClr val="tx1"/>
                </a:solidFill>
              </a:rPr>
              <a:t>	Gestão de Campanha</a:t>
            </a:r>
          </a:p>
          <a:p>
            <a:r>
              <a:rPr lang="pt-PT" i="1" dirty="0">
                <a:solidFill>
                  <a:schemeClr val="tx1"/>
                </a:solidFill>
              </a:rPr>
              <a:t>	</a:t>
            </a:r>
            <a:r>
              <a:rPr lang="pt-PT" i="1" dirty="0" smtClean="0">
                <a:solidFill>
                  <a:schemeClr val="tx1"/>
                </a:solidFill>
              </a:rPr>
              <a:t>Gestão de Canais</a:t>
            </a:r>
            <a:endParaRPr lang="pt-PT" i="1" dirty="0" smtClean="0">
              <a:solidFill>
                <a:schemeClr val="tx1"/>
              </a:solidFill>
            </a:endParaRPr>
          </a:p>
          <a:p>
            <a:r>
              <a:rPr lang="pt-BR" i="1" dirty="0" smtClean="0">
                <a:solidFill>
                  <a:schemeClr val="tx1"/>
                </a:solidFill>
              </a:rPr>
              <a:t>Modelos de Referência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6" name="Title 25"/>
          <p:cNvSpPr txBox="1">
            <a:spLocks/>
          </p:cNvSpPr>
          <p:nvPr/>
        </p:nvSpPr>
        <p:spPr>
          <a:xfrm>
            <a:off x="923438" y="778396"/>
            <a:ext cx="6816914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1400" b="1" kern="1200" baseline="0">
                <a:solidFill>
                  <a:srgbClr val="009AA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b="0" dirty="0" smtClean="0">
                <a:solidFill>
                  <a:schemeClr val="tx1"/>
                </a:solidFill>
              </a:rPr>
              <a:t>O presente documento pretende apresentar em nível macro o Modelo Canônico da </a:t>
            </a:r>
            <a:r>
              <a:rPr lang="pt-BR" b="0" dirty="0" smtClean="0">
                <a:solidFill>
                  <a:schemeClr val="tx1"/>
                </a:solidFill>
              </a:rPr>
              <a:t>solução do projeto CRM Unificado.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pt-BR" b="0" dirty="0" smtClean="0">
                <a:solidFill>
                  <a:schemeClr val="tx1"/>
                </a:solidFill>
              </a:rPr>
              <a:t> </a:t>
            </a:r>
            <a:endParaRPr lang="pt-PT" altLang="ja-JP" b="0" dirty="0" smtClean="0">
              <a:solidFill>
                <a:schemeClr val="tx1"/>
              </a:solidFill>
            </a:endParaRPr>
          </a:p>
          <a:p>
            <a:endParaRPr lang="pt-PT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937616" y="1917005"/>
            <a:ext cx="2357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>
                <a:solidFill>
                  <a:srgbClr val="009AA6"/>
                </a:solidFill>
                <a:latin typeface="Arial"/>
                <a:cs typeface="Arial"/>
              </a:rPr>
              <a:t>Índice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899592" y="277366"/>
            <a:ext cx="362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>
                <a:solidFill>
                  <a:srgbClr val="009AA6"/>
                </a:solidFill>
                <a:latin typeface="Arial"/>
                <a:cs typeface="Arial"/>
              </a:rPr>
              <a:t>Sumário Executivo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4499992" y="4443958"/>
            <a:ext cx="2357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Total de slides: </a:t>
            </a:r>
            <a:r>
              <a:rPr lang="pt-PT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30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547" y="309786"/>
            <a:ext cx="6766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Visão </a:t>
            </a:r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Funcional</a:t>
            </a:r>
            <a:endParaRPr lang="pt-PT" b="1" dirty="0" smtClean="0">
              <a:solidFill>
                <a:srgbClr val="009AA6"/>
              </a:solidFill>
              <a:latin typeface="Arial"/>
              <a:cs typeface="Arial"/>
            </a:endParaRPr>
          </a:p>
          <a:p>
            <a:r>
              <a:rPr lang="pt-PT" sz="1600" b="1" i="1" dirty="0" smtClean="0">
                <a:latin typeface="Arial"/>
                <a:cs typeface="Arial"/>
              </a:rPr>
              <a:t>Informação sobre as Entidades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773818"/>
              </p:ext>
            </p:extLst>
          </p:nvPr>
        </p:nvGraphicFramePr>
        <p:xfrm>
          <a:off x="315686" y="1180257"/>
          <a:ext cx="8599712" cy="2407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9970"/>
                <a:gridCol w="3528392"/>
                <a:gridCol w="2093438"/>
                <a:gridCol w="1817912"/>
              </a:tblGrid>
              <a:tr h="21411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Entidade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Descrição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Principais</a:t>
                      </a:r>
                      <a:r>
                        <a:rPr lang="pt-BR" sz="1400" baseline="0" dirty="0" smtClean="0"/>
                        <a:t> Informações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Sistema(s)</a:t>
                      </a:r>
                      <a:r>
                        <a:rPr lang="pt-BR" sz="1400" baseline="0" dirty="0" smtClean="0"/>
                        <a:t> Master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Usuário</a:t>
                      </a:r>
                      <a:endParaRPr lang="pt-BR" sz="1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Entidade que representa um utilizador das diferentes aplicações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Nome do</a:t>
                      </a: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 Utilizador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Organização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CPF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Lista</a:t>
                      </a: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 de Perfis aplicacionais </a:t>
                      </a:r>
                      <a:endParaRPr lang="pt-BR" sz="1000" noProof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NDS</a:t>
                      </a:r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Perfil Aplicacional</a:t>
                      </a:r>
                      <a:endParaRPr lang="pt-BR" sz="1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Entidade que representa um determinado perfil de segurança de uma aplicação. Um utilizador terá um determinado perfil por aplicação.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 Perfil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Nome Perfil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Lista de Atributos associados a este perfil</a:t>
                      </a:r>
                      <a:endParaRPr lang="pt-BR" sz="1000" noProof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NDS</a:t>
                      </a:r>
                    </a:p>
                  </a:txBody>
                  <a:tcPr anchor="ctr"/>
                </a:tc>
              </a:tr>
              <a:tr h="1712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0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Atributo</a:t>
                      </a:r>
                      <a:r>
                        <a:rPr lang="pt-BR" sz="10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Perfil Aplicacional</a:t>
                      </a:r>
                      <a:endParaRPr lang="pt-BR" sz="1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Entidade que representa um determinado atributo dum perfil de segurança de uma aplicação. Um utilizador terá uma configuração específica para cada atributo de um perfil por aplicação.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noProof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 Atributo do Perfil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Nome Perfil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noProof="0" dirty="0" smtClean="0">
                          <a:solidFill>
                            <a:schemeClr val="tx1"/>
                          </a:solidFill>
                        </a:rPr>
                        <a:t>Valor do perfil</a:t>
                      </a:r>
                      <a:endParaRPr lang="pt-BR" sz="1000" noProof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NDS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772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5849" y="3402779"/>
            <a:ext cx="4808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i="1" dirty="0" smtClean="0">
                <a:solidFill>
                  <a:srgbClr val="FFFFFF"/>
                </a:solidFill>
                <a:latin typeface="Arial"/>
                <a:cs typeface="Arial"/>
              </a:rPr>
              <a:t>Modelos de Referência</a:t>
            </a:r>
            <a:endParaRPr lang="en-US" sz="2800" b="1" i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33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547" y="309786"/>
            <a:ext cx="6766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Modelos de Referência</a:t>
            </a:r>
          </a:p>
          <a:p>
            <a:r>
              <a:rPr lang="pt-BR" sz="1600" b="1" dirty="0" smtClean="0">
                <a:latin typeface="Arial"/>
                <a:cs typeface="Arial"/>
              </a:rPr>
              <a:t>TAM</a:t>
            </a:r>
            <a:endParaRPr lang="pt-PT" sz="1600" b="1" dirty="0" smtClean="0">
              <a:latin typeface="Arial"/>
              <a:cs typeface="Arial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1125530"/>
            <a:ext cx="6984776" cy="3678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3"/>
          <p:cNvSpPr/>
          <p:nvPr/>
        </p:nvSpPr>
        <p:spPr bwMode="auto">
          <a:xfrm>
            <a:off x="119744" y="1125530"/>
            <a:ext cx="1908000" cy="3678468"/>
          </a:xfrm>
          <a:prstGeom prst="roundRect">
            <a:avLst>
              <a:gd name="adj" fmla="val 3600"/>
            </a:avLst>
          </a:prstGeom>
          <a:noFill/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050" dirty="0">
                <a:latin typeface="Arial"/>
                <a:cs typeface="Arial"/>
              </a:rPr>
              <a:t>A Arquitetura Funcional de referência para os SI/TI, assenta no standard para o setor </a:t>
            </a:r>
            <a:r>
              <a:rPr lang="pt-BR" sz="1050" dirty="0" smtClean="0">
                <a:latin typeface="Arial"/>
                <a:cs typeface="Arial"/>
              </a:rPr>
              <a:t>das Telecomunicações </a:t>
            </a:r>
            <a:r>
              <a:rPr lang="pt-BR" sz="1050" dirty="0">
                <a:latin typeface="Arial"/>
                <a:cs typeface="Arial"/>
              </a:rPr>
              <a:t>para o desenvolvimento dos SI, desenvolvido pelo  </a:t>
            </a:r>
            <a:r>
              <a:rPr lang="pt-BR" sz="1050" dirty="0" err="1">
                <a:latin typeface="Arial"/>
                <a:cs typeface="Arial"/>
              </a:rPr>
              <a:t>Telemanagement</a:t>
            </a:r>
            <a:r>
              <a:rPr lang="pt-BR" sz="1050" dirty="0">
                <a:latin typeface="Arial"/>
                <a:cs typeface="Arial"/>
              </a:rPr>
              <a:t> </a:t>
            </a:r>
            <a:r>
              <a:rPr lang="pt-BR" sz="1050" dirty="0" err="1">
                <a:latin typeface="Arial"/>
                <a:cs typeface="Arial"/>
              </a:rPr>
              <a:t>Forum</a:t>
            </a:r>
            <a:r>
              <a:rPr lang="pt-BR" sz="1050" dirty="0">
                <a:latin typeface="Arial"/>
                <a:cs typeface="Arial"/>
              </a:rPr>
              <a:t> (TM </a:t>
            </a:r>
            <a:r>
              <a:rPr lang="pt-BR" sz="1050" dirty="0" err="1">
                <a:latin typeface="Arial"/>
                <a:cs typeface="Arial"/>
              </a:rPr>
              <a:t>Forum</a:t>
            </a:r>
            <a:r>
              <a:rPr lang="pt-BR" sz="1050" dirty="0">
                <a:latin typeface="Arial"/>
                <a:cs typeface="Arial"/>
              </a:rPr>
              <a:t>, www.tmforum.org), e denominado de </a:t>
            </a:r>
            <a:r>
              <a:rPr lang="pt-BR" sz="1050" dirty="0" err="1">
                <a:latin typeface="Arial"/>
                <a:cs typeface="Arial"/>
              </a:rPr>
              <a:t>Enhanced</a:t>
            </a:r>
            <a:r>
              <a:rPr lang="pt-BR" sz="1050" dirty="0">
                <a:latin typeface="Arial"/>
                <a:cs typeface="Arial"/>
              </a:rPr>
              <a:t> </a:t>
            </a:r>
            <a:r>
              <a:rPr lang="pt-BR" sz="1050" dirty="0" err="1">
                <a:latin typeface="Arial"/>
                <a:cs typeface="Arial"/>
              </a:rPr>
              <a:t>Telecommunications</a:t>
            </a:r>
            <a:r>
              <a:rPr lang="pt-BR" sz="1050" dirty="0">
                <a:latin typeface="Arial"/>
                <a:cs typeface="Arial"/>
              </a:rPr>
              <a:t> </a:t>
            </a:r>
            <a:r>
              <a:rPr lang="pt-BR" sz="1050" dirty="0" err="1">
                <a:latin typeface="Arial"/>
                <a:cs typeface="Arial"/>
              </a:rPr>
              <a:t>Operations</a:t>
            </a:r>
            <a:r>
              <a:rPr lang="pt-BR" sz="1050" dirty="0">
                <a:latin typeface="Arial"/>
                <a:cs typeface="Arial"/>
              </a:rPr>
              <a:t> </a:t>
            </a:r>
            <a:r>
              <a:rPr lang="pt-BR" sz="1050" dirty="0" err="1">
                <a:latin typeface="Arial"/>
                <a:cs typeface="Arial"/>
              </a:rPr>
              <a:t>Map</a:t>
            </a:r>
            <a:r>
              <a:rPr lang="pt-BR" sz="1050" dirty="0">
                <a:latin typeface="Arial"/>
                <a:cs typeface="Arial"/>
              </a:rPr>
              <a:t> (</a:t>
            </a:r>
            <a:r>
              <a:rPr lang="pt-BR" sz="1050" dirty="0" err="1">
                <a:latin typeface="Arial"/>
                <a:cs typeface="Arial"/>
              </a:rPr>
              <a:t>eTOM</a:t>
            </a:r>
            <a:r>
              <a:rPr lang="pt-BR" sz="1050" dirty="0">
                <a:latin typeface="Arial"/>
                <a:cs typeface="Arial"/>
              </a:rPr>
              <a:t>) para a definição dos processos de negócio </a:t>
            </a:r>
            <a:r>
              <a:rPr lang="pt-BR" sz="1050" dirty="0" err="1">
                <a:latin typeface="Arial"/>
                <a:cs typeface="Arial"/>
              </a:rPr>
              <a:t>end-to-end</a:t>
            </a:r>
            <a:r>
              <a:rPr lang="pt-BR" sz="1050" dirty="0">
                <a:latin typeface="Arial"/>
                <a:cs typeface="Arial"/>
              </a:rPr>
              <a:t> (E2E), e do </a:t>
            </a:r>
            <a:r>
              <a:rPr lang="pt-BR" sz="1050" dirty="0" err="1">
                <a:latin typeface="Arial"/>
                <a:cs typeface="Arial"/>
              </a:rPr>
              <a:t>Telecommunications</a:t>
            </a:r>
            <a:r>
              <a:rPr lang="pt-BR" sz="1050" dirty="0">
                <a:latin typeface="Arial"/>
                <a:cs typeface="Arial"/>
              </a:rPr>
              <a:t> </a:t>
            </a:r>
            <a:r>
              <a:rPr lang="pt-BR" sz="1050" dirty="0" err="1">
                <a:latin typeface="Arial"/>
                <a:cs typeface="Arial"/>
              </a:rPr>
              <a:t>Application</a:t>
            </a:r>
            <a:r>
              <a:rPr lang="pt-BR" sz="1050" dirty="0">
                <a:latin typeface="Arial"/>
                <a:cs typeface="Arial"/>
              </a:rPr>
              <a:t> </a:t>
            </a:r>
            <a:r>
              <a:rPr lang="pt-BR" sz="1050" dirty="0" err="1">
                <a:latin typeface="Arial"/>
                <a:cs typeface="Arial"/>
              </a:rPr>
              <a:t>Map</a:t>
            </a:r>
            <a:r>
              <a:rPr lang="pt-BR" sz="1050" dirty="0">
                <a:latin typeface="Arial"/>
                <a:cs typeface="Arial"/>
              </a:rPr>
              <a:t> (TAM) para a definição da abrangência funcional das aplicações.</a:t>
            </a:r>
          </a:p>
          <a:p>
            <a:endParaRPr lang="pt-BR" sz="1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8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547" y="309786"/>
            <a:ext cx="6766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Modelos de Referência</a:t>
            </a:r>
          </a:p>
          <a:p>
            <a:r>
              <a:rPr lang="pt-BR" sz="1600" b="1" dirty="0" smtClean="0">
                <a:latin typeface="Arial"/>
                <a:cs typeface="Arial"/>
              </a:rPr>
              <a:t>SID</a:t>
            </a:r>
            <a:endParaRPr lang="pt-PT" sz="1600" b="1" dirty="0" smtClean="0">
              <a:latin typeface="Arial"/>
              <a:cs typeface="Arial"/>
            </a:endParaRPr>
          </a:p>
        </p:txBody>
      </p:sp>
      <p:pic>
        <p:nvPicPr>
          <p:cNvPr id="5" name="Picture 2" descr="http://www.tmforum.org/sdata/content/PracticesStandards/sid/sid_model_2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136" y="1131590"/>
            <a:ext cx="6679328" cy="365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3"/>
          <p:cNvSpPr/>
          <p:nvPr/>
        </p:nvSpPr>
        <p:spPr bwMode="auto">
          <a:xfrm>
            <a:off x="119744" y="1125530"/>
            <a:ext cx="1908000" cy="3636000"/>
          </a:xfrm>
          <a:prstGeom prst="roundRect">
            <a:avLst>
              <a:gd name="adj" fmla="val 3600"/>
            </a:avLst>
          </a:prstGeom>
          <a:noFill/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050" dirty="0">
                <a:latin typeface="Arial"/>
                <a:cs typeface="Arial"/>
              </a:rPr>
              <a:t>A Arquitetura de Dados de referência para os SI/TI, assenta no standard para o setor das Telecomunicações para o desenvolvimento dos SI, desenvolvido pelo  </a:t>
            </a:r>
            <a:r>
              <a:rPr lang="pt-BR" sz="1050" dirty="0" err="1">
                <a:latin typeface="Arial"/>
                <a:cs typeface="Arial"/>
              </a:rPr>
              <a:t>Telemanagement</a:t>
            </a:r>
            <a:r>
              <a:rPr lang="pt-BR" sz="1050" dirty="0">
                <a:latin typeface="Arial"/>
                <a:cs typeface="Arial"/>
              </a:rPr>
              <a:t> </a:t>
            </a:r>
            <a:r>
              <a:rPr lang="pt-BR" sz="1050" dirty="0" err="1">
                <a:latin typeface="Arial"/>
                <a:cs typeface="Arial"/>
              </a:rPr>
              <a:t>Forum</a:t>
            </a:r>
            <a:r>
              <a:rPr lang="pt-BR" sz="1050" dirty="0">
                <a:latin typeface="Arial"/>
                <a:cs typeface="Arial"/>
              </a:rPr>
              <a:t> (TM </a:t>
            </a:r>
            <a:r>
              <a:rPr lang="pt-BR" sz="1050" dirty="0" err="1">
                <a:latin typeface="Arial"/>
                <a:cs typeface="Arial"/>
              </a:rPr>
              <a:t>Forum</a:t>
            </a:r>
            <a:r>
              <a:rPr lang="pt-BR" sz="1050" dirty="0">
                <a:latin typeface="Arial"/>
                <a:cs typeface="Arial"/>
              </a:rPr>
              <a:t>, www.tmforum.org), e denominado de SID (</a:t>
            </a:r>
            <a:r>
              <a:rPr lang="pt-BR" sz="1050" dirty="0" err="1">
                <a:latin typeface="Arial"/>
                <a:cs typeface="Arial"/>
              </a:rPr>
              <a:t>Information</a:t>
            </a:r>
            <a:r>
              <a:rPr lang="pt-BR" sz="1050" dirty="0">
                <a:latin typeface="Arial"/>
                <a:cs typeface="Arial"/>
              </a:rPr>
              <a:t> Framework) que com </a:t>
            </a:r>
            <a:r>
              <a:rPr lang="pt-BR" sz="1050" dirty="0" err="1">
                <a:latin typeface="Arial"/>
                <a:cs typeface="Arial"/>
              </a:rPr>
              <a:t>ém</a:t>
            </a:r>
            <a:r>
              <a:rPr lang="pt-BR" sz="1050" dirty="0">
                <a:latin typeface="Arial"/>
                <a:cs typeface="Arial"/>
              </a:rPr>
              <a:t> definições de toda a informação que trafega numa empresa de telecomunicações</a:t>
            </a:r>
          </a:p>
          <a:p>
            <a:r>
              <a:rPr lang="pt-BR" sz="1050" dirty="0">
                <a:latin typeface="Arial"/>
                <a:cs typeface="Arial"/>
              </a:rPr>
              <a:t>e o novo </a:t>
            </a:r>
            <a:r>
              <a:rPr lang="pt-BR" sz="1050" dirty="0" err="1">
                <a:latin typeface="Arial"/>
                <a:cs typeface="Arial"/>
              </a:rPr>
              <a:t>Integration</a:t>
            </a:r>
            <a:r>
              <a:rPr lang="pt-BR" sz="1050" dirty="0">
                <a:latin typeface="Arial"/>
                <a:cs typeface="Arial"/>
              </a:rPr>
              <a:t> Framework que define o mapeamento </a:t>
            </a:r>
            <a:r>
              <a:rPr lang="pt-BR" sz="1050" dirty="0" err="1">
                <a:latin typeface="Arial"/>
                <a:cs typeface="Arial"/>
              </a:rPr>
              <a:t>entrwe</a:t>
            </a:r>
            <a:r>
              <a:rPr lang="pt-BR" sz="1050" dirty="0">
                <a:latin typeface="Arial"/>
                <a:cs typeface="Arial"/>
              </a:rPr>
              <a:t> o </a:t>
            </a:r>
            <a:r>
              <a:rPr lang="pt-BR" sz="1050" dirty="0" err="1">
                <a:latin typeface="Arial"/>
                <a:cs typeface="Arial"/>
              </a:rPr>
              <a:t>eTOM</a:t>
            </a:r>
            <a:r>
              <a:rPr lang="pt-BR" sz="1050" dirty="0">
                <a:latin typeface="Arial"/>
                <a:cs typeface="Arial"/>
              </a:rPr>
              <a:t>, TAM e SID e suportando a definição de serviços de negócio baseado nos standards</a:t>
            </a:r>
          </a:p>
        </p:txBody>
      </p:sp>
    </p:spTree>
    <p:extLst>
      <p:ext uri="{BB962C8B-B14F-4D97-AF65-F5344CB8AC3E}">
        <p14:creationId xmlns:p14="http://schemas.microsoft.com/office/powerpoint/2010/main" val="3588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studo de template Oi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5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5849" y="3402779"/>
            <a:ext cx="4808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>
                <a:solidFill>
                  <a:srgbClr val="FFFFFF"/>
                </a:solidFill>
                <a:latin typeface="Arial"/>
                <a:cs typeface="Arial"/>
              </a:rPr>
              <a:t>Introdução</a:t>
            </a:r>
            <a:endParaRPr lang="en-US" sz="28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33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547" y="309786"/>
            <a:ext cx="6766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Introdução</a:t>
            </a:r>
          </a:p>
          <a:p>
            <a:r>
              <a:rPr lang="pt-PT" sz="1600" b="1" i="1" dirty="0" smtClean="0">
                <a:latin typeface="Arial"/>
                <a:cs typeface="Arial"/>
              </a:rPr>
              <a:t>Objetivo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32546" y="1203598"/>
            <a:ext cx="8207645" cy="13871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t" anchorCtr="0">
            <a:spAutoFit/>
          </a:bodyPr>
          <a:lstStyle/>
          <a:p>
            <a:pPr marL="0" lvl="1" eaLnBrk="0" hangingPunct="0">
              <a:lnSpc>
                <a:spcPct val="150000"/>
              </a:lnSpc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Este documento </a:t>
            </a:r>
            <a:r>
              <a:rPr lang="pt-PT" altLang="ja-JP" sz="1400" dirty="0" smtClean="0">
                <a:latin typeface="Arial" charset="0"/>
              </a:rPr>
              <a:t>visa levantar as informações necessárias para gerar uma visão de alto nível para o </a:t>
            </a:r>
            <a:r>
              <a:rPr lang="pt-PT" altLang="ja-JP" sz="1400" b="1" dirty="0" smtClean="0">
                <a:latin typeface="Arial" charset="0"/>
              </a:rPr>
              <a:t>Modelo </a:t>
            </a:r>
            <a:r>
              <a:rPr lang="pt-PT" altLang="ja-JP" sz="1400" b="1" dirty="0">
                <a:latin typeface="Arial" charset="0"/>
              </a:rPr>
              <a:t>C</a:t>
            </a:r>
            <a:r>
              <a:rPr lang="pt-PT" altLang="ja-JP" sz="1400" b="1" dirty="0" smtClean="0">
                <a:latin typeface="Arial" charset="0"/>
              </a:rPr>
              <a:t>anônico</a:t>
            </a:r>
            <a:r>
              <a:rPr lang="pt-PT" altLang="ja-JP" sz="1400" dirty="0" smtClean="0">
                <a:latin typeface="Arial" charset="0"/>
              </a:rPr>
              <a:t> que será criado e/ou utilizado durante o </a:t>
            </a:r>
            <a:r>
              <a:rPr lang="pt-PT" altLang="ja-JP" sz="1400" dirty="0" smtClean="0">
                <a:latin typeface="Arial" charset="0"/>
              </a:rPr>
              <a:t>projeto </a:t>
            </a:r>
            <a:r>
              <a:rPr lang="pt-PT" altLang="ja-JP" sz="1400" b="1" dirty="0" smtClean="0">
                <a:latin typeface="Arial" charset="0"/>
              </a:rPr>
              <a:t>CRM Unificado </a:t>
            </a:r>
            <a:r>
              <a:rPr lang="pt-PT" altLang="ja-JP" sz="1400" dirty="0" smtClean="0">
                <a:latin typeface="Arial" charset="0"/>
              </a:rPr>
              <a:t>e que servirá de base para o levantamento das entidades de dados da solução, modelo(s) de integração, entidades de migração e solução de reporting.</a:t>
            </a:r>
            <a:endParaRPr lang="pt-BR" sz="1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159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547" y="309786"/>
            <a:ext cx="6766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Introdução</a:t>
            </a:r>
          </a:p>
          <a:p>
            <a:r>
              <a:rPr lang="pt-PT" sz="1600" b="1" dirty="0" smtClean="0">
                <a:latin typeface="Arial"/>
                <a:cs typeface="Arial"/>
              </a:rPr>
              <a:t>Visão Macro de Modelo Canônico - Principais Assuntos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95536" y="1203598"/>
            <a:ext cx="8244656" cy="10640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t" anchorCtr="0">
            <a:spAutoFit/>
          </a:bodyPr>
          <a:lstStyle/>
          <a:p>
            <a:pPr marL="0" lvl="1" eaLnBrk="0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Mapeamento dos modelos de entidades utilizando diagramas de relacionamento.</a:t>
            </a:r>
          </a:p>
          <a:p>
            <a:pPr marL="0" lvl="1" eaLnBrk="0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Principais informações e campos de entidades mapeadas.</a:t>
            </a:r>
          </a:p>
          <a:p>
            <a:pPr marL="0" lvl="1" eaLnBrk="0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Entidades a serem canonizadas no projeto.</a:t>
            </a:r>
            <a:r>
              <a:rPr lang="pt-BR" sz="140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Pentagon 4"/>
          <p:cNvSpPr/>
          <p:nvPr/>
        </p:nvSpPr>
        <p:spPr>
          <a:xfrm>
            <a:off x="432547" y="2715766"/>
            <a:ext cx="8145261" cy="1440160"/>
          </a:xfrm>
          <a:prstGeom prst="homePlate">
            <a:avLst>
              <a:gd name="adj" fmla="val 25361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oup 13"/>
          <p:cNvGrpSpPr/>
          <p:nvPr/>
        </p:nvGrpSpPr>
        <p:grpSpPr>
          <a:xfrm>
            <a:off x="611560" y="3250974"/>
            <a:ext cx="7704856" cy="792000"/>
            <a:chOff x="539552" y="3507942"/>
            <a:chExt cx="7330256" cy="792000"/>
          </a:xfrm>
        </p:grpSpPr>
        <p:sp>
          <p:nvSpPr>
            <p:cNvPr id="8" name="Chevron 7"/>
            <p:cNvSpPr/>
            <p:nvPr/>
          </p:nvSpPr>
          <p:spPr>
            <a:xfrm>
              <a:off x="2800285" y="3507942"/>
              <a:ext cx="1370141" cy="792000"/>
            </a:xfrm>
            <a:prstGeom prst="chevron">
              <a:avLst>
                <a:gd name="adj" fmla="val 25641"/>
              </a:avLst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36000" tIns="36000" rIns="0" bIns="36000" rtlCol="0" anchor="ctr">
              <a:noAutofit/>
            </a:bodyPr>
            <a:lstStyle/>
            <a:p>
              <a:pPr algn="ctr"/>
              <a:r>
                <a:rPr lang="pt-BR" sz="1400" b="1" dirty="0" smtClean="0">
                  <a:solidFill>
                    <a:schemeClr val="bg1"/>
                  </a:solidFill>
                </a:rPr>
                <a:t>Atendimento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Chevron 8"/>
            <p:cNvSpPr/>
            <p:nvPr/>
          </p:nvSpPr>
          <p:spPr>
            <a:xfrm>
              <a:off x="4033412" y="3507942"/>
              <a:ext cx="1370141" cy="792000"/>
            </a:xfrm>
            <a:prstGeom prst="chevron">
              <a:avLst>
                <a:gd name="adj" fmla="val 25641"/>
              </a:avLst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36000" tIns="36000" rIns="0" bIns="36000" rtlCol="0" anchor="ctr">
              <a:noAutofit/>
            </a:bodyPr>
            <a:lstStyle/>
            <a:p>
              <a:pPr algn="ctr"/>
              <a:r>
                <a:rPr lang="pt-BR" sz="1400" b="1" dirty="0" smtClean="0">
                  <a:solidFill>
                    <a:schemeClr val="bg1"/>
                  </a:solidFill>
                </a:rPr>
                <a:t>Gestão </a:t>
              </a:r>
              <a:r>
                <a:rPr lang="pt-BR" sz="1400" b="1" dirty="0" smtClean="0">
                  <a:solidFill>
                    <a:schemeClr val="bg1"/>
                  </a:solidFill>
                </a:rPr>
                <a:t>de Portfolio de </a:t>
              </a:r>
              <a:r>
                <a:rPr lang="pt-BR" sz="1400" b="1" dirty="0" smtClean="0">
                  <a:solidFill>
                    <a:schemeClr val="bg1"/>
                  </a:solidFill>
                </a:rPr>
                <a:t>Serviços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5266540" y="3507942"/>
              <a:ext cx="1370141" cy="792000"/>
            </a:xfrm>
            <a:prstGeom prst="chevron">
              <a:avLst>
                <a:gd name="adj" fmla="val 25641"/>
              </a:avLst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36000" tIns="36000" rIns="0" bIns="36000" rtlCol="0" anchor="ctr">
              <a:noAutofit/>
            </a:bodyPr>
            <a:lstStyle/>
            <a:p>
              <a:pPr algn="ctr"/>
              <a:r>
                <a:rPr lang="pt-PT" sz="1400" b="1" dirty="0" smtClean="0">
                  <a:solidFill>
                    <a:schemeClr val="bg1"/>
                  </a:solidFill>
                </a:rPr>
                <a:t>Gestão de Campanhas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>
              <a:off x="6499667" y="3507942"/>
              <a:ext cx="1370141" cy="792000"/>
            </a:xfrm>
            <a:prstGeom prst="chevron">
              <a:avLst>
                <a:gd name="adj" fmla="val 25641"/>
              </a:avLst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36000" tIns="36000" rIns="0" bIns="36000" rtlCol="0" anchor="ctr">
              <a:noAutofit/>
            </a:bodyPr>
            <a:lstStyle/>
            <a:p>
              <a:pPr algn="ctr"/>
              <a:r>
                <a:rPr lang="pt-PT" sz="1400" b="1" dirty="0" smtClean="0">
                  <a:solidFill>
                    <a:schemeClr val="bg1"/>
                  </a:solidFill>
                </a:rPr>
                <a:t>Gestão de Canais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>
              <a:off x="539552" y="3507942"/>
              <a:ext cx="1233127" cy="792000"/>
            </a:xfrm>
            <a:prstGeom prst="homePlate">
              <a:avLst>
                <a:gd name="adj" fmla="val 27598"/>
              </a:avLst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36000" tIns="36000" rIns="0" bIns="36000" rtlCol="0" anchor="ctr">
              <a:noAutofit/>
            </a:bodyPr>
            <a:lstStyle/>
            <a:p>
              <a:pPr algn="ctr"/>
              <a:r>
                <a:rPr lang="pt-BR" sz="1400" b="1" dirty="0" smtClean="0">
                  <a:solidFill>
                    <a:schemeClr val="bg1"/>
                  </a:solidFill>
                </a:rPr>
                <a:t>Gestão de </a:t>
              </a:r>
            </a:p>
            <a:p>
              <a:pPr algn="ctr"/>
              <a:r>
                <a:rPr lang="pt-BR" sz="1400" b="1" dirty="0" smtClean="0">
                  <a:solidFill>
                    <a:schemeClr val="bg1"/>
                  </a:solidFill>
                </a:rPr>
                <a:t>Cliente</a:t>
              </a:r>
              <a:endParaRPr lang="pt-BR" sz="1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39552" y="271576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Processos Funcionais em escopo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Chevron 7"/>
          <p:cNvSpPr/>
          <p:nvPr/>
        </p:nvSpPr>
        <p:spPr>
          <a:xfrm>
            <a:off x="1763688" y="3250974"/>
            <a:ext cx="1368152" cy="792000"/>
          </a:xfrm>
          <a:prstGeom prst="chevron">
            <a:avLst>
              <a:gd name="adj" fmla="val 25641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36000" tIns="36000" rIns="0" bIns="36000" rtlCol="0" anchor="ctr"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Gestão de Conta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59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5848" y="3402779"/>
            <a:ext cx="4898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>
                <a:solidFill>
                  <a:srgbClr val="FFFFFF"/>
                </a:solidFill>
                <a:latin typeface="Arial"/>
                <a:cs typeface="Arial"/>
              </a:rPr>
              <a:t>Mapa de Entidades e Mapeamento Funcional</a:t>
            </a:r>
            <a:endParaRPr lang="en-US" sz="28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3370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368" y="771550"/>
            <a:ext cx="5934016" cy="403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547" y="309786"/>
            <a:ext cx="6766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Visão Funcional Geral</a:t>
            </a:r>
          </a:p>
          <a:p>
            <a:r>
              <a:rPr lang="pt-PT" sz="1600" b="1" i="1" dirty="0" smtClean="0">
                <a:latin typeface="Arial"/>
                <a:cs typeface="Arial"/>
              </a:rPr>
              <a:t>Mapa de Entidades do Modelo Canônico</a:t>
            </a:r>
          </a:p>
        </p:txBody>
      </p:sp>
      <p:sp>
        <p:nvSpPr>
          <p:cNvPr id="21" name="TextBox 8"/>
          <p:cNvSpPr txBox="1"/>
          <p:nvPr/>
        </p:nvSpPr>
        <p:spPr>
          <a:xfrm>
            <a:off x="217111" y="3723878"/>
            <a:ext cx="1690593" cy="1200329"/>
          </a:xfrm>
          <a:prstGeom prst="rect">
            <a:avLst/>
          </a:prstGeom>
          <a:solidFill>
            <a:srgbClr val="FFFFFF">
              <a:lumMod val="9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92075" marR="0" lvl="0" indent="-92075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 entidade Oferta/Promoção não será implementada no CRM Unificado. Não existirá relacionamento com a entidade Oferta/Promoção do Siebel</a:t>
            </a:r>
          </a:p>
          <a:p>
            <a:pPr marL="92075" marR="0" lvl="0" indent="-92075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 entidade Produto não será implementada no CRM Unificado. Não existirá relacionamento com a entidade Produto do Siebel</a:t>
            </a:r>
          </a:p>
          <a:p>
            <a:pPr marL="92075" marR="0" lvl="0" indent="-92075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Não serão utilizadas as entidades Siebel </a:t>
            </a:r>
            <a:r>
              <a:rPr kumimoji="0" lang="pt-BR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Order</a:t>
            </a: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e </a:t>
            </a:r>
            <a:r>
              <a:rPr kumimoji="0" lang="pt-BR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Order</a:t>
            </a: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item. O relacionamento dos serviços com estas entidades serão nos </a:t>
            </a:r>
            <a:r>
              <a:rPr kumimoji="0" lang="pt-BR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Order</a:t>
            </a: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pt-BR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Entry</a:t>
            </a: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.</a:t>
            </a:r>
          </a:p>
        </p:txBody>
      </p:sp>
      <p:pic>
        <p:nvPicPr>
          <p:cNvPr id="22" name="Picture 4" descr="http://images4.wikia.nocookie.net/dofus/pt/images/thumb/3/38/Warning_Yellow.svg/600px-Warning_Yellow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25" y="3629402"/>
            <a:ext cx="162369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 descr="http://images4.wikia.nocookie.net/dofus/pt/images/thumb/3/38/Warning_Yellow.svg/600px-Warning_Yellow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564383"/>
            <a:ext cx="107950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 descr="http://images4.wikia.nocookie.net/dofus/pt/images/thumb/3/38/Warning_Yellow.svg/600px-Warning_Yellow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83718"/>
            <a:ext cx="107950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 descr="http://images4.wikia.nocookie.net/dofus/pt/images/thumb/3/38/Warning_Yellow.svg/600px-Warning_Yellow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148559"/>
            <a:ext cx="107950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 descr="http://images4.wikia.nocookie.net/dofus/pt/images/thumb/3/38/Warning_Yellow.svg/600px-Warning_Yellow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723878"/>
            <a:ext cx="107950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159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7494"/>
            <a:ext cx="5544616" cy="454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2547" y="309786"/>
            <a:ext cx="6766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Visão </a:t>
            </a:r>
            <a:r>
              <a:rPr lang="pt-PT" b="1" dirty="0" smtClean="0">
                <a:solidFill>
                  <a:srgbClr val="009AA6"/>
                </a:solidFill>
                <a:latin typeface="Arial"/>
                <a:cs typeface="Arial"/>
              </a:rPr>
              <a:t>Funcional</a:t>
            </a:r>
            <a:endParaRPr lang="pt-PT" b="1" dirty="0" smtClean="0">
              <a:solidFill>
                <a:srgbClr val="009AA6"/>
              </a:solidFill>
              <a:latin typeface="Arial"/>
              <a:cs typeface="Arial"/>
            </a:endParaRPr>
          </a:p>
          <a:p>
            <a:r>
              <a:rPr lang="pt-PT" sz="1600" b="1" i="1" dirty="0" smtClean="0">
                <a:latin typeface="Arial"/>
                <a:cs typeface="Arial"/>
              </a:rPr>
              <a:t>Gestão </a:t>
            </a:r>
            <a:r>
              <a:rPr lang="pt-PT" sz="1600" b="1" i="1" dirty="0" smtClean="0">
                <a:latin typeface="Arial"/>
                <a:cs typeface="Arial"/>
              </a:rPr>
              <a:t>de </a:t>
            </a:r>
            <a:r>
              <a:rPr lang="pt-PT" sz="1600" b="1" i="1" dirty="0" smtClean="0">
                <a:latin typeface="Arial"/>
                <a:cs typeface="Arial"/>
              </a:rPr>
              <a:t>Cliente</a:t>
            </a:r>
            <a:endParaRPr lang="pt-PT" sz="1600" b="1" i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8159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E69251E2503D44B71B7D84B4EB979C" ma:contentTypeVersion="0" ma:contentTypeDescription="Crie um novo documento." ma:contentTypeScope="" ma:versionID="6e0efe4ace4fc75dbfca1b88882ecef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992B32-9B2F-4531-84AA-F14ABA4EFCA2}"/>
</file>

<file path=customXml/itemProps2.xml><?xml version="1.0" encoding="utf-8"?>
<ds:datastoreItem xmlns:ds="http://schemas.openxmlformats.org/officeDocument/2006/customXml" ds:itemID="{4372E0A9-CDC3-4619-8637-2DBFC0EC5F66}"/>
</file>

<file path=customXml/itemProps3.xml><?xml version="1.0" encoding="utf-8"?>
<ds:datastoreItem xmlns:ds="http://schemas.openxmlformats.org/officeDocument/2006/customXml" ds:itemID="{9CDE95D4-D79E-44AB-9FBD-DA2BB6C1F56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4712</TotalTime>
  <Words>2946</Words>
  <Application>Microsoft Office PowerPoint</Application>
  <PresentationFormat>Apresentação na tela (16:9)</PresentationFormat>
  <Paragraphs>591</Paragraphs>
  <Slides>34</Slides>
  <Notes>1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Custom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Carvalheira</dc:creator>
  <cp:lastModifiedBy>Henrique Morais</cp:lastModifiedBy>
  <cp:revision>200</cp:revision>
  <dcterms:created xsi:type="dcterms:W3CDTF">2013-08-20T16:42:35Z</dcterms:created>
  <dcterms:modified xsi:type="dcterms:W3CDTF">2014-08-11T18:49:19Z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0x010100ABE69251E2503D44B71B7D84B4EB979C</vt:lpwstr>
  </property>
</Properties>
</file>