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4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385" r:id="rId3"/>
    <p:sldId id="417" r:id="rId4"/>
    <p:sldId id="257" r:id="rId5"/>
    <p:sldId id="419" r:id="rId6"/>
    <p:sldId id="508" r:id="rId7"/>
    <p:sldId id="474" r:id="rId8"/>
    <p:sldId id="472" r:id="rId9"/>
    <p:sldId id="486" r:id="rId10"/>
    <p:sldId id="426" r:id="rId11"/>
    <p:sldId id="427" r:id="rId12"/>
    <p:sldId id="429" r:id="rId13"/>
    <p:sldId id="428" r:id="rId14"/>
    <p:sldId id="473" r:id="rId15"/>
    <p:sldId id="425" r:id="rId16"/>
    <p:sldId id="489" r:id="rId17"/>
    <p:sldId id="476" r:id="rId18"/>
    <p:sldId id="477" r:id="rId19"/>
    <p:sldId id="485" r:id="rId20"/>
    <p:sldId id="479" r:id="rId21"/>
    <p:sldId id="480" r:id="rId22"/>
    <p:sldId id="481" r:id="rId23"/>
    <p:sldId id="482" r:id="rId24"/>
    <p:sldId id="483" r:id="rId25"/>
    <p:sldId id="484" r:id="rId26"/>
    <p:sldId id="487" r:id="rId27"/>
    <p:sldId id="499" r:id="rId28"/>
    <p:sldId id="500" r:id="rId29"/>
    <p:sldId id="501" r:id="rId30"/>
    <p:sldId id="507" r:id="rId31"/>
    <p:sldId id="502" r:id="rId32"/>
    <p:sldId id="503" r:id="rId33"/>
    <p:sldId id="504" r:id="rId34"/>
    <p:sldId id="505" r:id="rId35"/>
    <p:sldId id="506" r:id="rId36"/>
    <p:sldId id="411" r:id="rId37"/>
    <p:sldId id="498" r:id="rId38"/>
    <p:sldId id="431" r:id="rId39"/>
    <p:sldId id="433" r:id="rId40"/>
    <p:sldId id="432" r:id="rId41"/>
    <p:sldId id="494" r:id="rId42"/>
    <p:sldId id="493" r:id="rId43"/>
    <p:sldId id="495" r:id="rId44"/>
    <p:sldId id="496" r:id="rId45"/>
    <p:sldId id="497" r:id="rId46"/>
    <p:sldId id="434" r:id="rId47"/>
    <p:sldId id="490" r:id="rId48"/>
    <p:sldId id="491" r:id="rId49"/>
    <p:sldId id="492" r:id="rId50"/>
    <p:sldId id="410" r:id="rId5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ique Morais" initials="H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07"/>
    <a:srgbClr val="FFCC00"/>
    <a:srgbClr val="17E9E9"/>
    <a:srgbClr val="009AA6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71" autoAdjust="0"/>
  </p:normalViewPr>
  <p:slideViewPr>
    <p:cSldViewPr>
      <p:cViewPr varScale="1">
        <p:scale>
          <a:sx n="88" d="100"/>
          <a:sy n="88" d="100"/>
        </p:scale>
        <p:origin x="-9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CE02D-8791-4BC7-8DCC-E3EC9E667DF5}" type="doc">
      <dgm:prSet loTypeId="urn:microsoft.com/office/officeart/2005/8/layout/pyramid3" loCatId="pyramid" qsTypeId="urn:microsoft.com/office/officeart/2005/8/quickstyle/3d5" qsCatId="3D" csTypeId="urn:microsoft.com/office/officeart/2005/8/colors/accent1_3" csCatId="accent1" phldr="1"/>
      <dgm:spPr/>
    </dgm:pt>
    <dgm:pt modelId="{260D6DC2-01B7-49A6-983F-B7410007D92E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Transactional Data</a:t>
          </a:r>
          <a:endParaRPr lang="en-US" sz="2800" b="1" dirty="0">
            <a:solidFill>
              <a:schemeClr val="bg1"/>
            </a:solidFill>
          </a:endParaRPr>
        </a:p>
      </dgm:t>
    </dgm:pt>
    <dgm:pt modelId="{31E9A61C-FECE-4CF1-AA7B-F2F0B00332EA}" type="parTrans" cxnId="{64D4CA76-AA21-4392-982A-FA6C292BCF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9B909A-B37A-45E3-94D8-5B12DAB5AA6C}" type="sibTrans" cxnId="{64D4CA76-AA21-4392-982A-FA6C292BCF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6D9781-2BE7-44A9-9D3C-268B0CC9486C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Operational Data &amp; Hierarchies</a:t>
          </a:r>
        </a:p>
      </dgm:t>
    </dgm:pt>
    <dgm:pt modelId="{670A6DA7-1127-4990-BF47-558D1472C66B}" type="parTrans" cxnId="{F8697B09-3BDE-44D7-BE75-3AD86D70A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22D614-010D-4C3D-8717-4BA56D2E9B01}" type="sibTrans" cxnId="{F8697B09-3BDE-44D7-BE75-3AD86D70A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36050F-DE14-437A-960A-C24FBD5EDF2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Data</a:t>
          </a:r>
          <a:endParaRPr lang="en-US" sz="18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ED7BB4-5C5F-4E5A-8B86-05623E01138D}" type="parTrans" cxnId="{7D66852C-A389-4774-978E-FA41C2F14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F6D1AC-4121-4C1E-9E12-014EE88BFA4C}" type="sibTrans" cxnId="{7D66852C-A389-4774-978E-FA41C2F14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6EDF22-19B3-457B-9A63-084440F72990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Reference </a:t>
          </a:r>
        </a:p>
        <a:p>
          <a:r>
            <a:rPr lang="en-US" sz="1600" b="1" dirty="0" smtClean="0">
              <a:solidFill>
                <a:schemeClr val="tx1"/>
              </a:solidFill>
            </a:rPr>
            <a:t>Data</a:t>
          </a:r>
          <a:endParaRPr lang="en-US" sz="1600" b="1" dirty="0">
            <a:solidFill>
              <a:schemeClr val="tx1"/>
            </a:solidFill>
          </a:endParaRPr>
        </a:p>
      </dgm:t>
    </dgm:pt>
    <dgm:pt modelId="{D2EC2874-F591-4E04-817F-53518B75A1B3}" type="parTrans" cxnId="{D16934E2-C6AB-430D-BFEA-125D15ECB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82D1D8-AC97-4D17-BB12-2F079A4FA823}" type="sibTrans" cxnId="{D16934E2-C6AB-430D-BFEA-125D15ECB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592571-92EE-4C79-9958-23E405754F5C}" type="pres">
      <dgm:prSet presAssocID="{084CE02D-8791-4BC7-8DCC-E3EC9E667DF5}" presName="Name0" presStyleCnt="0">
        <dgm:presLayoutVars>
          <dgm:dir/>
          <dgm:animLvl val="lvl"/>
          <dgm:resizeHandles val="exact"/>
        </dgm:presLayoutVars>
      </dgm:prSet>
      <dgm:spPr/>
    </dgm:pt>
    <dgm:pt modelId="{BFBDF6D6-C8F5-42A0-922C-80B660032096}" type="pres">
      <dgm:prSet presAssocID="{260D6DC2-01B7-49A6-983F-B7410007D92E}" presName="Name8" presStyleCnt="0"/>
      <dgm:spPr/>
    </dgm:pt>
    <dgm:pt modelId="{50FC33A4-A63F-4CA4-BBAA-2B2364D93AC4}" type="pres">
      <dgm:prSet presAssocID="{260D6DC2-01B7-49A6-983F-B7410007D92E}" presName="level" presStyleLbl="node1" presStyleIdx="0" presStyleCnt="4" custLinFactNeighborX="6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5A389-61CE-4969-9F43-B300B00DE838}" type="pres">
      <dgm:prSet presAssocID="{260D6DC2-01B7-49A6-983F-B7410007D9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51881-459A-4051-97E9-8663A48CD3D2}" type="pres">
      <dgm:prSet presAssocID="{8B6D9781-2BE7-44A9-9D3C-268B0CC9486C}" presName="Name8" presStyleCnt="0"/>
      <dgm:spPr/>
    </dgm:pt>
    <dgm:pt modelId="{FD35CE55-21EE-4BAE-B252-F832DD1652FF}" type="pres">
      <dgm:prSet presAssocID="{8B6D9781-2BE7-44A9-9D3C-268B0CC9486C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C4738-070B-4343-9A14-F5D1C3EEA6D1}" type="pres">
      <dgm:prSet presAssocID="{8B6D9781-2BE7-44A9-9D3C-268B0CC948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B58F7-31A1-4433-BAAB-A7C455BD7E8E}" type="pres">
      <dgm:prSet presAssocID="{C936050F-DE14-437A-960A-C24FBD5EDF25}" presName="Name8" presStyleCnt="0"/>
      <dgm:spPr/>
    </dgm:pt>
    <dgm:pt modelId="{04EB9A96-A5AD-40EA-8DA6-7349221F87FD}" type="pres">
      <dgm:prSet presAssocID="{C936050F-DE14-437A-960A-C24FBD5EDF25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0C798-96C5-4B84-B04C-D3814C9186D4}" type="pres">
      <dgm:prSet presAssocID="{C936050F-DE14-437A-960A-C24FBD5EDF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9BF98-CB92-4377-8F04-46FBC9D44220}" type="pres">
      <dgm:prSet presAssocID="{656EDF22-19B3-457B-9A63-084440F72990}" presName="Name8" presStyleCnt="0"/>
      <dgm:spPr/>
    </dgm:pt>
    <dgm:pt modelId="{D222BEE6-08A3-48F7-9450-2D4680A277EA}" type="pres">
      <dgm:prSet presAssocID="{656EDF22-19B3-457B-9A63-084440F72990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A3C97-C0B8-4884-BD97-E7E27525963F}" type="pres">
      <dgm:prSet presAssocID="{656EDF22-19B3-457B-9A63-084440F729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5F89D-6510-4912-866D-1D8F53A3E2DD}" type="presOf" srcId="{8B6D9781-2BE7-44A9-9D3C-268B0CC9486C}" destId="{508C4738-070B-4343-9A14-F5D1C3EEA6D1}" srcOrd="1" destOrd="0" presId="urn:microsoft.com/office/officeart/2005/8/layout/pyramid3"/>
    <dgm:cxn modelId="{7D66852C-A389-4774-978E-FA41C2F14120}" srcId="{084CE02D-8791-4BC7-8DCC-E3EC9E667DF5}" destId="{C936050F-DE14-437A-960A-C24FBD5EDF25}" srcOrd="2" destOrd="0" parTransId="{64ED7BB4-5C5F-4E5A-8B86-05623E01138D}" sibTransId="{ABF6D1AC-4121-4C1E-9E12-014EE88BFA4C}"/>
    <dgm:cxn modelId="{F8697B09-3BDE-44D7-BE75-3AD86D70AD7F}" srcId="{084CE02D-8791-4BC7-8DCC-E3EC9E667DF5}" destId="{8B6D9781-2BE7-44A9-9D3C-268B0CC9486C}" srcOrd="1" destOrd="0" parTransId="{670A6DA7-1127-4990-BF47-558D1472C66B}" sibTransId="{3522D614-010D-4C3D-8717-4BA56D2E9B01}"/>
    <dgm:cxn modelId="{FF49BB96-5A60-40FB-96B2-D9AB00013317}" type="presOf" srcId="{8B6D9781-2BE7-44A9-9D3C-268B0CC9486C}" destId="{FD35CE55-21EE-4BAE-B252-F832DD1652FF}" srcOrd="0" destOrd="0" presId="urn:microsoft.com/office/officeart/2005/8/layout/pyramid3"/>
    <dgm:cxn modelId="{3D18E9B3-6B42-45A1-9DFF-A0269B277481}" type="presOf" srcId="{260D6DC2-01B7-49A6-983F-B7410007D92E}" destId="{50FC33A4-A63F-4CA4-BBAA-2B2364D93AC4}" srcOrd="0" destOrd="0" presId="urn:microsoft.com/office/officeart/2005/8/layout/pyramid3"/>
    <dgm:cxn modelId="{0AECEE62-7ACC-43D0-A46A-E6E21CCD03E0}" type="presOf" srcId="{656EDF22-19B3-457B-9A63-084440F72990}" destId="{69FA3C97-C0B8-4884-BD97-E7E27525963F}" srcOrd="1" destOrd="0" presId="urn:microsoft.com/office/officeart/2005/8/layout/pyramid3"/>
    <dgm:cxn modelId="{38C70543-64BA-4E99-858A-424C80AD5005}" type="presOf" srcId="{084CE02D-8791-4BC7-8DCC-E3EC9E667DF5}" destId="{EB592571-92EE-4C79-9958-23E405754F5C}" srcOrd="0" destOrd="0" presId="urn:microsoft.com/office/officeart/2005/8/layout/pyramid3"/>
    <dgm:cxn modelId="{64D4CA76-AA21-4392-982A-FA6C292BCF3B}" srcId="{084CE02D-8791-4BC7-8DCC-E3EC9E667DF5}" destId="{260D6DC2-01B7-49A6-983F-B7410007D92E}" srcOrd="0" destOrd="0" parTransId="{31E9A61C-FECE-4CF1-AA7B-F2F0B00332EA}" sibTransId="{C99B909A-B37A-45E3-94D8-5B12DAB5AA6C}"/>
    <dgm:cxn modelId="{2E6AC38F-5D5B-4335-89F5-F082FBC64F66}" type="presOf" srcId="{C936050F-DE14-437A-960A-C24FBD5EDF25}" destId="{D4B0C798-96C5-4B84-B04C-D3814C9186D4}" srcOrd="1" destOrd="0" presId="urn:microsoft.com/office/officeart/2005/8/layout/pyramid3"/>
    <dgm:cxn modelId="{0C3A0EB5-BA8B-4768-9116-BF940132B82D}" type="presOf" srcId="{C936050F-DE14-437A-960A-C24FBD5EDF25}" destId="{04EB9A96-A5AD-40EA-8DA6-7349221F87FD}" srcOrd="0" destOrd="0" presId="urn:microsoft.com/office/officeart/2005/8/layout/pyramid3"/>
    <dgm:cxn modelId="{D16934E2-C6AB-430D-BFEA-125D15ECBA82}" srcId="{084CE02D-8791-4BC7-8DCC-E3EC9E667DF5}" destId="{656EDF22-19B3-457B-9A63-084440F72990}" srcOrd="3" destOrd="0" parTransId="{D2EC2874-F591-4E04-817F-53518B75A1B3}" sibTransId="{E282D1D8-AC97-4D17-BB12-2F079A4FA823}"/>
    <dgm:cxn modelId="{11DD1DF5-3E5C-41A8-B2A3-5E8D5A744265}" type="presOf" srcId="{260D6DC2-01B7-49A6-983F-B7410007D92E}" destId="{B325A389-61CE-4969-9F43-B300B00DE838}" srcOrd="1" destOrd="0" presId="urn:microsoft.com/office/officeart/2005/8/layout/pyramid3"/>
    <dgm:cxn modelId="{FABD62BE-AB88-4E7D-99BD-2BAEADC9F206}" type="presOf" srcId="{656EDF22-19B3-457B-9A63-084440F72990}" destId="{D222BEE6-08A3-48F7-9450-2D4680A277EA}" srcOrd="0" destOrd="0" presId="urn:microsoft.com/office/officeart/2005/8/layout/pyramid3"/>
    <dgm:cxn modelId="{2EE1D757-EFA9-4A0C-B433-12BCD5F2D89C}" type="presParOf" srcId="{EB592571-92EE-4C79-9958-23E405754F5C}" destId="{BFBDF6D6-C8F5-42A0-922C-80B660032096}" srcOrd="0" destOrd="0" presId="urn:microsoft.com/office/officeart/2005/8/layout/pyramid3"/>
    <dgm:cxn modelId="{A840EE39-593A-404C-8C91-CB81A59EE3D2}" type="presParOf" srcId="{BFBDF6D6-C8F5-42A0-922C-80B660032096}" destId="{50FC33A4-A63F-4CA4-BBAA-2B2364D93AC4}" srcOrd="0" destOrd="0" presId="urn:microsoft.com/office/officeart/2005/8/layout/pyramid3"/>
    <dgm:cxn modelId="{54ED373D-A521-4A37-9134-498310DA8F12}" type="presParOf" srcId="{BFBDF6D6-C8F5-42A0-922C-80B660032096}" destId="{B325A389-61CE-4969-9F43-B300B00DE838}" srcOrd="1" destOrd="0" presId="urn:microsoft.com/office/officeart/2005/8/layout/pyramid3"/>
    <dgm:cxn modelId="{69D8895C-821F-4E0E-A3C2-CD51961B2DB5}" type="presParOf" srcId="{EB592571-92EE-4C79-9958-23E405754F5C}" destId="{FD951881-459A-4051-97E9-8663A48CD3D2}" srcOrd="1" destOrd="0" presId="urn:microsoft.com/office/officeart/2005/8/layout/pyramid3"/>
    <dgm:cxn modelId="{BE55C7FB-3E8B-4B22-B446-9361450C4155}" type="presParOf" srcId="{FD951881-459A-4051-97E9-8663A48CD3D2}" destId="{FD35CE55-21EE-4BAE-B252-F832DD1652FF}" srcOrd="0" destOrd="0" presId="urn:microsoft.com/office/officeart/2005/8/layout/pyramid3"/>
    <dgm:cxn modelId="{C04483FC-CEF0-42C4-85E6-2E9BA7CCA57A}" type="presParOf" srcId="{FD951881-459A-4051-97E9-8663A48CD3D2}" destId="{508C4738-070B-4343-9A14-F5D1C3EEA6D1}" srcOrd="1" destOrd="0" presId="urn:microsoft.com/office/officeart/2005/8/layout/pyramid3"/>
    <dgm:cxn modelId="{82D88CD0-DB61-4DBA-95DF-ABDCC01363FF}" type="presParOf" srcId="{EB592571-92EE-4C79-9958-23E405754F5C}" destId="{42DB58F7-31A1-4433-BAAB-A7C455BD7E8E}" srcOrd="2" destOrd="0" presId="urn:microsoft.com/office/officeart/2005/8/layout/pyramid3"/>
    <dgm:cxn modelId="{3E448744-CE2A-4A50-B568-8C81016AAEA5}" type="presParOf" srcId="{42DB58F7-31A1-4433-BAAB-A7C455BD7E8E}" destId="{04EB9A96-A5AD-40EA-8DA6-7349221F87FD}" srcOrd="0" destOrd="0" presId="urn:microsoft.com/office/officeart/2005/8/layout/pyramid3"/>
    <dgm:cxn modelId="{D7D8F9AC-C3A4-46FC-8F77-500D242C9135}" type="presParOf" srcId="{42DB58F7-31A1-4433-BAAB-A7C455BD7E8E}" destId="{D4B0C798-96C5-4B84-B04C-D3814C9186D4}" srcOrd="1" destOrd="0" presId="urn:microsoft.com/office/officeart/2005/8/layout/pyramid3"/>
    <dgm:cxn modelId="{1A4F26AE-5C13-4849-938A-6E3864E55046}" type="presParOf" srcId="{EB592571-92EE-4C79-9958-23E405754F5C}" destId="{C729BF98-CB92-4377-8F04-46FBC9D44220}" srcOrd="3" destOrd="0" presId="urn:microsoft.com/office/officeart/2005/8/layout/pyramid3"/>
    <dgm:cxn modelId="{C8BE51F4-6638-408D-9813-6B3160C71B50}" type="presParOf" srcId="{C729BF98-CB92-4377-8F04-46FBC9D44220}" destId="{D222BEE6-08A3-48F7-9450-2D4680A277EA}" srcOrd="0" destOrd="0" presId="urn:microsoft.com/office/officeart/2005/8/layout/pyramid3"/>
    <dgm:cxn modelId="{71352A09-BB79-468E-BD1E-806C2C5847A7}" type="presParOf" srcId="{C729BF98-CB92-4377-8F04-46FBC9D44220}" destId="{69FA3C97-C0B8-4884-BD97-E7E27525963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C33A4-A63F-4CA4-BBAA-2B2364D93AC4}">
      <dsp:nvSpPr>
        <dsp:cNvPr id="0" name=""/>
        <dsp:cNvSpPr/>
      </dsp:nvSpPr>
      <dsp:spPr>
        <a:xfrm rot="10800000">
          <a:off x="0" y="0"/>
          <a:ext cx="4139951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Transactional Data</a:t>
          </a:r>
          <a:endParaRPr lang="en-US" sz="2800" b="1" kern="1200" dirty="0">
            <a:solidFill>
              <a:schemeClr val="bg1"/>
            </a:solidFill>
          </a:endParaRPr>
        </a:p>
      </dsp:txBody>
      <dsp:txXfrm rot="-10800000">
        <a:off x="724491" y="0"/>
        <a:ext cx="2690968" cy="859450"/>
      </dsp:txXfrm>
    </dsp:sp>
    <dsp:sp modelId="{FD35CE55-21EE-4BAE-B252-F832DD1652FF}">
      <dsp:nvSpPr>
        <dsp:cNvPr id="0" name=""/>
        <dsp:cNvSpPr/>
      </dsp:nvSpPr>
      <dsp:spPr>
        <a:xfrm rot="10800000">
          <a:off x="517494" y="859450"/>
          <a:ext cx="3104964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Operational Data &amp; Hierarchies</a:t>
          </a:r>
        </a:p>
      </dsp:txBody>
      <dsp:txXfrm rot="-10800000">
        <a:off x="1060862" y="859450"/>
        <a:ext cx="2018226" cy="859450"/>
      </dsp:txXfrm>
    </dsp:sp>
    <dsp:sp modelId="{04EB9A96-A5AD-40EA-8DA6-7349221F87FD}">
      <dsp:nvSpPr>
        <dsp:cNvPr id="0" name=""/>
        <dsp:cNvSpPr/>
      </dsp:nvSpPr>
      <dsp:spPr>
        <a:xfrm rot="10800000">
          <a:off x="1034988" y="1718901"/>
          <a:ext cx="2069975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Data</a:t>
          </a:r>
          <a:endParaRPr lang="en-US" sz="18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1397233" y="1718901"/>
        <a:ext cx="1345484" cy="859450"/>
      </dsp:txXfrm>
    </dsp:sp>
    <dsp:sp modelId="{D222BEE6-08A3-48F7-9450-2D4680A277EA}">
      <dsp:nvSpPr>
        <dsp:cNvPr id="0" name=""/>
        <dsp:cNvSpPr/>
      </dsp:nvSpPr>
      <dsp:spPr>
        <a:xfrm rot="10800000">
          <a:off x="1552482" y="2578351"/>
          <a:ext cx="1034987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Reference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Data</a:t>
          </a:r>
          <a:endParaRPr lang="en-US" sz="1600" b="1" kern="1200" dirty="0">
            <a:solidFill>
              <a:schemeClr val="tx1"/>
            </a:solidFill>
          </a:endParaRPr>
        </a:p>
      </dsp:txBody>
      <dsp:txXfrm rot="-10800000">
        <a:off x="1552482" y="2578351"/>
        <a:ext cx="1034987" cy="85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Timing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Introdução a SOA (1h)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Soluções</a:t>
            </a:r>
            <a:r>
              <a:rPr lang="pt-BR" baseline="0" dirty="0" smtClean="0"/>
              <a:t> com SOA (1h)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5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Timing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Introdução a SOA (1h)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Soluções</a:t>
            </a:r>
            <a:r>
              <a:rPr lang="pt-BR" baseline="0" dirty="0" smtClean="0"/>
              <a:t> com SOA (1h)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5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  <p:sldLayoutId id="2147483667" r:id="rId12"/>
    <p:sldLayoutId id="214748366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gif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jpe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7.jpeg"/><Relationship Id="rId5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4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75984" y="1563638"/>
            <a:ext cx="5544488" cy="1800200"/>
          </a:xfrm>
        </p:spPr>
        <p:txBody>
          <a:bodyPr>
            <a:noAutofit/>
          </a:bodyPr>
          <a:lstStyle/>
          <a:p>
            <a:r>
              <a:rPr lang="pt-BR" sz="4000" dirty="0" smtClean="0"/>
              <a:t>Escola SOA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Módulo I</a:t>
            </a:r>
            <a:br>
              <a:rPr lang="pt-BR" sz="2800" dirty="0" smtClean="0"/>
            </a:br>
            <a:r>
              <a:rPr lang="pt-BR" sz="2400" dirty="0" smtClean="0"/>
              <a:t>Introdução &amp; Arquitetura SOA</a:t>
            </a:r>
            <a:br>
              <a:rPr lang="pt-BR" sz="2400" dirty="0" smtClean="0"/>
            </a:br>
            <a:r>
              <a:rPr lang="pt-BR" sz="2000" dirty="0" smtClean="0"/>
              <a:t>v1.00</a:t>
            </a:r>
            <a:endParaRPr lang="pt-BR" sz="2000" b="0" i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57868"/>
              </p:ext>
            </p:extLst>
          </p:nvPr>
        </p:nvGraphicFramePr>
        <p:xfrm>
          <a:off x="3275984" y="3620998"/>
          <a:ext cx="367240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408"/>
              </a:tblGrid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Dir. Arquitetura 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 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Novas Tecnologias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Ger. Arquitetura de Dados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Rio de Janeiro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| 2015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 smtClean="0"/>
              <a:t>História - Da Integração P2P a SOA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960" y="1059582"/>
            <a:ext cx="4464496" cy="3841052"/>
          </a:xfrm>
        </p:spPr>
        <p:txBody>
          <a:bodyPr/>
          <a:lstStyle/>
          <a:p>
            <a:r>
              <a:rPr lang="pt-BR" sz="1600" b="1" dirty="0"/>
              <a:t>Integração Ponto a Ponto (P2P)</a:t>
            </a:r>
          </a:p>
          <a:p>
            <a:r>
              <a:rPr lang="pt-BR" dirty="0" smtClean="0"/>
              <a:t>Para integrar 2 sistemas, só precisamos de definir um </a:t>
            </a:r>
            <a:r>
              <a:rPr lang="pt-BR" b="1" dirty="0" smtClean="0"/>
              <a:t>protocolo de comunicação </a:t>
            </a:r>
            <a:r>
              <a:rPr lang="pt-BR" dirty="0" smtClean="0"/>
              <a:t>(mensagem &amp; transporte) e depois construir e testar as pontas (Interface A-B, Interface B-A)</a:t>
            </a:r>
          </a:p>
          <a:p>
            <a:endParaRPr lang="pt-BR" b="1" dirty="0" smtClean="0"/>
          </a:p>
          <a:p>
            <a:r>
              <a:rPr lang="pt-BR" b="1" dirty="0" smtClean="0"/>
              <a:t>Mas, </a:t>
            </a:r>
            <a:r>
              <a:rPr lang="pt-BR" dirty="0" smtClean="0"/>
              <a:t>quando usamos</a:t>
            </a:r>
            <a:r>
              <a:rPr lang="pt-BR" b="1" dirty="0" smtClean="0"/>
              <a:t> extensamente </a:t>
            </a:r>
            <a:r>
              <a:rPr lang="pt-BR" dirty="0" smtClean="0"/>
              <a:t>integração ponto a ponto </a:t>
            </a:r>
            <a:r>
              <a:rPr lang="pt-BR" u="sng" dirty="0" smtClean="0"/>
              <a:t>sem standards</a:t>
            </a:r>
            <a:r>
              <a:rPr lang="pt-BR" dirty="0" smtClean="0"/>
              <a:t>, deparamo-nos com o seguinte: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Interdependência complexa entre sistemas;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Dificuldades em implementar segurança, monitorização e governança;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Custos altos de manutenção, suporte e operabilidade;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Ferramentas, técnicas e capacidades de integração muito heterogéneas;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1630"/>
            <a:ext cx="3528392" cy="61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7" y="2283718"/>
            <a:ext cx="3180721" cy="249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383828"/>
              </p:ext>
            </p:extLst>
          </p:nvPr>
        </p:nvGraphicFramePr>
        <p:xfrm>
          <a:off x="2508996" y="4587974"/>
          <a:ext cx="1558948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ção" r:id="rId5" imgW="2920680" imgH="406080" progId="Equation.3">
                  <p:embed/>
                </p:oleObj>
              </mc:Choice>
              <mc:Fallback>
                <p:oleObj name="Equação" r:id="rId5" imgW="29206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996" y="4587974"/>
                        <a:ext cx="1558948" cy="21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9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960" y="1131590"/>
            <a:ext cx="4464496" cy="3724096"/>
          </a:xfrm>
        </p:spPr>
        <p:txBody>
          <a:bodyPr/>
          <a:lstStyle/>
          <a:p>
            <a:r>
              <a:rPr lang="pt-BR" sz="1600" b="1" dirty="0" smtClean="0"/>
              <a:t>EAI (Enterprise </a:t>
            </a:r>
            <a:r>
              <a:rPr lang="pt-BR" sz="1600" b="1" dirty="0" err="1" smtClean="0"/>
              <a:t>Application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Integration</a:t>
            </a:r>
            <a:r>
              <a:rPr lang="pt-BR" sz="1600" b="1" dirty="0" smtClean="0"/>
              <a:t>) </a:t>
            </a:r>
            <a:endParaRPr lang="pt-BR" sz="1600" b="1" dirty="0"/>
          </a:p>
          <a:p>
            <a:r>
              <a:rPr lang="pt-BR" dirty="0" smtClean="0"/>
              <a:t>Com ferramentas EAI, podemos reduzir significativamente o número de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Utilizámos estas ferramentas para centralizar a implementação de </a:t>
            </a:r>
            <a:r>
              <a:rPr lang="pt-BR" b="1" dirty="0" smtClean="0"/>
              <a:t>monitorização</a:t>
            </a:r>
            <a:r>
              <a:rPr lang="pt-BR" dirty="0" smtClean="0"/>
              <a:t> e </a:t>
            </a:r>
            <a:r>
              <a:rPr lang="pt-BR" b="1" dirty="0" smtClean="0"/>
              <a:t>segurança</a:t>
            </a:r>
            <a:r>
              <a:rPr lang="pt-BR" dirty="0" smtClean="0"/>
              <a:t> e </a:t>
            </a:r>
            <a:r>
              <a:rPr lang="pt-BR" b="1" dirty="0" smtClean="0"/>
              <a:t>regras de negócio (lógica) </a:t>
            </a:r>
            <a:r>
              <a:rPr lang="pt-BR" dirty="0" smtClean="0"/>
              <a:t>usadas em processos automáticos;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Infelizmente, estas ferramentas utilizavam regularmente </a:t>
            </a:r>
            <a:r>
              <a:rPr lang="pt-BR" b="1" dirty="0" smtClean="0"/>
              <a:t>tecnologia proprietária</a:t>
            </a:r>
            <a:r>
              <a:rPr lang="pt-BR" dirty="0" smtClean="0"/>
              <a:t>:</a:t>
            </a:r>
          </a:p>
          <a:p>
            <a:pPr marL="457200" lvl="1" indent="-285750">
              <a:buFont typeface="Wingdings" panose="05000000000000000000" pitchFamily="2" charset="2"/>
              <a:buChar char="§"/>
            </a:pPr>
            <a:r>
              <a:rPr lang="pt-BR" sz="1200" dirty="0">
                <a:latin typeface="Arial"/>
                <a:cs typeface="Arial"/>
              </a:rPr>
              <a:t>Adaptadores </a:t>
            </a:r>
            <a:r>
              <a:rPr lang="pt-BR" sz="1200" dirty="0" smtClean="0">
                <a:latin typeface="Arial"/>
                <a:cs typeface="Arial"/>
              </a:rPr>
              <a:t>(da ferramenta EAI ou </a:t>
            </a:r>
            <a:r>
              <a:rPr lang="pt-BR" sz="1200" dirty="0">
                <a:latin typeface="Arial"/>
                <a:cs typeface="Arial"/>
              </a:rPr>
              <a:t>dos S</a:t>
            </a:r>
            <a:r>
              <a:rPr lang="pt-BR" sz="1200" dirty="0" smtClean="0">
                <a:latin typeface="Arial"/>
                <a:cs typeface="Arial"/>
              </a:rPr>
              <a:t>istemas)</a:t>
            </a:r>
            <a:endParaRPr lang="pt-BR" sz="1200" dirty="0">
              <a:latin typeface="Arial"/>
              <a:cs typeface="Arial"/>
            </a:endParaRPr>
          </a:p>
          <a:p>
            <a:pPr marL="457200" lvl="1" indent="-285750">
              <a:buFont typeface="Wingdings" panose="05000000000000000000" pitchFamily="2" charset="2"/>
              <a:buChar char="§"/>
            </a:pPr>
            <a:r>
              <a:rPr lang="pt-BR" sz="1200" dirty="0">
                <a:latin typeface="Arial"/>
                <a:cs typeface="Arial"/>
              </a:rPr>
              <a:t>Lógica de Negócio escrita dentro do EAI utilizando linguagens ou tecnologias </a:t>
            </a:r>
            <a:r>
              <a:rPr lang="pt-BR" sz="1200" dirty="0" smtClean="0">
                <a:latin typeface="Arial"/>
                <a:cs typeface="Arial"/>
              </a:rPr>
              <a:t>proprietárias)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E tornou-se assim um </a:t>
            </a:r>
            <a:r>
              <a:rPr lang="pt-BR" b="1" dirty="0" smtClean="0"/>
              <a:t>sistema em si</a:t>
            </a:r>
            <a:r>
              <a:rPr lang="pt-BR" dirty="0" smtClean="0"/>
              <a:t>, sendo ela própria um ponto de falha. Para alterar e/ou retirar a ferramenta de EAI, necessitamos de alterar e/ou retirar todos os adaptadores e lógica de negócio.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622"/>
            <a:ext cx="3672408" cy="306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/>
              <a:t>História - Da Integração P2P a SOA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/>
              <a:t>História - Da Integração P2P a SOA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960" y="1131590"/>
            <a:ext cx="4464496" cy="3742563"/>
          </a:xfrm>
        </p:spPr>
        <p:txBody>
          <a:bodyPr/>
          <a:lstStyle/>
          <a:p>
            <a:r>
              <a:rPr lang="pt-BR" sz="1600" b="1" dirty="0" smtClean="0"/>
              <a:t>Integração baseada em Standards (WS) </a:t>
            </a:r>
            <a:endParaRPr lang="pt-BR" sz="1600" b="1" dirty="0"/>
          </a:p>
          <a:p>
            <a:r>
              <a:rPr lang="pt-BR" dirty="0" smtClean="0"/>
              <a:t>Idealmente, se todos os sistemas comunicassem via standards, não era necessário ter adaptadores ou ferramentas EAI.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Todos os sistemas poderiam e/ou deveriam disponibilizar as suas funcionalidades e informações sobre </a:t>
            </a:r>
            <a:r>
              <a:rPr lang="pt-BR" b="1" dirty="0" smtClean="0"/>
              <a:t>protocolos standard </a:t>
            </a:r>
            <a:r>
              <a:rPr lang="pt-BR" dirty="0" smtClean="0"/>
              <a:t>(e.g. SOAP over HTTP ou JMS) e seriam responsáveis por desenvolver e manter estes interfaces;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 </a:t>
            </a:r>
            <a:r>
              <a:rPr lang="pt-BR" b="1" dirty="0" smtClean="0"/>
              <a:t>modelo comum de mensagens </a:t>
            </a:r>
            <a:r>
              <a:rPr lang="pt-BR" dirty="0" smtClean="0"/>
              <a:t>deveria ser acordado entre sistemas (HL7, SWIFT, etc..)</a:t>
            </a:r>
          </a:p>
          <a:p>
            <a:r>
              <a:rPr lang="pt-BR" b="1" dirty="0" smtClean="0"/>
              <a:t>Infelizmente</a:t>
            </a:r>
            <a:r>
              <a:rPr lang="pt-BR" dirty="0" smtClean="0"/>
              <a:t>, não há uma forma óbvia de gerir </a:t>
            </a:r>
            <a:r>
              <a:rPr lang="pt-BR" b="1" dirty="0" smtClean="0"/>
              <a:t>centralmente</a:t>
            </a:r>
            <a:r>
              <a:rPr lang="pt-BR" dirty="0" smtClean="0"/>
              <a:t> a segurança e monitorização dos serviços e/ou interfaces e existem ainda hoje </a:t>
            </a:r>
            <a:r>
              <a:rPr lang="pt-BR" b="1" dirty="0" smtClean="0"/>
              <a:t>problemas</a:t>
            </a:r>
            <a:r>
              <a:rPr lang="pt-BR" dirty="0" smtClean="0"/>
              <a:t> para definir um modelo de mensagens comum entre sistemas;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380031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/>
              <a:t>História - Da Integração P2P a SOA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960" y="1090354"/>
            <a:ext cx="4464496" cy="3785652"/>
          </a:xfrm>
        </p:spPr>
        <p:txBody>
          <a:bodyPr/>
          <a:lstStyle/>
          <a:p>
            <a:r>
              <a:rPr lang="pt-BR" sz="1600" b="1" dirty="0" smtClean="0"/>
              <a:t>Barramento Corporativo (ESB)</a:t>
            </a:r>
            <a:endParaRPr lang="pt-BR" sz="1600" b="1" dirty="0"/>
          </a:p>
          <a:p>
            <a:r>
              <a:rPr lang="pt-BR" dirty="0" smtClean="0"/>
              <a:t>O Barramento (Service Bus), como </a:t>
            </a:r>
            <a:r>
              <a:rPr lang="pt-BR" b="1" dirty="0" smtClean="0"/>
              <a:t>padrão de arquitetura</a:t>
            </a:r>
            <a:r>
              <a:rPr lang="pt-BR" dirty="0" smtClean="0"/>
              <a:t>, surge naturalmente para acomodar os </a:t>
            </a:r>
            <a:r>
              <a:rPr lang="pt-BR" b="1" dirty="0" smtClean="0"/>
              <a:t>benefícios</a:t>
            </a:r>
            <a:r>
              <a:rPr lang="pt-BR" dirty="0" smtClean="0"/>
              <a:t> de uma integração baseada em standards e como forma de gerir centralmente a segurança, monitorização e governança dos serviços (interfaces).</a:t>
            </a:r>
          </a:p>
          <a:p>
            <a:r>
              <a:rPr lang="pt-BR" dirty="0" smtClean="0"/>
              <a:t>Eles tornam-se também centrais para outros componentes necessários a uma </a:t>
            </a:r>
            <a:r>
              <a:rPr lang="pt-BR" b="1" dirty="0" smtClean="0"/>
              <a:t>Arquitetura de Serviços (SOA)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Adaptadores (para converter Mensagens e Protocolos de Transporte, caso os sistemas ainda não utilizem os </a:t>
            </a:r>
            <a:r>
              <a:rPr lang="pt-BR" b="1" dirty="0" smtClean="0"/>
              <a:t>standards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Motores de Orquestração, caso queiramos criar serviços compostos ou automatizar processos;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Motores de Regras, para centralizar as regras de negócio utilizados em serviços compostos;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4089"/>
            <a:ext cx="3024336" cy="363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3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 a SOA</a:t>
            </a:r>
            <a:br>
              <a:rPr lang="pt-BR" dirty="0" smtClean="0"/>
            </a:br>
            <a:r>
              <a:rPr lang="pt-BR" b="0" i="1" dirty="0" smtClean="0"/>
              <a:t>Definindo SOA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830997"/>
          </a:xfrm>
        </p:spPr>
        <p:txBody>
          <a:bodyPr/>
          <a:lstStyle/>
          <a:p>
            <a:r>
              <a:rPr lang="pt-BR" sz="16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Service Oriented Architecture (SOA)</a:t>
            </a:r>
            <a:r>
              <a:rPr lang="pt-BR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(ou Arquitetura Orientada a Serviços) é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abordagem arquitetural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o desenvolvimento e integração de sistemas, aplicações e processos de negócio.</a:t>
            </a:r>
            <a:endParaRPr lang="pt-B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4068688" y="1995686"/>
            <a:ext cx="4582914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Serviços são </a:t>
            </a:r>
            <a:r>
              <a:rPr lang="pt-BR" sz="1600" b="1" dirty="0" smtClean="0"/>
              <a:t>componentes de software </a:t>
            </a:r>
            <a:r>
              <a:rPr lang="pt-BR" sz="1600" u="sng" dirty="0" smtClean="0"/>
              <a:t>desacoplados</a:t>
            </a:r>
            <a:r>
              <a:rPr lang="pt-BR" sz="1600" dirty="0" smtClean="0"/>
              <a:t> e </a:t>
            </a:r>
            <a:r>
              <a:rPr lang="pt-BR" sz="1600" u="sng" dirty="0" smtClean="0"/>
              <a:t>reutilizáveis</a:t>
            </a:r>
            <a:r>
              <a:rPr lang="pt-BR" sz="1600" dirty="0" smtClean="0"/>
              <a:t>, baseados em </a:t>
            </a:r>
            <a:r>
              <a:rPr lang="pt-BR" sz="1600" u="sng" dirty="0" smtClean="0"/>
              <a:t>standards</a:t>
            </a:r>
            <a:r>
              <a:rPr lang="pt-BR" sz="1600" dirty="0" smtClean="0"/>
              <a:t>, e que tipicamente suportam processos de negócio.</a:t>
            </a:r>
          </a:p>
          <a:p>
            <a:endParaRPr lang="pt-BR" sz="1600" dirty="0" smtClean="0"/>
          </a:p>
          <a:p>
            <a:r>
              <a:rPr lang="pt-BR" sz="1600" dirty="0" smtClean="0"/>
              <a:t>Numa </a:t>
            </a:r>
            <a:r>
              <a:rPr lang="pt-BR" sz="1600" b="1" dirty="0" smtClean="0"/>
              <a:t>Arquitetura </a:t>
            </a:r>
            <a:r>
              <a:rPr lang="pt-BR" sz="1600" b="1" dirty="0"/>
              <a:t>O</a:t>
            </a:r>
            <a:r>
              <a:rPr lang="pt-BR" sz="1600" b="1" dirty="0" smtClean="0"/>
              <a:t>rientada a Serviços</a:t>
            </a:r>
            <a:r>
              <a:rPr lang="pt-BR" sz="1600" dirty="0" smtClean="0"/>
              <a:t>, os serviços podem ser diretamente </a:t>
            </a:r>
            <a:r>
              <a:rPr lang="pt-BR" sz="1600" b="1" dirty="0" smtClean="0"/>
              <a:t>consumidos por sistemas </a:t>
            </a:r>
            <a:r>
              <a:rPr lang="pt-BR" sz="1600" dirty="0" smtClean="0"/>
              <a:t>ou podem ser </a:t>
            </a:r>
            <a:r>
              <a:rPr lang="pt-BR" sz="1600" b="1" dirty="0" smtClean="0"/>
              <a:t>orquestrados</a:t>
            </a:r>
            <a:r>
              <a:rPr lang="pt-BR" sz="1600" dirty="0" smtClean="0"/>
              <a:t> para criar outros serviços compostos ou processos de negócio automatizados.</a:t>
            </a:r>
            <a:endParaRPr lang="pt-BR" sz="1600" dirty="0"/>
          </a:p>
        </p:txBody>
      </p:sp>
      <p:pic>
        <p:nvPicPr>
          <p:cNvPr id="8" name="Rectangle 917507"/>
          <p:cNvPicPr>
            <a:picLocks noChangeAspect="1" noChangeArrowheads="1"/>
          </p:cNvPicPr>
          <p:nvPr/>
        </p:nvPicPr>
        <p:blipFill>
          <a:blip r:embed="rId2" cstate="print"/>
          <a:srcRect r="9100"/>
          <a:stretch>
            <a:fillRect/>
          </a:stretch>
        </p:blipFill>
        <p:spPr bwMode="auto">
          <a:xfrm>
            <a:off x="611560" y="2056477"/>
            <a:ext cx="2952328" cy="23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56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 smtClean="0"/>
              <a:t>SOA e outros tipos de Integração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5004048" y="1203598"/>
            <a:ext cx="3816424" cy="3342453"/>
          </a:xfrm>
        </p:spPr>
        <p:txBody>
          <a:bodyPr/>
          <a:lstStyle/>
          <a:p>
            <a:r>
              <a:rPr lang="pt-BR" sz="1600" dirty="0" smtClean="0"/>
              <a:t>Sistemas e/ou Aplicações podem ser integradas a diferentes 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cada nível podem ser usadas técnicas e formas diversas de integração;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b="1" dirty="0" smtClean="0"/>
              <a:t>Arquitetura de Referência SOA </a:t>
            </a:r>
            <a:r>
              <a:rPr lang="pt-BR" dirty="0" smtClean="0"/>
              <a:t>da Oi provê funcionalidades que endereçam os problemas do espaço tradicional de </a:t>
            </a:r>
            <a:r>
              <a:rPr lang="pt-BR" b="1" dirty="0" smtClean="0"/>
              <a:t>Integração de Sistemas;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 baseia-se na resolução destes problemas através da utilização de </a:t>
            </a:r>
            <a:r>
              <a:rPr lang="pt-BR" b="1" dirty="0" smtClean="0"/>
              <a:t>standards</a:t>
            </a:r>
            <a:r>
              <a:rPr lang="pt-BR" dirty="0" smtClean="0"/>
              <a:t> de Arquitetura a nível de Protocolos de Transporte e de Mensagens </a:t>
            </a:r>
            <a:r>
              <a:rPr lang="pt-BR" b="1" dirty="0" smtClean="0"/>
              <a:t>(Focus SOA)</a:t>
            </a:r>
          </a:p>
          <a:p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80119"/>
            <a:ext cx="4392488" cy="373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95536" y="2211710"/>
            <a:ext cx="2952328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3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a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Conceitos Gerais sobre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563888" y="1203598"/>
            <a:ext cx="5014912" cy="1384995"/>
          </a:xfrm>
        </p:spPr>
        <p:txBody>
          <a:bodyPr/>
          <a:lstStyle/>
          <a:p>
            <a:r>
              <a:rPr lang="pt-BR" dirty="0" smtClean="0"/>
              <a:t>Um </a:t>
            </a:r>
            <a:r>
              <a:rPr lang="pt-BR" b="1" dirty="0"/>
              <a:t>S</a:t>
            </a:r>
            <a:r>
              <a:rPr lang="pt-BR" b="1" dirty="0" smtClean="0"/>
              <a:t>erviço</a:t>
            </a:r>
            <a:r>
              <a:rPr lang="pt-BR" dirty="0" smtClean="0"/>
              <a:t> é um componente que disponibiliza a um </a:t>
            </a:r>
            <a:r>
              <a:rPr lang="pt-BR" u="sng" dirty="0" smtClean="0"/>
              <a:t>consumido</a:t>
            </a:r>
            <a:r>
              <a:rPr lang="pt-BR" dirty="0" smtClean="0"/>
              <a:t>r uma determinada </a:t>
            </a:r>
            <a:r>
              <a:rPr lang="pt-BR" b="1" dirty="0" smtClean="0"/>
              <a:t>funcionalidade</a:t>
            </a:r>
            <a:r>
              <a:rPr lang="pt-BR" dirty="0" smtClean="0"/>
              <a:t> (ou </a:t>
            </a:r>
            <a:r>
              <a:rPr lang="pt-BR" b="1" dirty="0" smtClean="0"/>
              <a:t>informação</a:t>
            </a:r>
            <a:r>
              <a:rPr lang="pt-BR" dirty="0" smtClean="0"/>
              <a:t>) de um ou vários sistemas (ou aplicações) </a:t>
            </a:r>
            <a:r>
              <a:rPr lang="pt-BR" u="sng" dirty="0" smtClean="0"/>
              <a:t>provedoras</a:t>
            </a:r>
            <a:r>
              <a:rPr lang="pt-BR" dirty="0" smtClean="0"/>
              <a:t>. O consumidor pede esta funcionalidade através de </a:t>
            </a:r>
            <a:r>
              <a:rPr lang="pt-BR" b="1" dirty="0" smtClean="0"/>
              <a:t>requisições </a:t>
            </a:r>
            <a:r>
              <a:rPr lang="pt-BR" dirty="0" smtClean="0"/>
              <a:t>comunicadas via </a:t>
            </a:r>
            <a:r>
              <a:rPr lang="pt-BR" b="1" dirty="0" smtClean="0"/>
              <a:t>mensagens</a:t>
            </a:r>
            <a:r>
              <a:rPr lang="pt-BR" dirty="0" smtClean="0"/>
              <a:t>. O </a:t>
            </a:r>
            <a:r>
              <a:rPr lang="pt-BR" b="1" dirty="0" smtClean="0"/>
              <a:t>Barramento </a:t>
            </a:r>
            <a:r>
              <a:rPr lang="pt-BR" dirty="0" smtClean="0"/>
              <a:t>servirá de intermediário para esta comunicação.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11206"/>
              </p:ext>
            </p:extLst>
          </p:nvPr>
        </p:nvGraphicFramePr>
        <p:xfrm>
          <a:off x="1115616" y="3291830"/>
          <a:ext cx="6480720" cy="15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616624"/>
              </a:tblGrid>
              <a:tr h="36003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Visão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Descrição/Questões</a:t>
                      </a:r>
                      <a:r>
                        <a:rPr lang="pt-BR" sz="1400" baseline="0" dirty="0" smtClean="0"/>
                        <a:t> a serem respondidas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emântica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que o</a:t>
                      </a:r>
                      <a:r>
                        <a:rPr lang="pt-BR" sz="1200" baseline="0" dirty="0" smtClean="0"/>
                        <a:t> serviço faz? O que significa cada atributo da mensagem, como se deve comportar em caso de erros,  o que deve ser monitorado, etc..</a:t>
                      </a:r>
                      <a:endParaRPr lang="pt-BR" sz="120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intaxe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Documentos WSDL, XML Schemas, Regras</a:t>
                      </a:r>
                      <a:r>
                        <a:rPr lang="pt-BR" sz="1200" baseline="0" noProof="0" dirty="0" smtClean="0"/>
                        <a:t> de Validação, Detalhes do Transporte</a:t>
                      </a:r>
                      <a:endParaRPr lang="pt-BR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LA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Quando estará</a:t>
                      </a:r>
                      <a:r>
                        <a:rPr lang="pt-BR" sz="1200" baseline="0" noProof="0" dirty="0" smtClean="0"/>
                        <a:t> disponível? Disponibilidade%? Garante o processamento? Performance base (requisições/s), quando se espera que seja desativado/”</a:t>
                      </a:r>
                      <a:r>
                        <a:rPr lang="pt-BR" sz="1200" baseline="0" noProof="0" dirty="0" err="1" smtClean="0"/>
                        <a:t>deprecated</a:t>
                      </a:r>
                      <a:r>
                        <a:rPr lang="pt-BR" sz="1200" baseline="0" noProof="0" dirty="0" smtClean="0"/>
                        <a:t>”?</a:t>
                      </a:r>
                      <a:endParaRPr lang="pt-BR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755576" y="269660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É através dum </a:t>
            </a:r>
            <a:r>
              <a:rPr lang="pt-BR" b="1" dirty="0" smtClean="0"/>
              <a:t>Contrato</a:t>
            </a:r>
            <a:r>
              <a:rPr lang="pt-BR" dirty="0" smtClean="0"/>
              <a:t> (i.e. WSDL) bem definido que se </a:t>
            </a:r>
            <a:r>
              <a:rPr lang="pt-BR" b="1" dirty="0" smtClean="0"/>
              <a:t>comunica a funcionalidade </a:t>
            </a:r>
            <a:r>
              <a:rPr lang="pt-BR" dirty="0" smtClean="0"/>
              <a:t>disponibilizada a um consumidor, que deverá ter 3 visões (3S) : </a:t>
            </a:r>
            <a:r>
              <a:rPr lang="pt-BR" b="1" dirty="0" smtClean="0"/>
              <a:t>Semântica, Sintaxe, SLA</a:t>
            </a:r>
            <a:endParaRPr lang="pt-BR" b="1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7" y="1131590"/>
            <a:ext cx="29051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3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Soluções com SOA</a:t>
            </a:r>
          </a:p>
        </p:txBody>
      </p:sp>
    </p:spTree>
    <p:extLst>
      <p:ext uri="{BB962C8B-B14F-4D97-AF65-F5344CB8AC3E}">
        <p14:creationId xmlns:p14="http://schemas.microsoft.com/office/powerpoint/2010/main" val="25567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Tecnologias </a:t>
            </a:r>
            <a:r>
              <a:rPr lang="pt-BR" b="0" i="1" dirty="0"/>
              <a:t>&amp;</a:t>
            </a:r>
            <a:r>
              <a:rPr lang="pt-BR" b="0" i="1" dirty="0" smtClean="0"/>
              <a:t> Maturidade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539552" y="1275606"/>
            <a:ext cx="7992888" cy="880241"/>
          </a:xfrm>
        </p:spPr>
        <p:txBody>
          <a:bodyPr/>
          <a:lstStyle/>
          <a:p>
            <a:r>
              <a:rPr lang="pt-BR" sz="1600" dirty="0" smtClean="0"/>
              <a:t>Uma </a:t>
            </a:r>
            <a:r>
              <a:rPr lang="pt-BR" sz="1600" b="1" dirty="0"/>
              <a:t>a</a:t>
            </a:r>
            <a:r>
              <a:rPr lang="pt-BR" sz="1600" b="1" dirty="0" smtClean="0"/>
              <a:t>rquitetura orientada a serviços </a:t>
            </a:r>
            <a:r>
              <a:rPr lang="pt-BR" sz="1600" dirty="0" smtClean="0"/>
              <a:t>(SOA) constrói-se duma </a:t>
            </a:r>
            <a:r>
              <a:rPr lang="pt-BR" sz="1600" b="1" dirty="0" smtClean="0"/>
              <a:t>forma iterativa </a:t>
            </a:r>
            <a:r>
              <a:rPr lang="pt-BR" sz="1600" dirty="0" smtClean="0"/>
              <a:t>com os diferentes projetos de Negócio e TI, trabalhado conjuntamente. </a:t>
            </a:r>
          </a:p>
          <a:p>
            <a:r>
              <a:rPr lang="pt-BR" sz="1600" dirty="0" smtClean="0"/>
              <a:t>A introdução dum novo paradigma é sempre </a:t>
            </a:r>
            <a:r>
              <a:rPr lang="pt-BR" sz="1600" b="1" u="sng" dirty="0" smtClean="0"/>
              <a:t>faseada</a:t>
            </a:r>
            <a:r>
              <a:rPr lang="pt-BR" sz="1600" dirty="0" smtClean="0"/>
              <a:t>. </a:t>
            </a:r>
            <a:endParaRPr lang="pt-BR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211710"/>
            <a:ext cx="6624736" cy="25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1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 a SOA</a:t>
            </a:r>
            <a:br>
              <a:rPr lang="pt-BR" dirty="0" smtClean="0"/>
            </a:br>
            <a:r>
              <a:rPr lang="pt-BR" b="0" i="1" dirty="0" smtClean="0"/>
              <a:t>Discussão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357200"/>
            <a:ext cx="7884416" cy="1200329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 soluções podemos então construir baseado em SOA?</a:t>
            </a:r>
            <a:endParaRPr lang="pt-BR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6715059" y="3579862"/>
            <a:ext cx="1745373" cy="927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Discussão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10 Minutos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" name="Picture 8" descr="C:\Users\Ezio.Armando\AppData\Local\Microsoft\Windows\Temporary Internet Files\Content.IE5\GB1AWI2J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75806"/>
            <a:ext cx="1335660" cy="15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29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29203"/>
              </p:ext>
            </p:extLst>
          </p:nvPr>
        </p:nvGraphicFramePr>
        <p:xfrm>
          <a:off x="467544" y="1175638"/>
          <a:ext cx="82809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12/01/2015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DRAFT </a:t>
                      </a:r>
                      <a:r>
                        <a:rPr lang="pt-BR" sz="1200" baseline="0" dirty="0" smtClean="0"/>
                        <a:t>para revisão. 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15/01/2015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Revisão</a:t>
                      </a:r>
                      <a:r>
                        <a:rPr lang="pt-BR" sz="1200" baseline="0" dirty="0" smtClean="0"/>
                        <a:t> do Timing do slides. Definição da Agenda.</a:t>
                      </a:r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</a:t>
                      </a:r>
                      <a:r>
                        <a:rPr lang="pt-BR" sz="1200" dirty="0" err="1" smtClean="0"/>
                        <a:t>Moraos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19/01/2014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Revisão Final</a:t>
                      </a:r>
                      <a:endParaRPr lang="pt-BR" sz="1200" baseline="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Integração com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4860080" cy="3453253"/>
          </a:xfrm>
        </p:spPr>
        <p:txBody>
          <a:bodyPr/>
          <a:lstStyle/>
          <a:p>
            <a:r>
              <a:rPr lang="pt-BR" dirty="0" smtClean="0"/>
              <a:t>A solução mais comum hoje é a </a:t>
            </a:r>
            <a:r>
              <a:rPr lang="pt-BR" b="1" dirty="0" smtClean="0"/>
              <a:t>Integração de Sistemas </a:t>
            </a:r>
            <a:r>
              <a:rPr lang="pt-BR" dirty="0" smtClean="0"/>
              <a:t>via mensagens usando </a:t>
            </a:r>
            <a:r>
              <a:rPr lang="pt-BR" b="1" dirty="0" smtClean="0"/>
              <a:t>tecnologias SOA</a:t>
            </a:r>
            <a:r>
              <a:rPr lang="pt-BR" dirty="0" smtClean="0"/>
              <a:t>. Como padrão de integração isto é uma </a:t>
            </a:r>
            <a:r>
              <a:rPr lang="pt-BR" b="1" dirty="0" smtClean="0"/>
              <a:t>evolução</a:t>
            </a:r>
            <a:r>
              <a:rPr lang="pt-BR" dirty="0" smtClean="0"/>
              <a:t> comparando com o paradigma ponto a ponto ou EAI: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utilização de </a:t>
            </a:r>
            <a:r>
              <a:rPr lang="pt-BR" b="1" dirty="0" smtClean="0"/>
              <a:t>Web Services (WS-*) </a:t>
            </a:r>
            <a:r>
              <a:rPr lang="pt-BR" dirty="0" smtClean="0"/>
              <a:t>e/ou produtos tipo </a:t>
            </a:r>
            <a:r>
              <a:rPr lang="pt-BR" b="1" dirty="0" smtClean="0"/>
              <a:t>ESB</a:t>
            </a:r>
            <a:r>
              <a:rPr lang="pt-BR" dirty="0" smtClean="0"/>
              <a:t> é hoje uma </a:t>
            </a:r>
            <a:r>
              <a:rPr lang="pt-BR" b="1" dirty="0" smtClean="0"/>
              <a:t>comodidade tecnológica</a:t>
            </a:r>
            <a:r>
              <a:rPr lang="pt-BR" dirty="0" smtClean="0"/>
              <a:t>, com pessoas qualificadas e muitas opções de ferramentas;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Neste padrão, a lógica de negócio fica normalmente nos sistemas (ou nos </a:t>
            </a:r>
            <a:r>
              <a:rPr lang="pt-BR" b="1" dirty="0" err="1" smtClean="0"/>
              <a:t>wrappers</a:t>
            </a:r>
            <a:r>
              <a:rPr lang="pt-BR" b="1" dirty="0" smtClean="0"/>
              <a:t>/adaptadores</a:t>
            </a:r>
            <a:r>
              <a:rPr lang="pt-BR" dirty="0" smtClean="0"/>
              <a:t>), utilizando-se assim o ESB só para fazer transformação, validação, roteamento e/ou segurança das interações entre os sistemas, evitando-se assim os problemas das ferramentas EAI;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latin typeface="Arial"/>
                <a:cs typeface="Arial"/>
              </a:rPr>
              <a:t>Utiliza-se serviços para desacoplar tecnologicamente os sistemas (e/ou aplicações)</a:t>
            </a:r>
            <a:r>
              <a:rPr lang="pt-BR" altLang="pt-BR" dirty="0"/>
              <a:t>;</a:t>
            </a:r>
            <a:endParaRPr lang="pt-BR" sz="1400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9622"/>
            <a:ext cx="3672408" cy="295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9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Soluções Customizadas com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3923928" y="1131590"/>
            <a:ext cx="5004096" cy="3668697"/>
          </a:xfrm>
        </p:spPr>
        <p:txBody>
          <a:bodyPr/>
          <a:lstStyle/>
          <a:p>
            <a:r>
              <a:rPr lang="pt-BR" dirty="0" smtClean="0"/>
              <a:t>Serviços SOA podem também ser definidos como </a:t>
            </a:r>
            <a:r>
              <a:rPr lang="pt-BR" b="1" dirty="0" smtClean="0"/>
              <a:t>componentes de software </a:t>
            </a:r>
            <a:r>
              <a:rPr lang="pt-BR" dirty="0" smtClean="0"/>
              <a:t>que servem de base para construir soluções customizadas (muito como componentes OO, tais como </a:t>
            </a:r>
            <a:r>
              <a:rPr lang="pt-BR" dirty="0" err="1" smtClean="0"/>
              <a:t>EJBs</a:t>
            </a:r>
            <a:r>
              <a:rPr lang="pt-BR" dirty="0" smtClean="0"/>
              <a:t> ou DCOM). Estes serviços tem </a:t>
            </a:r>
            <a:r>
              <a:rPr lang="pt-BR" b="1" dirty="0" smtClean="0"/>
              <a:t>lógica de negócio</a:t>
            </a:r>
            <a:r>
              <a:rPr lang="pt-BR" dirty="0" smtClean="0"/>
              <a:t> e podem ser </a:t>
            </a:r>
            <a:r>
              <a:rPr lang="pt-BR" b="1" dirty="0" smtClean="0"/>
              <a:t>reutilizados</a:t>
            </a:r>
            <a:r>
              <a:rPr lang="pt-BR" dirty="0" smtClean="0"/>
              <a:t>, pois não fazem premissas quanto aos consumidores.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Mas</a:t>
            </a:r>
            <a:r>
              <a:rPr lang="pt-BR" dirty="0" smtClean="0"/>
              <a:t> é importante distinguir serviços criados para </a:t>
            </a:r>
            <a:r>
              <a:rPr lang="pt-BR" b="1" dirty="0" smtClean="0"/>
              <a:t>serem reutilizados</a:t>
            </a:r>
            <a:r>
              <a:rPr lang="pt-BR" dirty="0" smtClean="0"/>
              <a:t> (desenhados e testados para isso), daqueles que nunca serão reutilizados (pois tem uma lógica muito específica).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Serviços SOA são bons quando são suficientemente gerais para poderem ser usados por outras aplicações;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latin typeface="Arial"/>
                <a:cs typeface="Arial"/>
              </a:rPr>
              <a:t>Para componentes que são </a:t>
            </a:r>
            <a:r>
              <a:rPr lang="pt-BR" altLang="pt-BR" sz="1400" b="1" dirty="0" smtClean="0">
                <a:latin typeface="Arial"/>
                <a:cs typeface="Arial"/>
              </a:rPr>
              <a:t>muito granulares </a:t>
            </a:r>
            <a:r>
              <a:rPr lang="pt-BR" altLang="pt-BR" sz="1400" dirty="0" smtClean="0">
                <a:latin typeface="Arial"/>
                <a:cs typeface="Arial"/>
              </a:rPr>
              <a:t>e/ou que tenham lógica que </a:t>
            </a:r>
            <a:r>
              <a:rPr lang="pt-BR" altLang="pt-BR" sz="1400" b="1" dirty="0" smtClean="0">
                <a:latin typeface="Arial"/>
                <a:cs typeface="Arial"/>
              </a:rPr>
              <a:t>não seja reutilizada</a:t>
            </a:r>
            <a:r>
              <a:rPr lang="pt-BR" altLang="pt-BR" sz="1400" dirty="0" smtClean="0">
                <a:latin typeface="Arial"/>
                <a:cs typeface="Arial"/>
              </a:rPr>
              <a:t>, deverá ser pensar se os custos extra de design e processamento traz vantagens;</a:t>
            </a:r>
            <a:endParaRPr lang="pt-BR" sz="1400" dirty="0">
              <a:latin typeface="Arial"/>
              <a:cs typeface="Arial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4" y="1500648"/>
            <a:ext cx="3645136" cy="25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8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Camada de Abstração de Serviços (SAL)*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971600" y="487600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800" dirty="0" smtClean="0"/>
              <a:t>*SAL – Service </a:t>
            </a:r>
            <a:r>
              <a:rPr lang="pt-BR" sz="800" dirty="0" err="1" smtClean="0"/>
              <a:t>Abstraction</a:t>
            </a:r>
            <a:r>
              <a:rPr lang="pt-BR" sz="800" dirty="0" smtClean="0"/>
              <a:t> </a:t>
            </a:r>
            <a:r>
              <a:rPr lang="pt-BR" sz="800" dirty="0" err="1" smtClean="0"/>
              <a:t>Layer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7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432000" y="1059582"/>
            <a:ext cx="5076104" cy="3884140"/>
          </a:xfrm>
        </p:spPr>
        <p:txBody>
          <a:bodyPr/>
          <a:lstStyle/>
          <a:p>
            <a:r>
              <a:rPr lang="pt-BR" dirty="0" smtClean="0"/>
              <a:t>Uma outra solução muito comum em grandes organizações é um </a:t>
            </a:r>
            <a:r>
              <a:rPr lang="pt-BR" b="1" dirty="0" smtClean="0"/>
              <a:t>barramento corporativo de serviços </a:t>
            </a:r>
            <a:r>
              <a:rPr lang="pt-BR" dirty="0" smtClean="0"/>
              <a:t>(uma camada de abstração de serviços) que tem como objetivo o desacoplamento de sistemas e/ou aplicações, normalmente entre front-</a:t>
            </a:r>
            <a:r>
              <a:rPr lang="pt-BR" dirty="0" err="1" smtClean="0"/>
              <a:t>end</a:t>
            </a:r>
            <a:r>
              <a:rPr lang="pt-BR" dirty="0" smtClean="0"/>
              <a:t> e </a:t>
            </a:r>
            <a:r>
              <a:rPr lang="pt-BR" dirty="0" err="1" smtClean="0"/>
              <a:t>back-end</a:t>
            </a:r>
            <a:r>
              <a:rPr lang="pt-BR" dirty="0" smtClean="0"/>
              <a:t> legados: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Este barramento permite criar uma </a:t>
            </a:r>
            <a:r>
              <a:rPr lang="pt-BR" b="1" dirty="0" smtClean="0"/>
              <a:t>visão uniforme </a:t>
            </a:r>
            <a:r>
              <a:rPr lang="pt-BR" dirty="0" smtClean="0"/>
              <a:t>dos legados ou </a:t>
            </a:r>
            <a:r>
              <a:rPr lang="pt-BR" dirty="0" err="1" smtClean="0"/>
              <a:t>back-ends</a:t>
            </a:r>
            <a:r>
              <a:rPr lang="pt-BR" dirty="0" smtClean="0"/>
              <a:t> e assim aceder a lógica de negócio </a:t>
            </a:r>
            <a:r>
              <a:rPr lang="pt-BR" b="1" dirty="0" smtClean="0"/>
              <a:t>sem a complexidade </a:t>
            </a:r>
            <a:r>
              <a:rPr lang="pt-BR" dirty="0" smtClean="0"/>
              <a:t>de se conectar a </a:t>
            </a:r>
            <a:r>
              <a:rPr lang="pt-BR" b="1" dirty="0" smtClean="0"/>
              <a:t>múltiplos</a:t>
            </a:r>
            <a:r>
              <a:rPr lang="pt-BR" dirty="0" smtClean="0"/>
              <a:t> sistemas com tecnologias </a:t>
            </a:r>
            <a:r>
              <a:rPr lang="pt-BR" b="1" dirty="0" smtClean="0"/>
              <a:t>diferentes</a:t>
            </a:r>
            <a:r>
              <a:rPr lang="pt-BR" dirty="0" smtClean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Uma versão simplificada deste padrão é um </a:t>
            </a:r>
            <a:r>
              <a:rPr lang="pt-BR" b="1" dirty="0" smtClean="0"/>
              <a:t>barramento de dados</a:t>
            </a:r>
            <a:r>
              <a:rPr lang="pt-BR" dirty="0" smtClean="0"/>
              <a:t>, que abstrai os dados (e não a lógica de negócio).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Deve-se ter cuidado </a:t>
            </a:r>
            <a:r>
              <a:rPr lang="pt-BR" dirty="0" smtClean="0"/>
              <a:t>quando se implementa este padrão, pois é necessário definir um </a:t>
            </a:r>
            <a:r>
              <a:rPr lang="pt-BR" b="1" dirty="0" smtClean="0"/>
              <a:t>modelo comum de dados </a:t>
            </a:r>
            <a:r>
              <a:rPr lang="pt-BR" dirty="0" smtClean="0"/>
              <a:t>para as mensagens e dever-se-á conhecer claramente a lógica de negócio dos sistemas </a:t>
            </a:r>
            <a:r>
              <a:rPr lang="pt-BR" dirty="0" err="1" smtClean="0"/>
              <a:t>back-end</a:t>
            </a:r>
            <a:r>
              <a:rPr lang="pt-BR" dirty="0" smtClean="0"/>
              <a:t> para a poder abstrair duma forma coerente;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60" y="1347614"/>
            <a:ext cx="3100336" cy="328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0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Serviços Compostos com Orquestração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3347864" y="1131590"/>
            <a:ext cx="5544616" cy="3927229"/>
          </a:xfrm>
          <a:noFill/>
        </p:spPr>
        <p:txBody>
          <a:bodyPr wrap="square" rtlCol="0">
            <a:spAutoFit/>
          </a:bodyPr>
          <a:lstStyle/>
          <a:p>
            <a:r>
              <a:rPr lang="pt-BR" altLang="pt-BR" dirty="0" smtClean="0"/>
              <a:t>Uma Arquitetura SOA facilita a </a:t>
            </a:r>
            <a:r>
              <a:rPr lang="pt-BR" altLang="pt-BR" b="1" dirty="0" smtClean="0"/>
              <a:t>modelação</a:t>
            </a:r>
            <a:r>
              <a:rPr lang="pt-BR" altLang="pt-BR" dirty="0" smtClean="0"/>
              <a:t> e </a:t>
            </a:r>
            <a:r>
              <a:rPr lang="pt-BR" altLang="pt-BR" b="1" dirty="0" smtClean="0"/>
              <a:t>automatização</a:t>
            </a:r>
            <a:r>
              <a:rPr lang="pt-BR" altLang="pt-BR" dirty="0" smtClean="0"/>
              <a:t> de processos de negócio com o uso de ferramentas BPM e/ou de Orquestração de Serviços.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Numa primeira fase, pode-se criar </a:t>
            </a:r>
            <a:r>
              <a:rPr lang="pt-BR" altLang="pt-BR" b="1" dirty="0" smtClean="0"/>
              <a:t>serviços compostos </a:t>
            </a:r>
            <a:r>
              <a:rPr lang="pt-BR" altLang="pt-BR" dirty="0" smtClean="0"/>
              <a:t>com o uso de </a:t>
            </a:r>
            <a:r>
              <a:rPr lang="pt-BR" altLang="pt-BR" b="1" dirty="0" smtClean="0"/>
              <a:t>orquestração</a:t>
            </a:r>
            <a:r>
              <a:rPr lang="pt-BR" altLang="pt-BR" dirty="0" smtClean="0"/>
              <a:t>. Estes serviços servem de base para a automatização de 1+ atividades do processo;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Com BPM, os processos de negócio poderão depois ser dirigidos pelas ferramentas, flexibilizando-se assim a sua implementação;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Com o uso de ferramentas dedicadas de modelagem e execução de processos (BPM), </a:t>
            </a:r>
            <a:r>
              <a:rPr lang="pt-BR" altLang="pt-BR" b="1" dirty="0" smtClean="0"/>
              <a:t>flexibiliza-se</a:t>
            </a:r>
            <a:r>
              <a:rPr lang="pt-BR" altLang="pt-BR" dirty="0" smtClean="0"/>
              <a:t> a implementação dos processos de negócio e </a:t>
            </a:r>
            <a:r>
              <a:rPr lang="pt-BR" altLang="pt-BR" b="1" dirty="0" smtClean="0"/>
              <a:t>focaliza-se na modelagem </a:t>
            </a:r>
            <a:r>
              <a:rPr lang="pt-BR" altLang="pt-BR" dirty="0" smtClean="0"/>
              <a:t>dos processos (que são a </a:t>
            </a:r>
            <a:r>
              <a:rPr lang="pt-BR" altLang="pt-BR" b="1" dirty="0" smtClean="0"/>
              <a:t>vantagem competitiva </a:t>
            </a:r>
            <a:r>
              <a:rPr lang="pt-BR" altLang="pt-BR" dirty="0" smtClean="0"/>
              <a:t>da organização).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/>
              <a:t>Infelizmente, os </a:t>
            </a:r>
            <a:r>
              <a:rPr lang="pt-BR" altLang="pt-BR" dirty="0" smtClean="0"/>
              <a:t>sistemas verticais legados (ou mesmo os modernos)  não são desenhados para agirem somente como provedores, assim, abstrair os processos das ferramentas </a:t>
            </a:r>
            <a:r>
              <a:rPr lang="pt-BR" altLang="pt-BR" b="1" dirty="0" smtClean="0"/>
              <a:t>pode ser complexo</a:t>
            </a:r>
            <a:r>
              <a:rPr lang="pt-BR" altLang="pt-BR" dirty="0" smtClean="0"/>
              <a:t>.</a:t>
            </a: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467544" y="480457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*BPM – Business </a:t>
            </a:r>
            <a:r>
              <a:rPr lang="pt-BR" sz="800" dirty="0" err="1" smtClean="0"/>
              <a:t>Process</a:t>
            </a:r>
            <a:r>
              <a:rPr lang="pt-BR" sz="800" dirty="0" smtClean="0"/>
              <a:t> Management </a:t>
            </a:r>
            <a:endParaRPr lang="pt-BR" sz="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6"/>
            <a:ext cx="2663977" cy="300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Soluções Compostas com Portais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467544" y="1102393"/>
            <a:ext cx="5400600" cy="3453253"/>
          </a:xfrm>
          <a:noFill/>
        </p:spPr>
        <p:txBody>
          <a:bodyPr wrap="square" rtlCol="0">
            <a:spAutoFit/>
          </a:bodyPr>
          <a:lstStyle/>
          <a:p>
            <a:r>
              <a:rPr lang="pt-BR" altLang="pt-BR" dirty="0" smtClean="0"/>
              <a:t>Uma Arquitetura SOA é muito efetiva em facilitar a implementação de Soluções de Portais ou Aplicações Web Compostas (uma camada uniforme de apresentação) que acessa a lógica de negócio de muitos sistemas remotos ou de </a:t>
            </a:r>
            <a:r>
              <a:rPr lang="pt-BR" altLang="pt-BR" dirty="0" err="1" smtClean="0"/>
              <a:t>back</a:t>
            </a:r>
            <a:r>
              <a:rPr lang="pt-BR" altLang="pt-BR" dirty="0" smtClean="0"/>
              <a:t>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Web Services e SOA, permite </a:t>
            </a:r>
            <a:r>
              <a:rPr lang="pt-BR" altLang="pt-BR" b="1" dirty="0" smtClean="0"/>
              <a:t>desacoplar</a:t>
            </a:r>
            <a:r>
              <a:rPr lang="pt-BR" altLang="pt-BR" dirty="0" smtClean="0"/>
              <a:t> duma forma eficaz os front-</a:t>
            </a:r>
            <a:r>
              <a:rPr lang="pt-BR" altLang="pt-BR" dirty="0" err="1" smtClean="0"/>
              <a:t>ends</a:t>
            </a:r>
            <a:r>
              <a:rPr lang="pt-BR" altLang="pt-BR" dirty="0" smtClean="0"/>
              <a:t> dos </a:t>
            </a:r>
            <a:r>
              <a:rPr lang="pt-BR" altLang="pt-BR" dirty="0" err="1" smtClean="0"/>
              <a:t>back-ends</a:t>
            </a:r>
            <a:r>
              <a:rPr lang="pt-BR" altLang="pt-BR" dirty="0" smtClean="0"/>
              <a:t> e permite assim que várias soluções de front-</a:t>
            </a:r>
            <a:r>
              <a:rPr lang="pt-BR" altLang="pt-BR" dirty="0" err="1" smtClean="0"/>
              <a:t>end</a:t>
            </a:r>
            <a:r>
              <a:rPr lang="pt-BR" altLang="pt-BR" dirty="0" smtClean="0"/>
              <a:t> </a:t>
            </a:r>
            <a:r>
              <a:rPr lang="pt-BR" altLang="pt-BR" b="1" dirty="0" smtClean="0"/>
              <a:t>reutilizem funcionalidades</a:t>
            </a:r>
            <a:r>
              <a:rPr lang="pt-BR" alt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Estas soluções são comuns, mas há problemas técnicos que devem ser endereçados, tais como os </a:t>
            </a:r>
            <a:r>
              <a:rPr lang="pt-BR" altLang="pt-BR" b="1" dirty="0" smtClean="0"/>
              <a:t>requisitos de disponibilidade</a:t>
            </a:r>
            <a:r>
              <a:rPr lang="pt-BR" altLang="pt-BR" dirty="0"/>
              <a:t> </a:t>
            </a:r>
            <a:r>
              <a:rPr lang="pt-BR" altLang="pt-BR" dirty="0" smtClean="0"/>
              <a:t>(</a:t>
            </a:r>
            <a:r>
              <a:rPr lang="pt-BR" altLang="pt-BR" dirty="0" err="1" smtClean="0"/>
              <a:t>SLAs</a:t>
            </a:r>
            <a:r>
              <a:rPr lang="pt-BR" altLang="pt-BR" dirty="0" smtClean="0"/>
              <a:t> de 24x7 a 99.99%) e de </a:t>
            </a:r>
            <a:r>
              <a:rPr lang="pt-BR" altLang="pt-BR" b="1" dirty="0" smtClean="0"/>
              <a:t>escalabilidade</a:t>
            </a:r>
            <a:r>
              <a:rPr lang="pt-BR" altLang="pt-BR" dirty="0" smtClean="0"/>
              <a:t> das soluções Web, que normalmente são maiores que os </a:t>
            </a:r>
            <a:r>
              <a:rPr lang="pt-BR" altLang="pt-BR" dirty="0" err="1" smtClean="0"/>
              <a:t>back-ends</a:t>
            </a:r>
            <a:r>
              <a:rPr lang="pt-BR" altLang="pt-BR" dirty="0" smtClean="0"/>
              <a:t> (os provedores de serviços);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Normalmente, uma </a:t>
            </a:r>
            <a:r>
              <a:rPr lang="pt-BR" altLang="pt-BR" b="1" dirty="0" smtClean="0"/>
              <a:t>camada de abstração</a:t>
            </a:r>
            <a:r>
              <a:rPr lang="pt-BR" altLang="pt-BR" dirty="0" smtClean="0"/>
              <a:t> de serviços (ou dados) é necessário, para </a:t>
            </a:r>
            <a:r>
              <a:rPr lang="pt-BR" altLang="pt-BR" b="1" dirty="0" smtClean="0"/>
              <a:t>esconder</a:t>
            </a:r>
            <a:r>
              <a:rPr lang="pt-BR" altLang="pt-BR" dirty="0" smtClean="0"/>
              <a:t> e </a:t>
            </a:r>
            <a:r>
              <a:rPr lang="pt-BR" altLang="pt-BR" b="1" dirty="0" smtClean="0"/>
              <a:t>abstrair</a:t>
            </a:r>
            <a:r>
              <a:rPr lang="pt-BR" altLang="pt-BR" dirty="0" smtClean="0"/>
              <a:t> a complexidade dos provedores;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75606"/>
            <a:ext cx="2807632" cy="333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5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err="1" smtClean="0"/>
              <a:t>RIAs</a:t>
            </a:r>
            <a:r>
              <a:rPr lang="pt-BR" b="0" i="1" dirty="0" smtClean="0"/>
              <a:t> com Serviços Externos e Internos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3419872" y="1279317"/>
            <a:ext cx="5544616" cy="3668697"/>
          </a:xfrm>
        </p:spPr>
        <p:txBody>
          <a:bodyPr/>
          <a:lstStyle/>
          <a:p>
            <a:r>
              <a:rPr lang="pt-BR" altLang="pt-BR" dirty="0" smtClean="0"/>
              <a:t>Aplicações Web interativas (RIA), Aplicações Móveis ou </a:t>
            </a:r>
            <a:r>
              <a:rPr lang="pt-BR" altLang="pt-BR" dirty="0" err="1" smtClean="0"/>
              <a:t>Mashups</a:t>
            </a:r>
            <a:r>
              <a:rPr lang="pt-BR" altLang="pt-BR" dirty="0" smtClean="0"/>
              <a:t> (que são uma composição de aplicações web) tem necessidade de pedir conteúdo de uma forma dinâmica a sistemas externos quanto internos e providenciar isto numa só página.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Estes “novos” sistemas podem não usar os </a:t>
            </a:r>
            <a:r>
              <a:rPr lang="pt-BR" altLang="pt-BR" b="1" dirty="0" smtClean="0"/>
              <a:t>standards WS</a:t>
            </a:r>
            <a:r>
              <a:rPr lang="pt-BR" altLang="pt-BR" dirty="0" smtClean="0"/>
              <a:t> de SOA, pois este é mais complexo que </a:t>
            </a:r>
            <a:r>
              <a:rPr lang="pt-BR" altLang="pt-BR" b="1" dirty="0" smtClean="0"/>
              <a:t>alternativas REST </a:t>
            </a:r>
            <a:r>
              <a:rPr lang="pt-BR" altLang="pt-BR" dirty="0" smtClean="0"/>
              <a:t>ou pode ser </a:t>
            </a:r>
            <a:r>
              <a:rPr lang="pt-BR" altLang="pt-BR" b="1" dirty="0" smtClean="0"/>
              <a:t>menos performático </a:t>
            </a:r>
            <a:r>
              <a:rPr lang="pt-BR" altLang="pt-BR" dirty="0" smtClean="0"/>
              <a:t>quando se usa AJAX. Muitas vezes;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Mas mesmo desviando-se da padronização tecnológica de SOA, muitos dos </a:t>
            </a:r>
            <a:r>
              <a:rPr lang="pt-BR" altLang="pt-BR" b="1" dirty="0" smtClean="0"/>
              <a:t>conceitos</a:t>
            </a:r>
            <a:r>
              <a:rPr lang="pt-BR" altLang="pt-BR" dirty="0" smtClean="0"/>
              <a:t> e </a:t>
            </a:r>
            <a:r>
              <a:rPr lang="pt-BR" altLang="pt-BR" b="1" dirty="0" smtClean="0"/>
              <a:t>padrões</a:t>
            </a:r>
            <a:r>
              <a:rPr lang="pt-BR" altLang="pt-BR" dirty="0" smtClean="0"/>
              <a:t> SOA beneficiam estas soluções;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As boa práticas de </a:t>
            </a:r>
            <a:r>
              <a:rPr lang="pt-BR" altLang="pt-BR" b="1" dirty="0" smtClean="0"/>
              <a:t>desacoplamento</a:t>
            </a:r>
            <a:r>
              <a:rPr lang="pt-BR" altLang="pt-BR" dirty="0" smtClean="0"/>
              <a:t> dos sistemas  e </a:t>
            </a:r>
            <a:r>
              <a:rPr lang="pt-BR" altLang="pt-BR" b="1" dirty="0" smtClean="0"/>
              <a:t>interfaces</a:t>
            </a:r>
            <a:r>
              <a:rPr lang="pt-BR" altLang="pt-BR" dirty="0" smtClean="0"/>
              <a:t> bem definidos (</a:t>
            </a:r>
            <a:r>
              <a:rPr lang="pt-BR" altLang="pt-BR" b="1" dirty="0" smtClean="0"/>
              <a:t>contratos com os 3S</a:t>
            </a:r>
            <a:r>
              <a:rPr lang="pt-BR" altLang="pt-BR" dirty="0" smtClean="0"/>
              <a:t>), são essenciais quando se deseja reutilizar “serviços”; mesmo se estes são consumidos com XML/HTTP e utilizando os verbos HTTP.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1" y="1347614"/>
            <a:ext cx="2819837" cy="27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0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Discussão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357200"/>
            <a:ext cx="7884416" cy="1200329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caso da Oi? Onde podemos então usar este paradigma?</a:t>
            </a:r>
            <a:endParaRPr lang="pt-BR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6715059" y="3579862"/>
            <a:ext cx="1745373" cy="927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Discussão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15 Minutos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1" name="Picture 4" descr="C:\Users\Ezio.Armando\AppData\Local\Microsoft\Windows\Temporary Internet Files\Content.IE5\RBPRC2KW\MC90044202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37646"/>
            <a:ext cx="1440160" cy="1678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92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Arquitetura de Referência SOA</a:t>
            </a:r>
          </a:p>
        </p:txBody>
      </p:sp>
    </p:spTree>
    <p:extLst>
      <p:ext uri="{BB962C8B-B14F-4D97-AF65-F5344CB8AC3E}">
        <p14:creationId xmlns:p14="http://schemas.microsoft.com/office/powerpoint/2010/main" val="18338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28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2" y="2086719"/>
            <a:ext cx="813298" cy="2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ttp://www.comtelafrica.com/images/system_integr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7588" y="1949526"/>
            <a:ext cx="541600" cy="406200"/>
          </a:xfrm>
          <a:prstGeom prst="rect">
            <a:avLst/>
          </a:prstGeom>
          <a:noFill/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20231"/>
              </p:ext>
            </p:extLst>
          </p:nvPr>
        </p:nvGraphicFramePr>
        <p:xfrm>
          <a:off x="2483768" y="1779662"/>
          <a:ext cx="6264696" cy="3017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40160"/>
                <a:gridCol w="4824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</a:t>
                      </a:r>
                      <a:endParaRPr lang="pt-B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diminuir o custo de TI para implementar novas soluções devemos promover 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padronização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dos componentes da arquitetura.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Flexibilidade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diminuir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custo de TI devemos </a:t>
                      </a:r>
                      <a:r>
                        <a:rPr lang="pt-BR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acilitar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renovação tecnológica (novos sistemas)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Rapidez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que o TI consiga responder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mais rapidamente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às demandas do negócio a arquitetura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deverá facilitar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reutilização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serviços de negócio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Operabilidade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 deverá suportar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melhor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de forma mais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rápida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negócio no seu dia-a-dia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Compreensão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arquitetura deverá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aproximar a linguagem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TI às necessidades de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negócio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" name="Grupo 39"/>
          <p:cNvGrpSpPr/>
          <p:nvPr/>
        </p:nvGrpSpPr>
        <p:grpSpPr>
          <a:xfrm>
            <a:off x="1578530" y="2508970"/>
            <a:ext cx="761222" cy="566836"/>
            <a:chOff x="5652120" y="1952993"/>
            <a:chExt cx="1511132" cy="1374319"/>
          </a:xfrm>
        </p:grpSpPr>
        <p:pic>
          <p:nvPicPr>
            <p:cNvPr id="9" name="Picture 2" descr="Servidor de computad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55871" y="2619932"/>
              <a:ext cx="707381" cy="707380"/>
            </a:xfrm>
            <a:prstGeom prst="rect">
              <a:avLst/>
            </a:prstGeom>
            <a:noFill/>
          </p:spPr>
        </p:pic>
        <p:pic>
          <p:nvPicPr>
            <p:cNvPr id="10" name="Picture 2" descr="Servidor de computad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46764" y="1954410"/>
              <a:ext cx="707380" cy="707380"/>
            </a:xfrm>
            <a:prstGeom prst="rect">
              <a:avLst/>
            </a:prstGeom>
            <a:noFill/>
          </p:spPr>
        </p:pic>
        <p:pic>
          <p:nvPicPr>
            <p:cNvPr id="11" name="Picture 14" descr="http://openclipart.org/image/250px/svg_to_png/8109/CarbonNYC_NEW_Exclama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812111">
              <a:off x="6473255" y="2779261"/>
              <a:ext cx="504057" cy="379051"/>
            </a:xfrm>
            <a:prstGeom prst="rect">
              <a:avLst/>
            </a:prstGeom>
            <a:noFill/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2120" y="1952993"/>
              <a:ext cx="491356" cy="710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27034" y="2610258"/>
              <a:ext cx="481637" cy="71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upo 41"/>
          <p:cNvGrpSpPr/>
          <p:nvPr/>
        </p:nvGrpSpPr>
        <p:grpSpPr>
          <a:xfrm>
            <a:off x="1763688" y="3219822"/>
            <a:ext cx="372550" cy="360905"/>
            <a:chOff x="1619672" y="4149080"/>
            <a:chExt cx="1008112" cy="901674"/>
          </a:xfrm>
        </p:grpSpPr>
        <p:pic>
          <p:nvPicPr>
            <p:cNvPr id="15" name="Picture 4" descr="http://3.bp.blogspot.com/-OZ6OBWKDBEY/TcVTE0nI0ZI/AAAAAAAAACY/u0SPWGqL_r4/s1600/simbolo_reciclagem.gi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19672" y="4149080"/>
              <a:ext cx="815215" cy="792088"/>
            </a:xfrm>
            <a:prstGeom prst="rect">
              <a:avLst/>
            </a:prstGeom>
            <a:noFill/>
          </p:spPr>
        </p:pic>
        <p:pic>
          <p:nvPicPr>
            <p:cNvPr id="16" name="Picture 2" descr="C:\Users\olamiral\AppData\Local\Microsoft\Windows\Temporary Internet Files\Low\Content.IE5\KJI5OWPC\MC900432614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79712" y="4402682"/>
              <a:ext cx="648072" cy="648072"/>
            </a:xfrm>
            <a:prstGeom prst="rect">
              <a:avLst/>
            </a:prstGeom>
            <a:noFill/>
          </p:spPr>
        </p:pic>
      </p:grpSp>
      <p:pic>
        <p:nvPicPr>
          <p:cNvPr id="17" name="Picture 12" descr="https://encrypted-tbn2.gstatic.com/images?q=tbn:ANd9GcTxHrU45bYEi_p9Mcnit0jHR5FU2QahcBGKvsnEh_cZ5drDI_4tJ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63688" y="4341316"/>
            <a:ext cx="390674" cy="390674"/>
          </a:xfrm>
          <a:prstGeom prst="rect">
            <a:avLst/>
          </a:prstGeom>
          <a:noFill/>
        </p:spPr>
      </p:pic>
      <p:pic>
        <p:nvPicPr>
          <p:cNvPr id="18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63688" y="3781069"/>
            <a:ext cx="369420" cy="394040"/>
          </a:xfrm>
          <a:prstGeom prst="rect">
            <a:avLst/>
          </a:prstGeom>
          <a:noFill/>
        </p:spPr>
      </p:pic>
      <p:sp>
        <p:nvSpPr>
          <p:cNvPr id="1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584775"/>
          </a:xfrm>
        </p:spPr>
        <p:txBody>
          <a:bodyPr/>
          <a:lstStyle/>
          <a:p>
            <a:r>
              <a:rPr lang="pt-BR" sz="1600" dirty="0" smtClean="0"/>
              <a:t>Diversas </a:t>
            </a:r>
            <a:r>
              <a:rPr lang="pt-BR" sz="1600" b="1" dirty="0" smtClean="0"/>
              <a:t>Orientações</a:t>
            </a:r>
            <a:r>
              <a:rPr lang="pt-BR" sz="1600" dirty="0" smtClean="0"/>
              <a:t> e </a:t>
            </a:r>
            <a:r>
              <a:rPr lang="pt-BR" sz="1600" b="1" dirty="0" smtClean="0"/>
              <a:t>Motivações</a:t>
            </a:r>
            <a:r>
              <a:rPr lang="pt-BR" sz="1600" dirty="0" smtClean="0"/>
              <a:t> de </a:t>
            </a:r>
            <a:r>
              <a:rPr lang="pt-BR" sz="1600" dirty="0"/>
              <a:t>TI e/ou de Negócio </a:t>
            </a:r>
            <a:r>
              <a:rPr lang="pt-BR" sz="1600" dirty="0" smtClean="0"/>
              <a:t>levaram-nos a </a:t>
            </a:r>
            <a:r>
              <a:rPr lang="pt-BR" sz="1600" dirty="0"/>
              <a:t>reavaliar a nossa </a:t>
            </a:r>
            <a:r>
              <a:rPr lang="pt-BR" sz="1600" b="1" dirty="0"/>
              <a:t>Arquitetura de </a:t>
            </a:r>
            <a:r>
              <a:rPr lang="pt-BR" sz="1600" b="1" dirty="0" smtClean="0"/>
              <a:t>Integração</a:t>
            </a:r>
            <a:endParaRPr lang="pt-BR" sz="1600" b="1" dirty="0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</a:t>
            </a:r>
            <a:r>
              <a:rPr lang="pt-BR" dirty="0" smtClean="0"/>
              <a:t>Referência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Porque mudar as coisas? Motivação!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3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Quais as melhores práticas?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954107"/>
          </a:xfrm>
        </p:spPr>
        <p:txBody>
          <a:bodyPr/>
          <a:lstStyle/>
          <a:p>
            <a:r>
              <a:rPr lang="pt-BR" dirty="0" smtClean="0"/>
              <a:t>Um novo modelo de </a:t>
            </a:r>
            <a:r>
              <a:rPr lang="pt-BR" b="1" dirty="0" smtClean="0"/>
              <a:t>Governança</a:t>
            </a:r>
            <a:r>
              <a:rPr lang="pt-BR" dirty="0" smtClean="0"/>
              <a:t> foi definido para endereçar os </a:t>
            </a:r>
            <a:r>
              <a:rPr lang="pt-BR" b="1" dirty="0" smtClean="0"/>
              <a:t>desafios</a:t>
            </a:r>
            <a:r>
              <a:rPr lang="pt-BR" dirty="0" smtClean="0"/>
              <a:t> necessário para melhorar a nossa Arquitetura de Integração Online. Chamada de </a:t>
            </a:r>
            <a:r>
              <a:rPr lang="pt-BR" b="1" dirty="0" smtClean="0"/>
              <a:t>Governança SOA, </a:t>
            </a:r>
            <a:r>
              <a:rPr lang="pt-BR" dirty="0" smtClean="0"/>
              <a:t>foi definido um novo</a:t>
            </a:r>
            <a:r>
              <a:rPr lang="pt-BR" dirty="0"/>
              <a:t> </a:t>
            </a:r>
            <a:r>
              <a:rPr lang="pt-BR" dirty="0" smtClean="0"/>
              <a:t>conjunto </a:t>
            </a:r>
            <a:r>
              <a:rPr lang="pt-BR" dirty="0"/>
              <a:t>de </a:t>
            </a:r>
            <a:r>
              <a:rPr lang="pt-BR" b="1" dirty="0" smtClean="0"/>
              <a:t>padrões</a:t>
            </a:r>
            <a:r>
              <a:rPr lang="pt-BR" dirty="0" smtClean="0"/>
              <a:t>, </a:t>
            </a:r>
            <a:r>
              <a:rPr lang="pt-BR" b="1" dirty="0" smtClean="0"/>
              <a:t>processos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dirty="0" smtClean="0"/>
              <a:t>políticas</a:t>
            </a:r>
            <a:r>
              <a:rPr lang="pt-BR" dirty="0" smtClean="0"/>
              <a:t> que se propõe a garantir o alinhamento de TI com a estratégia SOA desejada da organização.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5726"/>
            <a:ext cx="34463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o 23"/>
          <p:cNvGrpSpPr/>
          <p:nvPr/>
        </p:nvGrpSpPr>
        <p:grpSpPr>
          <a:xfrm>
            <a:off x="5580112" y="2787774"/>
            <a:ext cx="720080" cy="504056"/>
            <a:chOff x="3714750" y="1040383"/>
            <a:chExt cx="1141859" cy="788665"/>
          </a:xfrm>
        </p:grpSpPr>
        <p:pic>
          <p:nvPicPr>
            <p:cNvPr id="9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10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11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pic>
        <p:nvPicPr>
          <p:cNvPr id="12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2787774"/>
            <a:ext cx="432048" cy="432048"/>
          </a:xfrm>
          <a:prstGeom prst="rect">
            <a:avLst/>
          </a:prstGeom>
          <a:noFill/>
        </p:spPr>
      </p:pic>
      <p:pic>
        <p:nvPicPr>
          <p:cNvPr id="13" name="Picture 8" descr="C:\Users\olamiral\AppData\Local\Microsoft\Windows\Temporary Internet Files\Low\Content.IE5\GRSWHKGJ\MC90043264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10128" y="2787774"/>
            <a:ext cx="432048" cy="432048"/>
          </a:xfrm>
          <a:prstGeom prst="rect">
            <a:avLst/>
          </a:prstGeom>
          <a:noFill/>
        </p:spPr>
      </p:pic>
      <p:sp>
        <p:nvSpPr>
          <p:cNvPr id="14" name="Retângulo 28"/>
          <p:cNvSpPr/>
          <p:nvPr/>
        </p:nvSpPr>
        <p:spPr>
          <a:xfrm>
            <a:off x="5648972" y="3746822"/>
            <a:ext cx="2160240" cy="3096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Arquitetura de Referência</a:t>
            </a:r>
          </a:p>
        </p:txBody>
      </p:sp>
      <p:sp>
        <p:nvSpPr>
          <p:cNvPr id="15" name="Retângulo 29"/>
          <p:cNvSpPr/>
          <p:nvPr/>
        </p:nvSpPr>
        <p:spPr>
          <a:xfrm>
            <a:off x="5639594" y="4135016"/>
            <a:ext cx="2160240" cy="3809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Padrões, Políticas e Processos</a:t>
            </a:r>
          </a:p>
        </p:txBody>
      </p:sp>
      <p:sp>
        <p:nvSpPr>
          <p:cNvPr id="16" name="Retângulo de cantos arredondados 30"/>
          <p:cNvSpPr/>
          <p:nvPr/>
        </p:nvSpPr>
        <p:spPr>
          <a:xfrm>
            <a:off x="5516488" y="3363838"/>
            <a:ext cx="2439888" cy="1224136"/>
          </a:xfrm>
          <a:prstGeom prst="roundRect">
            <a:avLst>
              <a:gd name="adj" fmla="val 14168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Barramento</a:t>
            </a:r>
            <a:r>
              <a:rPr lang="pt-BR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Corporativo</a:t>
            </a:r>
          </a:p>
        </p:txBody>
      </p:sp>
      <p:sp>
        <p:nvSpPr>
          <p:cNvPr id="17" name="Retângulo de cantos arredondados 27"/>
          <p:cNvSpPr/>
          <p:nvPr/>
        </p:nvSpPr>
        <p:spPr>
          <a:xfrm>
            <a:off x="5364088" y="2427734"/>
            <a:ext cx="2736304" cy="2304256"/>
          </a:xfrm>
          <a:prstGeom prst="roundRect">
            <a:avLst>
              <a:gd name="adj" fmla="val 10869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Governança SOA</a:t>
            </a:r>
          </a:p>
        </p:txBody>
      </p:sp>
    </p:spTree>
    <p:extLst>
      <p:ext uri="{BB962C8B-B14F-4D97-AF65-F5344CB8AC3E}">
        <p14:creationId xmlns:p14="http://schemas.microsoft.com/office/powerpoint/2010/main" val="284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04879"/>
              </p:ext>
            </p:extLst>
          </p:nvPr>
        </p:nvGraphicFramePr>
        <p:xfrm>
          <a:off x="467544" y="1175638"/>
          <a:ext cx="813690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4104456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Documento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-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Arquitetura de Ref. SOA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Blueprint 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Blueprint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Arquitetura de Referência SOA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- Arquitetura de Serviços - Introdução e Casos de Uso 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aos conceitos de SOA e casos de uso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</a:t>
                      </a:r>
                      <a:endParaRPr lang="pt-BR" sz="1200" i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68296" y="330210"/>
            <a:ext cx="6768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1800" b="1" kern="120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9A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1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30</a:t>
            </a:fld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23744"/>
              </p:ext>
            </p:extLst>
          </p:nvPr>
        </p:nvGraphicFramePr>
        <p:xfrm>
          <a:off x="467544" y="1923678"/>
          <a:ext cx="7920880" cy="2712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20892"/>
                <a:gridCol w="609998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Processos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 e alinhar o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processo de TI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aplicar as melhores práticas de desenvolvimento de soluções baseado em frameworks da indústria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(OASIS)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padrões Telecom (TAM, SID) para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o TI 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consiga responder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mais rapidamente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às demandas do negócio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Fazer </a:t>
                      </a:r>
                      <a:r>
                        <a:rPr lang="pt-BR" sz="1400" b="1" dirty="0" smtClean="0"/>
                        <a:t>evoluir as capacidades </a:t>
                      </a:r>
                      <a:r>
                        <a:rPr lang="pt-BR" sz="1400" dirty="0" smtClean="0"/>
                        <a:t>da</a:t>
                      </a:r>
                      <a:r>
                        <a:rPr lang="pt-BR" sz="1400" baseline="0" dirty="0" smtClean="0"/>
                        <a:t> organização </a:t>
                      </a:r>
                      <a:r>
                        <a:rPr lang="pt-BR" sz="1400" dirty="0" smtClean="0"/>
                        <a:t>para adoptar, construir e suportar uma SOA e assim c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ontribuir para eficiência de TI com 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reutilização de serviços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integração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Arquitetura</a:t>
                      </a:r>
                      <a:endParaRPr lang="pt-B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Apoiar os projetos com uma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Arquitetura de Referência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Integração (SOA), através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padronização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dos componentes da Arquitetura de Serviços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Tecnologia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Avaliar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Implementar novas ferramentas que f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acilitem 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renovação tecnológica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Arquitetura de Integração e facilitem o suporte e governança da Arquitetura</a:t>
                      </a:r>
                      <a:endParaRPr lang="pt-B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738664"/>
          </a:xfrm>
        </p:spPr>
        <p:txBody>
          <a:bodyPr/>
          <a:lstStyle/>
          <a:p>
            <a:r>
              <a:rPr lang="pt-BR" dirty="0" smtClean="0"/>
              <a:t>Os objetivos deste novo processo de</a:t>
            </a:r>
            <a:r>
              <a:rPr lang="pt-BR" b="1" dirty="0" smtClean="0"/>
              <a:t> governança SOA </a:t>
            </a:r>
            <a:r>
              <a:rPr lang="pt-BR" dirty="0" smtClean="0"/>
              <a:t>é rever e alinhar os </a:t>
            </a:r>
            <a:r>
              <a:rPr lang="pt-BR" b="1" dirty="0" smtClean="0"/>
              <a:t>processos</a:t>
            </a:r>
            <a:r>
              <a:rPr lang="pt-BR" dirty="0"/>
              <a:t>, </a:t>
            </a:r>
            <a:r>
              <a:rPr lang="pt-BR" b="1" dirty="0" smtClean="0"/>
              <a:t>organização, arquitetura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/>
              <a:t>ferramentas</a:t>
            </a:r>
            <a:r>
              <a:rPr lang="pt-BR" dirty="0"/>
              <a:t> </a:t>
            </a:r>
            <a:r>
              <a:rPr lang="pt-BR" dirty="0" smtClean="0"/>
              <a:t>para que estes suportem </a:t>
            </a:r>
            <a:r>
              <a:rPr lang="pt-BR" dirty="0"/>
              <a:t>a </a:t>
            </a:r>
            <a:r>
              <a:rPr lang="pt-BR" b="1" dirty="0"/>
              <a:t>gestão efetiva </a:t>
            </a:r>
            <a:r>
              <a:rPr lang="pt-BR" dirty="0"/>
              <a:t>dos </a:t>
            </a:r>
            <a:r>
              <a:rPr lang="pt-BR" dirty="0" smtClean="0"/>
              <a:t>ativos (serviços) </a:t>
            </a:r>
            <a:r>
              <a:rPr lang="pt-BR" dirty="0"/>
              <a:t>da arquitetura </a:t>
            </a:r>
            <a:r>
              <a:rPr lang="pt-BR" dirty="0" smtClean="0"/>
              <a:t>de integração da OI durante </a:t>
            </a:r>
            <a:r>
              <a:rPr lang="pt-BR" dirty="0"/>
              <a:t>o ciclo de vida destes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Nova Governança!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39960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</a:t>
            </a:r>
            <a:r>
              <a:rPr lang="pt-BR" dirty="0" smtClean="0"/>
              <a:t>Referência SOA</a:t>
            </a:r>
            <a:br>
              <a:rPr lang="pt-BR" dirty="0" smtClean="0"/>
            </a:br>
            <a:r>
              <a:rPr lang="pt-BR" b="0" i="1" dirty="0" smtClean="0"/>
              <a:t>Modelo Conceitual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499992" y="1357200"/>
            <a:ext cx="4078808" cy="2850011"/>
          </a:xfrm>
        </p:spPr>
        <p:txBody>
          <a:bodyPr/>
          <a:lstStyle/>
          <a:p>
            <a:r>
              <a:rPr lang="pt-BR" dirty="0" smtClean="0"/>
              <a:t>Uma </a:t>
            </a:r>
            <a:r>
              <a:rPr lang="pt-BR" b="1" u="sng" dirty="0" smtClean="0"/>
              <a:t>Arquitetura de Referência </a:t>
            </a:r>
            <a:r>
              <a:rPr lang="pt-BR" dirty="0" smtClean="0"/>
              <a:t>define os </a:t>
            </a:r>
            <a:r>
              <a:rPr lang="pt-BR" b="1" dirty="0" smtClean="0"/>
              <a:t>padrões</a:t>
            </a:r>
            <a:r>
              <a:rPr lang="pt-BR" dirty="0" smtClean="0"/>
              <a:t> a serem empregados e identifica as </a:t>
            </a:r>
            <a:r>
              <a:rPr lang="pt-BR" b="1" dirty="0" smtClean="0"/>
              <a:t>camadas</a:t>
            </a:r>
            <a:r>
              <a:rPr lang="pt-BR" dirty="0" smtClean="0"/>
              <a:t> e </a:t>
            </a:r>
            <a:r>
              <a:rPr lang="pt-BR" b="1" dirty="0" smtClean="0"/>
              <a:t>componentes</a:t>
            </a:r>
            <a:r>
              <a:rPr lang="pt-BR" dirty="0" smtClean="0"/>
              <a:t> necessários para  a implementação duma Arquitetura de Serviços (SOA).</a:t>
            </a:r>
          </a:p>
          <a:p>
            <a:endParaRPr lang="pt-BR" dirty="0"/>
          </a:p>
          <a:p>
            <a:r>
              <a:rPr lang="pt-BR" dirty="0" smtClean="0"/>
              <a:t>Serve também de </a:t>
            </a:r>
            <a:r>
              <a:rPr lang="pt-BR" b="1" dirty="0" smtClean="0"/>
              <a:t>referência</a:t>
            </a:r>
            <a:r>
              <a:rPr lang="pt-BR" dirty="0" smtClean="0"/>
              <a:t> para determinar a </a:t>
            </a:r>
            <a:r>
              <a:rPr lang="pt-BR" b="1" dirty="0" smtClean="0"/>
              <a:t>arquitetura técnica </a:t>
            </a:r>
            <a:r>
              <a:rPr lang="pt-BR" dirty="0" smtClean="0"/>
              <a:t>e os processos geridos pela </a:t>
            </a:r>
            <a:r>
              <a:rPr lang="pt-BR" b="1" dirty="0" smtClean="0"/>
              <a:t>governança</a:t>
            </a:r>
            <a:r>
              <a:rPr lang="pt-BR" dirty="0" smtClean="0"/>
              <a:t> SOA.</a:t>
            </a:r>
          </a:p>
          <a:p>
            <a:endParaRPr lang="pt-BR" dirty="0"/>
          </a:p>
          <a:p>
            <a:r>
              <a:rPr lang="pt-BR" dirty="0" smtClean="0"/>
              <a:t>A nossa </a:t>
            </a:r>
            <a:r>
              <a:rPr lang="pt-BR" dirty="0"/>
              <a:t>arquitetura </a:t>
            </a:r>
            <a:r>
              <a:rPr lang="pt-BR" dirty="0" smtClean="0"/>
              <a:t>é baseada na arquitetura SOA </a:t>
            </a:r>
            <a:r>
              <a:rPr lang="pt-BR" dirty="0"/>
              <a:t>de referência do </a:t>
            </a:r>
            <a:r>
              <a:rPr lang="pt-BR" i="1" dirty="0" smtClean="0"/>
              <a:t>“The </a:t>
            </a:r>
            <a:r>
              <a:rPr lang="pt-BR" i="1" dirty="0"/>
              <a:t>Open </a:t>
            </a:r>
            <a:r>
              <a:rPr lang="pt-BR" i="1" dirty="0" err="1" smtClean="0"/>
              <a:t>Group</a:t>
            </a:r>
            <a:r>
              <a:rPr lang="pt-BR" i="1" dirty="0" smtClean="0"/>
              <a:t>”</a:t>
            </a:r>
            <a:endParaRPr lang="pt-BR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5646"/>
            <a:ext cx="4000500" cy="22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7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Arquitetura de Referência SOA</a:t>
            </a:r>
            <a:br>
              <a:rPr lang="pt-BR" dirty="0" smtClean="0"/>
            </a:br>
            <a:r>
              <a:rPr lang="pt-BR" b="0" i="1" dirty="0" smtClean="0"/>
              <a:t>Modelo Conceitual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6516216" y="1059582"/>
            <a:ext cx="2448272" cy="3410164"/>
          </a:xfrm>
        </p:spPr>
        <p:txBody>
          <a:bodyPr/>
          <a:lstStyle/>
          <a:p>
            <a:r>
              <a:rPr lang="pt-BR" dirty="0" smtClean="0"/>
              <a:t>A arquitetura é suportada por várias </a:t>
            </a:r>
            <a:r>
              <a:rPr lang="pt-BR" b="1" dirty="0" smtClean="0"/>
              <a:t>camadas</a:t>
            </a:r>
            <a:r>
              <a:rPr lang="pt-BR" dirty="0" smtClean="0"/>
              <a:t> e </a:t>
            </a:r>
            <a:r>
              <a:rPr lang="pt-BR" b="1" dirty="0" smtClean="0"/>
              <a:t>componentes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Governança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Runtime (Arquitetura de Serviços &amp; Framework de Execução)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Operações (Monitorização &amp; 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Segurança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2" y="1072676"/>
            <a:ext cx="5874448" cy="365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160240" cy="122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</a:t>
            </a:r>
            <a:r>
              <a:rPr lang="pt-BR" dirty="0" smtClean="0"/>
              <a:t>Referência SOA</a:t>
            </a:r>
            <a:br>
              <a:rPr lang="pt-BR" dirty="0" smtClean="0"/>
            </a:br>
            <a:r>
              <a:rPr lang="pt-BR" b="0" i="1" dirty="0" smtClean="0"/>
              <a:t>Componentes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699792" y="1131590"/>
            <a:ext cx="5879008" cy="738664"/>
          </a:xfrm>
        </p:spPr>
        <p:txBody>
          <a:bodyPr/>
          <a:lstStyle/>
          <a:p>
            <a:r>
              <a:rPr lang="pt-BR" dirty="0" smtClean="0"/>
              <a:t>A camada </a:t>
            </a:r>
            <a:r>
              <a:rPr lang="pt-BR" dirty="0"/>
              <a:t>de </a:t>
            </a:r>
            <a:r>
              <a:rPr lang="pt-BR" b="1" dirty="0" smtClean="0"/>
              <a:t>Governança</a:t>
            </a:r>
            <a:r>
              <a:rPr lang="pt-BR" dirty="0" smtClean="0"/>
              <a:t> </a:t>
            </a:r>
            <a:r>
              <a:rPr lang="pt-BR" dirty="0"/>
              <a:t>é responsável por suportar todo o processo de gestão dos ativos da arquitetura SOA </a:t>
            </a:r>
            <a:r>
              <a:rPr lang="pt-BR" dirty="0" smtClean="0"/>
              <a:t>através dum conjunto </a:t>
            </a:r>
            <a:r>
              <a:rPr lang="pt-BR" dirty="0"/>
              <a:t>de processos, </a:t>
            </a:r>
            <a:r>
              <a:rPr lang="pt-BR" dirty="0" smtClean="0"/>
              <a:t>padrões, políticas </a:t>
            </a:r>
            <a:r>
              <a:rPr lang="pt-BR" dirty="0"/>
              <a:t>e </a:t>
            </a:r>
            <a:r>
              <a:rPr lang="pt-BR" dirty="0" smtClean="0"/>
              <a:t>procedimentos.</a:t>
            </a:r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2411760" y="1270337"/>
            <a:ext cx="174646" cy="103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2699792" y="1977102"/>
            <a:ext cx="5879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camada de </a:t>
            </a:r>
            <a:r>
              <a:rPr lang="pt-BR" b="1" dirty="0" smtClean="0"/>
              <a:t>Desenvolvimento </a:t>
            </a:r>
            <a:r>
              <a:rPr lang="pt-BR" dirty="0" smtClean="0"/>
              <a:t>é responsável por suportar todo o processo de desenvolvimento dos componentes e ativos da arquitetura SOA através dum conjunto de processos, procedimentos e ferramentas.</a:t>
            </a:r>
            <a:endParaRPr lang="pt-BR" i="1" dirty="0"/>
          </a:p>
        </p:txBody>
      </p:sp>
      <p:sp>
        <p:nvSpPr>
          <p:cNvPr id="8" name="Retângulo 7"/>
          <p:cNvSpPr/>
          <p:nvPr/>
        </p:nvSpPr>
        <p:spPr>
          <a:xfrm>
            <a:off x="2195736" y="1270337"/>
            <a:ext cx="174646" cy="103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2699792" y="2769771"/>
            <a:ext cx="5879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camada de </a:t>
            </a:r>
            <a:r>
              <a:rPr lang="pt-BR" b="1" dirty="0" smtClean="0"/>
              <a:t>Informação </a:t>
            </a:r>
            <a:r>
              <a:rPr lang="pt-BR" dirty="0" smtClean="0"/>
              <a:t>é responsável </a:t>
            </a:r>
            <a:r>
              <a:rPr lang="pt-BR" dirty="0"/>
              <a:t>por fornecer uma representação </a:t>
            </a:r>
            <a:r>
              <a:rPr lang="pt-BR" dirty="0" smtClean="0"/>
              <a:t>unificada (</a:t>
            </a:r>
            <a:r>
              <a:rPr lang="pt-BR" b="1" dirty="0"/>
              <a:t>Modelo Canônico </a:t>
            </a:r>
            <a:r>
              <a:rPr lang="pt-BR" dirty="0"/>
              <a:t>de Integração</a:t>
            </a:r>
            <a:r>
              <a:rPr lang="pt-BR" dirty="0" smtClean="0"/>
              <a:t>) </a:t>
            </a:r>
            <a:r>
              <a:rPr lang="pt-BR" dirty="0"/>
              <a:t>das informações </a:t>
            </a:r>
            <a:r>
              <a:rPr lang="pt-BR" dirty="0" smtClean="0"/>
              <a:t>e outros metadados (</a:t>
            </a:r>
            <a:r>
              <a:rPr lang="pt-BR" b="1" dirty="0" smtClean="0"/>
              <a:t>Mensagem Canônica</a:t>
            </a:r>
            <a:r>
              <a:rPr lang="pt-BR" dirty="0" smtClean="0"/>
              <a:t>) necessários </a:t>
            </a:r>
            <a:r>
              <a:rPr lang="pt-BR" dirty="0"/>
              <a:t>n</a:t>
            </a:r>
            <a:r>
              <a:rPr lang="pt-BR" dirty="0" smtClean="0"/>
              <a:t>a </a:t>
            </a:r>
            <a:r>
              <a:rPr lang="pt-BR" dirty="0"/>
              <a:t>implementação</a:t>
            </a:r>
            <a:r>
              <a:rPr lang="pt-BR" dirty="0" smtClean="0"/>
              <a:t> dos </a:t>
            </a:r>
            <a:r>
              <a:rPr lang="pt-BR" dirty="0"/>
              <a:t>serviços de TI, aplicações e </a:t>
            </a:r>
            <a:r>
              <a:rPr lang="pt-BR" dirty="0" smtClean="0"/>
              <a:t>sistemas.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40970" y="1274953"/>
            <a:ext cx="1182758" cy="103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3"/>
          <p:cNvSpPr txBox="1">
            <a:spLocks/>
          </p:cNvSpPr>
          <p:nvPr/>
        </p:nvSpPr>
        <p:spPr>
          <a:xfrm>
            <a:off x="2699792" y="3777302"/>
            <a:ext cx="5879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camada de </a:t>
            </a:r>
            <a:r>
              <a:rPr lang="pt-BR" b="1" dirty="0" smtClean="0"/>
              <a:t>Runtime </a:t>
            </a:r>
            <a:r>
              <a:rPr lang="pt-BR" dirty="0" smtClean="0"/>
              <a:t>é responsável por fornecer todas </a:t>
            </a:r>
            <a:r>
              <a:rPr lang="pt-BR" dirty="0"/>
              <a:t>as funcionalidades de Integração e faz a interconexão entre as diversas camadas e plataformas de solução.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027856" y="1307434"/>
            <a:ext cx="807840" cy="778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 animBg="1"/>
      <p:bldP spid="9" grpId="0"/>
      <p:bldP spid="10" grpId="0" animBg="1"/>
      <p:bldP spid="12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160240" cy="122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Arquitetura de Referência SOA</a:t>
            </a:r>
            <a:br>
              <a:rPr lang="pt-BR" dirty="0" smtClean="0"/>
            </a:br>
            <a:r>
              <a:rPr lang="pt-BR" b="0" i="1" dirty="0" smtClean="0"/>
              <a:t>Componentes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699792" y="1131590"/>
            <a:ext cx="5879008" cy="1169551"/>
          </a:xfrm>
        </p:spPr>
        <p:txBody>
          <a:bodyPr/>
          <a:lstStyle/>
          <a:p>
            <a:r>
              <a:rPr lang="pt-BR" dirty="0" smtClean="0"/>
              <a:t>A camada de </a:t>
            </a:r>
            <a:r>
              <a:rPr lang="pt-BR" b="1" dirty="0" smtClean="0"/>
              <a:t>Operações </a:t>
            </a:r>
            <a:r>
              <a:rPr lang="pt-BR" dirty="0" smtClean="0"/>
              <a:t>é responsável por fornecer as capacidades para fazer a monitorização operacional de toda a arquitetura (disponibilidade, desempenho, etc... ) e manutenção da execução dos serviços com um foco exclusivo aos componentes tecnológicos que suportam os serviços.</a:t>
            </a:r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2411760" y="1270337"/>
            <a:ext cx="174646" cy="103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2699792" y="2481158"/>
            <a:ext cx="5879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camada de </a:t>
            </a:r>
            <a:r>
              <a:rPr lang="pt-BR" b="1" dirty="0" smtClean="0"/>
              <a:t>Segurança </a:t>
            </a:r>
            <a:r>
              <a:rPr lang="pt-BR" dirty="0" smtClean="0"/>
              <a:t>é responsável por fornecer os serviços de infraestrutura necessários para implementar as políticas de segurança, tais como </a:t>
            </a:r>
            <a:r>
              <a:rPr lang="pt-BR" dirty="0"/>
              <a:t>identidade, autenticação, confidencialidade, autorização, </a:t>
            </a:r>
            <a:r>
              <a:rPr lang="pt-BR" dirty="0" smtClean="0"/>
              <a:t>auditoria</a:t>
            </a:r>
            <a:r>
              <a:rPr lang="pt-BR" dirty="0"/>
              <a:t>, integridade das </a:t>
            </a:r>
            <a:r>
              <a:rPr lang="pt-BR" dirty="0" smtClean="0"/>
              <a:t>informações, necessárias aos serviços. </a:t>
            </a:r>
            <a:endParaRPr lang="pt-BR" i="1" dirty="0"/>
          </a:p>
        </p:txBody>
      </p:sp>
      <p:sp>
        <p:nvSpPr>
          <p:cNvPr id="8" name="Retângulo 7"/>
          <p:cNvSpPr/>
          <p:nvPr/>
        </p:nvSpPr>
        <p:spPr>
          <a:xfrm>
            <a:off x="2195736" y="1270337"/>
            <a:ext cx="174646" cy="103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40970" y="1274953"/>
            <a:ext cx="1182758" cy="103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27856" y="1307434"/>
            <a:ext cx="807840" cy="778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24946" y="1275606"/>
            <a:ext cx="174646" cy="103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39552" y="1275606"/>
            <a:ext cx="174646" cy="531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4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14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Arquitetura de Referência SOA</a:t>
            </a:r>
            <a:br>
              <a:rPr lang="pt-BR" dirty="0" smtClean="0"/>
            </a:br>
            <a:r>
              <a:rPr lang="pt-BR" b="0" i="1" dirty="0" smtClean="0"/>
              <a:t>Arquitetura Técnica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84" y="1059582"/>
            <a:ext cx="8327280" cy="523220"/>
          </a:xfrm>
        </p:spPr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b="1" dirty="0" smtClean="0"/>
              <a:t>Arquitetura Técnica </a:t>
            </a:r>
            <a:r>
              <a:rPr lang="pt-BR" dirty="0" smtClean="0"/>
              <a:t>que vai suportar os componentes da Arquitetura de Referência SOA é baseada no </a:t>
            </a:r>
            <a:r>
              <a:rPr lang="pt-BR" b="1" dirty="0" smtClean="0"/>
              <a:t>Oracle SOA Suite 12c</a:t>
            </a:r>
            <a:r>
              <a:rPr lang="pt-BR" dirty="0" smtClean="0"/>
              <a:t>.</a:t>
            </a:r>
            <a:endParaRPr lang="pt-BR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81391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3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Arquitetura de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07904" y="1851670"/>
            <a:ext cx="4968552" cy="2763834"/>
          </a:xfrm>
        </p:spPr>
        <p:txBody>
          <a:bodyPr/>
          <a:lstStyle/>
          <a:p>
            <a:pPr eaLnBrk="0" hangingPunct="0">
              <a:spcBef>
                <a:spcPts val="336"/>
              </a:spcBef>
            </a:pPr>
            <a:r>
              <a:rPr lang="pt-BR" dirty="0" smtClean="0"/>
              <a:t>Uma dessas </a:t>
            </a:r>
            <a:r>
              <a:rPr lang="pt-BR" b="1" dirty="0" smtClean="0"/>
              <a:t>camadas</a:t>
            </a:r>
            <a:r>
              <a:rPr lang="pt-BR" dirty="0" smtClean="0"/>
              <a:t>, a </a:t>
            </a:r>
            <a:r>
              <a:rPr lang="pt-BR" b="1" dirty="0"/>
              <a:t>A</a:t>
            </a:r>
            <a:r>
              <a:rPr lang="pt-BR" b="1" dirty="0" smtClean="0"/>
              <a:t>rquitetura de Serviços</a:t>
            </a:r>
            <a:r>
              <a:rPr lang="pt-BR" dirty="0" smtClean="0"/>
              <a:t> (ou </a:t>
            </a:r>
            <a:r>
              <a:rPr lang="pt-BR" i="1" dirty="0" err="1" smtClean="0"/>
              <a:t>runtime</a:t>
            </a:r>
            <a:r>
              <a:rPr lang="pt-BR" dirty="0" smtClean="0"/>
              <a:t>) disponibiliza todas </a:t>
            </a:r>
            <a:r>
              <a:rPr lang="pt-BR" dirty="0"/>
              <a:t>as funcionalidades de </a:t>
            </a:r>
            <a:r>
              <a:rPr lang="pt-BR" b="1" dirty="0"/>
              <a:t>Integração</a:t>
            </a:r>
            <a:r>
              <a:rPr lang="pt-BR" dirty="0"/>
              <a:t> </a:t>
            </a:r>
            <a:r>
              <a:rPr lang="pt-BR" dirty="0" smtClean="0"/>
              <a:t>características </a:t>
            </a:r>
            <a:r>
              <a:rPr lang="pt-BR" dirty="0"/>
              <a:t>de </a:t>
            </a:r>
            <a:r>
              <a:rPr lang="pt-BR" dirty="0" smtClean="0"/>
              <a:t>um Barramento Corporativo ou </a:t>
            </a:r>
            <a:r>
              <a:rPr lang="pt-BR" dirty="0"/>
              <a:t>ESB (Enterprise Service Bus</a:t>
            </a:r>
            <a:r>
              <a:rPr lang="pt-BR" dirty="0" smtClean="0"/>
              <a:t>), </a:t>
            </a:r>
            <a:r>
              <a:rPr lang="pt-BR" dirty="0"/>
              <a:t>tais como </a:t>
            </a:r>
            <a:r>
              <a:rPr lang="pt-BR" b="1" dirty="0"/>
              <a:t>Validação</a:t>
            </a:r>
            <a:r>
              <a:rPr lang="pt-BR" dirty="0"/>
              <a:t>, </a:t>
            </a:r>
            <a:r>
              <a:rPr lang="pt-BR" b="1" dirty="0"/>
              <a:t>Enriquecimento</a:t>
            </a:r>
            <a:r>
              <a:rPr lang="pt-BR" dirty="0"/>
              <a:t>, </a:t>
            </a:r>
            <a:r>
              <a:rPr lang="pt-BR" b="1" dirty="0"/>
              <a:t>Transformação</a:t>
            </a:r>
            <a:r>
              <a:rPr lang="pt-BR" dirty="0"/>
              <a:t>, </a:t>
            </a:r>
            <a:r>
              <a:rPr lang="pt-BR" b="1" dirty="0"/>
              <a:t>Roteamento</a:t>
            </a:r>
            <a:r>
              <a:rPr lang="pt-BR" dirty="0"/>
              <a:t> e </a:t>
            </a:r>
            <a:r>
              <a:rPr lang="pt-BR" b="1" dirty="0" smtClean="0"/>
              <a:t>Operação</a:t>
            </a:r>
            <a:r>
              <a:rPr lang="pt-BR" dirty="0" smtClean="0"/>
              <a:t> </a:t>
            </a:r>
            <a:r>
              <a:rPr lang="pt-BR" dirty="0"/>
              <a:t>(Padrão VETRO) e os padrões de comunicação para a implementação dos serviços de integração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b="1" dirty="0" smtClean="0"/>
              <a:t>Framework de Execução </a:t>
            </a:r>
            <a:r>
              <a:rPr lang="pt-BR" dirty="0" smtClean="0"/>
              <a:t>irá também prover serviços </a:t>
            </a:r>
            <a:r>
              <a:rPr lang="pt-BR" dirty="0"/>
              <a:t>e </a:t>
            </a:r>
            <a:r>
              <a:rPr lang="pt-BR" dirty="0" smtClean="0"/>
              <a:t>capacidades (</a:t>
            </a:r>
            <a:r>
              <a:rPr lang="pt-BR" b="1" dirty="0" smtClean="0"/>
              <a:t>Serviços de Infraestrutura</a:t>
            </a:r>
            <a:r>
              <a:rPr lang="pt-BR" dirty="0" smtClean="0"/>
              <a:t>) </a:t>
            </a:r>
            <a:r>
              <a:rPr lang="pt-BR" dirty="0"/>
              <a:t>reutilizáveis por toda a arquitetura de </a:t>
            </a:r>
            <a:r>
              <a:rPr lang="pt-BR" dirty="0" smtClean="0"/>
              <a:t>serviços, tais como </a:t>
            </a:r>
            <a:r>
              <a:rPr lang="pt-BR" b="1" dirty="0" err="1" smtClean="0"/>
              <a:t>Logging</a:t>
            </a:r>
            <a:r>
              <a:rPr lang="pt-BR" dirty="0" smtClean="0"/>
              <a:t>, </a:t>
            </a:r>
            <a:r>
              <a:rPr lang="pt-BR" b="1" dirty="0" smtClean="0"/>
              <a:t>Gestão de Erros </a:t>
            </a:r>
            <a:r>
              <a:rPr lang="pt-BR" dirty="0" smtClean="0"/>
              <a:t>ou </a:t>
            </a:r>
            <a:r>
              <a:rPr lang="pt-BR" b="1" dirty="0" smtClean="0"/>
              <a:t>Tradutor de Dados de Referência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1670"/>
            <a:ext cx="316848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13639" y="1171295"/>
            <a:ext cx="8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36"/>
              </a:spcBef>
            </a:pPr>
            <a:r>
              <a:rPr lang="en-US" dirty="0" smtClean="0"/>
              <a:t>A </a:t>
            </a:r>
            <a:r>
              <a:rPr lang="pt-BR" dirty="0" smtClean="0"/>
              <a:t>Arquitetura </a:t>
            </a:r>
            <a:r>
              <a:rPr lang="pt-BR" dirty="0"/>
              <a:t>de Referência define os </a:t>
            </a:r>
            <a:r>
              <a:rPr lang="pt-BR" b="1" dirty="0"/>
              <a:t>padrões</a:t>
            </a:r>
            <a:r>
              <a:rPr lang="pt-BR" dirty="0"/>
              <a:t> a serem empregados e identifica as </a:t>
            </a:r>
            <a:r>
              <a:rPr lang="pt-BR" b="1" dirty="0"/>
              <a:t>camadas</a:t>
            </a:r>
            <a:r>
              <a:rPr lang="pt-BR" dirty="0"/>
              <a:t> e </a:t>
            </a:r>
            <a:r>
              <a:rPr lang="pt-BR" b="1" dirty="0"/>
              <a:t>componentes</a:t>
            </a:r>
            <a:r>
              <a:rPr lang="pt-BR" dirty="0"/>
              <a:t> necessários para  a implementação duma </a:t>
            </a:r>
            <a:r>
              <a:rPr lang="pt-BR" b="1" dirty="0"/>
              <a:t>Arquitetura de Serviços </a:t>
            </a:r>
            <a:r>
              <a:rPr lang="pt-BR" dirty="0"/>
              <a:t>(SOA).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Arquitetura de Referência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5576" y="2067694"/>
            <a:ext cx="2455473" cy="201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635896" y="1794063"/>
            <a:ext cx="5021726" cy="1728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5576" y="4075534"/>
            <a:ext cx="2455473" cy="512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635896" y="3643486"/>
            <a:ext cx="5021726" cy="10164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7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Topologia da Arquitetura de Serviços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23928" y="1131590"/>
            <a:ext cx="4824536" cy="3711785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foi dividida em </a:t>
            </a:r>
            <a:r>
              <a:rPr lang="pt-BR" b="1" dirty="0" smtClean="0"/>
              <a:t>3 camadas </a:t>
            </a:r>
            <a:r>
              <a:rPr lang="pt-BR" dirty="0" smtClean="0"/>
              <a:t>funcionais para permitir a melhor reutilização dos serviços aí implementados.</a:t>
            </a:r>
          </a:p>
          <a:p>
            <a:endParaRPr lang="pt-BR" dirty="0"/>
          </a:p>
          <a:p>
            <a:r>
              <a:rPr lang="pt-BR" dirty="0" smtClean="0"/>
              <a:t>Os serviços de </a:t>
            </a:r>
            <a:r>
              <a:rPr lang="pt-BR" b="1" dirty="0" smtClean="0"/>
              <a:t>Negócio</a:t>
            </a:r>
            <a:r>
              <a:rPr lang="pt-BR" dirty="0" smtClean="0"/>
              <a:t> expõem </a:t>
            </a:r>
            <a:r>
              <a:rPr lang="pt-BR" dirty="0"/>
              <a:t>aos consumidores externos</a:t>
            </a:r>
            <a:r>
              <a:rPr lang="pt-BR" b="1" dirty="0"/>
              <a:t> </a:t>
            </a:r>
            <a:r>
              <a:rPr lang="pt-BR" dirty="0"/>
              <a:t>as funcionalidades e dados </a:t>
            </a:r>
            <a:r>
              <a:rPr lang="pt-BR" dirty="0" smtClean="0"/>
              <a:t>duma </a:t>
            </a:r>
            <a:r>
              <a:rPr lang="pt-BR" b="1" dirty="0"/>
              <a:t>forma </a:t>
            </a:r>
            <a:r>
              <a:rPr lang="pt-BR" b="1" dirty="0" smtClean="0"/>
              <a:t>padronizada </a:t>
            </a:r>
            <a:r>
              <a:rPr lang="pt-BR" dirty="0" smtClean="0"/>
              <a:t>(transporte e mensagem).</a:t>
            </a:r>
          </a:p>
          <a:p>
            <a:r>
              <a:rPr lang="pt-BR" dirty="0" smtClean="0"/>
              <a:t>Os </a:t>
            </a:r>
            <a:r>
              <a:rPr lang="pt-BR" dirty="0"/>
              <a:t>serviços de </a:t>
            </a:r>
            <a:r>
              <a:rPr lang="pt-BR" b="1" dirty="0" smtClean="0"/>
              <a:t>Orquestração </a:t>
            </a:r>
            <a:r>
              <a:rPr lang="pt-BR" dirty="0" smtClean="0"/>
              <a:t>permitem a </a:t>
            </a:r>
            <a:r>
              <a:rPr lang="pt-BR" u="sng" dirty="0" smtClean="0"/>
              <a:t>integração de sistemas</a:t>
            </a:r>
            <a:r>
              <a:rPr lang="pt-BR" dirty="0" smtClean="0"/>
              <a:t> através da orquestração de serviços de domínios </a:t>
            </a:r>
            <a:r>
              <a:rPr lang="pt-BR" b="1" dirty="0" smtClean="0"/>
              <a:t>aplicacionais </a:t>
            </a:r>
            <a:r>
              <a:rPr lang="pt-BR" b="1" dirty="0"/>
              <a:t>diferentes</a:t>
            </a:r>
            <a:r>
              <a:rPr lang="pt-BR" dirty="0"/>
              <a:t> </a:t>
            </a:r>
            <a:r>
              <a:rPr lang="pt-BR" dirty="0" smtClean="0"/>
              <a:t>ou através de serviços </a:t>
            </a:r>
            <a:r>
              <a:rPr lang="pt-BR" dirty="0"/>
              <a:t>técnicos de integração (tais como alterações de </a:t>
            </a:r>
            <a:r>
              <a:rPr lang="pt-BR" b="1" dirty="0"/>
              <a:t>modelo de dados </a:t>
            </a:r>
            <a:r>
              <a:rPr lang="pt-BR" dirty="0"/>
              <a:t>ou </a:t>
            </a:r>
            <a:r>
              <a:rPr lang="pt-BR" b="1" dirty="0"/>
              <a:t>protocolo de </a:t>
            </a:r>
            <a:r>
              <a:rPr lang="pt-BR" b="1" dirty="0" smtClean="0"/>
              <a:t>mensagem)</a:t>
            </a:r>
          </a:p>
          <a:p>
            <a:r>
              <a:rPr lang="pt-BR" dirty="0" smtClean="0"/>
              <a:t>Os serviços de </a:t>
            </a:r>
            <a:r>
              <a:rPr lang="pt-BR" b="1" dirty="0" smtClean="0"/>
              <a:t>Aplicação</a:t>
            </a:r>
            <a:r>
              <a:rPr lang="pt-BR" dirty="0" smtClean="0"/>
              <a:t> são responsáveis por criar uma camada de abstração </a:t>
            </a:r>
            <a:r>
              <a:rPr lang="pt-BR" b="1" dirty="0" smtClean="0"/>
              <a:t>semântica</a:t>
            </a:r>
            <a:r>
              <a:rPr lang="pt-BR" dirty="0" smtClean="0"/>
              <a:t> e </a:t>
            </a:r>
            <a:r>
              <a:rPr lang="pt-BR" b="1" dirty="0" smtClean="0"/>
              <a:t>técnica</a:t>
            </a:r>
            <a:r>
              <a:rPr lang="pt-BR" dirty="0" smtClean="0"/>
              <a:t> das funcionalidades dos provedores e agrupados nos domínios TAM.</a:t>
            </a:r>
            <a:endParaRPr lang="pt-BR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755576" y="2067694"/>
            <a:ext cx="2376264" cy="369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870754" y="2139702"/>
            <a:ext cx="5021726" cy="654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55576" y="2499742"/>
            <a:ext cx="2376264" cy="595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870754" y="2797249"/>
            <a:ext cx="5021726" cy="1070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5576" y="3147814"/>
            <a:ext cx="2376264" cy="720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870754" y="3867894"/>
            <a:ext cx="5021726" cy="9733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9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/>
              <a:t>Barramento </a:t>
            </a:r>
            <a:r>
              <a:rPr lang="pt-BR" b="0" i="1" dirty="0" smtClean="0"/>
              <a:t>Corporativo de </a:t>
            </a:r>
            <a:r>
              <a:rPr lang="pt-BR" b="0" i="1" dirty="0"/>
              <a:t>Serviços </a:t>
            </a:r>
            <a:r>
              <a:rPr lang="pt-BR" b="0" i="1" dirty="0" smtClean="0"/>
              <a:t>“Aplicacionais”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23928" y="1359110"/>
            <a:ext cx="4824536" cy="3410164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b="1" dirty="0" smtClean="0"/>
              <a:t>Serviços de Aplicação </a:t>
            </a:r>
            <a:r>
              <a:rPr lang="pt-BR" dirty="0" smtClean="0"/>
              <a:t>tem </a:t>
            </a:r>
            <a:r>
              <a:rPr lang="pt-BR" dirty="0"/>
              <a:t>a responsabilidade de criar </a:t>
            </a:r>
            <a:r>
              <a:rPr lang="pt-BR" dirty="0" smtClean="0"/>
              <a:t>um </a:t>
            </a:r>
            <a:r>
              <a:rPr lang="pt-BR" u="sng" dirty="0" smtClean="0"/>
              <a:t>barramento </a:t>
            </a:r>
            <a:r>
              <a:rPr lang="pt-BR" u="sng" dirty="0"/>
              <a:t>de abstração de dados</a:t>
            </a:r>
            <a:r>
              <a:rPr lang="pt-BR" dirty="0"/>
              <a:t>, expondo interfaces </a:t>
            </a:r>
            <a:r>
              <a:rPr lang="pt-BR" b="1" dirty="0"/>
              <a:t>S(</a:t>
            </a:r>
            <a:r>
              <a:rPr lang="pt-BR" b="1" dirty="0" err="1"/>
              <a:t>Search</a:t>
            </a:r>
            <a:r>
              <a:rPr lang="pt-BR" b="1" dirty="0"/>
              <a:t>)CRUD</a:t>
            </a:r>
            <a:r>
              <a:rPr lang="pt-BR" dirty="0"/>
              <a:t> das entidades do modelo </a:t>
            </a:r>
            <a:r>
              <a:rPr lang="pt-BR" dirty="0" smtClean="0"/>
              <a:t>canônico e utilizando um padrão de mensagens comum (</a:t>
            </a:r>
            <a:r>
              <a:rPr lang="pt-BR" b="1" dirty="0" smtClean="0"/>
              <a:t>mensagem canônica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Este é um </a:t>
            </a:r>
            <a:r>
              <a:rPr lang="pt-BR" u="sng" dirty="0" smtClean="0"/>
              <a:t>padrão comum</a:t>
            </a:r>
            <a:r>
              <a:rPr lang="pt-BR" dirty="0" smtClean="0"/>
              <a:t> de implementação SOA, pois permite criar um barramento de serviços que expõem </a:t>
            </a:r>
            <a:r>
              <a:rPr lang="pt-BR" b="1" dirty="0" smtClean="0"/>
              <a:t>funcionalidades (e dados) reutilizáveis </a:t>
            </a:r>
            <a:r>
              <a:rPr lang="pt-BR" dirty="0" smtClean="0"/>
              <a:t>por sistemas de outros domínios, permitindo assim o </a:t>
            </a:r>
            <a:r>
              <a:rPr lang="pt-BR" b="1" dirty="0" smtClean="0"/>
              <a:t>desacoplamento</a:t>
            </a:r>
            <a:r>
              <a:rPr lang="pt-BR" dirty="0" smtClean="0"/>
              <a:t> entre sistemas. </a:t>
            </a:r>
            <a:r>
              <a:rPr lang="pt-BR" dirty="0"/>
              <a:t>O uso </a:t>
            </a:r>
            <a:r>
              <a:rPr lang="pt-BR" dirty="0" smtClean="0"/>
              <a:t>dum </a:t>
            </a:r>
            <a:r>
              <a:rPr lang="pt-BR" b="1" dirty="0"/>
              <a:t>modelo canônico de integração</a:t>
            </a:r>
            <a:r>
              <a:rPr lang="pt-BR" dirty="0"/>
              <a:t>, independente dos modelos dos sistemas, permite que se altere o modelo </a:t>
            </a:r>
            <a:r>
              <a:rPr lang="pt-BR" dirty="0" smtClean="0"/>
              <a:t>das mensagens dum </a:t>
            </a:r>
            <a:r>
              <a:rPr lang="pt-BR" dirty="0"/>
              <a:t>sistema sem que se impacte a forma como este comunica com o mundo </a:t>
            </a:r>
            <a:r>
              <a:rPr lang="pt-BR" dirty="0" smtClean="0"/>
              <a:t>exterior (outros sistemas).</a:t>
            </a:r>
            <a:endParaRPr lang="pt-BR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755576" y="3147814"/>
            <a:ext cx="2376264" cy="720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7056376" cy="1083374"/>
          </a:xfrm>
        </p:spPr>
        <p:txBody>
          <a:bodyPr/>
          <a:lstStyle/>
          <a:p>
            <a:r>
              <a:rPr lang="pt-BR" dirty="0" smtClean="0"/>
              <a:t>01 </a:t>
            </a:r>
            <a:r>
              <a:rPr lang="pt-BR" b="0" dirty="0" smtClean="0"/>
              <a:t>Introdução a SOA</a:t>
            </a:r>
          </a:p>
          <a:p>
            <a:r>
              <a:rPr lang="pt-BR" dirty="0"/>
              <a:t>02</a:t>
            </a:r>
            <a:r>
              <a:rPr lang="pt-BR" b="0" dirty="0" smtClean="0"/>
              <a:t> Soluções com SOA</a:t>
            </a:r>
          </a:p>
          <a:p>
            <a:r>
              <a:rPr lang="pt-BR" dirty="0" smtClean="0"/>
              <a:t>03</a:t>
            </a:r>
            <a:r>
              <a:rPr lang="pt-BR" b="0" dirty="0" smtClean="0"/>
              <a:t> </a:t>
            </a:r>
            <a:r>
              <a:rPr lang="pt-BR" b="0" dirty="0"/>
              <a:t>Visão da Arquitetura de Referência</a:t>
            </a:r>
          </a:p>
          <a:p>
            <a:r>
              <a:rPr lang="pt-BR" dirty="0" smtClean="0"/>
              <a:t>04 </a:t>
            </a:r>
            <a:r>
              <a:rPr lang="pt-BR" b="0" dirty="0"/>
              <a:t>Arquitetura de Serviços da </a:t>
            </a:r>
            <a:r>
              <a:rPr lang="pt-BR" b="0" dirty="0" smtClean="0"/>
              <a:t>Oi</a:t>
            </a:r>
            <a:endParaRPr lang="pt-BR" b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73866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presente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pretende introduzir conceitos SOA e a nova Arquitetura de Serviços da OI e clarificar como a Arquitetura de Referência SOA irá suportar este paradigma.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50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Barramento </a:t>
            </a:r>
            <a:r>
              <a:rPr lang="pt-BR" b="0" i="1" dirty="0"/>
              <a:t>Corporativo </a:t>
            </a:r>
            <a:r>
              <a:rPr lang="pt-BR" b="0" i="1" dirty="0" smtClean="0"/>
              <a:t>de Serviços “Aplicacionais”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131840" y="1347614"/>
            <a:ext cx="59046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Os </a:t>
            </a:r>
            <a:r>
              <a:rPr lang="pt-BR" b="1" dirty="0"/>
              <a:t>Serviços de Aplicação</a:t>
            </a:r>
            <a:r>
              <a:rPr lang="pt-BR" dirty="0"/>
              <a:t>, vão orquestrar os diferentes </a:t>
            </a:r>
            <a:r>
              <a:rPr lang="pt-BR" b="1" dirty="0"/>
              <a:t>Serviços de Conetividade </a:t>
            </a:r>
            <a:r>
              <a:rPr lang="pt-BR" dirty="0"/>
              <a:t>das diversas aplicações, mas dum mesmo domínio, para expor uma única </a:t>
            </a:r>
            <a:r>
              <a:rPr lang="pt-BR" b="1" dirty="0"/>
              <a:t>entidade do modelo canônico </a:t>
            </a:r>
            <a:r>
              <a:rPr lang="pt-BR" dirty="0"/>
              <a:t>e as diversas operações (S)CRUD para manipular essa entidade;</a:t>
            </a:r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 smtClean="0"/>
              <a:t>Os </a:t>
            </a:r>
            <a:r>
              <a:rPr lang="pt-BR" b="1" dirty="0"/>
              <a:t>Serviços de </a:t>
            </a:r>
            <a:r>
              <a:rPr lang="pt-BR" b="1" dirty="0" smtClean="0"/>
              <a:t>Conetividade, </a:t>
            </a:r>
            <a:r>
              <a:rPr lang="pt-BR" dirty="0"/>
              <a:t>tem a responsabilidade de “encapsular” </a:t>
            </a:r>
            <a:r>
              <a:rPr lang="pt-BR" u="sng" dirty="0"/>
              <a:t>uma</a:t>
            </a:r>
            <a:r>
              <a:rPr lang="pt-BR" dirty="0"/>
              <a:t> só API duma </a:t>
            </a:r>
            <a:r>
              <a:rPr lang="pt-BR" dirty="0" smtClean="0"/>
              <a:t>“aplicação” </a:t>
            </a:r>
            <a:r>
              <a:rPr lang="pt-BR" dirty="0"/>
              <a:t>no mesmo domínio, harmonizar as </a:t>
            </a:r>
            <a:r>
              <a:rPr lang="pt-BR" b="1" dirty="0"/>
              <a:t>diferenças técnicas</a:t>
            </a:r>
            <a:r>
              <a:rPr lang="pt-BR" dirty="0"/>
              <a:t>, tais como protocolos de transporte entre a aplicação e a arquitetura mas também fazer a harmonização das </a:t>
            </a:r>
            <a:r>
              <a:rPr lang="pt-BR" b="1" dirty="0"/>
              <a:t>diferenças semânticas e sintáticas </a:t>
            </a:r>
            <a:r>
              <a:rPr lang="pt-BR" dirty="0"/>
              <a:t>entre o modelo canônico e o modelo interno de dados de cada API da aplicação;</a:t>
            </a:r>
            <a:endParaRPr lang="en-GB" dirty="0"/>
          </a:p>
          <a:p>
            <a:pPr>
              <a:spcBef>
                <a:spcPts val="0"/>
              </a:spcBef>
            </a:pPr>
            <a:endParaRPr lang="pt-BR" sz="800" dirty="0" smtClean="0"/>
          </a:p>
          <a:p>
            <a:pPr>
              <a:spcBef>
                <a:spcPts val="0"/>
              </a:spcBef>
            </a:pPr>
            <a:endParaRPr lang="pt-BR" sz="800" dirty="0"/>
          </a:p>
          <a:p>
            <a:pPr>
              <a:spcBef>
                <a:spcPts val="0"/>
              </a:spcBef>
            </a:pPr>
            <a:r>
              <a:rPr lang="pt-BR" dirty="0" smtClean="0"/>
              <a:t>As </a:t>
            </a:r>
            <a:r>
              <a:rPr lang="pt-BR" b="1" dirty="0" smtClean="0"/>
              <a:t>diferenças de SLA</a:t>
            </a:r>
            <a:r>
              <a:rPr lang="pt-BR" dirty="0" smtClean="0"/>
              <a:t>, são as mais difíceis de harmonizar, mas os serviços de aplicação vão expor um </a:t>
            </a:r>
            <a:r>
              <a:rPr lang="pt-BR" b="1" dirty="0" smtClean="0"/>
              <a:t>SLA único e uniforme </a:t>
            </a:r>
            <a:r>
              <a:rPr lang="pt-BR" dirty="0" smtClean="0"/>
              <a:t>para cada entidade;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622"/>
            <a:ext cx="2304256" cy="306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5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131840" y="1131590"/>
            <a:ext cx="5688632" cy="830997"/>
          </a:xfrm>
        </p:spPr>
        <p:txBody>
          <a:bodyPr/>
          <a:lstStyle/>
          <a:p>
            <a:r>
              <a:rPr lang="pt-BR" sz="1600" dirty="0" smtClean="0"/>
              <a:t>A implementação na </a:t>
            </a:r>
            <a:r>
              <a:rPr lang="pt-BR" sz="1600" b="1" dirty="0" smtClean="0"/>
              <a:t>Camada de Aplicação</a:t>
            </a:r>
            <a:r>
              <a:rPr lang="pt-BR" sz="1600" dirty="0" smtClean="0"/>
              <a:t> deste </a:t>
            </a:r>
            <a:r>
              <a:rPr lang="pt-BR" sz="1600" u="sng" dirty="0" smtClean="0"/>
              <a:t>padrão de integração</a:t>
            </a:r>
            <a:r>
              <a:rPr lang="pt-BR" sz="1600" dirty="0" smtClean="0"/>
              <a:t> traz benefícios em termos de organização dos serviços.</a:t>
            </a:r>
            <a:endParaRPr lang="pt-BR" sz="1600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131840" y="2075239"/>
            <a:ext cx="58326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 smtClean="0"/>
              <a:t>Apesar dos Serviços de </a:t>
            </a:r>
            <a:r>
              <a:rPr lang="pt-BR" b="1" dirty="0" smtClean="0"/>
              <a:t>Negócio</a:t>
            </a:r>
            <a:r>
              <a:rPr lang="pt-BR" dirty="0" smtClean="0"/>
              <a:t> e </a:t>
            </a:r>
            <a:r>
              <a:rPr lang="pt-BR" b="1" dirty="0" smtClean="0"/>
              <a:t>Orquestração</a:t>
            </a:r>
            <a:r>
              <a:rPr lang="pt-BR" dirty="0" smtClean="0"/>
              <a:t> usarem mensagens baseados em entidade canônica estas poderão ser mais </a:t>
            </a:r>
            <a:r>
              <a:rPr lang="pt-BR" b="1" dirty="0" smtClean="0"/>
              <a:t>agregadores </a:t>
            </a:r>
            <a:r>
              <a:rPr lang="pt-BR" dirty="0" smtClean="0"/>
              <a:t>(Cliente + Contato), utilizando mais de uma entidade para tornar mais </a:t>
            </a:r>
            <a:r>
              <a:rPr lang="pt-BR" b="1" dirty="0" smtClean="0"/>
              <a:t>flexível</a:t>
            </a:r>
            <a:r>
              <a:rPr lang="pt-BR" dirty="0" smtClean="0"/>
              <a:t> as camadas superiores para a implementação de </a:t>
            </a:r>
            <a:r>
              <a:rPr lang="pt-BR" b="1" dirty="0" smtClean="0"/>
              <a:t>operações de negócio</a:t>
            </a:r>
            <a:r>
              <a:rPr lang="pt-BR" dirty="0" smtClean="0"/>
              <a:t>, mais próximas do processos de negócio. </a:t>
            </a:r>
          </a:p>
          <a:p>
            <a:pPr>
              <a:spcBef>
                <a:spcPts val="0"/>
              </a:spcBef>
            </a:pPr>
            <a:endParaRPr lang="pt-BR" sz="800" dirty="0"/>
          </a:p>
          <a:p>
            <a:pPr>
              <a:spcBef>
                <a:spcPts val="0"/>
              </a:spcBef>
            </a:pPr>
            <a:r>
              <a:rPr lang="pt-BR" dirty="0" smtClean="0"/>
              <a:t>Implementando os Serviços de Aplicação mais orientadas às </a:t>
            </a:r>
            <a:r>
              <a:rPr lang="pt-BR" b="1" dirty="0" smtClean="0"/>
              <a:t>Entidades de Negócio</a:t>
            </a:r>
            <a:r>
              <a:rPr lang="pt-BR" dirty="0" smtClean="0"/>
              <a:t>, estas tornam-se excelentes candidatos para </a:t>
            </a:r>
            <a:r>
              <a:rPr lang="pt-BR" b="1" dirty="0" smtClean="0"/>
              <a:t>implementações REST</a:t>
            </a:r>
            <a:r>
              <a:rPr lang="pt-BR" dirty="0" smtClean="0"/>
              <a:t>.</a:t>
            </a:r>
          </a:p>
          <a:p>
            <a:pPr>
              <a:spcBef>
                <a:spcPts val="0"/>
              </a:spcBef>
            </a:pPr>
            <a:endParaRPr lang="en-GB" b="1" dirty="0" smtClean="0"/>
          </a:p>
          <a:p>
            <a:pPr>
              <a:spcBef>
                <a:spcPts val="0"/>
              </a:spcBef>
            </a:pPr>
            <a:r>
              <a:rPr lang="pt-BR" b="1" dirty="0" smtClean="0"/>
              <a:t>Centraliza-se</a:t>
            </a:r>
            <a:r>
              <a:rPr lang="pt-BR" dirty="0" smtClean="0"/>
              <a:t> nesta camada todos os serviços que necessitam </a:t>
            </a:r>
            <a:r>
              <a:rPr lang="pt-BR" b="1" dirty="0" smtClean="0"/>
              <a:t>transformação de/para </a:t>
            </a:r>
            <a:r>
              <a:rPr lang="pt-BR" dirty="0" smtClean="0"/>
              <a:t>o</a:t>
            </a:r>
            <a:r>
              <a:rPr lang="pt-BR" b="1" dirty="0" smtClean="0"/>
              <a:t> modelo canônico de dados </a:t>
            </a:r>
            <a:r>
              <a:rPr lang="pt-BR" dirty="0" smtClean="0"/>
              <a:t>permitindo que múltiplas aplicações, via serviços, consumam estas entidades.</a:t>
            </a:r>
            <a:endParaRPr lang="en-GB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Barramento </a:t>
            </a:r>
            <a:r>
              <a:rPr lang="pt-BR" b="0" i="1" dirty="0"/>
              <a:t>Corporativo </a:t>
            </a:r>
            <a:r>
              <a:rPr lang="pt-BR" b="0" i="1" dirty="0" smtClean="0"/>
              <a:t>de Serviços “Aplicacionais”</a:t>
            </a:r>
            <a:endParaRPr lang="pt-BR" b="0" i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622"/>
            <a:ext cx="2304256" cy="306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9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843808" y="1275606"/>
            <a:ext cx="5904656" cy="3439403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Para garantir uma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gestão mais adequada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 identificação e desenvolvimento de serviços na Oi, consumidores e provedores de serviços irão interagir com 3 áreas (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Modelo Canônico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Dados de  Referência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Integração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b="1" dirty="0" smtClean="0"/>
              <a:t>Modelo Canônico </a:t>
            </a:r>
            <a:r>
              <a:rPr lang="pt-BR" dirty="0"/>
              <a:t>servirá de </a:t>
            </a:r>
            <a:r>
              <a:rPr lang="pt-BR" b="1" dirty="0"/>
              <a:t>vocabulário comum </a:t>
            </a:r>
            <a:r>
              <a:rPr lang="pt-BR" dirty="0"/>
              <a:t>entre</a:t>
            </a:r>
            <a:r>
              <a:rPr lang="pt-PT" dirty="0">
                <a:latin typeface="Myriad Pro" pitchFamily="34" charset="0"/>
              </a:rPr>
              <a:t> todos os sistemas e/ou aplicações que tenham de passar informação relevante através do </a:t>
            </a:r>
            <a:r>
              <a:rPr lang="pt-PT" dirty="0" smtClean="0">
                <a:latin typeface="Myriad Pro" pitchFamily="34" charset="0"/>
              </a:rPr>
              <a:t>Barramento. 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Alguns dos atributos das entidades de negócio que irão transitar no Barramento serão identifcados como </a:t>
            </a:r>
            <a:r>
              <a:rPr lang="pt-PT" b="1" dirty="0" smtClean="0">
                <a:latin typeface="Myriad Pro" pitchFamily="34" charset="0"/>
              </a:rPr>
              <a:t>Dados de Referência</a:t>
            </a:r>
            <a:r>
              <a:rPr lang="pt-PT" dirty="0" smtClean="0">
                <a:latin typeface="Myriad Pro" pitchFamily="34" charset="0"/>
              </a:rPr>
              <a:t>. Estes serão geridos independentemente e caberá a uma equipa dedicada a </a:t>
            </a:r>
            <a:r>
              <a:rPr lang="pt-PT" b="1" dirty="0" smtClean="0">
                <a:latin typeface="Myriad Pro" pitchFamily="34" charset="0"/>
              </a:rPr>
              <a:t>identificação e manutenção destes dados </a:t>
            </a:r>
            <a:r>
              <a:rPr lang="pt-PT" dirty="0" smtClean="0">
                <a:latin typeface="Myriad Pro" pitchFamily="34" charset="0"/>
              </a:rPr>
              <a:t>e do seu </a:t>
            </a:r>
            <a:r>
              <a:rPr lang="pt-PT" b="1" dirty="0" smtClean="0">
                <a:latin typeface="Myriad Pro" pitchFamily="34" charset="0"/>
              </a:rPr>
              <a:t>mapeamento</a:t>
            </a:r>
            <a:r>
              <a:rPr lang="pt-PT" dirty="0" smtClean="0">
                <a:latin typeface="Myriad Pro" pitchFamily="34" charset="0"/>
              </a:rPr>
              <a:t> entre os diversos sistemas e/ou aplicações.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Integração,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através da nova Arquitetura de Serviços irá depois disponibilizar aos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consumidores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através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serviços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funcionalidades e dados dos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provedores.</a:t>
            </a:r>
            <a:endParaRPr lang="pt-PT" b="1" dirty="0" smtClean="0">
              <a:latin typeface="Myriad Pro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8" y="1275606"/>
            <a:ext cx="223870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Arquitetura de Serviços (SOA)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Governança de Dados na Integração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464" y="1203598"/>
            <a:ext cx="4789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Canônico </a:t>
            </a:r>
            <a:r>
              <a:rPr lang="pt-PT" altLang="pt-PT" sz="12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Adj</a:t>
            </a:r>
            <a:r>
              <a:rPr lang="pt-PT" altLang="pt-PT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PT" altLang="pt-PT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algn="just" eaLnBrk="0" hangingPunct="0"/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está de acordo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 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 normas estabelecidas ou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convencionadas; Normativo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 que estabelece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regras.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04" y="2125181"/>
            <a:ext cx="4402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Um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Canônico de Dados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constitui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assim um </a:t>
            </a:r>
            <a:r>
              <a:rPr lang="pt-PT" altLang="pt-PT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lógico de informação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(metadados) representando as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entidades de negócio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interesse para uma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organização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bem como os atributos que as caracterizam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eaLnBrk="0" hangingPunct="0"/>
            <a:endParaRPr lang="pt-PT" altLang="pt-PT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Representará o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vocabulário comum </a:t>
            </a:r>
            <a:r>
              <a:rPr lang="pt-PT" altLang="pt-PT" sz="1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PT" altLang="pt-PT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 Franca</a:t>
            </a:r>
            <a:r>
              <a:rPr lang="pt-PT" altLang="pt-PT" sz="1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utilizado por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aplicações e/ou sistemas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 tenham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passar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entre elas informação relevante, através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 </a:t>
            </a:r>
            <a:r>
              <a:rPr lang="pt-PT" altLang="pt-PT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integração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para a execução de processos de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negócio.</a:t>
            </a:r>
            <a:endParaRPr lang="pt-PT" altLang="pt-PT" sz="1400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ibm.com/developerworks/rational/library/content/03July/2000/2428/2428_fig7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31590"/>
            <a:ext cx="3504339" cy="338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868144" y="4660562"/>
            <a:ext cx="2755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Fonte: IBM, “</a:t>
            </a:r>
            <a:r>
              <a:rPr lang="pt-BR" sz="800" dirty="0" err="1" smtClean="0"/>
              <a:t>Modeling</a:t>
            </a:r>
            <a:r>
              <a:rPr lang="pt-BR" sz="800" dirty="0" smtClean="0"/>
              <a:t> </a:t>
            </a:r>
            <a:r>
              <a:rPr lang="pt-BR" sz="800" dirty="0" err="1" smtClean="0"/>
              <a:t>the</a:t>
            </a:r>
            <a:r>
              <a:rPr lang="pt-BR" sz="800" dirty="0" smtClean="0"/>
              <a:t> </a:t>
            </a:r>
            <a:r>
              <a:rPr lang="pt-BR" sz="800" dirty="0" err="1" smtClean="0"/>
              <a:t>enterprise</a:t>
            </a:r>
            <a:r>
              <a:rPr lang="pt-BR" sz="800" dirty="0" smtClean="0"/>
              <a:t> data </a:t>
            </a:r>
            <a:r>
              <a:rPr lang="pt-BR" sz="800" dirty="0" err="1" smtClean="0"/>
              <a:t>arquiteture</a:t>
            </a:r>
            <a:r>
              <a:rPr lang="pt-BR" sz="800" dirty="0" smtClean="0"/>
              <a:t>”, 2003</a:t>
            </a:r>
            <a:endParaRPr lang="pt-BR" sz="800" dirty="0"/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43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Conceito do Modelo Canônico (Modelo Corporativo de Dados)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1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432000" y="1131590"/>
            <a:ext cx="824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Modelo Canônico de Dados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 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modelo lógico de informação corporativa </a:t>
            </a: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 Oi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simplificado e suficientemente genérico para representar, numa linguagem comum, as entidades de negócio, bem como os atributos que as caracterizam e como se relacionam entre si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 com os sistemas e/ou aplicações fontes desses dados.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3"/>
          <p:cNvSpPr txBox="1">
            <a:spLocks/>
          </p:cNvSpPr>
          <p:nvPr/>
        </p:nvSpPr>
        <p:spPr>
          <a:xfrm>
            <a:off x="2483768" y="2141092"/>
            <a:ext cx="6192688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o dicionário 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semântica, i.e. significado) da organização e identifica as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entidades de negócio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(cliente, ordem, conta fatura, etc..), alinhado ao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SID*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TMForum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os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cada entidade de negócio (atributos identificadores, base e extensão), 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indicando as respetivas </a:t>
            </a: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identifica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associações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entre as diferentes entidades através de diagramas;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 e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 as entidades 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negócio corporativas com os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e/ou aplicações que as implementam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representação técnica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das entidades (i.e.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sintaxe – tipo, formato, tamanho, etc.. ) e identifica os atributos com valores fechados, que definimos como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dados referência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5" y="2251457"/>
            <a:ext cx="1803467" cy="269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Modelo Canônico na Oi</a:t>
            </a:r>
            <a:endParaRPr lang="pt-BR" dirty="0"/>
          </a:p>
        </p:txBody>
      </p:sp>
      <p:sp>
        <p:nvSpPr>
          <p:cNvPr id="12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44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64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23928" y="1193140"/>
            <a:ext cx="4752528" cy="353943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0" lvl="1" eaLnBrk="0" hangingPunct="0"/>
            <a:r>
              <a:rPr lang="pt-BR" sz="1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Modelo Canônico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será instanciado em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modelos de dados de integração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, que servirão de  </a:t>
            </a:r>
            <a:r>
              <a:rPr lang="pt-BR" sz="1400" b="1" i="1" dirty="0" smtClean="0">
                <a:latin typeface="Arial" pitchFamily="34" charset="0"/>
                <a:cs typeface="Arial" pitchFamily="34" charset="0"/>
              </a:rPr>
              <a:t>contrato de integração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entre sistemas e/ou aplicações, relativamente a um </a:t>
            </a:r>
            <a:r>
              <a:rPr lang="pt-BR" sz="1400" u="sng" dirty="0" err="1" smtClean="0">
                <a:latin typeface="Arial" pitchFamily="34" charset="0"/>
                <a:cs typeface="Arial" pitchFamily="34" charset="0"/>
              </a:rPr>
              <a:t>sub-conjunto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da informação existente no Modelo Canônico.</a:t>
            </a:r>
          </a:p>
          <a:p>
            <a:pPr marL="0" lvl="1" eaLnBrk="0" hangingPunct="0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BR" sz="1400" dirty="0" smtClean="0">
                <a:latin typeface="Arial" pitchFamily="34" charset="0"/>
                <a:cs typeface="Arial" pitchFamily="34" charset="0"/>
              </a:rPr>
              <a:t>Será a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instanciação técnica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deste modelo que será </a:t>
            </a:r>
            <a:r>
              <a:rPr lang="pt-BR" sz="1400" i="1" dirty="0" smtClean="0">
                <a:latin typeface="Arial" pitchFamily="34" charset="0"/>
                <a:cs typeface="Arial" pitchFamily="34" charset="0"/>
              </a:rPr>
              <a:t>usado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400" i="1" dirty="0" smtClean="0">
                <a:latin typeface="Arial" pitchFamily="34" charset="0"/>
                <a:cs typeface="Arial" pitchFamily="34" charset="0"/>
              </a:rPr>
              <a:t>exposto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pelas plataformas de integração para fazer circular informações entre os diversos sistemas e/ou aplicações. </a:t>
            </a:r>
          </a:p>
          <a:p>
            <a:pPr marL="0" lvl="1" eaLnBrk="0" hangingPunct="0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BR" sz="1400" dirty="0">
                <a:latin typeface="Arial" pitchFamily="34" charset="0"/>
                <a:cs typeface="Arial" pitchFamily="34" charset="0"/>
              </a:rPr>
              <a:t>O uso dum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modelo canônico de integração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independente dos modelos dos sistemas,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f</a:t>
            </a:r>
            <a:r>
              <a:rPr lang="pt-PT" altLang="pt-PT" sz="1400" b="1" dirty="0">
                <a:latin typeface="Arial" pitchFamily="34" charset="0"/>
                <a:cs typeface="Arial" pitchFamily="34" charset="0"/>
              </a:rPr>
              <a:t>acilita</a:t>
            </a:r>
            <a:r>
              <a:rPr lang="pt-PT" altLang="pt-PT" sz="14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altLang="pt-PT" sz="1400" b="1" dirty="0">
                <a:latin typeface="Arial" pitchFamily="34" charset="0"/>
                <a:cs typeface="Arial" pitchFamily="34" charset="0"/>
              </a:rPr>
              <a:t>simplifica</a:t>
            </a:r>
            <a:r>
              <a:rPr lang="pt-PT" altLang="pt-PT" sz="1400" dirty="0">
                <a:latin typeface="Arial" pitchFamily="34" charset="0"/>
                <a:cs typeface="Arial" pitchFamily="34" charset="0"/>
              </a:rPr>
              <a:t> a integração aplicacional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ermitindo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que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analistas de sistemas e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usuários de negócios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discutam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a solução de integração em termos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corporativos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6" y="1396355"/>
            <a:ext cx="3166640" cy="311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Para que serve o Modelo Canônico em Integração</a:t>
            </a:r>
            <a:endParaRPr lang="pt-BR" dirty="0"/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45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11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31590"/>
            <a:ext cx="7667845" cy="588216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BR" dirty="0"/>
              <a:t>A </a:t>
            </a:r>
            <a:r>
              <a:rPr lang="pt-BR" b="1" dirty="0"/>
              <a:t>governança dos dados </a:t>
            </a:r>
            <a:r>
              <a:rPr lang="pt-BR" dirty="0"/>
              <a:t>que trafegam na Arquitetura de Serviços é </a:t>
            </a:r>
            <a:r>
              <a:rPr lang="pt-BR" dirty="0" smtClean="0"/>
              <a:t>uma necessidade importante </a:t>
            </a:r>
            <a:r>
              <a:rPr lang="pt-BR" dirty="0"/>
              <a:t>para a Arquitetura de </a:t>
            </a:r>
            <a:r>
              <a:rPr lang="pt-BR" dirty="0" smtClean="0"/>
              <a:t>Serviços</a:t>
            </a:r>
            <a:r>
              <a:rPr lang="pt-PT" dirty="0" smtClean="0">
                <a:solidFill>
                  <a:srgbClr val="000000"/>
                </a:solidFill>
              </a:rPr>
              <a:t>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05104" y="1803570"/>
            <a:ext cx="4572704" cy="605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Modelo Canônico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visão de alto nível das entidades de negócio, </a:t>
            </a:r>
            <a:r>
              <a:rPr lang="pt-P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descreve </a:t>
            </a:r>
            <a:r>
              <a:rPr lang="pt-P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conceito e as suas associações.</a:t>
            </a:r>
          </a:p>
        </p:txBody>
      </p:sp>
      <p:pic>
        <p:nvPicPr>
          <p:cNvPr id="13" name="Picture 2" descr="http://www.ibm.com/developerworks/rational/library/content/03July/2000/2428/2428_fig7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3" y="1803577"/>
            <a:ext cx="2958160" cy="28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entagon 33"/>
          <p:cNvSpPr/>
          <p:nvPr/>
        </p:nvSpPr>
        <p:spPr>
          <a:xfrm>
            <a:off x="512912" y="1815520"/>
            <a:ext cx="3383173" cy="1284194"/>
          </a:xfrm>
          <a:prstGeom prst="homePlate">
            <a:avLst>
              <a:gd name="adj" fmla="val 1609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33"/>
          <p:cNvSpPr/>
          <p:nvPr/>
        </p:nvSpPr>
        <p:spPr>
          <a:xfrm>
            <a:off x="512912" y="3171722"/>
            <a:ext cx="3383173" cy="1488260"/>
          </a:xfrm>
          <a:prstGeom prst="homePlate">
            <a:avLst>
              <a:gd name="adj" fmla="val 1402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4005104" y="3171722"/>
            <a:ext cx="4572704" cy="744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Os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Modelos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de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Integração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irão traduzir técnicamente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a representação do modelo de dados canónico numa determinada plataforma ou mecanismo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integração (Online e Batch).</a:t>
            </a:r>
          </a:p>
        </p:txBody>
      </p:sp>
      <p:sp>
        <p:nvSpPr>
          <p:cNvPr id="17" name="Rectangle 34"/>
          <p:cNvSpPr/>
          <p:nvPr/>
        </p:nvSpPr>
        <p:spPr>
          <a:xfrm>
            <a:off x="4005104" y="2451642"/>
            <a:ext cx="457270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Canônico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funcionalmente as entidades e os seus atributos, indicando as respetivas características e diferentes associações com os sistemas que as realizam.</a:t>
            </a:r>
            <a:endParaRPr lang="pt-PT" sz="1200" b="1" dirty="0">
              <a:latin typeface="Myriad Pro" pitchFamily="34" charset="0"/>
            </a:endParaRPr>
          </a:p>
        </p:txBody>
      </p:sp>
      <p:sp>
        <p:nvSpPr>
          <p:cNvPr id="18" name="Rectangle 34"/>
          <p:cNvSpPr/>
          <p:nvPr/>
        </p:nvSpPr>
        <p:spPr>
          <a:xfrm>
            <a:off x="4005104" y="3975760"/>
            <a:ext cx="4572704" cy="684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As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Especificações de Serviço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ou/e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Interface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identificam o mapeamento entre as diferentes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mensagens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 utilizadas pelos Interfaces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Sistema utilizando o Modelo Canônico como base.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Rectangl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3090901" y="2363905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Canônico</a:t>
            </a:r>
          </a:p>
        </p:txBody>
      </p:sp>
      <p:sp>
        <p:nvSpPr>
          <p:cNvPr id="20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6200000">
            <a:off x="3119500" y="3762086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Integração</a:t>
            </a:r>
          </a:p>
        </p:txBody>
      </p:sp>
      <p:sp>
        <p:nvSpPr>
          <p:cNvPr id="4" name="Seta para cima e para baixo 3"/>
          <p:cNvSpPr/>
          <p:nvPr/>
        </p:nvSpPr>
        <p:spPr>
          <a:xfrm>
            <a:off x="8577808" y="1767420"/>
            <a:ext cx="314672" cy="28444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Arquitetura de Serviços (SOA)</a:t>
            </a:r>
            <a:br>
              <a:rPr lang="pt-BR" dirty="0" smtClean="0"/>
            </a:br>
            <a:r>
              <a:rPr lang="pt-BR" b="0" i="1" dirty="0"/>
              <a:t>Governança de Dados na Integração</a:t>
            </a:r>
          </a:p>
        </p:txBody>
      </p:sp>
      <p:sp>
        <p:nvSpPr>
          <p:cNvPr id="21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46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Arquitetura de Serviços (SOA)</a:t>
            </a:r>
            <a:br>
              <a:rPr lang="pt-BR" dirty="0" smtClean="0"/>
            </a:br>
            <a:r>
              <a:rPr lang="pt-BR" b="0" i="1" dirty="0" smtClean="0"/>
              <a:t>Governança de Reference Data</a:t>
            </a:r>
            <a:endParaRPr lang="pt-BR" b="0" i="1" dirty="0"/>
          </a:p>
        </p:txBody>
      </p:sp>
      <p:sp>
        <p:nvSpPr>
          <p:cNvPr id="14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47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Diagram 4"/>
          <p:cNvGraphicFramePr/>
          <p:nvPr>
            <p:extLst>
              <p:ext uri="{D42A27DB-BD31-4B8C-83A1-F6EECF244321}">
                <p14:modId xmlns:p14="http://schemas.microsoft.com/office/powerpoint/2010/main" val="1250718491"/>
              </p:ext>
            </p:extLst>
          </p:nvPr>
        </p:nvGraphicFramePr>
        <p:xfrm>
          <a:off x="3816424" y="1131590"/>
          <a:ext cx="4139952" cy="343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3"/>
          <p:cNvSpPr txBox="1"/>
          <p:nvPr/>
        </p:nvSpPr>
        <p:spPr>
          <a:xfrm>
            <a:off x="415773" y="1304754"/>
            <a:ext cx="407373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b="1" dirty="0" smtClean="0">
                <a:latin typeface="Arial"/>
                <a:cs typeface="Arial"/>
              </a:rPr>
              <a:t>Dados de Referência</a:t>
            </a:r>
            <a:r>
              <a:rPr lang="pt-BR" sz="1400" dirty="0" smtClean="0">
                <a:latin typeface="Arial"/>
                <a:cs typeface="Arial"/>
              </a:rPr>
              <a:t>, ou </a:t>
            </a:r>
            <a:r>
              <a:rPr lang="pt-BR" sz="1400" i="1" dirty="0" smtClean="0">
                <a:latin typeface="Arial"/>
                <a:cs typeface="Arial"/>
              </a:rPr>
              <a:t>“Reference Data” </a:t>
            </a:r>
            <a:r>
              <a:rPr lang="pt-BR" sz="1400" dirty="0" smtClean="0">
                <a:latin typeface="Arial"/>
                <a:cs typeface="Arial"/>
              </a:rPr>
              <a:t>são dados que ajudam a </a:t>
            </a:r>
            <a:r>
              <a:rPr lang="pt-BR" sz="1400" b="1" dirty="0" smtClean="0">
                <a:latin typeface="Arial"/>
                <a:cs typeface="Arial"/>
              </a:rPr>
              <a:t>categorizar</a:t>
            </a:r>
            <a:r>
              <a:rPr lang="pt-BR" sz="1400" dirty="0" smtClean="0">
                <a:latin typeface="Arial"/>
                <a:cs typeface="Arial"/>
              </a:rPr>
              <a:t> outros dados ou </a:t>
            </a:r>
            <a:r>
              <a:rPr lang="pt-BR" sz="1400" b="1" dirty="0" smtClean="0">
                <a:latin typeface="Arial"/>
                <a:cs typeface="Arial"/>
              </a:rPr>
              <a:t>entidades de negócio </a:t>
            </a:r>
            <a:r>
              <a:rPr lang="pt-BR" sz="1400" dirty="0" smtClean="0">
                <a:latin typeface="Arial"/>
                <a:cs typeface="Arial"/>
              </a:rPr>
              <a:t>numa aplicação ou base de dados;</a:t>
            </a:r>
            <a:endParaRPr lang="pt-BR" sz="1400" dirty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Podem também materializar regras de negócio;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São o que chamamos normalmente por domínios, lista de valores ou tabelas de </a:t>
            </a:r>
            <a:r>
              <a:rPr lang="pt-BR" sz="1400" i="1" dirty="0">
                <a:latin typeface="Arial"/>
                <a:cs typeface="Arial"/>
              </a:rPr>
              <a:t>“</a:t>
            </a:r>
            <a:r>
              <a:rPr lang="pt-BR" sz="1400" i="1" dirty="0" err="1">
                <a:latin typeface="Arial"/>
                <a:cs typeface="Arial"/>
              </a:rPr>
              <a:t>lookup</a:t>
            </a:r>
            <a:r>
              <a:rPr lang="pt-BR" sz="1400" dirty="0">
                <a:latin typeface="Arial"/>
                <a:cs typeface="Arial"/>
              </a:rPr>
              <a:t>”;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Diferente de Dados </a:t>
            </a:r>
            <a:r>
              <a:rPr lang="pt-BR" sz="1400" b="1" dirty="0" smtClean="0">
                <a:latin typeface="Arial"/>
                <a:cs typeface="Arial"/>
              </a:rPr>
              <a:t>Transacionais</a:t>
            </a:r>
            <a:r>
              <a:rPr lang="pt-BR" sz="1400" dirty="0" smtClean="0">
                <a:latin typeface="Arial"/>
                <a:cs typeface="Arial"/>
              </a:rPr>
              <a:t> (que representam dados criados por transações numa aplicação) ou Dados </a:t>
            </a:r>
            <a:r>
              <a:rPr lang="pt-BR" sz="1400" b="1" dirty="0" smtClean="0">
                <a:latin typeface="Arial"/>
                <a:cs typeface="Arial"/>
              </a:rPr>
              <a:t>Mestre</a:t>
            </a:r>
            <a:r>
              <a:rPr lang="pt-BR" sz="1400" dirty="0" smtClean="0">
                <a:latin typeface="Arial"/>
                <a:cs typeface="Arial"/>
              </a:rPr>
              <a:t> (que representam as entidades de negócio )</a:t>
            </a:r>
            <a:endParaRPr lang="pt-BR" sz="1400" dirty="0">
              <a:latin typeface="Arial"/>
              <a:cs typeface="Arial"/>
            </a:endParaRPr>
          </a:p>
        </p:txBody>
      </p:sp>
      <p:cxnSp>
        <p:nvCxnSpPr>
          <p:cNvPr id="17" name="Straight Connector 2"/>
          <p:cNvCxnSpPr/>
          <p:nvPr/>
        </p:nvCxnSpPr>
        <p:spPr bwMode="auto">
          <a:xfrm>
            <a:off x="5351410" y="3796047"/>
            <a:ext cx="1460665" cy="0"/>
          </a:xfrm>
          <a:prstGeom prst="line">
            <a:avLst/>
          </a:prstGeom>
          <a:solidFill>
            <a:srgbClr val="0055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8"/>
          <p:cNvSpPr/>
          <p:nvPr/>
        </p:nvSpPr>
        <p:spPr>
          <a:xfrm>
            <a:off x="7812360" y="1606029"/>
            <a:ext cx="1331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Bilhete de Defeito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Ordem</a:t>
            </a:r>
            <a:r>
              <a:rPr kumimoji="0" lang="pt-BR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de Serviço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9" name="Straight Connector 13"/>
          <p:cNvCxnSpPr/>
          <p:nvPr/>
        </p:nvCxnSpPr>
        <p:spPr bwMode="auto">
          <a:xfrm flipH="1">
            <a:off x="7871832" y="1491630"/>
            <a:ext cx="1060644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26"/>
          <p:cNvCxnSpPr/>
          <p:nvPr/>
        </p:nvCxnSpPr>
        <p:spPr bwMode="auto">
          <a:xfrm flipH="1">
            <a:off x="7453124" y="2211710"/>
            <a:ext cx="1479352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8"/>
          <p:cNvCxnSpPr/>
          <p:nvPr/>
        </p:nvCxnSpPr>
        <p:spPr bwMode="auto">
          <a:xfrm flipH="1">
            <a:off x="7013959" y="2923010"/>
            <a:ext cx="1918517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30"/>
          <p:cNvCxnSpPr/>
          <p:nvPr/>
        </p:nvCxnSpPr>
        <p:spPr bwMode="auto">
          <a:xfrm flipH="1">
            <a:off x="6661594" y="3651870"/>
            <a:ext cx="2393289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8"/>
          <p:cNvSpPr/>
          <p:nvPr/>
        </p:nvSpPr>
        <p:spPr>
          <a:xfrm>
            <a:off x="6985580" y="3669119"/>
            <a:ext cx="1546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Status</a:t>
            </a:r>
            <a:r>
              <a:rPr kumimoji="0" lang="pt-BR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de Cliente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baseline="0" dirty="0" smtClean="0"/>
              <a:t>Tipo de Serviço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Centros de Custo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Códigos de Países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7201604" y="2931790"/>
            <a:ext cx="1546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Cliente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Recurso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Produto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7380312" y="2212458"/>
            <a:ext cx="17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Oferta de Produto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Campanha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Hierarquia de Produto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3730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00" y="1131590"/>
            <a:ext cx="817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9AA6"/>
                </a:solidFill>
                <a:latin typeface="Arial"/>
                <a:cs typeface="Arial"/>
              </a:rPr>
              <a:t>Dados de Referência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não são</a:t>
            </a:r>
            <a:r>
              <a:rPr lang="pt-BR" dirty="0" smtClean="0">
                <a:solidFill>
                  <a:srgbClr val="009AA6"/>
                </a:solidFill>
                <a:latin typeface="Arial"/>
                <a:cs typeface="Arial"/>
              </a:rPr>
              <a:t> Dados Mestre (ou Master Data)</a:t>
            </a:r>
            <a:endParaRPr lang="en-US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72559"/>
              </p:ext>
            </p:extLst>
          </p:nvPr>
        </p:nvGraphicFramePr>
        <p:xfrm>
          <a:off x="504556" y="1562958"/>
          <a:ext cx="8073252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626"/>
                <a:gridCol w="403662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Reference Data (Dados de Referência)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Master Data (Dados Mestre)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Categoriza outros dados. Valores de referência qualificam e/ou classificam dados Mestre ou Transacionais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Representa a entidades de negócio que participam nas transações de negócio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conjunto de valores pré-definidos permitidos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Nenhum conjunto de valores pré-definidos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são alterados pelas transações ou processos aplicativos que os usam. Utilizados em modo leitura.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Podem ser criados  e alterados dentro das aplicações de negócio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 relativamente estáticos ou que mudam muito raramente.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alterados frequentemente pois representam entidades que  evoluem naturalmente com os processos de negócio.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Estrutura de dados relativamente “flat” e normalmente não inclui muitos atributos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Normalmente estrutura de dados complexa com muitos atributos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48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Arquitetura de Serviços (SOA)</a:t>
            </a:r>
            <a:br>
              <a:rPr lang="pt-BR" dirty="0" smtClean="0"/>
            </a:br>
            <a:r>
              <a:rPr lang="pt-BR" b="0" i="1" dirty="0" smtClean="0"/>
              <a:t>Governança de Reference Data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7272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&amp; Arquitetura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Q&amp;A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316464" cy="1754326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SOA</a:t>
            </a:r>
            <a:r>
              <a:rPr lang="pt-BR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Governança, Referência</a:t>
            </a:r>
            <a:r>
              <a:rPr lang="pt-BR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Framework, Canônico</a:t>
            </a:r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Reference Data, </a:t>
            </a:r>
            <a:r>
              <a:rPr lang="pt-BR" sz="36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uff</a:t>
            </a:r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... Questões?</a:t>
            </a:r>
            <a:endParaRPr lang="pt-BR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6715059" y="3579862"/>
            <a:ext cx="1745373" cy="927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Q&amp;A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15 Minutos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" name="Picture 8" descr="C:\Users\Ezio.Armando\AppData\Local\Microsoft\Windows\Temporary Internet Files\Content.IE5\GB1AWI2J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75806"/>
            <a:ext cx="1335660" cy="15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20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Módulo I – Introdução &amp; Arquitetura SOA</a:t>
            </a:r>
            <a:br>
              <a:rPr lang="pt-BR" dirty="0" smtClean="0"/>
            </a:br>
            <a:r>
              <a:rPr lang="pt-BR" b="0" i="1" dirty="0" smtClean="0"/>
              <a:t>Apresentações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10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8446"/>
              </p:ext>
            </p:extLst>
          </p:nvPr>
        </p:nvGraphicFramePr>
        <p:xfrm>
          <a:off x="395286" y="1195624"/>
          <a:ext cx="8497888" cy="2249424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656434"/>
                <a:gridCol w="2736304"/>
                <a:gridCol w="1512168"/>
                <a:gridCol w="2592982"/>
              </a:tblGrid>
              <a:tr h="205549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0" lvl="1" indent="-19685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Henrique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Morais</a:t>
                      </a:r>
                      <a:endParaRPr lang="en-US" sz="20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Gerente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Arquitetura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Dados</a:t>
                      </a: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desde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2013</a:t>
                      </a: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Experiência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Integração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Soluções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Customizadas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Java, JEE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0" marR="0" lvl="1" indent="-1968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Felipe Santos</a:t>
                      </a:r>
                    </a:p>
                    <a:p>
                      <a:pPr marL="196850" lvl="1" indent="-19685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FontTx/>
                        <a:buChar char="•"/>
                        <a:defRPr/>
                      </a:pPr>
                      <a:r>
                        <a:rPr lang="en-US" sz="1400" b="1" dirty="0" err="1" smtClean="0"/>
                        <a:t>Especialista</a:t>
                      </a:r>
                      <a:r>
                        <a:rPr lang="en-US" sz="1400" b="1" dirty="0" smtClean="0"/>
                        <a:t> SOA</a:t>
                      </a:r>
                      <a:r>
                        <a:rPr lang="en-US" sz="1400" b="1" baseline="0" dirty="0" smtClean="0"/>
                        <a:t> de </a:t>
                      </a:r>
                      <a:r>
                        <a:rPr lang="en-US" sz="1400" b="1" baseline="0" dirty="0" err="1" smtClean="0"/>
                        <a:t>Arquitetura</a:t>
                      </a:r>
                      <a:r>
                        <a:rPr lang="en-US" sz="1400" b="1" baseline="0" dirty="0" smtClean="0"/>
                        <a:t> de Dados</a:t>
                      </a:r>
                    </a:p>
                    <a:p>
                      <a:pPr marL="196850" lvl="1" indent="-19685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FontTx/>
                        <a:buChar char="•"/>
                        <a:defRPr/>
                      </a:pPr>
                      <a:r>
                        <a:rPr lang="en-US" sz="1400" b="1" i="1" baseline="0" dirty="0" smtClean="0"/>
                        <a:t>Na </a:t>
                      </a:r>
                      <a:r>
                        <a:rPr lang="en-US" sz="1400" b="1" i="1" baseline="0" dirty="0" err="1" smtClean="0"/>
                        <a:t>Oi</a:t>
                      </a:r>
                      <a:r>
                        <a:rPr lang="en-US" sz="1400" b="1" i="1" baseline="0" dirty="0" smtClean="0"/>
                        <a:t> </a:t>
                      </a:r>
                      <a:r>
                        <a:rPr lang="en-US" sz="1400" b="1" i="1" baseline="0" dirty="0" err="1" smtClean="0"/>
                        <a:t>desde</a:t>
                      </a:r>
                      <a:r>
                        <a:rPr lang="en-US" sz="1400" b="1" i="1" baseline="0" dirty="0" smtClean="0"/>
                        <a:t> 2012</a:t>
                      </a:r>
                    </a:p>
                    <a:p>
                      <a:pPr marL="196850" marR="0" lvl="1" indent="-1968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Experiência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Integração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Soluções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Customizadas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Java, JEE</a:t>
                      </a:r>
                    </a:p>
                    <a:p>
                      <a:pPr marL="196850" lvl="1" indent="-19685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FontTx/>
                        <a:buChar char="•"/>
                        <a:defRPr/>
                      </a:pPr>
                      <a:endParaRPr lang="en-US" sz="1400" b="1" i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Picture 1" descr="C:\Users\henrique.morais\Documents\04_Projects\71 TIS School v1 - Delivery\Photo - Henrique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467544" y="1275606"/>
            <a:ext cx="1393376" cy="1800201"/>
          </a:xfrm>
          <a:prstGeom prst="rect">
            <a:avLst/>
          </a:prstGeom>
          <a:effectLst>
            <a:outerShdw blurRad="3175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Espaço Reservado para Texto 3"/>
          <p:cNvSpPr txBox="1">
            <a:spLocks/>
          </p:cNvSpPr>
          <p:nvPr/>
        </p:nvSpPr>
        <p:spPr>
          <a:xfrm>
            <a:off x="1979712" y="3603669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pt-BR" sz="3600" b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71450" indent="0">
              <a:spcBef>
                <a:spcPct val="20000"/>
              </a:spcBef>
              <a:buFont typeface="Arial" pitchFamily="34" charset="0"/>
              <a:buNone/>
              <a:defRPr lang="pt-BR" smtClean="0"/>
            </a:lvl2pPr>
            <a:lvl3pPr marL="685800" indent="0">
              <a:spcBef>
                <a:spcPct val="20000"/>
              </a:spcBef>
              <a:buFont typeface="Arial" pitchFamily="34" charset="0"/>
              <a:buNone/>
              <a:defRPr lang="pt-BR" smtClean="0"/>
            </a:lvl3pPr>
            <a:lvl4pPr marL="1143000" indent="0">
              <a:spcBef>
                <a:spcPct val="20000"/>
              </a:spcBef>
              <a:buFont typeface="Arial" pitchFamily="34" charset="0"/>
              <a:buNone/>
              <a:defRPr lang="pt-BR" smtClean="0"/>
            </a:lvl4pPr>
            <a:lvl5pPr marL="1600200" indent="0">
              <a:spcBef>
                <a:spcPct val="20000"/>
              </a:spcBef>
              <a:buFont typeface="Arial" pitchFamily="34" charset="0"/>
              <a:buNone/>
              <a:defRPr lang="pt-BR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/>
              <a:t>Peço a todos então que se </a:t>
            </a:r>
            <a:r>
              <a:rPr lang="pt-BR" dirty="0" smtClean="0"/>
              <a:t>apresentem!...</a:t>
            </a:r>
            <a:endParaRPr lang="pt-BR" dirty="0"/>
          </a:p>
        </p:txBody>
      </p:sp>
      <p:pic>
        <p:nvPicPr>
          <p:cNvPr id="16" name="Imagem 15" descr="http://interativa/data/interativa/arquivos/assinatura_email/marca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6" y="3507854"/>
            <a:ext cx="1259834" cy="127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75606"/>
            <a:ext cx="1368152" cy="1831835"/>
          </a:xfrm>
          <a:prstGeom prst="rect">
            <a:avLst/>
          </a:prstGeom>
          <a:effectLst>
            <a:outerShdw blurRad="3175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04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Módulo I – Introdução &amp; Arquitetura SOA</a:t>
            </a:r>
            <a:br>
              <a:rPr lang="pt-BR" dirty="0" smtClean="0"/>
            </a:br>
            <a:r>
              <a:rPr lang="pt-BR" b="0" i="1" dirty="0" smtClean="0"/>
              <a:t>Tópicos deste Módulo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67544" y="1563638"/>
            <a:ext cx="8136904" cy="1508105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dirty="0" smtClean="0"/>
              <a:t>Introdução a 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dirty="0" smtClean="0"/>
              <a:t>Soluções com 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Visão da Arquitetura de Referência 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dirty="0" smtClean="0"/>
              <a:t>Arquitetura de Serviços da Oi</a:t>
            </a:r>
          </a:p>
        </p:txBody>
      </p:sp>
    </p:spTree>
    <p:extLst>
      <p:ext uri="{BB962C8B-B14F-4D97-AF65-F5344CB8AC3E}">
        <p14:creationId xmlns:p14="http://schemas.microsoft.com/office/powerpoint/2010/main" val="213871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Módulo I – Introdução &amp; Arquitetura SOA</a:t>
            </a:r>
            <a:br>
              <a:rPr lang="pt-BR" dirty="0" smtClean="0"/>
            </a:br>
            <a:r>
              <a:rPr lang="pt-BR" b="0" i="1" dirty="0" smtClean="0"/>
              <a:t>Agenda deste Módulo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72763"/>
              </p:ext>
            </p:extLst>
          </p:nvPr>
        </p:nvGraphicFramePr>
        <p:xfrm>
          <a:off x="539552" y="1347614"/>
          <a:ext cx="7848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754"/>
                <a:gridCol w="1373942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Tópicos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Duração (m)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dirty="0" smtClean="0"/>
                        <a:t>Introdução a SOA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09h30-10h00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dirty="0" smtClean="0"/>
                        <a:t>Soluções com SOA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10h00-10h30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Visão da Arquitetura de Referência 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10h30-11h00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 smtClean="0"/>
                        <a:t>Arquitetura de Serviços da 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11h00-12h00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58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Introdução a 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 a SOA</a:t>
            </a:r>
            <a:br>
              <a:rPr lang="pt-BR" dirty="0" smtClean="0"/>
            </a:br>
            <a:r>
              <a:rPr lang="pt-BR" b="0" i="1" dirty="0" smtClean="0"/>
              <a:t>Discussão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357200"/>
            <a:ext cx="8028432" cy="1311128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 que é SOA?</a:t>
            </a:r>
          </a:p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Integração baseada em SOA!</a:t>
            </a:r>
            <a:endParaRPr lang="pt-BR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6715059" y="3579862"/>
            <a:ext cx="1745373" cy="927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Discussão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>
                <a:solidFill>
                  <a:schemeClr val="bg1"/>
                </a:solidFill>
                <a:latin typeface="Arial" charset="0"/>
              </a:rPr>
              <a:t>5</a:t>
            </a: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 Minutos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" name="Picture 8" descr="C:\Users\Ezio.Armando\AppData\Local\Microsoft\Windows\Temporary Internet Files\Content.IE5\GB1AWI2J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75806"/>
            <a:ext cx="1335660" cy="15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5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0FB247-EB6F-4981-9FA2-E0983315546B}"/>
</file>

<file path=customXml/itemProps2.xml><?xml version="1.0" encoding="utf-8"?>
<ds:datastoreItem xmlns:ds="http://schemas.openxmlformats.org/officeDocument/2006/customXml" ds:itemID="{0C83A1A8-B4A8-4D36-9DE5-0C52336242B4}"/>
</file>

<file path=customXml/itemProps3.xml><?xml version="1.0" encoding="utf-8"?>
<ds:datastoreItem xmlns:ds="http://schemas.openxmlformats.org/officeDocument/2006/customXml" ds:itemID="{08154AFF-8EEC-4438-9CE4-CD4AD65CB72A}"/>
</file>

<file path=docProps/app.xml><?xml version="1.0" encoding="utf-8"?>
<Properties xmlns="http://schemas.openxmlformats.org/officeDocument/2006/extended-properties" xmlns:vt="http://schemas.openxmlformats.org/officeDocument/2006/docPropsVTypes">
  <Template>Oi - PPTX - Template geral</Template>
  <TotalTime>26010</TotalTime>
  <Words>4537</Words>
  <Application>Microsoft Office PowerPoint</Application>
  <PresentationFormat>Apresentação na tela (16:9)</PresentationFormat>
  <Paragraphs>383</Paragraphs>
  <Slides>50</Slides>
  <Notes>4</Notes>
  <HiddenSlides>4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2" baseType="lpstr">
      <vt:lpstr>Oi - PPTX - Template geral</vt:lpstr>
      <vt:lpstr>Equação</vt:lpstr>
      <vt:lpstr>Escola SOA Módulo I Introdução &amp; Arquitetura SOA v1.00</vt:lpstr>
      <vt:lpstr>Controlo de Versão</vt:lpstr>
      <vt:lpstr>Apresentação do PowerPoint</vt:lpstr>
      <vt:lpstr>Apresentação do PowerPoint</vt:lpstr>
      <vt:lpstr>Módulo I – Introdução &amp; Arquitetura SOA Apresentações</vt:lpstr>
      <vt:lpstr>Módulo I – Introdução &amp; Arquitetura SOA Tópicos deste Módulo</vt:lpstr>
      <vt:lpstr>Módulo I – Introdução &amp; Arquitetura SOA Agenda deste Módulo</vt:lpstr>
      <vt:lpstr>Apresentação do PowerPoint</vt:lpstr>
      <vt:lpstr>Introdução a SOA Discussão</vt:lpstr>
      <vt:lpstr>Introdução a SOA História - Da Integração P2P a SOA </vt:lpstr>
      <vt:lpstr>Introdução a SOA História - Da Integração P2P a SOA </vt:lpstr>
      <vt:lpstr>Introdução a SOA História - Da Integração P2P a SOA </vt:lpstr>
      <vt:lpstr>Introdução a SOA História - Da Integração P2P a SOA </vt:lpstr>
      <vt:lpstr>Introdução a SOA Definindo SOA</vt:lpstr>
      <vt:lpstr>Introdução a SOA SOA e outros tipos de Integração</vt:lpstr>
      <vt:lpstr>Introdução a SOA Conceitos Gerais sobre Serviços</vt:lpstr>
      <vt:lpstr>Apresentação do PowerPoint</vt:lpstr>
      <vt:lpstr>Soluções com SOA Tecnologias &amp; Maturidade</vt:lpstr>
      <vt:lpstr>Introdução a SOA Discussão</vt:lpstr>
      <vt:lpstr>Soluções com SOA Integração com Serviços</vt:lpstr>
      <vt:lpstr>Soluções com SOA Soluções Customizadas com Serviços</vt:lpstr>
      <vt:lpstr>Soluções com SOA Camada de Abstração de Serviços (SAL)*</vt:lpstr>
      <vt:lpstr>Soluções com SOA Serviços Compostos com Orquestração</vt:lpstr>
      <vt:lpstr>Soluções com SOA Soluções Compostas com Portais</vt:lpstr>
      <vt:lpstr>Soluções com SOA RIAs com Serviços Externos e Internos</vt:lpstr>
      <vt:lpstr>Soluções com SOA Discussão</vt:lpstr>
      <vt:lpstr>Apresentação do PowerPoint</vt:lpstr>
      <vt:lpstr>Arquitetura de Referência SOA Porque mudar as coisas? Motivação! </vt:lpstr>
      <vt:lpstr>Arquitetura de Referência SOA Quais as melhores práticas?</vt:lpstr>
      <vt:lpstr>Arquitetura de Referência SOA Nova Governança!</vt:lpstr>
      <vt:lpstr>Arquitetura de Referência SOA Modelo Conceitual</vt:lpstr>
      <vt:lpstr>Arquitetura de Referência SOA Modelo Conceitual </vt:lpstr>
      <vt:lpstr>Arquitetura de Referência SOA Componentes</vt:lpstr>
      <vt:lpstr>Arquitetura de Referência SOA Componentes</vt:lpstr>
      <vt:lpstr>Arquitetura de Referência SOA Arquitetura Técnica</vt:lpstr>
      <vt:lpstr>Apresentação do PowerPoint</vt:lpstr>
      <vt:lpstr>Arquitetura de Serviços (SOA) Arquitetura de Referência</vt:lpstr>
      <vt:lpstr>Arquitetura de Serviços (SOA) Topologia da Arquitetura de Serviços</vt:lpstr>
      <vt:lpstr>Arquitetura de Serviços (SOA) Barramento Corporativo de Serviços “Aplicacionais”</vt:lpstr>
      <vt:lpstr>Arquitetura de Serviços (SOA) Barramento Corporativo de Serviços “Aplicacionais”</vt:lpstr>
      <vt:lpstr>Arquitetura de Serviços (SOA) Barramento Corporativo de Serviços “Aplicacionais”</vt:lpstr>
      <vt:lpstr>Arquitetura de Serviços (SOA) Governança de Dados na Integração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 &amp; Arquitetura SOA Q&amp;A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670</cp:revision>
  <dcterms:created xsi:type="dcterms:W3CDTF">2014-01-28T19:15:09Z</dcterms:created>
  <dcterms:modified xsi:type="dcterms:W3CDTF">2015-01-21T11:24:46Z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