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67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68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2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0"/>
  </p:notesMasterIdLst>
  <p:sldIdLst>
    <p:sldId id="256" r:id="rId2"/>
    <p:sldId id="385" r:id="rId3"/>
    <p:sldId id="417" r:id="rId4"/>
    <p:sldId id="257" r:id="rId5"/>
    <p:sldId id="419" r:id="rId6"/>
    <p:sldId id="474" r:id="rId7"/>
    <p:sldId id="565" r:id="rId8"/>
    <p:sldId id="472" r:id="rId9"/>
    <p:sldId id="508" r:id="rId10"/>
    <p:sldId id="510" r:id="rId11"/>
    <p:sldId id="511" r:id="rId12"/>
    <p:sldId id="512" r:id="rId13"/>
    <p:sldId id="513" r:id="rId14"/>
    <p:sldId id="486" r:id="rId15"/>
    <p:sldId id="517" r:id="rId16"/>
    <p:sldId id="518" r:id="rId17"/>
    <p:sldId id="514" r:id="rId18"/>
    <p:sldId id="476" r:id="rId19"/>
    <p:sldId id="519" r:id="rId20"/>
    <p:sldId id="520" r:id="rId21"/>
    <p:sldId id="521" r:id="rId22"/>
    <p:sldId id="534" r:id="rId23"/>
    <p:sldId id="535" r:id="rId24"/>
    <p:sldId id="536" r:id="rId25"/>
    <p:sldId id="537" r:id="rId26"/>
    <p:sldId id="522" r:id="rId27"/>
    <p:sldId id="523" r:id="rId28"/>
    <p:sldId id="524" r:id="rId29"/>
    <p:sldId id="525" r:id="rId30"/>
    <p:sldId id="526" r:id="rId31"/>
    <p:sldId id="527" r:id="rId32"/>
    <p:sldId id="528" r:id="rId33"/>
    <p:sldId id="529" r:id="rId34"/>
    <p:sldId id="530" r:id="rId35"/>
    <p:sldId id="531" r:id="rId36"/>
    <p:sldId id="533" r:id="rId37"/>
    <p:sldId id="568" r:id="rId38"/>
    <p:sldId id="570" r:id="rId39"/>
    <p:sldId id="571" r:id="rId40"/>
    <p:sldId id="566" r:id="rId41"/>
    <p:sldId id="573" r:id="rId42"/>
    <p:sldId id="572" r:id="rId43"/>
    <p:sldId id="532" r:id="rId44"/>
    <p:sldId id="499" r:id="rId45"/>
    <p:sldId id="538" r:id="rId46"/>
    <p:sldId id="540" r:id="rId47"/>
    <p:sldId id="541" r:id="rId48"/>
    <p:sldId id="542" r:id="rId49"/>
    <p:sldId id="543" r:id="rId50"/>
    <p:sldId id="544" r:id="rId51"/>
    <p:sldId id="411" r:id="rId52"/>
    <p:sldId id="546" r:id="rId53"/>
    <p:sldId id="551" r:id="rId54"/>
    <p:sldId id="552" r:id="rId55"/>
    <p:sldId id="553" r:id="rId56"/>
    <p:sldId id="554" r:id="rId57"/>
    <p:sldId id="555" r:id="rId58"/>
    <p:sldId id="556" r:id="rId59"/>
    <p:sldId id="557" r:id="rId60"/>
    <p:sldId id="558" r:id="rId61"/>
    <p:sldId id="559" r:id="rId62"/>
    <p:sldId id="560" r:id="rId63"/>
    <p:sldId id="561" r:id="rId64"/>
    <p:sldId id="562" r:id="rId65"/>
    <p:sldId id="563" r:id="rId66"/>
    <p:sldId id="564" r:id="rId67"/>
    <p:sldId id="492" r:id="rId68"/>
    <p:sldId id="410" r:id="rId69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nrique Morais" initials="H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507"/>
    <a:srgbClr val="FFCC00"/>
    <a:srgbClr val="17E9E9"/>
    <a:srgbClr val="009AA6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316" autoAdjust="0"/>
  </p:normalViewPr>
  <p:slideViewPr>
    <p:cSldViewPr>
      <p:cViewPr varScale="1">
        <p:scale>
          <a:sx n="87" d="100"/>
          <a:sy n="87" d="100"/>
        </p:scale>
        <p:origin x="-90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78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ustomXml" Target="../customXml/item1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532F2-82FD-4DFB-81AA-D869E890BE68}" type="datetimeFigureOut">
              <a:rPr lang="pt-BR" smtClean="0"/>
              <a:pPr/>
              <a:t>21/01/2015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D1E6C-B107-4698-BB95-CCB9324408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51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90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Versão 1.1 – Alteração</a:t>
            </a:r>
            <a:r>
              <a:rPr lang="pt-BR" baseline="0" dirty="0" smtClean="0"/>
              <a:t> da Nota na estratégia de Compensação.</a:t>
            </a:r>
          </a:p>
          <a:p>
            <a:r>
              <a:rPr lang="pt-BR" baseline="0" dirty="0" smtClean="0"/>
              <a:t>Notas: Nenhuma outra estratégia de Tratamento de Erros é previsto no barramento (tal como republicação manual no barramento)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583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1.1 - </a:t>
            </a:r>
            <a:r>
              <a:rPr lang="pt-BR" dirty="0" err="1" smtClean="0"/>
              <a:t>Highlight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51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Timing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Introdução a SOA (1h)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Soluções</a:t>
            </a:r>
            <a:r>
              <a:rPr lang="pt-BR" baseline="0" dirty="0" smtClean="0"/>
              <a:t> com SOA (1h)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756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Versão</a:t>
            </a:r>
            <a:r>
              <a:rPr lang="pt-BR" baseline="0" dirty="0" smtClean="0"/>
              <a:t> 1.1 – Retirou-se o padrão </a:t>
            </a:r>
            <a:r>
              <a:rPr lang="pt-BR" baseline="0" dirty="0" err="1" smtClean="0"/>
              <a:t>Fire</a:t>
            </a:r>
            <a:r>
              <a:rPr lang="pt-BR" baseline="0" dirty="0" smtClean="0"/>
              <a:t>/</a:t>
            </a:r>
            <a:r>
              <a:rPr lang="pt-BR" baseline="0" dirty="0" err="1" smtClean="0"/>
              <a:t>Forget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579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807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807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– </a:t>
            </a:r>
            <a:r>
              <a:rPr lang="pt-BR" smtClean="0"/>
              <a:t>Highlight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06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– </a:t>
            </a:r>
            <a:r>
              <a:rPr lang="pt-BR" smtClean="0"/>
              <a:t>Highlight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06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1.1 - </a:t>
            </a:r>
            <a:r>
              <a:rPr lang="pt-BR" dirty="0" err="1" smtClean="0"/>
              <a:t>Highlight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515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1.1 - </a:t>
            </a:r>
            <a:r>
              <a:rPr lang="pt-BR" dirty="0" err="1" smtClean="0"/>
              <a:t>Highlight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03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420000" y="1634399"/>
            <a:ext cx="5112000" cy="1263600"/>
          </a:xfrm>
        </p:spPr>
        <p:txBody>
          <a:bodyPr>
            <a:normAutofit/>
          </a:bodyPr>
          <a:lstStyle>
            <a:lvl1pPr algn="l"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Título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com </a:t>
            </a:r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letra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Arial Bold </a:t>
            </a:r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tamanho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38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448800" y="2898000"/>
            <a:ext cx="4924800" cy="32316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pt-BR"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lvl="0" defTabSz="457200"/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Referência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Dpto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cidade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, etc.) | 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77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/>
          <p:nvPr userDrawn="1"/>
        </p:nvSpPr>
        <p:spPr>
          <a:xfrm>
            <a:off x="0" y="1407600"/>
            <a:ext cx="9144000" cy="3096344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3"/>
          </p:nvPr>
        </p:nvSpPr>
        <p:spPr>
          <a:xfrm>
            <a:off x="665691" y="1724854"/>
            <a:ext cx="3573463" cy="2500312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pt-BR"/>
          </a:p>
        </p:txBody>
      </p:sp>
      <p:sp>
        <p:nvSpPr>
          <p:cNvPr id="9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4904845" y="1724400"/>
            <a:ext cx="3573463" cy="2500312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pt-BR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406800" y="4870800"/>
            <a:ext cx="59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Fonte:</a:t>
            </a:r>
            <a:endParaRPr lang="pt-BR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Espaço Reservado para Texto 10"/>
          <p:cNvSpPr>
            <a:spLocks noGrp="1"/>
          </p:cNvSpPr>
          <p:nvPr>
            <p:ph type="body" sz="quarter" idx="27" hasCustomPrompt="1"/>
          </p:nvPr>
        </p:nvSpPr>
        <p:spPr>
          <a:xfrm>
            <a:off x="849313" y="4870800"/>
            <a:ext cx="3816000" cy="215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pt-BR" dirty="0" smtClean="0"/>
              <a:t>Modelo de legenda com letra Arial tamanho 8</a:t>
            </a:r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11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28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461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22421" y="2212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67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8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824400" y="3402000"/>
            <a:ext cx="4809600" cy="95400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Capítulo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Arial Bold</a:t>
            </a:r>
          </a:p>
          <a:p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tamanho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28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4563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00000" y="2361600"/>
            <a:ext cx="6534000" cy="2160000"/>
          </a:xfrm>
        </p:spPr>
        <p:txBody>
          <a:bodyPr vert="horz"/>
          <a:lstStyle>
            <a:lvl1pPr>
              <a:defRPr lang="pt-BR" sz="1400" b="1" baseline="0" dirty="0">
                <a:latin typeface="Arial"/>
                <a:ea typeface="+mj-ea"/>
                <a:cs typeface="Arial"/>
              </a:defRPr>
            </a:lvl1pPr>
          </a:lstStyle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smtClean="0">
                <a:solidFill>
                  <a:schemeClr val="tx1"/>
                </a:solidFill>
              </a:rPr>
              <a:t>01  Página de texto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02  Exemplo de destaque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06  Exemplo de subtítulo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07  Modelo de Capa para Capítulo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09  Aplicações com imagens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20  Modelo de tabela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smtClean="0">
                <a:solidFill>
                  <a:schemeClr val="tx1"/>
                </a:solidFill>
              </a:rPr>
              <a:t>21  Modelo de Gráfico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pt-BR" smtClean="0"/>
            </a:lvl1pPr>
          </a:lstStyle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ext Box 36"/>
          <p:cNvSpPr txBox="1">
            <a:spLocks noChangeArrowheads="1"/>
          </p:cNvSpPr>
          <p:nvPr userDrawn="1"/>
        </p:nvSpPr>
        <p:spPr bwMode="auto">
          <a:xfrm>
            <a:off x="899592" y="277366"/>
            <a:ext cx="362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>
                <a:solidFill>
                  <a:srgbClr val="009AA6"/>
                </a:solidFill>
                <a:latin typeface="Arial"/>
                <a:cs typeface="Arial"/>
              </a:rPr>
              <a:t>Sumário Executivo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 userDrawn="1"/>
        </p:nvSpPr>
        <p:spPr bwMode="auto">
          <a:xfrm>
            <a:off x="900000" y="1848842"/>
            <a:ext cx="2357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>
                <a:solidFill>
                  <a:srgbClr val="009AA6"/>
                </a:solidFill>
                <a:latin typeface="Arial"/>
                <a:cs typeface="Arial"/>
              </a:rPr>
              <a:t>Índice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900113" y="777600"/>
            <a:ext cx="6170400" cy="856800"/>
          </a:xfrm>
        </p:spPr>
        <p:txBody>
          <a:bodyPr vert="horz"/>
          <a:lstStyle>
            <a:lvl1pPr>
              <a:defRPr lang="pt-BR" sz="1400" b="0" baseline="0" dirty="0" smtClean="0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b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b="0" dirty="0" smtClean="0">
              <a:solidFill>
                <a:srgbClr val="000000"/>
              </a:solidFill>
            </a:endParaRPr>
          </a:p>
        </p:txBody>
      </p:sp>
      <p:sp>
        <p:nvSpPr>
          <p:cNvPr id="12" name="Text Box 36"/>
          <p:cNvSpPr txBox="1">
            <a:spLocks noChangeArrowheads="1"/>
          </p:cNvSpPr>
          <p:nvPr userDrawn="1"/>
        </p:nvSpPr>
        <p:spPr bwMode="auto">
          <a:xfrm>
            <a:off x="4499992" y="4443958"/>
            <a:ext cx="2357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Total de slides: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6300193" y="4442400"/>
            <a:ext cx="504056" cy="369332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lang="pt-BR" sz="1800" b="1" dirty="0">
                <a:solidFill>
                  <a:srgbClr val="009AA6"/>
                </a:solidFill>
              </a:defRPr>
            </a:lvl1pPr>
          </a:lstStyle>
          <a:p>
            <a:pPr lvl="0" eaLnBrk="0" hangingPunct="0">
              <a:spcBef>
                <a:spcPct val="50000"/>
              </a:spcBef>
            </a:pPr>
            <a:r>
              <a:rPr lang="pt-BR" dirty="0" smtClean="0"/>
              <a:t>XX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3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1" hasCustomPrompt="1"/>
          </p:nvPr>
        </p:nvSpPr>
        <p:spPr>
          <a:xfrm>
            <a:off x="432000" y="1357200"/>
            <a:ext cx="8146800" cy="2966400"/>
          </a:xfrm>
          <a:noFill/>
        </p:spPr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01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1" hasCustomPrompt="1"/>
          </p:nvPr>
        </p:nvSpPr>
        <p:spPr>
          <a:xfrm>
            <a:off x="432000" y="1357200"/>
            <a:ext cx="8146800" cy="2555380"/>
          </a:xfrm>
          <a:noFill/>
        </p:spPr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r>
              <a:rPr lang="en-US" sz="1600" b="1" dirty="0" err="1" smtClean="0">
                <a:latin typeface="Arial"/>
                <a:cs typeface="Arial"/>
              </a:rPr>
              <a:t>Subtítulo</a:t>
            </a:r>
            <a:r>
              <a:rPr lang="en-US" sz="1600" b="1" dirty="0" smtClean="0">
                <a:latin typeface="Arial"/>
                <a:cs typeface="Arial"/>
              </a:rPr>
              <a:t> com </a:t>
            </a:r>
            <a:r>
              <a:rPr lang="en-US" sz="1600" b="1" dirty="0" err="1" smtClean="0">
                <a:latin typeface="Arial"/>
                <a:cs typeface="Arial"/>
              </a:rPr>
              <a:t>fonte</a:t>
            </a:r>
            <a:r>
              <a:rPr lang="en-US" sz="1600" b="1" dirty="0" smtClean="0">
                <a:latin typeface="Arial"/>
                <a:cs typeface="Arial"/>
              </a:rPr>
              <a:t> Arial Bold </a:t>
            </a:r>
            <a:r>
              <a:rPr lang="en-US" sz="1600" b="1" dirty="0" err="1" smtClean="0">
                <a:latin typeface="Arial"/>
                <a:cs typeface="Arial"/>
              </a:rPr>
              <a:t>tamanho</a:t>
            </a:r>
            <a:r>
              <a:rPr lang="en-US" sz="1600" b="1" dirty="0" smtClean="0">
                <a:latin typeface="Arial"/>
                <a:cs typeface="Arial"/>
              </a:rPr>
              <a:t> 16</a:t>
            </a:r>
          </a:p>
          <a:p>
            <a:r>
              <a:rPr lang="en-US" sz="1400" dirty="0" err="1" smtClean="0">
                <a:latin typeface="Arial"/>
                <a:cs typeface="Arial"/>
              </a:rPr>
              <a:t>Lorem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ipsum</a:t>
            </a:r>
            <a:r>
              <a:rPr lang="en-US" sz="1400" dirty="0" smtClean="0">
                <a:latin typeface="Arial"/>
                <a:cs typeface="Arial"/>
              </a:rPr>
              <a:t> dolor sit </a:t>
            </a:r>
            <a:r>
              <a:rPr lang="en-US" sz="1400" dirty="0" err="1" smtClean="0">
                <a:latin typeface="Arial"/>
                <a:cs typeface="Arial"/>
              </a:rPr>
              <a:t>amet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consectetur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adipiscing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elit</a:t>
            </a:r>
            <a:r>
              <a:rPr lang="en-US" sz="1400" dirty="0" smtClean="0">
                <a:latin typeface="Arial"/>
                <a:cs typeface="Arial"/>
              </a:rPr>
              <a:t>. </a:t>
            </a:r>
            <a:r>
              <a:rPr lang="en-US" sz="1400" dirty="0" err="1" smtClean="0">
                <a:latin typeface="Arial"/>
                <a:cs typeface="Arial"/>
              </a:rPr>
              <a:t>Pellentesque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urna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leo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vehicula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vel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pulvinar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tincidunt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quis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enim</a:t>
            </a:r>
            <a:r>
              <a:rPr lang="en-US" sz="1400" dirty="0" smtClean="0">
                <a:latin typeface="Arial"/>
                <a:cs typeface="Arial"/>
              </a:rPr>
              <a:t>. 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r>
              <a:rPr lang="en-US" sz="1400" dirty="0" err="1" smtClean="0">
                <a:latin typeface="Arial"/>
                <a:cs typeface="Arial"/>
              </a:rPr>
              <a:t>Vestibulum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venenatis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ipsum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sed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vulputate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eleifend</a:t>
            </a:r>
            <a:r>
              <a:rPr lang="en-US" sz="1400" dirty="0" smtClean="0">
                <a:latin typeface="Arial"/>
                <a:cs typeface="Arial"/>
              </a:rPr>
              <a:t>. Integer </a:t>
            </a:r>
            <a:r>
              <a:rPr lang="en-US" sz="1400" dirty="0" err="1" smtClean="0">
                <a:latin typeface="Arial"/>
                <a:cs typeface="Arial"/>
              </a:rPr>
              <a:t>nunc</a:t>
            </a:r>
            <a:r>
              <a:rPr lang="en-US" sz="1400" dirty="0" smtClean="0">
                <a:latin typeface="Arial"/>
                <a:cs typeface="Arial"/>
              </a:rPr>
              <a:t> quam, dictum </a:t>
            </a:r>
            <a:r>
              <a:rPr lang="en-US" sz="1400" dirty="0" err="1" smtClean="0">
                <a:latin typeface="Arial"/>
                <a:cs typeface="Arial"/>
              </a:rPr>
              <a:t>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varius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sagittis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nisl</a:t>
            </a:r>
            <a:r>
              <a:rPr lang="en-US" sz="1400" dirty="0" smtClean="0">
                <a:latin typeface="Arial"/>
                <a:cs typeface="Arial"/>
              </a:rPr>
              <a:t>. </a:t>
            </a:r>
            <a:r>
              <a:rPr lang="en-US" sz="1400" dirty="0" err="1" smtClean="0">
                <a:latin typeface="Arial"/>
                <a:cs typeface="Arial"/>
              </a:rPr>
              <a:t>Aenean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lectus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risus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aliquet</a:t>
            </a:r>
            <a:r>
              <a:rPr lang="en-US" sz="1400" dirty="0" smtClean="0">
                <a:latin typeface="Arial"/>
                <a:cs typeface="Arial"/>
              </a:rPr>
              <a:t> a </a:t>
            </a:r>
            <a:r>
              <a:rPr lang="en-US" sz="1400" dirty="0" err="1" smtClean="0">
                <a:latin typeface="Arial"/>
                <a:cs typeface="Arial"/>
              </a:rPr>
              <a:t>laoreet</a:t>
            </a:r>
            <a:r>
              <a:rPr lang="en-US" sz="1400" dirty="0" smtClean="0">
                <a:latin typeface="Arial"/>
                <a:cs typeface="Arial"/>
              </a:rPr>
              <a:t> non, </a:t>
            </a:r>
            <a:r>
              <a:rPr lang="en-US" sz="1400" dirty="0" err="1" smtClean="0">
                <a:latin typeface="Arial"/>
                <a:cs typeface="Arial"/>
              </a:rPr>
              <a:t>pulvinar</a:t>
            </a:r>
            <a:r>
              <a:rPr lang="en-US" sz="1400" dirty="0" smtClean="0">
                <a:latin typeface="Arial"/>
                <a:cs typeface="Arial"/>
              </a:rPr>
              <a:t> at </a:t>
            </a:r>
            <a:r>
              <a:rPr lang="en-US" sz="1400" dirty="0" err="1" smtClean="0">
                <a:latin typeface="Arial"/>
                <a:cs typeface="Arial"/>
              </a:rPr>
              <a:t>lorem</a:t>
            </a:r>
            <a:r>
              <a:rPr lang="en-US" sz="1400" dirty="0" smtClean="0">
                <a:latin typeface="Arial"/>
                <a:cs typeface="Arial"/>
              </a:rPr>
              <a:t>.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pPr eaLnBrk="0" hangingPunct="0"/>
            <a:r>
              <a:rPr lang="pt-PT" sz="1400" i="1" dirty="0" smtClean="0">
                <a:latin typeface="Arial"/>
                <a:cs typeface="Arial"/>
              </a:rPr>
              <a:t>Recomenda-se letra Arial tamanho 14. Faça sempre o alinhamento do seu texto à esquerda, sem justificar.</a:t>
            </a:r>
          </a:p>
          <a:p>
            <a:pPr lvl="0" defTabSz="457200">
              <a:lnSpc>
                <a:spcPct val="12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64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aixaDeTexto 5"/>
          <p:cNvSpPr txBox="1"/>
          <p:nvPr userDrawn="1"/>
        </p:nvSpPr>
        <p:spPr>
          <a:xfrm>
            <a:off x="406800" y="4870800"/>
            <a:ext cx="59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Fonte:</a:t>
            </a:r>
            <a:endParaRPr lang="pt-BR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Texto 10"/>
          <p:cNvSpPr>
            <a:spLocks noGrp="1"/>
          </p:cNvSpPr>
          <p:nvPr>
            <p:ph type="body" sz="quarter" idx="27" hasCustomPrompt="1"/>
          </p:nvPr>
        </p:nvSpPr>
        <p:spPr>
          <a:xfrm>
            <a:off x="849313" y="4870800"/>
            <a:ext cx="3816000" cy="215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pt-BR" dirty="0" smtClean="0"/>
              <a:t>Modelo de legenda com letra Arial tamanho 8</a:t>
            </a:r>
            <a:endParaRPr lang="pt-BR" dirty="0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28"/>
          </p:nvPr>
        </p:nvSpPr>
        <p:spPr>
          <a:xfrm>
            <a:off x="432000" y="1357200"/>
            <a:ext cx="8330400" cy="2966400"/>
          </a:xfrm>
        </p:spPr>
        <p:txBody>
          <a:bodyPr/>
          <a:lstStyle/>
          <a:p>
            <a:r>
              <a:rPr lang="pt-BR" smtClean="0"/>
              <a:t>Clique no ícone para adicionar tabela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32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40386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4622400" y="1357200"/>
            <a:ext cx="40386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3276000" y="1357200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sz="half" idx="12" hasCustomPrompt="1"/>
          </p:nvPr>
        </p:nvSpPr>
        <p:spPr>
          <a:xfrm>
            <a:off x="6120000" y="1357200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30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432000" y="2538000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half" idx="12" hasCustomPrompt="1"/>
          </p:nvPr>
        </p:nvSpPr>
        <p:spPr>
          <a:xfrm>
            <a:off x="432000" y="3723878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8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8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algn="l" defTabSz="457200"/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000" y="1357200"/>
            <a:ext cx="8146800" cy="60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36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6" r:id="rId6"/>
    <p:sldLayoutId id="2147483652" r:id="rId7"/>
    <p:sldLayoutId id="2147483663" r:id="rId8"/>
    <p:sldLayoutId id="2147483664" r:id="rId9"/>
    <p:sldLayoutId id="2147483665" r:id="rId10"/>
    <p:sldLayoutId id="2147483659" r:id="rId11"/>
    <p:sldLayoutId id="2147483667" r:id="rId12"/>
    <p:sldLayoutId id="2147483668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400" kern="1200" smtClean="0">
          <a:solidFill>
            <a:schemeClr val="tx1"/>
          </a:solidFill>
          <a:latin typeface="Arial"/>
          <a:ea typeface="+mn-ea"/>
          <a:cs typeface="Arial"/>
        </a:defRPr>
      </a:lvl1pPr>
      <a:lvl2pPr marL="17145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oi.net.br/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i.net.br/APL/CLIE/SA/Cliente/v1" TargetMode="External"/><Relationship Id="rId2" Type="http://schemas.openxmlformats.org/officeDocument/2006/relationships/hyperlink" Target="http://www.oi.net.br/NEG/SN/OrdemServico/v1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i.net.br/APL/CLIE/SA/Cliente/v1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3275984" y="1563638"/>
            <a:ext cx="5544488" cy="1800200"/>
          </a:xfrm>
        </p:spPr>
        <p:txBody>
          <a:bodyPr>
            <a:noAutofit/>
          </a:bodyPr>
          <a:lstStyle/>
          <a:p>
            <a:r>
              <a:rPr lang="pt-BR" sz="4000" dirty="0" smtClean="0"/>
              <a:t>Escola SOA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Módulo II</a:t>
            </a:r>
            <a:br>
              <a:rPr lang="pt-BR" sz="2800" dirty="0" smtClean="0"/>
            </a:br>
            <a:r>
              <a:rPr lang="pt-BR" sz="2400" dirty="0" smtClean="0"/>
              <a:t>Padrões &amp; Políticas SOA</a:t>
            </a:r>
            <a:br>
              <a:rPr lang="pt-BR" sz="2400" dirty="0" smtClean="0"/>
            </a:br>
            <a:r>
              <a:rPr lang="pt-BR" sz="2000" dirty="0" smtClean="0"/>
              <a:t>v1.00</a:t>
            </a:r>
            <a:endParaRPr lang="pt-BR" sz="2000" b="0" i="1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84123"/>
              </p:ext>
            </p:extLst>
          </p:nvPr>
        </p:nvGraphicFramePr>
        <p:xfrm>
          <a:off x="3275984" y="3620998"/>
          <a:ext cx="3672408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408"/>
              </a:tblGrid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Dir. Arquitetura </a:t>
                      </a:r>
                      <a:r>
                        <a:rPr lang="pt-B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 </a:t>
                      </a:r>
                      <a:r>
                        <a:rPr lang="pt-B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Novas Tecnologias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Ger. Arquitetura de Dados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Rio de Janeiro</a:t>
                      </a:r>
                      <a:r>
                        <a:rPr lang="pt-B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| 2015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9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1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2024742" y="1244594"/>
            <a:ext cx="6579705" cy="1471172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b="1" dirty="0" smtClean="0"/>
              <a:t>Topologia</a:t>
            </a:r>
            <a:r>
              <a:rPr lang="pt-BR" dirty="0" smtClean="0"/>
              <a:t> da </a:t>
            </a:r>
            <a:r>
              <a:rPr lang="pt-BR" b="1" dirty="0"/>
              <a:t>A</a:t>
            </a:r>
            <a:r>
              <a:rPr lang="pt-BR" b="1" dirty="0" smtClean="0"/>
              <a:t>rquitetura de </a:t>
            </a:r>
            <a:r>
              <a:rPr lang="pt-BR" b="1" dirty="0"/>
              <a:t>S</a:t>
            </a:r>
            <a:r>
              <a:rPr lang="pt-BR" b="1" dirty="0" smtClean="0"/>
              <a:t>erviços, </a:t>
            </a:r>
            <a:r>
              <a:rPr lang="pt-BR" dirty="0"/>
              <a:t>subdividida em 3 </a:t>
            </a:r>
            <a:r>
              <a:rPr lang="pt-BR" dirty="0" smtClean="0"/>
              <a:t>subcamadas </a:t>
            </a:r>
            <a:r>
              <a:rPr lang="pt-BR" dirty="0"/>
              <a:t>funcionais (</a:t>
            </a:r>
            <a:r>
              <a:rPr lang="pt-BR" b="1" dirty="0"/>
              <a:t>Negócio</a:t>
            </a:r>
            <a:r>
              <a:rPr lang="pt-BR" dirty="0"/>
              <a:t>, </a:t>
            </a:r>
            <a:r>
              <a:rPr lang="pt-BR" b="1" dirty="0"/>
              <a:t>Orquestração</a:t>
            </a:r>
            <a:r>
              <a:rPr lang="pt-BR" dirty="0"/>
              <a:t> e </a:t>
            </a:r>
            <a:r>
              <a:rPr lang="pt-BR" b="1" dirty="0"/>
              <a:t>Aplicação</a:t>
            </a:r>
            <a:r>
              <a:rPr lang="pt-BR" dirty="0" smtClean="0"/>
              <a:t>) foi definida para atender aos 3 princípios base da arquitetura que se deseja: </a:t>
            </a:r>
          </a:p>
          <a:p>
            <a:endParaRPr lang="pt-BR" b="1" dirty="0"/>
          </a:p>
          <a:p>
            <a:r>
              <a:rPr lang="pt-BR" b="1" dirty="0" smtClean="0"/>
              <a:t>Baixo Acoplamento </a:t>
            </a:r>
            <a:r>
              <a:rPr lang="pt-BR" dirty="0" smtClean="0"/>
              <a:t>dos Serviços com Provedores e entre si, Facilitar a </a:t>
            </a:r>
            <a:r>
              <a:rPr lang="pt-BR" b="1" dirty="0" smtClean="0"/>
              <a:t>Composição</a:t>
            </a:r>
            <a:r>
              <a:rPr lang="pt-BR" dirty="0" smtClean="0"/>
              <a:t> e </a:t>
            </a:r>
            <a:r>
              <a:rPr lang="pt-BR" b="1" dirty="0" smtClean="0"/>
              <a:t>Reutilização</a:t>
            </a:r>
            <a:r>
              <a:rPr lang="pt-BR" dirty="0" smtClean="0"/>
              <a:t> de Serviços.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36" y="1234896"/>
            <a:ext cx="1483568" cy="131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Princípios de Arquitetura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Acoplamento, Composição e Reutilização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695151"/>
              </p:ext>
            </p:extLst>
          </p:nvPr>
        </p:nvGraphicFramePr>
        <p:xfrm>
          <a:off x="539552" y="2787774"/>
          <a:ext cx="81369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189"/>
                <a:gridCol w="4251715"/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smtClean="0"/>
                        <a:t>Princípios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Motivação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 serviços deverão demonstrar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baixo acoplamento 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 os provedores e entre si. </a:t>
                      </a:r>
                      <a:endParaRPr lang="pt-BR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Limitar o número de fortes dependências com outros componentes da arquitetura corporativa.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 serviços deverão demonstrar capacidades de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reutilização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Limitar a necessidade de alterações ou novas implementações de serviços aquando de novos contextos de utilização (novos consumidores, agregação de provedores).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Os serviços deverão</a:t>
                      </a:r>
                      <a:r>
                        <a:rPr lang="pt-BR" sz="1200" baseline="0" dirty="0" smtClean="0"/>
                        <a:t> demonstrar a </a:t>
                      </a:r>
                      <a:r>
                        <a:rPr lang="pt-BR" sz="1200" b="0" baseline="0" dirty="0" smtClean="0"/>
                        <a:t>capacidade de ser </a:t>
                      </a:r>
                      <a:r>
                        <a:rPr lang="pt-BR" sz="1200" b="1" baseline="0" dirty="0" smtClean="0"/>
                        <a:t>compostos</a:t>
                      </a:r>
                      <a:r>
                        <a:rPr lang="pt-BR" sz="1200" b="0" baseline="0" dirty="0" smtClean="0"/>
                        <a:t>, garantida através de padronização de protocolo de mensagem e/ou transporte.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Permitir que a arquitetura seja flexível às novas necessidades de negócio, através da implementação de novos serviços que são a composição dum conjunto de funcionalidades.</a:t>
                      </a:r>
                      <a:endParaRPr lang="pt-BR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Princípios de Arquitetura</a:t>
            </a:r>
            <a:br>
              <a:rPr lang="pt-BR" dirty="0"/>
            </a:br>
            <a:r>
              <a:rPr lang="pt-BR" b="0" i="1" dirty="0"/>
              <a:t>C</a:t>
            </a:r>
            <a:r>
              <a:rPr lang="pt-BR" b="0" i="1" dirty="0" smtClean="0"/>
              <a:t>amada de Negócio 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1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851275" y="1357313"/>
            <a:ext cx="4969197" cy="3194721"/>
          </a:xfrm>
        </p:spPr>
        <p:txBody>
          <a:bodyPr/>
          <a:lstStyle/>
          <a:p>
            <a:r>
              <a:rPr lang="pt-BR" dirty="0" smtClean="0"/>
              <a:t>Na arquitetura, a </a:t>
            </a:r>
            <a:r>
              <a:rPr lang="pt-BR" b="1" dirty="0" smtClean="0"/>
              <a:t>Camada de Negócio </a:t>
            </a:r>
            <a:r>
              <a:rPr lang="pt-BR" dirty="0" smtClean="0"/>
              <a:t>é camada que </a:t>
            </a:r>
            <a:r>
              <a:rPr lang="pt-BR" b="1" dirty="0" smtClean="0"/>
              <a:t>expõe </a:t>
            </a:r>
            <a:r>
              <a:rPr lang="pt-BR" b="1" dirty="0"/>
              <a:t>aos consumidores externos</a:t>
            </a:r>
            <a:r>
              <a:rPr lang="pt-BR" b="1" dirty="0" smtClean="0"/>
              <a:t> </a:t>
            </a:r>
            <a:r>
              <a:rPr lang="pt-BR" dirty="0"/>
              <a:t>a</a:t>
            </a:r>
            <a:r>
              <a:rPr lang="pt-BR" dirty="0" smtClean="0"/>
              <a:t>s funcionalidades e dados proporcionadas pela arquitetura duma </a:t>
            </a:r>
            <a:r>
              <a:rPr lang="pt-BR" b="1" dirty="0" smtClean="0"/>
              <a:t>forma padronizada </a:t>
            </a:r>
            <a:r>
              <a:rPr lang="pt-BR" dirty="0" smtClean="0"/>
              <a:t>através de serviços de negócios. </a:t>
            </a:r>
          </a:p>
          <a:p>
            <a:endParaRPr lang="pt-BR" b="1" dirty="0"/>
          </a:p>
          <a:p>
            <a:r>
              <a:rPr lang="pt-BR" dirty="0" smtClean="0"/>
              <a:t>Os </a:t>
            </a:r>
            <a:r>
              <a:rPr lang="pt-BR" b="1" dirty="0"/>
              <a:t>S</a:t>
            </a:r>
            <a:r>
              <a:rPr lang="pt-BR" b="1" dirty="0" smtClean="0"/>
              <a:t>erviços de Negócio</a:t>
            </a:r>
            <a:r>
              <a:rPr lang="pt-BR" dirty="0" smtClean="0"/>
              <a:t>, serão de facto, </a:t>
            </a:r>
            <a:r>
              <a:rPr lang="pt-BR" b="1" dirty="0" smtClean="0"/>
              <a:t>proxies</a:t>
            </a:r>
            <a:r>
              <a:rPr lang="pt-BR" dirty="0" smtClean="0"/>
              <a:t> para os serviços internos da arquitetura (</a:t>
            </a:r>
            <a:r>
              <a:rPr lang="pt-BR" b="1" dirty="0" smtClean="0"/>
              <a:t>serviços de aplicação e processos de integração</a:t>
            </a:r>
            <a:r>
              <a:rPr lang="pt-BR" dirty="0" smtClean="0"/>
              <a:t>), protegendo as camadas inferiores através de políticas de segurança e abstraindo a camada inferior do protocolo de transporte dos consumidores. </a:t>
            </a:r>
            <a:r>
              <a:rPr lang="pt-BR" b="1" dirty="0" smtClean="0"/>
              <a:t>Poderão</a:t>
            </a:r>
            <a:r>
              <a:rPr lang="pt-BR" dirty="0" smtClean="0"/>
              <a:t> também prover alguns serviços </a:t>
            </a:r>
            <a:r>
              <a:rPr lang="pt-BR" dirty="0"/>
              <a:t>técnicos de integração (tais como alterações de </a:t>
            </a:r>
            <a:r>
              <a:rPr lang="pt-BR" b="1" dirty="0"/>
              <a:t>modelo de dados </a:t>
            </a:r>
            <a:r>
              <a:rPr lang="pt-BR" dirty="0"/>
              <a:t>ou </a:t>
            </a:r>
            <a:r>
              <a:rPr lang="pt-BR" b="1" dirty="0"/>
              <a:t>protocolo de </a:t>
            </a:r>
            <a:r>
              <a:rPr lang="pt-BR" b="1" dirty="0" smtClean="0"/>
              <a:t>mensagem</a:t>
            </a:r>
            <a:r>
              <a:rPr lang="pt-BR" dirty="0" smtClean="0"/>
              <a:t>) mas que sejam definidos como </a:t>
            </a:r>
            <a:r>
              <a:rPr lang="pt-BR" b="1" dirty="0" smtClean="0"/>
              <a:t>padrão</a:t>
            </a:r>
            <a:r>
              <a:rPr lang="pt-BR" dirty="0" smtClean="0"/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7" y="1419622"/>
            <a:ext cx="3642455" cy="322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827584" y="2049029"/>
            <a:ext cx="2282603" cy="3787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08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1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851275" y="1350745"/>
            <a:ext cx="4969197" cy="3194721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b="1" dirty="0" smtClean="0"/>
              <a:t>Camada de Orquestração</a:t>
            </a:r>
            <a:r>
              <a:rPr lang="pt-BR" dirty="0" smtClean="0"/>
              <a:t> </a:t>
            </a:r>
            <a:r>
              <a:rPr lang="pt-BR" i="1" dirty="0" smtClean="0"/>
              <a:t>(que é opcional)</a:t>
            </a:r>
            <a:r>
              <a:rPr lang="pt-BR" dirty="0" smtClean="0"/>
              <a:t> está responsável por </a:t>
            </a:r>
            <a:r>
              <a:rPr lang="pt-BR" dirty="0"/>
              <a:t>efetuar </a:t>
            </a:r>
            <a:r>
              <a:rPr lang="pt-BR" b="1" dirty="0" smtClean="0"/>
              <a:t>orquestrações de serviços </a:t>
            </a:r>
            <a:r>
              <a:rPr lang="pt-BR" dirty="0" smtClean="0"/>
              <a:t>para </a:t>
            </a:r>
            <a:r>
              <a:rPr lang="pt-BR" dirty="0"/>
              <a:t>atender </a:t>
            </a:r>
            <a:r>
              <a:rPr lang="pt-BR" dirty="0" smtClean="0"/>
              <a:t>uma </a:t>
            </a:r>
            <a:r>
              <a:rPr lang="pt-BR" dirty="0"/>
              <a:t>funcionalidade </a:t>
            </a:r>
            <a:r>
              <a:rPr lang="pt-BR" dirty="0" smtClean="0"/>
              <a:t>solicitada de </a:t>
            </a:r>
            <a:r>
              <a:rPr lang="pt-BR" b="1" dirty="0" smtClean="0"/>
              <a:t>domínios aplicacionais diferentes</a:t>
            </a:r>
            <a:r>
              <a:rPr lang="pt-BR" dirty="0" smtClean="0"/>
              <a:t> ou provê serviços técnicos de integração (tais como alterações de </a:t>
            </a:r>
            <a:r>
              <a:rPr lang="pt-BR" b="1" dirty="0" smtClean="0"/>
              <a:t>modelo de dados </a:t>
            </a:r>
            <a:r>
              <a:rPr lang="pt-BR" dirty="0" smtClean="0"/>
              <a:t>ou </a:t>
            </a:r>
            <a:r>
              <a:rPr lang="pt-BR" b="1" dirty="0" smtClean="0"/>
              <a:t>protocolo de mensagem</a:t>
            </a:r>
            <a:r>
              <a:rPr lang="pt-BR" dirty="0" smtClean="0"/>
              <a:t>) que permite a consumidores ou provedores que não comuniquem nos padrões da arquitetura, de acederem a esta.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Os </a:t>
            </a:r>
            <a:r>
              <a:rPr lang="pt-BR" b="1" dirty="0" smtClean="0"/>
              <a:t>processos de integração </a:t>
            </a:r>
            <a:r>
              <a:rPr lang="pt-BR" dirty="0" smtClean="0"/>
              <a:t>são os componentes que implementam a orquestração de </a:t>
            </a:r>
            <a:r>
              <a:rPr lang="pt-BR" b="1" dirty="0"/>
              <a:t>S</a:t>
            </a:r>
            <a:r>
              <a:rPr lang="pt-BR" b="1" dirty="0" smtClean="0"/>
              <a:t>erviços de Aplicação </a:t>
            </a:r>
            <a:r>
              <a:rPr lang="pt-BR" dirty="0" smtClean="0"/>
              <a:t>e as </a:t>
            </a:r>
            <a:r>
              <a:rPr lang="pt-BR" b="1" dirty="0"/>
              <a:t>A</a:t>
            </a:r>
            <a:r>
              <a:rPr lang="pt-BR" b="1" dirty="0" smtClean="0"/>
              <a:t>tividades de Integração</a:t>
            </a:r>
            <a:r>
              <a:rPr lang="pt-BR" dirty="0" smtClean="0"/>
              <a:t> são os componentes que permite a ponte técnica para consumidores ou provedores que não suportam os padrões de comunicação definidos.</a:t>
            </a:r>
            <a:endParaRPr lang="pt-BR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7" y="1419622"/>
            <a:ext cx="3642455" cy="322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Princípios de Arquitetura</a:t>
            </a:r>
            <a:br>
              <a:rPr lang="pt-BR" dirty="0"/>
            </a:br>
            <a:r>
              <a:rPr lang="pt-BR" b="0" i="1" dirty="0"/>
              <a:t>C</a:t>
            </a:r>
            <a:r>
              <a:rPr lang="pt-BR" b="0" i="1" dirty="0" smtClean="0"/>
              <a:t>amada de Orquestração</a:t>
            </a:r>
            <a:endParaRPr lang="pt-BR" b="0" i="1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77229" y="2427734"/>
            <a:ext cx="2282603" cy="7379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76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10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851275" y="1275606"/>
            <a:ext cx="5113213" cy="3194721"/>
          </a:xfrm>
        </p:spPr>
        <p:txBody>
          <a:bodyPr/>
          <a:lstStyle/>
          <a:p>
            <a:r>
              <a:rPr lang="pt-BR" dirty="0" smtClean="0"/>
              <a:t>Na Camada de Aplicação são expostas as funcionalidades de negócio (funcionais) e/ou técnicas das aplicações (</a:t>
            </a:r>
            <a:r>
              <a:rPr lang="pt-BR" b="1" i="1" dirty="0" smtClean="0"/>
              <a:t>no sentido TAM*</a:t>
            </a:r>
            <a:r>
              <a:rPr lang="pt-BR" dirty="0" smtClean="0"/>
              <a:t>) provedoras. É nos serviços desta camada que irá ser feito a </a:t>
            </a:r>
            <a:r>
              <a:rPr lang="pt-BR" b="1" dirty="0" smtClean="0"/>
              <a:t>adaptação tecnológica </a:t>
            </a:r>
            <a:r>
              <a:rPr lang="pt-BR" dirty="0" smtClean="0"/>
              <a:t>(protocolos e meios de comunicação) e </a:t>
            </a:r>
            <a:r>
              <a:rPr lang="pt-BR" b="1" dirty="0" smtClean="0"/>
              <a:t>de conteúdo </a:t>
            </a:r>
            <a:r>
              <a:rPr lang="pt-BR" dirty="0" smtClean="0"/>
              <a:t>(transformações da semântica e sintaxe das mensagens). Poderão também ser feitas </a:t>
            </a:r>
            <a:r>
              <a:rPr lang="pt-BR" b="1" dirty="0" smtClean="0"/>
              <a:t>orquestração de serviços</a:t>
            </a:r>
            <a:r>
              <a:rPr lang="pt-BR" dirty="0" smtClean="0"/>
              <a:t>, mas somente quando o contexto destas é o </a:t>
            </a:r>
            <a:r>
              <a:rPr lang="pt-BR" b="1" dirty="0" smtClean="0"/>
              <a:t>mesmo domínio aplicacional</a:t>
            </a:r>
            <a:r>
              <a:rPr lang="pt-BR" dirty="0" smtClean="0"/>
              <a:t>.</a:t>
            </a:r>
          </a:p>
          <a:p>
            <a:pPr lvl="0"/>
            <a:endParaRPr lang="pt-BR" dirty="0"/>
          </a:p>
          <a:p>
            <a:pPr lvl="0"/>
            <a:r>
              <a:rPr lang="pt-BR" dirty="0" smtClean="0"/>
              <a:t>Os </a:t>
            </a:r>
            <a:r>
              <a:rPr lang="pt-BR" b="1" dirty="0"/>
              <a:t>S</a:t>
            </a:r>
            <a:r>
              <a:rPr lang="pt-BR" b="1" dirty="0" smtClean="0"/>
              <a:t>erviços de Conetividade </a:t>
            </a:r>
            <a:r>
              <a:rPr lang="pt-BR" dirty="0" smtClean="0"/>
              <a:t>são os adaptadores entre as API das aplicações (provedores) e o modelo da arquitetura e os </a:t>
            </a:r>
            <a:r>
              <a:rPr lang="pt-BR" b="1" dirty="0"/>
              <a:t>S</a:t>
            </a:r>
            <a:r>
              <a:rPr lang="pt-BR" b="1" dirty="0" smtClean="0"/>
              <a:t>erviços de Aplicação</a:t>
            </a:r>
            <a:r>
              <a:rPr lang="pt-BR" dirty="0" smtClean="0"/>
              <a:t> são responsáveis por orquestrar estes serviços e assim abstrair para as outras camadas </a:t>
            </a:r>
            <a:r>
              <a:rPr lang="pt-BR" b="1" dirty="0" smtClean="0"/>
              <a:t>uma funcionalidade do mesmo domínio aplicacional</a:t>
            </a:r>
            <a:r>
              <a:rPr lang="pt-BR" dirty="0" smtClean="0"/>
              <a:t>. </a:t>
            </a:r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323528" y="4876586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*TAM – Telecom </a:t>
            </a:r>
            <a:r>
              <a:rPr lang="pt-BR" sz="800" dirty="0" err="1" smtClean="0"/>
              <a:t>Aplication</a:t>
            </a:r>
            <a:r>
              <a:rPr lang="pt-BR" sz="800" dirty="0" smtClean="0"/>
              <a:t> </a:t>
            </a:r>
            <a:r>
              <a:rPr lang="pt-BR" sz="800" dirty="0" err="1" smtClean="0"/>
              <a:t>Map</a:t>
            </a:r>
            <a:r>
              <a:rPr lang="pt-BR" sz="800" dirty="0" smtClean="0"/>
              <a:t>, </a:t>
            </a:r>
            <a:r>
              <a:rPr lang="pt-BR" sz="800" dirty="0" err="1" smtClean="0"/>
              <a:t>TMForum</a:t>
            </a:r>
            <a:r>
              <a:rPr lang="pt-BR" sz="800" dirty="0" smtClean="0"/>
              <a:t> </a:t>
            </a:r>
            <a:endParaRPr lang="pt-BR" sz="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7" y="1419622"/>
            <a:ext cx="3642455" cy="322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Princípios de Arquitetura</a:t>
            </a:r>
            <a:br>
              <a:rPr lang="pt-BR" dirty="0"/>
            </a:br>
            <a:r>
              <a:rPr lang="pt-BR" b="0" i="1" dirty="0"/>
              <a:t>C</a:t>
            </a:r>
            <a:r>
              <a:rPr lang="pt-BR" b="0" i="1" dirty="0" smtClean="0"/>
              <a:t>amada de Aplicação</a:t>
            </a:r>
            <a:endParaRPr lang="pt-BR" b="0" i="1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77229" y="3147814"/>
            <a:ext cx="2282603" cy="7379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91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Princípios de Arquitetura</a:t>
            </a:r>
            <a:br>
              <a:rPr lang="pt-BR" dirty="0" smtClean="0"/>
            </a:br>
            <a:r>
              <a:rPr lang="pt-BR" b="0" i="1" dirty="0" smtClean="0"/>
              <a:t>Discussão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9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357200"/>
            <a:ext cx="8028432" cy="1311128"/>
          </a:xfrm>
        </p:spPr>
        <p:txBody>
          <a:bodyPr/>
          <a:lstStyle/>
          <a:p>
            <a:r>
              <a:rPr lang="pt-BR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Topologia!</a:t>
            </a:r>
          </a:p>
          <a:p>
            <a:r>
              <a:rPr lang="pt-BR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Está claro para todos?</a:t>
            </a:r>
            <a:endParaRPr lang="pt-BR" sz="36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6"/>
          <p:cNvSpPr/>
          <p:nvPr/>
        </p:nvSpPr>
        <p:spPr bwMode="auto">
          <a:xfrm>
            <a:off x="6715059" y="3579862"/>
            <a:ext cx="1745373" cy="927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glow rad="139700">
              <a:srgbClr val="7030A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dirty="0" smtClean="0">
                <a:solidFill>
                  <a:schemeClr val="bg1"/>
                </a:solidFill>
                <a:latin typeface="Arial" charset="0"/>
              </a:rPr>
              <a:t>Discussão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dirty="0" smtClean="0">
                <a:solidFill>
                  <a:schemeClr val="bg1"/>
                </a:solidFill>
                <a:latin typeface="Arial" charset="0"/>
              </a:rPr>
              <a:t>5 Minutos</a:t>
            </a:r>
            <a:endParaRPr kumimoji="0" lang="pt-BR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7" name="Picture 8" descr="C:\Users\Ezio.Armando\AppData\Local\Microsoft\Windows\Temporary Internet Files\Content.IE5\GB1AWI2J\MCj043441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075806"/>
            <a:ext cx="1335660" cy="150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55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779912" y="2643758"/>
            <a:ext cx="4896544" cy="2160591"/>
          </a:xfrm>
        </p:spPr>
        <p:txBody>
          <a:bodyPr/>
          <a:lstStyle/>
          <a:p>
            <a:r>
              <a:rPr lang="pt-BR" dirty="0" smtClean="0"/>
              <a:t>Um </a:t>
            </a:r>
            <a:r>
              <a:rPr lang="pt-BR" b="1" dirty="0"/>
              <a:t>S</a:t>
            </a:r>
            <a:r>
              <a:rPr lang="pt-BR" b="1" dirty="0" smtClean="0"/>
              <a:t>erviço</a:t>
            </a:r>
            <a:r>
              <a:rPr lang="pt-BR" dirty="0" smtClean="0"/>
              <a:t> disponibiliza uma determinada </a:t>
            </a:r>
            <a:r>
              <a:rPr lang="pt-BR" b="1" dirty="0" smtClean="0"/>
              <a:t>funcionalidade</a:t>
            </a:r>
            <a:r>
              <a:rPr lang="pt-BR" dirty="0" smtClean="0"/>
              <a:t> (ou </a:t>
            </a:r>
            <a:r>
              <a:rPr lang="pt-BR" b="1" dirty="0" smtClean="0"/>
              <a:t>informação</a:t>
            </a:r>
            <a:r>
              <a:rPr lang="pt-BR" dirty="0" smtClean="0"/>
              <a:t>) de um ou vários sistemas (ou aplicações).</a:t>
            </a:r>
          </a:p>
          <a:p>
            <a:endParaRPr lang="pt-BR" dirty="0" smtClean="0"/>
          </a:p>
          <a:p>
            <a:r>
              <a:rPr lang="pt-BR" dirty="0" smtClean="0"/>
              <a:t>É </a:t>
            </a:r>
            <a:r>
              <a:rPr lang="pt-BR" dirty="0"/>
              <a:t>através dum </a:t>
            </a:r>
            <a:r>
              <a:rPr lang="pt-BR" b="1" dirty="0"/>
              <a:t>Contrato</a:t>
            </a:r>
            <a:r>
              <a:rPr lang="pt-BR" dirty="0"/>
              <a:t> (i.e. WSDL) bem definido que se </a:t>
            </a:r>
            <a:r>
              <a:rPr lang="pt-BR" b="1" dirty="0"/>
              <a:t>comunica esta funcionalidade. </a:t>
            </a:r>
          </a:p>
          <a:p>
            <a:r>
              <a:rPr lang="pt-BR" dirty="0"/>
              <a:t>Este contrato deverá estar </a:t>
            </a:r>
            <a:r>
              <a:rPr lang="pt-BR" b="1" dirty="0"/>
              <a:t>disponíve</a:t>
            </a:r>
            <a:r>
              <a:rPr lang="pt-BR" dirty="0"/>
              <a:t>l </a:t>
            </a:r>
            <a:r>
              <a:rPr lang="pt-BR" dirty="0" smtClean="0"/>
              <a:t>o quanto </a:t>
            </a:r>
            <a:r>
              <a:rPr lang="pt-BR" dirty="0"/>
              <a:t>antes </a:t>
            </a:r>
            <a:r>
              <a:rPr lang="pt-BR" b="1" dirty="0"/>
              <a:t>num repositório</a:t>
            </a:r>
            <a:r>
              <a:rPr lang="pt-BR" dirty="0"/>
              <a:t> para que se possa comunicar de forma transparente a disponibilidade de funcionalidades da </a:t>
            </a:r>
            <a:r>
              <a:rPr lang="pt-BR" dirty="0" smtClean="0"/>
              <a:t>arquitetura.</a:t>
            </a:r>
            <a:endParaRPr lang="pt-BR" dirty="0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9782"/>
            <a:ext cx="3024336" cy="149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Princípios de Arquitetura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Transparência</a:t>
            </a:r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57218"/>
              </p:ext>
            </p:extLst>
          </p:nvPr>
        </p:nvGraphicFramePr>
        <p:xfrm>
          <a:off x="539552" y="1167006"/>
          <a:ext cx="813690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189"/>
                <a:gridCol w="4251715"/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smtClean="0"/>
                        <a:t>Princípio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Motivação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Todos</a:t>
                      </a:r>
                      <a:r>
                        <a:rPr lang="pt-BR" sz="1200" baseline="0" dirty="0" smtClean="0"/>
                        <a:t> os serviços deverão  ter um </a:t>
                      </a:r>
                      <a:r>
                        <a:rPr lang="pt-BR" sz="1200" b="1" baseline="0" dirty="0" smtClean="0"/>
                        <a:t>contrato bem definido e padronizado </a:t>
                      </a:r>
                      <a:r>
                        <a:rPr lang="pt-BR" sz="1200" baseline="0" dirty="0" smtClean="0"/>
                        <a:t>e respeitar um modelo </a:t>
                      </a:r>
                      <a:r>
                        <a:rPr lang="pt-BR" sz="1200" b="1" baseline="0" dirty="0" smtClean="0"/>
                        <a:t>“</a:t>
                      </a:r>
                      <a:r>
                        <a:rPr lang="pt-BR" sz="1200" b="1" baseline="0" dirty="0" err="1" smtClean="0"/>
                        <a:t>contract-first</a:t>
                      </a:r>
                      <a:r>
                        <a:rPr lang="pt-BR" sz="1200" b="1" baseline="0" dirty="0" smtClean="0"/>
                        <a:t>”</a:t>
                      </a:r>
                      <a:r>
                        <a:rPr lang="pt-BR" sz="1200" baseline="0" dirty="0" smtClean="0"/>
                        <a:t>, </a:t>
                      </a:r>
                      <a:r>
                        <a:rPr lang="pt-BR" sz="1200" baseline="0" dirty="0" err="1" smtClean="0"/>
                        <a:t>i.e</a:t>
                      </a:r>
                      <a:r>
                        <a:rPr lang="pt-BR" sz="1200" baseline="0" dirty="0" smtClean="0"/>
                        <a:t> o contrato deverá ser definido antes da implementação do serviço.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 contrato bem definido permite ao serviço e seus consumidores facilidade e transparência na interação e uma gestão mais efetiva.</a:t>
                      </a:r>
                      <a:endParaRPr lang="pt-BR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51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Princípios de Arquitetura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Padronização</a:t>
            </a:r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60095"/>
              </p:ext>
            </p:extLst>
          </p:nvPr>
        </p:nvGraphicFramePr>
        <p:xfrm>
          <a:off x="432000" y="1208142"/>
          <a:ext cx="838847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07"/>
                <a:gridCol w="4383165"/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smtClean="0"/>
                        <a:t>Princípio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Motivação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Todos os serviços de negócio tem de utilizar como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padrão de mensagens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 entidades de negócio baseadas no modelo canônico de dados da Oi.</a:t>
                      </a:r>
                      <a:endParaRPr lang="pt-BR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Suporta o principio de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reutilização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baixo acoplamento,</a:t>
                      </a:r>
                      <a:r>
                        <a:rPr lang="pt-B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pois o serviços não serão acoplados ao modelo do dados do consumidor ou provedor.</a:t>
                      </a:r>
                      <a:endParaRPr lang="pt-BR" sz="12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utilização da arquitetura requer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que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todas a requisições 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tenham um id único , no contexto do sistema consumidor, (</a:t>
                      </a:r>
                      <a:r>
                        <a:rPr lang="pt-BR" sz="12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ID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e gerado por este.  As respostas a esta requisição irão fazer uso deste ID. O(s) serviços provedores terão a responsabilidade de fazer uso deste  ID.</a:t>
                      </a:r>
                      <a:endParaRPr lang="pt-BR" sz="12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utilização dum </a:t>
                      </a:r>
                      <a:r>
                        <a:rPr lang="pt-PT" sz="1200" b="1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transation ID </a:t>
                      </a:r>
                      <a:r>
                        <a:rPr lang="pt-PT" sz="12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permite uma visibilidade fim-a-fim da transação de integração (consumidor-barramento-provedore(s)) faciliatando a operabilidade e gestão da solução de integração.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Todos os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Serviços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deverão fazer uso dos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Serviços de Infraestrutura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(serviços comuns técnicos providenciados pela Framework de Execução)</a:t>
                      </a:r>
                      <a:endParaRPr lang="pt-BR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utilização de serviços comuns técnicos para providenciar </a:t>
                      </a:r>
                      <a:r>
                        <a:rPr lang="pt-PT" sz="1200" b="1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funcionalidades transversais </a:t>
                      </a:r>
                      <a:r>
                        <a:rPr lang="pt-PT" sz="12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todos os serviços funcionais facilita o </a:t>
                      </a:r>
                      <a:r>
                        <a:rPr lang="pt-PT" sz="1200" b="1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desenvolvimento,</a:t>
                      </a:r>
                      <a:r>
                        <a:rPr lang="pt-PT" sz="12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200" b="1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operação</a:t>
                      </a:r>
                      <a:r>
                        <a:rPr lang="pt-PT" sz="12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e </a:t>
                      </a:r>
                      <a:r>
                        <a:rPr lang="pt-PT" sz="1200" b="1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governança</a:t>
                      </a:r>
                      <a:r>
                        <a:rPr lang="pt-PT" sz="12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dos componentes da arquitetura diminuindo e agilizando a implementação de novas soluções usando serviços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8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17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84269"/>
              </p:ext>
            </p:extLst>
          </p:nvPr>
        </p:nvGraphicFramePr>
        <p:xfrm>
          <a:off x="432000" y="1232758"/>
          <a:ext cx="7992888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417646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Princípios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Motivação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 serviços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deverão demonstrar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princípios ACID 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Atomic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Consistent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Isolation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Durability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Estas propriedades permite garantir que as transações dos serviços sejam confiáveis e que os dados estejam íntegros.</a:t>
                      </a:r>
                      <a:endParaRPr lang="pt-BR" sz="1200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 serviços deverão utilizar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caching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quando possível  e relevante (para dados que não são alterados regularmente)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utilização de caching na arquitetura, previne que nem todas as requisições necessitem acesso ao provedor aumentando a escalabilidade e disponibilidade da arquitetura de serviços.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Os serviços provedores deverão</a:t>
                      </a:r>
                      <a:r>
                        <a:rPr lang="pt-BR" sz="1200" baseline="0" dirty="0" smtClean="0"/>
                        <a:t> demonstrar a </a:t>
                      </a:r>
                      <a:r>
                        <a:rPr lang="pt-BR" sz="1200" b="0" baseline="0" dirty="0" smtClean="0"/>
                        <a:t>capacidade  de ser </a:t>
                      </a:r>
                      <a:r>
                        <a:rPr lang="pt-BR" sz="1200" b="1" baseline="0" dirty="0" smtClean="0"/>
                        <a:t>idempotentes</a:t>
                      </a:r>
                      <a:r>
                        <a:rPr lang="pt-BR" sz="1200" b="0" baseline="0" dirty="0" smtClean="0"/>
                        <a:t>, i.e. s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 uma requisição já foi processada pelo provedor, essa mesma requisição, em outro momento posterior, não deverá ser tida em conta</a:t>
                      </a:r>
                      <a:r>
                        <a:rPr lang="pt-BR" sz="1200" b="0" baseline="0" dirty="0" smtClean="0"/>
                        <a:t>)</a:t>
                      </a:r>
                      <a:endParaRPr lang="pt-BR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Requeresse que os serviços provedores sejam idempotentes (válido para serviços que atualizem dados no sistema provedor) para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permitir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que se possa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reprocessar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requisições em segurança  no barramento, sem causar problemas de sincronização de dados no provedor.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Dá-se preferência à implementação de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segurança ao nível de transporte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que ao nível de mensagem.</a:t>
                      </a:r>
                      <a:endParaRPr lang="pt-BR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Implementar segurança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ao nível de transporte 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onera menos a arquitetura  de serviços em termos de recursos técnicos de infraestrutura. </a:t>
                      </a:r>
                      <a:endParaRPr lang="pt-BR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Princípios de Arquitetura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Operabilidade, Disponibilidade, 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31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824400" y="3402000"/>
            <a:ext cx="6843944" cy="954000"/>
          </a:xfrm>
        </p:spPr>
        <p:txBody>
          <a:bodyPr/>
          <a:lstStyle/>
          <a:p>
            <a:r>
              <a:rPr lang="pt-BR" dirty="0" smtClean="0"/>
              <a:t>Padrões &amp; Políticas SOA</a:t>
            </a:r>
          </a:p>
        </p:txBody>
      </p:sp>
    </p:spTree>
    <p:extLst>
      <p:ext uri="{BB962C8B-B14F-4D97-AF65-F5344CB8AC3E}">
        <p14:creationId xmlns:p14="http://schemas.microsoft.com/office/powerpoint/2010/main" val="255671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Padrões &amp; Políticas SOA</a:t>
            </a:r>
            <a:br>
              <a:rPr lang="pt-BR" dirty="0" smtClean="0"/>
            </a:br>
            <a:r>
              <a:rPr lang="pt-BR" b="0" i="1" dirty="0" smtClean="0"/>
              <a:t>Padrões </a:t>
            </a:r>
            <a:r>
              <a:rPr lang="pt-BR" b="0" i="1" dirty="0"/>
              <a:t>de Transporte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10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1835696" y="1203598"/>
            <a:ext cx="7057429" cy="523220"/>
          </a:xfrm>
        </p:spPr>
        <p:txBody>
          <a:bodyPr/>
          <a:lstStyle/>
          <a:p>
            <a:r>
              <a:rPr lang="pt-BR" dirty="0" smtClean="0"/>
              <a:t>Os </a:t>
            </a:r>
            <a:r>
              <a:rPr lang="pt-BR" b="1" dirty="0"/>
              <a:t>P</a:t>
            </a:r>
            <a:r>
              <a:rPr lang="pt-BR" b="1" dirty="0" smtClean="0"/>
              <a:t>rotocolos </a:t>
            </a:r>
            <a:r>
              <a:rPr lang="pt-BR" b="1" dirty="0"/>
              <a:t>P</a:t>
            </a:r>
            <a:r>
              <a:rPr lang="pt-BR" b="1" dirty="0" smtClean="0"/>
              <a:t>adrão </a:t>
            </a:r>
            <a:r>
              <a:rPr lang="pt-BR" dirty="0" smtClean="0"/>
              <a:t>(base) que irão ser suportados pela </a:t>
            </a:r>
            <a:r>
              <a:rPr lang="pt-BR" b="1" dirty="0" smtClean="0"/>
              <a:t>Arquitetura de Serviços</a:t>
            </a:r>
            <a:r>
              <a:rPr lang="pt-BR" dirty="0" smtClean="0"/>
              <a:t> são os seguintes:</a:t>
            </a:r>
            <a:endParaRPr lang="pt-BR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323528" y="4876006"/>
            <a:ext cx="568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 smtClean="0"/>
              <a:t>*Este é o protocolo “default” dos </a:t>
            </a:r>
            <a:r>
              <a:rPr lang="pt-BR" sz="1000" b="1" dirty="0" smtClean="0"/>
              <a:t>Serviços </a:t>
            </a:r>
            <a:r>
              <a:rPr lang="pt-BR" sz="1000" dirty="0" smtClean="0"/>
              <a:t>da Arquitetura.</a:t>
            </a:r>
            <a:endParaRPr lang="pt-BR" sz="1000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34615"/>
              </p:ext>
            </p:extLst>
          </p:nvPr>
        </p:nvGraphicFramePr>
        <p:xfrm>
          <a:off x="1907704" y="1779662"/>
          <a:ext cx="6912768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354899"/>
                <a:gridCol w="455786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SOAP over HTTP*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Mensagens SOAP</a:t>
                      </a:r>
                      <a:r>
                        <a:rPr lang="pt-BR" baseline="0" dirty="0" smtClean="0"/>
                        <a:t> sobre transporte HTTP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SOAP over JMS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Mensagens SOAP</a:t>
                      </a:r>
                      <a:r>
                        <a:rPr lang="pt-BR" baseline="0" dirty="0" smtClean="0"/>
                        <a:t> sobre transporte JMS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Espaço Reservado para Conteúdo 3"/>
          <p:cNvSpPr txBox="1">
            <a:spLocks/>
          </p:cNvSpPr>
          <p:nvPr/>
        </p:nvSpPr>
        <p:spPr>
          <a:xfrm>
            <a:off x="1907704" y="2715766"/>
            <a:ext cx="705678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As seguintes </a:t>
            </a:r>
            <a:r>
              <a:rPr lang="pt-BR" b="1" dirty="0" smtClean="0"/>
              <a:t>especificações (standards</a:t>
            </a:r>
            <a:r>
              <a:rPr lang="pt-BR" dirty="0" smtClean="0"/>
              <a:t>) são suportadas:</a:t>
            </a:r>
          </a:p>
          <a:p>
            <a:r>
              <a:rPr lang="pt-BR" b="1" dirty="0" smtClean="0"/>
              <a:t>Base                                                WS-I Profiles</a:t>
            </a:r>
            <a:endParaRPr lang="pt-BR" b="1" dirty="0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70830"/>
              </p:ext>
            </p:extLst>
          </p:nvPr>
        </p:nvGraphicFramePr>
        <p:xfrm>
          <a:off x="1923896" y="3291830"/>
          <a:ext cx="1784008" cy="1341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84008"/>
              </a:tblGrid>
              <a:tr h="27357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WSDL</a:t>
                      </a:r>
                      <a:endParaRPr lang="pt-BR" sz="1600" dirty="0"/>
                    </a:p>
                  </a:txBody>
                  <a:tcPr/>
                </a:tc>
              </a:tr>
              <a:tr h="27357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SOAP</a:t>
                      </a:r>
                      <a:endParaRPr lang="pt-BR" sz="1600" dirty="0"/>
                    </a:p>
                  </a:txBody>
                  <a:tcPr/>
                </a:tc>
              </a:tr>
              <a:tr h="27357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XML</a:t>
                      </a:r>
                      <a:endParaRPr lang="pt-BR" sz="1600" dirty="0"/>
                    </a:p>
                  </a:txBody>
                  <a:tcPr/>
                </a:tc>
              </a:tr>
              <a:tr h="30259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HTTP,</a:t>
                      </a:r>
                      <a:r>
                        <a:rPr lang="pt-BR" sz="1600" baseline="0" dirty="0" smtClean="0"/>
                        <a:t> HTTPS, JMS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074075"/>
              </p:ext>
            </p:extLst>
          </p:nvPr>
        </p:nvGraphicFramePr>
        <p:xfrm>
          <a:off x="4716016" y="3330550"/>
          <a:ext cx="3744416" cy="1041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48273"/>
                <a:gridCol w="1296143"/>
              </a:tblGrid>
              <a:tr h="148653">
                <a:tc>
                  <a:txBody>
                    <a:bodyPr/>
                    <a:lstStyle/>
                    <a:p>
                      <a:r>
                        <a:rPr lang="pt-B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Reliable Secure Profile</a:t>
                      </a:r>
                      <a:endParaRPr lang="pt-B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Basic</a:t>
                      </a:r>
                      <a:r>
                        <a:rPr lang="pt-BR" sz="1600" baseline="0" dirty="0" smtClean="0"/>
                        <a:t> Security Profile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v1.1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Basic</a:t>
                      </a:r>
                      <a:r>
                        <a:rPr lang="pt-BR" sz="1600" baseline="0" dirty="0" smtClean="0"/>
                        <a:t> Profile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v1.1, v1.2, v2.0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3" y="1347614"/>
            <a:ext cx="1230677" cy="207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82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369332"/>
          </a:xfrm>
        </p:spPr>
        <p:txBody>
          <a:bodyPr/>
          <a:lstStyle/>
          <a:p>
            <a:r>
              <a:rPr lang="pt-BR" dirty="0" smtClean="0"/>
              <a:t>Controlo de Versão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2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57104"/>
              </p:ext>
            </p:extLst>
          </p:nvPr>
        </p:nvGraphicFramePr>
        <p:xfrm>
          <a:off x="467544" y="1175638"/>
          <a:ext cx="828092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864096"/>
                <a:gridCol w="1008112"/>
                <a:gridCol w="583264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Autor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23762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0.10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14/01/2015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Versão DRAFT </a:t>
                      </a:r>
                      <a:r>
                        <a:rPr lang="pt-BR" sz="1200" baseline="0" dirty="0" smtClean="0"/>
                        <a:t>para revisão. </a:t>
                      </a:r>
                      <a:endParaRPr lang="pt-B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0.20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15/01/2015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Remoção</a:t>
                      </a:r>
                      <a:r>
                        <a:rPr lang="pt-BR" sz="1200" baseline="0" dirty="0" smtClean="0"/>
                        <a:t> de alguns slides. Definição da Agenda.</a:t>
                      </a:r>
                      <a:endParaRPr lang="pt-BR" sz="1200" dirty="0"/>
                    </a:p>
                  </a:txBody>
                  <a:tcPr/>
                </a:tc>
              </a:tr>
              <a:tr h="121032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20/01/2015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aseline="0" dirty="0" smtClean="0"/>
                        <a:t>Revisão Final</a:t>
                      </a:r>
                      <a:endParaRPr lang="pt-BR" sz="1200" baseline="0" dirty="0" smtClean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09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Padrões &amp; Políticas SOA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Padrões de Comunicação 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10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95537" y="1203598"/>
            <a:ext cx="8352928" cy="523220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b="1" dirty="0" smtClean="0"/>
              <a:t>Arquitetura de Serviços </a:t>
            </a:r>
            <a:r>
              <a:rPr lang="pt-BR" dirty="0" smtClean="0"/>
              <a:t>irá suportar diferentes </a:t>
            </a:r>
            <a:r>
              <a:rPr lang="pt-BR" b="1" dirty="0" smtClean="0"/>
              <a:t>padrões de comunicação</a:t>
            </a:r>
            <a:r>
              <a:rPr lang="pt-BR" dirty="0" smtClean="0"/>
              <a:t>, que estarão disponíveis tanto para os consumidores como para os provedores.</a:t>
            </a:r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905236"/>
              </p:ext>
            </p:extLst>
          </p:nvPr>
        </p:nvGraphicFramePr>
        <p:xfrm>
          <a:off x="539750" y="2067496"/>
          <a:ext cx="7794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Visio" r:id="rId4" imgW="777545" imgH="488899" progId="Visio.Drawing.11">
                  <p:embed/>
                </p:oleObj>
              </mc:Choice>
              <mc:Fallback>
                <p:oleObj name="Visio" r:id="rId4" imgW="777545" imgH="4888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67496"/>
                        <a:ext cx="77946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spaço Reservado para Conteúdo 3"/>
          <p:cNvSpPr txBox="1">
            <a:spLocks/>
          </p:cNvSpPr>
          <p:nvPr/>
        </p:nvSpPr>
        <p:spPr>
          <a:xfrm>
            <a:off x="1547664" y="1960494"/>
            <a:ext cx="706129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 smtClean="0"/>
              <a:t>Síncrono</a:t>
            </a:r>
            <a:r>
              <a:rPr lang="pt-BR" sz="1200" dirty="0" smtClean="0"/>
              <a:t> </a:t>
            </a:r>
          </a:p>
          <a:p>
            <a:r>
              <a:rPr lang="pt-BR" sz="1200" dirty="0" smtClean="0"/>
              <a:t>O consumidor fica à espera duma resposta do provedor, antes de recomeçar o fluxo de execução. Isto pode ser suportado com um “interface” síncrono ou assíncrono.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244591"/>
              </p:ext>
            </p:extLst>
          </p:nvPr>
        </p:nvGraphicFramePr>
        <p:xfrm>
          <a:off x="539750" y="2873946"/>
          <a:ext cx="7778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Visio" r:id="rId6" imgW="774497" imgH="488899" progId="Visio.Drawing.11">
                  <p:embed/>
                </p:oleObj>
              </mc:Choice>
              <mc:Fallback>
                <p:oleObj name="Visio" r:id="rId6" imgW="774497" imgH="4888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73946"/>
                        <a:ext cx="77787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848662"/>
              </p:ext>
            </p:extLst>
          </p:nvPr>
        </p:nvGraphicFramePr>
        <p:xfrm>
          <a:off x="539552" y="3610843"/>
          <a:ext cx="7493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Visio" r:id="rId8" imgW="774497" imgH="488899" progId="Visio.Drawing.11">
                  <p:embed/>
                </p:oleObj>
              </mc:Choice>
              <mc:Fallback>
                <p:oleObj name="Visio" r:id="rId8" imgW="774497" imgH="4888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610843"/>
                        <a:ext cx="7493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Espaço Reservado para Conteúdo 3"/>
          <p:cNvSpPr txBox="1">
            <a:spLocks/>
          </p:cNvSpPr>
          <p:nvPr/>
        </p:nvSpPr>
        <p:spPr>
          <a:xfrm>
            <a:off x="1547664" y="2726102"/>
            <a:ext cx="706129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 smtClean="0"/>
              <a:t>Assíncrono</a:t>
            </a:r>
            <a:r>
              <a:rPr lang="pt-BR" sz="1200" dirty="0" smtClean="0"/>
              <a:t> </a:t>
            </a:r>
          </a:p>
          <a:p>
            <a:r>
              <a:rPr lang="pt-BR" sz="1200" dirty="0" smtClean="0"/>
              <a:t>O consumidor delega o controlo da execução ao provedor depois do envio da requisição. A resposta é iniciada pelo provedor com uma chamada ao consumidor quando a requisição termina.</a:t>
            </a:r>
          </a:p>
        </p:txBody>
      </p:sp>
      <p:sp>
        <p:nvSpPr>
          <p:cNvPr id="15" name="Espaço Reservado para Conteúdo 3"/>
          <p:cNvSpPr txBox="1">
            <a:spLocks/>
          </p:cNvSpPr>
          <p:nvPr/>
        </p:nvSpPr>
        <p:spPr>
          <a:xfrm>
            <a:off x="1547664" y="3544670"/>
            <a:ext cx="706129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 err="1" smtClean="0"/>
              <a:t>Publish</a:t>
            </a:r>
            <a:r>
              <a:rPr lang="pt-BR" sz="1200" b="1" dirty="0" smtClean="0"/>
              <a:t>/</a:t>
            </a:r>
            <a:r>
              <a:rPr lang="pt-BR" sz="1200" b="1" dirty="0" err="1" smtClean="0"/>
              <a:t>Subscribe</a:t>
            </a:r>
            <a:endParaRPr lang="pt-BR" sz="1200" dirty="0" smtClean="0"/>
          </a:p>
          <a:p>
            <a:r>
              <a:rPr lang="pt-BR" sz="1200" dirty="0" smtClean="0"/>
              <a:t>O consumidor envia (publica) uma requisição a múltiplos provedores e subscreve-se para receber as múltiplas respostas.</a:t>
            </a:r>
          </a:p>
        </p:txBody>
      </p:sp>
    </p:spTree>
    <p:extLst>
      <p:ext uri="{BB962C8B-B14F-4D97-AF65-F5344CB8AC3E}">
        <p14:creationId xmlns:p14="http://schemas.microsoft.com/office/powerpoint/2010/main" val="27710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203598"/>
            <a:ext cx="8146800" cy="954107"/>
          </a:xfrm>
        </p:spPr>
        <p:txBody>
          <a:bodyPr/>
          <a:lstStyle/>
          <a:p>
            <a:r>
              <a:rPr lang="pt-BR" dirty="0" smtClean="0"/>
              <a:t>Todos os </a:t>
            </a:r>
            <a:r>
              <a:rPr lang="pt-BR" b="1" dirty="0" smtClean="0"/>
              <a:t>consumidores</a:t>
            </a:r>
            <a:r>
              <a:rPr lang="pt-BR" dirty="0" smtClean="0"/>
              <a:t> ou </a:t>
            </a:r>
            <a:r>
              <a:rPr lang="pt-BR" b="1" dirty="0" smtClean="0"/>
              <a:t>provedores</a:t>
            </a:r>
            <a:r>
              <a:rPr lang="pt-BR" dirty="0" smtClean="0"/>
              <a:t> de serviços que interagem com a Arquitetura deverão utilizar como formato da mensagem o padrão de </a:t>
            </a:r>
            <a:r>
              <a:rPr lang="pt-BR" b="1" dirty="0" smtClean="0"/>
              <a:t>Formato Canônico</a:t>
            </a:r>
            <a:r>
              <a:rPr lang="pt-BR" dirty="0" smtClean="0"/>
              <a:t> da Arquitetura (que irá depender do </a:t>
            </a:r>
            <a:r>
              <a:rPr lang="pt-BR" b="1" dirty="0"/>
              <a:t>protocolo de mensagem </a:t>
            </a:r>
            <a:r>
              <a:rPr lang="pt-BR" dirty="0" smtClean="0"/>
              <a:t>utilizado, e.g. SOAP, XML, etc..). Foi também definido um formato interno à Arquitetura (semelhante ao formato externo).</a:t>
            </a:r>
            <a:endParaRPr lang="pt-BR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2267744" y="2139702"/>
            <a:ext cx="6336704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Duas entidades foram definidas para as mensagens a serem </a:t>
            </a:r>
            <a:r>
              <a:rPr lang="pt-BR" b="1" dirty="0" smtClean="0"/>
              <a:t>recebidas</a:t>
            </a:r>
            <a:r>
              <a:rPr lang="pt-BR" dirty="0" smtClean="0"/>
              <a:t> ou </a:t>
            </a:r>
            <a:r>
              <a:rPr lang="pt-BR" b="1" dirty="0" smtClean="0"/>
              <a:t>enviadas</a:t>
            </a:r>
            <a:r>
              <a:rPr lang="pt-BR" dirty="0" smtClean="0"/>
              <a:t> pela Arquitetura, estas entidades irão ser definidas no </a:t>
            </a:r>
            <a:r>
              <a:rPr lang="pt-BR" b="1" dirty="0" smtClean="0"/>
              <a:t>Message</a:t>
            </a:r>
            <a:r>
              <a:rPr lang="pt-BR" b="1" dirty="0"/>
              <a:t> </a:t>
            </a:r>
            <a:r>
              <a:rPr lang="pt-BR" b="1" dirty="0" smtClean="0"/>
              <a:t>Header</a:t>
            </a:r>
            <a:r>
              <a:rPr lang="pt-BR" dirty="0" smtClean="0"/>
              <a:t> das mensagens request e response dos serviços: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smtClean="0">
                <a:latin typeface="Myriad Pro" pitchFamily="34" charset="0"/>
              </a:rPr>
              <a:t>Message Header</a:t>
            </a:r>
            <a:r>
              <a:rPr lang="pt-PT" dirty="0" smtClean="0">
                <a:latin typeface="Myriad Pro" pitchFamily="34" charset="0"/>
              </a:rPr>
              <a:t>: </a:t>
            </a:r>
            <a:r>
              <a:rPr lang="pt-BR" dirty="0" smtClean="0"/>
              <a:t>Estrutura de metadados que representa </a:t>
            </a:r>
            <a:r>
              <a:rPr lang="pt-BR" dirty="0"/>
              <a:t>o </a:t>
            </a:r>
            <a:r>
              <a:rPr lang="pt-BR" b="1" dirty="0" smtClean="0"/>
              <a:t>cabeçalho das mensagens</a:t>
            </a:r>
            <a:r>
              <a:rPr lang="pt-BR" dirty="0" smtClean="0"/>
              <a:t>, e que </a:t>
            </a:r>
            <a:r>
              <a:rPr lang="pt-BR" dirty="0"/>
              <a:t>deverá estar presente em todas as mensagens recebidas e retornadas pelas operações dos serviços, tanto nas execuções síncronas das </a:t>
            </a:r>
            <a:r>
              <a:rPr lang="pt-BR" dirty="0" smtClean="0"/>
              <a:t>operações, </a:t>
            </a:r>
            <a:r>
              <a:rPr lang="pt-BR" dirty="0"/>
              <a:t>quanto assíncronas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Myriad Pro" pitchFamily="34" charset="0"/>
              </a:rPr>
              <a:t>Response</a:t>
            </a:r>
            <a:r>
              <a:rPr lang="pt-BR" dirty="0" smtClean="0">
                <a:latin typeface="Myriad Pro" pitchFamily="34" charset="0"/>
              </a:rPr>
              <a:t>: </a:t>
            </a:r>
            <a:r>
              <a:rPr lang="pt-BR" dirty="0"/>
              <a:t>Estrutura de </a:t>
            </a:r>
            <a:r>
              <a:rPr lang="pt-BR" dirty="0" smtClean="0"/>
              <a:t>metadados que propaga </a:t>
            </a:r>
            <a:r>
              <a:rPr lang="pt-BR" b="1" dirty="0" smtClean="0"/>
              <a:t>o(s) código(s) de retorno </a:t>
            </a:r>
            <a:r>
              <a:rPr lang="pt-BR" dirty="0" smtClean="0"/>
              <a:t>(de sucesso ou erro) e informações associadas da framework a ser enviadas aos consumidores de serviço ou pelos provedores de serviços que interagem com a Arquitetura;</a:t>
            </a:r>
            <a:endParaRPr lang="pt-PT" dirty="0">
              <a:latin typeface="Myriad Pro" pitchFamily="34" charset="0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16002"/>
            <a:ext cx="1682842" cy="25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Padrões &amp; Políticas SOA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/>
              <a:t>Padrão de </a:t>
            </a:r>
            <a:r>
              <a:rPr lang="pt-BR" b="0" i="1" dirty="0" smtClean="0"/>
              <a:t>Mensagem (Formato Canônico)</a:t>
            </a:r>
            <a:endParaRPr lang="pt-BR" b="0" i="1" dirty="0"/>
          </a:p>
        </p:txBody>
      </p:sp>
      <p:sp>
        <p:nvSpPr>
          <p:cNvPr id="10" name="Retângulo 9"/>
          <p:cNvSpPr/>
          <p:nvPr/>
        </p:nvSpPr>
        <p:spPr>
          <a:xfrm>
            <a:off x="761040" y="3123333"/>
            <a:ext cx="1074656" cy="585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4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Padrões &amp; Políticas SOA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/>
              <a:t>Padrão de </a:t>
            </a:r>
            <a:r>
              <a:rPr lang="pt-BR" b="0" i="1" dirty="0" smtClean="0"/>
              <a:t>Mensagem (Formato Canônico)</a:t>
            </a:r>
            <a:endParaRPr lang="pt-BR" b="0" i="1" dirty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01" y="2067694"/>
            <a:ext cx="1597819" cy="268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034" y="2067694"/>
            <a:ext cx="1597819" cy="268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1999" y="1131591"/>
            <a:ext cx="8266853" cy="781752"/>
          </a:xfrm>
        </p:spPr>
        <p:txBody>
          <a:bodyPr/>
          <a:lstStyle/>
          <a:p>
            <a:r>
              <a:rPr lang="pt-BR" dirty="0" smtClean="0"/>
              <a:t>Existem </a:t>
            </a:r>
            <a:r>
              <a:rPr lang="pt-BR" b="1" dirty="0" smtClean="0"/>
              <a:t>algumas diferenças </a:t>
            </a:r>
            <a:r>
              <a:rPr lang="pt-BR" dirty="0" smtClean="0"/>
              <a:t>entre o formato </a:t>
            </a:r>
            <a:r>
              <a:rPr lang="pt-BR" b="1" i="1" dirty="0" smtClean="0"/>
              <a:t>interno</a:t>
            </a:r>
            <a:r>
              <a:rPr lang="pt-BR" dirty="0" smtClean="0"/>
              <a:t> e outro </a:t>
            </a:r>
            <a:r>
              <a:rPr lang="pt-BR" b="1" i="1" dirty="0" smtClean="0"/>
              <a:t>externo</a:t>
            </a:r>
            <a:r>
              <a:rPr lang="pt-BR" dirty="0" smtClean="0"/>
              <a:t> para a arquitetura. </a:t>
            </a:r>
          </a:p>
          <a:p>
            <a:r>
              <a:rPr lang="pt-BR" dirty="0" smtClean="0"/>
              <a:t>Esta diferença deve-se a facilitar a comunicação com os sistemas legados, para lhes facilitar a implementação duma gestão de erros funcionais sem a utilização de SOAP </a:t>
            </a:r>
            <a:r>
              <a:rPr lang="pt-BR" dirty="0" err="1" smtClean="0"/>
              <a:t>faults</a:t>
            </a:r>
            <a:r>
              <a:rPr lang="pt-BR" dirty="0" smtClean="0"/>
              <a:t> e do SOAP Header.</a:t>
            </a:r>
            <a:endParaRPr lang="pt-BR" dirty="0"/>
          </a:p>
        </p:txBody>
      </p:sp>
      <p:sp>
        <p:nvSpPr>
          <p:cNvPr id="21" name="Espaço Reservado para Conteúdo 3"/>
          <p:cNvSpPr txBox="1">
            <a:spLocks/>
          </p:cNvSpPr>
          <p:nvPr/>
        </p:nvSpPr>
        <p:spPr>
          <a:xfrm>
            <a:off x="2267744" y="2109270"/>
            <a:ext cx="4536504" cy="1686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Diferenças: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Myriad Pro" pitchFamily="34" charset="0"/>
              </a:rPr>
              <a:t>Internamente à Arquitetura, as estruturas Message Header e o Response são trafegadas no envelope do </a:t>
            </a:r>
            <a:r>
              <a:rPr lang="pt-BR" b="1" dirty="0" smtClean="0">
                <a:latin typeface="Myriad Pro" pitchFamily="34" charset="0"/>
              </a:rPr>
              <a:t>SOAP Header</a:t>
            </a:r>
            <a:r>
              <a:rPr lang="pt-BR" dirty="0" smtClean="0">
                <a:latin typeface="Myriad Pro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Myriad Pro" pitchFamily="34" charset="0"/>
              </a:rPr>
              <a:t>A estrutura de </a:t>
            </a:r>
            <a:r>
              <a:rPr lang="pt-BR" b="1" dirty="0" smtClean="0">
                <a:latin typeface="Myriad Pro" pitchFamily="34" charset="0"/>
              </a:rPr>
              <a:t>Fault</a:t>
            </a:r>
            <a:r>
              <a:rPr lang="pt-BR" dirty="0" smtClean="0">
                <a:latin typeface="Myriad Pro" pitchFamily="34" charset="0"/>
              </a:rPr>
              <a:t>, </a:t>
            </a:r>
            <a:r>
              <a:rPr lang="pt-BR" dirty="0" smtClean="0"/>
              <a:t>será só usado internamente pela arquitetura, para fazer uma gestão de erros de forma facilitada pelos componentes técnicos desta;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7362616" y="3547723"/>
            <a:ext cx="1074656" cy="248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7362616" y="3282251"/>
            <a:ext cx="1074656" cy="225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769219" y="3234875"/>
            <a:ext cx="976960" cy="27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799792" y="4371950"/>
            <a:ext cx="976960" cy="27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769219" y="2931790"/>
            <a:ext cx="976960" cy="27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7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9622"/>
            <a:ext cx="1682842" cy="25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23</a:t>
            </a:fld>
            <a:endParaRPr lang="pt-BR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34219"/>
              </p:ext>
            </p:extLst>
          </p:nvPr>
        </p:nvGraphicFramePr>
        <p:xfrm>
          <a:off x="2339752" y="1131590"/>
          <a:ext cx="6480720" cy="366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296144"/>
                <a:gridCol w="4104456"/>
              </a:tblGrid>
              <a:tr h="264765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Atributo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Definição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Descrição</a:t>
                      </a:r>
                      <a:endParaRPr lang="pt-BR" sz="1600" dirty="0"/>
                    </a:p>
                  </a:txBody>
                  <a:tcPr/>
                </a:tc>
              </a:tr>
              <a:tr h="1186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TransactionId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ID da Transação</a:t>
                      </a:r>
                      <a:endParaRPr lang="pt-BR" sz="10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Identificador da transação de negócio do consumidor</a:t>
                      </a:r>
                      <a:r>
                        <a:rPr lang="pt-BR" sz="1000" baseline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que iniciou esta requisição de serviço</a:t>
                      </a:r>
                      <a:endParaRPr lang="pt-BR" sz="10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86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CorrelationId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ID de Correlação</a:t>
                      </a:r>
                      <a:endParaRPr lang="pt-BR" sz="10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aseline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Identificador q</a:t>
                      </a: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ue </a:t>
                      </a:r>
                      <a:r>
                        <a:rPr lang="pt-BR" sz="1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permite correlacionar mensagens </a:t>
                      </a: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num contexto assíncrono.</a:t>
                      </a:r>
                      <a:endParaRPr lang="pt-BR" sz="10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BusinessKey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Chave de Negócio</a:t>
                      </a:r>
                      <a:endParaRPr lang="pt-BR" sz="10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Identificador</a:t>
                      </a:r>
                      <a:r>
                        <a:rPr lang="pt-BR" sz="1000" baseline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funcional de negócio para a transação. Este Id servirá de suporte a identificar funcionalmente a transação (representam dados funcionais por serviço)</a:t>
                      </a:r>
                      <a:endParaRPr lang="pt-BR" sz="10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5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Credentials</a:t>
                      </a:r>
                      <a:endParaRPr lang="en-US" sz="1200" b="1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Credenciais</a:t>
                      </a:r>
                      <a:endParaRPr lang="pt-BR" sz="12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Estrutura para armazenar as credências</a:t>
                      </a:r>
                      <a:r>
                        <a:rPr lang="pt-BR" sz="1200" b="1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para os serviços</a:t>
                      </a:r>
                      <a:endParaRPr lang="pt-BR" sz="12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AppId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ID de Aplicação</a:t>
                      </a:r>
                      <a:endParaRPr lang="pt-BR" sz="10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Identificador </a:t>
                      </a:r>
                      <a:r>
                        <a:rPr lang="pt-BR" sz="1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de </a:t>
                      </a: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aplicação que enviou</a:t>
                      </a:r>
                      <a:r>
                        <a:rPr lang="pt-BR" sz="1000" baseline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a requisição (i.e. consumiu o serviço)</a:t>
                      </a:r>
                      <a:endParaRPr lang="pt-BR" sz="10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3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AppToken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Token de Aplicação</a:t>
                      </a:r>
                      <a:endParaRPr lang="pt-BR" sz="10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Chave (</a:t>
                      </a:r>
                      <a:r>
                        <a:rPr lang="pt-BR" sz="100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hash</a:t>
                      </a: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) de identificação da aplicação</a:t>
                      </a:r>
                      <a:endParaRPr lang="pt-BR" sz="10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0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UserId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aseline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ID do utilizador</a:t>
                      </a:r>
                      <a:endParaRPr lang="pt-BR" sz="10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Identificador </a:t>
                      </a:r>
                      <a:r>
                        <a:rPr lang="pt-BR" sz="1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de </a:t>
                      </a: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usuário que pede acesso ao serviço.</a:t>
                      </a:r>
                      <a:endParaRPr lang="pt-BR" sz="10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0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UserToken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Token do</a:t>
                      </a:r>
                      <a:r>
                        <a:rPr lang="pt-BR" sz="1000" baseline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Utilizador</a:t>
                      </a:r>
                      <a:endParaRPr lang="pt-BR" sz="10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Chave (</a:t>
                      </a:r>
                      <a:r>
                        <a:rPr lang="pt-BR" sz="100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hash</a:t>
                      </a: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) de identificação do</a:t>
                      </a:r>
                      <a:r>
                        <a:rPr lang="pt-BR" sz="1000" baseline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utilizador</a:t>
                      </a:r>
                      <a:endParaRPr lang="pt-BR" sz="1000" dirty="0" smtClean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78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Timestamp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Data/Hora</a:t>
                      </a:r>
                      <a:endParaRPr lang="pt-BR" sz="10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Data</a:t>
                      </a:r>
                      <a:r>
                        <a:rPr lang="pt-BR" sz="1000" baseline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e </a:t>
                      </a: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hora (</a:t>
                      </a:r>
                      <a:r>
                        <a:rPr lang="pt-BR" sz="100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HHmmssSSS</a:t>
                      </a: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) da criação desta</a:t>
                      </a:r>
                      <a:r>
                        <a:rPr lang="pt-BR" sz="1000" baseline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requisição</a:t>
                      </a: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endParaRPr lang="pt-BR" sz="10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78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LogKey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Chave de Log</a:t>
                      </a:r>
                      <a:endParaRPr lang="pt-BR" sz="10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Identificador de negócio para ser utilizado internamento na Framework para fazer uma rastreabilidade  do serviço no </a:t>
                      </a:r>
                      <a:r>
                        <a:rPr lang="pt-BR" sz="100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logging</a:t>
                      </a: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e monitorização.</a:t>
                      </a:r>
                      <a:endParaRPr lang="pt-BR" sz="10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u="none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Parameters</a:t>
                      </a:r>
                      <a:endParaRPr lang="en-US" sz="1000" u="none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u="none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Parâmetros</a:t>
                      </a:r>
                      <a:endParaRPr lang="pt-BR" sz="1000" u="none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Dados </a:t>
                      </a: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técnicos ou funcionais específicos</a:t>
                      </a:r>
                      <a:r>
                        <a:rPr lang="pt-BR" sz="1000" baseline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pt-BR" sz="1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que podem ser usados como desejado pelo consumidor</a:t>
                      </a:r>
                      <a:r>
                        <a:rPr lang="pt-BR" sz="1000" baseline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de serviços</a:t>
                      </a:r>
                      <a:endParaRPr lang="pt-BR" sz="10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Retângulo 13"/>
          <p:cNvSpPr/>
          <p:nvPr/>
        </p:nvSpPr>
        <p:spPr>
          <a:xfrm>
            <a:off x="711674" y="2316182"/>
            <a:ext cx="1052014" cy="327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Padrões &amp; Políticas SOA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/>
              <a:t>Padrão de </a:t>
            </a:r>
            <a:r>
              <a:rPr lang="pt-BR" b="0" i="1" dirty="0" smtClean="0"/>
              <a:t>Mensagem (Message Header)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236907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9622"/>
            <a:ext cx="1682842" cy="25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11674" y="2604214"/>
            <a:ext cx="1052014" cy="327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Padrões &amp; Políticas SOA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/>
              <a:t>Padrão de </a:t>
            </a:r>
            <a:r>
              <a:rPr lang="pt-BR" b="0" i="1" dirty="0" smtClean="0"/>
              <a:t>Mensagem (Response)</a:t>
            </a:r>
            <a:endParaRPr lang="pt-BR" b="0" i="1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6566"/>
              </p:ext>
            </p:extLst>
          </p:nvPr>
        </p:nvGraphicFramePr>
        <p:xfrm>
          <a:off x="2195735" y="1296138"/>
          <a:ext cx="6624737" cy="3003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663"/>
                <a:gridCol w="1244828"/>
                <a:gridCol w="4393246"/>
              </a:tblGrid>
              <a:tr h="144016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Atributo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Definição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</a:t>
                      </a:r>
                      <a:endParaRPr lang="pt-BR" sz="1400" dirty="0"/>
                    </a:p>
                  </a:txBody>
                  <a:tcPr/>
                </a:tc>
              </a:tr>
              <a:tr h="6120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Type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Tipo de Retorno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Representa o tipo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de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Código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de Retorno do Serviço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da Framework (Sucesso, Erro, </a:t>
                      </a:r>
                      <a:r>
                        <a:rPr lang="pt-BR" sz="1000" kern="120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Warning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, et...)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20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Code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Código do Retorno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Representa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o Código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de Retorno do Serviço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da Framework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Description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Mensagem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do Retorno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Representa a mensagem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da framework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associada ao Código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de Retorno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473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Native</a:t>
                      </a:r>
                      <a:r>
                        <a:rPr lang="pt-BR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pt-BR" sz="12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Return</a:t>
                      </a:r>
                      <a:r>
                        <a:rPr lang="pt-BR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[ ]</a:t>
                      </a:r>
                      <a:endParaRPr lang="pt-BR" sz="12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Lista de Códigos</a:t>
                      </a:r>
                      <a:r>
                        <a:rPr lang="pt-BR" sz="1200" b="1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de Retorno das Diferentes API Provedoras</a:t>
                      </a:r>
                      <a:endParaRPr lang="pt-BR" sz="12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</a:tr>
              <a:tr h="9301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err="1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pt-BR" sz="1000" kern="120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ppId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ID da Aplicação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Código ou sigla identificando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 aplicação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que </a:t>
                      </a:r>
                      <a:r>
                        <a:rPr lang="pt-BR" sz="10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retornou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o código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Type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Tipo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de Retorno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Representa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o Tipo de Código de Retorno da API, se é um sucesso ou erro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357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Code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Código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de Retorno da API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Código de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Retorno retornado </a:t>
                      </a:r>
                      <a:r>
                        <a:rPr lang="pt-BR" sz="10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pela API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da Aplicação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57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Description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Mensagem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de Retorno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Mensagem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associada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ao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código de retornado </a:t>
                      </a:r>
                      <a:r>
                        <a:rPr lang="pt-BR" sz="10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pela API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da Aplicação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57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Detail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Detalhes extra da Mensagem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Detalhe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da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Mensagem associada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ao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código de retornado </a:t>
                      </a:r>
                      <a:r>
                        <a:rPr lang="pt-BR" sz="10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pela API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da Aplicação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8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9622"/>
            <a:ext cx="1682842" cy="25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11674" y="3468310"/>
            <a:ext cx="1052014" cy="327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Padrões &amp; Políticas SOA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/>
              <a:t>Padrão de </a:t>
            </a:r>
            <a:r>
              <a:rPr lang="pt-BR" b="0" i="1" dirty="0" smtClean="0"/>
              <a:t>Mensagem (Fault)</a:t>
            </a:r>
            <a:endParaRPr lang="pt-BR" b="0" i="1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29713"/>
              </p:ext>
            </p:extLst>
          </p:nvPr>
        </p:nvGraphicFramePr>
        <p:xfrm>
          <a:off x="2195735" y="1277535"/>
          <a:ext cx="6768752" cy="2939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271889"/>
                <a:gridCol w="4488751"/>
              </a:tblGrid>
              <a:tr h="144016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Atributo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Definição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</a:t>
                      </a:r>
                      <a:endParaRPr lang="pt-BR" sz="1400" dirty="0"/>
                    </a:p>
                  </a:txBody>
                  <a:tcPr/>
                </a:tc>
              </a:tr>
              <a:tr h="6120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Type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Tipo de Retorno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Representa a tipificação do erro de framework ocorrido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(erro de negócio ou técnico)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20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Code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Código do Retorno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Representa o código de erro de framework associada à falha ocorrida.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Description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Mensagem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do Retorno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Representa a mensagem framework associada à falha ocorrida.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Handle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Tratamento do Erro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Representa o tipo de tratamento para este Erro.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473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APIError</a:t>
                      </a:r>
                      <a:r>
                        <a:rPr lang="pt-BR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[ ]</a:t>
                      </a:r>
                      <a:endParaRPr lang="pt-BR" sz="12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Lista de Códigos</a:t>
                      </a:r>
                      <a:r>
                        <a:rPr lang="pt-BR" sz="1200" b="1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de Erros das Diferentes API Provedoras</a:t>
                      </a:r>
                      <a:endParaRPr lang="pt-BR" sz="12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</a:tr>
              <a:tr h="9301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err="1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pt-BR" sz="1000" kern="120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ppId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ID da Aplicação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Código ou sigla identificando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 aplicação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que </a:t>
                      </a:r>
                      <a:r>
                        <a:rPr lang="pt-BR" sz="10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retornou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o erro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301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APIId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ID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da API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Código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da API da aplicação que retorno o Erro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Type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Tipo de Erro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Tipo do Erro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da API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357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Code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Código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de Erro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Código de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Erro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retornado </a:t>
                      </a:r>
                      <a:r>
                        <a:rPr lang="pt-BR" sz="10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pela API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da Aplicação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57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Message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Mensagem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de Erro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Mensagem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associada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ao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erro retornado </a:t>
                      </a:r>
                      <a:r>
                        <a:rPr lang="pt-BR" sz="10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pela API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da Aplicação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57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Detail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Detalhes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Detalhe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da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Mensagem associada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ao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erro  retornado </a:t>
                      </a:r>
                      <a:r>
                        <a:rPr lang="pt-BR" sz="10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pela API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da Aplicação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599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Fault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Exceção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Exceção base da falha enviada pela serviço provedor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5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Padrões &amp; Políticas SOA</a:t>
            </a:r>
            <a:br>
              <a:rPr lang="pt-BR" dirty="0"/>
            </a:br>
            <a:r>
              <a:rPr lang="pt-BR" b="0" i="1" dirty="0"/>
              <a:t>Padrão de Mensagem </a:t>
            </a:r>
            <a:r>
              <a:rPr lang="pt-BR" b="0" i="1" dirty="0" smtClean="0"/>
              <a:t>(Mensagem Canônica)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2793571" y="1905094"/>
            <a:ext cx="5807050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 </a:t>
            </a:r>
            <a:r>
              <a:rPr lang="pt-BR" b="1" dirty="0" smtClean="0"/>
              <a:t>modelo canônico corporativo </a:t>
            </a:r>
            <a:r>
              <a:rPr lang="pt-BR" dirty="0" smtClean="0"/>
              <a:t>servirá de </a:t>
            </a:r>
            <a:r>
              <a:rPr lang="pt-BR" b="1" dirty="0" smtClean="0"/>
              <a:t>vocabulário comum </a:t>
            </a:r>
            <a:r>
              <a:rPr lang="pt-BR" dirty="0" smtClean="0"/>
              <a:t>entre</a:t>
            </a:r>
            <a:r>
              <a:rPr lang="pt-PT" dirty="0" smtClean="0">
                <a:latin typeface="Myriad Pro" pitchFamily="34" charset="0"/>
              </a:rPr>
              <a:t> </a:t>
            </a:r>
            <a:r>
              <a:rPr lang="pt-PT" dirty="0">
                <a:latin typeface="Myriad Pro" pitchFamily="34" charset="0"/>
              </a:rPr>
              <a:t>todos os sistemas </a:t>
            </a:r>
            <a:r>
              <a:rPr lang="pt-PT" dirty="0" smtClean="0">
                <a:latin typeface="Myriad Pro" pitchFamily="34" charset="0"/>
              </a:rPr>
              <a:t>e/ou </a:t>
            </a:r>
            <a:r>
              <a:rPr lang="pt-PT" dirty="0">
                <a:latin typeface="Myriad Pro" pitchFamily="34" charset="0"/>
              </a:rPr>
              <a:t>aplicações que tenham de passar informação </a:t>
            </a:r>
            <a:r>
              <a:rPr lang="pt-PT" dirty="0" smtClean="0">
                <a:latin typeface="Myriad Pro" pitchFamily="34" charset="0"/>
              </a:rPr>
              <a:t>relevante </a:t>
            </a:r>
            <a:r>
              <a:rPr lang="pt-PT" dirty="0">
                <a:latin typeface="Myriad Pro" pitchFamily="34" charset="0"/>
              </a:rPr>
              <a:t>através de integração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Ele define </a:t>
            </a:r>
            <a:r>
              <a:rPr lang="pt-BR" dirty="0"/>
              <a:t>a </a:t>
            </a:r>
            <a:r>
              <a:rPr lang="pt-BR" b="1" dirty="0"/>
              <a:t>representação técnica das entidades </a:t>
            </a:r>
            <a:r>
              <a:rPr lang="pt-BR" dirty="0"/>
              <a:t>(i.e. </a:t>
            </a:r>
            <a:r>
              <a:rPr lang="pt-PT" dirty="0">
                <a:latin typeface="Myriad Pro" pitchFamily="34" charset="0"/>
              </a:rPr>
              <a:t>sintaxe – tipo, formato, tamanho, etc.. ) e identifica os atributos com valores fechados, que definimos como </a:t>
            </a:r>
            <a:r>
              <a:rPr lang="pt-PT" b="1" dirty="0">
                <a:latin typeface="Myriad Pro" pitchFamily="34" charset="0"/>
              </a:rPr>
              <a:t>dados referência</a:t>
            </a:r>
            <a:r>
              <a:rPr lang="pt-BR" dirty="0"/>
              <a:t>;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chemeClr val="dk1"/>
                </a:solidFill>
              </a:rPr>
              <a:t>Todos </a:t>
            </a:r>
            <a:r>
              <a:rPr lang="pt-BR" dirty="0">
                <a:solidFill>
                  <a:schemeClr val="dk1"/>
                </a:solidFill>
              </a:rPr>
              <a:t>os </a:t>
            </a:r>
            <a:r>
              <a:rPr lang="pt-BR" b="1" dirty="0">
                <a:solidFill>
                  <a:schemeClr val="dk1"/>
                </a:solidFill>
              </a:rPr>
              <a:t>Serviços de Negócio </a:t>
            </a:r>
            <a:r>
              <a:rPr lang="pt-BR" dirty="0">
                <a:solidFill>
                  <a:schemeClr val="dk1"/>
                </a:solidFill>
              </a:rPr>
              <a:t>expostos pelo Barramento irão utilizar como </a:t>
            </a:r>
            <a:r>
              <a:rPr lang="pt-BR" b="1" dirty="0">
                <a:solidFill>
                  <a:schemeClr val="dk1"/>
                </a:solidFill>
              </a:rPr>
              <a:t>padrão de mensagens</a:t>
            </a:r>
            <a:r>
              <a:rPr lang="pt-BR" dirty="0">
                <a:solidFill>
                  <a:schemeClr val="dk1"/>
                </a:solidFill>
              </a:rPr>
              <a:t> as </a:t>
            </a:r>
            <a:r>
              <a:rPr lang="pt-BR" b="1" dirty="0">
                <a:solidFill>
                  <a:schemeClr val="dk1"/>
                </a:solidFill>
              </a:rPr>
              <a:t>entidades de negócio</a:t>
            </a:r>
            <a:r>
              <a:rPr lang="pt-BR" dirty="0">
                <a:solidFill>
                  <a:schemeClr val="dk1"/>
                </a:solidFill>
              </a:rPr>
              <a:t> baseadas no </a:t>
            </a:r>
            <a:r>
              <a:rPr lang="pt-BR" b="1" dirty="0">
                <a:solidFill>
                  <a:schemeClr val="dk1"/>
                </a:solidFill>
              </a:rPr>
              <a:t>Modelo Canônico </a:t>
            </a:r>
            <a:r>
              <a:rPr lang="pt-BR" dirty="0">
                <a:solidFill>
                  <a:schemeClr val="dk1"/>
                </a:solidFill>
              </a:rPr>
              <a:t>de dados da Oi, que é o </a:t>
            </a:r>
            <a:r>
              <a:rPr lang="pt-BR" dirty="0">
                <a:latin typeface="Myriad Pro" pitchFamily="34" charset="0"/>
              </a:rPr>
              <a:t>modelo lógico de informação corporativa</a:t>
            </a:r>
            <a:r>
              <a:rPr lang="pt-BR" dirty="0">
                <a:solidFill>
                  <a:schemeClr val="dk1"/>
                </a:solidFill>
              </a:rPr>
              <a:t>.</a:t>
            </a:r>
          </a:p>
          <a:p>
            <a:endParaRPr lang="pt-BR" dirty="0" smtClean="0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323528" y="4876586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*SID – </a:t>
            </a:r>
            <a:r>
              <a:rPr lang="pt-BR" sz="800" dirty="0" err="1" smtClean="0"/>
              <a:t>Shared</a:t>
            </a:r>
            <a:r>
              <a:rPr lang="pt-BR" sz="800" dirty="0" smtClean="0"/>
              <a:t> </a:t>
            </a:r>
            <a:r>
              <a:rPr lang="pt-BR" sz="800" dirty="0" err="1" smtClean="0"/>
              <a:t>Information</a:t>
            </a:r>
            <a:r>
              <a:rPr lang="pt-BR" sz="800" dirty="0" smtClean="0"/>
              <a:t> </a:t>
            </a:r>
            <a:r>
              <a:rPr lang="pt-BR" sz="800" dirty="0" err="1" smtClean="0"/>
              <a:t>Model</a:t>
            </a:r>
            <a:r>
              <a:rPr lang="pt-BR" sz="800" dirty="0" smtClean="0"/>
              <a:t>, </a:t>
            </a:r>
            <a:r>
              <a:rPr lang="pt-BR" sz="800" dirty="0" err="1" smtClean="0"/>
              <a:t>TMForum</a:t>
            </a:r>
            <a:r>
              <a:rPr lang="pt-BR" sz="800" dirty="0" smtClean="0"/>
              <a:t> </a:t>
            </a:r>
            <a:endParaRPr lang="pt-BR" sz="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51670"/>
            <a:ext cx="1899785" cy="284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203598"/>
            <a:ext cx="8146800" cy="523220"/>
          </a:xfrm>
        </p:spPr>
        <p:txBody>
          <a:bodyPr/>
          <a:lstStyle/>
          <a:p>
            <a:r>
              <a:rPr lang="pt-BR" dirty="0" smtClean="0"/>
              <a:t>O </a:t>
            </a:r>
            <a:r>
              <a:rPr lang="pt-BR" b="1" dirty="0" smtClean="0"/>
              <a:t>Modelo Canônico de Integração </a:t>
            </a:r>
            <a:r>
              <a:rPr lang="pt-BR" dirty="0" smtClean="0"/>
              <a:t>representa uma </a:t>
            </a:r>
            <a:r>
              <a:rPr lang="pt-BR" b="1" dirty="0" smtClean="0"/>
              <a:t>padronização do conteúdo das mensagens </a:t>
            </a:r>
            <a:r>
              <a:rPr lang="pt-BR" dirty="0" smtClean="0"/>
              <a:t>(sintaxe e semântica)</a:t>
            </a:r>
            <a:r>
              <a:rPr lang="pt-BR" b="1" dirty="0" smtClean="0"/>
              <a:t> </a:t>
            </a:r>
            <a:r>
              <a:rPr lang="pt-BR" dirty="0" smtClean="0"/>
              <a:t>dos serviços pertencentes à Arquitetura de Serviços.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55161" y="3651870"/>
            <a:ext cx="136815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7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92" y="1419622"/>
            <a:ext cx="1814859" cy="194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0507" y="316001"/>
            <a:ext cx="6768000" cy="646331"/>
          </a:xfrm>
        </p:spPr>
        <p:txBody>
          <a:bodyPr/>
          <a:lstStyle/>
          <a:p>
            <a:pPr>
              <a:tabLst>
                <a:tab pos="5826125" algn="l"/>
              </a:tabLst>
            </a:pPr>
            <a:r>
              <a:rPr lang="pt-BR" dirty="0"/>
              <a:t>Padrões &amp; Políticas SOA</a:t>
            </a:r>
            <a:br>
              <a:rPr lang="pt-BR" dirty="0"/>
            </a:br>
            <a:r>
              <a:rPr lang="pt-BR" b="0" i="1" dirty="0"/>
              <a:t>Padrão de Mensagem </a:t>
            </a:r>
            <a:r>
              <a:rPr lang="pt-BR" b="0" i="1" dirty="0" smtClean="0"/>
              <a:t>(Códigos Retorno)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27</a:t>
            </a:fld>
            <a:endParaRPr lang="pt-BR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45189"/>
              </p:ext>
            </p:extLst>
          </p:nvPr>
        </p:nvGraphicFramePr>
        <p:xfrm>
          <a:off x="2195737" y="2139702"/>
          <a:ext cx="662473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2"/>
                <a:gridCol w="906543"/>
                <a:gridCol w="5160321"/>
              </a:tblGrid>
              <a:tr h="144016">
                <a:tc>
                  <a:txBody>
                    <a:bodyPr/>
                    <a:lstStyle/>
                    <a:p>
                      <a:r>
                        <a:rPr lang="pt-BR" sz="1200" baseline="0" dirty="0" smtClean="0"/>
                        <a:t>Tipo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Definição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Descrição</a:t>
                      </a:r>
                      <a:endParaRPr lang="pt-BR" sz="1200" dirty="0"/>
                    </a:p>
                  </a:txBody>
                  <a:tcPr/>
                </a:tc>
              </a:tr>
              <a:tr h="6120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S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Sucesso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Representa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sucesso na execução da Requisição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Erro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Técnico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Representa que houve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um erro técnico no serviço/</a:t>
                      </a:r>
                      <a:r>
                        <a:rPr lang="pt-BR" sz="10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api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pt-BR" sz="1000" noProof="0" dirty="0" smtClean="0">
                          <a:effectLst/>
                          <a:latin typeface="arial"/>
                        </a:rPr>
                        <a:t>São</a:t>
                      </a:r>
                      <a:r>
                        <a:rPr lang="pt-BR" sz="1000" baseline="0" noProof="0" dirty="0" smtClean="0">
                          <a:effectLst/>
                          <a:latin typeface="arial"/>
                        </a:rPr>
                        <a:t> erros que normalmente </a:t>
                      </a:r>
                      <a:r>
                        <a:rPr lang="pt-BR" sz="1000" b="1" baseline="0" noProof="0" dirty="0" smtClean="0">
                          <a:effectLst/>
                          <a:latin typeface="arial"/>
                        </a:rPr>
                        <a:t>não</a:t>
                      </a:r>
                      <a:r>
                        <a:rPr lang="pt-BR" sz="1000" baseline="0" noProof="0" dirty="0" smtClean="0">
                          <a:effectLst/>
                          <a:latin typeface="arial"/>
                        </a:rPr>
                        <a:t> são </a:t>
                      </a:r>
                      <a:r>
                        <a:rPr lang="pt-BR" sz="1000" noProof="0" dirty="0" smtClean="0">
                          <a:effectLst/>
                          <a:latin typeface="arial"/>
                        </a:rPr>
                        <a:t>esperados</a:t>
                      </a:r>
                      <a:r>
                        <a:rPr lang="pt-BR" sz="1000" baseline="0" noProof="0" dirty="0" smtClean="0">
                          <a:effectLst/>
                          <a:latin typeface="arial"/>
                        </a:rPr>
                        <a:t> e</a:t>
                      </a:r>
                      <a:r>
                        <a:rPr lang="pt-BR" sz="1000" noProof="0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pt-BR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para os quais os consumidores de serviços </a:t>
                      </a:r>
                      <a:r>
                        <a:rPr lang="pt-BR" sz="1000" b="1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não</a:t>
                      </a:r>
                      <a:r>
                        <a:rPr lang="pt-BR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1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podem</a:t>
                      </a:r>
                      <a:r>
                        <a:rPr lang="pt-BR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1000" b="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facilmente</a:t>
                      </a:r>
                      <a:r>
                        <a:rPr lang="pt-BR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) </a:t>
                      </a:r>
                      <a:r>
                        <a:rPr lang="pt-BR" sz="1000" b="1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recuperar</a:t>
                      </a:r>
                      <a:r>
                        <a:rPr lang="pt-BR" sz="1000" b="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pois e</a:t>
                      </a:r>
                      <a:r>
                        <a:rPr lang="pt-BR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stão dependentes de outros</a:t>
                      </a:r>
                      <a:r>
                        <a:rPr lang="pt-BR" sz="10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resolver a causa raiz do problema.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Erro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de Negócio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Representa que houve um erro funcional/negócio. Erro previsto pela </a:t>
                      </a:r>
                      <a:r>
                        <a:rPr lang="pt-BR" sz="1000" b="1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lógica de negócio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do serviço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pt-BR" sz="10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i.e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Cliente já existe, Cliente bloqueado, Cliente não existe). São </a:t>
                      </a:r>
                      <a:r>
                        <a:rPr lang="pt-BR" sz="1000" baseline="0" noProof="0" dirty="0" smtClean="0">
                          <a:effectLst/>
                          <a:latin typeface="arial"/>
                        </a:rPr>
                        <a:t>erros esperados (i.e. podem ser definidos no contrato dos serviços) </a:t>
                      </a:r>
                      <a:r>
                        <a:rPr lang="pt-BR" sz="1000" noProof="0" dirty="0" smtClean="0">
                          <a:effectLst/>
                          <a:latin typeface="arial"/>
                        </a:rPr>
                        <a:t>para os quais os consumidores </a:t>
                      </a:r>
                      <a:r>
                        <a:rPr lang="pt-BR" sz="1000" b="1" noProof="0" dirty="0" smtClean="0">
                          <a:effectLst/>
                          <a:latin typeface="arial"/>
                        </a:rPr>
                        <a:t>podem</a:t>
                      </a:r>
                      <a:r>
                        <a:rPr lang="pt-BR" sz="1000" noProof="0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pt-BR" sz="1000" b="0" noProof="0" dirty="0" smtClean="0">
                          <a:effectLst/>
                          <a:latin typeface="arial"/>
                        </a:rPr>
                        <a:t>normalmente</a:t>
                      </a:r>
                      <a:r>
                        <a:rPr lang="pt-BR" sz="1000" b="1" noProof="0" dirty="0" smtClean="0">
                          <a:effectLst/>
                          <a:latin typeface="arial"/>
                        </a:rPr>
                        <a:t> recuperar.</a:t>
                      </a:r>
                      <a:endParaRPr lang="pt-BR" sz="1000" noProof="0" dirty="0" smtClean="0">
                        <a:effectLst/>
                        <a:latin typeface="arial"/>
                      </a:endParaRPr>
                    </a:p>
                  </a:txBody>
                  <a:tcPr marL="68580" marR="68580" marT="0" marB="0" anchor="ctr"/>
                </a:tc>
              </a:tr>
              <a:tr h="1957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Aviso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Representa que houve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um aviso (e.g. requisição já processada), mas a requisição foi processada (com restrições).</a:t>
                      </a:r>
                      <a:endParaRPr lang="pt-BR" sz="1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2123728" y="1275606"/>
            <a:ext cx="6840760" cy="738664"/>
          </a:xfrm>
        </p:spPr>
        <p:txBody>
          <a:bodyPr/>
          <a:lstStyle/>
          <a:p>
            <a:r>
              <a:rPr lang="pt-BR" dirty="0" smtClean="0"/>
              <a:t>Como referido, todas as mensagens resposta enviadas/recebidas pela Arquitetura terão uma </a:t>
            </a:r>
            <a:r>
              <a:rPr lang="pt-BR" b="1" dirty="0" smtClean="0"/>
              <a:t>estrutura padrão</a:t>
            </a:r>
            <a:r>
              <a:rPr lang="pt-BR" dirty="0" smtClean="0"/>
              <a:t>. O código de retorno dum serviço será tipificado da seguinte forma, sendo os erros classificados de </a:t>
            </a:r>
            <a:r>
              <a:rPr lang="pt-BR" b="1" dirty="0" smtClean="0"/>
              <a:t>Técnicos</a:t>
            </a:r>
            <a:r>
              <a:rPr lang="pt-BR" dirty="0" smtClean="0"/>
              <a:t> ou de </a:t>
            </a:r>
            <a:r>
              <a:rPr lang="pt-BR" b="1" dirty="0" smtClean="0"/>
              <a:t>Negócio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09753" y="2991553"/>
            <a:ext cx="981927" cy="300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123728" y="4280778"/>
            <a:ext cx="6711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pt-PT" sz="1400" dirty="0">
                <a:latin typeface="Arial"/>
                <a:cs typeface="Arial"/>
              </a:rPr>
              <a:t>Os </a:t>
            </a:r>
            <a:r>
              <a:rPr lang="pt-PT" sz="1400" b="1" dirty="0">
                <a:latin typeface="Arial"/>
                <a:cs typeface="Arial"/>
              </a:rPr>
              <a:t>códigos de retorno </a:t>
            </a:r>
            <a:r>
              <a:rPr lang="pt-PT" sz="1400" dirty="0">
                <a:latin typeface="Arial"/>
                <a:cs typeface="Arial"/>
              </a:rPr>
              <a:t>devolvidos pelos </a:t>
            </a:r>
            <a:r>
              <a:rPr lang="pt-PT" sz="1400" b="1" dirty="0" smtClean="0">
                <a:latin typeface="Arial"/>
                <a:cs typeface="Arial"/>
              </a:rPr>
              <a:t>provedores</a:t>
            </a:r>
            <a:r>
              <a:rPr lang="pt-PT" sz="1400" dirty="0" smtClean="0">
                <a:latin typeface="Arial"/>
                <a:cs typeface="Arial"/>
              </a:rPr>
              <a:t> devem </a:t>
            </a:r>
            <a:r>
              <a:rPr lang="pt-PT" sz="1400" dirty="0">
                <a:latin typeface="Arial"/>
                <a:cs typeface="Arial"/>
              </a:rPr>
              <a:t>ter uma </a:t>
            </a:r>
            <a:r>
              <a:rPr lang="pt-PT" sz="1400" b="1" u="sng" dirty="0">
                <a:latin typeface="Arial"/>
                <a:cs typeface="Arial"/>
              </a:rPr>
              <a:t>semântica </a:t>
            </a:r>
            <a:r>
              <a:rPr lang="pt-PT" sz="1400" b="1" u="sng" dirty="0" smtClean="0">
                <a:latin typeface="Arial"/>
                <a:cs typeface="Arial"/>
              </a:rPr>
              <a:t>unívoca</a:t>
            </a:r>
            <a:r>
              <a:rPr lang="pt-PT" sz="1400" dirty="0">
                <a:latin typeface="Arial"/>
                <a:cs typeface="Arial"/>
              </a:rPr>
              <a:t> </a:t>
            </a:r>
            <a:r>
              <a:rPr lang="pt-PT" sz="1400" dirty="0" smtClean="0">
                <a:latin typeface="Arial"/>
                <a:cs typeface="Arial"/>
              </a:rPr>
              <a:t>(um código =  </a:t>
            </a:r>
            <a:r>
              <a:rPr lang="pt-PT" sz="1400" dirty="0">
                <a:latin typeface="Arial"/>
                <a:cs typeface="Arial"/>
              </a:rPr>
              <a:t>um </a:t>
            </a:r>
            <a:r>
              <a:rPr lang="pt-PT" sz="1400" dirty="0" smtClean="0">
                <a:latin typeface="Arial"/>
                <a:cs typeface="Arial"/>
              </a:rPr>
              <a:t>significado </a:t>
            </a:r>
            <a:r>
              <a:rPr lang="pt-PT" sz="1400" dirty="0">
                <a:latin typeface="Arial"/>
                <a:cs typeface="Arial"/>
              </a:rPr>
              <a:t>transversal ao </a:t>
            </a:r>
            <a:r>
              <a:rPr lang="pt-PT" sz="1400" dirty="0" smtClean="0">
                <a:latin typeface="Arial"/>
                <a:cs typeface="Arial"/>
              </a:rPr>
              <a:t>sistema e/ou aplicação).</a:t>
            </a:r>
            <a:endParaRPr lang="pt-PT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054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067944" y="1357200"/>
            <a:ext cx="4752528" cy="353943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pt-BR" dirty="0" smtClean="0"/>
              <a:t>Os serviços </a:t>
            </a:r>
            <a:r>
              <a:rPr lang="pt-BR" b="1" dirty="0" smtClean="0"/>
              <a:t>consumidores</a:t>
            </a:r>
            <a:r>
              <a:rPr lang="pt-BR" dirty="0" smtClean="0"/>
              <a:t> ou </a:t>
            </a:r>
            <a:r>
              <a:rPr lang="pt-BR" b="1" dirty="0" smtClean="0"/>
              <a:t>provedores</a:t>
            </a:r>
            <a:r>
              <a:rPr lang="pt-BR" dirty="0" smtClean="0"/>
              <a:t> deverão demonstrar a capacidade  de ser </a:t>
            </a:r>
            <a:r>
              <a:rPr lang="pt-BR" b="1" dirty="0" smtClean="0"/>
              <a:t>idempotentes</a:t>
            </a:r>
            <a:r>
              <a:rPr lang="pt-BR" dirty="0" smtClean="0"/>
              <a:t>, i.e. s</a:t>
            </a:r>
            <a:r>
              <a:rPr lang="pt-BR" dirty="0" smtClean="0">
                <a:solidFill>
                  <a:schemeClr val="dk1"/>
                </a:solidFill>
              </a:rPr>
              <a:t>e uma requisição já foi processada pelo provedor, essa mesma requisição, em outro momento posterior, não deverá ser tida em conta</a:t>
            </a:r>
            <a:r>
              <a:rPr lang="pt-BR" dirty="0" smtClean="0"/>
              <a:t>).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Este requisito é válido </a:t>
            </a:r>
            <a:r>
              <a:rPr lang="pt-BR" dirty="0"/>
              <a:t>p</a:t>
            </a:r>
            <a:r>
              <a:rPr lang="pt-BR" dirty="0" smtClean="0"/>
              <a:t>ara serviços que </a:t>
            </a:r>
            <a:r>
              <a:rPr lang="pt-BR" b="1" dirty="0" smtClean="0"/>
              <a:t>atualizem dados</a:t>
            </a:r>
            <a:r>
              <a:rPr lang="pt-BR" dirty="0" smtClean="0"/>
              <a:t> no sistema consumidor ou provedor (caso estes sejam os </a:t>
            </a:r>
            <a:r>
              <a:rPr lang="pt-BR" b="1" dirty="0" err="1" smtClean="0"/>
              <a:t>slaves</a:t>
            </a:r>
            <a:r>
              <a:rPr lang="pt-BR" b="1" dirty="0" smtClean="0"/>
              <a:t> da informação</a:t>
            </a:r>
            <a:r>
              <a:rPr lang="pt-BR" dirty="0" smtClean="0"/>
              <a:t>).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Este requisito garante que a arquitetura </a:t>
            </a:r>
            <a:r>
              <a:rPr lang="pt-BR" b="1" dirty="0" smtClean="0"/>
              <a:t>possa reprocessar</a:t>
            </a:r>
            <a:r>
              <a:rPr lang="pt-BR" dirty="0" smtClean="0"/>
              <a:t> requisições caso haja um erro (ou em caso de reenvio erróneo pelo consumidor), sem por em causa a consistência dos dados nas aplicações provedores ou consumidoras.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Caso os serviços consumidor ou provedor encontrem esta situação a </a:t>
            </a:r>
            <a:r>
              <a:rPr lang="pt-BR" b="1" dirty="0" smtClean="0"/>
              <a:t>requisição deverá ser ignorada </a:t>
            </a:r>
            <a:r>
              <a:rPr lang="pt-BR" dirty="0" smtClean="0"/>
              <a:t>e um erro (ou </a:t>
            </a:r>
            <a:r>
              <a:rPr lang="pt-BR" dirty="0" err="1" smtClean="0"/>
              <a:t>warning</a:t>
            </a:r>
            <a:r>
              <a:rPr lang="pt-BR" dirty="0" smtClean="0"/>
              <a:t>) comunicado.</a:t>
            </a:r>
            <a:endParaRPr lang="pt-BR" b="1" dirty="0" smtClean="0"/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9622"/>
            <a:ext cx="3467546" cy="350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Padrões &amp; Políticas SOA</a:t>
            </a:r>
            <a:br>
              <a:rPr lang="pt-BR" dirty="0"/>
            </a:br>
            <a:r>
              <a:rPr lang="pt-BR" b="0" i="1" dirty="0" smtClean="0"/>
              <a:t>Padrão de </a:t>
            </a:r>
            <a:r>
              <a:rPr lang="pt-BR" b="0" i="1" dirty="0" err="1" smtClean="0"/>
              <a:t>Idempotência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179111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2915816" y="1357200"/>
            <a:ext cx="5904656" cy="3323987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pt-BR" dirty="0" smtClean="0"/>
              <a:t>Os </a:t>
            </a:r>
            <a:r>
              <a:rPr lang="pt-BR" b="1" dirty="0"/>
              <a:t>S</a:t>
            </a:r>
            <a:r>
              <a:rPr lang="pt-BR" b="1" dirty="0" smtClean="0"/>
              <a:t>erviços de Negócio </a:t>
            </a:r>
            <a:r>
              <a:rPr lang="pt-BR" dirty="0" smtClean="0"/>
              <a:t>da Arquitetura irão comunicar mensagens canônicas utilizando o seguinte padrão de transmissão </a:t>
            </a:r>
            <a:r>
              <a:rPr lang="pt-BR" dirty="0"/>
              <a:t>d</a:t>
            </a:r>
            <a:r>
              <a:rPr lang="pt-BR" dirty="0" smtClean="0"/>
              <a:t>as entidades de negócio do modelo canônico por tipo de operação.</a:t>
            </a:r>
          </a:p>
          <a:p>
            <a:pPr>
              <a:spcBef>
                <a:spcPts val="0"/>
              </a:spcBef>
              <a:defRPr/>
            </a:pPr>
            <a:endParaRPr lang="pt-BR" b="1" dirty="0" smtClean="0"/>
          </a:p>
          <a:p>
            <a:pPr>
              <a:spcBef>
                <a:spcPts val="0"/>
              </a:spcBef>
              <a:defRPr/>
            </a:pPr>
            <a:r>
              <a:rPr lang="pt-BR" b="1" dirty="0" smtClean="0"/>
              <a:t>Cenário(s) de SEARCH, READ, DELETE*</a:t>
            </a:r>
          </a:p>
          <a:p>
            <a:pPr>
              <a:spcBef>
                <a:spcPts val="0"/>
              </a:spcBef>
              <a:defRPr/>
            </a:pPr>
            <a:r>
              <a:rPr lang="pt-BR" dirty="0" smtClean="0"/>
              <a:t>O serviço</a:t>
            </a:r>
            <a:r>
              <a:rPr lang="pt-BR" b="1" dirty="0" smtClean="0"/>
              <a:t> consumidor </a:t>
            </a:r>
            <a:r>
              <a:rPr lang="pt-BR" dirty="0" smtClean="0"/>
              <a:t>irá enviar na mensagem de </a:t>
            </a:r>
            <a:r>
              <a:rPr lang="pt-BR" b="1" dirty="0" smtClean="0"/>
              <a:t>request</a:t>
            </a:r>
            <a:r>
              <a:rPr lang="pt-BR" dirty="0" smtClean="0"/>
              <a:t> uma ou mais chaves de entidades (e.g. </a:t>
            </a:r>
            <a:r>
              <a:rPr lang="pt-BR" dirty="0" err="1" smtClean="0"/>
              <a:t>idCliente</a:t>
            </a:r>
            <a:r>
              <a:rPr lang="pt-BR" dirty="0" smtClean="0"/>
              <a:t>, </a:t>
            </a:r>
            <a:r>
              <a:rPr lang="pt-BR" dirty="0" err="1" smtClean="0"/>
              <a:t>idServiço</a:t>
            </a:r>
            <a:r>
              <a:rPr lang="pt-BR" dirty="0" smtClean="0"/>
              <a:t>, etc..) e receberá da Arquitetura de Serviços uma ou mais Entidades de Negócio </a:t>
            </a:r>
            <a:r>
              <a:rPr lang="pt-BR" b="1" dirty="0" smtClean="0"/>
              <a:t>completa(s) </a:t>
            </a:r>
            <a:r>
              <a:rPr lang="pt-BR" dirty="0" smtClean="0"/>
              <a:t>na mensagem de response</a:t>
            </a:r>
            <a:r>
              <a:rPr lang="pt-BR" b="1" dirty="0" smtClean="0"/>
              <a:t>.</a:t>
            </a:r>
            <a:endParaRPr lang="pt-BR" b="1" dirty="0"/>
          </a:p>
          <a:p>
            <a:pPr>
              <a:spcBef>
                <a:spcPts val="0"/>
              </a:spcBef>
              <a:defRPr/>
            </a:pPr>
            <a:endParaRPr lang="pt-BR" b="1" dirty="0" smtClean="0"/>
          </a:p>
          <a:p>
            <a:pPr>
              <a:spcBef>
                <a:spcPts val="0"/>
              </a:spcBef>
              <a:defRPr/>
            </a:pPr>
            <a:r>
              <a:rPr lang="pt-BR" b="1" dirty="0"/>
              <a:t>Cenário(s) de </a:t>
            </a:r>
            <a:r>
              <a:rPr lang="pt-BR" b="1" dirty="0" smtClean="0"/>
              <a:t>CREATE, UPDATE</a:t>
            </a:r>
            <a:endParaRPr lang="pt-BR" b="1" dirty="0"/>
          </a:p>
          <a:p>
            <a:pPr>
              <a:spcBef>
                <a:spcPts val="0"/>
              </a:spcBef>
              <a:defRPr/>
            </a:pPr>
            <a:r>
              <a:rPr lang="pt-BR" dirty="0"/>
              <a:t>O serviço</a:t>
            </a:r>
            <a:r>
              <a:rPr lang="pt-BR" b="1" dirty="0"/>
              <a:t> consumidor </a:t>
            </a:r>
            <a:r>
              <a:rPr lang="pt-BR" dirty="0"/>
              <a:t>irá enviar na mensagem de </a:t>
            </a:r>
            <a:r>
              <a:rPr lang="pt-BR" b="1" dirty="0"/>
              <a:t>request</a:t>
            </a:r>
            <a:r>
              <a:rPr lang="pt-BR" dirty="0"/>
              <a:t> uma ou mais E</a:t>
            </a:r>
            <a:r>
              <a:rPr lang="pt-BR" dirty="0" smtClean="0"/>
              <a:t>ntidades de Negócio </a:t>
            </a:r>
            <a:r>
              <a:rPr lang="pt-BR" b="1" dirty="0" smtClean="0"/>
              <a:t>completa**</a:t>
            </a:r>
            <a:r>
              <a:rPr lang="pt-BR" dirty="0" smtClean="0"/>
              <a:t>(s) </a:t>
            </a:r>
            <a:r>
              <a:rPr lang="pt-BR" dirty="0"/>
              <a:t>(e.g. </a:t>
            </a:r>
            <a:r>
              <a:rPr lang="pt-BR" dirty="0" smtClean="0"/>
              <a:t>Cliente</a:t>
            </a:r>
            <a:r>
              <a:rPr lang="pt-BR" dirty="0"/>
              <a:t>, </a:t>
            </a:r>
            <a:r>
              <a:rPr lang="pt-BR" dirty="0" smtClean="0"/>
              <a:t>Ordem de Serviço</a:t>
            </a:r>
            <a:r>
              <a:rPr lang="pt-BR" dirty="0"/>
              <a:t>, etc..) e receberá da Arquitetura de </a:t>
            </a:r>
            <a:r>
              <a:rPr lang="pt-BR" dirty="0" smtClean="0"/>
              <a:t>Serviços  </a:t>
            </a:r>
            <a:r>
              <a:rPr lang="pt-BR" dirty="0"/>
              <a:t>uma ou mais Entidades de Negócio </a:t>
            </a:r>
            <a:r>
              <a:rPr lang="pt-BR" b="1" dirty="0"/>
              <a:t>completa(s) </a:t>
            </a:r>
            <a:r>
              <a:rPr lang="pt-BR" dirty="0"/>
              <a:t>na mensagem de response</a:t>
            </a:r>
            <a:r>
              <a:rPr lang="pt-BR" b="1" dirty="0" smtClean="0"/>
              <a:t>.</a:t>
            </a:r>
            <a:endParaRPr lang="pt-BR" b="1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Padrões &amp; Políticas SOA</a:t>
            </a:r>
            <a:br>
              <a:rPr lang="pt-BR" dirty="0"/>
            </a:br>
            <a:r>
              <a:rPr lang="pt-BR" b="0" i="1" dirty="0" smtClean="0"/>
              <a:t>Padrão de Operação</a:t>
            </a:r>
            <a:endParaRPr lang="pt-BR" b="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19" y="1323578"/>
            <a:ext cx="1886657" cy="333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323528" y="4803998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*DELETE – Uma operação do tipo de DELETE não existe normalmente (aplica-se um delete lógico) </a:t>
            </a:r>
            <a:endParaRPr lang="pt-BR" sz="800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323528" y="4948594"/>
            <a:ext cx="5544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** </a:t>
            </a:r>
            <a:r>
              <a:rPr lang="pt-BR" sz="800" dirty="0"/>
              <a:t> </a:t>
            </a:r>
            <a:r>
              <a:rPr lang="pt-BR" sz="800" dirty="0" smtClean="0"/>
              <a:t>“Completa” – Para as operações CU só alguns atributos são obrigatórios, mas o Retorno terá a visão do Master   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233268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88725"/>
              </p:ext>
            </p:extLst>
          </p:nvPr>
        </p:nvGraphicFramePr>
        <p:xfrm>
          <a:off x="467544" y="1175638"/>
          <a:ext cx="8136904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4104456"/>
                <a:gridCol w="79208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  <a:r>
                        <a:rPr lang="pt-B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Documento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7624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 -</a:t>
                      </a:r>
                      <a:r>
                        <a:rPr lang="pt-B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Arquitetura de Ref. SOA </a:t>
                      </a: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Blueprint 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Blueprint</a:t>
                      </a:r>
                      <a:r>
                        <a:rPr lang="pt-B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Arquitetura de Referência SOA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 - Arquitetura de Serviços - Introdução e Casos de Uso SOA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Introdução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aos conceitos de SOA e casos de uso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i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1.1</a:t>
                      </a:r>
                      <a:endParaRPr lang="pt-BR" sz="1200" i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21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Oi - Arquitetura de Serviços - </a:t>
                      </a:r>
                      <a:r>
                        <a:rPr lang="pt-BR" sz="120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Padroes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Politicas e Processo SOA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Padrões e Políticas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Utilização da nova Arquitetura de Serviços da Oi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1.2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468296" y="330210"/>
            <a:ext cx="67680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1800" b="1" kern="120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AA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009A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710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467544" y="1131590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 política de </a:t>
            </a:r>
            <a:r>
              <a:rPr lang="pt-BR" b="1" dirty="0" smtClean="0"/>
              <a:t>desenho de serviços</a:t>
            </a:r>
            <a:r>
              <a:rPr lang="pt-BR" dirty="0" smtClean="0"/>
              <a:t> são extremamente importantes numa Arquitetura de Serviços. O principio de </a:t>
            </a:r>
            <a:r>
              <a:rPr lang="pt-BR" b="1" dirty="0" smtClean="0"/>
              <a:t>desenho (e gestão) por contrato </a:t>
            </a:r>
            <a:r>
              <a:rPr lang="pt-BR" dirty="0" smtClean="0"/>
              <a:t>deverá ser seguida durante todo o ciclo de vida dos serviços. É através dum </a:t>
            </a:r>
            <a:r>
              <a:rPr lang="pt-BR" b="1" dirty="0" smtClean="0"/>
              <a:t>Contrato</a:t>
            </a:r>
            <a:r>
              <a:rPr lang="pt-BR" dirty="0" smtClean="0"/>
              <a:t> (i.e. WSDL) bem definido que se comunica a funcionalidade disponibilizada a um consumidor (3 S – Semântica, Sintaxe, SLA). </a:t>
            </a:r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467544" y="2211710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Um contrato</a:t>
            </a:r>
            <a:r>
              <a:rPr lang="pt-BR" dirty="0"/>
              <a:t> </a:t>
            </a:r>
            <a:r>
              <a:rPr lang="pt-BR" dirty="0" smtClean="0"/>
              <a:t>de serviço deverá ter as seguintes </a:t>
            </a:r>
            <a:r>
              <a:rPr lang="pt-BR" b="1" dirty="0" smtClean="0"/>
              <a:t>3 visões </a:t>
            </a:r>
            <a:r>
              <a:rPr lang="pt-BR" dirty="0" smtClean="0"/>
              <a:t>(3S) </a:t>
            </a:r>
            <a:r>
              <a:rPr lang="pt-BR" u="sng" dirty="0" smtClean="0"/>
              <a:t>bem</a:t>
            </a:r>
            <a:r>
              <a:rPr lang="pt-BR" dirty="0" smtClean="0"/>
              <a:t> definidas: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46014"/>
              </p:ext>
            </p:extLst>
          </p:nvPr>
        </p:nvGraphicFramePr>
        <p:xfrm>
          <a:off x="539552" y="2673892"/>
          <a:ext cx="7848872" cy="1548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931"/>
                <a:gridCol w="6553941"/>
              </a:tblGrid>
              <a:tr h="360039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Visão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Descrição/Questões</a:t>
                      </a:r>
                      <a:r>
                        <a:rPr lang="pt-BR" sz="1400" baseline="0" dirty="0" smtClean="0"/>
                        <a:t> a serem respondidas</a:t>
                      </a:r>
                      <a:endParaRPr lang="pt-BR" sz="1400" dirty="0"/>
                    </a:p>
                  </a:txBody>
                  <a:tcPr/>
                </a:tc>
              </a:tr>
              <a:tr h="343272">
                <a:tc>
                  <a:txBody>
                    <a:bodyPr/>
                    <a:lstStyle/>
                    <a:p>
                      <a:r>
                        <a:rPr lang="pt-BR" sz="1200" b="1" u="sng" dirty="0" smtClean="0"/>
                        <a:t>S</a:t>
                      </a:r>
                      <a:r>
                        <a:rPr lang="pt-BR" sz="1200" b="1" dirty="0" smtClean="0"/>
                        <a:t>emântica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 que o</a:t>
                      </a:r>
                      <a:r>
                        <a:rPr lang="pt-BR" sz="1200" baseline="0" dirty="0" smtClean="0"/>
                        <a:t> serviço faz? O que significa cada atributo da mensagem, como se deve comportar em caso de erros,  o que deve ser monitorado, etc..</a:t>
                      </a:r>
                      <a:endParaRPr lang="pt-BR" sz="1200" dirty="0"/>
                    </a:p>
                  </a:txBody>
                  <a:tcPr/>
                </a:tc>
              </a:tr>
              <a:tr h="127496">
                <a:tc>
                  <a:txBody>
                    <a:bodyPr/>
                    <a:lstStyle/>
                    <a:p>
                      <a:r>
                        <a:rPr lang="pt-BR" sz="1200" b="1" u="sng" dirty="0" smtClean="0"/>
                        <a:t>S</a:t>
                      </a:r>
                      <a:r>
                        <a:rPr lang="pt-BR" sz="1200" b="1" dirty="0" smtClean="0"/>
                        <a:t>intaxe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noProof="0" dirty="0" smtClean="0"/>
                        <a:t>Documentos WSDL, XML Schemas, Regras</a:t>
                      </a:r>
                      <a:r>
                        <a:rPr lang="pt-BR" sz="1200" baseline="0" noProof="0" dirty="0" smtClean="0"/>
                        <a:t> de Validação, Detalhes do Transporte</a:t>
                      </a:r>
                      <a:endParaRPr lang="pt-BR" sz="12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b="1" u="sng" dirty="0" smtClean="0"/>
                        <a:t>S</a:t>
                      </a:r>
                      <a:r>
                        <a:rPr lang="pt-BR" sz="1200" b="1" dirty="0" smtClean="0"/>
                        <a:t>LA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noProof="0" dirty="0" smtClean="0"/>
                        <a:t>Quando estará</a:t>
                      </a:r>
                      <a:r>
                        <a:rPr lang="pt-BR" sz="1200" baseline="0" noProof="0" dirty="0" smtClean="0"/>
                        <a:t> disponível? Disponibilidade %? Garante o processamento? Performance base (requisições/s), quando se espera que seja desativado/”</a:t>
                      </a:r>
                      <a:r>
                        <a:rPr lang="pt-BR" sz="1200" baseline="0" noProof="0" dirty="0" err="1" smtClean="0"/>
                        <a:t>deprecated</a:t>
                      </a:r>
                      <a:r>
                        <a:rPr lang="pt-BR" sz="1200" baseline="0" noProof="0" dirty="0" smtClean="0"/>
                        <a:t>”?</a:t>
                      </a:r>
                      <a:endParaRPr lang="pt-BR" sz="12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Padrões &amp; Políticas SOA</a:t>
            </a:r>
            <a:br>
              <a:rPr lang="pt-BR" dirty="0"/>
            </a:br>
            <a:r>
              <a:rPr lang="pt-BR" b="0" i="1" dirty="0" smtClean="0"/>
              <a:t>Política de Desenho de Serviços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6836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2267744" y="1275606"/>
            <a:ext cx="6311056" cy="3711785"/>
          </a:xfrm>
        </p:spPr>
        <p:txBody>
          <a:bodyPr/>
          <a:lstStyle/>
          <a:p>
            <a:r>
              <a:rPr lang="pt-BR" dirty="0" smtClean="0"/>
              <a:t>Todos os </a:t>
            </a:r>
            <a:r>
              <a:rPr lang="pt-BR" b="1" dirty="0" smtClean="0"/>
              <a:t>consumidores</a:t>
            </a:r>
            <a:r>
              <a:rPr lang="pt-BR" dirty="0" smtClean="0"/>
              <a:t> de serviços que interagem com a Arquitetura deverão gerar um </a:t>
            </a:r>
            <a:r>
              <a:rPr lang="pt-BR" b="1" dirty="0" smtClean="0"/>
              <a:t>ID único para cada requisição</a:t>
            </a:r>
            <a:r>
              <a:rPr lang="pt-BR" dirty="0" smtClean="0"/>
              <a:t> (</a:t>
            </a:r>
            <a:r>
              <a:rPr lang="pt-BR" dirty="0" err="1" smtClean="0"/>
              <a:t>Transaction</a:t>
            </a:r>
            <a:r>
              <a:rPr lang="pt-BR" dirty="0" smtClean="0"/>
              <a:t> ID). Este ID deverá ser </a:t>
            </a:r>
            <a:r>
              <a:rPr lang="pt-BR" b="1" dirty="0" smtClean="0"/>
              <a:t>único</a:t>
            </a:r>
            <a:r>
              <a:rPr lang="pt-BR" dirty="0" smtClean="0"/>
              <a:t> no contexto do consumidor. </a:t>
            </a:r>
            <a:r>
              <a:rPr lang="pt-BR" dirty="0" smtClean="0">
                <a:solidFill>
                  <a:schemeClr val="dk1"/>
                </a:solidFill>
              </a:rPr>
              <a:t>O(s</a:t>
            </a:r>
            <a:r>
              <a:rPr lang="pt-BR" dirty="0">
                <a:solidFill>
                  <a:schemeClr val="dk1"/>
                </a:solidFill>
              </a:rPr>
              <a:t>) serviços </a:t>
            </a:r>
            <a:r>
              <a:rPr lang="pt-BR" b="1" dirty="0">
                <a:solidFill>
                  <a:schemeClr val="dk1"/>
                </a:solidFill>
              </a:rPr>
              <a:t>provedores</a:t>
            </a:r>
            <a:r>
              <a:rPr lang="pt-BR" dirty="0">
                <a:solidFill>
                  <a:schemeClr val="dk1"/>
                </a:solidFill>
              </a:rPr>
              <a:t> terão a responsabilidade de fazer uso </a:t>
            </a:r>
            <a:r>
              <a:rPr lang="pt-BR" dirty="0" smtClean="0">
                <a:solidFill>
                  <a:schemeClr val="dk1"/>
                </a:solidFill>
              </a:rPr>
              <a:t>deste ID para </a:t>
            </a:r>
            <a:r>
              <a:rPr lang="pt-BR" b="1" dirty="0" smtClean="0">
                <a:solidFill>
                  <a:schemeClr val="dk1"/>
                </a:solidFill>
              </a:rPr>
              <a:t>operacionalizar a solução de integração fim-a-fim</a:t>
            </a:r>
            <a:r>
              <a:rPr lang="pt-BR" dirty="0" smtClean="0">
                <a:solidFill>
                  <a:schemeClr val="dk1"/>
                </a:solidFill>
              </a:rPr>
              <a:t>.</a:t>
            </a:r>
          </a:p>
          <a:p>
            <a:endParaRPr lang="pt-BR" i="1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</a:rPr>
              <a:t>O </a:t>
            </a:r>
            <a:r>
              <a:rPr lang="pt-BR" b="1" dirty="0" err="1" smtClean="0">
                <a:solidFill>
                  <a:schemeClr val="dk1"/>
                </a:solidFill>
              </a:rPr>
              <a:t>Transaction</a:t>
            </a:r>
            <a:r>
              <a:rPr lang="pt-BR" b="1" dirty="0" smtClean="0">
                <a:solidFill>
                  <a:schemeClr val="dk1"/>
                </a:solidFill>
              </a:rPr>
              <a:t> ID </a:t>
            </a:r>
            <a:r>
              <a:rPr lang="pt-BR" dirty="0" smtClean="0">
                <a:solidFill>
                  <a:schemeClr val="dk1"/>
                </a:solidFill>
              </a:rPr>
              <a:t>será o identificador </a:t>
            </a:r>
            <a:r>
              <a:rPr lang="pt-BR" b="1" dirty="0" smtClean="0">
                <a:solidFill>
                  <a:schemeClr val="dk1"/>
                </a:solidFill>
              </a:rPr>
              <a:t>único</a:t>
            </a:r>
            <a:r>
              <a:rPr lang="pt-BR" dirty="0" smtClean="0">
                <a:solidFill>
                  <a:schemeClr val="dk1"/>
                </a:solidFill>
              </a:rPr>
              <a:t> da transação de </a:t>
            </a:r>
            <a:r>
              <a:rPr lang="pt-BR" dirty="0">
                <a:solidFill>
                  <a:schemeClr val="dk1"/>
                </a:solidFill>
              </a:rPr>
              <a:t>n</a:t>
            </a:r>
            <a:r>
              <a:rPr lang="pt-BR" dirty="0" smtClean="0">
                <a:solidFill>
                  <a:schemeClr val="dk1"/>
                </a:solidFill>
              </a:rPr>
              <a:t>egócio </a:t>
            </a:r>
            <a:r>
              <a:rPr lang="pt-BR" dirty="0" smtClean="0">
                <a:ea typeface="Calibri"/>
                <a:cs typeface="Times New Roman"/>
              </a:rPr>
              <a:t>do </a:t>
            </a:r>
            <a:r>
              <a:rPr lang="pt-BR" dirty="0">
                <a:ea typeface="Calibri"/>
                <a:cs typeface="Times New Roman"/>
              </a:rPr>
              <a:t>consumidor que iniciou esta requisição de </a:t>
            </a:r>
            <a:r>
              <a:rPr lang="pt-BR" dirty="0" smtClean="0">
                <a:ea typeface="Calibri"/>
                <a:cs typeface="Times New Roman"/>
              </a:rPr>
              <a:t>serviço.</a:t>
            </a:r>
            <a:r>
              <a:rPr lang="pt-BR" dirty="0" smtClean="0">
                <a:solidFill>
                  <a:schemeClr val="dk1"/>
                </a:solidFill>
              </a:rPr>
              <a:t> </a:t>
            </a:r>
            <a:r>
              <a:rPr lang="pt-PT" dirty="0">
                <a:latin typeface="Arial" pitchFamily="34" charset="0"/>
                <a:cs typeface="Arial" pitchFamily="34" charset="0"/>
              </a:rPr>
              <a:t>Este permite identificar univocamente cada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requisição (mensagem) recebida </a:t>
            </a:r>
            <a:r>
              <a:rPr lang="pt-PT" dirty="0">
                <a:latin typeface="Arial" pitchFamily="34" charset="0"/>
                <a:cs typeface="Arial" pitchFamily="34" charset="0"/>
              </a:rPr>
              <a:t>de um determinado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consumidor.</a:t>
            </a:r>
            <a:r>
              <a:rPr lang="pt-PT" dirty="0">
                <a:latin typeface="Arial" pitchFamily="34" charset="0"/>
                <a:cs typeface="Arial" pitchFamily="34" charset="0"/>
              </a:rPr>
              <a:t> Trata-se de um identificador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puramente técnico</a:t>
            </a:r>
            <a:r>
              <a:rPr lang="pt-PT" dirty="0">
                <a:latin typeface="Arial" pitchFamily="34" charset="0"/>
                <a:cs typeface="Arial" pitchFamily="34" charset="0"/>
              </a:rPr>
              <a:t>, sobre o qual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não</a:t>
            </a:r>
            <a:r>
              <a:rPr lang="pt-PT" dirty="0">
                <a:latin typeface="Arial" pitchFamily="34" charset="0"/>
                <a:cs typeface="Arial" pitchFamily="34" charset="0"/>
              </a:rPr>
              <a:t> deve ser implementada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lógica.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Caso a requisição seja feita utilizando um padrão de comunicação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assincrono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 o serviço provedor deverá criar um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novo Transaction ID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 na resposta à requisição e associar o  transaction ID inicial ao valor do atributo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Correlation ID da resposta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.</a:t>
            </a:r>
            <a:endParaRPr lang="pt-PT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31590"/>
            <a:ext cx="1656184" cy="370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Padrões &amp; Políticas SOA</a:t>
            </a:r>
            <a:br>
              <a:rPr lang="pt-BR" dirty="0"/>
            </a:br>
            <a:r>
              <a:rPr lang="pt-BR" b="0" i="1" dirty="0" smtClean="0"/>
              <a:t>Política de Rastreabilidade Técnica (Uso do </a:t>
            </a:r>
            <a:r>
              <a:rPr lang="pt-BR" b="0" i="1" dirty="0" err="1" smtClean="0"/>
              <a:t>Transaction</a:t>
            </a:r>
            <a:r>
              <a:rPr lang="pt-BR" b="0" i="1" dirty="0" smtClean="0"/>
              <a:t> Id)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398271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2267744" y="1275606"/>
            <a:ext cx="6311056" cy="3496342"/>
          </a:xfrm>
        </p:spPr>
        <p:txBody>
          <a:bodyPr/>
          <a:lstStyle/>
          <a:p>
            <a:r>
              <a:rPr lang="pt-BR" dirty="0" smtClean="0"/>
              <a:t>Todos os </a:t>
            </a:r>
            <a:r>
              <a:rPr lang="pt-BR" b="1" dirty="0" smtClean="0"/>
              <a:t>consumidores</a:t>
            </a:r>
            <a:r>
              <a:rPr lang="pt-BR" dirty="0" smtClean="0"/>
              <a:t> de serviços que interagem com a Arquitetura deverão utilizar uma </a:t>
            </a:r>
            <a:r>
              <a:rPr lang="pt-BR" b="1" dirty="0" smtClean="0"/>
              <a:t>Business Key </a:t>
            </a:r>
            <a:r>
              <a:rPr lang="pt-BR" dirty="0" smtClean="0"/>
              <a:t>(i.e. Chave de Negócio) na requisição aos serviços de negócio, que identifica a(s) entidade(s) de negócio(s) à qual esta requisição faz referência</a:t>
            </a:r>
            <a:r>
              <a:rPr lang="pt-BR" dirty="0" smtClean="0">
                <a:solidFill>
                  <a:schemeClr val="dk1"/>
                </a:solidFill>
              </a:rPr>
              <a:t>.</a:t>
            </a:r>
          </a:p>
          <a:p>
            <a:endParaRPr lang="pt-BR" i="1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</a:rPr>
              <a:t>A</a:t>
            </a:r>
            <a:r>
              <a:rPr lang="pt-BR" dirty="0" smtClean="0">
                <a:solidFill>
                  <a:schemeClr val="dk1"/>
                </a:solidFill>
              </a:rPr>
              <a:t> </a:t>
            </a:r>
            <a:r>
              <a:rPr lang="pt-BR" b="1" dirty="0" smtClean="0">
                <a:solidFill>
                  <a:schemeClr val="dk1"/>
                </a:solidFill>
              </a:rPr>
              <a:t>Business Key </a:t>
            </a:r>
            <a:r>
              <a:rPr lang="pt-BR" dirty="0" smtClean="0">
                <a:solidFill>
                  <a:schemeClr val="dk1"/>
                </a:solidFill>
              </a:rPr>
              <a:t>será o identificador da entidade de negócio que transita pela arquitetura de serviços</a:t>
            </a:r>
            <a:r>
              <a:rPr lang="pt-BR" dirty="0" smtClean="0">
                <a:ea typeface="Calibri"/>
                <a:cs typeface="Times New Roman"/>
              </a:rPr>
              <a:t>.</a:t>
            </a:r>
            <a:r>
              <a:rPr lang="pt-BR" dirty="0" smtClean="0">
                <a:solidFill>
                  <a:schemeClr val="dk1"/>
                </a:solidFill>
              </a:rPr>
              <a:t> Esta chave é um </a:t>
            </a:r>
            <a:r>
              <a:rPr lang="pt-BR" b="1" dirty="0" smtClean="0">
                <a:solidFill>
                  <a:schemeClr val="dk1"/>
                </a:solidFill>
              </a:rPr>
              <a:t>identificador funcional </a:t>
            </a:r>
            <a:r>
              <a:rPr lang="pt-BR" dirty="0" smtClean="0">
                <a:solidFill>
                  <a:schemeClr val="dk1"/>
                </a:solidFill>
              </a:rPr>
              <a:t>e </a:t>
            </a:r>
            <a:r>
              <a:rPr lang="pt-BR" b="1" dirty="0" smtClean="0">
                <a:solidFill>
                  <a:schemeClr val="dk1"/>
                </a:solidFill>
              </a:rPr>
              <a:t>correlaciona as diferentes transações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independentes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trocadas na Arquitetura.</a:t>
            </a:r>
            <a:endParaRPr lang="pt-BR" dirty="0" smtClean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</a:rPr>
              <a:t>Esta chave deverá estar presente, tanto nas requisições quanto nas respostas relacionadas, e deverá ser transitada entre o consumidor e o(s) provedores.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Esta chave será </a:t>
            </a:r>
            <a:r>
              <a:rPr lang="pt-PT" dirty="0">
                <a:latin typeface="Arial" pitchFamily="34" charset="0"/>
                <a:cs typeface="Arial" pitchFamily="34" charset="0"/>
              </a:rPr>
              <a:t>constituída por um ou vários identificadores presentes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na(s) entidade(s) incluídas na requisição e deverá </a:t>
            </a:r>
            <a:r>
              <a:rPr lang="pt-PT" dirty="0">
                <a:latin typeface="Arial" pitchFamily="34" charset="0"/>
                <a:cs typeface="Arial" pitchFamily="34" charset="0"/>
              </a:rPr>
              <a:t>ser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definida </a:t>
            </a:r>
            <a:r>
              <a:rPr lang="pt-PT" dirty="0">
                <a:latin typeface="Arial" pitchFamily="34" charset="0"/>
                <a:cs typeface="Arial" pitchFamily="34" charset="0"/>
              </a:rPr>
              <a:t>na fase de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desenho do serviços.</a:t>
            </a:r>
            <a:endParaRPr lang="pt-BR" dirty="0" smtClean="0">
              <a:solidFill>
                <a:schemeClr val="dk1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31590"/>
            <a:ext cx="1656184" cy="370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Padrões &amp; Políticas SOA</a:t>
            </a:r>
            <a:br>
              <a:rPr lang="pt-BR" dirty="0"/>
            </a:br>
            <a:r>
              <a:rPr lang="pt-BR" b="0" i="1" dirty="0" smtClean="0"/>
              <a:t>Política de Rastreabilidade Funcional (Uso do Business Key)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167893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419872" y="1203598"/>
            <a:ext cx="5472608" cy="3711785"/>
          </a:xfrm>
        </p:spPr>
        <p:txBody>
          <a:bodyPr/>
          <a:lstStyle/>
          <a:p>
            <a:r>
              <a:rPr lang="pt-BR" dirty="0" smtClean="0"/>
              <a:t>Todos os </a:t>
            </a:r>
            <a:r>
              <a:rPr lang="pt-BR" b="1" dirty="0" smtClean="0"/>
              <a:t>consumidores </a:t>
            </a:r>
            <a:r>
              <a:rPr lang="pt-BR" dirty="0" smtClean="0"/>
              <a:t>e</a:t>
            </a:r>
            <a:r>
              <a:rPr lang="pt-BR" b="1" dirty="0" smtClean="0"/>
              <a:t> provedores</a:t>
            </a:r>
            <a:r>
              <a:rPr lang="pt-BR" dirty="0" smtClean="0"/>
              <a:t> de serviços que interagem com a Arquitetura deverão gerir </a:t>
            </a:r>
            <a:r>
              <a:rPr lang="pt-BR" b="1" dirty="0" smtClean="0"/>
              <a:t>obrigatoriamente </a:t>
            </a:r>
            <a:r>
              <a:rPr lang="pt-BR" dirty="0" smtClean="0"/>
              <a:t>todos os erros enviados pela ou para a Arquitetura de Serviços</a:t>
            </a:r>
            <a:r>
              <a:rPr lang="pt-BR" dirty="0" smtClean="0">
                <a:solidFill>
                  <a:schemeClr val="dk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</a:rPr>
              <a:t>Uma </a:t>
            </a:r>
            <a:r>
              <a:rPr lang="pt-BR" b="1" dirty="0" smtClean="0">
                <a:solidFill>
                  <a:schemeClr val="dk1"/>
                </a:solidFill>
              </a:rPr>
              <a:t>estrutura padronizada </a:t>
            </a:r>
            <a:r>
              <a:rPr lang="pt-BR" dirty="0" smtClean="0"/>
              <a:t>baseada em </a:t>
            </a:r>
            <a:r>
              <a:rPr lang="pt-BR" b="1" dirty="0" smtClean="0"/>
              <a:t>códigos </a:t>
            </a:r>
            <a:r>
              <a:rPr lang="pt-BR" b="1" dirty="0"/>
              <a:t>de retorno</a:t>
            </a:r>
            <a:r>
              <a:rPr lang="pt-BR" dirty="0"/>
              <a:t> </a:t>
            </a:r>
            <a:r>
              <a:rPr lang="pt-BR" dirty="0" smtClean="0">
                <a:solidFill>
                  <a:schemeClr val="dk1"/>
                </a:solidFill>
              </a:rPr>
              <a:t>(no </a:t>
            </a:r>
            <a:r>
              <a:rPr lang="pt-BR" b="1" dirty="0" smtClean="0">
                <a:solidFill>
                  <a:schemeClr val="dk1"/>
                </a:solidFill>
              </a:rPr>
              <a:t>Message Header </a:t>
            </a:r>
            <a:r>
              <a:rPr lang="pt-BR" dirty="0" smtClean="0">
                <a:solidFill>
                  <a:schemeClr val="dk1"/>
                </a:solidFill>
              </a:rPr>
              <a:t>da resposta) foi definida para facilitar a gestão de erros pelos consumidores e provedores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Os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erros enviados pelos provedores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deverão ser finos o suficientes para que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estratégias de reprossesamento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, se necessário, possam ser definidas no Barramento.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Caso o erro seja enviado por um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serviço orquestrado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, fazendo uso de vários serviços provedores acedendo a várias API(s),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o(s) erro(s) orginais vêm agregados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na resposta.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</a:rPr>
              <a:t>Em </a:t>
            </a:r>
            <a:r>
              <a:rPr lang="pt-BR" u="sng" dirty="0" smtClean="0">
                <a:solidFill>
                  <a:schemeClr val="dk1"/>
                </a:solidFill>
              </a:rPr>
              <a:t>casos excepcionais</a:t>
            </a:r>
            <a:r>
              <a:rPr lang="pt-BR" dirty="0" smtClean="0">
                <a:solidFill>
                  <a:schemeClr val="dk1"/>
                </a:solidFill>
              </a:rPr>
              <a:t>, uma </a:t>
            </a:r>
            <a:r>
              <a:rPr lang="pt-BR" b="1" dirty="0" smtClean="0">
                <a:solidFill>
                  <a:schemeClr val="dk1"/>
                </a:solidFill>
              </a:rPr>
              <a:t>SOAP Fault</a:t>
            </a:r>
            <a:r>
              <a:rPr lang="pt-BR" dirty="0">
                <a:solidFill>
                  <a:schemeClr val="dk1"/>
                </a:solidFill>
              </a:rPr>
              <a:t> </a:t>
            </a:r>
            <a:r>
              <a:rPr lang="pt-BR" dirty="0" smtClean="0">
                <a:solidFill>
                  <a:schemeClr val="dk1"/>
                </a:solidFill>
              </a:rPr>
              <a:t>(em caso de utilização SOAP) poderá ser enviada ao consumidor (tal como, erros HTTP/JMS – Erros de Transporte) que também deverão ser convenientemente tratados pelos consumidores. </a:t>
            </a:r>
            <a:endParaRPr lang="pt-BR" dirty="0">
              <a:solidFill>
                <a:schemeClr val="dk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8" y="1419622"/>
            <a:ext cx="3180281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Padrões &amp; Políticas SOA</a:t>
            </a:r>
            <a:br>
              <a:rPr lang="pt-BR" dirty="0"/>
            </a:br>
            <a:r>
              <a:rPr lang="pt-BR" b="0" i="1" dirty="0" smtClean="0"/>
              <a:t>Política de Gestão de Erros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17268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10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95537" y="1256442"/>
            <a:ext cx="8352928" cy="523220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b="1" dirty="0" smtClean="0"/>
              <a:t>Arquitetura de Serviços </a:t>
            </a:r>
            <a:r>
              <a:rPr lang="pt-BR" dirty="0" smtClean="0"/>
              <a:t>irá suportar as seguintes estratégias para a </a:t>
            </a:r>
            <a:r>
              <a:rPr lang="pt-BR" b="1" dirty="0" smtClean="0"/>
              <a:t>gestão de erros </a:t>
            </a:r>
            <a:r>
              <a:rPr lang="pt-BR" dirty="0" smtClean="0"/>
              <a:t>que possam ocorrer no Barramento Corporativo.</a:t>
            </a:r>
            <a:endParaRPr lang="pt-BR" dirty="0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93265"/>
              </p:ext>
            </p:extLst>
          </p:nvPr>
        </p:nvGraphicFramePr>
        <p:xfrm>
          <a:off x="467544" y="1863442"/>
          <a:ext cx="8280921" cy="279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296144"/>
                <a:gridCol w="5544617"/>
              </a:tblGrid>
              <a:tr h="21602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Estratégia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Tipo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 da Estratégia</a:t>
                      </a:r>
                      <a:endParaRPr lang="pt-BR" sz="1400" dirty="0"/>
                    </a:p>
                  </a:txBody>
                  <a:tcPr/>
                </a:tc>
              </a:tr>
              <a:tr h="85720"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effectLst/>
                          <a:latin typeface="arial"/>
                        </a:rPr>
                        <a:t>Retentativa</a:t>
                      </a:r>
                      <a:r>
                        <a:rPr lang="pt-BR" sz="1200" dirty="0" smtClean="0">
                          <a:effectLst/>
                          <a:latin typeface="arial"/>
                        </a:rPr>
                        <a:t> </a:t>
                      </a:r>
                    </a:p>
                    <a:p>
                      <a:r>
                        <a:rPr lang="pt-BR" sz="1200" dirty="0" smtClean="0">
                          <a:effectLst/>
                          <a:latin typeface="arial"/>
                        </a:rPr>
                        <a:t>(</a:t>
                      </a:r>
                      <a:r>
                        <a:rPr lang="pt-BR" sz="1200" dirty="0" err="1" smtClean="0">
                          <a:effectLst/>
                          <a:latin typeface="arial"/>
                        </a:rPr>
                        <a:t>Retry</a:t>
                      </a:r>
                      <a:r>
                        <a:rPr lang="pt-BR" sz="1200" dirty="0" smtClean="0">
                          <a:effectLst/>
                          <a:latin typeface="arial"/>
                        </a:rPr>
                        <a:t>)</a:t>
                      </a: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r>
                        <a:rPr lang="pt-BR" sz="1200" noProof="0" dirty="0" smtClean="0">
                          <a:effectLst/>
                          <a:latin typeface="arial"/>
                        </a:rPr>
                        <a:t>Prevenção</a:t>
                      </a:r>
                      <a:endParaRPr lang="pt-BR" sz="1200" noProof="0" dirty="0">
                        <a:effectLst/>
                        <a:latin typeface="arial"/>
                      </a:endParaRP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r>
                        <a:rPr lang="pt-BR" sz="12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Baseado em informação de gestão associada a cada </a:t>
                      </a:r>
                      <a:r>
                        <a:rPr lang="pt-BR" sz="1200" b="1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erro</a:t>
                      </a:r>
                      <a:r>
                        <a:rPr lang="pt-BR" sz="12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ou </a:t>
                      </a:r>
                      <a:r>
                        <a:rPr lang="pt-BR" sz="1200" b="1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código de retorno</a:t>
                      </a:r>
                      <a:r>
                        <a:rPr lang="pt-BR" sz="1200" b="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da </a:t>
                      </a:r>
                      <a:r>
                        <a:rPr lang="pt-BR" sz="1200" b="1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framework, </a:t>
                      </a:r>
                      <a:r>
                        <a:rPr lang="pt-BR" sz="12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 Arquitetura poderá reprocessar requisições automaticamente, permitindo assim </a:t>
                      </a:r>
                      <a:r>
                        <a:rPr lang="pt-PT" sz="1200" dirty="0" smtClean="0">
                          <a:latin typeface="Arial" pitchFamily="34" charset="0"/>
                          <a:cs typeface="Arial" pitchFamily="34" charset="0"/>
                        </a:rPr>
                        <a:t>recuperar situações de erro de forma rápida e automática sem qualquer intervenção humana</a:t>
                      </a:r>
                      <a:endParaRPr lang="pt-BR" sz="1200" kern="1200" baseline="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7625" marR="47625" marT="19050" marB="19050"/>
                </a:tc>
              </a:tr>
              <a:tr h="659492">
                <a:tc>
                  <a:txBody>
                    <a:bodyPr/>
                    <a:lstStyle/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Envio ao consumidor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effectLst/>
                          <a:latin typeface="arial"/>
                        </a:rPr>
                        <a:t>(</a:t>
                      </a:r>
                      <a:r>
                        <a:rPr lang="pt-BR" sz="1200" baseline="0" dirty="0" err="1" smtClean="0">
                          <a:effectLst/>
                          <a:latin typeface="arial"/>
                        </a:rPr>
                        <a:t>Rethrow</a:t>
                      </a:r>
                      <a:r>
                        <a:rPr lang="pt-BR" sz="1200" baseline="0" dirty="0" smtClean="0">
                          <a:effectLst/>
                          <a:latin typeface="arial"/>
                        </a:rPr>
                        <a:t>)</a:t>
                      </a:r>
                      <a:endParaRPr lang="pt-BR" sz="1200" dirty="0" smtClean="0">
                        <a:effectLst/>
                        <a:latin typeface="arial"/>
                      </a:endParaRPr>
                    </a:p>
                    <a:p>
                      <a:endParaRPr lang="pt-BR" sz="1200" kern="1200" baseline="0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r>
                        <a:rPr lang="pt-BR" sz="1200" noProof="0" dirty="0" smtClean="0">
                          <a:effectLst/>
                          <a:latin typeface="arial"/>
                        </a:rPr>
                        <a:t>Tratamento</a:t>
                      </a:r>
                      <a:endParaRPr lang="pt-BR" sz="1200" noProof="0" dirty="0">
                        <a:effectLst/>
                        <a:latin typeface="arial"/>
                      </a:endParaRP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r>
                        <a:rPr lang="pt-BR" sz="12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Se o erro não puder ser reprocessado, este será </a:t>
                      </a:r>
                      <a:r>
                        <a:rPr lang="pt-BR" sz="1200" b="1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reenviado para o consumidor</a:t>
                      </a:r>
                      <a:r>
                        <a:rPr lang="pt-BR" sz="12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, de forma padronizada e utilizando um modelo uniforme de códigos de erro, onde poderá ser tomada </a:t>
                      </a:r>
                      <a:r>
                        <a:rPr lang="pt-BR" sz="1200" b="1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ações específicas </a:t>
                      </a:r>
                      <a:r>
                        <a:rPr lang="pt-BR" sz="12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para tratar o erro.</a:t>
                      </a:r>
                      <a:endParaRPr lang="pt-BR" sz="1200" kern="1200" baseline="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7625" marR="47625" marT="19050" marB="19050"/>
                </a:tc>
              </a:tr>
              <a:tr h="85720">
                <a:tc>
                  <a:txBody>
                    <a:bodyPr/>
                    <a:lstStyle/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Compensação</a:t>
                      </a: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r>
                        <a:rPr lang="pt-BR" sz="1200" noProof="0" dirty="0" smtClean="0">
                          <a:effectLst/>
                          <a:latin typeface="arial"/>
                        </a:rPr>
                        <a:t>Tratamento</a:t>
                      </a:r>
                      <a:endParaRPr lang="pt-BR" sz="1200" noProof="0" dirty="0">
                        <a:effectLst/>
                        <a:latin typeface="arial"/>
                      </a:endParaRP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 dirty="0" smtClean="0">
                          <a:effectLst/>
                          <a:latin typeface="arial"/>
                        </a:rPr>
                        <a:t>Em </a:t>
                      </a:r>
                      <a:r>
                        <a:rPr lang="pt-BR" sz="1200" b="1" noProof="0" dirty="0" smtClean="0">
                          <a:effectLst/>
                          <a:latin typeface="arial"/>
                        </a:rPr>
                        <a:t>casos especiais </a:t>
                      </a:r>
                      <a:r>
                        <a:rPr lang="pt-BR" sz="1200" noProof="0" dirty="0" smtClean="0">
                          <a:effectLst/>
                          <a:latin typeface="arial"/>
                        </a:rPr>
                        <a:t>poderá ser necessário implementar uma estratégia de compensação para </a:t>
                      </a:r>
                      <a:r>
                        <a:rPr lang="pt-BR" sz="1200" b="1" noProof="0" dirty="0" smtClean="0">
                          <a:effectLst/>
                          <a:latin typeface="arial"/>
                        </a:rPr>
                        <a:t>desfazer</a:t>
                      </a:r>
                      <a:r>
                        <a:rPr lang="pt-BR" sz="1200" b="1" baseline="0" noProof="0" dirty="0" smtClean="0">
                          <a:effectLst/>
                          <a:latin typeface="arial"/>
                        </a:rPr>
                        <a:t> atividades já executadas em provedores </a:t>
                      </a:r>
                      <a:r>
                        <a:rPr lang="pt-BR" sz="1200" baseline="0" noProof="0" dirty="0" smtClean="0">
                          <a:effectLst/>
                          <a:latin typeface="arial"/>
                        </a:rPr>
                        <a:t>através da execução de ações contrárias e na ordem reversa do que foi feito.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aseline="0" noProof="0" dirty="0" smtClean="0">
                          <a:effectLst/>
                          <a:latin typeface="arial"/>
                        </a:rPr>
                        <a:t>(NOTA: O seu uso deverá validado pelo Comité de Governança SOA, tendo-se </a:t>
                      </a:r>
                      <a:r>
                        <a:rPr lang="pt-BR" sz="1200" b="1" baseline="0" noProof="0" dirty="0" smtClean="0">
                          <a:effectLst/>
                          <a:latin typeface="arial"/>
                        </a:rPr>
                        <a:t>preferência a utilização de recursos transacionais</a:t>
                      </a:r>
                      <a:r>
                        <a:rPr lang="pt-BR" sz="1200" baseline="0" noProof="0" dirty="0" smtClean="0">
                          <a:effectLst/>
                          <a:latin typeface="arial"/>
                        </a:rPr>
                        <a:t>)</a:t>
                      </a:r>
                      <a:endParaRPr lang="pt-BR" sz="1200" noProof="0" dirty="0" smtClean="0">
                        <a:effectLst/>
                        <a:latin typeface="arial"/>
                      </a:endParaRPr>
                    </a:p>
                  </a:txBody>
                  <a:tcPr marL="47625" marR="47625" marT="19050" marB="19050"/>
                </a:tc>
              </a:tr>
            </a:tbl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Padrões &amp; Políticas SOA</a:t>
            </a:r>
            <a:br>
              <a:rPr lang="pt-BR" dirty="0"/>
            </a:br>
            <a:r>
              <a:rPr lang="pt-BR" b="0" i="1" dirty="0" smtClean="0"/>
              <a:t>Política de Gestão de Erros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371787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203598"/>
            <a:ext cx="8244456" cy="954107"/>
          </a:xfrm>
        </p:spPr>
        <p:txBody>
          <a:bodyPr/>
          <a:lstStyle/>
          <a:p>
            <a:r>
              <a:rPr lang="pt-BR" dirty="0"/>
              <a:t>O conceito de  </a:t>
            </a:r>
            <a:r>
              <a:rPr lang="pt-BR" b="1" dirty="0"/>
              <a:t>segurança de integração </a:t>
            </a:r>
            <a:r>
              <a:rPr lang="pt-BR" dirty="0"/>
              <a:t>não é muito diferente do de </a:t>
            </a:r>
            <a:r>
              <a:rPr lang="pt-BR" b="1" dirty="0"/>
              <a:t>segurança da </a:t>
            </a:r>
            <a:r>
              <a:rPr lang="pt-BR" b="1" dirty="0" smtClean="0"/>
              <a:t>informação. </a:t>
            </a:r>
            <a:r>
              <a:rPr lang="pt-BR" dirty="0" smtClean="0"/>
              <a:t>Pode-se implementar na arquitetura, segurança a 2 níveis: </a:t>
            </a:r>
            <a:r>
              <a:rPr lang="pt-BR" b="1" dirty="0" smtClean="0"/>
              <a:t>Transporte</a:t>
            </a:r>
            <a:r>
              <a:rPr lang="pt-BR" dirty="0" smtClean="0"/>
              <a:t> e </a:t>
            </a:r>
            <a:r>
              <a:rPr lang="pt-BR" b="1" dirty="0" smtClean="0"/>
              <a:t>Mensagem</a:t>
            </a:r>
            <a:r>
              <a:rPr lang="pt-BR" dirty="0" smtClean="0"/>
              <a:t>. Como </a:t>
            </a:r>
            <a:r>
              <a:rPr lang="pt-BR" b="1" dirty="0" smtClean="0"/>
              <a:t>permissa base</a:t>
            </a:r>
            <a:r>
              <a:rPr lang="pt-BR" dirty="0" smtClean="0"/>
              <a:t>, todas os </a:t>
            </a:r>
            <a:r>
              <a:rPr lang="pt-BR" b="1" dirty="0" smtClean="0"/>
              <a:t>sistemas e/ou aplicações </a:t>
            </a:r>
            <a:r>
              <a:rPr lang="pt-BR" dirty="0" smtClean="0"/>
              <a:t>que são consumidores ou provedores de serviços na Arquitetura deverão implementar segurança a </a:t>
            </a:r>
            <a:r>
              <a:rPr lang="pt-BR" b="1" dirty="0" smtClean="0"/>
              <a:t>nível de transporte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7" y="2427734"/>
            <a:ext cx="207497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2699792" y="2283718"/>
            <a:ext cx="5902027" cy="259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 seguintes </a:t>
            </a:r>
            <a:r>
              <a:rPr lang="pt-BR" b="1" dirty="0" smtClean="0"/>
              <a:t>funcionalidades de segurança </a:t>
            </a:r>
            <a:r>
              <a:rPr lang="pt-BR" dirty="0" smtClean="0"/>
              <a:t>deverão ser </a:t>
            </a:r>
            <a:r>
              <a:rPr lang="pt-BR" b="1" dirty="0" smtClean="0"/>
              <a:t>garantidas </a:t>
            </a:r>
            <a:r>
              <a:rPr lang="pt-BR" dirty="0" smtClean="0"/>
              <a:t>entre os sistemas/aplicações consumidoras ou provedores de serviços e a Arquitetura de Serviços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Autenticação</a:t>
            </a:r>
            <a:r>
              <a:rPr lang="pt-BR" dirty="0" smtClean="0"/>
              <a:t>: Deverá ser feita autenticação dos </a:t>
            </a:r>
            <a:r>
              <a:rPr lang="pt-BR" b="1" dirty="0" smtClean="0"/>
              <a:t>servidores </a:t>
            </a:r>
            <a:r>
              <a:rPr lang="pt-BR" dirty="0" smtClean="0"/>
              <a:t>envolvidos nas transações através de SSL/TLS com certificados digitais;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Confidencialidade &amp; Integridade</a:t>
            </a:r>
            <a:r>
              <a:rPr lang="pt-BR" dirty="0" smtClean="0"/>
              <a:t>: Deverá ser feita a encriptação das mensagens durante o transporte com SSL/TLS </a:t>
            </a:r>
            <a:r>
              <a:rPr lang="pt-BR" dirty="0" err="1" smtClean="0"/>
              <a:t>Encryption</a:t>
            </a:r>
            <a:r>
              <a:rPr lang="pt-BR" dirty="0" smtClean="0"/>
              <a:t>;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Auditoria</a:t>
            </a:r>
            <a:r>
              <a:rPr lang="pt-BR" dirty="0" smtClean="0"/>
              <a:t>: Deverá ser garantida pelos </a:t>
            </a:r>
            <a:r>
              <a:rPr lang="pt-BR" b="1" dirty="0" smtClean="0"/>
              <a:t>provedores</a:t>
            </a:r>
            <a:r>
              <a:rPr lang="pt-BR" dirty="0" smtClean="0"/>
              <a:t> de serviços, auditoria das mensagens de entrada e saída dos serviços (informação de toda a requisição/resposta – </a:t>
            </a:r>
            <a:r>
              <a:rPr lang="pt-BR" dirty="0" err="1" smtClean="0"/>
              <a:t>i.e</a:t>
            </a:r>
            <a:r>
              <a:rPr lang="pt-BR" dirty="0" smtClean="0"/>
              <a:t> Header e Body);</a:t>
            </a:r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Padrões &amp; Políticas SOA</a:t>
            </a:r>
            <a:br>
              <a:rPr lang="pt-BR" dirty="0"/>
            </a:br>
            <a:r>
              <a:rPr lang="pt-BR" b="0" i="1" dirty="0" smtClean="0"/>
              <a:t>Política de Segurança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46238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Padrões &amp; Políticas SOA</a:t>
            </a:r>
            <a:br>
              <a:rPr lang="pt-BR" dirty="0"/>
            </a:br>
            <a:r>
              <a:rPr lang="pt-BR" b="0" i="1" dirty="0" smtClean="0"/>
              <a:t>Política de Nomenclatura de </a:t>
            </a:r>
            <a:r>
              <a:rPr lang="pt-BR" b="0" i="1" dirty="0" smtClean="0"/>
              <a:t>Serviços - Diretrizes</a:t>
            </a:r>
            <a:endParaRPr lang="pt-BR" b="0" i="1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916773"/>
              </p:ext>
            </p:extLst>
          </p:nvPr>
        </p:nvGraphicFramePr>
        <p:xfrm>
          <a:off x="2771800" y="1995686"/>
          <a:ext cx="5904200" cy="293465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80783"/>
                <a:gridCol w="4723417"/>
              </a:tblGrid>
              <a:tr h="528056">
                <a:tc>
                  <a:txBody>
                    <a:bodyPr/>
                    <a:lstStyle/>
                    <a:p>
                      <a:r>
                        <a:rPr lang="pt-BR" sz="1000" b="1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Namespaces</a:t>
                      </a:r>
                      <a:endParaRPr lang="pt-BR" sz="10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</a:t>
                      </a:r>
                      <a:r>
                        <a:rPr lang="pt-BR" sz="100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todo e qualquer componente que necessite utilizar um namespace, o mesmo deve ter como prefixo o </a:t>
                      </a:r>
                      <a:r>
                        <a:rPr lang="pt-BR" sz="1000" b="1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PREFIXO_BASE</a:t>
                      </a:r>
                      <a:r>
                        <a:rPr lang="pt-BR" sz="100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http://www.oi.net.br</a:t>
                      </a:r>
                      <a:r>
                        <a:rPr lang="pt-BR" sz="100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pt-BR" sz="1000" i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i.e</a:t>
                      </a:r>
                      <a:r>
                        <a:rPr lang="pt-BR" sz="100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i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targetNamespace</a:t>
                      </a:r>
                      <a:r>
                        <a:rPr lang="pt-BR" sz="100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=“http://www.oi.net.br/....”)</a:t>
                      </a:r>
                      <a:endParaRPr lang="pt-BR" sz="10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1374">
                <a:tc>
                  <a:txBody>
                    <a:bodyPr/>
                    <a:lstStyle/>
                    <a:p>
                      <a:r>
                        <a:rPr lang="pt-BR" sz="1000" b="1" i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WebService</a:t>
                      </a:r>
                      <a:endParaRPr lang="pt-BR" sz="10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nome de todo</a:t>
                      </a:r>
                      <a:r>
                        <a:rPr lang="pt-BR" sz="100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 qualquer </a:t>
                      </a:r>
                      <a:r>
                        <a:rPr lang="pt-BR" sz="100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WebService deverá seguir o padrão </a:t>
                      </a:r>
                      <a:r>
                        <a:rPr lang="pt-B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CamelCase</a:t>
                      </a:r>
                      <a:r>
                        <a:rPr lang="pt-BR" sz="100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com a primeira letra maiúscula</a:t>
                      </a:r>
                      <a:r>
                        <a:rPr lang="pt-BR" sz="100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sem caracteres especiais. (i.e. </a:t>
                      </a:r>
                      <a:r>
                        <a:rPr lang="pt-BR" sz="100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OrdemServico</a:t>
                      </a:r>
                      <a:r>
                        <a:rPr lang="pt-BR" sz="100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pt-BR" sz="10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400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1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WSDL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i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 nome de todo e qualquer arquivo WSDL (</a:t>
                      </a:r>
                      <a:r>
                        <a:rPr lang="pt-PT" sz="10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Services Description Language) </a:t>
                      </a:r>
                      <a:r>
                        <a:rPr lang="pt-BR" sz="1000" i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deve corresponder ao nome do </a:t>
                      </a:r>
                      <a:r>
                        <a:rPr lang="pt-BR" sz="1000" b="1" i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WebService</a:t>
                      </a:r>
                      <a:r>
                        <a:rPr lang="pt-BR" sz="1000" i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que ele define, seguido da</a:t>
                      </a:r>
                      <a:r>
                        <a:rPr lang="pt-BR" sz="1000" i="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extensão </a:t>
                      </a:r>
                      <a:r>
                        <a:rPr lang="pt-BR" sz="1000" b="1" i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WSDL</a:t>
                      </a:r>
                      <a:r>
                        <a:rPr lang="pt-BR" sz="1000" b="0" i="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(i.e. </a:t>
                      </a:r>
                      <a:r>
                        <a:rPr lang="pt-BR" sz="1000" b="0" i="0" baseline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OrdemServico.wsdl</a:t>
                      </a:r>
                      <a:r>
                        <a:rPr lang="pt-BR" sz="1000" b="0" i="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pt-BR" sz="1000" i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48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Definitions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 atributo </a:t>
                      </a:r>
                      <a:r>
                        <a:rPr lang="pt-BR" sz="1000" b="1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pt-BR" sz="100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do elemento </a:t>
                      </a:r>
                      <a:r>
                        <a:rPr lang="pt-BR" sz="1000" b="1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definitions</a:t>
                      </a:r>
                      <a:r>
                        <a:rPr lang="pt-BR" sz="100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i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presente nos arquivos </a:t>
                      </a:r>
                      <a:r>
                        <a:rPr lang="pt-BR" sz="1000" b="1" i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WSDL</a:t>
                      </a:r>
                      <a:r>
                        <a:rPr lang="pt-BR" sz="1000" i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deverá </a:t>
                      </a:r>
                      <a:r>
                        <a:rPr lang="pt-BR" sz="100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corresponder ao nome do WebService sendo </a:t>
                      </a:r>
                      <a:r>
                        <a:rPr lang="pt-BR" sz="1000" i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especificado</a:t>
                      </a:r>
                      <a:r>
                        <a:rPr lang="pt-BR" sz="1000" i="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b="0" i="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(i.e. dado o arquivo </a:t>
                      </a:r>
                      <a:r>
                        <a:rPr lang="pt-BR" sz="1000" b="0" i="0" baseline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OrdemServico.wsdl</a:t>
                      </a:r>
                      <a:r>
                        <a:rPr lang="pt-BR" sz="1000" b="0" i="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o valor do atributo name deve ser igual a </a:t>
                      </a:r>
                      <a:r>
                        <a:rPr lang="pt-BR" sz="1000" b="0" i="0" baseline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OrdemServico</a:t>
                      </a:r>
                      <a:r>
                        <a:rPr lang="pt-BR" sz="1000" b="0" i="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pt-BR" sz="1000" i="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48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1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Caminho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 caminho onde os artefatos referentes ao serviço serão armazenados deverá seguir a estrutura definida no </a:t>
                      </a:r>
                      <a:r>
                        <a:rPr lang="pt-BR" sz="1000" i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target</a:t>
                      </a:r>
                      <a:r>
                        <a:rPr lang="pt-BR" sz="100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namespace do serviço, desconsiderando o prefixo que representa a URL.</a:t>
                      </a:r>
                    </a:p>
                  </a:txBody>
                  <a:tcPr marL="68580" marR="68580" marT="0" marB="0"/>
                </a:tc>
              </a:tr>
              <a:tr h="491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1" i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Versionamento</a:t>
                      </a:r>
                      <a:endParaRPr lang="pt-BR" sz="1000" b="1" i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versão dos </a:t>
                      </a:r>
                      <a:r>
                        <a:rPr lang="pt-BR" sz="10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XSDs</a:t>
                      </a:r>
                      <a:r>
                        <a:rPr lang="pt-BR" sz="10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deverá ser representada por um número inteiro absoluto, iniciado em 1. O namespace deverá ter o sufixo indicando a versão, no formato </a:t>
                      </a:r>
                      <a:r>
                        <a:rPr lang="pt-BR" sz="10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pt-BR" sz="1000" b="1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pt-BR" sz="1000" i="1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pt-BR" sz="10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onde X corresponde ao número da versão do elemento definido.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/>
          <a:srcRect l="38931" t="9641" r="38931" b="39172"/>
          <a:stretch/>
        </p:blipFill>
        <p:spPr>
          <a:xfrm>
            <a:off x="432001" y="2190431"/>
            <a:ext cx="2232000" cy="2901599"/>
          </a:xfrm>
          <a:prstGeom prst="rect">
            <a:avLst/>
          </a:prstGeom>
        </p:spPr>
      </p:pic>
      <p:sp>
        <p:nvSpPr>
          <p:cNvPr id="19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203598"/>
            <a:ext cx="8244456" cy="954107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b="1" dirty="0" smtClean="0"/>
              <a:t>nomenclatura de serviços </a:t>
            </a:r>
            <a:r>
              <a:rPr lang="pt-BR" dirty="0" smtClean="0"/>
              <a:t>tem como </a:t>
            </a:r>
            <a:r>
              <a:rPr lang="pt-BR" b="1" dirty="0" smtClean="0"/>
              <a:t>objetivo padronizar</a:t>
            </a:r>
            <a:r>
              <a:rPr lang="pt-BR" dirty="0" smtClean="0"/>
              <a:t>, de acordo com a </a:t>
            </a:r>
            <a:r>
              <a:rPr lang="pt-BR" b="1" dirty="0" smtClean="0"/>
              <a:t>arquitetura de referência</a:t>
            </a:r>
            <a:r>
              <a:rPr lang="pt-BR" dirty="0" smtClean="0"/>
              <a:t>, todos os </a:t>
            </a:r>
            <a:r>
              <a:rPr lang="pt-BR" b="1" dirty="0" smtClean="0"/>
              <a:t>componentes</a:t>
            </a:r>
            <a:r>
              <a:rPr lang="pt-BR" dirty="0" smtClean="0"/>
              <a:t> que envolvem a construção/manutenção de serviços. Dada a diversidade de componentes algumas </a:t>
            </a:r>
            <a:r>
              <a:rPr lang="pt-BR" b="1" dirty="0" smtClean="0"/>
              <a:t>diretrizes</a:t>
            </a:r>
            <a:r>
              <a:rPr lang="pt-BR" dirty="0" smtClean="0"/>
              <a:t> são </a:t>
            </a:r>
            <a:r>
              <a:rPr lang="pt-BR" b="1" dirty="0" smtClean="0"/>
              <a:t>base</a:t>
            </a:r>
            <a:r>
              <a:rPr lang="pt-BR" dirty="0" smtClean="0"/>
              <a:t> e devem </a:t>
            </a:r>
            <a:r>
              <a:rPr lang="pt-BR" b="1" dirty="0" smtClean="0"/>
              <a:t>obrigatoriamente</a:t>
            </a:r>
            <a:r>
              <a:rPr lang="pt-BR" dirty="0" smtClean="0"/>
              <a:t> ser </a:t>
            </a:r>
            <a:r>
              <a:rPr lang="pt-BR" b="1" dirty="0" smtClean="0"/>
              <a:t>respeitadas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45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37</a:t>
            </a:fld>
            <a:endParaRPr lang="pt-BR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Padrões &amp; Políticas SOA</a:t>
            </a:r>
            <a:br>
              <a:rPr lang="pt-BR" dirty="0"/>
            </a:br>
            <a:r>
              <a:rPr lang="pt-BR" b="0" i="1" dirty="0" smtClean="0"/>
              <a:t>Política de Nomenclatura de Serviços - Projeto</a:t>
            </a:r>
            <a:endParaRPr lang="pt-BR" b="0" i="1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80296"/>
              </p:ext>
            </p:extLst>
          </p:nvPr>
        </p:nvGraphicFramePr>
        <p:xfrm>
          <a:off x="2771800" y="2139702"/>
          <a:ext cx="5904200" cy="153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783"/>
                <a:gridCol w="4723417"/>
              </a:tblGrid>
              <a:tr h="205277">
                <a:tc gridSpan="2">
                  <a:txBody>
                    <a:bodyPr/>
                    <a:lstStyle/>
                    <a:p>
                      <a:r>
                        <a:rPr lang="pt-BR" sz="12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Organização dos artefatos</a:t>
                      </a:r>
                      <a:endParaRPr lang="pt-BR" sz="12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2517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b="1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WSDL</a:t>
                      </a:r>
                      <a:endParaRPr lang="pt-BR" sz="10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Os </a:t>
                      </a:r>
                      <a:r>
                        <a:rPr lang="pt-BR" sz="10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WSDLs</a:t>
                      </a:r>
                      <a:r>
                        <a:rPr lang="pt-BR" sz="10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deverão ser armazenados na pasta &lt;caminho&gt;</a:t>
                      </a:r>
                      <a:r>
                        <a:rPr lang="pt-BR" sz="10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/WSDL</a:t>
                      </a:r>
                      <a:endParaRPr lang="pt-BR" sz="100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517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b="1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XSD</a:t>
                      </a:r>
                      <a:endParaRPr lang="pt-BR" sz="10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Os </a:t>
                      </a:r>
                      <a:r>
                        <a:rPr lang="pt-BR" sz="10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XSDs</a:t>
                      </a:r>
                      <a:r>
                        <a:rPr lang="pt-BR" sz="10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deverão ser armazenados na pasta &lt;caminho&gt;</a:t>
                      </a:r>
                      <a:r>
                        <a:rPr lang="pt-BR" sz="10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/XSD</a:t>
                      </a:r>
                      <a:endParaRPr lang="pt-BR" sz="100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517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00" b="1" i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XQuery</a:t>
                      </a:r>
                      <a:endParaRPr lang="pt-BR" sz="1000" b="1" i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Os </a:t>
                      </a:r>
                      <a:r>
                        <a:rPr lang="pt-BR" sz="10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XSDs</a:t>
                      </a:r>
                      <a:r>
                        <a:rPr lang="pt-BR" sz="10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deverão ser armazenados na pasta &lt;caminho&gt;</a:t>
                      </a:r>
                      <a:r>
                        <a:rPr lang="pt-BR" sz="10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/XQ</a:t>
                      </a:r>
                      <a:endParaRPr lang="pt-BR" sz="100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517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XSL</a:t>
                      </a:r>
                      <a:endParaRPr lang="pt-BR" sz="1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Os </a:t>
                      </a:r>
                      <a:r>
                        <a:rPr lang="pt-BR" sz="10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XSDs</a:t>
                      </a:r>
                      <a:r>
                        <a:rPr lang="pt-BR" sz="10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deverão ser armazenados na pasta &lt;caminho&gt;</a:t>
                      </a:r>
                      <a:r>
                        <a:rPr lang="pt-BR" sz="10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/XSL</a:t>
                      </a:r>
                      <a:endParaRPr lang="pt-BR" sz="100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517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00" b="1" i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BPEL</a:t>
                      </a:r>
                      <a:endParaRPr lang="pt-BR" sz="1000" b="1" i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Os </a:t>
                      </a:r>
                      <a:r>
                        <a:rPr lang="pt-BR" sz="10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XSDs</a:t>
                      </a:r>
                      <a:r>
                        <a:rPr lang="pt-BR" sz="10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deverão ser armazenados na pasta &lt;caminho&gt;</a:t>
                      </a:r>
                      <a:r>
                        <a:rPr lang="pt-BR" sz="10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/BPEL</a:t>
                      </a:r>
                      <a:endParaRPr lang="pt-BR" sz="100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9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203598"/>
            <a:ext cx="8244456" cy="523220"/>
          </a:xfrm>
        </p:spPr>
        <p:txBody>
          <a:bodyPr/>
          <a:lstStyle/>
          <a:p>
            <a:r>
              <a:rPr lang="pt-BR" dirty="0" smtClean="0"/>
              <a:t>Dentro de um projeto de serviços (SOA/OSB), algumas regras determinam como devem ser organizados os artefatos referentes ao projeto.</a:t>
            </a:r>
            <a:endParaRPr lang="pt-BR" dirty="0"/>
          </a:p>
        </p:txBody>
      </p:sp>
      <p:pic>
        <p:nvPicPr>
          <p:cNvPr id="4098" name="Picture 2" descr="http://betanews.com/wp-content/uploads/2011/11/file-folders-600x4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06" y="2157705"/>
            <a:ext cx="2333793" cy="175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64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38</a:t>
            </a:fld>
            <a:endParaRPr lang="pt-BR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7020320" cy="646331"/>
          </a:xfrm>
        </p:spPr>
        <p:txBody>
          <a:bodyPr/>
          <a:lstStyle/>
          <a:p>
            <a:r>
              <a:rPr lang="pt-BR" dirty="0"/>
              <a:t>Padrões &amp; Políticas SOA</a:t>
            </a:r>
            <a:br>
              <a:rPr lang="pt-BR" dirty="0"/>
            </a:br>
            <a:r>
              <a:rPr lang="pt-BR" b="0" i="1" dirty="0" smtClean="0"/>
              <a:t>Política de Nomenclatura de Serviços – Camadas</a:t>
            </a:r>
            <a:endParaRPr lang="pt-BR" b="0" i="1" dirty="0"/>
          </a:p>
        </p:txBody>
      </p:sp>
      <p:sp>
        <p:nvSpPr>
          <p:cNvPr id="19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203598"/>
            <a:ext cx="8244456" cy="576064"/>
          </a:xfrm>
        </p:spPr>
        <p:txBody>
          <a:bodyPr/>
          <a:lstStyle/>
          <a:p>
            <a:r>
              <a:rPr lang="pt-BR" dirty="0" smtClean="0"/>
              <a:t>De acordo com o citado anteriormente, </a:t>
            </a:r>
            <a:r>
              <a:rPr lang="pt-B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todos 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</a:t>
            </a:r>
            <a:r>
              <a:rPr lang="pt-BR" b="1" i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pt-BR" b="1" i="1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targetNamespaces</a:t>
            </a:r>
            <a:r>
              <a:rPr lang="pt-BR" b="1" i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pt-B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deverão ter como prefixo a URL </a:t>
            </a: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http://www.oi.net.br/, 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seguido da sigla da camada correspondente ao serviço conforme a seguir:</a:t>
            </a:r>
          </a:p>
          <a:p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42931"/>
              </p:ext>
            </p:extLst>
          </p:nvPr>
        </p:nvGraphicFramePr>
        <p:xfrm>
          <a:off x="432000" y="1820825"/>
          <a:ext cx="8280000" cy="294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/>
                <a:gridCol w="7272000"/>
              </a:tblGrid>
              <a:tr h="28800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Camada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Regra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7863">
                <a:tc>
                  <a:txBody>
                    <a:bodyPr/>
                    <a:lstStyle/>
                    <a:p>
                      <a:r>
                        <a:rPr lang="pt-BR" sz="1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 nome do serviço de negócio deverá ser o mesmo que o do serviço que ele expõe (Processo de Integração – PI –</a:t>
                      </a:r>
                      <a:r>
                        <a:rPr lang="pt-BR" sz="10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ou Serviço de Aplicação - SA). Todo</a:t>
                      </a:r>
                      <a:r>
                        <a:rPr lang="pt-BR" sz="10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serviço de negócio deve respeitar a seguinte regra para definição de seu nome:</a:t>
                      </a:r>
                    </a:p>
                    <a:p>
                      <a:pPr lvl="1" algn="l"/>
                      <a:r>
                        <a:rPr lang="pt-BR" sz="1000" b="1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PREFIXO_BASE + “/NEG/SN/” + NOME_DO_SERVICO + “/v” + VERSAO_SERVICO,</a:t>
                      </a:r>
                    </a:p>
                    <a:p>
                      <a:pPr lvl="1" algn="l"/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Onde </a:t>
                      </a:r>
                      <a:r>
                        <a:rPr lang="pt-BR" sz="1000" b="1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</a:t>
                      </a:r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indica a camada e </a:t>
                      </a:r>
                      <a:r>
                        <a:rPr lang="pt-BR" sz="1000" b="1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</a:t>
                      </a:r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indica o tipo de componente (Serviço de Negócio).</a:t>
                      </a:r>
                    </a:p>
                    <a:p>
                      <a:pPr algn="l"/>
                      <a:r>
                        <a:rPr lang="pt-BR" sz="1000" b="0" i="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Exemplo:</a:t>
                      </a:r>
                      <a:endParaRPr lang="pt-BR" sz="1000" b="0" baseline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1" algn="l"/>
                      <a:r>
                        <a:rPr lang="pt-BR" sz="1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http://www.oi.net.br/NEG/SN/Cliente/v1</a:t>
                      </a:r>
                      <a:r>
                        <a:rPr lang="pt-BR" sz="1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</a:tr>
              <a:tr h="277863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pt-BR" sz="10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 camada de aplicação deveram ser respeitados os domínios TAM</a:t>
                      </a:r>
                      <a:r>
                        <a:rPr lang="pt-BR" sz="10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na nomenclatura dos componentes seguindo a regra: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Serviço de Aplicação:</a:t>
                      </a:r>
                    </a:p>
                    <a:p>
                      <a:pPr lvl="1" algn="l"/>
                      <a:r>
                        <a:rPr lang="pt-BR" sz="1000" b="1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PREFIXO_BASE + “/APL/” + DOMINIO_TAM + “/SA/” + NOME_DO_SERVICO + “/v” + VERSAO_SERVICO,</a:t>
                      </a:r>
                    </a:p>
                    <a:p>
                      <a:pPr lvl="1" algn="l"/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Onde </a:t>
                      </a:r>
                      <a:r>
                        <a:rPr lang="pt-BR" sz="1000" b="1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</a:t>
                      </a:r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indica a camada e </a:t>
                      </a:r>
                      <a:r>
                        <a:rPr lang="pt-BR" sz="1000" b="1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</a:t>
                      </a:r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indica o tipo de componente (Serviço de Aplicação)</a:t>
                      </a:r>
                    </a:p>
                    <a:p>
                      <a:pPr lvl="1" algn="l"/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Exemplo: </a:t>
                      </a:r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http://www.oi.net.br/APL/CLIE/SA/Cliente/v1</a:t>
                      </a:r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(CLIE – Sigla domínio TAM Cliente)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Serviço de Conectividade:</a:t>
                      </a:r>
                    </a:p>
                    <a:p>
                      <a:pPr lvl="1" algn="l"/>
                      <a:r>
                        <a:rPr lang="pt-BR" sz="1000" b="1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PREFIXO_BASE + “/APL/” + DOMINIO_TAM + “/SC/” + NOME_DO_SISTEMA + “/” + NOME_DA_API + “/v” + VERSAO_SERVICO,</a:t>
                      </a:r>
                    </a:p>
                    <a:p>
                      <a:pPr lvl="1" algn="l"/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Onde </a:t>
                      </a:r>
                      <a:r>
                        <a:rPr lang="pt-BR" sz="1000" b="1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</a:t>
                      </a:r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indica a camada e </a:t>
                      </a:r>
                      <a:r>
                        <a:rPr lang="pt-BR" sz="1000" b="1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indica o tipo de componente (Serviço de Conectividade)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Exemplo: </a:t>
                      </a:r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Exemplo: </a:t>
                      </a:r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http://www.oi.net.br/APL/CLIE/SC/SIEBEL/CustomerAPI/v1</a:t>
                      </a:r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(CLIE – Sigla domínio TAM Cliente)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15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39</a:t>
            </a:fld>
            <a:endParaRPr lang="pt-BR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7020320" cy="646331"/>
          </a:xfrm>
        </p:spPr>
        <p:txBody>
          <a:bodyPr/>
          <a:lstStyle/>
          <a:p>
            <a:r>
              <a:rPr lang="pt-BR" dirty="0"/>
              <a:t>Padrões &amp; Políticas SOA</a:t>
            </a:r>
            <a:br>
              <a:rPr lang="pt-BR" dirty="0"/>
            </a:br>
            <a:r>
              <a:rPr lang="pt-BR" b="0" i="1" dirty="0" smtClean="0"/>
              <a:t>Política de Nomenclatura de Serviços – Camadas</a:t>
            </a:r>
            <a:endParaRPr lang="pt-BR" b="0" i="1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04158"/>
              </p:ext>
            </p:extLst>
          </p:nvPr>
        </p:nvGraphicFramePr>
        <p:xfrm>
          <a:off x="432000" y="1202400"/>
          <a:ext cx="8280000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/>
                <a:gridCol w="7272000"/>
              </a:tblGrid>
              <a:tr h="28800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Camada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Regra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78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Orquestração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pt-BR" sz="10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 camada de aplicação deveram ser respeitados os domínios TAM</a:t>
                      </a:r>
                      <a:r>
                        <a:rPr lang="pt-BR" sz="10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na nomenclatura dos componentes seguindo a regra: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Processo de Integração:</a:t>
                      </a:r>
                    </a:p>
                    <a:p>
                      <a:pPr lvl="1" algn="l"/>
                      <a:r>
                        <a:rPr lang="pt-BR" sz="1000" b="1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PREFIXO_BASE + “/EAI/PI/” + NOME_DO_SERVICO + “/v” + VERSAO_SERVICO,</a:t>
                      </a:r>
                    </a:p>
                    <a:p>
                      <a:pPr lvl="1" algn="l"/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Onde </a:t>
                      </a:r>
                      <a:r>
                        <a:rPr lang="pt-BR" sz="1000" b="1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EAI</a:t>
                      </a:r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indica a camada e </a:t>
                      </a:r>
                      <a:r>
                        <a:rPr lang="pt-BR" sz="1000" b="1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 </a:t>
                      </a:r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o tipo de componente (Processo de Integração)</a:t>
                      </a:r>
                    </a:p>
                    <a:p>
                      <a:pPr lvl="1" algn="l"/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Exemplo: </a:t>
                      </a:r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http://www.oi.net.br/EAI/PI/Cliente/v1</a:t>
                      </a:r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 de Integração:</a:t>
                      </a:r>
                    </a:p>
                    <a:p>
                      <a:pPr lvl="1" algn="l"/>
                      <a:r>
                        <a:rPr lang="pt-BR" sz="1000" b="1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PREFIXO_BASE + “/EAI/AI/” + NOME_DO_SISTEMA + “/” + NOME_DO_EVENTO+ “/v” + VERSAO_SERVICO,</a:t>
                      </a:r>
                    </a:p>
                    <a:p>
                      <a:pPr lvl="1" algn="l"/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Onde </a:t>
                      </a:r>
                      <a:r>
                        <a:rPr lang="pt-BR" sz="1000" b="1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EAI</a:t>
                      </a:r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indica a camada e </a:t>
                      </a:r>
                      <a:r>
                        <a:rPr lang="pt-BR" sz="1000" b="1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 </a:t>
                      </a:r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o tipo de componente (Atividade de Integração)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Exemplo: </a:t>
                      </a:r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Exemplo: </a:t>
                      </a:r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http://www.oi.net.br/EAI/AI/SIEBEL/CreateCustomer/v1</a:t>
                      </a:r>
                      <a:r>
                        <a:rPr lang="pt-BR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00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72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0000" y="2283718"/>
            <a:ext cx="7056376" cy="1083374"/>
          </a:xfrm>
        </p:spPr>
        <p:txBody>
          <a:bodyPr/>
          <a:lstStyle/>
          <a:p>
            <a:r>
              <a:rPr lang="pt-BR" dirty="0" smtClean="0"/>
              <a:t>01 </a:t>
            </a:r>
            <a:r>
              <a:rPr lang="pt-BR" b="0" dirty="0" smtClean="0"/>
              <a:t>Princípios de Arquitetura</a:t>
            </a:r>
          </a:p>
          <a:p>
            <a:r>
              <a:rPr lang="pt-BR" dirty="0"/>
              <a:t>02</a:t>
            </a:r>
            <a:r>
              <a:rPr lang="pt-BR" b="0" dirty="0" smtClean="0"/>
              <a:t> Padrões &amp; Políticas</a:t>
            </a:r>
          </a:p>
          <a:p>
            <a:r>
              <a:rPr lang="pt-BR" dirty="0" smtClean="0"/>
              <a:t>03</a:t>
            </a:r>
            <a:r>
              <a:rPr lang="pt-BR" b="0" dirty="0" smtClean="0"/>
              <a:t> Implementações de Referência</a:t>
            </a:r>
          </a:p>
          <a:p>
            <a:r>
              <a:rPr lang="pt-BR" dirty="0" smtClean="0"/>
              <a:t>04</a:t>
            </a:r>
            <a:r>
              <a:rPr lang="pt-BR" b="0" dirty="0" smtClean="0"/>
              <a:t> </a:t>
            </a:r>
            <a:r>
              <a:rPr lang="pt-BR" b="0" dirty="0"/>
              <a:t>Casos de </a:t>
            </a:r>
            <a:r>
              <a:rPr lang="pt-BR" b="0" dirty="0" smtClean="0"/>
              <a:t>Uso</a:t>
            </a:r>
            <a:endParaRPr lang="pt-BR" b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900112" y="627534"/>
            <a:ext cx="7056264" cy="954107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presente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módulo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pretende introduzir os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princípios orientadores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 Arquitetura de Serviços da Oi e os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padrões &amp;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políticas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que deverão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ser respeitados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 desenvolvimento de serviços e pelos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Sistema e/ou Aplicações que utilizam os serviços disponibilizados por esta.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61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17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40</a:t>
            </a:fld>
            <a:endParaRPr lang="pt-BR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Padrões &amp; Políticas SOA</a:t>
            </a:r>
            <a:br>
              <a:rPr lang="pt-BR" dirty="0"/>
            </a:br>
            <a:r>
              <a:rPr lang="pt-BR" b="0" i="1" dirty="0" smtClean="0"/>
              <a:t>Política de Nomenclatura de Serviços – Contratos (WSDL)</a:t>
            </a:r>
            <a:endParaRPr lang="pt-BR" b="0" i="1" dirty="0"/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622920981"/>
              </p:ext>
            </p:extLst>
          </p:nvPr>
        </p:nvGraphicFramePr>
        <p:xfrm>
          <a:off x="431800" y="1357313"/>
          <a:ext cx="8280000" cy="356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/>
                <a:gridCol w="3798000"/>
                <a:gridCol w="379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Comp.</a:t>
                      </a:r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Regra</a:t>
                      </a:r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</a:t>
                      </a:r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definition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&lt;?</a:t>
                      </a: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version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="1.0" </a:t>
                      </a: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="UTF-8" </a:t>
                      </a: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standalone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="no"?&gt;</a:t>
                      </a:r>
                      <a:b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wsdl:definitions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name="</a:t>
                      </a:r>
                      <a:r>
                        <a:rPr lang="pt-BR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NOME_SERVICO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b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targetNamespace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pt-BR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TARGET_NAMESPACE_SERVICO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b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xmlns:tns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pt-BR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TARGET_NAMESPACE_SERVICO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b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xmlns:soap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="http://schemas.xmlsoap.org/wsdl/soap/" </a:t>
                      </a:r>
                      <a:b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xmlns:wsdl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="http://schemas.xmlsoap.org/wsdl/" </a:t>
                      </a:r>
                      <a:b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xmlns:xsd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="http://www.w3.org/2001/XMLSchema"&gt;</a:t>
                      </a:r>
                      <a:b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b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wsdl:definitions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&lt;?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version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="1.0"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="UTF-8"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standalone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="no"?&gt;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wsdl:definitions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name="</a:t>
                      </a:r>
                      <a:r>
                        <a:rPr lang="pt-BR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Cliente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targetNamespace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pt-BR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http://www.oi.net.br/NEG/SN/Cliente/v1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xmlns:tns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pt-BR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http://www.oi.net.br/NEG/SN/Cliente/v1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xmlns:soap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="http://schemas.xmlsoap.org/wsdl/soap/" 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xmlns:wsdl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="http://schemas.xmlsoap.org/wsdl/" 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xmlns:xsd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="http://www.w3.org/2001/XMLSchema"&gt;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wsdl:definitions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wsdl:types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xsd:schema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targetNamespace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pt-BR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TARGET_NAMESPACE_SERVICO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</a:t>
                      </a:r>
                      <a:b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  <a:b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&lt;/</a:t>
                      </a: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xsd:schema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wsdl:types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wsdl:types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xsd:schema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targetNamespace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pt-BR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http://www.oi.net.br/NEG/SN/Cliente/v1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xsd:schema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wsdl:types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wsdl:message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name="</a:t>
                      </a:r>
                      <a:r>
                        <a:rPr lang="pt-BR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NOME_OPERACAO + Request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</a:t>
                      </a:r>
                      <a:b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wsdl:part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element="</a:t>
                      </a:r>
                      <a:r>
                        <a:rPr lang="pt-BR" sz="8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tns:NOME_OPERACAO</a:t>
                      </a:r>
                      <a:r>
                        <a:rPr lang="pt-BR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Request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name="</a:t>
                      </a: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parameters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/&gt;</a:t>
                      </a:r>
                      <a:b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wsdl:message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wsdl:message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name="</a:t>
                      </a:r>
                      <a:r>
                        <a:rPr lang="pt-BR" sz="8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NOME_OPERACAO + Response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</a:t>
                      </a:r>
                      <a:b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wsdl:part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element="</a:t>
                      </a:r>
                      <a:r>
                        <a:rPr lang="pt-BR" sz="800" b="1" i="0" u="none" strike="noStrike" kern="120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tns:NOME_OPERACAO</a:t>
                      </a:r>
                      <a:r>
                        <a:rPr lang="pt-BR" sz="8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+ Response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name="</a:t>
                      </a: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parameters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/&gt;</a:t>
                      </a:r>
                      <a:b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wsdl:message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wsdl:message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name="fault"&gt;</a:t>
                      </a:r>
                      <a:b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wsdl:part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name="fault" element="</a:t>
                      </a: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tns:Fault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/&gt;</a:t>
                      </a:r>
                      <a:b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wsdl:message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wsdl:message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name="</a:t>
                      </a:r>
                      <a:r>
                        <a:rPr lang="en-US" sz="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consultarClienteRequest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wsdl:part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element="</a:t>
                      </a:r>
                      <a:r>
                        <a:rPr lang="en-US" sz="8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tns:ConsultarClienteRequest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name="parameters" /&gt;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wsdl:message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wsdl:message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name="</a:t>
                      </a:r>
                      <a:r>
                        <a:rPr lang="en-US" sz="8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consultarClienteResponse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wsdl:part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element="</a:t>
                      </a:r>
                      <a:r>
                        <a:rPr lang="en-US" sz="8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tns:ConsultarClienteResponse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name="parameters" /&gt;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wsdl:message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wsdl:message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name="fault"&gt;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wsdl:part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name="fault" element="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tns:Fault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/&gt;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wsdl:message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28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41</a:t>
            </a:fld>
            <a:endParaRPr lang="pt-BR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Padrões &amp; Políticas SOA</a:t>
            </a:r>
            <a:br>
              <a:rPr lang="pt-BR" dirty="0"/>
            </a:br>
            <a:r>
              <a:rPr lang="pt-BR" b="0" i="1" dirty="0" smtClean="0"/>
              <a:t>Política de Nomenclatura de Serviços – Contratos (WSDL)</a:t>
            </a:r>
            <a:endParaRPr lang="pt-BR" b="0" i="1" dirty="0"/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346443080"/>
              </p:ext>
            </p:extLst>
          </p:nvPr>
        </p:nvGraphicFramePr>
        <p:xfrm>
          <a:off x="431800" y="1357313"/>
          <a:ext cx="8280000" cy="1599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/>
                <a:gridCol w="3798000"/>
                <a:gridCol w="379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Comp.</a:t>
                      </a:r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Regra</a:t>
                      </a:r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</a:t>
                      </a:r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portType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wsdl:portType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name="</a:t>
                      </a:r>
                      <a:r>
                        <a:rPr lang="pt-BR" sz="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NOME_SERVICO + PortType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wsdl:operation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name="</a:t>
                      </a:r>
                      <a:r>
                        <a:rPr lang="pt-BR" sz="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NOME_OPERACAO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wsdl:input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message="</a:t>
                      </a:r>
                      <a:r>
                        <a:rPr lang="pt-BR" sz="8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tns</a:t>
                      </a:r>
                      <a:r>
                        <a:rPr lang="pt-BR" sz="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 + NOME_OPERACAO + Request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name="</a:t>
                      </a:r>
                      <a:r>
                        <a:rPr lang="pt-BR" sz="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NOME_OPERACAO + Request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wsdl:input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wsdl:output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message="</a:t>
                      </a:r>
                      <a:r>
                        <a:rPr lang="pt-BR" sz="8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tns</a:t>
                      </a:r>
                      <a:r>
                        <a:rPr lang="pt-BR" sz="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 + NOME_OPERACAO + Response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name="</a:t>
                      </a:r>
                      <a:r>
                        <a:rPr lang="pt-BR" sz="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NOME_OPERACAO + Response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wsdl:output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wsdl:fault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name="fault" message="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tns:fault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wsdl:fault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wsdl:operation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wsdl:portType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wsdl:portType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pt-BR" sz="8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ClientePortType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wsdl:operation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pt-BR" sz="8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consultarCliente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wsdl:input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pt-BR" sz="8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tns:consultarClienteRequest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pt-BR" sz="8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consultarClienteRequest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wsdl:input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wsdl:output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pt-BR" sz="8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tns:consultarClienteResponse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pt-BR" sz="8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consultarClienteResponse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wsdl:output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wsdl:fault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errorInfo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tns:errorInfo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wsdl:fault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wsdl:operation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wsdl:portType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42</a:t>
            </a:fld>
            <a:endParaRPr lang="pt-BR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Padrões &amp; Políticas SOA</a:t>
            </a:r>
            <a:br>
              <a:rPr lang="pt-BR" dirty="0"/>
            </a:br>
            <a:r>
              <a:rPr lang="pt-BR" b="0" i="1" dirty="0" smtClean="0"/>
              <a:t>Política de Nomenclatura de Serviços – Contratos (WSDL)</a:t>
            </a:r>
            <a:endParaRPr lang="pt-BR" b="0" i="1" dirty="0"/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219667318"/>
              </p:ext>
            </p:extLst>
          </p:nvPr>
        </p:nvGraphicFramePr>
        <p:xfrm>
          <a:off x="431800" y="1357313"/>
          <a:ext cx="8280000" cy="3559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/>
                <a:gridCol w="3798000"/>
                <a:gridCol w="379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Comp.</a:t>
                      </a:r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Regra</a:t>
                      </a:r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</a:t>
                      </a:r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binding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wsdl:binding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name="</a:t>
                      </a:r>
                      <a:r>
                        <a:rPr lang="pt-BR" sz="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NOME_SERVICO + Binding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type="</a:t>
                      </a:r>
                      <a:r>
                        <a:rPr lang="pt-BR" sz="8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tns:NOME_SERVICO</a:t>
                      </a:r>
                      <a:r>
                        <a:rPr lang="pt-BR" sz="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+ PortType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soap:binding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="document" transport="http://schemas.xmlsoap.org/soap/http" /&gt;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wsdl:operation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name="</a:t>
                      </a:r>
                      <a:r>
                        <a:rPr lang="pt-BR" sz="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NOME_OPERACAO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soap:operation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soapAction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pt-BR" sz="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TARGET_NAMESPACE_SERVICO + NOME_SERVICO + . + NOME_OPERACAO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/&gt;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wsdl:input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name="</a:t>
                      </a:r>
                      <a:r>
                        <a:rPr lang="pt-BR" sz="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NOME_OPERACAO + Request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soap:body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use="literal" /&gt;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wsdl:input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wsdl:output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name="</a:t>
                      </a:r>
                      <a:r>
                        <a:rPr lang="pt-BR" sz="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NOME_OPERACAO + Response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soap:body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use="literal" /&gt;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wsdl:output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wsdl:fault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name="fault"&gt;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soap:fault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use="literal" name="fault" /&gt;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wsdl:fault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wsdl:operation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wsdl:binding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wsdl:binding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pt-BR" sz="8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ClienteBinding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pt-BR" sz="8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tns:ClientePortType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soap:binding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document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transport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="http://schemas.xmlsoap.org/soap/http" /&gt;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wsdl:operation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pt-BR" sz="8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consultarCliente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soap:operation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soapAction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pt-BR" sz="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http://www.oi.net.br/NEG/SN/Cliente/v1/Cliente.consultarCliente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/&gt;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wsdl:input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pt-BR" sz="8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consultarClienteRequest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soap:body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use="literal" /&gt;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wsdl:input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wsdl:output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pt-BR" sz="8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consultarClienteResponse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soap:body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use="literal" /&gt;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wsdl:output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wsdl:fault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fault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soap:fault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use="literal"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fault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/&gt;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wsdl:fault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wsdl:operation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wsdl:binding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wsdl:service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name="</a:t>
                      </a:r>
                      <a:r>
                        <a:rPr lang="pt-BR" sz="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NOME_SERVICO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wsdl:port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binding="</a:t>
                      </a:r>
                      <a:r>
                        <a:rPr lang="pt-BR" sz="8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tns:NOME_SERVICO</a:t>
                      </a:r>
                      <a:r>
                        <a:rPr lang="pt-BR" sz="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+ Binding" name="NOME_SERVICO + Port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soap:address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location="</a:t>
                      </a:r>
                      <a:r>
                        <a:rPr lang="pt-BR" sz="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TARGET_NAMESPACE_SERVICO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/&gt;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wsdl:port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wsdl:service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wsdl:service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name="</a:t>
                      </a:r>
                      <a:r>
                        <a:rPr lang="pt-BR" sz="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Cliente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wsdl:port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binding="</a:t>
                      </a:r>
                      <a:r>
                        <a:rPr lang="pt-BR" sz="8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tns:ClienteBinding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name="</a:t>
                      </a:r>
                      <a:r>
                        <a:rPr lang="pt-BR" sz="8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ClientePort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soap:address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location="</a:t>
                      </a:r>
                      <a:r>
                        <a:rPr lang="pt-BR" sz="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http://www.oi.net.br/NEG/SN/Cliente/v1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/&gt;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wsdl:port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wsdl:service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73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43</a:t>
            </a:fld>
            <a:endParaRPr lang="pt-BR" dirty="0"/>
          </a:p>
        </p:txBody>
      </p:sp>
      <p:sp>
        <p:nvSpPr>
          <p:cNvPr id="10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95537" y="1203598"/>
            <a:ext cx="8352928" cy="1169551"/>
          </a:xfrm>
        </p:spPr>
        <p:txBody>
          <a:bodyPr/>
          <a:lstStyle/>
          <a:p>
            <a:r>
              <a:rPr lang="pt-BR" dirty="0" smtClean="0"/>
              <a:t>Como mencionamos anteriormente, um contrato de serviço irá definir </a:t>
            </a:r>
            <a:r>
              <a:rPr lang="pt-BR" dirty="0"/>
              <a:t>os </a:t>
            </a:r>
            <a:r>
              <a:rPr lang="pt-BR" b="1" dirty="0" smtClean="0"/>
              <a:t>benefícios </a:t>
            </a:r>
            <a:r>
              <a:rPr lang="pt-BR" dirty="0" smtClean="0"/>
              <a:t>(funcionalidades e/ou dados disponibilizados) </a:t>
            </a:r>
            <a:r>
              <a:rPr lang="pt-BR" dirty="0"/>
              <a:t>e as </a:t>
            </a:r>
            <a:r>
              <a:rPr lang="pt-BR" b="1" dirty="0" smtClean="0"/>
              <a:t>obrigações </a:t>
            </a:r>
            <a:r>
              <a:rPr lang="pt-BR" dirty="0" smtClean="0"/>
              <a:t>(mensagens, protocolos, SLA) </a:t>
            </a:r>
            <a:r>
              <a:rPr lang="pt-BR" dirty="0"/>
              <a:t>entre 2 entidades: o consumidor e provedor do </a:t>
            </a:r>
            <a:r>
              <a:rPr lang="pt-BR" dirty="0" smtClean="0"/>
              <a:t>serviço. Cada vez que este contrato é alterado ambas deverão estar claras de quais foram as mudanças. Por isso na </a:t>
            </a:r>
            <a:r>
              <a:rPr lang="pt-BR" b="1" dirty="0" smtClean="0"/>
              <a:t>Arquitetura de Serviços </a:t>
            </a:r>
            <a:r>
              <a:rPr lang="pt-BR" dirty="0" smtClean="0"/>
              <a:t>iremos seguir a seguinte </a:t>
            </a:r>
            <a:r>
              <a:rPr lang="pt-BR" b="1" dirty="0" smtClean="0"/>
              <a:t>estratégia de versionamento</a:t>
            </a:r>
            <a:r>
              <a:rPr lang="pt-BR" dirty="0" smtClean="0"/>
              <a:t>: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042407"/>
              </p:ext>
            </p:extLst>
          </p:nvPr>
        </p:nvGraphicFramePr>
        <p:xfrm>
          <a:off x="492224" y="2499742"/>
          <a:ext cx="7968208" cy="1379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32"/>
                <a:gridCol w="1080120"/>
                <a:gridCol w="5904656"/>
              </a:tblGrid>
              <a:tr h="144016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Tipo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/>
                        <a:t># (e.g.)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</a:t>
                      </a:r>
                      <a:endParaRPr lang="pt-BR" sz="1400" dirty="0"/>
                    </a:p>
                  </a:txBody>
                  <a:tcPr/>
                </a:tc>
              </a:tr>
              <a:tr h="343272"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Major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X</a:t>
                      </a:r>
                      <a:r>
                        <a:rPr lang="pt-BR" sz="1200" dirty="0" smtClean="0"/>
                        <a:t>.0.0 (1.0.0)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Mudança de contrato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que quebra “</a:t>
                      </a:r>
                      <a:r>
                        <a:rPr lang="en-US" sz="1200" dirty="0" smtClean="0"/>
                        <a:t>backward compatibility”.  </a:t>
                      </a:r>
                      <a:r>
                        <a:rPr lang="en-US" sz="1200" dirty="0" err="1" smtClean="0"/>
                        <a:t>Impacto</a:t>
                      </a:r>
                      <a:r>
                        <a:rPr lang="en-US" sz="1200" dirty="0" smtClean="0"/>
                        <a:t> no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consumidor</a:t>
                      </a:r>
                      <a:r>
                        <a:rPr lang="en-US" sz="1200" baseline="0" dirty="0" smtClean="0"/>
                        <a:t>.</a:t>
                      </a:r>
                      <a:endParaRPr lang="pt-BR" sz="1200" dirty="0"/>
                    </a:p>
                  </a:txBody>
                  <a:tcPr/>
                </a:tc>
              </a:tr>
              <a:tr h="127496">
                <a:tc>
                  <a:txBody>
                    <a:bodyPr/>
                    <a:lstStyle/>
                    <a:p>
                      <a:r>
                        <a:rPr lang="pt-BR" sz="1200" b="1" dirty="0" err="1" smtClean="0"/>
                        <a:t>Minor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/>
                        <a:t>x</a:t>
                      </a:r>
                      <a:r>
                        <a:rPr lang="pt-BR" sz="1200" dirty="0" smtClean="0"/>
                        <a:t>.</a:t>
                      </a:r>
                      <a:r>
                        <a:rPr lang="pt-BR" sz="1200" b="1" dirty="0" smtClean="0"/>
                        <a:t>X</a:t>
                      </a:r>
                      <a:r>
                        <a:rPr lang="pt-BR" sz="1200" dirty="0" smtClean="0"/>
                        <a:t>.0 (1.1.0)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Mudança que é</a:t>
                      </a:r>
                      <a:r>
                        <a:rPr lang="pt-BR" sz="1200" baseline="0" dirty="0" smtClean="0"/>
                        <a:t> “</a:t>
                      </a:r>
                      <a:r>
                        <a:rPr lang="pt-BR" sz="1200" baseline="0" dirty="0" err="1" smtClean="0"/>
                        <a:t>backward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baseline="0" dirty="0" err="1" smtClean="0"/>
                        <a:t>compatible</a:t>
                      </a:r>
                      <a:r>
                        <a:rPr lang="pt-BR" sz="1200" baseline="0" dirty="0" smtClean="0"/>
                        <a:t>”, não afeta o consumidor.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b="1" dirty="0" err="1" smtClean="0"/>
                        <a:t>Revision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err="1" smtClean="0"/>
                        <a:t>x</a:t>
                      </a:r>
                      <a:r>
                        <a:rPr lang="pt-BR" sz="1200" dirty="0" err="1" smtClean="0"/>
                        <a:t>.x.</a:t>
                      </a:r>
                      <a:r>
                        <a:rPr lang="pt-BR" sz="1200" b="1" dirty="0" err="1" smtClean="0"/>
                        <a:t>X</a:t>
                      </a:r>
                      <a:r>
                        <a:rPr lang="pt-BR" sz="1200" dirty="0" smtClean="0"/>
                        <a:t> (1.1.1)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Contrato não muda, normalmente usado quando</a:t>
                      </a:r>
                      <a:r>
                        <a:rPr lang="pt-BR" sz="1200" baseline="0" dirty="0" smtClean="0"/>
                        <a:t> implementação alterada internamente para melhoria.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Espaço Reservado para Conteúdo 3"/>
          <p:cNvSpPr txBox="1">
            <a:spLocks/>
          </p:cNvSpPr>
          <p:nvPr/>
        </p:nvSpPr>
        <p:spPr>
          <a:xfrm>
            <a:off x="467544" y="4011910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i="1" dirty="0" smtClean="0"/>
              <a:t>Nota</a:t>
            </a:r>
            <a:r>
              <a:rPr lang="pt-BR" dirty="0" smtClean="0"/>
              <a:t>: Só versões </a:t>
            </a:r>
            <a:r>
              <a:rPr lang="pt-BR" b="1" dirty="0" smtClean="0"/>
              <a:t>Major</a:t>
            </a:r>
            <a:r>
              <a:rPr lang="pt-BR" dirty="0" smtClean="0"/>
              <a:t> irão requer a alteração do </a:t>
            </a:r>
            <a:r>
              <a:rPr lang="pt-BR" dirty="0" err="1" smtClean="0"/>
              <a:t>end</a:t>
            </a:r>
            <a:r>
              <a:rPr lang="pt-BR" dirty="0" smtClean="0"/>
              <a:t>-point do serviço, i.e. só o # Major será incluído no contrato (WSDL, XSD). As outras alterações só iram ser refletidas em documentação associada e no repositório.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Padrões &amp; Políticas SOA</a:t>
            </a:r>
            <a:br>
              <a:rPr lang="pt-BR" dirty="0"/>
            </a:br>
            <a:r>
              <a:rPr lang="pt-BR" b="0" i="1" dirty="0" smtClean="0"/>
              <a:t>Política de Versionamento de Serviços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1152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824400" y="3402000"/>
            <a:ext cx="6843944" cy="954000"/>
          </a:xfrm>
        </p:spPr>
        <p:txBody>
          <a:bodyPr/>
          <a:lstStyle/>
          <a:p>
            <a:r>
              <a:rPr lang="pt-BR" dirty="0" smtClean="0"/>
              <a:t>Implementações de Referência</a:t>
            </a:r>
          </a:p>
        </p:txBody>
      </p:sp>
    </p:spTree>
    <p:extLst>
      <p:ext uri="{BB962C8B-B14F-4D97-AF65-F5344CB8AC3E}">
        <p14:creationId xmlns:p14="http://schemas.microsoft.com/office/powerpoint/2010/main" val="183384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Implementações de Referência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Guia para a implementação da Arquitetura de Serviços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45</a:t>
            </a:fld>
            <a:endParaRPr lang="pt-BR" dirty="0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2843808" y="1143667"/>
            <a:ext cx="5904656" cy="1428083"/>
          </a:xfrm>
        </p:spPr>
        <p:txBody>
          <a:bodyPr/>
          <a:lstStyle/>
          <a:p>
            <a:r>
              <a:rPr lang="pt-BR" dirty="0" smtClean="0"/>
              <a:t>Foram definidas, para exemplificar a utilização da Arquitetura de Serviços e Framework de Execução, diversas </a:t>
            </a:r>
            <a:r>
              <a:rPr lang="pt-BR" b="1" dirty="0" smtClean="0"/>
              <a:t>Implementações de Referência </a:t>
            </a:r>
            <a:r>
              <a:rPr lang="pt-BR" dirty="0" smtClean="0"/>
              <a:t>(não exaustivo)</a:t>
            </a:r>
            <a:r>
              <a:rPr lang="pt-BR" b="1" dirty="0" smtClean="0"/>
              <a:t>. </a:t>
            </a:r>
            <a:r>
              <a:rPr lang="pt-BR" dirty="0" smtClean="0"/>
              <a:t> </a:t>
            </a:r>
          </a:p>
          <a:p>
            <a:r>
              <a:rPr lang="pt-BR" dirty="0" smtClean="0"/>
              <a:t>Estas tem como objetivo </a:t>
            </a:r>
            <a:r>
              <a:rPr lang="pt-BR" b="1" dirty="0" smtClean="0"/>
              <a:t>guiar </a:t>
            </a:r>
            <a:r>
              <a:rPr lang="pt-BR" dirty="0" smtClean="0"/>
              <a:t>na</a:t>
            </a:r>
            <a:r>
              <a:rPr lang="pt-BR" b="1" dirty="0" smtClean="0"/>
              <a:t> identificação, design e implementação</a:t>
            </a:r>
            <a:r>
              <a:rPr lang="pt-BR" dirty="0" smtClean="0"/>
              <a:t> dos serviços na nova Arquitetura e servir de base para os </a:t>
            </a:r>
            <a:r>
              <a:rPr lang="pt-BR" b="1" dirty="0" smtClean="0"/>
              <a:t>templates de desenvolvimento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13329"/>
            <a:ext cx="2232248" cy="1978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65692"/>
              </p:ext>
            </p:extLst>
          </p:nvPr>
        </p:nvGraphicFramePr>
        <p:xfrm>
          <a:off x="2915816" y="2737888"/>
          <a:ext cx="5760640" cy="2066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/>
              </a:tblGrid>
              <a:tr h="31677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Implementações de Referência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603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1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Simples (Guia</a:t>
                      </a:r>
                      <a:r>
                        <a:rPr lang="pt-BR" sz="1400" b="0" kern="120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para utilização das camadas da Arquitetura </a:t>
                      </a:r>
                      <a:r>
                        <a:rPr lang="pt-BR" sz="1400" b="0" kern="1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</a:tr>
              <a:tr h="2603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1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 de Serviços de Conetividade</a:t>
                      </a:r>
                      <a:r>
                        <a:rPr lang="pt-BR" sz="1400" b="0" kern="120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(Stateless)</a:t>
                      </a:r>
                      <a:endParaRPr lang="pt-BR" sz="1400" b="0" kern="120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603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1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 de Serviços de Conetividade</a:t>
                      </a:r>
                      <a:r>
                        <a:rPr lang="pt-BR" sz="1400" b="0" kern="120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(Stateful)</a:t>
                      </a:r>
                      <a:endParaRPr lang="pt-BR" sz="1400" b="0" kern="120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42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Orquestração de Serviços</a:t>
                      </a:r>
                      <a:r>
                        <a:rPr lang="pt-BR" sz="1400" b="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Aplicação (Stateful), uso dum Processo de Integração</a:t>
                      </a:r>
                      <a:endParaRPr lang="pt-BR" sz="14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67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Serviços Assíncronos (stateful com JMS)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3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03598"/>
            <a:ext cx="674941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Implementações de Referência</a:t>
            </a:r>
            <a:br>
              <a:rPr lang="pt-BR" dirty="0" smtClean="0"/>
            </a:br>
            <a:r>
              <a:rPr lang="pt-BR" b="0" i="1" dirty="0" smtClean="0"/>
              <a:t>Simples</a:t>
            </a:r>
            <a:endParaRPr lang="pt-BR" sz="1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09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97" y="1203598"/>
            <a:ext cx="674941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Implementações </a:t>
            </a:r>
            <a:r>
              <a:rPr lang="pt-BR" dirty="0"/>
              <a:t>de Referência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Orquestração </a:t>
            </a:r>
            <a:r>
              <a:rPr lang="pt-BR" b="0" i="1" dirty="0"/>
              <a:t>de Serviços de Conetividade (stateless)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5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8127"/>
            <a:ext cx="6749415" cy="373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48</a:t>
            </a:fld>
            <a:endParaRPr lang="pt-BR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Implementações </a:t>
            </a:r>
            <a:r>
              <a:rPr lang="pt-BR" dirty="0"/>
              <a:t>de Referência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Orquestração </a:t>
            </a:r>
            <a:r>
              <a:rPr lang="pt-BR" b="0" i="1" dirty="0"/>
              <a:t>de Serviços de Conetividade </a:t>
            </a:r>
            <a:r>
              <a:rPr lang="pt-BR" b="0" i="1" dirty="0" smtClean="0"/>
              <a:t>(stateful)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28751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83" y="1227167"/>
            <a:ext cx="6207919" cy="3792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49</a:t>
            </a:fld>
            <a:endParaRPr lang="pt-BR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Implementações </a:t>
            </a:r>
            <a:r>
              <a:rPr lang="pt-BR" dirty="0"/>
              <a:t>de Referência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Orquestração </a:t>
            </a:r>
            <a:r>
              <a:rPr lang="pt-BR" b="0" i="1" dirty="0"/>
              <a:t>de Serviços de </a:t>
            </a:r>
            <a:r>
              <a:rPr lang="pt-BR" b="0" i="1" dirty="0" smtClean="0"/>
              <a:t>Aplicação (stateful)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41796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Módulo II – Padrões e Políticas SOA</a:t>
            </a:r>
            <a:br>
              <a:rPr lang="pt-BR" dirty="0" smtClean="0"/>
            </a:br>
            <a:r>
              <a:rPr lang="pt-BR" b="0" i="1" dirty="0" smtClean="0"/>
              <a:t>Apresentações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5</a:t>
            </a:fld>
            <a:endParaRPr lang="pt-BR" dirty="0"/>
          </a:p>
        </p:txBody>
      </p:sp>
      <p:graphicFrame>
        <p:nvGraphicFramePr>
          <p:cNvPr id="10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672362"/>
              </p:ext>
            </p:extLst>
          </p:nvPr>
        </p:nvGraphicFramePr>
        <p:xfrm>
          <a:off x="395286" y="1195624"/>
          <a:ext cx="8497888" cy="2055497"/>
        </p:xfrm>
        <a:graphic>
          <a:graphicData uri="http://schemas.openxmlformats.org/drawingml/2006/table">
            <a:tbl>
              <a:tblPr firstRow="1">
                <a:tableStyleId>{E8B1032C-EA38-4F05-BA0D-38AFFFC7BED3}</a:tableStyleId>
              </a:tblPr>
              <a:tblGrid>
                <a:gridCol w="1656434"/>
                <a:gridCol w="2736304"/>
                <a:gridCol w="1512168"/>
                <a:gridCol w="2592982"/>
              </a:tblGrid>
              <a:tr h="2055497"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 Photo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6850" lvl="1" indent="-19685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FontTx/>
                        <a:buNone/>
                        <a:defRPr/>
                      </a:pPr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Nome</a:t>
                      </a:r>
                    </a:p>
                    <a:p>
                      <a:pPr marL="179388" lvl="1" indent="-179388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defRPr/>
                      </a:pPr>
                      <a:r>
                        <a:rPr lang="en-US" sz="1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Posição</a:t>
                      </a:r>
                      <a:endParaRPr lang="en-US" sz="1400" b="1" i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9388" lvl="1" indent="-179388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defRPr/>
                      </a:pPr>
                      <a:r>
                        <a:rPr lang="en-US" sz="1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Tempo de </a:t>
                      </a:r>
                      <a:r>
                        <a:rPr lang="en-US" sz="1400" b="1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Oi</a:t>
                      </a:r>
                      <a:endParaRPr lang="en-US" sz="1400" b="1" i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9388" lvl="1" indent="-179388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defRPr/>
                      </a:pPr>
                      <a:r>
                        <a:rPr lang="en-US" sz="1400" b="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Experiência</a:t>
                      </a:r>
                      <a:endParaRPr lang="en-US" sz="1400" b="0" i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 Photo</a:t>
                      </a:r>
                    </a:p>
                    <a:p>
                      <a:endParaRPr lang="en-GB" dirty="0" smtClean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6850" marR="0" lvl="1" indent="-1968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Nome</a:t>
                      </a:r>
                    </a:p>
                    <a:p>
                      <a:pPr marL="179388" marR="0" lvl="1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prstClr val="black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4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Posição</a:t>
                      </a:r>
                      <a:endParaRPr kumimoji="0" lang="en-US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9388" marR="0" lvl="1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prstClr val="black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Tempo de </a:t>
                      </a:r>
                      <a:r>
                        <a:rPr kumimoji="0" lang="en-US" sz="14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Oi</a:t>
                      </a:r>
                      <a:endParaRPr kumimoji="0" lang="en-US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9388" marR="0" lvl="1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prstClr val="black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Experiência</a:t>
                      </a:r>
                      <a:endParaRPr kumimoji="0" lang="en-US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04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50</a:t>
            </a:fld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7554"/>
            <a:ext cx="7606665" cy="368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Implementações </a:t>
            </a:r>
            <a:r>
              <a:rPr lang="pt-BR" dirty="0"/>
              <a:t>de Referência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Serviços Assíncronos (stateful com JMS)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32261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824400" y="3402000"/>
            <a:ext cx="6843944" cy="954000"/>
          </a:xfrm>
        </p:spPr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Exemplificando a utilização da Arquitetura de Serviços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52</a:t>
            </a:fld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4089"/>
            <a:ext cx="2665355" cy="320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563888" y="1203598"/>
            <a:ext cx="5040560" cy="3711785"/>
          </a:xfrm>
        </p:spPr>
        <p:txBody>
          <a:bodyPr/>
          <a:lstStyle/>
          <a:p>
            <a:r>
              <a:rPr lang="pt-BR" dirty="0" smtClean="0"/>
              <a:t>Como temos visto a </a:t>
            </a:r>
            <a:r>
              <a:rPr lang="pt-BR" b="1" dirty="0" smtClean="0"/>
              <a:t>Arquitetura de Referência </a:t>
            </a:r>
            <a:r>
              <a:rPr lang="pt-BR" dirty="0" smtClean="0"/>
              <a:t>SOA da Oi provê então inúmeras capacidades de integração, tanto duma forma </a:t>
            </a:r>
            <a:r>
              <a:rPr lang="pt-BR" b="1" dirty="0" smtClean="0"/>
              <a:t>padronizada</a:t>
            </a:r>
            <a:r>
              <a:rPr lang="pt-BR" dirty="0" smtClean="0"/>
              <a:t> (</a:t>
            </a:r>
            <a:r>
              <a:rPr lang="pt-BR" b="1" dirty="0" smtClean="0"/>
              <a:t>Arquitetura de Serviços), </a:t>
            </a:r>
            <a:r>
              <a:rPr lang="pt-BR" dirty="0" smtClean="0"/>
              <a:t>que facilite a reutilização,</a:t>
            </a:r>
            <a:r>
              <a:rPr lang="pt-BR" b="1" dirty="0" smtClean="0"/>
              <a:t> </a:t>
            </a:r>
            <a:r>
              <a:rPr lang="pt-BR" dirty="0" smtClean="0"/>
              <a:t>quanto através de outros componentes técnicos que facilitam a integração de sistemas e/ou aplicações.</a:t>
            </a:r>
          </a:p>
          <a:p>
            <a:endParaRPr lang="pt-BR" dirty="0" smtClean="0"/>
          </a:p>
          <a:p>
            <a:r>
              <a:rPr lang="pt-BR" dirty="0" smtClean="0"/>
              <a:t>Queremos também exemplificar </a:t>
            </a:r>
            <a:r>
              <a:rPr lang="pt-BR" b="1" dirty="0" smtClean="0"/>
              <a:t>casos de uso</a:t>
            </a:r>
            <a:r>
              <a:rPr lang="pt-BR" dirty="0" smtClean="0"/>
              <a:t>, tanto utilizando a </a:t>
            </a:r>
            <a:r>
              <a:rPr lang="pt-BR" b="1" dirty="0" smtClean="0"/>
              <a:t>padronização</a:t>
            </a:r>
            <a:r>
              <a:rPr lang="pt-BR" dirty="0" smtClean="0"/>
              <a:t> definida pela Arquitetura de Serviços, como utilizando outras </a:t>
            </a:r>
            <a:r>
              <a:rPr lang="pt-BR" b="1" dirty="0" smtClean="0"/>
              <a:t>formas híbridas</a:t>
            </a:r>
            <a:r>
              <a:rPr lang="pt-BR" dirty="0" smtClean="0"/>
              <a:t>, que facilitem a integração entre sistemas da OI.</a:t>
            </a:r>
          </a:p>
          <a:p>
            <a:endParaRPr lang="pt-BR" dirty="0"/>
          </a:p>
          <a:p>
            <a:r>
              <a:rPr lang="pt-BR" dirty="0" smtClean="0"/>
              <a:t>Para cada caso de uso fazemos uma </a:t>
            </a:r>
            <a:r>
              <a:rPr lang="pt-BR" b="1" dirty="0" smtClean="0"/>
              <a:t>avaliação empírica da qualidade </a:t>
            </a:r>
            <a:r>
              <a:rPr lang="pt-BR" dirty="0" smtClean="0"/>
              <a:t>de cada caso de uso, tanto para </a:t>
            </a:r>
            <a:r>
              <a:rPr lang="pt-BR" b="1" dirty="0" smtClean="0"/>
              <a:t>desenvolvimento</a:t>
            </a:r>
            <a:r>
              <a:rPr lang="pt-BR" dirty="0" smtClean="0"/>
              <a:t> (flexibilidade, custo, reutilização) tanto para </a:t>
            </a:r>
            <a:r>
              <a:rPr lang="pt-BR" b="1" dirty="0" smtClean="0"/>
              <a:t>arquitetura</a:t>
            </a:r>
            <a:r>
              <a:rPr lang="pt-BR" dirty="0" smtClean="0"/>
              <a:t> (boas práticas).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56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de Uso </a:t>
            </a:r>
            <a:r>
              <a:rPr lang="pt-BR" dirty="0" smtClean="0"/>
              <a:t>(UC 001)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Serviço Simples Padrão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53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41727"/>
              </p:ext>
            </p:extLst>
          </p:nvPr>
        </p:nvGraphicFramePr>
        <p:xfrm>
          <a:off x="359536" y="1127854"/>
          <a:ext cx="4932544" cy="32879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4882"/>
                <a:gridCol w="3487662"/>
              </a:tblGrid>
              <a:tr h="177789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00025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Serviço com uma só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entidade (</a:t>
                      </a:r>
                      <a:r>
                        <a:rPr lang="pt-BR" sz="10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masterizada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em 1 só sistema) e que provê uma funcionalidade simples (e.g. SCRUD).  Esta entidade deverá ser </a:t>
                      </a:r>
                      <a:r>
                        <a:rPr lang="pt-BR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reutilizada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Consumidor(es)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respeita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os Padrões da Arquitetura e consome uma mensagem canônica  (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SS - sintaxe e semântica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utilizando o transporte padrão default (SOAP/HTTP)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889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Provedor(es)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Provedor tem uma só API (não padronizada) para expor funcionalidade/entidade.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03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deseja uma comunicação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Síncrona 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7778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778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padrão, no transporte “default”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889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serviço de Aplicação e um 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Conetividade (Provedor expõe própria API)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059582"/>
            <a:ext cx="1266825" cy="348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1" y="3651870"/>
            <a:ext cx="679487" cy="8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07B507"/>
                </a:solidFill>
                <a:sym typeface="Wingdings 2"/>
              </a:rPr>
              <a:t></a:t>
            </a:r>
            <a:endParaRPr lang="pt-BR" sz="2000" dirty="0">
              <a:solidFill>
                <a:srgbClr val="07B5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2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39350"/>
            <a:ext cx="1266825" cy="348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pt-BR" dirty="0"/>
              <a:t>Casos de Uso </a:t>
            </a:r>
            <a:r>
              <a:rPr lang="pt-BR" dirty="0" smtClean="0"/>
              <a:t>(UC 002)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/>
              <a:t>Consumidor Padrão sem </a:t>
            </a:r>
            <a:r>
              <a:rPr lang="pt-BR" b="0" i="1" dirty="0" smtClean="0"/>
              <a:t>Reference </a:t>
            </a:r>
            <a:r>
              <a:rPr lang="pt-BR" b="0" i="1" dirty="0"/>
              <a:t>Data Canônico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54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764660"/>
              </p:ext>
            </p:extLst>
          </p:nvPr>
        </p:nvGraphicFramePr>
        <p:xfrm>
          <a:off x="359536" y="1127854"/>
          <a:ext cx="4932544" cy="32879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4882"/>
                <a:gridCol w="3487662"/>
              </a:tblGrid>
              <a:tr h="177789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00025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novo Consumidor deseja consumir de forma síncrono Serviço Simples Padrão já existente (reutilização) mas não pode/deseja enviar dados de referência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canônico</a:t>
                      </a:r>
                      <a:endParaRPr lang="pt-BR" sz="10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Consumidor(es)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respeita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os Padrões da Arquitetura e consome uma mensagem canônica  (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só sintaxe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utilizando o transporte padrão default (SOAP/HTTP)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889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Provedor(es)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Provedor tem uma só API (não padronizada) para expor funcionalidade/entidade.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03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deseja uma comunicação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Síncrona 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7778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778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padrão (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transformação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automática para semântica canônico</a:t>
                      </a:r>
                      <a:r>
                        <a:rPr lang="pt-BR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no transporte “default”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889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serviço de Aplicação e um 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Conetividade (Provedor expõe própria API)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1" y="3651870"/>
            <a:ext cx="679487" cy="8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995686"/>
            <a:ext cx="286911" cy="286911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 rot="17868641">
            <a:off x="5205572" y="2040929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001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10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5289" y="1131590"/>
            <a:ext cx="286911" cy="286911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07B507"/>
                </a:solidFill>
                <a:sym typeface="Wingdings 2"/>
              </a:rPr>
              <a:t></a:t>
            </a:r>
            <a:endParaRPr lang="pt-BR" sz="2000" dirty="0">
              <a:solidFill>
                <a:srgbClr val="07B5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145" y="1035531"/>
            <a:ext cx="1720215" cy="348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8028432" cy="646331"/>
          </a:xfrm>
        </p:spPr>
        <p:txBody>
          <a:bodyPr/>
          <a:lstStyle/>
          <a:p>
            <a:r>
              <a:rPr lang="pt-BR" dirty="0"/>
              <a:t>Casos de Uso </a:t>
            </a:r>
            <a:r>
              <a:rPr lang="pt-BR" dirty="0" smtClean="0"/>
              <a:t>(UC 003)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Consumidor Não Padrão Síncrono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55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95569"/>
              </p:ext>
            </p:extLst>
          </p:nvPr>
        </p:nvGraphicFramePr>
        <p:xfrm>
          <a:off x="359536" y="1127854"/>
          <a:ext cx="5004552" cy="33388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5975"/>
                <a:gridCol w="3538577"/>
              </a:tblGrid>
              <a:tr h="211290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75403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novo Consumidor deseja consumir de forma síncrono mas não padronizada um Serviço Simples Padrão já existente (reutilização)</a:t>
                      </a:r>
                    </a:p>
                  </a:txBody>
                  <a:tcPr/>
                </a:tc>
              </a:tr>
              <a:tr h="4754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Consumidor(es)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novo c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onsumidor (2)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que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não respeita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os Padrões da Arquitetura e deseja consumir a mensagem no seu formato utilizando o transporte padrão (SOAP/HTTP)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3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Provedor(es)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Provedor tem uma só API (não padronizada) para expor funcionalidade/entidade.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85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Os consumidores desejam uma comunicação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íncrona 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1129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21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padrão, com transporte “default”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3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Atividade de Integração, para converter mensagem do consumidor (não padrão)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3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serviço de Aplicação e um 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Conetividade (Provedor expõe própria API)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815038"/>
            <a:ext cx="286911" cy="286911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 rot="17868641">
            <a:off x="5277580" y="386028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001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10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95686"/>
            <a:ext cx="286911" cy="286911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 rot="17868641">
            <a:off x="5277580" y="2040929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001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1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4233" y="2332796"/>
            <a:ext cx="286911" cy="286911"/>
          </a:xfrm>
          <a:prstGeom prst="rect">
            <a:avLst/>
          </a:prstGeom>
          <a:noFill/>
        </p:spPr>
      </p:pic>
      <p:pic>
        <p:nvPicPr>
          <p:cNvPr id="16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0804" y="1179547"/>
            <a:ext cx="286911" cy="286911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1" y="3651870"/>
            <a:ext cx="679487" cy="8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1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7596384" cy="646331"/>
          </a:xfrm>
        </p:spPr>
        <p:txBody>
          <a:bodyPr/>
          <a:lstStyle/>
          <a:p>
            <a:r>
              <a:rPr lang="pt-BR" dirty="0" smtClean="0"/>
              <a:t>Casos de Uso (UC 004)</a:t>
            </a:r>
            <a:br>
              <a:rPr lang="pt-BR" dirty="0" smtClean="0"/>
            </a:br>
            <a:r>
              <a:rPr lang="pt-BR" b="0" i="1" dirty="0" smtClean="0"/>
              <a:t>Serviço </a:t>
            </a:r>
            <a:r>
              <a:rPr lang="pt-BR" b="0" i="1" dirty="0"/>
              <a:t>App Composto </a:t>
            </a:r>
            <a:r>
              <a:rPr lang="pt-BR" b="0" i="1" dirty="0" smtClean="0"/>
              <a:t>Padrão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56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82016"/>
              </p:ext>
            </p:extLst>
          </p:nvPr>
        </p:nvGraphicFramePr>
        <p:xfrm>
          <a:off x="359536" y="1127854"/>
          <a:ext cx="4932544" cy="3108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4882"/>
                <a:gridCol w="3487662"/>
              </a:tblGrid>
              <a:tr h="206451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64515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Expor uma funcionalidade/entidade gerida por 2 sistemas provedores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através duma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stateless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Este serviço deverá ser 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reutilizada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</a:tr>
              <a:tr h="464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Consumidor(es)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 que respeita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os Padrões da Arquitetura e consome uma mensagem canônica (SS) utilizando os transportes padrão (SOAP/HTTP)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3548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Provedor(es)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Provedores com  </a:t>
                      </a:r>
                      <a:r>
                        <a:rPr lang="pt-BR" sz="10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APIs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(não padronizadas) para expor funcionalidade/entidade.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105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deseja uma comunicação s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íncrona 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0645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padrão, com transporte “default”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271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3548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serviço de Aplicação e 2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Serviços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Conetividade (2 Provedores expõem própria API)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59582"/>
            <a:ext cx="2073592" cy="348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1" y="3651870"/>
            <a:ext cx="679487" cy="8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07B507"/>
                </a:solidFill>
                <a:sym typeface="Wingdings 2"/>
              </a:rPr>
              <a:t></a:t>
            </a:r>
            <a:endParaRPr lang="pt-BR" sz="2000" dirty="0">
              <a:solidFill>
                <a:srgbClr val="07B5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7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7596384" cy="646331"/>
          </a:xfrm>
        </p:spPr>
        <p:txBody>
          <a:bodyPr/>
          <a:lstStyle/>
          <a:p>
            <a:r>
              <a:rPr lang="pt-BR" dirty="0" smtClean="0"/>
              <a:t>Casos de Uso (UC 005)</a:t>
            </a:r>
            <a:br>
              <a:rPr lang="pt-BR" dirty="0" smtClean="0"/>
            </a:br>
            <a:r>
              <a:rPr lang="pt-BR" b="0" i="1" dirty="0"/>
              <a:t>Serviço App Composto c/ Provedor Padrão 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57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84772"/>
              </p:ext>
            </p:extLst>
          </p:nvPr>
        </p:nvGraphicFramePr>
        <p:xfrm>
          <a:off x="359536" y="1072862"/>
          <a:ext cx="4932544" cy="3261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4882"/>
                <a:gridCol w="3487662"/>
              </a:tblGrid>
              <a:tr h="216024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Expor uma funcionalidade/entidade gerida por 2 sistemas provedores, um dos quais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já tem a API padronizada 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usando mensagens canônicas. Este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deverá ser reutilizado.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Consumidor(es)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Consumidor que respeita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os Padrões da Arquitetura e consome uma mensagem canônica (SS) utilizando os transportes padrão (SOAP/HTTP)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Provedor(es)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Provedores ( 1 com serviço padronizado, outro sem API padronizada) para expor funcionalidade/entidade.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deseja uma comunicação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Síncrona 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400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295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padrão, com transporte “default”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serviço de Aplicação e 1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Conetividade (1 dos  provedores expõem própria API)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776" y="1035530"/>
            <a:ext cx="2073592" cy="348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1" y="3651870"/>
            <a:ext cx="679487" cy="8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07B507"/>
                </a:solidFill>
                <a:sym typeface="Wingdings 2"/>
              </a:rPr>
              <a:t></a:t>
            </a:r>
            <a:endParaRPr lang="pt-BR" sz="2000" dirty="0">
              <a:solidFill>
                <a:srgbClr val="07B5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1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Casos de Uso </a:t>
            </a:r>
            <a:r>
              <a:rPr lang="pt-BR" dirty="0" smtClean="0"/>
              <a:t>(UC 006)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/>
              <a:t>Integração P2P Simples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58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95904"/>
              </p:ext>
            </p:extLst>
          </p:nvPr>
        </p:nvGraphicFramePr>
        <p:xfrm>
          <a:off x="359536" y="1127854"/>
          <a:ext cx="4932544" cy="30350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4882"/>
                <a:gridCol w="3487662"/>
              </a:tblGrid>
              <a:tr h="230270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18106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Deseja-se integrar 2 sistemas de forma ponto a ponto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pois e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ste serviço de integração tem uma funcionalidade simples que 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não será reutilizável.</a:t>
                      </a:r>
                    </a:p>
                  </a:txBody>
                  <a:tcPr/>
                </a:tc>
              </a:tr>
              <a:tr h="5181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quer comunicar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diretamente com o provedor, desejando somente utilizar as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capacidades de integração 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Transformação de protocolo e/ou mensagem.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41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Provedor tem uma só API (não padronizada) para expor funcionalidade/entidade.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02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deseja uma comunicação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Síncrona 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02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302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02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Serviço “Atividade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Integração”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23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503" y="1059582"/>
            <a:ext cx="1266825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1" y="3651870"/>
            <a:ext cx="679487" cy="8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FF0000"/>
                </a:solidFill>
                <a:sym typeface="Wingdings 2"/>
              </a:rPr>
              <a:t>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7524376" cy="646331"/>
          </a:xfrm>
        </p:spPr>
        <p:txBody>
          <a:bodyPr/>
          <a:lstStyle/>
          <a:p>
            <a:r>
              <a:rPr lang="pt-BR" dirty="0"/>
              <a:t>Casos de Uso </a:t>
            </a:r>
            <a:r>
              <a:rPr lang="pt-BR" dirty="0" smtClean="0"/>
              <a:t>(UC 007)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Integração P2P Complexa Stateful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59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96514"/>
              </p:ext>
            </p:extLst>
          </p:nvPr>
        </p:nvGraphicFramePr>
        <p:xfrm>
          <a:off x="359536" y="1127854"/>
          <a:ext cx="4932544" cy="35172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4882"/>
                <a:gridCol w="3487662"/>
              </a:tblGrid>
              <a:tr h="228369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56560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Deseja-se integrar 3+ sistemas de forma ponto a ponto.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Este Serviço de integração tem uma funcionalidade complexa com manutenção de estado (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stateful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que 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não será reutilizável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</a:tr>
              <a:tr h="6565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quer comunicar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com vários provedores, desejando somente utilizar as capacidades de integração. Transformação de protocolo e/ou mensagem e Orquestração.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10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Provedor(es)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Provedores com  </a:t>
                      </a:r>
                      <a:r>
                        <a:rPr lang="pt-BR" sz="10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APIs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(não padronizadas) para expor funcionalidade/entidade.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10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deseja uma comunicação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ssíncrona,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mas provedores Síncronos.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2836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283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283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Serviço “Atividade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Integração”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73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59582"/>
            <a:ext cx="2073592" cy="345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1" y="3651870"/>
            <a:ext cx="679487" cy="8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FF0000"/>
                </a:solidFill>
                <a:sym typeface="Wingdings 2"/>
              </a:rPr>
              <a:t>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5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Módulo II – Padrões e Políticas SOA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Tópicos deste Módulo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67544" y="1563638"/>
            <a:ext cx="8136904" cy="1508105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dirty="0" smtClean="0"/>
              <a:t>Princípios Orientadores da Arquitetura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dirty="0" smtClean="0"/>
              <a:t>Padrões &amp; Políticas SOA da 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Implementações de Referência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Casos de Uso </a:t>
            </a:r>
            <a:endParaRPr lang="pt-BR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2514580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124" y="1035531"/>
            <a:ext cx="2020252" cy="348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7524376" cy="646331"/>
          </a:xfrm>
        </p:spPr>
        <p:txBody>
          <a:bodyPr/>
          <a:lstStyle/>
          <a:p>
            <a:r>
              <a:rPr lang="pt-BR" dirty="0" smtClean="0"/>
              <a:t>Casos de Uso (UC 008)</a:t>
            </a:r>
            <a:br>
              <a:rPr lang="pt-BR" dirty="0" smtClean="0"/>
            </a:br>
            <a:r>
              <a:rPr lang="pt-BR" b="0" i="1" dirty="0"/>
              <a:t>Orquestração </a:t>
            </a:r>
            <a:r>
              <a:rPr lang="pt-BR" b="0" i="1" dirty="0" smtClean="0"/>
              <a:t>Stateless </a:t>
            </a:r>
            <a:r>
              <a:rPr lang="pt-BR" b="0" i="1" dirty="0"/>
              <a:t>de 2 Serviços </a:t>
            </a:r>
            <a:r>
              <a:rPr lang="pt-BR" b="0" i="1" dirty="0" smtClean="0"/>
              <a:t>App 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60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30393"/>
              </p:ext>
            </p:extLst>
          </p:nvPr>
        </p:nvGraphicFramePr>
        <p:xfrm>
          <a:off x="359536" y="1102454"/>
          <a:ext cx="4932544" cy="356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8323"/>
                <a:gridCol w="3614221"/>
              </a:tblGrid>
              <a:tr h="216024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Serviço Compost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orquestra sem manter estado 2 serviços simples em domínios aplicacionais diferentes (Estes serviços já foram implementados anteriormente). Este novo serviço </a:t>
                      </a:r>
                      <a:r>
                        <a:rPr lang="pt-BR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será reutilizável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respeita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os Padrões da Arquitetura e consome mensagem canônica </a:t>
                      </a:r>
                      <a:r>
                        <a:rPr lang="pt-BR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só sintaxe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utilizando os transportes padrão (SOAP/JMS)</a:t>
                      </a:r>
                      <a:endParaRPr lang="pt-BR" sz="10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Provedor(es)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Provedor de cada domínio com  </a:t>
                      </a:r>
                      <a:r>
                        <a:rPr lang="pt-BR" sz="10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APIs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(não padronizadas) para expor funcionalidade composta.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deseja uma comunicação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ssíncrona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mas provedores Síncronos.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400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padrão, com transporte SOAP/JMS, “não default” e assíncrono</a:t>
                      </a:r>
                      <a:endParaRPr lang="pt-BR" sz="10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190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Nova Composição de Serviços Aplicacionais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Serviços de Aplicação e 2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Serviços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Conetividade (Provedores expõe própria API)</a:t>
                      </a:r>
                      <a:endParaRPr lang="pt-BR" sz="10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9306" y="1537379"/>
            <a:ext cx="286911" cy="286911"/>
          </a:xfrm>
          <a:prstGeom prst="rect">
            <a:avLst/>
          </a:prstGeom>
          <a:noFill/>
        </p:spPr>
      </p:pic>
      <p:pic>
        <p:nvPicPr>
          <p:cNvPr id="16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250" y="3638031"/>
            <a:ext cx="286911" cy="286911"/>
          </a:xfrm>
          <a:prstGeom prst="rect">
            <a:avLst/>
          </a:prstGeom>
          <a:noFill/>
        </p:spPr>
      </p:pic>
      <p:pic>
        <p:nvPicPr>
          <p:cNvPr id="17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9693" y="4005334"/>
            <a:ext cx="286911" cy="286911"/>
          </a:xfrm>
          <a:prstGeom prst="rect">
            <a:avLst/>
          </a:prstGeom>
          <a:noFill/>
        </p:spPr>
      </p:pic>
      <p:sp>
        <p:nvSpPr>
          <p:cNvPr id="18" name="CaixaDeTexto 17"/>
          <p:cNvSpPr txBox="1"/>
          <p:nvPr/>
        </p:nvSpPr>
        <p:spPr>
          <a:xfrm rot="17868641">
            <a:off x="5175760" y="1556025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001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 rot="17868641">
            <a:off x="5205572" y="3644257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001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 rot="17868641">
            <a:off x="5205572" y="403055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001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21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2188" y="1852791"/>
            <a:ext cx="286911" cy="286911"/>
          </a:xfrm>
          <a:prstGeom prst="rect">
            <a:avLst/>
          </a:prstGeom>
          <a:noFill/>
        </p:spPr>
      </p:pic>
      <p:pic>
        <p:nvPicPr>
          <p:cNvPr id="22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3309" y="2356847"/>
            <a:ext cx="286911" cy="286911"/>
          </a:xfrm>
          <a:prstGeom prst="rect">
            <a:avLst/>
          </a:prstGeom>
          <a:noFill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1" y="3651870"/>
            <a:ext cx="679487" cy="8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07B507"/>
                </a:solidFill>
                <a:sym typeface="Wingdings 2"/>
              </a:rPr>
              <a:t></a:t>
            </a:r>
            <a:endParaRPr lang="pt-BR" sz="2000" dirty="0">
              <a:solidFill>
                <a:srgbClr val="07B5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5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132" y="1039351"/>
            <a:ext cx="2020252" cy="348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7524376" cy="646331"/>
          </a:xfrm>
        </p:spPr>
        <p:txBody>
          <a:bodyPr/>
          <a:lstStyle/>
          <a:p>
            <a:r>
              <a:rPr lang="pt-BR" dirty="0" smtClean="0"/>
              <a:t>Casos de Uso (UC 009)</a:t>
            </a:r>
            <a:br>
              <a:rPr lang="pt-BR" dirty="0" smtClean="0"/>
            </a:br>
            <a:r>
              <a:rPr lang="pt-BR" b="0" i="1" dirty="0"/>
              <a:t>Reutilizar Serviço Composto com novo </a:t>
            </a:r>
            <a:r>
              <a:rPr lang="pt-BR" b="0" i="1" dirty="0" smtClean="0"/>
              <a:t>Consumidor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61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98328"/>
              </p:ext>
            </p:extLst>
          </p:nvPr>
        </p:nvGraphicFramePr>
        <p:xfrm>
          <a:off x="359536" y="1102454"/>
          <a:ext cx="4932544" cy="3413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8323"/>
                <a:gridCol w="3614221"/>
              </a:tblGrid>
              <a:tr h="216024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Reutilizar</a:t>
                      </a:r>
                      <a:r>
                        <a:rPr lang="pt-BR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serviço compost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orquestra 2 serviços simples em domínios aplicacionais diferentes. Um novo consumidor deseja consumir mesma funcionalidade mas em outro </a:t>
                      </a:r>
                      <a:r>
                        <a:rPr lang="pt-BR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protocolo de transporte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Novo Consumidor quer consumir um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serviço já implementado, mas de forma síncrona e com protocolo default (SOAP/HTTP)</a:t>
                      </a:r>
                      <a:endParaRPr lang="pt-BR" sz="10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Provedor(es)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Provedor de cada domínio com  </a:t>
                      </a:r>
                      <a:r>
                        <a:rPr lang="pt-BR" sz="10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APIs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(não padronizadas) para expor funcionalidade composta.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192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deseja uma comunicação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síncrono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400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padrão,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 transporte SOAP/HTTP, “default” 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 síncrono</a:t>
                      </a:r>
                      <a:endParaRPr lang="pt-BR" sz="10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16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Composição de Serviços Aplicacionais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Serviços de Aplicação e 2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Serviços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Conetividade (Provedores expõe própria API)</a:t>
                      </a:r>
                      <a:endParaRPr lang="pt-BR" sz="10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4812" y="3521546"/>
            <a:ext cx="286911" cy="286911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 rot="17868641">
            <a:off x="5211076" y="3526500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008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13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127135"/>
            <a:ext cx="286911" cy="286911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 rot="17868641">
            <a:off x="5172320" y="2132089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008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1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4196" y="1830532"/>
            <a:ext cx="286911" cy="286911"/>
          </a:xfrm>
          <a:prstGeom prst="rect">
            <a:avLst/>
          </a:prstGeom>
          <a:noFill/>
        </p:spPr>
      </p:pic>
      <p:pic>
        <p:nvPicPr>
          <p:cNvPr id="18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4812" y="2945482"/>
            <a:ext cx="286911" cy="286911"/>
          </a:xfrm>
          <a:prstGeom prst="rect">
            <a:avLst/>
          </a:prstGeom>
          <a:noFill/>
        </p:spPr>
      </p:pic>
      <p:sp>
        <p:nvSpPr>
          <p:cNvPr id="19" name="CaixaDeTexto 18"/>
          <p:cNvSpPr txBox="1"/>
          <p:nvPr/>
        </p:nvSpPr>
        <p:spPr>
          <a:xfrm rot="17868641">
            <a:off x="5211076" y="295043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008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1" y="3651870"/>
            <a:ext cx="679487" cy="8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07B507"/>
                </a:solidFill>
                <a:sym typeface="Wingdings 2"/>
              </a:rPr>
              <a:t></a:t>
            </a:r>
            <a:endParaRPr lang="pt-BR" sz="2000" dirty="0">
              <a:solidFill>
                <a:srgbClr val="07B507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07B507"/>
                </a:solidFill>
                <a:sym typeface="Wingdings 2"/>
              </a:rPr>
              <a:t></a:t>
            </a:r>
            <a:endParaRPr lang="pt-BR" sz="2000" dirty="0">
              <a:solidFill>
                <a:srgbClr val="07B5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762" y="1131590"/>
            <a:ext cx="2373630" cy="340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Casos de Uso (UC 010)</a:t>
            </a:r>
            <a:br>
              <a:rPr lang="pt-BR" dirty="0" smtClean="0"/>
            </a:br>
            <a:r>
              <a:rPr lang="pt-BR" b="0" i="1" dirty="0"/>
              <a:t>Integração P2P reutilizando Serviços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62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698366"/>
              </p:ext>
            </p:extLst>
          </p:nvPr>
        </p:nvGraphicFramePr>
        <p:xfrm>
          <a:off x="359536" y="1127854"/>
          <a:ext cx="4932544" cy="34922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4882"/>
                <a:gridCol w="3487662"/>
              </a:tblGrid>
              <a:tr h="230270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18106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Deseja-se integrar 2 sistemas de forma ponto a ponto, mas a API do provedor já está padronizada e disponível na Arq. de Serviços. De forma a facilitar a integração decide-se de reutilizar o Serviço de Conetividade já existente. Este Serviço de integração tem uma funcionalidade simples que 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não será reutilizável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</a:tr>
              <a:tr h="5181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quer comunicar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diretamente com o provedor, desejando somente utilizar as capacidades de integração . Transformação de protocolo e/ou mensagem.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41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Provedor tem uma API </a:t>
                      </a:r>
                      <a:r>
                        <a:rPr lang="pt-BR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já foi padronizada 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 prover funcionalidade para outro serviço.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02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deseja uma comunicação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Síncrona 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02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302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02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Serviço “Atividade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Integração”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23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Reutilizar o 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Conetividade já existente.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2428855"/>
            <a:ext cx="286911" cy="286911"/>
          </a:xfrm>
          <a:prstGeom prst="rect">
            <a:avLst/>
          </a:prstGeom>
          <a:noFill/>
        </p:spPr>
      </p:pic>
      <p:pic>
        <p:nvPicPr>
          <p:cNvPr id="10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4812" y="4025602"/>
            <a:ext cx="286911" cy="286911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 rot="17868641">
            <a:off x="5172320" y="4076305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004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1" y="3651870"/>
            <a:ext cx="679487" cy="8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FF0000"/>
                </a:solidFill>
                <a:sym typeface="Wingdings 2"/>
              </a:rPr>
              <a:t>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0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303" y="1080868"/>
            <a:ext cx="2653665" cy="350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Casos de Uso (UC 011)</a:t>
            </a:r>
            <a:br>
              <a:rPr lang="pt-BR" dirty="0" smtClean="0"/>
            </a:br>
            <a:r>
              <a:rPr lang="pt-BR" b="0" i="1" dirty="0"/>
              <a:t>Orquestração Stateful de 2 Serviços App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63</a:t>
            </a:fld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602383"/>
              </p:ext>
            </p:extLst>
          </p:nvPr>
        </p:nvGraphicFramePr>
        <p:xfrm>
          <a:off x="359536" y="1102454"/>
          <a:ext cx="4932544" cy="34139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8323"/>
                <a:gridCol w="3614221"/>
              </a:tblGrid>
              <a:tr h="216024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Serviço Compost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orquestra 2 serviços simples, </a:t>
                      </a:r>
                      <a:r>
                        <a:rPr lang="pt-BR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mantendo o estado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em domínios aplicacionais diferentes (Estes serviços já foram implementados anteriormente). Este novo serviço </a:t>
                      </a:r>
                      <a:r>
                        <a:rPr lang="pt-BR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será reutilizável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não 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respeita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os Padrões da Arquitetura (quer mensagem própria), mas utiliza SOAP/HTTP</a:t>
                      </a:r>
                      <a:endParaRPr lang="pt-BR" sz="10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Provedor(es)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Provedor de cada domínio com  </a:t>
                      </a:r>
                      <a:r>
                        <a:rPr lang="pt-BR" sz="10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APIs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(não padronizadas) para expor funcionalidade composta.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556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deseja uma comunicação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síncrona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400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439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padrão, com transporte SOAP/HTTP default</a:t>
                      </a:r>
                      <a:endParaRPr lang="pt-BR" sz="10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190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Nova Composição de Serviços Aplicacionais, mas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como consumidor deseja mensagem própria constrói-se uma Atividade de Integração 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Serviços de Aplicação e 2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Serviços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Conetividade (Provedores expõe própria API)</a:t>
                      </a:r>
                      <a:endParaRPr lang="pt-BR" sz="10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1126" y="1537379"/>
            <a:ext cx="286911" cy="286911"/>
          </a:xfrm>
          <a:prstGeom prst="rect">
            <a:avLst/>
          </a:prstGeom>
          <a:noFill/>
        </p:spPr>
      </p:pic>
      <p:pic>
        <p:nvPicPr>
          <p:cNvPr id="14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710039"/>
            <a:ext cx="286911" cy="286911"/>
          </a:xfrm>
          <a:prstGeom prst="rect">
            <a:avLst/>
          </a:prstGeom>
          <a:noFill/>
        </p:spPr>
      </p:pic>
      <p:sp>
        <p:nvSpPr>
          <p:cNvPr id="16" name="CaixaDeTexto 15"/>
          <p:cNvSpPr txBox="1"/>
          <p:nvPr/>
        </p:nvSpPr>
        <p:spPr>
          <a:xfrm rot="17868641">
            <a:off x="5277580" y="1556025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001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 rot="17868641">
            <a:off x="5277580" y="3716265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001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19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349999"/>
            <a:ext cx="286911" cy="286911"/>
          </a:xfrm>
          <a:prstGeom prst="rect">
            <a:avLst/>
          </a:prstGeom>
          <a:noFill/>
        </p:spPr>
      </p:pic>
      <p:sp>
        <p:nvSpPr>
          <p:cNvPr id="20" name="CaixaDeTexto 19"/>
          <p:cNvSpPr txBox="1"/>
          <p:nvPr/>
        </p:nvSpPr>
        <p:spPr>
          <a:xfrm rot="17868641">
            <a:off x="5235386" y="3356225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001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21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1126" y="2113443"/>
            <a:ext cx="286911" cy="286911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 rot="17868641">
            <a:off x="5277580" y="2132089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001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23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1923678"/>
            <a:ext cx="286911" cy="286911"/>
          </a:xfrm>
          <a:prstGeom prst="rect">
            <a:avLst/>
          </a:prstGeom>
          <a:noFill/>
        </p:spPr>
      </p:pic>
      <p:pic>
        <p:nvPicPr>
          <p:cNvPr id="24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2427734"/>
            <a:ext cx="286911" cy="286911"/>
          </a:xfrm>
          <a:prstGeom prst="rect">
            <a:avLst/>
          </a:prstGeom>
          <a:noFill/>
        </p:spPr>
      </p:pic>
      <p:pic>
        <p:nvPicPr>
          <p:cNvPr id="2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0432" y="2427734"/>
            <a:ext cx="286911" cy="286911"/>
          </a:xfrm>
          <a:prstGeom prst="rect">
            <a:avLst/>
          </a:prstGeom>
          <a:noFill/>
        </p:spPr>
      </p:pic>
      <p:sp>
        <p:nvSpPr>
          <p:cNvPr id="18" name="CaixaDeTexto 17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8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145" y="1035531"/>
            <a:ext cx="1720215" cy="348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8028432" cy="646331"/>
          </a:xfrm>
        </p:spPr>
        <p:txBody>
          <a:bodyPr/>
          <a:lstStyle/>
          <a:p>
            <a:r>
              <a:rPr lang="pt-BR" dirty="0"/>
              <a:t>Casos de Uso </a:t>
            </a:r>
            <a:r>
              <a:rPr lang="pt-BR" dirty="0" smtClean="0"/>
              <a:t>(UC 012)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Consumidor Web Não Padrão Síncrono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64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10283"/>
              </p:ext>
            </p:extLst>
          </p:nvPr>
        </p:nvGraphicFramePr>
        <p:xfrm>
          <a:off x="359536" y="1127854"/>
          <a:ext cx="5004552" cy="34912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5975"/>
                <a:gridCol w="3538577"/>
              </a:tblGrid>
              <a:tr h="211290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75403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novo Consumidor (Aplicação Web) deseja consumir de forma síncrono mas não padronizada um Serviço Simples Padrão já existente (reutilização)</a:t>
                      </a:r>
                    </a:p>
                  </a:txBody>
                  <a:tcPr/>
                </a:tc>
              </a:tr>
              <a:tr h="4754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Consumidor(es)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novo c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onsumidor (3)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que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não respeita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os Padrões da Arquitetura deseja consumir o serviço utilizando uma mensagem no formato JSON  e utilizando REST (REST/JSON)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3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Provedor(es)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Provedor tem uma só API (não padronizada) para expor funcionalidade/entidade.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85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Os consumidores desejam uma comunicação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íncrona 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1129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21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padrão, com transporte “default”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3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Atividade de Integração, para converter mensagem do consumidor (não padrão)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3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serviço de Aplicação e um 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Conetividade (Provedor expõe própria API)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913305"/>
            <a:ext cx="286911" cy="286911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 rot="17868641">
            <a:off x="5277580" y="3958548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001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10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3201" y="1995686"/>
            <a:ext cx="286911" cy="286911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 rot="17868641">
            <a:off x="5349588" y="2040929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001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1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4233" y="2332796"/>
            <a:ext cx="286911" cy="286911"/>
          </a:xfrm>
          <a:prstGeom prst="rect">
            <a:avLst/>
          </a:prstGeom>
          <a:noFill/>
        </p:spPr>
      </p:pic>
      <p:pic>
        <p:nvPicPr>
          <p:cNvPr id="16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0804" y="1179547"/>
            <a:ext cx="286911" cy="286911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1" y="3651870"/>
            <a:ext cx="679487" cy="8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07B507"/>
                </a:solidFill>
                <a:sym typeface="Wingdings 2"/>
              </a:rPr>
              <a:t></a:t>
            </a:r>
            <a:endParaRPr lang="pt-BR" sz="2000" dirty="0">
              <a:solidFill>
                <a:srgbClr val="07B507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8028432" cy="646331"/>
          </a:xfrm>
        </p:spPr>
        <p:txBody>
          <a:bodyPr/>
          <a:lstStyle/>
          <a:p>
            <a:r>
              <a:rPr lang="pt-BR" dirty="0"/>
              <a:t>Casos de Uso </a:t>
            </a:r>
            <a:r>
              <a:rPr lang="pt-BR" dirty="0" smtClean="0"/>
              <a:t>(UC 013)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Replicação Master/Slave utilizando Notificação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65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25771"/>
              </p:ext>
            </p:extLst>
          </p:nvPr>
        </p:nvGraphicFramePr>
        <p:xfrm>
          <a:off x="359536" y="1079949"/>
          <a:ext cx="5004552" cy="3870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5975"/>
                <a:gridCol w="3538577"/>
              </a:tblGrid>
              <a:tr h="211290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75403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Deseja-se implementar uma 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nova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replicação de uma entidade para vários Slaves. Usa-se para isso uma estratégia de Notificação/Consumo, para os quais os Slaves recebem uma notificação indicando que a entidade foi alterada e pode ser </a:t>
                      </a:r>
                      <a:r>
                        <a:rPr lang="pt-BR" sz="1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re-consumida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</a:tr>
              <a:tr h="4754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 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(Master)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consumidor publica uma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notificação genérica </a:t>
                      </a:r>
                      <a:r>
                        <a:rPr lang="pt-BR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indicando que uma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entidade/chave</a:t>
                      </a:r>
                      <a:r>
                        <a:rPr lang="pt-BR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foi alterada. Utiliza para isso 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serviço síncrono no barramento. O Master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já disponibiliza 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serviço de consulta para esta entidade (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reutilização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).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3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Provedor(es) e Consumidor(es)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(Slaves)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Provedores </a:t>
                      </a:r>
                      <a:r>
                        <a:rPr lang="pt-BR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já tem 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 </a:t>
                      </a:r>
                      <a:r>
                        <a:rPr lang="pt-BR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genérica 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(não padronizada) para receber notificações de alterações de entidades.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85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Os consumidores/provedores desejam uma comunicação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íncrona 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1129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245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967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959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26207"/>
            <a:ext cx="3460433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203598"/>
            <a:ext cx="286911" cy="286911"/>
          </a:xfrm>
          <a:prstGeom prst="rect">
            <a:avLst/>
          </a:prstGeom>
          <a:noFill/>
        </p:spPr>
      </p:pic>
      <p:sp>
        <p:nvSpPr>
          <p:cNvPr id="18" name="CaixaDeTexto 17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07B507"/>
                </a:solidFill>
                <a:sym typeface="Wingdings 2"/>
              </a:rPr>
              <a:t></a:t>
            </a:r>
            <a:endParaRPr lang="pt-BR" sz="2000" dirty="0">
              <a:solidFill>
                <a:srgbClr val="07B507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07B507"/>
                </a:solidFill>
                <a:sym typeface="Wingdings 2"/>
              </a:rPr>
              <a:t></a:t>
            </a:r>
            <a:endParaRPr lang="pt-BR" sz="2000" dirty="0">
              <a:solidFill>
                <a:srgbClr val="07B5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4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215" y="1059582"/>
            <a:ext cx="212026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8028432" cy="646331"/>
          </a:xfrm>
        </p:spPr>
        <p:txBody>
          <a:bodyPr/>
          <a:lstStyle/>
          <a:p>
            <a:r>
              <a:rPr lang="pt-BR" dirty="0"/>
              <a:t>Casos de Uso </a:t>
            </a:r>
            <a:r>
              <a:rPr lang="pt-BR" dirty="0" smtClean="0"/>
              <a:t>(UC 014)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Replicação Master/Slave utilizando Publicação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66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890804"/>
              </p:ext>
            </p:extLst>
          </p:nvPr>
        </p:nvGraphicFramePr>
        <p:xfrm>
          <a:off x="359536" y="1079949"/>
          <a:ext cx="5004552" cy="356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5975"/>
                <a:gridCol w="3538577"/>
              </a:tblGrid>
              <a:tr h="211290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75403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Deseja-se implementar uma 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nova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replicação de uma entidade para vários Slaves. Usa-se para isso uma estratégia de Publicação, para os quais os Slaves recebem uma 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nova entidade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quando esta fora alterada.</a:t>
                      </a:r>
                    </a:p>
                  </a:txBody>
                  <a:tcPr/>
                </a:tc>
              </a:tr>
              <a:tr h="4754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(Master)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consumidor publica num serviço a entidade </a:t>
                      </a:r>
                      <a:r>
                        <a:rPr lang="pt-BR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alterada. Utiliza para isso 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serviço assíncrono no barramento. O Master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deverá implementar </a:t>
                      </a:r>
                      <a:r>
                        <a:rPr lang="pt-BR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novas </a:t>
                      </a:r>
                      <a:r>
                        <a:rPr lang="pt-BR" sz="1000" b="0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APIs</a:t>
                      </a:r>
                      <a:r>
                        <a:rPr lang="pt-BR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para cada entidade que deseja replicar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3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Provedor(es) (Slaves)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Provedores </a:t>
                      </a:r>
                      <a:r>
                        <a:rPr lang="pt-BR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criam/reutilizam </a:t>
                      </a:r>
                      <a:r>
                        <a:rPr lang="pt-BR" sz="10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APIs</a:t>
                      </a:r>
                      <a:r>
                        <a:rPr lang="pt-BR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(não padronizada) para receber estas alterações de entidade.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85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Os consumidores deseja uma comunicação assíncrona, mas os provedores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íncrona 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1129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245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padrão, com transporte SOAP/JMS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967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959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 de Aplicação para Orquestração e 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 Serviços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Conetividade (1 para cada par Provedor/Entidade)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3" y="2931790"/>
            <a:ext cx="286911" cy="286911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1" y="3723878"/>
            <a:ext cx="679487" cy="8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923678"/>
            <a:ext cx="286911" cy="286911"/>
          </a:xfrm>
          <a:prstGeom prst="rect">
            <a:avLst/>
          </a:prstGeom>
          <a:noFill/>
        </p:spPr>
      </p:pic>
      <p:pic>
        <p:nvPicPr>
          <p:cNvPr id="10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3436967"/>
            <a:ext cx="286911" cy="286911"/>
          </a:xfrm>
          <a:prstGeom prst="rect">
            <a:avLst/>
          </a:prstGeom>
          <a:noFill/>
        </p:spPr>
      </p:pic>
      <p:pic>
        <p:nvPicPr>
          <p:cNvPr id="11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1393" y="3435846"/>
            <a:ext cx="286911" cy="286911"/>
          </a:xfrm>
          <a:prstGeom prst="rect">
            <a:avLst/>
          </a:prstGeom>
          <a:noFill/>
        </p:spPr>
      </p:pic>
      <p:pic>
        <p:nvPicPr>
          <p:cNvPr id="13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1193" y="3723878"/>
            <a:ext cx="286911" cy="286911"/>
          </a:xfrm>
          <a:prstGeom prst="rect">
            <a:avLst/>
          </a:prstGeom>
          <a:noFill/>
        </p:spPr>
      </p:pic>
      <p:pic>
        <p:nvPicPr>
          <p:cNvPr id="14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4299942"/>
            <a:ext cx="286911" cy="286911"/>
          </a:xfrm>
          <a:prstGeom prst="rect">
            <a:avLst/>
          </a:prstGeom>
          <a:noFill/>
        </p:spPr>
      </p:pic>
      <p:pic>
        <p:nvPicPr>
          <p:cNvPr id="1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0137" y="2210589"/>
            <a:ext cx="286911" cy="286911"/>
          </a:xfrm>
          <a:prstGeom prst="rect">
            <a:avLst/>
          </a:prstGeom>
          <a:noFill/>
        </p:spPr>
      </p:pic>
      <p:sp>
        <p:nvSpPr>
          <p:cNvPr id="16" name="CaixaDeTexto 15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FF0000"/>
                </a:solidFill>
                <a:sym typeface="Wingdings 2"/>
              </a:rPr>
              <a:t>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FF0000"/>
                </a:solidFill>
                <a:sym typeface="Wingdings 2"/>
              </a:rPr>
              <a:t>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Padrões &amp; Políticas SOA</a:t>
            </a:r>
            <a:br>
              <a:rPr lang="pt-BR" dirty="0" smtClean="0"/>
            </a:br>
            <a:r>
              <a:rPr lang="pt-BR" b="0" i="1" dirty="0" smtClean="0"/>
              <a:t>Q&amp;A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67</a:t>
            </a:fld>
            <a:endParaRPr lang="pt-BR" dirty="0"/>
          </a:p>
        </p:txBody>
      </p:sp>
      <p:sp>
        <p:nvSpPr>
          <p:cNvPr id="9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203598"/>
            <a:ext cx="8316464" cy="646331"/>
          </a:xfrm>
        </p:spPr>
        <p:txBody>
          <a:bodyPr/>
          <a:lstStyle/>
          <a:p>
            <a:r>
              <a:rPr lang="pt-BR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Questões?</a:t>
            </a:r>
            <a:endParaRPr lang="pt-BR" sz="36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6"/>
          <p:cNvSpPr/>
          <p:nvPr/>
        </p:nvSpPr>
        <p:spPr bwMode="auto">
          <a:xfrm>
            <a:off x="6715059" y="3579862"/>
            <a:ext cx="1745373" cy="927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glow rad="139700">
              <a:srgbClr val="7030A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dirty="0" smtClean="0">
                <a:solidFill>
                  <a:schemeClr val="bg1"/>
                </a:solidFill>
                <a:latin typeface="Arial" charset="0"/>
              </a:rPr>
              <a:t>Q&amp;A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dirty="0" smtClean="0">
                <a:solidFill>
                  <a:schemeClr val="bg1"/>
                </a:solidFill>
                <a:latin typeface="Arial" charset="0"/>
              </a:rPr>
              <a:t>15 Minutos</a:t>
            </a:r>
            <a:endParaRPr kumimoji="0" lang="pt-BR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7" name="Picture 8" descr="C:\Users\Ezio.Armando\AppData\Local\Microsoft\Windows\Temporary Internet Files\Content.IE5\GB1AWI2J\MCj043441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075806"/>
            <a:ext cx="1335660" cy="150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20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studo de template Oi-1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2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7</a:t>
            </a:fld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19043"/>
              </p:ext>
            </p:extLst>
          </p:nvPr>
        </p:nvGraphicFramePr>
        <p:xfrm>
          <a:off x="539552" y="1347614"/>
          <a:ext cx="7848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0754"/>
                <a:gridCol w="1373942"/>
                <a:gridCol w="158417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Tópicos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Duração (m)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Agenda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800" b="0" dirty="0" smtClean="0"/>
                        <a:t>Princípios Orientadores da Arquitetura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13h00-13h30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800" b="0" dirty="0" smtClean="0"/>
                        <a:t>Padrões &amp; Políticas SOA da 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13h30-14h00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800" dirty="0" smtClean="0"/>
                        <a:t>Implementações de Referência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14h00-14h45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800" dirty="0" smtClean="0"/>
                        <a:t>Casos de Uso </a:t>
                      </a:r>
                      <a:endParaRPr lang="pt-BR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14h45-15h45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Módulo II – Padrões e Políticas SOA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Agenda deste Módulo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323845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824400" y="3402000"/>
            <a:ext cx="6843944" cy="954000"/>
          </a:xfrm>
        </p:spPr>
        <p:txBody>
          <a:bodyPr/>
          <a:lstStyle/>
          <a:p>
            <a:r>
              <a:rPr lang="pt-BR" dirty="0" smtClean="0"/>
              <a:t>Princípios de Arquitetura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6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9</a:t>
            </a:fld>
            <a:endParaRPr lang="pt-BR" dirty="0"/>
          </a:p>
        </p:txBody>
      </p:sp>
      <p:grpSp>
        <p:nvGrpSpPr>
          <p:cNvPr id="5" name="Grupo 23"/>
          <p:cNvGrpSpPr/>
          <p:nvPr/>
        </p:nvGrpSpPr>
        <p:grpSpPr>
          <a:xfrm>
            <a:off x="683568" y="1680514"/>
            <a:ext cx="720080" cy="504056"/>
            <a:chOff x="3714750" y="1040383"/>
            <a:chExt cx="1141859" cy="788665"/>
          </a:xfrm>
        </p:grpSpPr>
        <p:pic>
          <p:nvPicPr>
            <p:cNvPr id="6" name="Picture 2" descr="C:\Users\olamiral\AppData\Local\Microsoft\Windows\Temporary Internet Files\Low\Content.IE5\G1HV5LRJ\MC900431641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14750" y="1040383"/>
              <a:ext cx="569218" cy="569218"/>
            </a:xfrm>
            <a:prstGeom prst="rect">
              <a:avLst/>
            </a:prstGeom>
            <a:noFill/>
          </p:spPr>
        </p:pic>
        <p:pic>
          <p:nvPicPr>
            <p:cNvPr id="8" name="Picture 3" descr="C:\Users\olamiral\AppData\Local\Microsoft\Windows\Temporary Internet Files\Low\Content.IE5\RT3I37L0\MC90043164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1052736"/>
              <a:ext cx="572641" cy="572641"/>
            </a:xfrm>
            <a:prstGeom prst="rect">
              <a:avLst/>
            </a:prstGeom>
            <a:noFill/>
          </p:spPr>
        </p:pic>
        <p:pic>
          <p:nvPicPr>
            <p:cNvPr id="9" name="Picture 4" descr="C:\Users\olamiral\AppData\Local\Microsoft\Windows\Temporary Internet Files\Low\Content.IE5\JKFYGEAW\MC900432624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57786" y="1166490"/>
              <a:ext cx="662558" cy="662558"/>
            </a:xfrm>
            <a:prstGeom prst="rect">
              <a:avLst/>
            </a:prstGeom>
            <a:noFill/>
          </p:spPr>
        </p:pic>
      </p:grpSp>
      <p:pic>
        <p:nvPicPr>
          <p:cNvPr id="10" name="Picture 2" descr="C:\Users\olamiral\AppData\Local\Microsoft\Windows\Temporary Internet Files\Low\Content.IE5\KJI5OWPC\MC900432614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1680514"/>
            <a:ext cx="432048" cy="432048"/>
          </a:xfrm>
          <a:prstGeom prst="rect">
            <a:avLst/>
          </a:prstGeom>
          <a:noFill/>
        </p:spPr>
      </p:pic>
      <p:pic>
        <p:nvPicPr>
          <p:cNvPr id="11" name="Picture 8" descr="C:\Users\olamiral\AppData\Local\Microsoft\Windows\Temporary Internet Files\Low\Content.IE5\GRSWHKGJ\MC900432645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13584" y="1680514"/>
            <a:ext cx="432048" cy="432048"/>
          </a:xfrm>
          <a:prstGeom prst="rect">
            <a:avLst/>
          </a:prstGeom>
          <a:noFill/>
        </p:spPr>
      </p:pic>
      <p:sp>
        <p:nvSpPr>
          <p:cNvPr id="12" name="Retângulo 28"/>
          <p:cNvSpPr/>
          <p:nvPr/>
        </p:nvSpPr>
        <p:spPr>
          <a:xfrm>
            <a:off x="752428" y="2639562"/>
            <a:ext cx="2160240" cy="3096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100" b="1" dirty="0" smtClean="0">
                <a:latin typeface="Arial" pitchFamily="34" charset="0"/>
                <a:cs typeface="Arial" pitchFamily="34" charset="0"/>
              </a:rPr>
              <a:t>Arquitetura de Referência</a:t>
            </a:r>
          </a:p>
        </p:txBody>
      </p:sp>
      <p:sp>
        <p:nvSpPr>
          <p:cNvPr id="13" name="Retângulo 29"/>
          <p:cNvSpPr/>
          <p:nvPr/>
        </p:nvSpPr>
        <p:spPr>
          <a:xfrm>
            <a:off x="743050" y="3027756"/>
            <a:ext cx="2160240" cy="38095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100" b="1" dirty="0" smtClean="0">
                <a:latin typeface="Arial" pitchFamily="34" charset="0"/>
                <a:cs typeface="Arial" pitchFamily="34" charset="0"/>
              </a:rPr>
              <a:t>Padrões, Políticas e Processos</a:t>
            </a:r>
          </a:p>
        </p:txBody>
      </p:sp>
      <p:sp>
        <p:nvSpPr>
          <p:cNvPr id="14" name="Retângulo de cantos arredondados 30"/>
          <p:cNvSpPr/>
          <p:nvPr/>
        </p:nvSpPr>
        <p:spPr>
          <a:xfrm>
            <a:off x="619944" y="2256578"/>
            <a:ext cx="2439888" cy="1224136"/>
          </a:xfrm>
          <a:prstGeom prst="roundRect">
            <a:avLst>
              <a:gd name="adj" fmla="val 14168"/>
            </a:avLst>
          </a:prstGeom>
          <a:noFill/>
          <a:ln w="12700">
            <a:solidFill>
              <a:srgbClr val="424490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Barramento</a:t>
            </a:r>
            <a:r>
              <a:rPr lang="pt-BR" sz="1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Corporativo</a:t>
            </a:r>
          </a:p>
        </p:txBody>
      </p:sp>
      <p:sp>
        <p:nvSpPr>
          <p:cNvPr id="15" name="Retângulo de cantos arredondados 27"/>
          <p:cNvSpPr/>
          <p:nvPr/>
        </p:nvSpPr>
        <p:spPr>
          <a:xfrm>
            <a:off x="467544" y="1320474"/>
            <a:ext cx="2736304" cy="2304256"/>
          </a:xfrm>
          <a:prstGeom prst="roundRect">
            <a:avLst>
              <a:gd name="adj" fmla="val 10869"/>
            </a:avLst>
          </a:prstGeom>
          <a:noFill/>
          <a:ln w="12700">
            <a:solidFill>
              <a:srgbClr val="424490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Governança SOA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Princípios de Arquitetura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Governança</a:t>
            </a:r>
            <a:endParaRPr lang="pt-BR" dirty="0"/>
          </a:p>
        </p:txBody>
      </p:sp>
      <p:sp>
        <p:nvSpPr>
          <p:cNvPr id="18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779912" y="1347614"/>
            <a:ext cx="4798888" cy="2332946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b="1" dirty="0" smtClean="0"/>
              <a:t>Governança de Arquitetura (SOA) </a:t>
            </a:r>
            <a:r>
              <a:rPr lang="pt-BR" dirty="0" smtClean="0"/>
              <a:t>definiu um conjunto de </a:t>
            </a:r>
            <a:r>
              <a:rPr lang="pt-BR" b="1" dirty="0" smtClean="0"/>
              <a:t>princípios orientadores </a:t>
            </a:r>
            <a:r>
              <a:rPr lang="pt-BR" dirty="0" smtClean="0"/>
              <a:t>de Arquitetura que serviram de base para a definição da Arquitetura de Serviços da Oi  e dos </a:t>
            </a:r>
            <a:r>
              <a:rPr lang="pt-BR" b="1" dirty="0" smtClean="0"/>
              <a:t>Padrões, Políticas e Procedimentos </a:t>
            </a:r>
            <a:r>
              <a:rPr lang="pt-BR" dirty="0" smtClean="0"/>
              <a:t>que deverão ser respeitados na sua utilização.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r>
              <a:rPr lang="pt-PT" dirty="0" smtClean="0">
                <a:latin typeface="Arial" pitchFamily="34" charset="0"/>
                <a:cs typeface="Arial" pitchFamily="34" charset="0"/>
              </a:rPr>
              <a:t>Estes irão permitir uma </a:t>
            </a:r>
            <a:r>
              <a:rPr lang="pt-PT" dirty="0">
                <a:latin typeface="Arial" pitchFamily="34" charset="0"/>
                <a:cs typeface="Arial" pitchFamily="34" charset="0"/>
              </a:rPr>
              <a:t>gestão mais adequada da arquitetura de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integração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online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(ou SOA) </a:t>
            </a:r>
            <a:r>
              <a:rPr lang="pt-PT" dirty="0">
                <a:latin typeface="Arial" pitchFamily="34" charset="0"/>
                <a:cs typeface="Arial" pitchFamily="34" charset="0"/>
              </a:rPr>
              <a:t>da Oi e assim obter os benefícios pretendidos através da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padronização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e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reutilização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dos serviços do barramento. </a:t>
            </a:r>
          </a:p>
        </p:txBody>
      </p:sp>
    </p:spTree>
    <p:extLst>
      <p:ext uri="{BB962C8B-B14F-4D97-AF65-F5344CB8AC3E}">
        <p14:creationId xmlns:p14="http://schemas.microsoft.com/office/powerpoint/2010/main" val="16645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i - PPTX - Template gera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3CEB27C93D1A4CA8BB4D99BD509FBF" ma:contentTypeVersion="0" ma:contentTypeDescription="Crie um novo documento." ma:contentTypeScope="" ma:versionID="17b08b277d33035102a791317151a4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0FEAEA-AB13-4578-B3F3-A009C6DC4D8B}"/>
</file>

<file path=customXml/itemProps2.xml><?xml version="1.0" encoding="utf-8"?>
<ds:datastoreItem xmlns:ds="http://schemas.openxmlformats.org/officeDocument/2006/customXml" ds:itemID="{D9D102C5-6665-42B5-8F48-786236AB00E0}"/>
</file>

<file path=customXml/itemProps3.xml><?xml version="1.0" encoding="utf-8"?>
<ds:datastoreItem xmlns:ds="http://schemas.openxmlformats.org/officeDocument/2006/customXml" ds:itemID="{65F8757C-7A80-4979-996F-D7636028A306}"/>
</file>

<file path=docProps/app.xml><?xml version="1.0" encoding="utf-8"?>
<Properties xmlns="http://schemas.openxmlformats.org/officeDocument/2006/extended-properties" xmlns:vt="http://schemas.openxmlformats.org/officeDocument/2006/docPropsVTypes">
  <Template>Oi - PPTX - Template geral</Template>
  <TotalTime>27083</TotalTime>
  <Words>7458</Words>
  <Application>Microsoft Office PowerPoint</Application>
  <PresentationFormat>Apresentação na tela (16:9)</PresentationFormat>
  <Paragraphs>897</Paragraphs>
  <Slides>68</Slides>
  <Notes>11</Notes>
  <HiddenSlides>6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68</vt:i4>
      </vt:variant>
    </vt:vector>
  </HeadingPairs>
  <TitlesOfParts>
    <vt:vector size="70" baseType="lpstr">
      <vt:lpstr>Oi - PPTX - Template geral</vt:lpstr>
      <vt:lpstr>Visio</vt:lpstr>
      <vt:lpstr>Escola SOA Módulo II Padrões &amp; Políticas SOA v1.00</vt:lpstr>
      <vt:lpstr>Controlo de Versão</vt:lpstr>
      <vt:lpstr>Apresentação do PowerPoint</vt:lpstr>
      <vt:lpstr>Apresentação do PowerPoint</vt:lpstr>
      <vt:lpstr>Módulo II – Padrões e Políticas SOA Apresentações</vt:lpstr>
      <vt:lpstr>Módulo II – Padrões e Políticas SOA Tópicos deste Módulo</vt:lpstr>
      <vt:lpstr>Módulo II – Padrões e Políticas SOA Agenda deste Módulo</vt:lpstr>
      <vt:lpstr>Apresentação do PowerPoint</vt:lpstr>
      <vt:lpstr>Princípios de Arquitetura Governança</vt:lpstr>
      <vt:lpstr>Princípios de Arquitetura Acoplamento, Composição e Reutilização</vt:lpstr>
      <vt:lpstr>Princípios de Arquitetura Camada de Negócio </vt:lpstr>
      <vt:lpstr>Princípios de Arquitetura Camada de Orquestração</vt:lpstr>
      <vt:lpstr>Princípios de Arquitetura Camada de Aplicação</vt:lpstr>
      <vt:lpstr>Princípios de Arquitetura Discussão</vt:lpstr>
      <vt:lpstr>Princípios de Arquitetura Transparência</vt:lpstr>
      <vt:lpstr>Princípios de Arquitetura Padronização</vt:lpstr>
      <vt:lpstr>Princípios de Arquitetura Operabilidade, Disponibilidade, Segurança</vt:lpstr>
      <vt:lpstr>Apresentação do PowerPoint</vt:lpstr>
      <vt:lpstr>Padrões &amp; Políticas SOA Padrões de Transporte</vt:lpstr>
      <vt:lpstr>Padrões &amp; Políticas SOA Padrões de Comunicação </vt:lpstr>
      <vt:lpstr>Padrões &amp; Políticas SOA Padrão de Mensagem (Formato Canônico)</vt:lpstr>
      <vt:lpstr>Padrões &amp; Políticas SOA Padrão de Mensagem (Formato Canônico)</vt:lpstr>
      <vt:lpstr>Padrões &amp; Políticas SOA Padrão de Mensagem (Message Header)</vt:lpstr>
      <vt:lpstr>Padrões &amp; Políticas SOA Padrão de Mensagem (Response)</vt:lpstr>
      <vt:lpstr>Padrões &amp; Políticas SOA Padrão de Mensagem (Fault)</vt:lpstr>
      <vt:lpstr>Padrões &amp; Políticas SOA Padrão de Mensagem (Mensagem Canônica)</vt:lpstr>
      <vt:lpstr>Padrões &amp; Políticas SOA Padrão de Mensagem (Códigos Retorno)</vt:lpstr>
      <vt:lpstr>Padrões &amp; Políticas SOA Padrão de Idempotência</vt:lpstr>
      <vt:lpstr>Padrões &amp; Políticas SOA Padrão de Operação</vt:lpstr>
      <vt:lpstr>Padrões &amp; Políticas SOA Política de Desenho de Serviços</vt:lpstr>
      <vt:lpstr>Padrões &amp; Políticas SOA Política de Rastreabilidade Técnica (Uso do Transaction Id)</vt:lpstr>
      <vt:lpstr>Padrões &amp; Políticas SOA Política de Rastreabilidade Funcional (Uso do Business Key)</vt:lpstr>
      <vt:lpstr>Padrões &amp; Políticas SOA Política de Gestão de Erros</vt:lpstr>
      <vt:lpstr>Padrões &amp; Políticas SOA Política de Gestão de Erros</vt:lpstr>
      <vt:lpstr>Padrões &amp; Políticas SOA Política de Segurança</vt:lpstr>
      <vt:lpstr>Padrões &amp; Políticas SOA Política de Nomenclatura de Serviços - Diretrizes</vt:lpstr>
      <vt:lpstr>Padrões &amp; Políticas SOA Política de Nomenclatura de Serviços - Projeto</vt:lpstr>
      <vt:lpstr>Padrões &amp; Políticas SOA Política de Nomenclatura de Serviços – Camadas</vt:lpstr>
      <vt:lpstr>Padrões &amp; Políticas SOA Política de Nomenclatura de Serviços – Camadas</vt:lpstr>
      <vt:lpstr>Padrões &amp; Políticas SOA Política de Nomenclatura de Serviços – Contratos (WSDL)</vt:lpstr>
      <vt:lpstr>Padrões &amp; Políticas SOA Política de Nomenclatura de Serviços – Contratos (WSDL)</vt:lpstr>
      <vt:lpstr>Padrões &amp; Políticas SOA Política de Nomenclatura de Serviços – Contratos (WSDL)</vt:lpstr>
      <vt:lpstr>Padrões &amp; Políticas SOA Política de Versionamento de Serviços</vt:lpstr>
      <vt:lpstr>Apresentação do PowerPoint</vt:lpstr>
      <vt:lpstr>Implementações de Referência Guia para a implementação da Arquitetura de Serviços</vt:lpstr>
      <vt:lpstr>Implementações de Referência Simples</vt:lpstr>
      <vt:lpstr>Implementações de Referência Orquestração de Serviços de Conetividade (stateless)</vt:lpstr>
      <vt:lpstr>Implementações de Referência Orquestração de Serviços de Conetividade (stateful)</vt:lpstr>
      <vt:lpstr>Implementações de Referência Orquestração de Serviços de Aplicação (stateful)</vt:lpstr>
      <vt:lpstr>Implementações de Referência Serviços Assíncronos (stateful com JMS)</vt:lpstr>
      <vt:lpstr>Apresentação do PowerPoint</vt:lpstr>
      <vt:lpstr>Casos de Uso Exemplificando a utilização da Arquitetura de Serviços</vt:lpstr>
      <vt:lpstr>Casos de Uso (UC 001) Serviço Simples Padrão</vt:lpstr>
      <vt:lpstr>Casos de Uso (UC 002) Consumidor Padrão sem Reference Data Canônico</vt:lpstr>
      <vt:lpstr>Casos de Uso (UC 003) Consumidor Não Padrão Síncrono</vt:lpstr>
      <vt:lpstr>Casos de Uso (UC 004) Serviço App Composto Padrão</vt:lpstr>
      <vt:lpstr>Casos de Uso (UC 005) Serviço App Composto c/ Provedor Padrão </vt:lpstr>
      <vt:lpstr>Casos de Uso (UC 006) Integração P2P Simples</vt:lpstr>
      <vt:lpstr>Casos de Uso (UC 007) Integração P2P Complexa Stateful</vt:lpstr>
      <vt:lpstr>Casos de Uso (UC 008) Orquestração Stateless de 2 Serviços App </vt:lpstr>
      <vt:lpstr>Casos de Uso (UC 009) Reutilizar Serviço Composto com novo Consumidor</vt:lpstr>
      <vt:lpstr>Casos de Uso (UC 010) Integração P2P reutilizando Serviços</vt:lpstr>
      <vt:lpstr>Casos de Uso (UC 011) Orquestração Stateful de 2 Serviços App</vt:lpstr>
      <vt:lpstr>Casos de Uso (UC 012) Consumidor Web Não Padrão Síncrono</vt:lpstr>
      <vt:lpstr>Casos de Uso (UC 013) Replicação Master/Slave utilizando Notificação</vt:lpstr>
      <vt:lpstr>Casos de Uso (UC 014) Replicação Master/Slave utilizando Publicação</vt:lpstr>
      <vt:lpstr>Padrões &amp; Políticas SOA Q&amp;A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Santos</dc:creator>
  <cp:lastModifiedBy>Henrique Morais</cp:lastModifiedBy>
  <cp:revision>707</cp:revision>
  <dcterms:created xsi:type="dcterms:W3CDTF">2014-01-28T19:15:09Z</dcterms:created>
  <dcterms:modified xsi:type="dcterms:W3CDTF">2015-01-21T15:52:03Z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0x010100903CEB27C93D1A4CA8BB4D99BD509FBF</vt:lpwstr>
  </property>
</Properties>
</file>