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gs/tag5.xml" ContentType="application/vnd.openxmlformats-officedocument.presentationml.tags+xml"/>
  <Override PartName="/docProps/core.xml" ContentType="application/vnd.openxmlformats-package.core-propertie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85" r:id="rId3"/>
    <p:sldId id="417" r:id="rId4"/>
    <p:sldId id="257" r:id="rId5"/>
    <p:sldId id="419" r:id="rId6"/>
    <p:sldId id="474" r:id="rId7"/>
    <p:sldId id="603" r:id="rId8"/>
    <p:sldId id="472" r:id="rId9"/>
    <p:sldId id="486" r:id="rId10"/>
    <p:sldId id="565" r:id="rId11"/>
    <p:sldId id="569" r:id="rId12"/>
    <p:sldId id="570" r:id="rId13"/>
    <p:sldId id="572" r:id="rId14"/>
    <p:sldId id="573" r:id="rId15"/>
    <p:sldId id="577" r:id="rId16"/>
    <p:sldId id="574" r:id="rId17"/>
    <p:sldId id="575" r:id="rId18"/>
    <p:sldId id="576" r:id="rId19"/>
    <p:sldId id="578" r:id="rId20"/>
    <p:sldId id="476" r:id="rId21"/>
    <p:sldId id="579" r:id="rId22"/>
    <p:sldId id="580" r:id="rId23"/>
    <p:sldId id="581" r:id="rId24"/>
    <p:sldId id="582" r:id="rId25"/>
    <p:sldId id="583" r:id="rId26"/>
    <p:sldId id="591" r:id="rId27"/>
    <p:sldId id="592" r:id="rId28"/>
    <p:sldId id="593" r:id="rId29"/>
    <p:sldId id="596" r:id="rId30"/>
    <p:sldId id="594" r:id="rId31"/>
    <p:sldId id="595" r:id="rId32"/>
    <p:sldId id="584" r:id="rId33"/>
    <p:sldId id="585" r:id="rId34"/>
    <p:sldId id="586" r:id="rId35"/>
    <p:sldId id="597" r:id="rId36"/>
    <p:sldId id="598" r:id="rId37"/>
    <p:sldId id="587" r:id="rId38"/>
    <p:sldId id="588" r:id="rId39"/>
    <p:sldId id="589" r:id="rId40"/>
    <p:sldId id="599" r:id="rId41"/>
    <p:sldId id="602" r:id="rId42"/>
    <p:sldId id="600" r:id="rId43"/>
    <p:sldId id="601" r:id="rId44"/>
    <p:sldId id="590" r:id="rId45"/>
    <p:sldId id="492" r:id="rId46"/>
    <p:sldId id="410" r:id="rId4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ique Morais" initials="H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07"/>
    <a:srgbClr val="FFCC00"/>
    <a:srgbClr val="17E9E9"/>
    <a:srgbClr val="009AA6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4316" autoAdjust="0"/>
  </p:normalViewPr>
  <p:slideViewPr>
    <p:cSldViewPr>
      <p:cViewPr varScale="1">
        <p:scale>
          <a:sx n="87" d="100"/>
          <a:sy n="87" d="100"/>
        </p:scale>
        <p:origin x="-90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pPr/>
              <a:t>21/01/2015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Timing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Introdução a SOA (1h)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Soluções</a:t>
            </a:r>
            <a:r>
              <a:rPr lang="pt-BR" baseline="0" dirty="0" smtClean="0"/>
              <a:t> com SOA (1h)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5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0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  <p:sldLayoutId id="2147483667" r:id="rId12"/>
    <p:sldLayoutId id="214748366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jpeg"/><Relationship Id="rId5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4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75984" y="1563638"/>
            <a:ext cx="5544488" cy="1800200"/>
          </a:xfrm>
        </p:spPr>
        <p:txBody>
          <a:bodyPr>
            <a:noAutofit/>
          </a:bodyPr>
          <a:lstStyle/>
          <a:p>
            <a:r>
              <a:rPr lang="pt-BR" sz="4000" dirty="0" smtClean="0"/>
              <a:t>Escola SOA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Módulo III</a:t>
            </a:r>
            <a:br>
              <a:rPr lang="pt-BR" sz="2800" dirty="0" smtClean="0"/>
            </a:br>
            <a:r>
              <a:rPr lang="pt-BR" sz="2400" dirty="0" smtClean="0"/>
              <a:t>Processo SOA</a:t>
            </a:r>
            <a:br>
              <a:rPr lang="pt-BR" sz="2400" dirty="0" smtClean="0"/>
            </a:br>
            <a:r>
              <a:rPr lang="pt-BR" sz="2000" dirty="0" smtClean="0"/>
              <a:t>v0.20 - DRAFT</a:t>
            </a:r>
            <a:endParaRPr lang="pt-BR" sz="2000" b="0" i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40493"/>
              </p:ext>
            </p:extLst>
          </p:nvPr>
        </p:nvGraphicFramePr>
        <p:xfrm>
          <a:off x="3275984" y="3620998"/>
          <a:ext cx="367240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408"/>
              </a:tblGrid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Dir. Arquitetura de Dados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e Novas Tecnologias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Ger. Arquitetura de Dados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Rio de Janeiro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| 2015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br>
              <a:rPr lang="pt-BR" dirty="0" smtClean="0"/>
            </a:br>
            <a:r>
              <a:rPr lang="pt-BR" b="0" i="1" dirty="0" smtClean="0"/>
              <a:t>O que é? O que pretende?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954107"/>
          </a:xfrm>
        </p:spPr>
        <p:txBody>
          <a:bodyPr/>
          <a:lstStyle/>
          <a:p>
            <a:r>
              <a:rPr lang="pt-BR" b="1" dirty="0"/>
              <a:t>Governança SOA </a:t>
            </a:r>
            <a:r>
              <a:rPr lang="pt-BR" dirty="0"/>
              <a:t>é um conjunto de </a:t>
            </a:r>
            <a:r>
              <a:rPr lang="pt-BR" b="1" dirty="0"/>
              <a:t>processos</a:t>
            </a:r>
            <a:r>
              <a:rPr lang="pt-BR" dirty="0"/>
              <a:t>, </a:t>
            </a:r>
            <a:r>
              <a:rPr lang="pt-BR" b="1" dirty="0"/>
              <a:t>políticas</a:t>
            </a:r>
            <a:r>
              <a:rPr lang="pt-BR" dirty="0"/>
              <a:t> e </a:t>
            </a:r>
            <a:r>
              <a:rPr lang="pt-BR" b="1" dirty="0" smtClean="0"/>
              <a:t>procedimentos</a:t>
            </a:r>
            <a:r>
              <a:rPr lang="pt-BR" dirty="0" smtClean="0"/>
              <a:t>, definidas em conjunto com o negócio e o TI, que se propõe a garantir o alinhamento com a estratégia SOA da organização. Como subcategoria da </a:t>
            </a:r>
            <a:r>
              <a:rPr lang="pt-BR" b="1" dirty="0" smtClean="0"/>
              <a:t>Governança de Arquitetura</a:t>
            </a:r>
            <a:r>
              <a:rPr lang="pt-BR" dirty="0" smtClean="0"/>
              <a:t>, a Governança SOA necessita do envolvimento da Governança de TI e Negócio.</a:t>
            </a: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995936" y="1995686"/>
            <a:ext cx="4582914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Governança </a:t>
            </a:r>
            <a:r>
              <a:rPr lang="pt-BR" b="1" dirty="0" smtClean="0"/>
              <a:t>efetiva</a:t>
            </a:r>
            <a:r>
              <a:rPr lang="pt-BR" dirty="0" smtClean="0"/>
              <a:t> é crucial para atingir os benefícios duma arquitetura 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É necessário fazer evoluir as capacidades corporativas (</a:t>
            </a:r>
            <a:r>
              <a:rPr lang="pt-BR" b="1" dirty="0" smtClean="0"/>
              <a:t>pessoas</a:t>
            </a:r>
            <a:r>
              <a:rPr lang="pt-BR" dirty="0" smtClean="0"/>
              <a:t>, </a:t>
            </a:r>
            <a:r>
              <a:rPr lang="pt-BR" b="1" dirty="0" smtClean="0"/>
              <a:t>processos, políticas</a:t>
            </a:r>
            <a:r>
              <a:rPr lang="pt-BR" dirty="0" smtClean="0"/>
              <a:t>) para adoptar, construir e suportar uma SOA.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b="1" dirty="0" smtClean="0"/>
              <a:t>reutilização</a:t>
            </a:r>
            <a:r>
              <a:rPr lang="pt-BR" dirty="0" smtClean="0"/>
              <a:t> de serviços não poderá ser maximizada sem uma boa governança. A utilização de </a:t>
            </a:r>
            <a:r>
              <a:rPr lang="pt-BR" b="1" dirty="0" smtClean="0"/>
              <a:t>tecnologia</a:t>
            </a:r>
            <a:r>
              <a:rPr lang="pt-BR" dirty="0" smtClean="0"/>
              <a:t> suporta a reutilização mas não a garante.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Garantir “</a:t>
            </a:r>
            <a:r>
              <a:rPr lang="pt-BR" b="1" dirty="0" err="1" smtClean="0"/>
              <a:t>plug</a:t>
            </a:r>
            <a:r>
              <a:rPr lang="pt-BR" b="1" dirty="0" smtClean="0"/>
              <a:t>-</a:t>
            </a:r>
            <a:r>
              <a:rPr lang="pt-BR" b="1" dirty="0" err="1" smtClean="0"/>
              <a:t>and</a:t>
            </a:r>
            <a:r>
              <a:rPr lang="pt-BR" b="1" dirty="0" smtClean="0"/>
              <a:t>-play” de serviços</a:t>
            </a:r>
            <a:r>
              <a:rPr lang="pt-BR" dirty="0" smtClean="0"/>
              <a:t> num ambiente tecnológico heterogêneo necessita governança conjunta de </a:t>
            </a:r>
            <a:r>
              <a:rPr lang="pt-BR" b="1" dirty="0" smtClean="0"/>
              <a:t>processos</a:t>
            </a:r>
            <a:r>
              <a:rPr lang="pt-BR" dirty="0" smtClean="0"/>
              <a:t> e </a:t>
            </a:r>
            <a:r>
              <a:rPr lang="pt-BR" b="1" dirty="0" smtClean="0"/>
              <a:t>informação</a:t>
            </a:r>
            <a:r>
              <a:rPr lang="pt-BR" dirty="0" smtClean="0"/>
              <a:t>.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83718"/>
            <a:ext cx="34463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7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203848" y="1347614"/>
            <a:ext cx="5375002" cy="323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Governança SOA é então todos </a:t>
            </a:r>
            <a:r>
              <a:rPr lang="pt-BR" b="1" dirty="0" smtClean="0"/>
              <a:t>processos</a:t>
            </a:r>
            <a:r>
              <a:rPr lang="pt-BR" dirty="0" smtClean="0"/>
              <a:t>, </a:t>
            </a:r>
            <a:r>
              <a:rPr lang="pt-BR" b="1" dirty="0" smtClean="0"/>
              <a:t>organização</a:t>
            </a:r>
            <a:r>
              <a:rPr lang="pt-BR" dirty="0" smtClean="0"/>
              <a:t> e </a:t>
            </a:r>
            <a:r>
              <a:rPr lang="pt-BR" b="1" dirty="0" smtClean="0"/>
              <a:t>ferramentas</a:t>
            </a:r>
            <a:r>
              <a:rPr lang="pt-BR" dirty="0" smtClean="0"/>
              <a:t> que suportam </a:t>
            </a:r>
            <a:r>
              <a:rPr lang="pt-BR" b="1" dirty="0"/>
              <a:t>a</a:t>
            </a:r>
            <a:r>
              <a:rPr lang="pt-BR" b="1" dirty="0" smtClean="0"/>
              <a:t> </a:t>
            </a:r>
            <a:r>
              <a:rPr lang="pt-BR" b="1" dirty="0"/>
              <a:t>gestão </a:t>
            </a:r>
            <a:r>
              <a:rPr lang="pt-BR" b="1" dirty="0" smtClean="0"/>
              <a:t>efetiva </a:t>
            </a:r>
            <a:r>
              <a:rPr lang="pt-BR" dirty="0" smtClean="0"/>
              <a:t>dos ativos </a:t>
            </a:r>
            <a:r>
              <a:rPr lang="pt-BR" dirty="0"/>
              <a:t>da arquitetura </a:t>
            </a:r>
            <a:r>
              <a:rPr lang="pt-BR" dirty="0" smtClean="0"/>
              <a:t>SOA durante o </a:t>
            </a:r>
            <a:r>
              <a:rPr lang="pt-BR" b="1" dirty="0" smtClean="0"/>
              <a:t>ciclo de vid</a:t>
            </a:r>
            <a:r>
              <a:rPr lang="pt-BR" dirty="0" smtClean="0"/>
              <a:t>a destes.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Processos</a:t>
            </a:r>
            <a:r>
              <a:rPr lang="pt-BR" dirty="0" smtClean="0"/>
              <a:t>: O processo de TI foi adequado para incorporar  os novos processos, procedimentos e responsabilidades necessários para a gestão dos novos ativos gerados pela arquitetura de referência 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Padrões, Políticas &amp; Procedimentos</a:t>
            </a:r>
            <a:r>
              <a:rPr lang="pt-BR" dirty="0" smtClean="0"/>
              <a:t>: Os ativos gerados são enquadrados por padrões, políticas e procedimentos (</a:t>
            </a:r>
            <a:r>
              <a:rPr lang="pt-BR" dirty="0" err="1" smtClean="0"/>
              <a:t>e.g</a:t>
            </a:r>
            <a:r>
              <a:rPr lang="pt-BR" dirty="0" smtClean="0"/>
              <a:t>: Versionamento, Reutilização, Dependências, etc...) criados e disponibilizados na </a:t>
            </a:r>
            <a:r>
              <a:rPr lang="pt-BR" b="1" dirty="0" smtClean="0"/>
              <a:t>Arquitetura de Referência</a:t>
            </a:r>
            <a:r>
              <a:rPr lang="pt-B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Repositório de Ativos</a:t>
            </a:r>
            <a:r>
              <a:rPr lang="pt-BR" dirty="0" smtClean="0"/>
              <a:t>:   Estes ativos serão armazenados num repositório centralizado </a:t>
            </a:r>
            <a:r>
              <a:rPr lang="pt-BR" dirty="0"/>
              <a:t>onde todas as informações da </a:t>
            </a:r>
            <a:r>
              <a:rPr lang="pt-BR" dirty="0" smtClean="0"/>
              <a:t>arquitetura estão disponíveis </a:t>
            </a:r>
            <a:r>
              <a:rPr lang="pt-BR" dirty="0"/>
              <a:t>para </a:t>
            </a:r>
            <a:r>
              <a:rPr lang="pt-BR" b="1" dirty="0"/>
              <a:t>conhecimento </a:t>
            </a:r>
            <a:r>
              <a:rPr lang="pt-BR" b="1" dirty="0" smtClean="0"/>
              <a:t>de todos</a:t>
            </a:r>
            <a:r>
              <a:rPr lang="pt-B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4" y="1489079"/>
            <a:ext cx="2390552" cy="295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br>
              <a:rPr lang="pt-BR" dirty="0" smtClean="0"/>
            </a:br>
            <a:r>
              <a:rPr lang="pt-BR" b="0" i="1" dirty="0" smtClean="0"/>
              <a:t>Framework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8597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br>
              <a:rPr lang="pt-BR" dirty="0" smtClean="0"/>
            </a:br>
            <a:r>
              <a:rPr lang="pt-BR" b="0" i="1" dirty="0"/>
              <a:t>C</a:t>
            </a:r>
            <a:r>
              <a:rPr lang="pt-BR" b="0" i="1" dirty="0" smtClean="0"/>
              <a:t>iclo de Vida SOA e Processo de TI com GSOA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696686" y="2625174"/>
            <a:ext cx="7882114" cy="738664"/>
          </a:xfrm>
        </p:spPr>
        <p:txBody>
          <a:bodyPr/>
          <a:lstStyle/>
          <a:p>
            <a:r>
              <a:rPr lang="pt-BR" dirty="0" smtClean="0"/>
              <a:t>Baseado no </a:t>
            </a:r>
            <a:r>
              <a:rPr lang="pt-BR" b="1" dirty="0" smtClean="0"/>
              <a:t>Ciclo de Vida </a:t>
            </a:r>
            <a:r>
              <a:rPr lang="pt-BR" dirty="0" smtClean="0"/>
              <a:t>desejado</a:t>
            </a:r>
            <a:r>
              <a:rPr lang="pt-BR" b="1" dirty="0" smtClean="0"/>
              <a:t> </a:t>
            </a:r>
            <a:r>
              <a:rPr lang="pt-BR" dirty="0" smtClean="0"/>
              <a:t>da Arquitetura de Serviços (SOA) foram feitas adequações ao </a:t>
            </a:r>
            <a:r>
              <a:rPr lang="pt-BR" b="1" dirty="0" smtClean="0"/>
              <a:t>Processo de TI </a:t>
            </a:r>
            <a:r>
              <a:rPr lang="pt-BR" dirty="0" smtClean="0"/>
              <a:t>para incorporar e/ou adequar </a:t>
            </a:r>
            <a:r>
              <a:rPr lang="pt-BR" b="1" dirty="0" smtClean="0"/>
              <a:t>atividades</a:t>
            </a:r>
            <a:r>
              <a:rPr lang="pt-BR" dirty="0" smtClean="0"/>
              <a:t>, </a:t>
            </a:r>
            <a:r>
              <a:rPr lang="pt-BR" b="1" dirty="0" smtClean="0"/>
              <a:t>responsabilidades</a:t>
            </a:r>
            <a:r>
              <a:rPr lang="pt-BR" dirty="0" smtClean="0"/>
              <a:t> e </a:t>
            </a:r>
            <a:r>
              <a:rPr lang="pt-BR" b="1" dirty="0" smtClean="0"/>
              <a:t>papéis </a:t>
            </a:r>
            <a:r>
              <a:rPr lang="pt-BR" dirty="0" smtClean="0"/>
              <a:t>necessários para obter os benefícios desta nova governança.</a:t>
            </a:r>
            <a:endParaRPr lang="pt-BR" b="1" dirty="0"/>
          </a:p>
        </p:txBody>
      </p:sp>
      <p:grpSp>
        <p:nvGrpSpPr>
          <p:cNvPr id="11" name="Group 12"/>
          <p:cNvGrpSpPr/>
          <p:nvPr/>
        </p:nvGrpSpPr>
        <p:grpSpPr>
          <a:xfrm>
            <a:off x="709795" y="1347614"/>
            <a:ext cx="7725352" cy="1014406"/>
            <a:chOff x="431831" y="1343024"/>
            <a:chExt cx="8497887" cy="1228720"/>
          </a:xfrm>
        </p:grpSpPr>
        <p:grpSp>
          <p:nvGrpSpPr>
            <p:cNvPr id="12" name="Group 17"/>
            <p:cNvGrpSpPr/>
            <p:nvPr/>
          </p:nvGrpSpPr>
          <p:grpSpPr>
            <a:xfrm>
              <a:off x="431831" y="1839906"/>
              <a:ext cx="8497887" cy="731838"/>
              <a:chOff x="430213" y="1552575"/>
              <a:chExt cx="8255000" cy="731838"/>
            </a:xfrm>
          </p:grpSpPr>
          <p:sp>
            <p:nvSpPr>
              <p:cNvPr id="16" name="Pentagon 954369"/>
              <p:cNvSpPr>
                <a:spLocks noChangeArrowheads="1"/>
              </p:cNvSpPr>
              <p:nvPr/>
            </p:nvSpPr>
            <p:spPr bwMode="auto">
              <a:xfrm>
                <a:off x="430213" y="1552575"/>
                <a:ext cx="2181225" cy="731838"/>
              </a:xfrm>
              <a:prstGeom prst="homePlate">
                <a:avLst>
                  <a:gd name="adj" fmla="val 3947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anchor="ctr"/>
              <a:lstStyle/>
              <a:p>
                <a:pPr algn="ctr"/>
                <a:r>
                  <a:rPr lang="pt-BR" b="1" dirty="0" smtClean="0"/>
                  <a:t>Identificação </a:t>
                </a:r>
              </a:p>
              <a:p>
                <a:pPr algn="ctr"/>
                <a:r>
                  <a:rPr lang="pt-BR" b="1" dirty="0" smtClean="0"/>
                  <a:t>&amp; Desenho</a:t>
                </a:r>
                <a:endParaRPr lang="pt-BR" b="1" dirty="0"/>
              </a:p>
            </p:txBody>
          </p:sp>
          <p:sp>
            <p:nvSpPr>
              <p:cNvPr id="17" name="Chevron 954386"/>
              <p:cNvSpPr>
                <a:spLocks noChangeArrowheads="1"/>
              </p:cNvSpPr>
              <p:nvPr/>
            </p:nvSpPr>
            <p:spPr bwMode="auto">
              <a:xfrm>
                <a:off x="2469092" y="1552575"/>
                <a:ext cx="2166938" cy="731838"/>
              </a:xfrm>
              <a:prstGeom prst="chevron">
                <a:avLst>
                  <a:gd name="adj" fmla="val 3601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pt-BR" b="1" dirty="0" smtClean="0"/>
                  <a:t>Construção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pt-BR" b="1" dirty="0" smtClean="0"/>
                  <a:t>&amp; Teste</a:t>
                </a:r>
                <a:endParaRPr lang="pt-BR" b="1" dirty="0"/>
              </a:p>
            </p:txBody>
          </p:sp>
          <p:sp>
            <p:nvSpPr>
              <p:cNvPr id="18" name="Chevron 954387"/>
              <p:cNvSpPr>
                <a:spLocks noChangeArrowheads="1"/>
              </p:cNvSpPr>
              <p:nvPr/>
            </p:nvSpPr>
            <p:spPr bwMode="auto">
              <a:xfrm>
                <a:off x="4493684" y="1552575"/>
                <a:ext cx="2166938" cy="731838"/>
              </a:xfrm>
              <a:prstGeom prst="chevron">
                <a:avLst>
                  <a:gd name="adj" fmla="val 3601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anchor="ctr"/>
              <a:lstStyle/>
              <a:p>
                <a:pPr algn="ctr"/>
                <a:r>
                  <a:rPr lang="pt-BR" b="1" dirty="0"/>
                  <a:t>Publicar </a:t>
                </a:r>
              </a:p>
              <a:p>
                <a:pPr algn="ctr"/>
                <a:r>
                  <a:rPr lang="pt-BR" b="1" dirty="0"/>
                  <a:t>&amp; Implantar</a:t>
                </a:r>
              </a:p>
            </p:txBody>
          </p:sp>
          <p:sp>
            <p:nvSpPr>
              <p:cNvPr id="19" name="Chevron 954388"/>
              <p:cNvSpPr>
                <a:spLocks noChangeArrowheads="1"/>
              </p:cNvSpPr>
              <p:nvPr/>
            </p:nvSpPr>
            <p:spPr bwMode="auto">
              <a:xfrm>
                <a:off x="6518275" y="1552575"/>
                <a:ext cx="2166938" cy="731838"/>
              </a:xfrm>
              <a:prstGeom prst="chevron">
                <a:avLst>
                  <a:gd name="adj" fmla="val 3601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anchor="ctr"/>
              <a:lstStyle/>
              <a:p>
                <a:pPr algn="ctr"/>
                <a:r>
                  <a:rPr lang="pt-BR" b="1" dirty="0" smtClean="0"/>
                  <a:t>Operar </a:t>
                </a:r>
              </a:p>
              <a:p>
                <a:pPr algn="ctr"/>
                <a:r>
                  <a:rPr lang="pt-BR" b="1" dirty="0" smtClean="0"/>
                  <a:t>&amp; Gerir</a:t>
                </a:r>
                <a:endParaRPr lang="pt-BR" b="1" dirty="0"/>
              </a:p>
            </p:txBody>
          </p:sp>
        </p:grpSp>
        <p:sp>
          <p:nvSpPr>
            <p:cNvPr id="15" name="Pentagon 954369"/>
            <p:cNvSpPr>
              <a:spLocks noChangeArrowheads="1"/>
            </p:cNvSpPr>
            <p:nvPr/>
          </p:nvSpPr>
          <p:spPr bwMode="auto">
            <a:xfrm>
              <a:off x="431831" y="1343024"/>
              <a:ext cx="8497887" cy="428628"/>
            </a:xfrm>
            <a:prstGeom prst="homePlate">
              <a:avLst>
                <a:gd name="adj" fmla="val 3947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anchor="ctr"/>
            <a:lstStyle/>
            <a:p>
              <a:pPr algn="ctr"/>
              <a:r>
                <a:rPr lang="pt-BR" sz="1600" b="1" i="1" dirty="0" smtClean="0"/>
                <a:t>Definir e Gerir Metodologia, Processos &amp; Padrões SOA</a:t>
              </a:r>
              <a:endParaRPr lang="pt-BR" sz="1600" b="1" i="1" dirty="0"/>
            </a:p>
          </p:txBody>
        </p:sp>
      </p:grpSp>
      <p:sp>
        <p:nvSpPr>
          <p:cNvPr id="5" name="CaixaDeTexto 4"/>
          <p:cNvSpPr txBox="1"/>
          <p:nvPr/>
        </p:nvSpPr>
        <p:spPr>
          <a:xfrm rot="16200000">
            <a:off x="-287725" y="1755505"/>
            <a:ext cx="149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Ciclo de Vida SOA</a:t>
            </a:r>
            <a:endParaRPr lang="pt-BR" sz="1200" b="1" dirty="0"/>
          </a:p>
        </p:txBody>
      </p:sp>
      <p:grpSp>
        <p:nvGrpSpPr>
          <p:cNvPr id="26" name="Group 12"/>
          <p:cNvGrpSpPr/>
          <p:nvPr/>
        </p:nvGrpSpPr>
        <p:grpSpPr>
          <a:xfrm>
            <a:off x="735080" y="3573568"/>
            <a:ext cx="7725353" cy="1014406"/>
            <a:chOff x="431831" y="1343024"/>
            <a:chExt cx="8497888" cy="1228720"/>
          </a:xfrm>
        </p:grpSpPr>
        <p:grpSp>
          <p:nvGrpSpPr>
            <p:cNvPr id="27" name="Group 17"/>
            <p:cNvGrpSpPr/>
            <p:nvPr/>
          </p:nvGrpSpPr>
          <p:grpSpPr>
            <a:xfrm>
              <a:off x="431831" y="1839906"/>
              <a:ext cx="8497888" cy="731838"/>
              <a:chOff x="430213" y="1552575"/>
              <a:chExt cx="8255001" cy="731838"/>
            </a:xfrm>
          </p:grpSpPr>
          <p:sp>
            <p:nvSpPr>
              <p:cNvPr id="29" name="Pentagon 954369"/>
              <p:cNvSpPr>
                <a:spLocks noChangeArrowheads="1"/>
              </p:cNvSpPr>
              <p:nvPr/>
            </p:nvSpPr>
            <p:spPr bwMode="auto">
              <a:xfrm>
                <a:off x="430213" y="1552575"/>
                <a:ext cx="1406908" cy="731838"/>
              </a:xfrm>
              <a:prstGeom prst="homePlate">
                <a:avLst>
                  <a:gd name="adj" fmla="val 39477"/>
                </a:avLst>
              </a:prstGeom>
              <a:solidFill>
                <a:schemeClr val="accent6">
                  <a:lumMod val="7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anchor="ctr"/>
              <a:lstStyle/>
              <a:p>
                <a:pPr algn="ctr"/>
                <a:r>
                  <a:rPr lang="pt-BR" b="1" dirty="0" smtClean="0"/>
                  <a:t>Gestão de </a:t>
                </a:r>
              </a:p>
              <a:p>
                <a:pPr algn="ctr"/>
                <a:r>
                  <a:rPr lang="pt-BR" b="1" dirty="0" smtClean="0"/>
                  <a:t>Demanda</a:t>
                </a:r>
                <a:endParaRPr lang="pt-BR" b="1" dirty="0"/>
              </a:p>
            </p:txBody>
          </p:sp>
          <p:sp>
            <p:nvSpPr>
              <p:cNvPr id="30" name="Chevron 954386"/>
              <p:cNvSpPr>
                <a:spLocks noChangeArrowheads="1"/>
              </p:cNvSpPr>
              <p:nvPr/>
            </p:nvSpPr>
            <p:spPr bwMode="auto">
              <a:xfrm>
                <a:off x="1670750" y="1552575"/>
                <a:ext cx="2166938" cy="731838"/>
              </a:xfrm>
              <a:prstGeom prst="chevron">
                <a:avLst>
                  <a:gd name="adj" fmla="val 3601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pt-BR" b="1" dirty="0" smtClean="0"/>
                  <a:t>Desenvolver Solução</a:t>
                </a:r>
                <a:endParaRPr lang="pt-BR" b="1" dirty="0"/>
              </a:p>
            </p:txBody>
          </p:sp>
          <p:sp>
            <p:nvSpPr>
              <p:cNvPr id="31" name="Chevron 954387"/>
              <p:cNvSpPr>
                <a:spLocks noChangeArrowheads="1"/>
              </p:cNvSpPr>
              <p:nvPr/>
            </p:nvSpPr>
            <p:spPr bwMode="auto">
              <a:xfrm>
                <a:off x="3683800" y="1552575"/>
                <a:ext cx="1461950" cy="731838"/>
              </a:xfrm>
              <a:prstGeom prst="chevron">
                <a:avLst>
                  <a:gd name="adj" fmla="val 36011"/>
                </a:avLst>
              </a:prstGeom>
              <a:solidFill>
                <a:schemeClr val="accent6">
                  <a:lumMod val="7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anchor="ctr"/>
              <a:lstStyle/>
              <a:p>
                <a:pPr algn="ctr"/>
                <a:r>
                  <a:rPr lang="pt-BR" b="1" dirty="0"/>
                  <a:t>Gestão </a:t>
                </a:r>
              </a:p>
              <a:p>
                <a:pPr algn="ctr"/>
                <a:r>
                  <a:rPr lang="pt-BR" b="1" dirty="0"/>
                  <a:t>de Testes</a:t>
                </a:r>
              </a:p>
            </p:txBody>
          </p:sp>
          <p:sp>
            <p:nvSpPr>
              <p:cNvPr id="32" name="Chevron 954388"/>
              <p:cNvSpPr>
                <a:spLocks noChangeArrowheads="1"/>
              </p:cNvSpPr>
              <p:nvPr/>
            </p:nvSpPr>
            <p:spPr bwMode="auto">
              <a:xfrm>
                <a:off x="6491258" y="1552575"/>
                <a:ext cx="2193956" cy="731838"/>
              </a:xfrm>
              <a:prstGeom prst="chevron">
                <a:avLst>
                  <a:gd name="adj" fmla="val 36011"/>
                </a:avLst>
              </a:prstGeom>
              <a:solidFill>
                <a:schemeClr val="accent6">
                  <a:lumMod val="7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anchor="ctr"/>
              <a:lstStyle/>
              <a:p>
                <a:pPr algn="ctr"/>
                <a:r>
                  <a:rPr lang="pt-BR" b="1" dirty="0"/>
                  <a:t>Suportar &amp;</a:t>
                </a:r>
              </a:p>
              <a:p>
                <a:pPr algn="ctr"/>
                <a:r>
                  <a:rPr lang="pt-BR" b="1" dirty="0"/>
                  <a:t>Operar TI</a:t>
                </a:r>
              </a:p>
            </p:txBody>
          </p:sp>
        </p:grpSp>
        <p:sp>
          <p:nvSpPr>
            <p:cNvPr id="28" name="Pentagon 954369"/>
            <p:cNvSpPr>
              <a:spLocks noChangeArrowheads="1"/>
            </p:cNvSpPr>
            <p:nvPr/>
          </p:nvSpPr>
          <p:spPr bwMode="auto">
            <a:xfrm>
              <a:off x="431831" y="1343024"/>
              <a:ext cx="8497887" cy="428628"/>
            </a:xfrm>
            <a:prstGeom prst="homePlate">
              <a:avLst>
                <a:gd name="adj" fmla="val 3947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anchor="ctr"/>
            <a:lstStyle/>
            <a:p>
              <a:pPr algn="ctr"/>
              <a:r>
                <a:rPr lang="pt-BR" sz="1600" b="1" i="1" dirty="0" smtClean="0"/>
                <a:t>Governança de TI</a:t>
              </a:r>
              <a:endParaRPr lang="pt-BR" sz="1600" b="1" i="1" dirty="0"/>
            </a:p>
          </p:txBody>
        </p:sp>
      </p:grpSp>
      <p:sp>
        <p:nvSpPr>
          <p:cNvPr id="33" name="Chevron 954387"/>
          <p:cNvSpPr>
            <a:spLocks noChangeArrowheads="1"/>
          </p:cNvSpPr>
          <p:nvPr/>
        </p:nvSpPr>
        <p:spPr bwMode="auto">
          <a:xfrm>
            <a:off x="4998209" y="3983784"/>
            <a:ext cx="1542246" cy="604190"/>
          </a:xfrm>
          <a:prstGeom prst="chevron">
            <a:avLst>
              <a:gd name="adj" fmla="val 36011"/>
            </a:avLst>
          </a:prstGeom>
          <a:solidFill>
            <a:schemeClr val="accent6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/>
            <a:r>
              <a:rPr lang="pt-BR" b="1" dirty="0" smtClean="0"/>
              <a:t>Gestão </a:t>
            </a:r>
          </a:p>
          <a:p>
            <a:pPr algn="ctr"/>
            <a:r>
              <a:rPr lang="pt-BR" b="1" dirty="0" smtClean="0"/>
              <a:t>de Release</a:t>
            </a:r>
            <a:endParaRPr lang="pt-BR" b="1" dirty="0"/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-287725" y="3751404"/>
            <a:ext cx="149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Processo de TI com GSOA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2109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24376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br>
              <a:rPr lang="pt-BR" dirty="0" smtClean="0"/>
            </a:br>
            <a:r>
              <a:rPr lang="pt-BR" b="0" i="1" dirty="0" smtClean="0"/>
              <a:t>Arquitetura de Referência (</a:t>
            </a:r>
            <a:r>
              <a:rPr lang="pt-BR" b="0" i="1" dirty="0"/>
              <a:t>Padrões, Políticas e </a:t>
            </a:r>
            <a:r>
              <a:rPr lang="pt-BR" b="0" i="1" dirty="0" smtClean="0"/>
              <a:t>Procedimentos)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876873" y="1275606"/>
            <a:ext cx="5015607" cy="3711785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/>
              <a:t>A</a:t>
            </a:r>
            <a:r>
              <a:rPr lang="pt-BR" b="1" dirty="0" smtClean="0"/>
              <a:t>rquitetura de </a:t>
            </a:r>
            <a:r>
              <a:rPr lang="pt-BR" b="1" dirty="0"/>
              <a:t>S</a:t>
            </a:r>
            <a:r>
              <a:rPr lang="pt-BR" b="1" dirty="0" smtClean="0"/>
              <a:t>erviços </a:t>
            </a:r>
            <a:r>
              <a:rPr lang="pt-BR" dirty="0" smtClean="0"/>
              <a:t>da Oi irá ser construída utilizando a nova </a:t>
            </a:r>
            <a:r>
              <a:rPr lang="pt-BR" b="1" dirty="0"/>
              <a:t>Arquitetura de Referência </a:t>
            </a:r>
            <a:r>
              <a:rPr lang="pt-BR" dirty="0" smtClean="0"/>
              <a:t>SOA. Esta provê os </a:t>
            </a:r>
            <a:r>
              <a:rPr lang="pt-BR" b="1" dirty="0" smtClean="0"/>
              <a:t>padrões</a:t>
            </a:r>
            <a:r>
              <a:rPr lang="pt-BR" dirty="0" smtClean="0"/>
              <a:t> de utilização de funcionalidades de </a:t>
            </a:r>
            <a:r>
              <a:rPr lang="pt-BR" b="1" dirty="0" smtClean="0"/>
              <a:t>Integração </a:t>
            </a:r>
            <a:r>
              <a:rPr lang="pt-BR" dirty="0" smtClean="0"/>
              <a:t>que permitirão construir novos componentes de software (serviços) que servirão de base para novas soluções.</a:t>
            </a:r>
          </a:p>
          <a:p>
            <a:endParaRPr lang="pt-BR" dirty="0" smtClean="0"/>
          </a:p>
          <a:p>
            <a:r>
              <a:rPr lang="pt-BR" dirty="0" smtClean="0"/>
              <a:t>Estes novos serviços irão ser construídos baseados em 3 camadas (Negócio, Orquestração e Aplicação). </a:t>
            </a:r>
          </a:p>
          <a:p>
            <a:endParaRPr lang="pt-BR" dirty="0" smtClean="0"/>
          </a:p>
          <a:p>
            <a:r>
              <a:rPr lang="pt-BR" dirty="0" smtClean="0"/>
              <a:t>Todas as capacidades de um ESB (Enterprise Service Bus, ou Barramento Corporativo), tais como </a:t>
            </a:r>
            <a:r>
              <a:rPr lang="pt-BR" b="1" dirty="0" smtClean="0"/>
              <a:t>Validação</a:t>
            </a:r>
            <a:r>
              <a:rPr lang="pt-BR" dirty="0" smtClean="0"/>
              <a:t>, </a:t>
            </a:r>
            <a:r>
              <a:rPr lang="pt-BR" b="1" dirty="0" smtClean="0"/>
              <a:t>Enriquecimento</a:t>
            </a:r>
            <a:r>
              <a:rPr lang="pt-BR" dirty="0" smtClean="0"/>
              <a:t>, </a:t>
            </a:r>
            <a:r>
              <a:rPr lang="pt-BR" b="1" dirty="0" smtClean="0"/>
              <a:t>Transformação</a:t>
            </a:r>
            <a:r>
              <a:rPr lang="pt-BR" dirty="0" smtClean="0"/>
              <a:t>, </a:t>
            </a:r>
            <a:r>
              <a:rPr lang="pt-BR" b="1" dirty="0" smtClean="0"/>
              <a:t>Roteamento</a:t>
            </a:r>
            <a:r>
              <a:rPr lang="pt-BR" dirty="0" smtClean="0"/>
              <a:t> e </a:t>
            </a:r>
            <a:r>
              <a:rPr lang="pt-BR" b="1" dirty="0" smtClean="0"/>
              <a:t>Operações</a:t>
            </a:r>
            <a:r>
              <a:rPr lang="pt-BR" dirty="0" smtClean="0"/>
              <a:t> (Padrão VETRO) e os padrões de comunicação irão estar disponíveis para a implementação destes serviços de integração.</a:t>
            </a:r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3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24376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br>
              <a:rPr lang="pt-BR" dirty="0" smtClean="0"/>
            </a:br>
            <a:r>
              <a:rPr lang="pt-BR" b="0" i="1" dirty="0" smtClean="0"/>
              <a:t>Repositório de Ativos (Serviços)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3131840" y="1321826"/>
            <a:ext cx="540060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O(s) Repositório(s) de Ativos são os </a:t>
            </a:r>
            <a:r>
              <a:rPr lang="pt-BR" b="1" dirty="0" smtClean="0"/>
              <a:t>componentes tecnológicos </a:t>
            </a:r>
            <a:r>
              <a:rPr lang="pt-BR" dirty="0" smtClean="0"/>
              <a:t>que suportam o armazenamento de todas </a:t>
            </a:r>
            <a:r>
              <a:rPr lang="pt-BR" dirty="0"/>
              <a:t>as informações da arquitetura </a:t>
            </a:r>
            <a:r>
              <a:rPr lang="pt-BR" dirty="0" smtClean="0"/>
              <a:t>que estão </a:t>
            </a:r>
            <a:r>
              <a:rPr lang="pt-BR" dirty="0"/>
              <a:t>disponíveis para conhecimento de </a:t>
            </a:r>
            <a:r>
              <a:rPr lang="pt-BR" dirty="0" smtClean="0"/>
              <a:t>todos. </a:t>
            </a:r>
          </a:p>
          <a:p>
            <a:r>
              <a:rPr lang="pt-BR" dirty="0" smtClean="0"/>
              <a:t>Os </a:t>
            </a:r>
            <a:r>
              <a:rPr lang="pt-BR" b="1" dirty="0" smtClean="0"/>
              <a:t>ativos da arquitetura de serviços </a:t>
            </a:r>
            <a:r>
              <a:rPr lang="pt-BR" dirty="0" smtClean="0"/>
              <a:t>a serem geridos incluem: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Contrato(s) de Serviços</a:t>
            </a:r>
            <a:r>
              <a:rPr lang="pt-BR" dirty="0" smtClean="0"/>
              <a:t> e os artefatos técnicos associados (WSDL, XSD);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Entidades de Negócio </a:t>
            </a:r>
            <a:r>
              <a:rPr lang="pt-BR" dirty="0" smtClean="0"/>
              <a:t>e outros </a:t>
            </a:r>
            <a:r>
              <a:rPr lang="pt-BR" b="1" dirty="0" smtClean="0"/>
              <a:t>Metadados</a:t>
            </a:r>
            <a:r>
              <a:rPr lang="pt-BR" dirty="0" smtClean="0"/>
              <a:t> que definem a informação que transita pela arquitetura;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Regras de Negócio (“</a:t>
            </a:r>
            <a:r>
              <a:rPr lang="pt-BR" i="1" dirty="0" smtClean="0"/>
              <a:t>Business </a:t>
            </a:r>
            <a:r>
              <a:rPr lang="pt-BR" i="1" dirty="0" err="1" smtClean="0"/>
              <a:t>Rules</a:t>
            </a:r>
            <a:r>
              <a:rPr lang="pt-BR" dirty="0" smtClean="0"/>
              <a:t>”);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Especificações</a:t>
            </a:r>
            <a:r>
              <a:rPr lang="pt-BR" dirty="0" smtClean="0"/>
              <a:t> (funcionais e/ou técnicas) que descrevem as capacidades dos serviços e as políticas usadas pelos serviços (</a:t>
            </a:r>
            <a:r>
              <a:rPr lang="pt-BR" dirty="0"/>
              <a:t>tais como </a:t>
            </a:r>
            <a:r>
              <a:rPr lang="pt-BR" b="1" dirty="0"/>
              <a:t>políticas de segurança </a:t>
            </a:r>
            <a:r>
              <a:rPr lang="pt-BR" dirty="0"/>
              <a:t>ou de </a:t>
            </a:r>
            <a:r>
              <a:rPr lang="pt-BR" b="1" dirty="0"/>
              <a:t>gestão de erros</a:t>
            </a:r>
            <a:r>
              <a:rPr lang="pt-BR" dirty="0"/>
              <a:t>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Documentos de Arquitetura </a:t>
            </a:r>
            <a:r>
              <a:rPr lang="pt-BR" dirty="0" smtClean="0"/>
              <a:t>tais como padrões, políticas, procedimentos &amp; templates que suportam a construção da arquitetura.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3638"/>
            <a:ext cx="2570303" cy="298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8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Governança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SOA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Relacionamento com outros processos de governança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" y="2139702"/>
            <a:ext cx="651447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432000" y="1131590"/>
            <a:ext cx="8146800" cy="73866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Governança</a:t>
            </a:r>
            <a:r>
              <a:rPr kumimoji="0" lang="pt-BR" sz="1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SOA 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está relacionad</a:t>
            </a:r>
            <a:r>
              <a:rPr lang="pt-BR" sz="1400" noProof="0" dirty="0" smtClean="0">
                <a:latin typeface="Arial"/>
                <a:cs typeface="Arial"/>
              </a:rPr>
              <a:t>a com outros processos de Governança, especialmente</a:t>
            </a:r>
            <a:r>
              <a:rPr lang="pt-BR" sz="1400" dirty="0" smtClean="0">
                <a:latin typeface="Arial"/>
                <a:cs typeface="Arial"/>
              </a:rPr>
              <a:t> o de Dados (Informação).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Informação Corporativa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(ou os Dados) é </a:t>
            </a:r>
            <a:r>
              <a:rPr lang="pt-BR" sz="1400" dirty="0">
                <a:latin typeface="Arial"/>
                <a:cs typeface="Arial"/>
              </a:rPr>
              <a:t>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ponto agregador entre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Aplicações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e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Integração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843808" y="1131590"/>
            <a:ext cx="5904656" cy="3693319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Para garantir uma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gestão mais adequada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 identificação e desenvolvimento de serviços na Oi, consumidores e provedores de serviços (Aplicações) irão interagir através de 3 áreas (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Modelo Canônico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Dados de  Referência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Integração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algn="just" eaLnBrk="0" hangingPunct="0">
              <a:spcBef>
                <a:spcPts val="336"/>
              </a:spcBef>
            </a:pP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b="1" dirty="0" smtClean="0"/>
              <a:t>Modelo Canônico </a:t>
            </a:r>
            <a:r>
              <a:rPr lang="pt-BR" dirty="0"/>
              <a:t>servirá de </a:t>
            </a:r>
            <a:r>
              <a:rPr lang="pt-BR" b="1" dirty="0"/>
              <a:t>vocabulário comum </a:t>
            </a:r>
            <a:r>
              <a:rPr lang="pt-BR" dirty="0"/>
              <a:t>entre</a:t>
            </a:r>
            <a:r>
              <a:rPr lang="pt-PT" dirty="0">
                <a:latin typeface="Myriad Pro" pitchFamily="34" charset="0"/>
              </a:rPr>
              <a:t> todos os sistemas e/ou aplicações que tenham de passar informação relevante através do </a:t>
            </a:r>
            <a:r>
              <a:rPr lang="pt-PT" dirty="0" smtClean="0">
                <a:latin typeface="Myriad Pro" pitchFamily="34" charset="0"/>
              </a:rPr>
              <a:t>Barramento. 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Alguns dos atributos das entidades de negócio que irão transitar no Barramento serão identifcados como </a:t>
            </a:r>
            <a:r>
              <a:rPr lang="pt-PT" b="1" dirty="0" smtClean="0">
                <a:latin typeface="Myriad Pro" pitchFamily="34" charset="0"/>
              </a:rPr>
              <a:t>Dados de Referência</a:t>
            </a:r>
            <a:r>
              <a:rPr lang="pt-PT" dirty="0" smtClean="0">
                <a:latin typeface="Myriad Pro" pitchFamily="34" charset="0"/>
              </a:rPr>
              <a:t>. Estes serão geridos independentemente e caberá a uma equipa dedicada a </a:t>
            </a:r>
            <a:r>
              <a:rPr lang="pt-PT" b="1" dirty="0" smtClean="0">
                <a:latin typeface="Myriad Pro" pitchFamily="34" charset="0"/>
              </a:rPr>
              <a:t>identificação e manutenção destes dados </a:t>
            </a:r>
            <a:r>
              <a:rPr lang="pt-PT" dirty="0" smtClean="0">
                <a:latin typeface="Myriad Pro" pitchFamily="34" charset="0"/>
              </a:rPr>
              <a:t>e do seu </a:t>
            </a:r>
            <a:r>
              <a:rPr lang="pt-PT" b="1" dirty="0" smtClean="0">
                <a:latin typeface="Myriad Pro" pitchFamily="34" charset="0"/>
              </a:rPr>
              <a:t>mapeamento</a:t>
            </a:r>
            <a:r>
              <a:rPr lang="pt-PT" dirty="0" smtClean="0">
                <a:latin typeface="Myriad Pro" pitchFamily="34" charset="0"/>
              </a:rPr>
              <a:t> entre os diversos sistemas e/ou aplicações.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Integração,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através da nova Arquitetura de Serviços irá depois disponibilizar aos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consumidores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através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serviços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funcionalidades e dados dos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provedores.</a:t>
            </a:r>
            <a:endParaRPr lang="pt-PT" b="1" dirty="0" smtClean="0">
              <a:latin typeface="Myriad Pro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8" y="1275606"/>
            <a:ext cx="223870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br>
              <a:rPr lang="pt-BR" dirty="0" smtClean="0"/>
            </a:br>
            <a:r>
              <a:rPr lang="pt-BR" b="0" i="1" dirty="0" smtClean="0"/>
              <a:t>Relação com Governança de Dados (ou Informação)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4283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2378"/>
            <a:ext cx="1830593" cy="3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br>
              <a:rPr lang="pt-BR" dirty="0" smtClean="0"/>
            </a:br>
            <a:r>
              <a:rPr lang="pt-BR" b="0" i="1" dirty="0"/>
              <a:t>Processo de </a:t>
            </a:r>
            <a:r>
              <a:rPr lang="pt-BR" b="0" i="1" dirty="0" smtClean="0"/>
              <a:t>Governança de Dados</a:t>
            </a:r>
            <a:endParaRPr lang="pt-BR" b="0" i="1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2699792" y="1203598"/>
            <a:ext cx="5976664" cy="360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</a:t>
            </a:r>
            <a:r>
              <a:rPr lang="pt-BR" b="1" dirty="0"/>
              <a:t>g</a:t>
            </a:r>
            <a:r>
              <a:rPr lang="pt-BR" b="1" dirty="0" smtClean="0"/>
              <a:t>overnança dos dados </a:t>
            </a:r>
            <a:r>
              <a:rPr lang="pt-BR" dirty="0" smtClean="0"/>
              <a:t>que trafegam na Integração é uma necessidade para a Arquitetura de Serviços. Esta etapa de identificação dos dados é permissa base para um design ótimo dos serviços.</a:t>
            </a:r>
          </a:p>
          <a:p>
            <a:endParaRPr lang="pt-BR" dirty="0" smtClean="0"/>
          </a:p>
          <a:p>
            <a:r>
              <a:rPr lang="pt-BR" dirty="0" smtClean="0"/>
              <a:t>A Equipa de </a:t>
            </a:r>
            <a:r>
              <a:rPr lang="pt-BR" b="1" dirty="0" smtClean="0"/>
              <a:t>Arquitetura (de Dados) </a:t>
            </a:r>
            <a:r>
              <a:rPr lang="pt-BR" dirty="0" smtClean="0"/>
              <a:t>participa no </a:t>
            </a:r>
            <a:r>
              <a:rPr lang="pt-BR" b="1" dirty="0"/>
              <a:t>P</a:t>
            </a:r>
            <a:r>
              <a:rPr lang="pt-BR" b="1" dirty="0" smtClean="0"/>
              <a:t>rocesso GSOA </a:t>
            </a:r>
            <a:r>
              <a:rPr lang="pt-BR" dirty="0" smtClean="0"/>
              <a:t>como garante da rastreabilidade dos dados corporativos fim-a-fim na solução de Integração. Isto é realizado pela: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Myriad Pro" pitchFamily="34" charset="0"/>
              </a:rPr>
              <a:t>Identificação do Modelo de Dados do projeto e definição </a:t>
            </a:r>
            <a:r>
              <a:rPr lang="pt-BR" dirty="0">
                <a:latin typeface="Myriad Pro" pitchFamily="34" charset="0"/>
              </a:rPr>
              <a:t>do Modelo </a:t>
            </a:r>
            <a:r>
              <a:rPr lang="pt-BR" dirty="0" smtClean="0">
                <a:latin typeface="Myriad Pro" pitchFamily="34" charset="0"/>
              </a:rPr>
              <a:t>Canônico usado no projeto;</a:t>
            </a:r>
            <a:endParaRPr lang="pt-BR" dirty="0">
              <a:latin typeface="Myriad Pro" pitchFamily="34" charset="0"/>
            </a:endParaRP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Myriad Pro" pitchFamily="34" charset="0"/>
              </a:rPr>
              <a:t>Identificação e Definição dos Dados de Referência do projeto;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PT" dirty="0">
                <a:latin typeface="Myriad Pro" pitchFamily="34" charset="0"/>
              </a:rPr>
              <a:t>Governança do Modelo Canônico Corporativo e Dados de Referência</a:t>
            </a:r>
            <a:r>
              <a:rPr lang="pt-PT" dirty="0" smtClean="0">
                <a:latin typeface="Myriad Pro" pitchFamily="34" charset="0"/>
              </a:rPr>
              <a:t>;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endParaRPr lang="pt-PT" dirty="0" smtClean="0">
              <a:latin typeface="Myriad Pro" pitchFamily="34" charset="0"/>
            </a:endParaRPr>
          </a:p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Myriad Pro" pitchFamily="34" charset="0"/>
              </a:rPr>
              <a:t>Estas atividades servirão de base para a </a:t>
            </a:r>
            <a:r>
              <a:rPr lang="pt-PT" b="1" dirty="0" smtClean="0">
                <a:latin typeface="Myriad Pro" pitchFamily="34" charset="0"/>
              </a:rPr>
              <a:t>Modelação do Modelo de Integração Online</a:t>
            </a:r>
            <a:r>
              <a:rPr lang="pt-PT" dirty="0" smtClean="0">
                <a:latin typeface="Myriad Pro" pitchFamily="34" charset="0"/>
              </a:rPr>
              <a:t> das Entidades usadas na Arquitetura de Serviços.</a:t>
            </a:r>
            <a:endParaRPr lang="pt-PT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2547" y="309786"/>
            <a:ext cx="73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Governança SOA</a:t>
            </a:r>
          </a:p>
          <a:p>
            <a:r>
              <a:rPr lang="pt-PT" i="1" dirty="0" smtClean="0">
                <a:solidFill>
                  <a:srgbClr val="009AA6"/>
                </a:solidFill>
                <a:latin typeface="Arial"/>
                <a:cs typeface="Arial"/>
              </a:rPr>
              <a:t>Do Modelo Canônico &amp; Reference Data aos Modelos de Integração</a:t>
            </a:r>
            <a:endParaRPr lang="pt-PT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19438"/>
            <a:ext cx="7667845" cy="588216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PT" dirty="0" smtClean="0"/>
              <a:t>O processo de modelação do Modelo Canônico, Reference Data e Modelos de Integração é </a:t>
            </a:r>
            <a:r>
              <a:rPr lang="pt-PT" b="1" dirty="0" smtClean="0"/>
              <a:t>iterativo</a:t>
            </a:r>
            <a:r>
              <a:rPr lang="pt-PT" dirty="0" smtClean="0"/>
              <a:t> e estão relacionados da seguinte forma</a:t>
            </a:r>
            <a:r>
              <a:rPr lang="pt-PT" dirty="0" smtClean="0">
                <a:solidFill>
                  <a:srgbClr val="000000"/>
                </a:solidFill>
              </a:rPr>
              <a:t>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7728" y="1764798"/>
            <a:ext cx="4572704" cy="605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Modelo Canônico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visão de alto nível das entidades de negócio, </a:t>
            </a:r>
            <a:r>
              <a:rPr lang="pt-P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descreve </a:t>
            </a:r>
            <a:r>
              <a:rPr lang="pt-P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conceito e as suas associações.</a:t>
            </a:r>
          </a:p>
        </p:txBody>
      </p:sp>
      <p:sp>
        <p:nvSpPr>
          <p:cNvPr id="15" name="Rectangle 34"/>
          <p:cNvSpPr/>
          <p:nvPr/>
        </p:nvSpPr>
        <p:spPr>
          <a:xfrm>
            <a:off x="3887728" y="3327687"/>
            <a:ext cx="4572704" cy="600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Os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Modelos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de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Integração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irão traduzir técnicamente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a representação do modelo de dados canónico numa determinada plataforma ou mecanismo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integração (Online e Batch).</a:t>
            </a:r>
          </a:p>
        </p:txBody>
      </p:sp>
      <p:sp>
        <p:nvSpPr>
          <p:cNvPr id="17" name="Rectangle 34"/>
          <p:cNvSpPr/>
          <p:nvPr/>
        </p:nvSpPr>
        <p:spPr>
          <a:xfrm>
            <a:off x="3887728" y="2406737"/>
            <a:ext cx="4572704" cy="86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Canônico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funcionalmente as entidades e os seus atributos, dos quais alguns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são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Dados de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Referência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indicando as respetivas características e diferentes associações com os sistemas que as realizam</a:t>
            </a:r>
            <a:endParaRPr lang="pt-PT" sz="12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18" name="Rectangle 34"/>
          <p:cNvSpPr/>
          <p:nvPr/>
        </p:nvSpPr>
        <p:spPr>
          <a:xfrm>
            <a:off x="3887728" y="3975760"/>
            <a:ext cx="4572704" cy="684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As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Especificações de Serviço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ou/e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Interface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identificam o mapeamento entre as diferentes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mensagens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 utilizadas pelos Interfaces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Sistema utilizando o Modelo Canônico como base.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" name="Seta para cima e para baixo 3"/>
          <p:cNvSpPr/>
          <p:nvPr/>
        </p:nvSpPr>
        <p:spPr>
          <a:xfrm>
            <a:off x="8460432" y="1779369"/>
            <a:ext cx="314672" cy="28444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http://www.ibm.com/developerworks/rational/library/content/03July/2000/2428/2428_fig7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6" y="1803577"/>
            <a:ext cx="2958160" cy="28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entagon 33"/>
          <p:cNvSpPr/>
          <p:nvPr/>
        </p:nvSpPr>
        <p:spPr>
          <a:xfrm>
            <a:off x="540755" y="1803576"/>
            <a:ext cx="3383173" cy="1296137"/>
          </a:xfrm>
          <a:prstGeom prst="homePlate">
            <a:avLst>
              <a:gd name="adj" fmla="val 1609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33"/>
          <p:cNvSpPr/>
          <p:nvPr/>
        </p:nvSpPr>
        <p:spPr>
          <a:xfrm>
            <a:off x="540755" y="3171722"/>
            <a:ext cx="3383173" cy="1488260"/>
          </a:xfrm>
          <a:prstGeom prst="homePlate">
            <a:avLst>
              <a:gd name="adj" fmla="val 1402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3118744" y="2363905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Canônico</a:t>
            </a:r>
          </a:p>
        </p:txBody>
      </p:sp>
      <p:sp>
        <p:nvSpPr>
          <p:cNvPr id="20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6200000">
            <a:off x="3147343" y="3762086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Integração</a:t>
            </a:r>
          </a:p>
        </p:txBody>
      </p:sp>
      <p:sp>
        <p:nvSpPr>
          <p:cNvPr id="16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18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br>
              <a:rPr lang="pt-BR" dirty="0" smtClean="0"/>
            </a:br>
            <a:r>
              <a:rPr lang="pt-BR" b="0" i="1" dirty="0" smtClean="0"/>
              <a:t>Discussão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357200"/>
            <a:ext cx="8028432" cy="646331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Quem está envolvido ao final?</a:t>
            </a:r>
          </a:p>
        </p:txBody>
      </p:sp>
      <p:sp>
        <p:nvSpPr>
          <p:cNvPr id="10" name="Rectangle 6"/>
          <p:cNvSpPr/>
          <p:nvPr/>
        </p:nvSpPr>
        <p:spPr bwMode="auto">
          <a:xfrm>
            <a:off x="6715059" y="3579862"/>
            <a:ext cx="1745373" cy="927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Discussão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5 Minutos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" name="Picture 8" descr="C:\Users\Ezio.Armando\AppData\Local\Microsoft\Windows\Temporary Internet Files\Content.IE5\GB1AWI2J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75806"/>
            <a:ext cx="1335660" cy="15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32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8657"/>
              </p:ext>
            </p:extLst>
          </p:nvPr>
        </p:nvGraphicFramePr>
        <p:xfrm>
          <a:off x="467544" y="1175638"/>
          <a:ext cx="82809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15/01/2015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DRAFT </a:t>
                      </a:r>
                      <a:r>
                        <a:rPr lang="pt-BR" sz="1200" baseline="0" dirty="0" smtClean="0"/>
                        <a:t>para revisão. 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15/01/2015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Remoção</a:t>
                      </a:r>
                      <a:r>
                        <a:rPr lang="pt-BR" sz="1200" baseline="0" dirty="0" smtClean="0"/>
                        <a:t> de alguns slides. Revisão da Agenda.</a:t>
                      </a:r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20/01/2015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Revisão Final</a:t>
                      </a:r>
                      <a:endParaRPr lang="pt-BR" sz="1200" baseline="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Processo de TI com SOA</a:t>
            </a:r>
          </a:p>
        </p:txBody>
      </p:sp>
    </p:spTree>
    <p:extLst>
      <p:ext uri="{BB962C8B-B14F-4D97-AF65-F5344CB8AC3E}">
        <p14:creationId xmlns:p14="http://schemas.microsoft.com/office/powerpoint/2010/main" val="25567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de TI com SOA</a:t>
            </a:r>
            <a:br>
              <a:rPr lang="pt-BR" dirty="0" smtClean="0"/>
            </a:br>
            <a:r>
              <a:rPr lang="pt-BR" b="0" i="1" dirty="0" smtClean="0"/>
              <a:t>Introdução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86" y="2211710"/>
            <a:ext cx="42473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1"/>
          <p:cNvSpPr/>
          <p:nvPr/>
        </p:nvSpPr>
        <p:spPr>
          <a:xfrm>
            <a:off x="6885624" y="4341753"/>
            <a:ext cx="20120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b="1" dirty="0" smtClean="0"/>
              <a:t>Fonte</a:t>
            </a:r>
            <a:r>
              <a:rPr lang="pt-BR" sz="1000" dirty="0" smtClean="0"/>
              <a:t>: Governança </a:t>
            </a:r>
            <a:r>
              <a:rPr lang="pt-BR" sz="1000" dirty="0"/>
              <a:t>SOA </a:t>
            </a:r>
            <a:r>
              <a:rPr lang="pt-BR" sz="1000" dirty="0" smtClean="0"/>
              <a:t> da Oi</a:t>
            </a:r>
            <a:endParaRPr lang="pt-PT" sz="1000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67544" y="1347614"/>
            <a:ext cx="8039248" cy="738664"/>
          </a:xfrm>
        </p:spPr>
        <p:txBody>
          <a:bodyPr/>
          <a:lstStyle/>
          <a:p>
            <a:r>
              <a:rPr lang="pt-BR" dirty="0" smtClean="0"/>
              <a:t>Como mencionado, a </a:t>
            </a:r>
            <a:r>
              <a:rPr lang="pt-BR" b="1" dirty="0" smtClean="0"/>
              <a:t>Governança de Arquitetura </a:t>
            </a:r>
            <a:r>
              <a:rPr lang="pt-BR" dirty="0" smtClean="0"/>
              <a:t>reviu o </a:t>
            </a:r>
            <a:r>
              <a:rPr lang="pt-BR" b="1" dirty="0"/>
              <a:t>P</a:t>
            </a:r>
            <a:r>
              <a:rPr lang="pt-BR" b="1" dirty="0" smtClean="0"/>
              <a:t>rocesso de TI </a:t>
            </a:r>
            <a:r>
              <a:rPr lang="pt-BR" dirty="0" smtClean="0"/>
              <a:t>conjuntamente com a </a:t>
            </a:r>
            <a:r>
              <a:rPr lang="pt-BR" b="1" dirty="0" smtClean="0"/>
              <a:t>Governança de TI </a:t>
            </a:r>
            <a:r>
              <a:rPr lang="pt-BR" dirty="0" smtClean="0"/>
              <a:t>e fez alterações a este para acomodar um novo processo de </a:t>
            </a:r>
            <a:r>
              <a:rPr lang="pt-BR" b="1" dirty="0"/>
              <a:t>G</a:t>
            </a:r>
            <a:r>
              <a:rPr lang="pt-BR" b="1" dirty="0" smtClean="0"/>
              <a:t>overnança SOA </a:t>
            </a:r>
            <a:r>
              <a:rPr lang="pt-BR" dirty="0" smtClean="0"/>
              <a:t>no processo de TI.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249974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pt-BR" sz="1400" dirty="0">
                <a:latin typeface="Arial"/>
                <a:cs typeface="Arial"/>
              </a:rPr>
              <a:t>O </a:t>
            </a:r>
            <a:r>
              <a:rPr lang="pt-BR" sz="1400" b="1" dirty="0">
                <a:latin typeface="Arial"/>
                <a:cs typeface="Arial"/>
              </a:rPr>
              <a:t>processo de TI </a:t>
            </a:r>
            <a:r>
              <a:rPr lang="pt-BR" sz="1400" dirty="0">
                <a:latin typeface="Arial"/>
                <a:cs typeface="Arial"/>
              </a:rPr>
              <a:t>foi adequado para incorporar  </a:t>
            </a:r>
            <a:r>
              <a:rPr lang="pt-BR" sz="1400" dirty="0" smtClean="0">
                <a:latin typeface="Arial"/>
                <a:cs typeface="Arial"/>
              </a:rPr>
              <a:t>novas </a:t>
            </a:r>
            <a:r>
              <a:rPr lang="pt-BR" sz="1400" b="1" dirty="0" smtClean="0">
                <a:latin typeface="Arial"/>
                <a:cs typeface="Arial"/>
              </a:rPr>
              <a:t>atividades</a:t>
            </a:r>
            <a:r>
              <a:rPr lang="pt-BR" sz="1400" dirty="0" smtClean="0">
                <a:latin typeface="Arial"/>
                <a:cs typeface="Arial"/>
              </a:rPr>
              <a:t>, </a:t>
            </a:r>
            <a:r>
              <a:rPr lang="pt-BR" sz="1400" b="1" dirty="0">
                <a:latin typeface="Arial"/>
                <a:cs typeface="Arial"/>
              </a:rPr>
              <a:t>procedimentos</a:t>
            </a:r>
            <a:r>
              <a:rPr lang="pt-BR" sz="1400" dirty="0">
                <a:latin typeface="Arial"/>
                <a:cs typeface="Arial"/>
              </a:rPr>
              <a:t> e </a:t>
            </a:r>
            <a:r>
              <a:rPr lang="pt-BR" sz="1400" b="1" dirty="0" smtClean="0">
                <a:latin typeface="Arial"/>
                <a:cs typeface="Arial"/>
              </a:rPr>
              <a:t>papéis</a:t>
            </a:r>
            <a:r>
              <a:rPr lang="pt-BR" sz="1400" dirty="0" smtClean="0">
                <a:latin typeface="Arial"/>
                <a:cs typeface="Arial"/>
              </a:rPr>
              <a:t> &amp; </a:t>
            </a:r>
            <a:r>
              <a:rPr lang="pt-BR" sz="1400" b="1" dirty="0" smtClean="0">
                <a:latin typeface="Arial"/>
                <a:cs typeface="Arial"/>
              </a:rPr>
              <a:t>responsabilidades</a:t>
            </a:r>
            <a:r>
              <a:rPr lang="pt-BR" sz="1400" dirty="0" smtClean="0">
                <a:latin typeface="Arial"/>
                <a:cs typeface="Arial"/>
              </a:rPr>
              <a:t> </a:t>
            </a:r>
            <a:r>
              <a:rPr lang="pt-BR" sz="1400" dirty="0">
                <a:latin typeface="Arial"/>
                <a:cs typeface="Arial"/>
              </a:rPr>
              <a:t>necessários para a gestão dos novos ativos gerados pela </a:t>
            </a:r>
            <a:r>
              <a:rPr lang="pt-BR" sz="1400" dirty="0" smtClean="0">
                <a:latin typeface="Arial"/>
                <a:cs typeface="Arial"/>
              </a:rPr>
              <a:t>Arquitetura </a:t>
            </a:r>
            <a:r>
              <a:rPr lang="pt-BR" sz="1400" dirty="0">
                <a:latin typeface="Arial"/>
                <a:cs typeface="Arial"/>
              </a:rPr>
              <a:t>de </a:t>
            </a:r>
            <a:r>
              <a:rPr lang="pt-BR" sz="1400" dirty="0" smtClean="0">
                <a:latin typeface="Arial"/>
                <a:cs typeface="Arial"/>
              </a:rPr>
              <a:t>Referência </a:t>
            </a:r>
            <a:r>
              <a:rPr lang="pt-BR" sz="1400" dirty="0">
                <a:latin typeface="Arial"/>
                <a:cs typeface="Arial"/>
              </a:rPr>
              <a:t>SOA.</a:t>
            </a:r>
          </a:p>
        </p:txBody>
      </p:sp>
    </p:spTree>
    <p:extLst>
      <p:ext uri="{BB962C8B-B14F-4D97-AF65-F5344CB8AC3E}">
        <p14:creationId xmlns:p14="http://schemas.microsoft.com/office/powerpoint/2010/main" val="35385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22</a:t>
            </a:fld>
            <a:endParaRPr lang="pt-BR" dirty="0"/>
          </a:p>
        </p:txBody>
      </p:sp>
      <p:grpSp>
        <p:nvGrpSpPr>
          <p:cNvPr id="5" name="Grupo 23"/>
          <p:cNvGrpSpPr/>
          <p:nvPr/>
        </p:nvGrpSpPr>
        <p:grpSpPr>
          <a:xfrm>
            <a:off x="7308304" y="411510"/>
            <a:ext cx="720080" cy="504056"/>
            <a:chOff x="3714750" y="1040383"/>
            <a:chExt cx="1141859" cy="788665"/>
          </a:xfrm>
        </p:grpSpPr>
        <p:pic>
          <p:nvPicPr>
            <p:cNvPr id="6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8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9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</a:t>
            </a:r>
            <a:r>
              <a:rPr lang="pt-BR" dirty="0" smtClean="0"/>
              <a:t>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Papéis</a:t>
            </a:r>
            <a:endParaRPr lang="pt-BR" dirty="0"/>
          </a:p>
        </p:txBody>
      </p:sp>
      <p:sp>
        <p:nvSpPr>
          <p:cNvPr id="17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19438"/>
            <a:ext cx="8171901" cy="588216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PT" dirty="0" smtClean="0"/>
              <a:t>Novos </a:t>
            </a:r>
            <a:r>
              <a:rPr lang="pt-PT" b="1" dirty="0" smtClean="0"/>
              <a:t>papéis</a:t>
            </a:r>
            <a:r>
              <a:rPr lang="pt-PT" dirty="0" smtClean="0"/>
              <a:t> foram definidos, mas estes serão absorvidos nos papéis já existentes na organização de TI</a:t>
            </a:r>
            <a:r>
              <a:rPr lang="pt-PT" dirty="0" smtClean="0">
                <a:solidFill>
                  <a:srgbClr val="000000"/>
                </a:solidFill>
              </a:rPr>
              <a:t>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pic>
        <p:nvPicPr>
          <p:cNvPr id="66" name="Picture 2" descr="Exibir detalh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1635646"/>
            <a:ext cx="528773" cy="476600"/>
          </a:xfrm>
          <a:prstGeom prst="rect">
            <a:avLst/>
          </a:prstGeom>
          <a:noFill/>
        </p:spPr>
      </p:pic>
      <p:sp>
        <p:nvSpPr>
          <p:cNvPr id="68" name="Retângulo 67"/>
          <p:cNvSpPr/>
          <p:nvPr/>
        </p:nvSpPr>
        <p:spPr>
          <a:xfrm>
            <a:off x="610829" y="2116957"/>
            <a:ext cx="7777595" cy="1851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spaço Reservado para Texto 11"/>
          <p:cNvSpPr txBox="1">
            <a:spLocks/>
          </p:cNvSpPr>
          <p:nvPr/>
        </p:nvSpPr>
        <p:spPr>
          <a:xfrm>
            <a:off x="841314" y="1807805"/>
            <a:ext cx="2362534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1313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600" b="1" i="0" u="none" strike="noStrike" kern="1200" normalizeH="0" baseline="0" noProof="0" dirty="0" smtClean="0">
                <a:uLnTx/>
                <a:uFillTx/>
                <a:latin typeface="Arial" pitchFamily="34" charset="0"/>
                <a:ea typeface="MS Gothic" charset="-128"/>
                <a:cs typeface="Arial" pitchFamily="34" charset="0"/>
              </a:rPr>
              <a:t>Novo</a:t>
            </a:r>
            <a:r>
              <a:rPr kumimoji="0" lang="pt-BR" sz="1600" b="1" i="0" u="none" strike="noStrike" kern="1200" normalizeH="0" noProof="0" dirty="0" smtClean="0">
                <a:uLnTx/>
                <a:uFillTx/>
                <a:latin typeface="Arial" pitchFamily="34" charset="0"/>
                <a:ea typeface="MS Gothic" charset="-128"/>
                <a:cs typeface="Arial" pitchFamily="34" charset="0"/>
              </a:rPr>
              <a:t> </a:t>
            </a:r>
            <a:r>
              <a:rPr kumimoji="0" lang="pt-BR" sz="1600" b="1" i="0" u="none" strike="noStrike" kern="1200" normalizeH="0" baseline="0" noProof="0" dirty="0" smtClean="0">
                <a:uLnTx/>
                <a:uFillTx/>
                <a:latin typeface="Arial" pitchFamily="34" charset="0"/>
                <a:ea typeface="MS Gothic" charset="-128"/>
                <a:cs typeface="Arial" pitchFamily="34" charset="0"/>
              </a:rPr>
              <a:t>Papel em SOA</a:t>
            </a:r>
            <a:endParaRPr kumimoji="0" lang="pt-BR" sz="1600" b="1" i="0" u="none" strike="noStrike" kern="1200" normalizeH="0" baseline="0" noProof="0" dirty="0">
              <a:uLnTx/>
              <a:uFillTx/>
              <a:latin typeface="Arial" pitchFamily="34" charset="0"/>
              <a:ea typeface="MS Gothic" charset="-128"/>
              <a:cs typeface="Arial" pitchFamily="34" charset="0"/>
            </a:endParaRPr>
          </a:p>
        </p:txBody>
      </p:sp>
      <p:sp>
        <p:nvSpPr>
          <p:cNvPr id="70" name="Espaço Reservado para Texto 11"/>
          <p:cNvSpPr txBox="1">
            <a:spLocks/>
          </p:cNvSpPr>
          <p:nvPr/>
        </p:nvSpPr>
        <p:spPr>
          <a:xfrm>
            <a:off x="5292080" y="1774531"/>
            <a:ext cx="1710816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1313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pt-BR" sz="1600" b="1" i="0" u="none" strike="noStrike" kern="1200" normalizeH="0" baseline="0" noProof="0" dirty="0" smtClean="0">
                <a:uLnTx/>
                <a:uFillTx/>
                <a:latin typeface="Arial" pitchFamily="34" charset="0"/>
                <a:ea typeface="MS Gothic" charset="-128"/>
                <a:cs typeface="Arial" pitchFamily="34" charset="0"/>
              </a:rPr>
              <a:t>Papéis em TI</a:t>
            </a:r>
            <a:endParaRPr kumimoji="0" lang="pt-BR" sz="1600" b="1" i="0" u="none" strike="noStrike" kern="1200" normalizeH="0" baseline="0" noProof="0" dirty="0">
              <a:uLnTx/>
              <a:uFillTx/>
              <a:latin typeface="Arial" pitchFamily="34" charset="0"/>
              <a:ea typeface="MS Gothic" charset="-128"/>
              <a:cs typeface="Arial" pitchFamily="34" charset="0"/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720943" y="2239386"/>
            <a:ext cx="2555897" cy="4325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Gestor SOA</a:t>
            </a:r>
            <a:endParaRPr lang="pt-BR" sz="1400" b="1" dirty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4067944" y="2239853"/>
            <a:ext cx="4211191" cy="432048"/>
          </a:xfrm>
          <a:prstGeom prst="roundRect">
            <a:avLst/>
          </a:prstGeom>
          <a:solidFill>
            <a:srgbClr val="7577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Gestor Arquitetura de Dados OU Gestor de Integração</a:t>
            </a:r>
            <a:endParaRPr lang="pt-BR" sz="1400" b="1" dirty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73" name="Retângulo de cantos arredondados 72"/>
          <p:cNvSpPr/>
          <p:nvPr/>
        </p:nvSpPr>
        <p:spPr>
          <a:xfrm>
            <a:off x="720943" y="2797588"/>
            <a:ext cx="2555897" cy="450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Líder</a:t>
            </a:r>
            <a:r>
              <a:rPr lang="pt-BR" sz="1400" b="1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SOA</a:t>
            </a:r>
            <a:endParaRPr lang="pt-BR" sz="1400" b="1" dirty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74" name="Retângulo de cantos arredondados 73"/>
          <p:cNvSpPr/>
          <p:nvPr/>
        </p:nvSpPr>
        <p:spPr>
          <a:xfrm>
            <a:off x="4067944" y="2815917"/>
            <a:ext cx="4211191" cy="451744"/>
          </a:xfrm>
          <a:prstGeom prst="roundRect">
            <a:avLst/>
          </a:prstGeom>
          <a:solidFill>
            <a:srgbClr val="7577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 smtClean="0">
              <a:solidFill>
                <a:schemeClr val="tx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Arquiteto de Dados OU Arquiteto de Soluções OU Responsável Técnico de Integração</a:t>
            </a:r>
          </a:p>
          <a:p>
            <a:pPr algn="ctr"/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720943" y="3387301"/>
            <a:ext cx="2555897" cy="4367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CoE SOA</a:t>
            </a:r>
            <a:endParaRPr lang="pt-BR" sz="1400" b="1" dirty="0">
              <a:solidFill>
                <a:schemeClr val="bg1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4067944" y="3413366"/>
            <a:ext cx="4211191" cy="410663"/>
          </a:xfrm>
          <a:prstGeom prst="roundRect">
            <a:avLst/>
          </a:prstGeom>
          <a:solidFill>
            <a:srgbClr val="7577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Arquiteto de Dados E Arquiteto de Soluções 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E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ea typeface="Calibri"/>
                <a:cs typeface="Arial" pitchFamily="34" charset="0"/>
              </a:rPr>
              <a:t> Responsável Técnico Integração </a:t>
            </a:r>
          </a:p>
        </p:txBody>
      </p:sp>
      <p:sp>
        <p:nvSpPr>
          <p:cNvPr id="77" name="Seta para a direita 76"/>
          <p:cNvSpPr/>
          <p:nvPr/>
        </p:nvSpPr>
        <p:spPr>
          <a:xfrm>
            <a:off x="3419872" y="2325560"/>
            <a:ext cx="487984" cy="2023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Seta para a direita 77"/>
          <p:cNvSpPr/>
          <p:nvPr/>
        </p:nvSpPr>
        <p:spPr>
          <a:xfrm>
            <a:off x="3419872" y="2887925"/>
            <a:ext cx="487984" cy="2023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Seta para a direita 78"/>
          <p:cNvSpPr/>
          <p:nvPr/>
        </p:nvSpPr>
        <p:spPr>
          <a:xfrm>
            <a:off x="3419872" y="3477688"/>
            <a:ext cx="487984" cy="2023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1" name="Grupo 23"/>
          <p:cNvGrpSpPr/>
          <p:nvPr/>
        </p:nvGrpSpPr>
        <p:grpSpPr>
          <a:xfrm>
            <a:off x="3971889" y="1663789"/>
            <a:ext cx="720080" cy="504056"/>
            <a:chOff x="3714750" y="1040383"/>
            <a:chExt cx="1141859" cy="788665"/>
          </a:xfrm>
        </p:grpSpPr>
        <p:pic>
          <p:nvPicPr>
            <p:cNvPr id="82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83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84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sp>
        <p:nvSpPr>
          <p:cNvPr id="85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4555" y="4227934"/>
            <a:ext cx="8171901" cy="569103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PT" dirty="0" smtClean="0"/>
              <a:t>Outros papéis, já envolvidos anteriormente no escopo de Integração foram mantidos, mas as suas responsabilidades foram adequados com o novo processo de Governança.</a:t>
            </a:r>
            <a:endParaRPr lang="pt-PT" altLang="pt-P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</a:t>
            </a:r>
            <a:r>
              <a:rPr lang="pt-BR" dirty="0" smtClean="0"/>
              <a:t>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/>
              <a:t>Papéis &amp; Responsabilidades</a:t>
            </a:r>
            <a:endParaRPr lang="pt-BR" dirty="0"/>
          </a:p>
        </p:txBody>
      </p:sp>
      <p:sp>
        <p:nvSpPr>
          <p:cNvPr id="17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19438"/>
            <a:ext cx="8171901" cy="342061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PT" dirty="0" smtClean="0"/>
              <a:t>Responsabilidades definidas para cada ator no processo GSOA</a:t>
            </a:r>
            <a:r>
              <a:rPr lang="pt-PT" dirty="0" smtClean="0">
                <a:solidFill>
                  <a:srgbClr val="000000"/>
                </a:solidFill>
              </a:rPr>
              <a:t>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92708"/>
              </p:ext>
            </p:extLst>
          </p:nvPr>
        </p:nvGraphicFramePr>
        <p:xfrm>
          <a:off x="438564" y="1491630"/>
          <a:ext cx="8309901" cy="3418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5084"/>
                <a:gridCol w="5904656"/>
                <a:gridCol w="144016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Papel</a:t>
                      </a:r>
                      <a:r>
                        <a:rPr lang="pt-B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SOA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Responsabilidade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Papel TI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Gestor</a:t>
                      </a:r>
                      <a:r>
                        <a:rPr lang="pt-BR" sz="1100" b="1" baseline="0" dirty="0" smtClean="0"/>
                        <a:t> SOA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>
                          <a:latin typeface="Arial" pitchFamily="34" charset="0"/>
                          <a:cs typeface="Arial" pitchFamily="34" charset="0"/>
                        </a:rPr>
                        <a:t>Atua em questões decisivas e pontuais no gerenciamento SOA. </a:t>
                      </a:r>
                      <a:r>
                        <a:rPr lang="pt-BR" sz="1100" dirty="0" smtClean="0"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r>
                        <a:rPr lang="pt-BR" sz="1100" baseline="0" dirty="0" smtClean="0">
                          <a:latin typeface="Arial" pitchFamily="34" charset="0"/>
                          <a:cs typeface="Arial" pitchFamily="34" charset="0"/>
                        </a:rPr>
                        <a:t> por analisar criteriosamente causas e efeitos dos ativos identificados, atuar em reuniões, fóruns e apresentações a fim de esclarecer conceitos, padrões e definições GSOA. </a:t>
                      </a:r>
                      <a:endParaRPr lang="pt-BR" sz="1100" b="1" dirty="0" smtClean="0">
                        <a:solidFill>
                          <a:schemeClr val="bg2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Gestor</a:t>
                      </a:r>
                      <a:r>
                        <a:rPr lang="pt-BR" sz="1100" baseline="0" dirty="0" smtClean="0"/>
                        <a:t> de Arquitetura de Dados OU </a:t>
                      </a:r>
                    </a:p>
                    <a:p>
                      <a:r>
                        <a:rPr lang="pt-BR" sz="1100" baseline="0" dirty="0" smtClean="0"/>
                        <a:t>Gestor de Integração</a:t>
                      </a:r>
                      <a:endParaRPr lang="pt-B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Líder SOA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aseline="0" dirty="0" smtClean="0">
                          <a:latin typeface="Arial" pitchFamily="34" charset="0"/>
                          <a:cs typeface="Arial" pitchFamily="34" charset="0"/>
                        </a:rPr>
                        <a:t>Realiza o acompanhamento do projeto </a:t>
                      </a:r>
                      <a:r>
                        <a:rPr lang="pt-BR" sz="1100" dirty="0" smtClean="0">
                          <a:latin typeface="Arial" pitchFamily="34" charset="0"/>
                          <a:cs typeface="Arial" pitchFamily="34" charset="0"/>
                        </a:rPr>
                        <a:t>a fim de prover o </a:t>
                      </a:r>
                      <a:r>
                        <a:rPr lang="pt-BR" sz="1100" baseline="0" noProof="0" dirty="0" smtClean="0">
                          <a:latin typeface="Arial" pitchFamily="34" charset="0"/>
                          <a:cs typeface="Arial" pitchFamily="34" charset="0"/>
                        </a:rPr>
                        <a:t>entendimento</a:t>
                      </a:r>
                      <a:r>
                        <a:rPr lang="pt-BR" sz="1100" baseline="0" dirty="0" smtClean="0">
                          <a:latin typeface="Arial" pitchFamily="34" charset="0"/>
                          <a:cs typeface="Arial" pitchFamily="34" charset="0"/>
                        </a:rPr>
                        <a:t> funcional e técnico dos serviços envolvidos na demanda e fornecer esclarecimentos aos participantes da mesma. O Líder SOA também deve atuar na identificação de Não Conformidades dentro da demanda em que estiver envolvido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Arquiteto de Soluções  OU Arquiteto de Dados OU RT Integração</a:t>
                      </a:r>
                      <a:endParaRPr lang="pt-BR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1" dirty="0" err="1" smtClean="0"/>
                        <a:t>CoE</a:t>
                      </a:r>
                      <a:r>
                        <a:rPr lang="pt-BR" sz="1100" b="1" dirty="0" smtClean="0"/>
                        <a:t> SOA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latin typeface="Arial" pitchFamily="34" charset="0"/>
                          <a:cs typeface="Arial" pitchFamily="34" charset="0"/>
                        </a:rPr>
                        <a:t>Grupo de</a:t>
                      </a:r>
                      <a:r>
                        <a:rPr lang="pt-BR" sz="1100" baseline="0" dirty="0" smtClean="0">
                          <a:latin typeface="Arial" pitchFamily="34" charset="0"/>
                          <a:cs typeface="Arial" pitchFamily="34" charset="0"/>
                        </a:rPr>
                        <a:t> pessoas </a:t>
                      </a:r>
                      <a:r>
                        <a:rPr lang="pt-BR" sz="1100" dirty="0" smtClean="0">
                          <a:latin typeface="Arial" pitchFamily="34" charset="0"/>
                          <a:cs typeface="Arial" pitchFamily="34" charset="0"/>
                        </a:rPr>
                        <a:t>que garante a implementação correta da Governança SOA nas demandas em questão. A finalidade deste grupo também é a concordância na identificação e especificação dos serviços criados e alterados. São responsáveis na busca da reutilização de serviços, na qualidade da construção dos serviços e pelo registros de Não Conformidades identificadas durante a execução das atividades descritas pelo GSOA.</a:t>
                      </a:r>
                      <a:endParaRPr lang="pt-BR" sz="1100" dirty="0" smtClean="0">
                        <a:solidFill>
                          <a:schemeClr val="bg2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Arquiteto(s) de Dados, Responsável Técnico Integração e Arquiteto(s) de Solução.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1" dirty="0" smtClean="0"/>
                        <a:t>Arquiteto</a:t>
                      </a:r>
                      <a:r>
                        <a:rPr lang="pt-BR" sz="1100" b="1" baseline="0" dirty="0" smtClean="0"/>
                        <a:t> de Solução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latin typeface="Arial" pitchFamily="34" charset="0"/>
                          <a:cs typeface="Arial" pitchFamily="34" charset="0"/>
                        </a:rPr>
                        <a:t>Responsável </a:t>
                      </a:r>
                      <a:r>
                        <a:rPr lang="pt-BR" sz="1100" baseline="0" dirty="0" smtClean="0">
                          <a:latin typeface="Arial" pitchFamily="34" charset="0"/>
                          <a:cs typeface="Arial" pitchFamily="34" charset="0"/>
                        </a:rPr>
                        <a:t>por compreender o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Processos de Negócio e Sistemas envolvidas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na solução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 depois </a:t>
                      </a:r>
                      <a:r>
                        <a:rPr lang="pt-BR" sz="1100" baseline="0" dirty="0" smtClean="0">
                          <a:latin typeface="Arial" pitchFamily="34" charset="0"/>
                          <a:cs typeface="Arial" pitchFamily="34" charset="0"/>
                        </a:rPr>
                        <a:t>elaborar os Diagramas e Lista de Atividades da Solução (incluído no Documento de Arquitetura de Solução - DAS) por forma a identificar dos Serviços de Negócio da demanda em questão</a:t>
                      </a:r>
                      <a:r>
                        <a:rPr lang="pt-BR" sz="11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pt-BR" sz="1100" dirty="0" smtClean="0">
                        <a:solidFill>
                          <a:schemeClr val="bg2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Arquiteto de Solução</a:t>
                      </a:r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23"/>
          <p:cNvGrpSpPr/>
          <p:nvPr/>
        </p:nvGrpSpPr>
        <p:grpSpPr>
          <a:xfrm>
            <a:off x="7308304" y="411510"/>
            <a:ext cx="720080" cy="504056"/>
            <a:chOff x="3714750" y="1040383"/>
            <a:chExt cx="1141859" cy="788665"/>
          </a:xfrm>
        </p:grpSpPr>
        <p:pic>
          <p:nvPicPr>
            <p:cNvPr id="11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12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13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330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</a:t>
            </a:r>
            <a:r>
              <a:rPr lang="pt-BR" dirty="0" smtClean="0"/>
              <a:t>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Papéis &amp; Responsabilidades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4163"/>
              </p:ext>
            </p:extLst>
          </p:nvPr>
        </p:nvGraphicFramePr>
        <p:xfrm>
          <a:off x="438564" y="1491630"/>
          <a:ext cx="8309901" cy="3256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5084"/>
                <a:gridCol w="5904656"/>
                <a:gridCol w="144016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Papel</a:t>
                      </a:r>
                      <a:r>
                        <a:rPr lang="pt-B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SOA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Responsabilidade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Papel TI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Arquiteto de Dados</a:t>
                      </a:r>
                      <a:endParaRPr lang="pt-B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Responsável  por receber o DAS (Documento de Arquitetura de Soluções) e a partir desta de elaborar a Planilha de Interfaces (Inventário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 Serviços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e uma visão do Modelo Canônico da Demanda.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partir destes documentos de solução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ficará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responsável de e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specificar as Entidades de Negócio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identificar os Dados de Referência e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medir o Coeficiente de Reuso dos Serviços.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Arquiteto de Dados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Analista de Integração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Responsável por revisar os Serviços da Planilha de Interfaces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 i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dentificar as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APIs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dos sistemas  que servirão de base para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a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 Serviços de Conetividade na Planilha de Interfaces, bem como por, especificar funcionalmente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 Serviços presentes na Planilha de Interfaces e manter atualizado o Repositório de Serviços (cadastrar novos serviços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 atualizar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aqueles modificados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 Analista de Integração também é responsável por acompanhar o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desenvolvimento, teste e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implantação do serviço.</a:t>
                      </a:r>
                      <a:endParaRPr lang="pt-BR" sz="11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Responsável Técnico Integração</a:t>
                      </a: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937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Fábrica de Integração</a:t>
                      </a:r>
                      <a:endParaRPr lang="pt-B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Responsável por especificar tecnicamente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(contrato, códigos de retorno, políticas de segurança),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construir e testar os Serviços identificados que se encontram no Repositório de Serviços.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Fábrica de Integração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Analista de </a:t>
                      </a: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Operação</a:t>
                      </a:r>
                      <a:endParaRPr lang="pt-B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Responsável por realizar a publicação dos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serviços 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produção.</a:t>
                      </a:r>
                      <a:endParaRPr lang="pt-BR" sz="11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Analista de Operação e/ou Produção</a:t>
                      </a:r>
                      <a:endParaRPr lang="pt-B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19438"/>
            <a:ext cx="8171901" cy="342061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PT" dirty="0" smtClean="0"/>
              <a:t>Responsabilidades definidas para cada ator no processo GSOA</a:t>
            </a:r>
            <a:r>
              <a:rPr lang="pt-PT" dirty="0" smtClean="0">
                <a:solidFill>
                  <a:srgbClr val="000000"/>
                </a:solidFill>
              </a:rPr>
              <a:t>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grpSp>
        <p:nvGrpSpPr>
          <p:cNvPr id="11" name="Grupo 23"/>
          <p:cNvGrpSpPr/>
          <p:nvPr/>
        </p:nvGrpSpPr>
        <p:grpSpPr>
          <a:xfrm>
            <a:off x="7308304" y="411510"/>
            <a:ext cx="720080" cy="504056"/>
            <a:chOff x="3714750" y="1040383"/>
            <a:chExt cx="1141859" cy="788665"/>
          </a:xfrm>
        </p:grpSpPr>
        <p:pic>
          <p:nvPicPr>
            <p:cNvPr id="12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13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14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716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TI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Identificação e Desenho de Serviços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682277" y="2048594"/>
            <a:ext cx="3238500" cy="800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400" b="1">
                <a:effectLst/>
                <a:ea typeface="Calibri"/>
                <a:cs typeface="Calibri"/>
              </a:rPr>
              <a:t>Gestão de Demandas</a:t>
            </a:r>
            <a:endParaRPr lang="pt-BR" sz="1100">
              <a:effectLst/>
              <a:ea typeface="Calibri"/>
              <a:cs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7" y="2847424"/>
            <a:ext cx="3281680" cy="769620"/>
          </a:xfrm>
          <a:prstGeom prst="rect">
            <a:avLst/>
          </a:prstGeom>
          <a:noFill/>
        </p:spPr>
      </p:pic>
      <p:pic>
        <p:nvPicPr>
          <p:cNvPr id="38" name="Imagem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062" y="2848694"/>
            <a:ext cx="3332480" cy="778510"/>
          </a:xfrm>
          <a:prstGeom prst="rect">
            <a:avLst/>
          </a:prstGeom>
          <a:noFill/>
        </p:spPr>
      </p:pic>
      <p:sp>
        <p:nvSpPr>
          <p:cNvPr id="39" name="Retângulo 38"/>
          <p:cNvSpPr/>
          <p:nvPr/>
        </p:nvSpPr>
        <p:spPr>
          <a:xfrm>
            <a:off x="3939827" y="2048594"/>
            <a:ext cx="3307715" cy="333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400" b="1" dirty="0">
                <a:effectLst/>
                <a:ea typeface="Calibri"/>
                <a:cs typeface="Calibri"/>
              </a:rPr>
              <a:t>Desenvolver Soluções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39827" y="2401019"/>
            <a:ext cx="1647825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Plano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97177" y="2401019"/>
            <a:ext cx="1647825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Desenho da Solução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42" name="Texto Explicativo 1 41"/>
          <p:cNvSpPr/>
          <p:nvPr/>
        </p:nvSpPr>
        <p:spPr>
          <a:xfrm>
            <a:off x="1139477" y="3848818"/>
            <a:ext cx="1780540" cy="811163"/>
          </a:xfrm>
          <a:prstGeom prst="borderCallout1">
            <a:avLst>
              <a:gd name="adj1" fmla="val -1792"/>
              <a:gd name="adj2" fmla="val 48739"/>
              <a:gd name="adj3" fmla="val -43419"/>
              <a:gd name="adj4" fmla="val 7191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SOA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acessa Repositório de Serviços e identifica possíveis serviços aptos a atender 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demanda (inicia  Planilha de Interfaces).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3" name="Texto Explicativo 1 42"/>
          <p:cNvSpPr/>
          <p:nvPr/>
        </p:nvSpPr>
        <p:spPr>
          <a:xfrm>
            <a:off x="872776" y="987574"/>
            <a:ext cx="2619104" cy="956245"/>
          </a:xfrm>
          <a:prstGeom prst="borderCallout1">
            <a:avLst>
              <a:gd name="adj1" fmla="val 100568"/>
              <a:gd name="adj2" fmla="val 48949"/>
              <a:gd name="adj3" fmla="val 226517"/>
              <a:gd name="adj4" fmla="val 941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Arquitetura de Soluções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avalia o impacto na Governança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SOA </a:t>
            </a:r>
            <a:r>
              <a:rPr lang="pt-BR" sz="1000" dirty="0">
                <a:solidFill>
                  <a:srgbClr val="000000"/>
                </a:solidFill>
                <a:ea typeface="Times New Roman"/>
                <a:cs typeface="Calibri"/>
              </a:rPr>
              <a:t>,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Modelo Canônico e/ou Reference Data.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Caso necessário, envolver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 Gestor do Modelo Canônico e Reference Data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(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Arquitetura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de </a:t>
            </a:r>
            <a:r>
              <a:rPr lang="pt-BR" sz="1000" b="1" dirty="0" smtClean="0">
                <a:solidFill>
                  <a:srgbClr val="000000"/>
                </a:solidFill>
                <a:ea typeface="Times New Roman"/>
                <a:cs typeface="Calibri"/>
              </a:rPr>
              <a:t>Informação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).</a:t>
            </a:r>
            <a:r>
              <a:rPr lang="pt-BR" sz="1000" dirty="0">
                <a:effectLst/>
                <a:ea typeface="Calibri"/>
                <a:cs typeface="Calibri"/>
              </a:rPr>
              <a:t> 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44" name="Texto Explicativo 1 43"/>
          <p:cNvSpPr/>
          <p:nvPr/>
        </p:nvSpPr>
        <p:spPr>
          <a:xfrm>
            <a:off x="2996851" y="4020269"/>
            <a:ext cx="1766887" cy="639713"/>
          </a:xfrm>
          <a:prstGeom prst="borderCallout1">
            <a:avLst>
              <a:gd name="adj1" fmla="val -7618"/>
              <a:gd name="adj2" fmla="val 50856"/>
              <a:gd name="adj3" fmla="val -87226"/>
              <a:gd name="adj4" fmla="val 6802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LT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junto com o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Líder SOA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avalia Mapa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de Requisitos: </a:t>
            </a:r>
            <a:r>
              <a:rPr lang="pt-BR" sz="1000" i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Requisitos  de </a:t>
            </a:r>
            <a:r>
              <a:rPr lang="pt-BR" sz="1000" i="1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Negócio </a:t>
            </a:r>
            <a:r>
              <a:rPr lang="pt-BR" sz="1000" i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X Funcionalidades X Serviços Candidatos.</a:t>
            </a:r>
            <a:endParaRPr lang="pt-BR" sz="800" dirty="0">
              <a:effectLst/>
              <a:latin typeface="Tahoma"/>
              <a:ea typeface="Calibri"/>
            </a:endParaRPr>
          </a:p>
        </p:txBody>
      </p:sp>
      <p:sp>
        <p:nvSpPr>
          <p:cNvPr id="45" name="Texto Explicativo 1 44"/>
          <p:cNvSpPr/>
          <p:nvPr/>
        </p:nvSpPr>
        <p:spPr>
          <a:xfrm>
            <a:off x="5220072" y="3795886"/>
            <a:ext cx="1871980" cy="1089288"/>
          </a:xfrm>
          <a:prstGeom prst="borderCallout1">
            <a:avLst>
              <a:gd name="adj1" fmla="val 870"/>
              <a:gd name="adj2" fmla="val 50947"/>
              <a:gd name="adj3" fmla="val -48673"/>
              <a:gd name="adj4" fmla="val 8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Arquiteto de Soluções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estima prazo de entrega do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Book de Arquitetura (DAS).</a:t>
            </a:r>
            <a:endParaRPr lang="pt-BR" sz="800" dirty="0">
              <a:effectLst/>
              <a:latin typeface="Tahoma"/>
              <a:ea typeface="Calibri"/>
            </a:endParaRPr>
          </a:p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Arquiteto de Dados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estima prazo de entrega da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Visão Macro do Modelo Canônico e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Planilha de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Interfaces.</a:t>
            </a:r>
            <a:endParaRPr lang="pt-BR" sz="800" dirty="0">
              <a:effectLst/>
              <a:latin typeface="Tahoma"/>
              <a:ea typeface="Calibri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054155" y="4080098"/>
            <a:ext cx="1838325" cy="723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just"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O cronograma deve garantir que essas atividades sejam predecessoras da elaboração dos  UC/DF.</a:t>
            </a:r>
            <a:endParaRPr lang="pt-BR" sz="800" dirty="0">
              <a:effectLst/>
              <a:latin typeface="Tahoma"/>
              <a:ea typeface="Calibri"/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3730277" y="987574"/>
            <a:ext cx="1333500" cy="935322"/>
          </a:xfrm>
          <a:prstGeom prst="borderCallout1">
            <a:avLst>
              <a:gd name="adj1" fmla="val 103114"/>
              <a:gd name="adj2" fmla="val 54288"/>
              <a:gd name="adj3" fmla="val 235294"/>
              <a:gd name="adj4" fmla="val 1539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LT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aprova Mapa de Requisitos na Primeira Plenária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.</a:t>
            </a:r>
          </a:p>
          <a:p>
            <a:pPr>
              <a:spcAft>
                <a:spcPts val="0"/>
              </a:spcAft>
            </a:pPr>
            <a:r>
              <a:rPr lang="pt-BR" sz="1000" b="1" dirty="0">
                <a:solidFill>
                  <a:srgbClr val="000000"/>
                </a:solidFill>
                <a:ea typeface="Times New Roman"/>
                <a:cs typeface="Calibri"/>
              </a:rPr>
              <a:t>Arquiteto de Dados 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complementa Planilha </a:t>
            </a:r>
            <a:r>
              <a:rPr lang="pt-BR" sz="1000" dirty="0">
                <a:solidFill>
                  <a:srgbClr val="000000"/>
                </a:solidFill>
                <a:ea typeface="Times New Roman"/>
                <a:cs typeface="Calibri"/>
              </a:rPr>
              <a:t>de 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Interface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8" name="Texto Explicativo 1 47"/>
          <p:cNvSpPr/>
          <p:nvPr/>
        </p:nvSpPr>
        <p:spPr>
          <a:xfrm>
            <a:off x="5152675" y="226138"/>
            <a:ext cx="2006774" cy="1702995"/>
          </a:xfrm>
          <a:prstGeom prst="borderCallout1">
            <a:avLst>
              <a:gd name="adj1" fmla="val 100426"/>
              <a:gd name="adj2" fmla="val 48820"/>
              <a:gd name="adj3" fmla="val 166370"/>
              <a:gd name="adj4" fmla="val 568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1.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Arquiteto de Solução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elabora Diagrama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 List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de Atividades no Documento Arq. de Solução (DAS).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2.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Arquiteto de Dados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elabora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Visão Macro do Modelo Canônico e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Planilha de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Interface e inicia outros  artefatos do Modelo Canônico e Reference Data.</a:t>
            </a:r>
          </a:p>
          <a:p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3. </a:t>
            </a:r>
            <a:r>
              <a:rPr lang="pt-BR" sz="1000" b="1" dirty="0" smtClean="0">
                <a:solidFill>
                  <a:srgbClr val="000000"/>
                </a:solidFill>
                <a:ea typeface="Times New Roman"/>
                <a:cs typeface="Calibri"/>
              </a:rPr>
              <a:t>Área de Integração 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especifica funcionalmente Serviços de Integração</a:t>
            </a:r>
            <a:endParaRPr lang="pt-BR" sz="1000" dirty="0">
              <a:solidFill>
                <a:srgbClr val="000000"/>
              </a:solidFill>
              <a:ea typeface="Times New Roman"/>
              <a:cs typeface="Calibri"/>
            </a:endParaRPr>
          </a:p>
          <a:p>
            <a:pPr>
              <a:spcAft>
                <a:spcPts val="0"/>
              </a:spcAft>
            </a:pP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9" name="Texto Explicativo 1 48"/>
          <p:cNvSpPr/>
          <p:nvPr/>
        </p:nvSpPr>
        <p:spPr>
          <a:xfrm>
            <a:off x="7368192" y="2846782"/>
            <a:ext cx="1524288" cy="770262"/>
          </a:xfrm>
          <a:prstGeom prst="borderCallout1">
            <a:avLst>
              <a:gd name="adj1" fmla="val 49845"/>
              <a:gd name="adj2" fmla="val 2168"/>
              <a:gd name="adj3" fmla="val 75948"/>
              <a:gd name="adj4" fmla="val -3182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 Arquiteto de Informação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realiza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aprovação conjunta de todos os artefatos elaborados no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DSOL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19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5267" y="382449"/>
            <a:ext cx="605125" cy="605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92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DAS (que inclui Diagrama &amp; Lista de Atividades)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251357367"/>
              </p:ext>
            </p:extLst>
          </p:nvPr>
        </p:nvGraphicFramePr>
        <p:xfrm>
          <a:off x="462406" y="2663294"/>
          <a:ext cx="4109594" cy="2296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DAS (Documento de Arquitetura</a:t>
                      </a:r>
                      <a:r>
                        <a:rPr lang="pt-BR" sz="1200" b="1" baseline="0" dirty="0" smtClean="0"/>
                        <a:t> de Solução</a:t>
                      </a:r>
                      <a:r>
                        <a:rPr lang="pt-BR" sz="1200" b="1" dirty="0" smtClean="0"/>
                        <a:t>)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Tem a finalidade de coletar, analisar e definir as necessidades e capacidades do(s) sistema(s) envolvido(s) na solução e seu respectivo escopo. Identifica as</a:t>
                      </a:r>
                      <a:r>
                        <a:rPr lang="pt-BR" sz="1200" b="1" baseline="0" dirty="0" smtClean="0"/>
                        <a:t> atividades sistémicas </a:t>
                      </a:r>
                      <a:r>
                        <a:rPr lang="pt-BR" sz="1200" baseline="0" dirty="0" smtClean="0"/>
                        <a:t>e </a:t>
                      </a:r>
                      <a:r>
                        <a:rPr lang="pt-BR" sz="1200" b="1" baseline="0" dirty="0" smtClean="0"/>
                        <a:t>interfaces necessários </a:t>
                      </a:r>
                      <a:r>
                        <a:rPr lang="pt-BR" sz="1200" baseline="0" dirty="0" smtClean="0"/>
                        <a:t>entre sistemas. Também regista os </a:t>
                      </a:r>
                      <a:r>
                        <a:rPr lang="pt-BR" sz="1200" b="1" baseline="0" dirty="0" smtClean="0"/>
                        <a:t>trade-</a:t>
                      </a:r>
                      <a:r>
                        <a:rPr lang="pt-BR" sz="1200" b="1" baseline="0" dirty="0" err="1" smtClean="0"/>
                        <a:t>offs</a:t>
                      </a:r>
                      <a:r>
                        <a:rPr lang="pt-BR" sz="1200" baseline="0" dirty="0" smtClean="0"/>
                        <a:t> e </a:t>
                      </a:r>
                      <a:r>
                        <a:rPr lang="pt-BR" sz="1200" b="1" baseline="0" dirty="0" smtClean="0"/>
                        <a:t>pareceres de arquitetura </a:t>
                      </a:r>
                      <a:r>
                        <a:rPr lang="pt-BR" sz="1200" baseline="0" dirty="0" smtClean="0"/>
                        <a:t>realizados na definição da Arquitetura da Solução.</a:t>
                      </a:r>
                      <a:endParaRPr lang="pt-BR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de Soluções (ou Líder Técnico)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m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67544" y="1468858"/>
            <a:ext cx="1666240" cy="778510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467544" y="1131590"/>
            <a:ext cx="1647825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Desenho da Solução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10" name="Conector de seta reta 19"/>
          <p:cNvCxnSpPr>
            <a:cxnSpLocks noChangeShapeType="1"/>
          </p:cNvCxnSpPr>
          <p:nvPr/>
        </p:nvCxnSpPr>
        <p:spPr bwMode="auto">
          <a:xfrm>
            <a:off x="124990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Elipse 10"/>
          <p:cNvSpPr/>
          <p:nvPr/>
        </p:nvSpPr>
        <p:spPr>
          <a:xfrm>
            <a:off x="118762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7027"/>
            <a:ext cx="3456384" cy="188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50" y="2715766"/>
            <a:ext cx="3291123" cy="16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de seta reta 19"/>
          <p:cNvCxnSpPr>
            <a:cxnSpLocks noChangeShapeType="1"/>
          </p:cNvCxnSpPr>
          <p:nvPr/>
        </p:nvCxnSpPr>
        <p:spPr bwMode="auto">
          <a:xfrm>
            <a:off x="673840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Elipse 12"/>
          <p:cNvSpPr/>
          <p:nvPr/>
        </p:nvSpPr>
        <p:spPr>
          <a:xfrm>
            <a:off x="611560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rot="19600150">
            <a:off x="7697033" y="333489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Projeto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Planilha de Interfaces (Inventário de Serviços)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84309680"/>
              </p:ext>
            </p:extLst>
          </p:nvPr>
        </p:nvGraphicFramePr>
        <p:xfrm>
          <a:off x="462406" y="2663294"/>
          <a:ext cx="4109594" cy="2199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Planilha</a:t>
                      </a:r>
                      <a:r>
                        <a:rPr lang="pt-BR" sz="1200" b="1" baseline="0" dirty="0" smtClean="0"/>
                        <a:t> de Interfaces  – Inventário de Serviços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documento visa refletir a identificação dos interfaces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e/ou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serviços no contexto dum projeto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TI. Ele documenta não só os serviços do Barramento corporativo, mas também P2P e Batch. Apresenta uma visão funcional e técnica (dependências, entidades, nomenclatura, etc...) dos serviços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de Dados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m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67544" y="1468858"/>
            <a:ext cx="1666240" cy="778510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467544" y="1131590"/>
            <a:ext cx="1647825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Desenho da Solução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10" name="Conector de seta reta 19"/>
          <p:cNvCxnSpPr>
            <a:cxnSpLocks noChangeShapeType="1"/>
          </p:cNvCxnSpPr>
          <p:nvPr/>
        </p:nvCxnSpPr>
        <p:spPr bwMode="auto">
          <a:xfrm>
            <a:off x="745848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Elipse 10"/>
          <p:cNvSpPr/>
          <p:nvPr/>
        </p:nvSpPr>
        <p:spPr>
          <a:xfrm>
            <a:off x="683568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9"/>
          <p:cNvCxnSpPr>
            <a:cxnSpLocks noChangeShapeType="1"/>
          </p:cNvCxnSpPr>
          <p:nvPr/>
        </p:nvCxnSpPr>
        <p:spPr bwMode="auto">
          <a:xfrm>
            <a:off x="124990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Elipse 12"/>
          <p:cNvSpPr/>
          <p:nvPr/>
        </p:nvSpPr>
        <p:spPr>
          <a:xfrm>
            <a:off x="118762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46449"/>
            <a:ext cx="4245781" cy="170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45" y="2623046"/>
            <a:ext cx="4044451" cy="142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 rot="19600150">
            <a:off x="7697033" y="333489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Projeto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Modelo Canônico – Visão Macro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12407369"/>
              </p:ext>
            </p:extLst>
          </p:nvPr>
        </p:nvGraphicFramePr>
        <p:xfrm>
          <a:off x="462406" y="2663294"/>
          <a:ext cx="4109594" cy="2113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Modelo Canônico</a:t>
                      </a:r>
                      <a:r>
                        <a:rPr lang="pt-BR" sz="1200" b="1" baseline="0" dirty="0" smtClean="0"/>
                        <a:t> – Visão Macro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Identifica e Define conceitualmente as entidades de negócio e o seu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relacionamento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envolvidas no projeto, e a relação com os processo de negócio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mpactados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e/ou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implementados no projeto.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Clarifica também quais os sistema(s) Master e os atributos principais/chave destas entidades 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de Dados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m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67544" y="1468858"/>
            <a:ext cx="1666240" cy="778510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467544" y="1131590"/>
            <a:ext cx="1647825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Desenho da Solução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10" name="Conector de seta reta 19"/>
          <p:cNvCxnSpPr>
            <a:cxnSpLocks noChangeShapeType="1"/>
          </p:cNvCxnSpPr>
          <p:nvPr/>
        </p:nvCxnSpPr>
        <p:spPr bwMode="auto">
          <a:xfrm>
            <a:off x="745848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Elipse 10"/>
          <p:cNvSpPr/>
          <p:nvPr/>
        </p:nvSpPr>
        <p:spPr>
          <a:xfrm>
            <a:off x="683568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4734"/>
            <a:ext cx="3574415" cy="218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4" y="2824509"/>
            <a:ext cx="3508772" cy="190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 rot="19600150">
            <a:off x="7697033" y="333489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Projeto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Especificação Funcional de Serviço*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646087218"/>
              </p:ext>
            </p:extLst>
          </p:nvPr>
        </p:nvGraphicFramePr>
        <p:xfrm>
          <a:off x="462406" y="2663294"/>
          <a:ext cx="4109594" cy="2113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Especificação</a:t>
                      </a:r>
                      <a:r>
                        <a:rPr lang="pt-BR" sz="1200" b="1" baseline="0" dirty="0" smtClean="0"/>
                        <a:t> Funcional de Serviço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Estes documento define funcionalmente o serviço de negócio. Provê descrição detalhada sobre a funcionalidade que o serviço oferece, os fluxos de execução das operações disponibilizadas (diagrama de sequência, sistemas envolvidos) e identifica as entidades de negócio utilizadas.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Analista de Integração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m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67544" y="1468858"/>
            <a:ext cx="1666240" cy="778510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467544" y="1131590"/>
            <a:ext cx="1647825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Desenho da Solução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12" name="Conector de seta reta 19"/>
          <p:cNvCxnSpPr>
            <a:cxnSpLocks noChangeShapeType="1"/>
          </p:cNvCxnSpPr>
          <p:nvPr/>
        </p:nvCxnSpPr>
        <p:spPr bwMode="auto">
          <a:xfrm>
            <a:off x="124990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Elipse 12"/>
          <p:cNvSpPr/>
          <p:nvPr/>
        </p:nvSpPr>
        <p:spPr>
          <a:xfrm>
            <a:off x="118762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90" y="785614"/>
            <a:ext cx="290036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859782"/>
            <a:ext cx="3456384" cy="1584176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395536" y="4876006"/>
            <a:ext cx="525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* Novo Artefato Proposto, após Gaps identificados  pelo CSOL/Fábrica de Integração – Out 2014 </a:t>
            </a:r>
            <a:endParaRPr lang="pt-BR" sz="1000" dirty="0"/>
          </a:p>
        </p:txBody>
      </p:sp>
      <p:sp>
        <p:nvSpPr>
          <p:cNvPr id="21" name="CaixaDeTexto 20"/>
          <p:cNvSpPr txBox="1"/>
          <p:nvPr/>
        </p:nvSpPr>
        <p:spPr>
          <a:xfrm rot="19600150">
            <a:off x="7697033" y="333489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Projeto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0318"/>
              </p:ext>
            </p:extLst>
          </p:nvPr>
        </p:nvGraphicFramePr>
        <p:xfrm>
          <a:off x="467544" y="1175638"/>
          <a:ext cx="813690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4104456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Documento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-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Arquitetura de Ref. SOA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Blueprint 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Blueprint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Arquitetura de Referência SOA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– Arquitetura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Serviços – Modelo de Governança</a:t>
                      </a:r>
                      <a:endParaRPr lang="pt-B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Visão do novo processo de TI com as alterações efetuadas pela nova Governança SOA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</a:t>
                      </a:r>
                      <a:endParaRPr lang="pt-BR" sz="1200" i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68296" y="330210"/>
            <a:ext cx="6768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1800" b="1" kern="120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9A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1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Mapeamento para Modelo Canônico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37233008"/>
              </p:ext>
            </p:extLst>
          </p:nvPr>
        </p:nvGraphicFramePr>
        <p:xfrm>
          <a:off x="462406" y="2663294"/>
          <a:ext cx="4109594" cy="2296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Mapeamento para Modelo Canônico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documento identifica o mapeamento das Entidades dos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Modelos de Dados dos Sistemas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envolvidos num projeto para as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Entidades do Modelo Canônico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Oi e define e respectivos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Modelos de Integração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Identifica também a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Matriz CRUD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entidades e a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utilização das entidades pelos Serviços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identificados pelo projeto.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de Dados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m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67544" y="1468858"/>
            <a:ext cx="1666240" cy="778510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467544" y="1131590"/>
            <a:ext cx="1647825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Desenho da Solução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12" name="Conector de seta reta 19"/>
          <p:cNvCxnSpPr>
            <a:cxnSpLocks noChangeShapeType="1"/>
          </p:cNvCxnSpPr>
          <p:nvPr/>
        </p:nvCxnSpPr>
        <p:spPr bwMode="auto">
          <a:xfrm>
            <a:off x="124990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Elipse 12"/>
          <p:cNvSpPr/>
          <p:nvPr/>
        </p:nvSpPr>
        <p:spPr>
          <a:xfrm>
            <a:off x="118762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3"/>
          <a:stretch/>
        </p:blipFill>
        <p:spPr bwMode="auto">
          <a:xfrm>
            <a:off x="2318524" y="1468858"/>
            <a:ext cx="1389380" cy="765810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/>
        </p:nvSpPr>
        <p:spPr>
          <a:xfrm>
            <a:off x="2339752" y="1131590"/>
            <a:ext cx="1352550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Desenvolvimento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10" name="Conector de seta reta 19"/>
          <p:cNvCxnSpPr>
            <a:cxnSpLocks noChangeShapeType="1"/>
          </p:cNvCxnSpPr>
          <p:nvPr/>
        </p:nvCxnSpPr>
        <p:spPr bwMode="auto">
          <a:xfrm>
            <a:off x="269006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Elipse 10"/>
          <p:cNvSpPr/>
          <p:nvPr/>
        </p:nvSpPr>
        <p:spPr>
          <a:xfrm>
            <a:off x="262778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4"/>
          <a:srcRect r="51881"/>
          <a:stretch/>
        </p:blipFill>
        <p:spPr bwMode="auto">
          <a:xfrm>
            <a:off x="4716016" y="880440"/>
            <a:ext cx="3034082" cy="2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 rotWithShape="1">
          <a:blip r:embed="rId4"/>
          <a:srcRect l="38097"/>
          <a:stretch/>
        </p:blipFill>
        <p:spPr bwMode="auto">
          <a:xfrm>
            <a:off x="5076056" y="2174432"/>
            <a:ext cx="3903275" cy="2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 rot="19600150">
            <a:off x="7697033" y="333489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Projeto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Inventário de Reference Data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010068444"/>
              </p:ext>
            </p:extLst>
          </p:nvPr>
        </p:nvGraphicFramePr>
        <p:xfrm>
          <a:off x="462406" y="2663294"/>
          <a:ext cx="4109594" cy="238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Inventário</a:t>
                      </a:r>
                      <a:r>
                        <a:rPr lang="pt-BR" sz="1200" b="1" baseline="0" dirty="0" smtClean="0"/>
                        <a:t> de Reference Data (Levantamento por Sistema &amp; Consolidação Projeto)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Estes documentos identificam os dados de referência (</a:t>
                      </a:r>
                      <a:r>
                        <a:rPr lang="pt-B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LoV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 Domínios) de cada sistema no escopo dum  projeto e faz a consolidação do dados de referência que serão usados num projeto através do mapeamento destes para as entidades canônicas no escopo do projeto.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de Dados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m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67544" y="1468858"/>
            <a:ext cx="1666240" cy="778510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467544" y="1131590"/>
            <a:ext cx="1647825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Desenho da Solução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12" name="Conector de seta reta 19"/>
          <p:cNvCxnSpPr>
            <a:cxnSpLocks noChangeShapeType="1"/>
          </p:cNvCxnSpPr>
          <p:nvPr/>
        </p:nvCxnSpPr>
        <p:spPr bwMode="auto">
          <a:xfrm>
            <a:off x="124990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Elipse 12"/>
          <p:cNvSpPr/>
          <p:nvPr/>
        </p:nvSpPr>
        <p:spPr>
          <a:xfrm>
            <a:off x="118762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3"/>
          <a:stretch/>
        </p:blipFill>
        <p:spPr bwMode="auto">
          <a:xfrm>
            <a:off x="2318524" y="1468858"/>
            <a:ext cx="1389380" cy="765810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/>
        </p:nvSpPr>
        <p:spPr>
          <a:xfrm>
            <a:off x="2339752" y="1131590"/>
            <a:ext cx="1352550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Desenvolvimento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10" name="Conector de seta reta 19"/>
          <p:cNvCxnSpPr>
            <a:cxnSpLocks noChangeShapeType="1"/>
          </p:cNvCxnSpPr>
          <p:nvPr/>
        </p:nvCxnSpPr>
        <p:spPr bwMode="auto">
          <a:xfrm>
            <a:off x="269006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Elipse 10"/>
          <p:cNvSpPr/>
          <p:nvPr/>
        </p:nvSpPr>
        <p:spPr>
          <a:xfrm>
            <a:off x="262778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00" y="1112117"/>
            <a:ext cx="4264867" cy="106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83" y="1645365"/>
            <a:ext cx="3454819" cy="99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aixaDeTexto 18"/>
          <p:cNvSpPr txBox="1"/>
          <p:nvPr/>
        </p:nvSpPr>
        <p:spPr>
          <a:xfrm rot="19600150">
            <a:off x="7697033" y="333489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Projeto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97638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54055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57910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24464"/>
              </p:ext>
            </p:extLst>
          </p:nvPr>
        </p:nvGraphicFramePr>
        <p:xfrm>
          <a:off x="491202" y="1104477"/>
          <a:ext cx="8113246" cy="313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Fábrica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Cronograma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Mapa de Requisitos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</a:t>
                      </a:r>
                      <a:r>
                        <a:rPr lang="pt-BR" sz="1000" baseline="0" dirty="0" smtClean="0"/>
                        <a:t> de Arquitetura </a:t>
                      </a:r>
                      <a:r>
                        <a:rPr lang="pt-BR" sz="1000" dirty="0" smtClean="0"/>
                        <a:t>da Solução (DAS)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lvl="0" algn="l"/>
                      <a:r>
                        <a:rPr lang="pt-BR" sz="1000" dirty="0" smtClean="0"/>
                        <a:t>     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Diagrama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</a:rPr>
                        <a:t> e Lista de Atividades (</a:t>
                      </a:r>
                      <a:r>
                        <a:rPr lang="pt-BR" sz="1000" b="1" baseline="0" dirty="0" err="1" smtClean="0">
                          <a:solidFill>
                            <a:srgbClr val="FF0000"/>
                          </a:solidFill>
                        </a:rPr>
                        <a:t>incl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</a:rPr>
                        <a:t>. no DAS)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pt-BR" sz="1000" dirty="0" smtClean="0"/>
                        <a:t> 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      Modelo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</a:rPr>
                        <a:t> Canônico – Visão Macro</a:t>
                      </a:r>
                      <a:endParaRPr lang="pt-BR" sz="10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pt-BR" sz="1000" dirty="0" smtClean="0"/>
                        <a:t> 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kern="1200" dirty="0" smtClean="0"/>
                        <a:t>Planilha de Interfaces (Inventário</a:t>
                      </a:r>
                      <a:r>
                        <a:rPr lang="pt-BR" sz="1000" kern="1200" baseline="0" dirty="0" smtClean="0"/>
                        <a:t> de Serviços</a:t>
                      </a:r>
                      <a:r>
                        <a:rPr lang="pt-BR" sz="1000" kern="1200" dirty="0" smtClean="0"/>
                        <a:t>)</a:t>
                      </a:r>
                      <a:endParaRPr lang="pt-BR" sz="100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kern="1200" dirty="0" smtClean="0"/>
                        <a:t>      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Mapeamento para Modelo Canônico* (Sistema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Consolidado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     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Inventário de 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</a:rPr>
                        <a:t>Reference Data* (Sistema e Consolidado)</a:t>
                      </a:r>
                      <a:endParaRPr lang="pt-BR" sz="1000" b="1" i="1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2688653"/>
            <a:ext cx="260828" cy="260828"/>
          </a:xfrm>
          <a:prstGeom prst="rect">
            <a:avLst/>
          </a:prstGeom>
          <a:noFill/>
        </p:spPr>
      </p:pic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3408733"/>
            <a:ext cx="260828" cy="260828"/>
          </a:xfrm>
          <a:prstGeom prst="rect">
            <a:avLst/>
          </a:prstGeom>
          <a:noFill/>
        </p:spPr>
      </p:pic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3679074"/>
            <a:ext cx="260828" cy="260828"/>
          </a:xfrm>
          <a:prstGeom prst="rect">
            <a:avLst/>
          </a:prstGeom>
          <a:noFill/>
        </p:spPr>
      </p:pic>
      <p:sp>
        <p:nvSpPr>
          <p:cNvPr id="16" name="Retângulo de cantos arredondados 15"/>
          <p:cNvSpPr/>
          <p:nvPr/>
        </p:nvSpPr>
        <p:spPr>
          <a:xfrm>
            <a:off x="4949409" y="3964930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94803" y="3974393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76068" y="3963928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57521" y="3963927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61582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60461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1073" y="960461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60461"/>
            <a:ext cx="286911" cy="286911"/>
          </a:xfrm>
          <a:prstGeom prst="rect">
            <a:avLst/>
          </a:prstGeom>
          <a:noFill/>
        </p:spPr>
      </p:pic>
      <p:pic>
        <p:nvPicPr>
          <p:cNvPr id="22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2931881"/>
            <a:ext cx="260828" cy="260828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60461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60461"/>
            <a:ext cx="3096344" cy="10081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79851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0" y="4269745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aixaDeTexto 31"/>
          <p:cNvSpPr txBox="1"/>
          <p:nvPr/>
        </p:nvSpPr>
        <p:spPr>
          <a:xfrm>
            <a:off x="683568" y="4269745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Auditoria SOX</a:t>
            </a:r>
            <a:endParaRPr lang="pt-BR" sz="1000" dirty="0"/>
          </a:p>
        </p:txBody>
      </p:sp>
      <p:pic>
        <p:nvPicPr>
          <p:cNvPr id="34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55" y="3192709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Espaço Reservado para Conteúdo 3"/>
          <p:cNvSpPr txBox="1">
            <a:spLocks/>
          </p:cNvSpPr>
          <p:nvPr/>
        </p:nvSpPr>
        <p:spPr>
          <a:xfrm>
            <a:off x="395536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 Estes </a:t>
            </a:r>
            <a:r>
              <a:rPr lang="pt-BR" sz="800" b="1" dirty="0" smtClean="0"/>
              <a:t>Artefatos</a:t>
            </a:r>
            <a:r>
              <a:rPr lang="pt-BR" sz="800" dirty="0" smtClean="0"/>
              <a:t> são Iniciados nesta Fase, mas só Modelo Conceitual e Lógico </a:t>
            </a:r>
            <a:endParaRPr lang="pt-BR" sz="800" dirty="0"/>
          </a:p>
        </p:txBody>
      </p:sp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de TI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Artefatos GSOA na fase DSOL</a:t>
            </a:r>
            <a:endParaRPr lang="pt-BR" dirty="0"/>
          </a:p>
        </p:txBody>
      </p:sp>
      <p:sp>
        <p:nvSpPr>
          <p:cNvPr id="2" name="Fluxograma: Conector 1"/>
          <p:cNvSpPr/>
          <p:nvPr/>
        </p:nvSpPr>
        <p:spPr>
          <a:xfrm>
            <a:off x="8736013" y="3507854"/>
            <a:ext cx="112909" cy="123220"/>
          </a:xfrm>
          <a:prstGeom prst="flowChartConnector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luxograma: Conector 27"/>
          <p:cNvSpPr/>
          <p:nvPr/>
        </p:nvSpPr>
        <p:spPr>
          <a:xfrm>
            <a:off x="467544" y="4680778"/>
            <a:ext cx="112909" cy="123220"/>
          </a:xfrm>
          <a:prstGeom prst="flowChartConnector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Espaço Reservado para Conteúdo 3"/>
          <p:cNvSpPr txBox="1">
            <a:spLocks/>
          </p:cNvSpPr>
          <p:nvPr/>
        </p:nvSpPr>
        <p:spPr>
          <a:xfrm>
            <a:off x="547935" y="4659982"/>
            <a:ext cx="7336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CSOL de cada sistema </a:t>
            </a:r>
            <a:r>
              <a:rPr lang="pt-BR" sz="800" u="sng" dirty="0" smtClean="0"/>
              <a:t>responsável</a:t>
            </a:r>
            <a:r>
              <a:rPr lang="pt-BR" sz="800" dirty="0" smtClean="0"/>
              <a:t> por levantar o Modelo de Dados e Dados de Referência dos Sistema(s) envolvidos no projeto</a:t>
            </a:r>
            <a:endParaRPr lang="pt-BR" sz="800" dirty="0"/>
          </a:p>
        </p:txBody>
      </p:sp>
      <p:sp>
        <p:nvSpPr>
          <p:cNvPr id="30" name="Fluxograma: Conector 29"/>
          <p:cNvSpPr/>
          <p:nvPr/>
        </p:nvSpPr>
        <p:spPr>
          <a:xfrm>
            <a:off x="8748464" y="3744674"/>
            <a:ext cx="112909" cy="123220"/>
          </a:xfrm>
          <a:prstGeom prst="flowChartConnector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151908" y="843558"/>
            <a:ext cx="1020492" cy="3149188"/>
          </a:xfrm>
          <a:prstGeom prst="rect">
            <a:avLst/>
          </a:prstGeom>
          <a:noFill/>
          <a:ln>
            <a:solidFill>
              <a:srgbClr val="07B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7039801" y="267494"/>
            <a:ext cx="127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7B507"/>
                </a:solidFill>
              </a:rPr>
              <a:t>CSOL Integração</a:t>
            </a:r>
            <a:endParaRPr lang="pt-BR" sz="1400" b="1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668392" cy="646331"/>
          </a:xfrm>
        </p:spPr>
        <p:txBody>
          <a:bodyPr/>
          <a:lstStyle/>
          <a:p>
            <a:r>
              <a:rPr lang="pt-BR" dirty="0"/>
              <a:t>Processo de TI com </a:t>
            </a:r>
            <a:r>
              <a:rPr lang="pt-BR" dirty="0" smtClean="0"/>
              <a:t>SOA</a:t>
            </a:r>
            <a:br>
              <a:rPr lang="pt-BR" dirty="0" smtClean="0"/>
            </a:br>
            <a:r>
              <a:rPr lang="pt-BR" b="0" dirty="0" smtClean="0"/>
              <a:t>Artefatos DSOL relacionados com Integração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3874701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09160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13015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71388"/>
              </p:ext>
            </p:extLst>
          </p:nvPr>
        </p:nvGraphicFramePr>
        <p:xfrm>
          <a:off x="491202" y="1059582"/>
          <a:ext cx="8113246" cy="335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Responsável</a:t>
                      </a:r>
                      <a:r>
                        <a:rPr lang="pt-BR" sz="1200" baseline="0" dirty="0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Técnico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Cronograma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Mapa de Requisitos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</a:t>
                      </a:r>
                      <a:r>
                        <a:rPr lang="pt-BR" sz="1000" baseline="0" dirty="0" smtClean="0"/>
                        <a:t> de Arquitetura </a:t>
                      </a:r>
                      <a:r>
                        <a:rPr lang="pt-BR" sz="1000" dirty="0" smtClean="0"/>
                        <a:t>da Solução (DAS)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VSOL  Consolidado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(Sistemas e </a:t>
                      </a:r>
                      <a:r>
                        <a:rPr lang="pt-BR" sz="1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Integração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pt-B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Detalhamento de Interface (Funcional)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pt-BR" sz="1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(inc.</a:t>
                      </a:r>
                      <a:r>
                        <a:rPr lang="pt-BR" sz="1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 DSOL do Sistema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0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Especificação Funcional de Serviço</a:t>
                      </a:r>
                      <a:endParaRPr lang="pt-BR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Plano de Migração  de Dados</a:t>
                      </a:r>
                      <a:endParaRPr lang="pt-B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 de Dados 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 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Retângulo de cantos arredondados 15"/>
          <p:cNvSpPr/>
          <p:nvPr/>
        </p:nvSpPr>
        <p:spPr>
          <a:xfrm>
            <a:off x="4932040" y="4156929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77434" y="4166392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58699" y="4155927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40152" y="4155926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16687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15566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915566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15566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15566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15566"/>
            <a:ext cx="3096344" cy="10801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34956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10015" y="3036529"/>
            <a:ext cx="8266441" cy="104738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 rot="16200000">
            <a:off x="-172878" y="3373880"/>
            <a:ext cx="8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DSOL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9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985" y="2953834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463" y="3811885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0" y="4413761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83568" y="441376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Auditoria SOX</a:t>
            </a:r>
            <a:endParaRPr lang="pt-BR" sz="1000" dirty="0"/>
          </a:p>
        </p:txBody>
      </p:sp>
      <p:pic>
        <p:nvPicPr>
          <p:cNvPr id="32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3235821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352385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28" y="3378647"/>
            <a:ext cx="201215" cy="20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9" y="4928546"/>
            <a:ext cx="141141" cy="1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683568" y="4876006"/>
            <a:ext cx="489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Novo Template Proposto, após Gaps identificados  pelo CSOL/Fábrica de Integração </a:t>
            </a:r>
            <a:endParaRPr lang="pt-BR" sz="1000" dirty="0"/>
          </a:p>
        </p:txBody>
      </p:sp>
      <p:sp>
        <p:nvSpPr>
          <p:cNvPr id="38" name="CaixaDeTexto 37"/>
          <p:cNvSpPr txBox="1"/>
          <p:nvPr/>
        </p:nvSpPr>
        <p:spPr>
          <a:xfrm rot="16200000">
            <a:off x="-246059" y="2696724"/>
            <a:ext cx="9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V</a:t>
            </a:r>
            <a:r>
              <a:rPr lang="pt-BR" b="1" dirty="0" smtClean="0">
                <a:solidFill>
                  <a:srgbClr val="C00000"/>
                </a:solidFill>
              </a:rPr>
              <a:t>SOL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10014" y="2744558"/>
            <a:ext cx="8266441" cy="251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paço Reservado para Número de Slide 2"/>
          <p:cNvSpPr txBox="1">
            <a:spLocks/>
          </p:cNvSpPr>
          <p:nvPr/>
        </p:nvSpPr>
        <p:spPr>
          <a:xfrm>
            <a:off x="4716016" y="4897638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9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4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756" y="3348840"/>
            <a:ext cx="260828" cy="260828"/>
          </a:xfrm>
          <a:prstGeom prst="rect">
            <a:avLst/>
          </a:prstGeom>
          <a:noFill/>
        </p:spPr>
      </p:pic>
      <p:sp>
        <p:nvSpPr>
          <p:cNvPr id="41" name="Retângulo 40"/>
          <p:cNvSpPr/>
          <p:nvPr/>
        </p:nvSpPr>
        <p:spPr>
          <a:xfrm>
            <a:off x="7151908" y="710368"/>
            <a:ext cx="526200" cy="3464108"/>
          </a:xfrm>
          <a:prstGeom prst="rect">
            <a:avLst/>
          </a:prstGeom>
          <a:noFill/>
          <a:ln>
            <a:solidFill>
              <a:srgbClr val="07B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6876256" y="195486"/>
            <a:ext cx="106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7B507"/>
                </a:solidFill>
              </a:rPr>
              <a:t>CSOL Integração</a:t>
            </a:r>
            <a:endParaRPr lang="pt-BR" sz="1400" b="1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3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5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50" y="2564448"/>
            <a:ext cx="4146550" cy="765810"/>
          </a:xfrm>
          <a:prstGeom prst="rect">
            <a:avLst/>
          </a:prstGeom>
          <a:noFill/>
        </p:spPr>
      </p:pic>
      <p:sp>
        <p:nvSpPr>
          <p:cNvPr id="58" name="Retângulo 57"/>
          <p:cNvSpPr/>
          <p:nvPr/>
        </p:nvSpPr>
        <p:spPr>
          <a:xfrm>
            <a:off x="2454750" y="1754188"/>
            <a:ext cx="4109720" cy="333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400" b="1">
                <a:effectLst/>
                <a:ea typeface="Calibri"/>
                <a:cs typeface="Calibri"/>
              </a:rPr>
              <a:t>Desenvolver Soluções</a:t>
            </a:r>
            <a:endParaRPr lang="pt-BR" sz="1100">
              <a:effectLst/>
              <a:ea typeface="Calibri"/>
              <a:cs typeface="Calibri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468720" y="2106613"/>
            <a:ext cx="895350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900" b="1">
                <a:effectLst/>
                <a:ea typeface="Calibri"/>
                <a:cs typeface="Calibri"/>
              </a:rPr>
              <a:t>Em Aprovação Financeira</a:t>
            </a:r>
            <a:endParaRPr lang="pt-BR" sz="1100">
              <a:effectLst/>
              <a:ea typeface="Calibri"/>
              <a:cs typeface="Calibri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364070" y="2106613"/>
            <a:ext cx="1847850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>
                <a:effectLst/>
                <a:ea typeface="Calibri"/>
                <a:cs typeface="Calibri"/>
              </a:rPr>
              <a:t>Planejamento do Desenvolvimento</a:t>
            </a:r>
            <a:endParaRPr lang="pt-BR" sz="1100">
              <a:effectLst/>
              <a:ea typeface="Calibri"/>
              <a:cs typeface="Calibri"/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5211920" y="2106613"/>
            <a:ext cx="1352550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Desenvolvimento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850826" y="3027998"/>
            <a:ext cx="1285875" cy="488315"/>
          </a:xfrm>
          <a:prstGeom prst="borderCallout1">
            <a:avLst>
              <a:gd name="adj1" fmla="val -3201"/>
              <a:gd name="adj2" fmla="val 44934"/>
              <a:gd name="adj3" fmla="val -32940"/>
              <a:gd name="adj4" fmla="val 1321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avalia e aprova  o Coeficiente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de Reuso.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4" name="Texto Explicativo 1 63"/>
          <p:cNvSpPr/>
          <p:nvPr/>
        </p:nvSpPr>
        <p:spPr>
          <a:xfrm>
            <a:off x="720375" y="1325789"/>
            <a:ext cx="1314450" cy="780823"/>
          </a:xfrm>
          <a:prstGeom prst="borderCallout1">
            <a:avLst>
              <a:gd name="adj1" fmla="val 51598"/>
              <a:gd name="adj2" fmla="val 101191"/>
              <a:gd name="adj3" fmla="val 204204"/>
              <a:gd name="adj4" fmla="val 303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PMO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alinha cronograma com os envolvidos, incluindo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SOA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 Arquiteto de Informação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5" name="Texto Explicativo 1 64"/>
          <p:cNvSpPr/>
          <p:nvPr/>
        </p:nvSpPr>
        <p:spPr>
          <a:xfrm>
            <a:off x="4754720" y="3516313"/>
            <a:ext cx="2265552" cy="1228725"/>
          </a:xfrm>
          <a:prstGeom prst="borderCallout1">
            <a:avLst>
              <a:gd name="adj1" fmla="val 352"/>
              <a:gd name="adj2" fmla="val 68080"/>
              <a:gd name="adj3" fmla="val -25689"/>
              <a:gd name="adj4" fmla="val 3638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1.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Arquiteto de Dados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: </a:t>
            </a:r>
            <a:endParaRPr lang="pt-BR" sz="1100" dirty="0">
              <a:effectLst/>
              <a:ea typeface="Calibri"/>
              <a:cs typeface="Calibri"/>
            </a:endParaRPr>
          </a:p>
          <a:p>
            <a:pPr>
              <a:spcAft>
                <a:spcPts val="0"/>
              </a:spcAft>
            </a:pP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Completa o </a:t>
            </a:r>
            <a:r>
              <a:rPr lang="pt-BR" sz="1000" dirty="0">
                <a:solidFill>
                  <a:srgbClr val="000000"/>
                </a:solidFill>
                <a:ea typeface="Times New Roman"/>
                <a:cs typeface="Calibri"/>
              </a:rPr>
              <a:t>M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apeamento para 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Modelo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Canônico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, finaliza a identificação do 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Reference Data </a:t>
            </a:r>
            <a:r>
              <a:rPr lang="pt-BR" sz="1000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e especifica </a:t>
            </a:r>
            <a:r>
              <a:rPr lang="pt-BR" sz="1000" dirty="0">
                <a:solidFill>
                  <a:srgbClr val="000000"/>
                </a:solidFill>
                <a:ea typeface="Times New Roman"/>
                <a:cs typeface="Calibri"/>
              </a:rPr>
              <a:t>Entidade de Negócio 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com os Modelos de Integração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.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2.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Área de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Integração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: 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Especifica os Serviços (Especificação Técnica, Mapeamento e Contratos).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3043077" y="3641640"/>
            <a:ext cx="1727835" cy="9463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 Arquiteto de Informação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garante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registro de documentação no repositório de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dados e serviços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7" name="Texto Explicativo 1 66"/>
          <p:cNvSpPr/>
          <p:nvPr/>
        </p:nvSpPr>
        <p:spPr>
          <a:xfrm>
            <a:off x="6876255" y="1783625"/>
            <a:ext cx="1727835" cy="1003935"/>
          </a:xfrm>
          <a:prstGeom prst="borderCallout1">
            <a:avLst>
              <a:gd name="adj1" fmla="val 51350"/>
              <a:gd name="adj2" fmla="val -2329"/>
              <a:gd name="adj3" fmla="val 93849"/>
              <a:gd name="adj4" fmla="val -2267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OPERAÇÃO ASSISTIDA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Analista de Operação acompanha a orquestração dos serviços e qualquer evidência comunicar ao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236296" y="2931790"/>
            <a:ext cx="1584176" cy="138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O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effectLst/>
                <a:ea typeface="Times New Roman"/>
                <a:cs typeface="Calibri"/>
              </a:rPr>
              <a:t>CoE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SOA e </a:t>
            </a:r>
            <a:r>
              <a:rPr lang="pt-BR" sz="1000" b="1" kern="1200" dirty="0" err="1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CoE</a:t>
            </a:r>
            <a:r>
              <a:rPr lang="pt-BR" sz="1000" b="1" dirty="0" smtClean="0">
                <a:solidFill>
                  <a:srgbClr val="000000"/>
                </a:solidFill>
                <a:ea typeface="Times New Roman"/>
                <a:cs typeface="Calibri"/>
              </a:rPr>
              <a:t> Modelo Corporativo de Informação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aprova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ciclo de publicação dos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serviços, e dos modelos de Dados (Canônico  e Reference Data) e é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responsável por melhores práticas.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9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de TI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Desenho e Construção de Serviços</a:t>
            </a:r>
            <a:endParaRPr lang="pt-BR" dirty="0"/>
          </a:p>
        </p:txBody>
      </p:sp>
      <p:pic>
        <p:nvPicPr>
          <p:cNvPr id="16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5267" y="382449"/>
            <a:ext cx="605125" cy="605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30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Especificação da Entidade de Negócio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287666344"/>
              </p:ext>
            </p:extLst>
          </p:nvPr>
        </p:nvGraphicFramePr>
        <p:xfrm>
          <a:off x="462406" y="2663294"/>
          <a:ext cx="4109594" cy="2296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Especificação de Entidade de Negócio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pt-B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Estes documentos especificam uma </a:t>
                      </a:r>
                      <a:r>
                        <a:rPr kumimoji="0" lang="pt-B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Entidade de Negócio</a:t>
                      </a:r>
                      <a:r>
                        <a:rPr kumimoji="0" lang="pt-B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 o seus respetivos </a:t>
                      </a:r>
                      <a:r>
                        <a:rPr kumimoji="0" lang="pt-B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Modelos de Integração Online</a:t>
                      </a:r>
                      <a:r>
                        <a:rPr kumimoji="0" lang="pt-B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kumimoji="0" lang="pt-B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Batch. </a:t>
                      </a:r>
                      <a:r>
                        <a:rPr kumimoji="0" lang="pt-B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Também detalha a especificação técnica dos modelos de Integração (XSD e/ou DDL)</a:t>
                      </a:r>
                      <a:endParaRPr kumimoji="0" lang="pt-B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pt-B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NOTA: </a:t>
                      </a:r>
                      <a:r>
                        <a:rPr kumimoji="0" lang="pt-B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Este documento consolida a informação identificada no </a:t>
                      </a:r>
                      <a:r>
                        <a:rPr kumimoji="0" lang="pt-BR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Mapeamento para o Modelo Canônico</a:t>
                      </a:r>
                      <a:r>
                        <a:rPr kumimoji="0" lang="pt-B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do Projeto</a:t>
                      </a:r>
                      <a:endParaRPr lang="pt-BR" sz="12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de Dados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Imagem 2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3"/>
          <a:stretch/>
        </p:blipFill>
        <p:spPr bwMode="auto">
          <a:xfrm>
            <a:off x="467544" y="1468858"/>
            <a:ext cx="1389380" cy="765810"/>
          </a:xfrm>
          <a:prstGeom prst="rect">
            <a:avLst/>
          </a:prstGeom>
          <a:noFill/>
        </p:spPr>
      </p:pic>
      <p:sp>
        <p:nvSpPr>
          <p:cNvPr id="22" name="Retângulo 21"/>
          <p:cNvSpPr/>
          <p:nvPr/>
        </p:nvSpPr>
        <p:spPr>
          <a:xfrm>
            <a:off x="488772" y="1131590"/>
            <a:ext cx="1352550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Desenvolvimento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23" name="Conector de seta reta 19"/>
          <p:cNvCxnSpPr>
            <a:cxnSpLocks noChangeShapeType="1"/>
          </p:cNvCxnSpPr>
          <p:nvPr/>
        </p:nvCxnSpPr>
        <p:spPr bwMode="auto">
          <a:xfrm>
            <a:off x="83908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ipse 23"/>
          <p:cNvSpPr/>
          <p:nvPr/>
        </p:nvSpPr>
        <p:spPr>
          <a:xfrm>
            <a:off x="77680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36238"/>
            <a:ext cx="3096344" cy="1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89110"/>
            <a:ext cx="3118508" cy="12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22301"/>
            <a:ext cx="3268690" cy="137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 rot="19600150">
            <a:off x="7697033" y="333489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Projeto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27" y="555526"/>
            <a:ext cx="2481461" cy="203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Especificação Técnica de Serviço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00783651"/>
              </p:ext>
            </p:extLst>
          </p:nvPr>
        </p:nvGraphicFramePr>
        <p:xfrm>
          <a:off x="462406" y="2663294"/>
          <a:ext cx="4109594" cy="2199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Especificação</a:t>
                      </a:r>
                      <a:r>
                        <a:rPr lang="pt-BR" sz="1200" b="1" baseline="0" dirty="0" smtClean="0"/>
                        <a:t> Técnica de Serviço (Especificação, Data </a:t>
                      </a:r>
                      <a:r>
                        <a:rPr lang="pt-BR" sz="1200" b="1" baseline="0" dirty="0" err="1" smtClean="0"/>
                        <a:t>Mapping</a:t>
                      </a:r>
                      <a:r>
                        <a:rPr lang="pt-BR" sz="1200" b="1" baseline="0" dirty="0" smtClean="0"/>
                        <a:t>, Contratos, Informação de Retorno dos Serviços)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pack de documentos define tecnicamente e servem de base para a construção de todos serviços (fluxo de execução; contratos – WSDL, XSD; códigos de retorno e mapeamento de mensagens) a serem implementados no Barramento 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Fábrica de Integração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Imagem 2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3"/>
          <a:stretch/>
        </p:blipFill>
        <p:spPr bwMode="auto">
          <a:xfrm>
            <a:off x="467544" y="1468858"/>
            <a:ext cx="1389380" cy="765810"/>
          </a:xfrm>
          <a:prstGeom prst="rect">
            <a:avLst/>
          </a:prstGeom>
          <a:noFill/>
        </p:spPr>
      </p:pic>
      <p:sp>
        <p:nvSpPr>
          <p:cNvPr id="22" name="Retângulo 21"/>
          <p:cNvSpPr/>
          <p:nvPr/>
        </p:nvSpPr>
        <p:spPr>
          <a:xfrm>
            <a:off x="488772" y="1131590"/>
            <a:ext cx="1352550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Desenvolvimento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23" name="Conector de seta reta 19"/>
          <p:cNvCxnSpPr>
            <a:cxnSpLocks noChangeShapeType="1"/>
          </p:cNvCxnSpPr>
          <p:nvPr/>
        </p:nvCxnSpPr>
        <p:spPr bwMode="auto">
          <a:xfrm>
            <a:off x="83908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ipse 23"/>
          <p:cNvSpPr/>
          <p:nvPr/>
        </p:nvSpPr>
        <p:spPr>
          <a:xfrm>
            <a:off x="77680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1403469"/>
            <a:ext cx="3024336" cy="15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17" y="2227113"/>
            <a:ext cx="2949638" cy="125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 descr="Eclipse WSDL Fi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8532" y="3363838"/>
            <a:ext cx="1944216" cy="13476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18823"/>
            <a:ext cx="2461760" cy="99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aixaDeTexto 25"/>
          <p:cNvSpPr txBox="1"/>
          <p:nvPr/>
        </p:nvSpPr>
        <p:spPr>
          <a:xfrm rot="19600150">
            <a:off x="7697033" y="333489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Projeto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97638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37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54055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57910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56076"/>
              </p:ext>
            </p:extLst>
          </p:nvPr>
        </p:nvGraphicFramePr>
        <p:xfrm>
          <a:off x="491202" y="1104477"/>
          <a:ext cx="8113246" cy="32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Fábrica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Cronograma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Mapa de Requisitos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</a:t>
                      </a:r>
                      <a:r>
                        <a:rPr lang="pt-BR" sz="1000" baseline="0" dirty="0" smtClean="0"/>
                        <a:t> de Arquitetura </a:t>
                      </a:r>
                      <a:r>
                        <a:rPr lang="pt-BR" sz="1000" dirty="0" smtClean="0"/>
                        <a:t>da Solução (DAS)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kern="1200" dirty="0" smtClean="0"/>
                        <a:t>Planilha de Interfaces (Inventário</a:t>
                      </a:r>
                      <a:r>
                        <a:rPr lang="pt-BR" sz="1000" kern="1200" baseline="0" dirty="0" smtClean="0"/>
                        <a:t> de Serviços</a:t>
                      </a:r>
                      <a:r>
                        <a:rPr lang="pt-BR" sz="1000" kern="1200" dirty="0" smtClean="0"/>
                        <a:t>)</a:t>
                      </a:r>
                      <a:endParaRPr lang="pt-BR" sz="100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kern="1200" dirty="0" smtClean="0"/>
                        <a:t>      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Mapeamento para Modelo Canônico (Sistema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Consolidado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     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Especificação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</a:rPr>
                        <a:t>da Entidade de Negócio (+ Modelos Integração)</a:t>
                      </a:r>
                      <a:endParaRPr lang="pt-BR" sz="1000" b="1" i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     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Inventário de 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</a:rPr>
                        <a:t>Reference Data (Sistema e Consolidado)</a:t>
                      </a:r>
                      <a:endParaRPr lang="pt-BR" sz="1000" b="1" i="1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82641"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Especificação</a:t>
                      </a:r>
                      <a:r>
                        <a:rPr lang="pt-BR" sz="1000" baseline="0" dirty="0" smtClean="0"/>
                        <a:t>  Técnica de Serviço </a:t>
                      </a:r>
                    </a:p>
                    <a:p>
                      <a:pPr algn="l"/>
                      <a:r>
                        <a:rPr lang="pt-BR" sz="1000" baseline="0" dirty="0" smtClean="0"/>
                        <a:t>(Especificação , Data </a:t>
                      </a:r>
                      <a:r>
                        <a:rPr lang="pt-BR" sz="1000" baseline="0" dirty="0" err="1" smtClean="0"/>
                        <a:t>Mapping</a:t>
                      </a:r>
                      <a:r>
                        <a:rPr lang="pt-BR" sz="1000" baseline="0" dirty="0" smtClean="0"/>
                        <a:t>, Contrato, Catálogos de Retornos)</a:t>
                      </a:r>
                      <a:endParaRPr lang="pt-BR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pt-BR" sz="10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baseline="0" dirty="0" smtClean="0">
                          <a:solidFill>
                            <a:srgbClr val="FFC000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2931790"/>
            <a:ext cx="260828" cy="260828"/>
          </a:xfrm>
          <a:prstGeom prst="rect">
            <a:avLst/>
          </a:prstGeom>
          <a:noFill/>
        </p:spPr>
      </p:pic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3435846"/>
            <a:ext cx="260828" cy="260828"/>
          </a:xfrm>
          <a:prstGeom prst="rect">
            <a:avLst/>
          </a:prstGeom>
          <a:noFill/>
        </p:spPr>
      </p:pic>
      <p:sp>
        <p:nvSpPr>
          <p:cNvPr id="16" name="Retângulo de cantos arredondados 15"/>
          <p:cNvSpPr/>
          <p:nvPr/>
        </p:nvSpPr>
        <p:spPr>
          <a:xfrm>
            <a:off x="4949409" y="4156929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94803" y="4166392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76068" y="4155927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57521" y="4155926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61582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60461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1073" y="960461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60461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60461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60461"/>
            <a:ext cx="3096344" cy="10081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79851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0" y="4845809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aixaDeTexto 31"/>
          <p:cNvSpPr txBox="1"/>
          <p:nvPr/>
        </p:nvSpPr>
        <p:spPr>
          <a:xfrm>
            <a:off x="683568" y="4845809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Auditoria SOX</a:t>
            </a:r>
            <a:endParaRPr lang="pt-BR" sz="900" dirty="0"/>
          </a:p>
        </p:txBody>
      </p:sp>
      <p:pic>
        <p:nvPicPr>
          <p:cNvPr id="34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55" y="2731765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3175384"/>
            <a:ext cx="260828" cy="260828"/>
          </a:xfrm>
          <a:prstGeom prst="rect">
            <a:avLst/>
          </a:prstGeom>
          <a:noFill/>
        </p:spPr>
      </p:pic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de TI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Artefatos GSOA na fase ET (Construção)</a:t>
            </a:r>
            <a:endParaRPr lang="pt-BR" dirty="0"/>
          </a:p>
        </p:txBody>
      </p:sp>
      <p:sp>
        <p:nvSpPr>
          <p:cNvPr id="26" name="Fluxograma: Conector 25"/>
          <p:cNvSpPr/>
          <p:nvPr/>
        </p:nvSpPr>
        <p:spPr>
          <a:xfrm>
            <a:off x="570659" y="4680778"/>
            <a:ext cx="112909" cy="123220"/>
          </a:xfrm>
          <a:prstGeom prst="flowChartConnector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Espaço Reservado para Conteúdo 3"/>
          <p:cNvSpPr txBox="1">
            <a:spLocks/>
          </p:cNvSpPr>
          <p:nvPr/>
        </p:nvSpPr>
        <p:spPr>
          <a:xfrm>
            <a:off x="691951" y="4659982"/>
            <a:ext cx="7768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smtClean="0">
                <a:latin typeface="+mn-lt"/>
              </a:rPr>
              <a:t>CSOL de cada sistema </a:t>
            </a:r>
            <a:r>
              <a:rPr lang="pt-BR" sz="900" u="sng" dirty="0" smtClean="0">
                <a:latin typeface="+mn-lt"/>
              </a:rPr>
              <a:t>responsável</a:t>
            </a:r>
            <a:r>
              <a:rPr lang="pt-BR" sz="900" dirty="0" smtClean="0">
                <a:latin typeface="+mn-lt"/>
              </a:rPr>
              <a:t> por levantar o Modelo de Dados, Dados de Referência  e Códigos de Retorno das API dos Sistema(s) envolvidos no projeto</a:t>
            </a:r>
            <a:endParaRPr lang="pt-BR" sz="900" dirty="0">
              <a:latin typeface="+mn-lt"/>
            </a:endParaRPr>
          </a:p>
        </p:txBody>
      </p:sp>
      <p:sp>
        <p:nvSpPr>
          <p:cNvPr id="28" name="Fluxograma: Conector 27"/>
          <p:cNvSpPr/>
          <p:nvPr/>
        </p:nvSpPr>
        <p:spPr>
          <a:xfrm>
            <a:off x="8748464" y="3507854"/>
            <a:ext cx="112909" cy="123220"/>
          </a:xfrm>
          <a:prstGeom prst="flowChartConnector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luxograma: Conector 28"/>
          <p:cNvSpPr/>
          <p:nvPr/>
        </p:nvSpPr>
        <p:spPr>
          <a:xfrm>
            <a:off x="8748464" y="3003798"/>
            <a:ext cx="112909" cy="123220"/>
          </a:xfrm>
          <a:prstGeom prst="flowChartConnector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luxograma: Conector 29"/>
          <p:cNvSpPr/>
          <p:nvPr/>
        </p:nvSpPr>
        <p:spPr>
          <a:xfrm>
            <a:off x="8748464" y="3816682"/>
            <a:ext cx="112909" cy="123220"/>
          </a:xfrm>
          <a:prstGeom prst="flowChartConnector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151908" y="849278"/>
            <a:ext cx="1020492" cy="3306648"/>
          </a:xfrm>
          <a:prstGeom prst="rect">
            <a:avLst/>
          </a:prstGeom>
          <a:noFill/>
          <a:ln>
            <a:solidFill>
              <a:srgbClr val="07B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039801" y="326058"/>
            <a:ext cx="127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7B507"/>
                </a:solidFill>
              </a:rPr>
              <a:t>CSOL Integração</a:t>
            </a:r>
            <a:endParaRPr lang="pt-BR" sz="1400" b="1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668392" cy="646331"/>
          </a:xfrm>
        </p:spPr>
        <p:txBody>
          <a:bodyPr/>
          <a:lstStyle/>
          <a:p>
            <a:r>
              <a:rPr lang="pt-BR" dirty="0"/>
              <a:t>Processo de TI com </a:t>
            </a:r>
            <a:r>
              <a:rPr lang="pt-BR" dirty="0" smtClean="0"/>
              <a:t>SOA</a:t>
            </a:r>
            <a:br>
              <a:rPr lang="pt-BR" dirty="0" smtClean="0"/>
            </a:br>
            <a:r>
              <a:rPr lang="pt-BR" b="0" dirty="0" smtClean="0"/>
              <a:t>Artefatos ET relacionados com Integração de Dados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97638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38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09160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13015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07958"/>
              </p:ext>
            </p:extLst>
          </p:nvPr>
        </p:nvGraphicFramePr>
        <p:xfrm>
          <a:off x="491202" y="1059582"/>
          <a:ext cx="8113246" cy="262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Responsável</a:t>
                      </a:r>
                      <a:r>
                        <a:rPr lang="pt-BR" sz="1200" baseline="0" dirty="0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Técnico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Cronograma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Mapa de Requisitos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</a:t>
                      </a:r>
                      <a:r>
                        <a:rPr lang="pt-BR" sz="1000" baseline="0" dirty="0" smtClean="0"/>
                        <a:t> de Arquitetura </a:t>
                      </a:r>
                      <a:r>
                        <a:rPr lang="pt-BR" sz="1000" dirty="0" smtClean="0"/>
                        <a:t>da Solução (DAS)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Detalhamento de Interface (Técnico)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pt-BR" sz="1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(inc. na  Especifica</a:t>
                      </a:r>
                      <a:r>
                        <a:rPr lang="pt-BR" sz="1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ção Técnica do Sistema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0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 </a:t>
                      </a: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Especificação de Migração de Dados</a:t>
                      </a:r>
                      <a:endParaRPr lang="pt-B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Retângulo de cantos arredondados 15"/>
          <p:cNvSpPr/>
          <p:nvPr/>
        </p:nvSpPr>
        <p:spPr>
          <a:xfrm>
            <a:off x="4932040" y="3436849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77434" y="3446312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58699" y="3435847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40152" y="3435846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16687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15566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915566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15566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15566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15566"/>
            <a:ext cx="3096344" cy="10801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34956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0" y="4845809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83568" y="484580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Auditoria SOX</a:t>
            </a:r>
            <a:endParaRPr lang="pt-BR" sz="1000" dirty="0"/>
          </a:p>
        </p:txBody>
      </p:sp>
      <p:pic>
        <p:nvPicPr>
          <p:cNvPr id="34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3147814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7164288" y="849278"/>
            <a:ext cx="523674" cy="2586568"/>
          </a:xfrm>
          <a:prstGeom prst="rect">
            <a:avLst/>
          </a:prstGeom>
          <a:noFill/>
          <a:ln>
            <a:solidFill>
              <a:srgbClr val="07B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804248" y="326058"/>
            <a:ext cx="127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7B507"/>
                </a:solidFill>
              </a:rPr>
              <a:t>CSOL Integração</a:t>
            </a:r>
            <a:endParaRPr lang="pt-BR" sz="1400" b="1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853800" y="3507854"/>
            <a:ext cx="3958560" cy="869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1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SUPORTAR &amp; OPERAR SERVIÇOS </a:t>
            </a:r>
            <a:r>
              <a:rPr lang="pt-BR" sz="1100" b="1" dirty="0">
                <a:solidFill>
                  <a:srgbClr val="000000"/>
                </a:solidFill>
                <a:ea typeface="Times New Roman"/>
                <a:cs typeface="Calibri"/>
              </a:rPr>
              <a:t>DE TI </a:t>
            </a:r>
            <a:r>
              <a:rPr lang="pt-BR" sz="1100" dirty="0">
                <a:solidFill>
                  <a:srgbClr val="000000"/>
                </a:solidFill>
                <a:ea typeface="Times New Roman"/>
                <a:cs typeface="Calibri"/>
              </a:rPr>
              <a:t>(</a:t>
            </a:r>
            <a:r>
              <a:rPr lang="pt-BR" sz="1100" dirty="0" smtClean="0">
                <a:solidFill>
                  <a:srgbClr val="000000"/>
                </a:solidFill>
                <a:ea typeface="Times New Roman"/>
                <a:cs typeface="Calibri"/>
              </a:rPr>
              <a:t>PÓS-IMPLANTAÇÃO)</a:t>
            </a:r>
            <a:endParaRPr lang="pt-BR" sz="1100" kern="1200" dirty="0" smtClean="0">
              <a:solidFill>
                <a:srgbClr val="000000"/>
              </a:solidFill>
              <a:effectLst/>
              <a:ea typeface="Times New Roman"/>
              <a:cs typeface="Calibri"/>
            </a:endParaRPr>
          </a:p>
          <a:p>
            <a:pPr>
              <a:spcAft>
                <a:spcPts val="0"/>
              </a:spcAft>
            </a:pP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SOA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acompanha solução de não conformidade dos ativos.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b="1" kern="1200" dirty="0" err="1">
                <a:solidFill>
                  <a:srgbClr val="000000"/>
                </a:solidFill>
                <a:effectLst/>
                <a:ea typeface="Calibri"/>
                <a:cs typeface="Calibri"/>
              </a:rPr>
              <a:t>CoE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 SOA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registra e avalia ciclo de não conformidades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77536" y="1406148"/>
            <a:ext cx="4060284" cy="877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1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TESTE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b="1" dirty="0">
                <a:effectLst/>
                <a:ea typeface="Calibri"/>
                <a:cs typeface="Calibri"/>
              </a:rPr>
              <a:t>Líder SOA </a:t>
            </a:r>
            <a:r>
              <a:rPr lang="pt-BR" sz="1000" dirty="0" smtClean="0">
                <a:effectLst/>
                <a:ea typeface="Calibri"/>
                <a:cs typeface="Calibri"/>
              </a:rPr>
              <a:t>e  </a:t>
            </a:r>
            <a:r>
              <a:rPr lang="pt-BR" sz="1000" b="1" dirty="0" smtClean="0">
                <a:effectLst/>
                <a:ea typeface="Calibri"/>
                <a:cs typeface="Calibri"/>
              </a:rPr>
              <a:t>Arquiteto de Informação </a:t>
            </a:r>
            <a:r>
              <a:rPr lang="pt-BR" sz="1000" dirty="0" smtClean="0">
                <a:effectLst/>
                <a:ea typeface="Calibri"/>
                <a:cs typeface="Calibri"/>
              </a:rPr>
              <a:t>acompanham </a:t>
            </a:r>
            <a:r>
              <a:rPr lang="pt-BR" sz="1000" dirty="0">
                <a:effectLst/>
                <a:ea typeface="Calibri"/>
                <a:cs typeface="Calibri"/>
              </a:rPr>
              <a:t>a execução dos teste e registra qualquer anomalia </a:t>
            </a:r>
            <a:r>
              <a:rPr lang="pt-BR" sz="1000" dirty="0" smtClean="0">
                <a:effectLst/>
                <a:ea typeface="Calibri"/>
                <a:cs typeface="Calibri"/>
              </a:rPr>
              <a:t>nos </a:t>
            </a:r>
            <a:r>
              <a:rPr lang="pt-BR" sz="1000" b="1" dirty="0" smtClean="0">
                <a:effectLst/>
                <a:ea typeface="Calibri"/>
                <a:cs typeface="Calibri"/>
              </a:rPr>
              <a:t>Repositórios </a:t>
            </a:r>
            <a:r>
              <a:rPr lang="pt-BR" sz="1000" b="1" dirty="0">
                <a:effectLst/>
                <a:ea typeface="Calibri"/>
                <a:cs typeface="Calibri"/>
              </a:rPr>
              <a:t>de </a:t>
            </a:r>
            <a:r>
              <a:rPr lang="pt-BR" sz="1000" b="1" dirty="0" smtClean="0">
                <a:effectLst/>
                <a:ea typeface="Calibri"/>
                <a:cs typeface="Calibri"/>
              </a:rPr>
              <a:t>Serviços e Dados.</a:t>
            </a:r>
            <a:endParaRPr lang="pt-BR" sz="1100" b="1" dirty="0">
              <a:effectLst/>
              <a:ea typeface="Calibri"/>
              <a:cs typeface="Calibri"/>
            </a:endParaRPr>
          </a:p>
          <a:p>
            <a:pPr>
              <a:spcAft>
                <a:spcPts val="0"/>
              </a:spcAft>
            </a:pPr>
            <a:r>
              <a:rPr lang="pt-BR" sz="1000" dirty="0">
                <a:effectLst/>
                <a:ea typeface="Times New Roman"/>
                <a:cs typeface="Calibri"/>
              </a:rPr>
              <a:t> 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485648" y="2434471"/>
            <a:ext cx="3742536" cy="876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1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RELEASE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b="1" dirty="0">
                <a:effectLst/>
                <a:ea typeface="Calibri"/>
                <a:cs typeface="Calibri"/>
              </a:rPr>
              <a:t>Líder SOA </a:t>
            </a:r>
            <a:r>
              <a:rPr lang="pt-BR" sz="1000" dirty="0">
                <a:effectLst/>
                <a:ea typeface="Calibri"/>
                <a:cs typeface="Calibri"/>
              </a:rPr>
              <a:t>é envolvido nos reuniões diárias de acompanhamento e de análise de Go/No Go.</a:t>
            </a:r>
            <a:endParaRPr lang="pt-BR" sz="1100" dirty="0">
              <a:effectLst/>
              <a:ea typeface="Calibri"/>
              <a:cs typeface="Calibri"/>
            </a:endParaRPr>
          </a:p>
          <a:p>
            <a:pPr>
              <a:spcAft>
                <a:spcPts val="0"/>
              </a:spcAft>
            </a:pPr>
            <a:r>
              <a:rPr lang="pt-BR" sz="1000" b="1" dirty="0">
                <a:effectLst/>
                <a:ea typeface="Calibri"/>
                <a:cs typeface="Calibri"/>
              </a:rPr>
              <a:t>Líder SOA </a:t>
            </a:r>
            <a:r>
              <a:rPr lang="pt-BR" sz="1000" b="1" dirty="0" smtClean="0">
                <a:effectLst/>
                <a:ea typeface="Calibri"/>
                <a:cs typeface="Calibri"/>
              </a:rPr>
              <a:t> e Arquiteto de Informação </a:t>
            </a:r>
            <a:r>
              <a:rPr lang="pt-BR" sz="1000" dirty="0" smtClean="0">
                <a:effectLst/>
                <a:ea typeface="Calibri"/>
                <a:cs typeface="Calibri"/>
              </a:rPr>
              <a:t>registam </a:t>
            </a:r>
            <a:r>
              <a:rPr lang="pt-BR" sz="1000" dirty="0">
                <a:effectLst/>
                <a:ea typeface="Calibri"/>
                <a:cs typeface="Calibri"/>
              </a:rPr>
              <a:t>qualquer anomalia no</a:t>
            </a:r>
            <a:r>
              <a:rPr lang="pt-BR" sz="1000" b="1" dirty="0">
                <a:effectLst/>
                <a:ea typeface="Calibri"/>
                <a:cs typeface="Calibri"/>
              </a:rPr>
              <a:t> Repositório de </a:t>
            </a:r>
            <a:r>
              <a:rPr lang="pt-BR" sz="1000" b="1" dirty="0" smtClean="0">
                <a:effectLst/>
                <a:ea typeface="Calibri"/>
                <a:cs typeface="Calibri"/>
              </a:rPr>
              <a:t>Serviços</a:t>
            </a:r>
            <a:r>
              <a:rPr lang="pt-BR" sz="1000" b="1" dirty="0">
                <a:ea typeface="Calibri"/>
                <a:cs typeface="Calibri"/>
              </a:rPr>
              <a:t> </a:t>
            </a:r>
            <a:r>
              <a:rPr lang="pt-BR" sz="1000" b="1" dirty="0" smtClean="0">
                <a:ea typeface="Calibri"/>
                <a:cs typeface="Calibri"/>
              </a:rPr>
              <a:t>e Dados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de TI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Teste, Publicação e Operação de Serviços</a:t>
            </a:r>
            <a:endParaRPr lang="pt-BR" dirty="0"/>
          </a:p>
        </p:txBody>
      </p:sp>
      <p:pic>
        <p:nvPicPr>
          <p:cNvPr id="7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5267" y="382449"/>
            <a:ext cx="605125" cy="605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7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7056376" cy="566309"/>
          </a:xfrm>
        </p:spPr>
        <p:txBody>
          <a:bodyPr/>
          <a:lstStyle/>
          <a:p>
            <a:r>
              <a:rPr lang="pt-BR" dirty="0" smtClean="0"/>
              <a:t>01 </a:t>
            </a:r>
            <a:r>
              <a:rPr lang="pt-BR" b="0" dirty="0" smtClean="0"/>
              <a:t>Governança SOA</a:t>
            </a:r>
          </a:p>
          <a:p>
            <a:r>
              <a:rPr lang="pt-BR" dirty="0"/>
              <a:t>02</a:t>
            </a:r>
            <a:r>
              <a:rPr lang="pt-BR" b="0" dirty="0" smtClean="0"/>
              <a:t> Processo de TI com SOA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73866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presente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pretende introduzir o novo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 de governança da Arquitetura de Serviços 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Oi 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dar uma visão do novo processo de TI com as alterações efetuadas pela nova Governança SOA.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Repositório (com visão da Planilha de Interfaces)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40</a:t>
            </a:fld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466602875"/>
              </p:ext>
            </p:extLst>
          </p:nvPr>
        </p:nvGraphicFramePr>
        <p:xfrm>
          <a:off x="462406" y="2663294"/>
          <a:ext cx="4109594" cy="2113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Repositório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Oracle Enterprise Repositório será utilizado para cadastrar e alterar  informação de todos os serviços e artefatos técnicos relacionados. Em determinados pontos do processo de TI com SOA este irá ser mantido com a informação de Integração agregada no projeto.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Líder SOA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Imagem 2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3"/>
          <a:stretch/>
        </p:blipFill>
        <p:spPr bwMode="auto">
          <a:xfrm>
            <a:off x="2349808" y="1468858"/>
            <a:ext cx="1389380" cy="765810"/>
          </a:xfrm>
          <a:prstGeom prst="rect">
            <a:avLst/>
          </a:prstGeom>
          <a:noFill/>
        </p:spPr>
      </p:pic>
      <p:sp>
        <p:nvSpPr>
          <p:cNvPr id="22" name="Retângulo 21"/>
          <p:cNvSpPr/>
          <p:nvPr/>
        </p:nvSpPr>
        <p:spPr>
          <a:xfrm>
            <a:off x="2371036" y="1131590"/>
            <a:ext cx="1352550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Desenvolvimento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23" name="Conector de seta reta 19"/>
          <p:cNvCxnSpPr>
            <a:cxnSpLocks noChangeShapeType="1"/>
          </p:cNvCxnSpPr>
          <p:nvPr/>
        </p:nvCxnSpPr>
        <p:spPr bwMode="auto">
          <a:xfrm>
            <a:off x="3492208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ipse 23"/>
          <p:cNvSpPr/>
          <p:nvPr/>
        </p:nvSpPr>
        <p:spPr>
          <a:xfrm>
            <a:off x="3429928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9600150">
            <a:off x="7482744" y="333489"/>
            <a:ext cx="131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Corporativo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7722"/>
            <a:ext cx="2987824" cy="201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Imagem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29139"/>
            <a:ext cx="2786503" cy="14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de seta reta 19"/>
          <p:cNvCxnSpPr>
            <a:cxnSpLocks noChangeShapeType="1"/>
          </p:cNvCxnSpPr>
          <p:nvPr/>
        </p:nvCxnSpPr>
        <p:spPr bwMode="auto">
          <a:xfrm>
            <a:off x="2772128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Elipse 18"/>
          <p:cNvSpPr/>
          <p:nvPr/>
        </p:nvSpPr>
        <p:spPr>
          <a:xfrm>
            <a:off x="2709848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67544" y="1468858"/>
            <a:ext cx="1666240" cy="778510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467544" y="1131590"/>
            <a:ext cx="1647825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Desenho da Solução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26" name="Conector de seta reta 19"/>
          <p:cNvCxnSpPr>
            <a:cxnSpLocks noChangeShapeType="1"/>
          </p:cNvCxnSpPr>
          <p:nvPr/>
        </p:nvCxnSpPr>
        <p:spPr bwMode="auto">
          <a:xfrm>
            <a:off x="178524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Elipse 26"/>
          <p:cNvSpPr/>
          <p:nvPr/>
        </p:nvSpPr>
        <p:spPr>
          <a:xfrm>
            <a:off x="172296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Modelo Canônico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41</a:t>
            </a:fld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405324347"/>
              </p:ext>
            </p:extLst>
          </p:nvPr>
        </p:nvGraphicFramePr>
        <p:xfrm>
          <a:off x="462406" y="2663294"/>
          <a:ext cx="4109594" cy="2296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Modelo Canônico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Estes documentos são uma consolidação do dos diferentes documentos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de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mapeamento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projetos e representam uma imagem do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 corporativo de dados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respectivo mapeamento para as entidades e atributos expostos nos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modelos de integração Online e Batch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um determinado momento de uma release.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Arquiteto de Informação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Imagem 2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3"/>
          <a:stretch/>
        </p:blipFill>
        <p:spPr bwMode="auto">
          <a:xfrm>
            <a:off x="467544" y="1468858"/>
            <a:ext cx="1389380" cy="765810"/>
          </a:xfrm>
          <a:prstGeom prst="rect">
            <a:avLst/>
          </a:prstGeom>
          <a:noFill/>
        </p:spPr>
      </p:pic>
      <p:sp>
        <p:nvSpPr>
          <p:cNvPr id="22" name="Retângulo 21"/>
          <p:cNvSpPr/>
          <p:nvPr/>
        </p:nvSpPr>
        <p:spPr>
          <a:xfrm>
            <a:off x="488772" y="1131590"/>
            <a:ext cx="1352550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Desenvolvimento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23" name="Conector de seta reta 19"/>
          <p:cNvCxnSpPr>
            <a:cxnSpLocks noChangeShapeType="1"/>
          </p:cNvCxnSpPr>
          <p:nvPr/>
        </p:nvCxnSpPr>
        <p:spPr bwMode="auto">
          <a:xfrm>
            <a:off x="160994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ipse 23"/>
          <p:cNvSpPr/>
          <p:nvPr/>
        </p:nvSpPr>
        <p:spPr>
          <a:xfrm>
            <a:off x="154766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2931790"/>
            <a:ext cx="4104024" cy="1517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85" y="673025"/>
            <a:ext cx="3574415" cy="218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 rot="19600150">
            <a:off x="7482744" y="333489"/>
            <a:ext cx="131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Corporativo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/>
              <a:t>Dicionário </a:t>
            </a:r>
            <a:r>
              <a:rPr lang="pt-BR" b="0" i="1" dirty="0" smtClean="0"/>
              <a:t>&amp; </a:t>
            </a:r>
            <a:r>
              <a:rPr lang="pt-BR" b="0" i="1" dirty="0"/>
              <a:t>Mapeamento </a:t>
            </a:r>
            <a:r>
              <a:rPr lang="pt-BR" b="0" i="1" dirty="0" smtClean="0"/>
              <a:t>Reference </a:t>
            </a:r>
            <a:r>
              <a:rPr lang="pt-BR" b="0" i="1" dirty="0"/>
              <a:t>Data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394330513"/>
              </p:ext>
            </p:extLst>
          </p:nvPr>
        </p:nvGraphicFramePr>
        <p:xfrm>
          <a:off x="462406" y="2663294"/>
          <a:ext cx="4109594" cy="1833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Dicionário e</a:t>
                      </a:r>
                      <a:r>
                        <a:rPr lang="pt-BR" sz="1200" b="1" baseline="0" dirty="0" smtClean="0"/>
                        <a:t> Mapeamento de Dados de  Referência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Estes documentos caracterizam a estrutura de entidades de Dados de Referência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Transversais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Oi e o respetivo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mapeamento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os Dados de Referência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Aplicacionais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Arquiteto de Informação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Imagem 2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3"/>
          <a:stretch/>
        </p:blipFill>
        <p:spPr bwMode="auto">
          <a:xfrm>
            <a:off x="467544" y="1468858"/>
            <a:ext cx="1389380" cy="765810"/>
          </a:xfrm>
          <a:prstGeom prst="rect">
            <a:avLst/>
          </a:prstGeom>
          <a:noFill/>
        </p:spPr>
      </p:pic>
      <p:sp>
        <p:nvSpPr>
          <p:cNvPr id="22" name="Retângulo 21"/>
          <p:cNvSpPr/>
          <p:nvPr/>
        </p:nvSpPr>
        <p:spPr>
          <a:xfrm>
            <a:off x="488772" y="1131590"/>
            <a:ext cx="1352550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Desenvolvimento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23" name="Conector de seta reta 19"/>
          <p:cNvCxnSpPr>
            <a:cxnSpLocks noChangeShapeType="1"/>
          </p:cNvCxnSpPr>
          <p:nvPr/>
        </p:nvCxnSpPr>
        <p:spPr bwMode="auto">
          <a:xfrm>
            <a:off x="160994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ipse 23"/>
          <p:cNvSpPr/>
          <p:nvPr/>
        </p:nvSpPr>
        <p:spPr>
          <a:xfrm>
            <a:off x="154766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36353"/>
            <a:ext cx="4040953" cy="14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96" y="2715766"/>
            <a:ext cx="386328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 rot="19600150">
            <a:off x="7482744" y="333489"/>
            <a:ext cx="131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Corporativo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br>
              <a:rPr lang="pt-BR" dirty="0"/>
            </a:br>
            <a:r>
              <a:rPr lang="pt-BR" b="0" i="1" dirty="0" smtClean="0"/>
              <a:t>Matriz OPRAT Reference </a:t>
            </a:r>
            <a:r>
              <a:rPr lang="pt-BR" b="0" i="1" dirty="0"/>
              <a:t>Data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591691557"/>
              </p:ext>
            </p:extLst>
          </p:nvPr>
        </p:nvGraphicFramePr>
        <p:xfrm>
          <a:off x="462406" y="2663294"/>
          <a:ext cx="4109594" cy="1564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1211"/>
                <a:gridCol w="299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Matriz OPRAT de</a:t>
                      </a:r>
                      <a:r>
                        <a:rPr lang="pt-BR" sz="1200" b="1" baseline="0" dirty="0" smtClean="0"/>
                        <a:t> Dados de Referência</a:t>
                      </a:r>
                      <a:endParaRPr lang="pt-BR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Objetivo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documento reflete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mapeamento das entidades de Reference Data corporativa 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aos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sistemas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mestres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consumidores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das mesmas no âmbito organizacional.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Responsável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Arquiteto de Informação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Imagem 2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3"/>
          <a:stretch/>
        </p:blipFill>
        <p:spPr bwMode="auto">
          <a:xfrm>
            <a:off x="467544" y="1468858"/>
            <a:ext cx="1389380" cy="765810"/>
          </a:xfrm>
          <a:prstGeom prst="rect">
            <a:avLst/>
          </a:prstGeom>
          <a:noFill/>
        </p:spPr>
      </p:pic>
      <p:sp>
        <p:nvSpPr>
          <p:cNvPr id="22" name="Retângulo 21"/>
          <p:cNvSpPr/>
          <p:nvPr/>
        </p:nvSpPr>
        <p:spPr>
          <a:xfrm>
            <a:off x="488772" y="1131590"/>
            <a:ext cx="1352550" cy="337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effectLst/>
                <a:ea typeface="Calibri"/>
                <a:cs typeface="Calibri"/>
              </a:rPr>
              <a:t>Desenvolvimento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cxnSp>
        <p:nvCxnSpPr>
          <p:cNvPr id="23" name="Conector de seta reta 19"/>
          <p:cNvCxnSpPr>
            <a:cxnSpLocks noChangeShapeType="1"/>
          </p:cNvCxnSpPr>
          <p:nvPr/>
        </p:nvCxnSpPr>
        <p:spPr bwMode="auto">
          <a:xfrm>
            <a:off x="1609944" y="2273424"/>
            <a:ext cx="0" cy="298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ipse 23"/>
          <p:cNvSpPr/>
          <p:nvPr/>
        </p:nvSpPr>
        <p:spPr>
          <a:xfrm>
            <a:off x="1547664" y="21786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38810"/>
            <a:ext cx="3168352" cy="265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 rot="19600150">
            <a:off x="7482744" y="333489"/>
            <a:ext cx="131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Corporativo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97638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44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54055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57910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75641"/>
              </p:ext>
            </p:extLst>
          </p:nvPr>
        </p:nvGraphicFramePr>
        <p:xfrm>
          <a:off x="491202" y="1104477"/>
          <a:ext cx="8113246" cy="278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Fábrica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Repositório</a:t>
                      </a: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i="0" u="non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(com  visão da Planilha de Interfaces)</a:t>
                      </a:r>
                      <a:endParaRPr lang="pt-BR" sz="1000" i="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u="non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Modelo</a:t>
                      </a:r>
                      <a:r>
                        <a:rPr lang="pt-BR" sz="1000" b="1" i="0" u="none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Canônico Oi </a:t>
                      </a:r>
                      <a:r>
                        <a:rPr lang="pt-BR" sz="1000" b="1" i="0" u="none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vX.X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Dicionário de Entidades</a:t>
                      </a:r>
                      <a:r>
                        <a:rPr lang="pt-BR" sz="1000" b="1" i="0" u="non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Reference Data </a:t>
                      </a:r>
                      <a:r>
                        <a:rPr lang="pt-BR" sz="1000" b="1" i="0" u="none" kern="12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vX.X</a:t>
                      </a:r>
                      <a:endParaRPr lang="pt-BR" sz="1000" b="1" i="0" u="none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Mapeamento Entidade Reference Data </a:t>
                      </a:r>
                      <a:r>
                        <a:rPr lang="pt-BR" sz="1000" b="1" i="0" u="none" kern="12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vX.X</a:t>
                      </a:r>
                      <a:endParaRPr lang="pt-BR" sz="1000" b="1" i="0" u="none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Matriz OPRAT</a:t>
                      </a:r>
                      <a:r>
                        <a:rPr lang="pt-BR" sz="1000" b="1" i="0" u="non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1000" b="1" i="0" u="none" kern="12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vX.X</a:t>
                      </a:r>
                      <a:endParaRPr lang="pt-BR" sz="1000" b="1" i="0" u="none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82641">
                <a:tc>
                  <a:txBody>
                    <a:bodyPr/>
                    <a:lstStyle/>
                    <a:p>
                      <a:pPr algn="l"/>
                      <a:endParaRPr lang="pt-BR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2211710"/>
            <a:ext cx="260828" cy="260828"/>
          </a:xfrm>
          <a:prstGeom prst="rect">
            <a:avLst/>
          </a:prstGeom>
          <a:noFill/>
        </p:spPr>
      </p:pic>
      <p:sp>
        <p:nvSpPr>
          <p:cNvPr id="16" name="Retângulo de cantos arredondados 15"/>
          <p:cNvSpPr/>
          <p:nvPr/>
        </p:nvSpPr>
        <p:spPr>
          <a:xfrm>
            <a:off x="4949409" y="3652873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94803" y="3662336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76068" y="3651871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57521" y="3651870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61582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60461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1073" y="960461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60461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60461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60461"/>
            <a:ext cx="3096344" cy="10081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79851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Processo de TI com SOA</a:t>
            </a:r>
            <a:r>
              <a:rPr lang="en-US" dirty="0"/>
              <a:t/>
            </a:r>
            <a:br>
              <a:rPr lang="en-US" dirty="0"/>
            </a:br>
            <a:r>
              <a:rPr lang="pt-PT" b="0" i="1" dirty="0"/>
              <a:t>Artefatos de Governança </a:t>
            </a:r>
            <a:r>
              <a:rPr lang="pt-PT" b="0" i="1" dirty="0" smtClean="0"/>
              <a:t>comunicados </a:t>
            </a:r>
            <a:r>
              <a:rPr lang="pt-PT" b="0" i="1" dirty="0"/>
              <a:t>após Release</a:t>
            </a:r>
          </a:p>
        </p:txBody>
      </p:sp>
      <p:pic>
        <p:nvPicPr>
          <p:cNvPr id="27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2454938"/>
            <a:ext cx="260828" cy="260828"/>
          </a:xfrm>
          <a:prstGeom prst="rect">
            <a:avLst/>
          </a:prstGeom>
          <a:noFill/>
        </p:spPr>
      </p:pic>
      <p:pic>
        <p:nvPicPr>
          <p:cNvPr id="2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2715766"/>
            <a:ext cx="260828" cy="260828"/>
          </a:xfrm>
          <a:prstGeom prst="rect">
            <a:avLst/>
          </a:prstGeom>
          <a:noFill/>
        </p:spPr>
      </p:pic>
      <p:pic>
        <p:nvPicPr>
          <p:cNvPr id="29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2958994"/>
            <a:ext cx="260828" cy="260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SOA</a:t>
            </a:r>
            <a:br>
              <a:rPr lang="pt-BR" dirty="0" smtClean="0"/>
            </a:br>
            <a:r>
              <a:rPr lang="pt-BR" b="0" i="1" dirty="0" smtClean="0"/>
              <a:t>Q&amp;A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45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316464" cy="646331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Questões?</a:t>
            </a:r>
            <a:endParaRPr lang="pt-BR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6715059" y="3579862"/>
            <a:ext cx="1745373" cy="927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Q&amp;A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pt-BR" sz="2000" b="1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 Minutos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" name="Picture 8" descr="C:\Users\Ezio.Armando\AppData\Local\Microsoft\Windows\Temporary Internet Files\Content.IE5\GB1AWI2J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75806"/>
            <a:ext cx="1335660" cy="15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20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Módulo III – Processo SOA</a:t>
            </a:r>
            <a:br>
              <a:rPr lang="pt-BR" dirty="0" smtClean="0"/>
            </a:br>
            <a:r>
              <a:rPr lang="pt-BR" b="0" i="1" dirty="0" smtClean="0"/>
              <a:t>Apresentações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10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72362"/>
              </p:ext>
            </p:extLst>
          </p:nvPr>
        </p:nvGraphicFramePr>
        <p:xfrm>
          <a:off x="395286" y="1195624"/>
          <a:ext cx="8497888" cy="2055497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656434"/>
                <a:gridCol w="2736304"/>
                <a:gridCol w="1512168"/>
                <a:gridCol w="2592982"/>
              </a:tblGrid>
              <a:tr h="2055497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 Photo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0" lvl="1" indent="-19685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Nome</a:t>
                      </a: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Posição</a:t>
                      </a:r>
                      <a:endParaRPr lang="en-US" sz="1400" b="1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Tempo de </a:t>
                      </a:r>
                      <a:r>
                        <a:rPr lang="en-US" sz="1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  <a:endParaRPr lang="en-US" sz="1400" b="1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Experiência</a:t>
                      </a:r>
                      <a:endParaRPr lang="en-US" sz="14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 Photo</a:t>
                      </a:r>
                    </a:p>
                    <a:p>
                      <a:endParaRPr lang="en-GB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0" marR="0" lvl="1" indent="-1968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Nome</a:t>
                      </a:r>
                    </a:p>
                    <a:p>
                      <a:pPr marL="179388" marR="0" lvl="1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Posição</a:t>
                      </a:r>
                      <a:endPara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marR="0" lvl="1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 de </a:t>
                      </a:r>
                      <a:r>
                        <a:rPr kumimoji="0" lang="en-US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  <a:endPara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marR="0" lvl="1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Experiência</a:t>
                      </a:r>
                      <a:endParaRPr kumimoji="0" 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Módulo </a:t>
            </a:r>
            <a:r>
              <a:rPr lang="pt-BR" dirty="0" smtClean="0"/>
              <a:t>III </a:t>
            </a:r>
            <a:r>
              <a:rPr lang="pt-BR" dirty="0"/>
              <a:t>– </a:t>
            </a:r>
            <a:r>
              <a:rPr lang="pt-BR" dirty="0" smtClean="0"/>
              <a:t>Processo </a:t>
            </a:r>
            <a:r>
              <a:rPr lang="pt-BR" dirty="0"/>
              <a:t>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Tópicos deste Módulo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67544" y="1563638"/>
            <a:ext cx="8136904" cy="769441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Governança 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dirty="0" smtClean="0"/>
              <a:t>Processo de TI com SOA</a:t>
            </a:r>
          </a:p>
        </p:txBody>
      </p:sp>
    </p:spTree>
    <p:extLst>
      <p:ext uri="{BB962C8B-B14F-4D97-AF65-F5344CB8AC3E}">
        <p14:creationId xmlns:p14="http://schemas.microsoft.com/office/powerpoint/2010/main" val="251458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17444"/>
              </p:ext>
            </p:extLst>
          </p:nvPr>
        </p:nvGraphicFramePr>
        <p:xfrm>
          <a:off x="539552" y="1347614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754"/>
                <a:gridCol w="1373942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Tópicos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Duração (m)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800" b="0" dirty="0" smtClean="0"/>
                        <a:t>Governança 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15h45-16h30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800" b="0" dirty="0" smtClean="0"/>
                        <a:t>Processo de TI com 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16h30-17h30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Módulo </a:t>
            </a:r>
            <a:r>
              <a:rPr lang="pt-BR" dirty="0" smtClean="0"/>
              <a:t>III </a:t>
            </a:r>
            <a:r>
              <a:rPr lang="pt-BR" dirty="0"/>
              <a:t>– </a:t>
            </a:r>
            <a:r>
              <a:rPr lang="pt-BR" dirty="0" smtClean="0"/>
              <a:t>Processo </a:t>
            </a:r>
            <a:r>
              <a:rPr lang="pt-BR" dirty="0"/>
              <a:t>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Agenda deste Módulo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75653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Governança 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br>
              <a:rPr lang="pt-BR" dirty="0" smtClean="0"/>
            </a:br>
            <a:r>
              <a:rPr lang="pt-BR" b="0" i="1" dirty="0" smtClean="0"/>
              <a:t>Discussão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357200"/>
            <a:ext cx="8028432" cy="1311128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Governança?</a:t>
            </a:r>
          </a:p>
          <a:p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 que está envolvido?</a:t>
            </a:r>
          </a:p>
        </p:txBody>
      </p:sp>
      <p:sp>
        <p:nvSpPr>
          <p:cNvPr id="10" name="Rectangle 6"/>
          <p:cNvSpPr/>
          <p:nvPr/>
        </p:nvSpPr>
        <p:spPr bwMode="auto">
          <a:xfrm>
            <a:off x="6715059" y="3579862"/>
            <a:ext cx="1745373" cy="927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Discussão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dirty="0" smtClean="0">
                <a:solidFill>
                  <a:schemeClr val="bg1"/>
                </a:solidFill>
                <a:latin typeface="Arial" charset="0"/>
              </a:rPr>
              <a:t>10 Minutos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" name="Picture 8" descr="C:\Users\Ezio.Armando\AppData\Local\Microsoft\Windows\Temporary Internet Files\Content.IE5\GB1AWI2J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75806"/>
            <a:ext cx="1335660" cy="15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5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B87AB-89BA-4581-8A26-6BFD56984F90}"/>
</file>

<file path=customXml/itemProps2.xml><?xml version="1.0" encoding="utf-8"?>
<ds:datastoreItem xmlns:ds="http://schemas.openxmlformats.org/officeDocument/2006/customXml" ds:itemID="{7CDC76D2-EC30-498A-8D44-0205E5D306CD}"/>
</file>

<file path=customXml/itemProps3.xml><?xml version="1.0" encoding="utf-8"?>
<ds:datastoreItem xmlns:ds="http://schemas.openxmlformats.org/officeDocument/2006/customXml" ds:itemID="{9C308FD2-7487-469C-94DA-B97FDCFCFAF1}"/>
</file>

<file path=docProps/app.xml><?xml version="1.0" encoding="utf-8"?>
<Properties xmlns="http://schemas.openxmlformats.org/officeDocument/2006/extended-properties" xmlns:vt="http://schemas.openxmlformats.org/officeDocument/2006/docPropsVTypes">
  <Template>Oi - PPTX - Template geral</Template>
  <TotalTime>26784</TotalTime>
  <Words>4273</Words>
  <Application>Microsoft Office PowerPoint</Application>
  <PresentationFormat>Apresentação na tela (16:9)</PresentationFormat>
  <Paragraphs>800</Paragraphs>
  <Slides>46</Slides>
  <Notes>8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Oi - PPTX - Template geral</vt:lpstr>
      <vt:lpstr>Escola SOA Módulo III Processo SOA v0.20 - DRAFT</vt:lpstr>
      <vt:lpstr>Controlo de Versão</vt:lpstr>
      <vt:lpstr>Apresentação do PowerPoint</vt:lpstr>
      <vt:lpstr>Apresentação do PowerPoint</vt:lpstr>
      <vt:lpstr>Módulo III – Processo SOA Apresentações</vt:lpstr>
      <vt:lpstr>Módulo III – Processo SOA Tópicos deste Módulo</vt:lpstr>
      <vt:lpstr>Módulo III – Processo SOA Agenda deste Módulo</vt:lpstr>
      <vt:lpstr>Apresentação do PowerPoint</vt:lpstr>
      <vt:lpstr>Governança SOA Discussão</vt:lpstr>
      <vt:lpstr>Governança SOA O que é? O que pretende?</vt:lpstr>
      <vt:lpstr>Governança SOA Framework</vt:lpstr>
      <vt:lpstr>Governança SOA Ciclo de Vida SOA e Processo de TI com GSOA</vt:lpstr>
      <vt:lpstr>Governança SOA Arquitetura de Referência (Padrões, Políticas e Procedimentos)</vt:lpstr>
      <vt:lpstr>Governança SOA Repositório de Ativos (Serviços)</vt:lpstr>
      <vt:lpstr>Apresentação do PowerPoint</vt:lpstr>
      <vt:lpstr>Governança SOA Relação com Governança de Dados (ou Informação)</vt:lpstr>
      <vt:lpstr>Governança SOA Processo de Governança de Dados</vt:lpstr>
      <vt:lpstr>Apresentação do PowerPoint</vt:lpstr>
      <vt:lpstr>Governança SOA Discussão</vt:lpstr>
      <vt:lpstr>Apresentação do PowerPoint</vt:lpstr>
      <vt:lpstr>Processo de TI com SOA Introdução</vt:lpstr>
      <vt:lpstr>Processo de TI com SOA Papéis</vt:lpstr>
      <vt:lpstr>Processo de TI com SOA Papéis &amp; Responsabilidades</vt:lpstr>
      <vt:lpstr>Processo de TI com SOA Papéis &amp; Responsabilidades</vt:lpstr>
      <vt:lpstr>Processo de TI com SOA Identificação e Desenho de Serviços</vt:lpstr>
      <vt:lpstr>Processo de TI com SOA DAS (que inclui Diagrama &amp; Lista de Atividades)</vt:lpstr>
      <vt:lpstr>Processo de TI com SOA Planilha de Interfaces (Inventário de Serviços)</vt:lpstr>
      <vt:lpstr>Processo de TI com SOA Modelo Canônico – Visão Macro</vt:lpstr>
      <vt:lpstr>Processo de TI com SOA Especificação Funcional de Serviço*</vt:lpstr>
      <vt:lpstr>Processo de TI com SOA Mapeamento para Modelo Canônico</vt:lpstr>
      <vt:lpstr>Processo de TI com SOA Inventário de Reference Data</vt:lpstr>
      <vt:lpstr>Processo de TI com SOA Artefatos GSOA na fase DSOL</vt:lpstr>
      <vt:lpstr>Processo de TI com SOA Artefatos DSOL relacionados com Integração</vt:lpstr>
      <vt:lpstr>Processo de TI com SOA Desenho e Construção de Serviços</vt:lpstr>
      <vt:lpstr>Processo de TI com SOA Especificação da Entidade de Negócio</vt:lpstr>
      <vt:lpstr>Processo de TI com SOA Especificação Técnica de Serviço</vt:lpstr>
      <vt:lpstr>Processo de TI com SOA Artefatos GSOA na fase ET (Construção)</vt:lpstr>
      <vt:lpstr>Processo de TI com SOA Artefatos ET relacionados com Integração de Dados</vt:lpstr>
      <vt:lpstr>Processo de TI com SOA Teste, Publicação e Operação de Serviços</vt:lpstr>
      <vt:lpstr>Processo de TI com SOA Repositório (com visão da Planilha de Interfaces)</vt:lpstr>
      <vt:lpstr>Processo de TI com SOA Modelo Canônico</vt:lpstr>
      <vt:lpstr>Processo de TI com SOA Dicionário &amp; Mapeamento Reference Data</vt:lpstr>
      <vt:lpstr>Processo de TI com SOA Matriz OPRAT Reference Data</vt:lpstr>
      <vt:lpstr>Processo de TI com SOA Artefatos de Governança comunicados após Release</vt:lpstr>
      <vt:lpstr>Processo SOA Q&amp;A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698</cp:revision>
  <dcterms:created xsi:type="dcterms:W3CDTF">2014-01-28T19:15:09Z</dcterms:created>
  <dcterms:modified xsi:type="dcterms:W3CDTF">2015-01-21T19:49:07Z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