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2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17.xml" ContentType="application/vnd.openxmlformats-officedocument.presentationml.tags+xml"/>
  <Override PartName="/ppt/tags/tag1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6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85" r:id="rId3"/>
    <p:sldId id="417" r:id="rId4"/>
    <p:sldId id="257" r:id="rId5"/>
    <p:sldId id="419" r:id="rId6"/>
    <p:sldId id="474" r:id="rId7"/>
    <p:sldId id="603" r:id="rId8"/>
    <p:sldId id="472" r:id="rId9"/>
    <p:sldId id="604" r:id="rId10"/>
    <p:sldId id="605" r:id="rId11"/>
    <p:sldId id="611" r:id="rId12"/>
    <p:sldId id="606" r:id="rId13"/>
    <p:sldId id="607" r:id="rId14"/>
    <p:sldId id="612" r:id="rId15"/>
    <p:sldId id="609" r:id="rId16"/>
    <p:sldId id="610" r:id="rId17"/>
    <p:sldId id="637" r:id="rId18"/>
    <p:sldId id="614" r:id="rId19"/>
    <p:sldId id="613" r:id="rId20"/>
    <p:sldId id="615" r:id="rId21"/>
    <p:sldId id="617" r:id="rId22"/>
    <p:sldId id="616" r:id="rId23"/>
    <p:sldId id="618" r:id="rId24"/>
    <p:sldId id="619" r:id="rId25"/>
    <p:sldId id="636" r:id="rId26"/>
    <p:sldId id="638" r:id="rId27"/>
    <p:sldId id="575" r:id="rId28"/>
    <p:sldId id="620" r:id="rId29"/>
    <p:sldId id="608" r:id="rId30"/>
    <p:sldId id="476" r:id="rId31"/>
    <p:sldId id="621" r:id="rId32"/>
    <p:sldId id="622" r:id="rId33"/>
    <p:sldId id="623" r:id="rId34"/>
    <p:sldId id="624" r:id="rId35"/>
    <p:sldId id="625" r:id="rId36"/>
    <p:sldId id="626" r:id="rId37"/>
    <p:sldId id="627" r:id="rId38"/>
    <p:sldId id="628" r:id="rId39"/>
    <p:sldId id="629" r:id="rId40"/>
    <p:sldId id="630" r:id="rId41"/>
    <p:sldId id="631" r:id="rId42"/>
    <p:sldId id="632" r:id="rId43"/>
    <p:sldId id="633" r:id="rId44"/>
    <p:sldId id="634" r:id="rId45"/>
    <p:sldId id="635" r:id="rId46"/>
    <p:sldId id="410" r:id="rId4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rique Morais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A6"/>
    <a:srgbClr val="07B507"/>
    <a:srgbClr val="FFCC00"/>
    <a:srgbClr val="17E9E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316" autoAdjust="0"/>
  </p:normalViewPr>
  <p:slideViewPr>
    <p:cSldViewPr>
      <p:cViewPr varScale="1">
        <p:scale>
          <a:sx n="87" d="100"/>
          <a:sy n="87" d="100"/>
        </p:scale>
        <p:origin x="-9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CE02D-8791-4BC7-8DCC-E3EC9E667DF5}" type="doc">
      <dgm:prSet loTypeId="urn:microsoft.com/office/officeart/2005/8/layout/pyramid3" loCatId="pyramid" qsTypeId="urn:microsoft.com/office/officeart/2005/8/quickstyle/3d5" qsCatId="3D" csTypeId="urn:microsoft.com/office/officeart/2005/8/colors/accent1_3" csCatId="accent1" phldr="1"/>
      <dgm:spPr/>
    </dgm:pt>
    <dgm:pt modelId="{260D6DC2-01B7-49A6-983F-B7410007D92E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Transactional Data</a:t>
          </a:r>
          <a:endParaRPr lang="en-US" sz="2800" b="1" dirty="0">
            <a:solidFill>
              <a:schemeClr val="bg1"/>
            </a:solidFill>
          </a:endParaRPr>
        </a:p>
      </dgm:t>
    </dgm:pt>
    <dgm:pt modelId="{31E9A61C-FECE-4CF1-AA7B-F2F0B00332EA}" type="par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9B909A-B37A-45E3-94D8-5B12DAB5AA6C}" type="sibTrans" cxnId="{64D4CA76-AA21-4392-982A-FA6C292BCF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6D9781-2BE7-44A9-9D3C-268B0CC9486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Operational Data &amp; Hierarchies</a:t>
          </a:r>
        </a:p>
      </dgm:t>
    </dgm:pt>
    <dgm:pt modelId="{670A6DA7-1127-4990-BF47-558D1472C66B}" type="par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22D614-010D-4C3D-8717-4BA56D2E9B01}" type="sibTrans" cxnId="{F8697B09-3BDE-44D7-BE75-3AD86D70AD7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36050F-DE14-437A-960A-C24FBD5EDF2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ED7BB4-5C5F-4E5A-8B86-05623E01138D}" type="par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F6D1AC-4121-4C1E-9E12-014EE88BFA4C}" type="sibTrans" cxnId="{7D66852C-A389-4774-978E-FA41C2F141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6EDF22-19B3-457B-9A63-084440F72990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</a:rPr>
            <a:t>Reference </a:t>
          </a:r>
        </a:p>
        <a:p>
          <a:r>
            <a:rPr lang="en-US" sz="1600" b="1" dirty="0" smtClean="0">
              <a:solidFill>
                <a:schemeClr val="tx1"/>
              </a:solidFill>
            </a:rPr>
            <a:t>Data</a:t>
          </a:r>
          <a:endParaRPr lang="en-US" sz="1600" b="1" dirty="0">
            <a:solidFill>
              <a:schemeClr val="tx1"/>
            </a:solidFill>
          </a:endParaRPr>
        </a:p>
      </dgm:t>
    </dgm:pt>
    <dgm:pt modelId="{D2EC2874-F591-4E04-817F-53518B75A1B3}" type="par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282D1D8-AC97-4D17-BB12-2F079A4FA823}" type="sibTrans" cxnId="{D16934E2-C6AB-430D-BFEA-125D15ECBA8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592571-92EE-4C79-9958-23E405754F5C}" type="pres">
      <dgm:prSet presAssocID="{084CE02D-8791-4BC7-8DCC-E3EC9E667DF5}" presName="Name0" presStyleCnt="0">
        <dgm:presLayoutVars>
          <dgm:dir/>
          <dgm:animLvl val="lvl"/>
          <dgm:resizeHandles val="exact"/>
        </dgm:presLayoutVars>
      </dgm:prSet>
      <dgm:spPr/>
    </dgm:pt>
    <dgm:pt modelId="{BFBDF6D6-C8F5-42A0-922C-80B660032096}" type="pres">
      <dgm:prSet presAssocID="{260D6DC2-01B7-49A6-983F-B7410007D92E}" presName="Name8" presStyleCnt="0"/>
      <dgm:spPr/>
    </dgm:pt>
    <dgm:pt modelId="{50FC33A4-A63F-4CA4-BBAA-2B2364D93AC4}" type="pres">
      <dgm:prSet presAssocID="{260D6DC2-01B7-49A6-983F-B7410007D92E}" presName="level" presStyleLbl="node1" presStyleIdx="0" presStyleCnt="4" custLinFactNeighborX="62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5A389-61CE-4969-9F43-B300B00DE838}" type="pres">
      <dgm:prSet presAssocID="{260D6DC2-01B7-49A6-983F-B7410007D92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51881-459A-4051-97E9-8663A48CD3D2}" type="pres">
      <dgm:prSet presAssocID="{8B6D9781-2BE7-44A9-9D3C-268B0CC9486C}" presName="Name8" presStyleCnt="0"/>
      <dgm:spPr/>
    </dgm:pt>
    <dgm:pt modelId="{FD35CE55-21EE-4BAE-B252-F832DD1652FF}" type="pres">
      <dgm:prSet presAssocID="{8B6D9781-2BE7-44A9-9D3C-268B0CC9486C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C4738-070B-4343-9A14-F5D1C3EEA6D1}" type="pres">
      <dgm:prSet presAssocID="{8B6D9781-2BE7-44A9-9D3C-268B0CC948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B58F7-31A1-4433-BAAB-A7C455BD7E8E}" type="pres">
      <dgm:prSet presAssocID="{C936050F-DE14-437A-960A-C24FBD5EDF25}" presName="Name8" presStyleCnt="0"/>
      <dgm:spPr/>
    </dgm:pt>
    <dgm:pt modelId="{04EB9A96-A5AD-40EA-8DA6-7349221F87FD}" type="pres">
      <dgm:prSet presAssocID="{C936050F-DE14-437A-960A-C24FBD5EDF2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0C798-96C5-4B84-B04C-D3814C9186D4}" type="pres">
      <dgm:prSet presAssocID="{C936050F-DE14-437A-960A-C24FBD5EDF2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9BF98-CB92-4377-8F04-46FBC9D44220}" type="pres">
      <dgm:prSet presAssocID="{656EDF22-19B3-457B-9A63-084440F72990}" presName="Name8" presStyleCnt="0"/>
      <dgm:spPr/>
    </dgm:pt>
    <dgm:pt modelId="{D222BEE6-08A3-48F7-9450-2D4680A277EA}" type="pres">
      <dgm:prSet presAssocID="{656EDF22-19B3-457B-9A63-084440F7299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A3C97-C0B8-4884-BD97-E7E27525963F}" type="pres">
      <dgm:prSet presAssocID="{656EDF22-19B3-457B-9A63-084440F729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5E081B-CA5A-417A-9445-E1186853CE46}" type="presOf" srcId="{C936050F-DE14-437A-960A-C24FBD5EDF25}" destId="{D4B0C798-96C5-4B84-B04C-D3814C9186D4}" srcOrd="1" destOrd="0" presId="urn:microsoft.com/office/officeart/2005/8/layout/pyramid3"/>
    <dgm:cxn modelId="{7D66852C-A389-4774-978E-FA41C2F14120}" srcId="{084CE02D-8791-4BC7-8DCC-E3EC9E667DF5}" destId="{C936050F-DE14-437A-960A-C24FBD5EDF25}" srcOrd="2" destOrd="0" parTransId="{64ED7BB4-5C5F-4E5A-8B86-05623E01138D}" sibTransId="{ABF6D1AC-4121-4C1E-9E12-014EE88BFA4C}"/>
    <dgm:cxn modelId="{F8697B09-3BDE-44D7-BE75-3AD86D70AD7F}" srcId="{084CE02D-8791-4BC7-8DCC-E3EC9E667DF5}" destId="{8B6D9781-2BE7-44A9-9D3C-268B0CC9486C}" srcOrd="1" destOrd="0" parTransId="{670A6DA7-1127-4990-BF47-558D1472C66B}" sibTransId="{3522D614-010D-4C3D-8717-4BA56D2E9B01}"/>
    <dgm:cxn modelId="{DD40D207-818B-461F-BD9F-EB462122C5DB}" type="presOf" srcId="{C936050F-DE14-437A-960A-C24FBD5EDF25}" destId="{04EB9A96-A5AD-40EA-8DA6-7349221F87FD}" srcOrd="0" destOrd="0" presId="urn:microsoft.com/office/officeart/2005/8/layout/pyramid3"/>
    <dgm:cxn modelId="{FDC1BF8D-F1FE-4423-A985-42D7DD229A44}" type="presOf" srcId="{260D6DC2-01B7-49A6-983F-B7410007D92E}" destId="{50FC33A4-A63F-4CA4-BBAA-2B2364D93AC4}" srcOrd="0" destOrd="0" presId="urn:microsoft.com/office/officeart/2005/8/layout/pyramid3"/>
    <dgm:cxn modelId="{33088C1E-685C-47CA-ABC9-AA8E7469DD1F}" type="presOf" srcId="{656EDF22-19B3-457B-9A63-084440F72990}" destId="{69FA3C97-C0B8-4884-BD97-E7E27525963F}" srcOrd="1" destOrd="0" presId="urn:microsoft.com/office/officeart/2005/8/layout/pyramid3"/>
    <dgm:cxn modelId="{64D4CA76-AA21-4392-982A-FA6C292BCF3B}" srcId="{084CE02D-8791-4BC7-8DCC-E3EC9E667DF5}" destId="{260D6DC2-01B7-49A6-983F-B7410007D92E}" srcOrd="0" destOrd="0" parTransId="{31E9A61C-FECE-4CF1-AA7B-F2F0B00332EA}" sibTransId="{C99B909A-B37A-45E3-94D8-5B12DAB5AA6C}"/>
    <dgm:cxn modelId="{A665C55E-5988-4F92-9328-F9BB974ECDCB}" type="presOf" srcId="{8B6D9781-2BE7-44A9-9D3C-268B0CC9486C}" destId="{508C4738-070B-4343-9A14-F5D1C3EEA6D1}" srcOrd="1" destOrd="0" presId="urn:microsoft.com/office/officeart/2005/8/layout/pyramid3"/>
    <dgm:cxn modelId="{2ABE5A2A-EE63-4F75-BCED-F593316CE886}" type="presOf" srcId="{084CE02D-8791-4BC7-8DCC-E3EC9E667DF5}" destId="{EB592571-92EE-4C79-9958-23E405754F5C}" srcOrd="0" destOrd="0" presId="urn:microsoft.com/office/officeart/2005/8/layout/pyramid3"/>
    <dgm:cxn modelId="{2C2A661F-2301-4AA3-8913-9BECE2E8BAB0}" type="presOf" srcId="{260D6DC2-01B7-49A6-983F-B7410007D92E}" destId="{B325A389-61CE-4969-9F43-B300B00DE838}" srcOrd="1" destOrd="0" presId="urn:microsoft.com/office/officeart/2005/8/layout/pyramid3"/>
    <dgm:cxn modelId="{3F10C0D1-49DE-415E-BA81-A0F5C046FC39}" type="presOf" srcId="{8B6D9781-2BE7-44A9-9D3C-268B0CC9486C}" destId="{FD35CE55-21EE-4BAE-B252-F832DD1652FF}" srcOrd="0" destOrd="0" presId="urn:microsoft.com/office/officeart/2005/8/layout/pyramid3"/>
    <dgm:cxn modelId="{D16934E2-C6AB-430D-BFEA-125D15ECBA82}" srcId="{084CE02D-8791-4BC7-8DCC-E3EC9E667DF5}" destId="{656EDF22-19B3-457B-9A63-084440F72990}" srcOrd="3" destOrd="0" parTransId="{D2EC2874-F591-4E04-817F-53518B75A1B3}" sibTransId="{E282D1D8-AC97-4D17-BB12-2F079A4FA823}"/>
    <dgm:cxn modelId="{65A940AA-258F-43F9-AC04-7875ACC38BF0}" type="presOf" srcId="{656EDF22-19B3-457B-9A63-084440F72990}" destId="{D222BEE6-08A3-48F7-9450-2D4680A277EA}" srcOrd="0" destOrd="0" presId="urn:microsoft.com/office/officeart/2005/8/layout/pyramid3"/>
    <dgm:cxn modelId="{96FE157F-B90B-400F-947C-89E6594DDB26}" type="presParOf" srcId="{EB592571-92EE-4C79-9958-23E405754F5C}" destId="{BFBDF6D6-C8F5-42A0-922C-80B660032096}" srcOrd="0" destOrd="0" presId="urn:microsoft.com/office/officeart/2005/8/layout/pyramid3"/>
    <dgm:cxn modelId="{FE1D8277-8A20-49B5-9E49-E0AFB10B494B}" type="presParOf" srcId="{BFBDF6D6-C8F5-42A0-922C-80B660032096}" destId="{50FC33A4-A63F-4CA4-BBAA-2B2364D93AC4}" srcOrd="0" destOrd="0" presId="urn:microsoft.com/office/officeart/2005/8/layout/pyramid3"/>
    <dgm:cxn modelId="{9F81C1FF-E021-4B50-A888-439107BBC1EE}" type="presParOf" srcId="{BFBDF6D6-C8F5-42A0-922C-80B660032096}" destId="{B325A389-61CE-4969-9F43-B300B00DE838}" srcOrd="1" destOrd="0" presId="urn:microsoft.com/office/officeart/2005/8/layout/pyramid3"/>
    <dgm:cxn modelId="{C6E39F5D-D69E-4F71-B653-E011F3EB9E85}" type="presParOf" srcId="{EB592571-92EE-4C79-9958-23E405754F5C}" destId="{FD951881-459A-4051-97E9-8663A48CD3D2}" srcOrd="1" destOrd="0" presId="urn:microsoft.com/office/officeart/2005/8/layout/pyramid3"/>
    <dgm:cxn modelId="{699D832D-A785-4FE2-984C-793C58A03161}" type="presParOf" srcId="{FD951881-459A-4051-97E9-8663A48CD3D2}" destId="{FD35CE55-21EE-4BAE-B252-F832DD1652FF}" srcOrd="0" destOrd="0" presId="urn:microsoft.com/office/officeart/2005/8/layout/pyramid3"/>
    <dgm:cxn modelId="{3DA96C4A-48F6-4BFC-80CB-8C11F1ECCE46}" type="presParOf" srcId="{FD951881-459A-4051-97E9-8663A48CD3D2}" destId="{508C4738-070B-4343-9A14-F5D1C3EEA6D1}" srcOrd="1" destOrd="0" presId="urn:microsoft.com/office/officeart/2005/8/layout/pyramid3"/>
    <dgm:cxn modelId="{621594DF-4B62-41BC-B0CC-9ED9EC7CA4D2}" type="presParOf" srcId="{EB592571-92EE-4C79-9958-23E405754F5C}" destId="{42DB58F7-31A1-4433-BAAB-A7C455BD7E8E}" srcOrd="2" destOrd="0" presId="urn:microsoft.com/office/officeart/2005/8/layout/pyramid3"/>
    <dgm:cxn modelId="{DEAA1AEE-F703-458D-94F4-3A16F0E85524}" type="presParOf" srcId="{42DB58F7-31A1-4433-BAAB-A7C455BD7E8E}" destId="{04EB9A96-A5AD-40EA-8DA6-7349221F87FD}" srcOrd="0" destOrd="0" presId="urn:microsoft.com/office/officeart/2005/8/layout/pyramid3"/>
    <dgm:cxn modelId="{AD8B6410-0E4C-45DE-91F8-5013734303DE}" type="presParOf" srcId="{42DB58F7-31A1-4433-BAAB-A7C455BD7E8E}" destId="{D4B0C798-96C5-4B84-B04C-D3814C9186D4}" srcOrd="1" destOrd="0" presId="urn:microsoft.com/office/officeart/2005/8/layout/pyramid3"/>
    <dgm:cxn modelId="{8FA1694B-4593-4EDB-ADE7-337EDF32F261}" type="presParOf" srcId="{EB592571-92EE-4C79-9958-23E405754F5C}" destId="{C729BF98-CB92-4377-8F04-46FBC9D44220}" srcOrd="3" destOrd="0" presId="urn:microsoft.com/office/officeart/2005/8/layout/pyramid3"/>
    <dgm:cxn modelId="{19164C3E-32DF-4825-8694-B8F911D5FBF5}" type="presParOf" srcId="{C729BF98-CB92-4377-8F04-46FBC9D44220}" destId="{D222BEE6-08A3-48F7-9450-2D4680A277EA}" srcOrd="0" destOrd="0" presId="urn:microsoft.com/office/officeart/2005/8/layout/pyramid3"/>
    <dgm:cxn modelId="{EC10808F-8F3F-47B6-AD40-302019435A75}" type="presParOf" srcId="{C729BF98-CB92-4377-8F04-46FBC9D44220}" destId="{69FA3C97-C0B8-4884-BD97-E7E27525963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C33A4-A63F-4CA4-BBAA-2B2364D93AC4}">
      <dsp:nvSpPr>
        <dsp:cNvPr id="0" name=""/>
        <dsp:cNvSpPr/>
      </dsp:nvSpPr>
      <dsp:spPr>
        <a:xfrm rot="10800000">
          <a:off x="0" y="0"/>
          <a:ext cx="4139951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Transactional Data</a:t>
          </a:r>
          <a:endParaRPr lang="en-US" sz="2800" b="1" kern="1200" dirty="0">
            <a:solidFill>
              <a:schemeClr val="bg1"/>
            </a:solidFill>
          </a:endParaRPr>
        </a:p>
      </dsp:txBody>
      <dsp:txXfrm rot="-10800000">
        <a:off x="724491" y="0"/>
        <a:ext cx="2690968" cy="859450"/>
      </dsp:txXfrm>
    </dsp:sp>
    <dsp:sp modelId="{FD35CE55-21EE-4BAE-B252-F832DD1652FF}">
      <dsp:nvSpPr>
        <dsp:cNvPr id="0" name=""/>
        <dsp:cNvSpPr/>
      </dsp:nvSpPr>
      <dsp:spPr>
        <a:xfrm rot="10800000">
          <a:off x="517494" y="859450"/>
          <a:ext cx="3104964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Operational Data &amp; Hierarchies</a:t>
          </a:r>
        </a:p>
      </dsp:txBody>
      <dsp:txXfrm rot="-10800000">
        <a:off x="1060862" y="859450"/>
        <a:ext cx="2018226" cy="859450"/>
      </dsp:txXfrm>
    </dsp:sp>
    <dsp:sp modelId="{04EB9A96-A5AD-40EA-8DA6-7349221F87FD}">
      <dsp:nvSpPr>
        <dsp:cNvPr id="0" name=""/>
        <dsp:cNvSpPr/>
      </dsp:nvSpPr>
      <dsp:spPr>
        <a:xfrm rot="10800000">
          <a:off x="1034988" y="1718901"/>
          <a:ext cx="2069975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Master Data</a:t>
          </a:r>
          <a:endParaRPr lang="en-US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10800000">
        <a:off x="1397233" y="1718901"/>
        <a:ext cx="1345484" cy="859450"/>
      </dsp:txXfrm>
    </dsp:sp>
    <dsp:sp modelId="{D222BEE6-08A3-48F7-9450-2D4680A277EA}">
      <dsp:nvSpPr>
        <dsp:cNvPr id="0" name=""/>
        <dsp:cNvSpPr/>
      </dsp:nvSpPr>
      <dsp:spPr>
        <a:xfrm rot="10800000">
          <a:off x="1552482" y="2578351"/>
          <a:ext cx="1034987" cy="859450"/>
        </a:xfrm>
        <a:prstGeom prst="trapezoid">
          <a:avLst>
            <a:gd name="adj" fmla="val 60212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Reference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Data</a:t>
          </a:r>
          <a:endParaRPr lang="en-US" sz="1600" b="1" kern="1200" dirty="0">
            <a:solidFill>
              <a:schemeClr val="tx1"/>
            </a:solidFill>
          </a:endParaRPr>
        </a:p>
      </dsp:txBody>
      <dsp:txXfrm rot="-10800000">
        <a:off x="1552482" y="2578351"/>
        <a:ext cx="1034987" cy="85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32F2-82FD-4DFB-81AA-D869E890BE68}" type="datetimeFigureOut">
              <a:rPr lang="pt-BR" smtClean="0"/>
              <a:pPr/>
              <a:t>11/03/2015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D1E6C-B107-4698-BB95-CCB932440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0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Timing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Introdução a SOA (1h)</a:t>
            </a:r>
          </a:p>
          <a:p>
            <a:pPr marL="171450" indent="-171450">
              <a:buFontTx/>
              <a:buChar char="-"/>
            </a:pPr>
            <a:r>
              <a:rPr lang="pt-BR" dirty="0" smtClean="0"/>
              <a:t>Soluções</a:t>
            </a:r>
            <a:r>
              <a:rPr lang="pt-BR" baseline="0" dirty="0" smtClean="0"/>
              <a:t> com SOA (1h)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75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1.1 - </a:t>
            </a:r>
            <a:r>
              <a:rPr lang="pt-BR" dirty="0" err="1" smtClean="0"/>
              <a:t>Highlight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1E6C-B107-4698-BB95-CCB93244089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420000" y="1634399"/>
            <a:ext cx="5112000" cy="1263600"/>
          </a:xfrm>
        </p:spPr>
        <p:txBody>
          <a:bodyPr>
            <a:normAutofit/>
          </a:bodyPr>
          <a:lstStyle>
            <a:lvl1pPr algn="l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Título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com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letra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Arial Bold </a:t>
            </a:r>
            <a:r>
              <a:rPr lang="en-US" sz="3800" b="1" dirty="0" err="1" smtClean="0">
                <a:solidFill>
                  <a:schemeClr val="bg1"/>
                </a:solidFill>
                <a:latin typeface="Arial"/>
                <a:cs typeface="Arial"/>
              </a:rPr>
              <a:t>tamanho</a:t>
            </a:r>
            <a:r>
              <a:rPr lang="en-US" sz="3800" b="1" dirty="0" smtClean="0">
                <a:solidFill>
                  <a:schemeClr val="bg1"/>
                </a:solidFill>
                <a:latin typeface="Arial"/>
                <a:cs typeface="Arial"/>
              </a:rPr>
              <a:t> 38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448800" y="2898000"/>
            <a:ext cx="4924800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pt-BR" sz="15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Referência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Dpto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cidade</a:t>
            </a:r>
            <a:r>
              <a:rPr lang="en-US" sz="1500" dirty="0" smtClean="0">
                <a:solidFill>
                  <a:schemeClr val="bg1"/>
                </a:solidFill>
                <a:latin typeface="Arial"/>
                <a:cs typeface="Arial"/>
              </a:rPr>
              <a:t>, etc.) | </a:t>
            </a:r>
            <a:r>
              <a:rPr lang="en-US" sz="1500" dirty="0" err="1" smtClean="0">
                <a:solidFill>
                  <a:schemeClr val="bg1"/>
                </a:solidFill>
                <a:latin typeface="Arial"/>
                <a:cs typeface="Arial"/>
              </a:rPr>
              <a:t>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 userDrawn="1"/>
        </p:nvSpPr>
        <p:spPr>
          <a:xfrm>
            <a:off x="0" y="1407600"/>
            <a:ext cx="9144000" cy="3096344"/>
          </a:xfrm>
          <a:prstGeom prst="rect">
            <a:avLst/>
          </a:prstGeom>
          <a:solidFill>
            <a:schemeClr val="bg1">
              <a:lumMod val="85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3"/>
          </p:nvPr>
        </p:nvSpPr>
        <p:spPr>
          <a:xfrm>
            <a:off x="665691" y="1724854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9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4904845" y="1724400"/>
            <a:ext cx="3573463" cy="2500312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pt-BR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8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28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46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2421" y="22124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6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352" y="4876006"/>
            <a:ext cx="837456" cy="267494"/>
          </a:xfrm>
          <a:prstGeom prst="rect">
            <a:avLst/>
          </a:prstGeom>
        </p:spPr>
        <p:txBody>
          <a:bodyPr/>
          <a:lstStyle>
            <a:lvl1pPr algn="r">
              <a:lnSpc>
                <a:spcPct val="80000"/>
              </a:lnSpc>
              <a:defRPr sz="11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34F21757-CAEC-9B46-BA5E-8BB41E7422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824400" y="3402000"/>
            <a:ext cx="4809600" cy="95400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Capítulo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Arial Bold</a:t>
            </a:r>
          </a:p>
          <a:p>
            <a:r>
              <a:rPr lang="en-US" sz="2800" b="1" dirty="0" err="1" smtClean="0">
                <a:solidFill>
                  <a:srgbClr val="FFFFFF"/>
                </a:solidFill>
                <a:latin typeface="Arial"/>
                <a:cs typeface="Arial"/>
              </a:rPr>
              <a:t>tamanho</a:t>
            </a:r>
            <a:r>
              <a:rPr lang="en-US" sz="2800" b="1" dirty="0" smtClean="0">
                <a:solidFill>
                  <a:srgbClr val="FFFFFF"/>
                </a:solidFill>
                <a:latin typeface="Arial"/>
                <a:cs typeface="Arial"/>
              </a:rPr>
              <a:t> 28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456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00000" y="2361600"/>
            <a:ext cx="6534000" cy="2160000"/>
          </a:xfrm>
        </p:spPr>
        <p:txBody>
          <a:bodyPr vert="horz"/>
          <a:lstStyle>
            <a:lvl1pPr>
              <a:defRPr lang="pt-BR" sz="1400" b="1" baseline="0" dirty="0"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01  Página de texto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02  Exemplo de destaque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06  Exemplo de subtítulo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07  Modelo de Capa para Capítulo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09  Aplicações com imagens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r>
              <a:rPr lang="x-none" b="0" smtClean="0">
                <a:solidFill>
                  <a:schemeClr val="tx1"/>
                </a:solidFill>
              </a:rPr>
              <a:t/>
            </a:r>
            <a:br>
              <a:rPr lang="x-none" b="0" smtClean="0">
                <a:solidFill>
                  <a:schemeClr val="tx1"/>
                </a:solidFill>
              </a:rPr>
            </a:br>
            <a:r>
              <a:rPr lang="x-none" smtClean="0">
                <a:solidFill>
                  <a:schemeClr val="tx1"/>
                </a:solidFill>
              </a:rPr>
              <a:t>20  Modelo de tabela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</a:p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smtClean="0">
                <a:solidFill>
                  <a:schemeClr val="tx1"/>
                </a:solidFill>
              </a:rPr>
              <a:t>21  Modelo de Gráfico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0" dirty="0" smtClean="0">
                <a:solidFill>
                  <a:schemeClr val="tx1"/>
                </a:solidFill>
              </a:rPr>
              <a:t>– colocar resumo do que será apresentado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pt-BR" smtClean="0"/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ext Box 36"/>
          <p:cNvSpPr txBox="1">
            <a:spLocks noChangeArrowheads="1"/>
          </p:cNvSpPr>
          <p:nvPr userDrawn="1"/>
        </p:nvSpPr>
        <p:spPr bwMode="auto">
          <a:xfrm>
            <a:off x="899592" y="277366"/>
            <a:ext cx="362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Sumário Executivo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 userDrawn="1"/>
        </p:nvSpPr>
        <p:spPr bwMode="auto">
          <a:xfrm>
            <a:off x="900000" y="1848842"/>
            <a:ext cx="2357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>
                <a:solidFill>
                  <a:srgbClr val="009AA6"/>
                </a:solidFill>
                <a:latin typeface="Arial"/>
                <a:cs typeface="Arial"/>
              </a:rPr>
              <a:t>Índice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3" hasCustomPrompt="1"/>
          </p:nvPr>
        </p:nvSpPr>
        <p:spPr>
          <a:xfrm>
            <a:off x="900113" y="777600"/>
            <a:ext cx="6170400" cy="856800"/>
          </a:xfrm>
        </p:spPr>
        <p:txBody>
          <a:bodyPr vert="horz"/>
          <a:lstStyle>
            <a:lvl1pPr>
              <a:defRPr lang="pt-BR" sz="1400" b="0" baseline="0" dirty="0" smtClean="0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defTabSz="457200">
              <a:lnSpc>
                <a:spcPct val="120000"/>
              </a:lnSpc>
              <a:spcBef>
                <a:spcPct val="0"/>
              </a:spcBef>
              <a:buNone/>
            </a:pPr>
            <a:r>
              <a:rPr lang="x-none" b="0" smtClean="0">
                <a:solidFill>
                  <a:srgbClr val="000000"/>
                </a:solidFill>
              </a:rPr>
              <a:t>Este é um parágrafo que deve expressar uma síntese do que será apresentado na sequência do documento. Recomenda-se letra Arial tamanho 14.</a:t>
            </a:r>
            <a:endParaRPr lang="pt-BR" b="0" dirty="0" smtClean="0">
              <a:solidFill>
                <a:srgbClr val="000000"/>
              </a:solidFill>
            </a:endParaRPr>
          </a:p>
        </p:txBody>
      </p:sp>
      <p:sp>
        <p:nvSpPr>
          <p:cNvPr id="12" name="Text Box 36"/>
          <p:cNvSpPr txBox="1">
            <a:spLocks noChangeArrowheads="1"/>
          </p:cNvSpPr>
          <p:nvPr userDrawn="1"/>
        </p:nvSpPr>
        <p:spPr bwMode="auto">
          <a:xfrm>
            <a:off x="4499992" y="4443958"/>
            <a:ext cx="2357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PT" altLang="ja-JP" b="1" dirty="0" smtClean="0">
                <a:solidFill>
                  <a:srgbClr val="009AA6"/>
                </a:solidFill>
                <a:latin typeface="Arial"/>
                <a:cs typeface="Arial"/>
              </a:rPr>
              <a:t>Total de slides:</a:t>
            </a:r>
            <a:endParaRPr lang="pt-PT" b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300193" y="4442400"/>
            <a:ext cx="504056" cy="369332"/>
          </a:xfr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lang="pt-BR" sz="1800" b="1" dirty="0">
                <a:solidFill>
                  <a:srgbClr val="009AA6"/>
                </a:solidFill>
              </a:defRPr>
            </a:lvl1pPr>
          </a:lstStyle>
          <a:p>
            <a:pPr lvl="0" eaLnBrk="0" hangingPunct="0">
              <a:spcBef>
                <a:spcPct val="50000"/>
              </a:spcBef>
            </a:pPr>
            <a:r>
              <a:rPr lang="pt-BR" dirty="0" smtClean="0"/>
              <a:t>XX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96640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1" hasCustomPrompt="1"/>
          </p:nvPr>
        </p:nvSpPr>
        <p:spPr>
          <a:xfrm>
            <a:off x="432000" y="1357200"/>
            <a:ext cx="8146800" cy="2555380"/>
          </a:xfrm>
          <a:noFill/>
        </p:spPr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r>
              <a:rPr lang="en-US" sz="1600" b="1" dirty="0" err="1" smtClean="0">
                <a:latin typeface="Arial"/>
                <a:cs typeface="Arial"/>
              </a:rPr>
              <a:t>Subtítulo</a:t>
            </a:r>
            <a:r>
              <a:rPr lang="en-US" sz="1600" b="1" dirty="0" smtClean="0">
                <a:latin typeface="Arial"/>
                <a:cs typeface="Arial"/>
              </a:rPr>
              <a:t> com </a:t>
            </a:r>
            <a:r>
              <a:rPr lang="en-US" sz="1600" b="1" dirty="0" err="1" smtClean="0">
                <a:latin typeface="Arial"/>
                <a:cs typeface="Arial"/>
              </a:rPr>
              <a:t>fonte</a:t>
            </a:r>
            <a:r>
              <a:rPr lang="en-US" sz="1600" b="1" dirty="0" smtClean="0">
                <a:latin typeface="Arial"/>
                <a:cs typeface="Arial"/>
              </a:rPr>
              <a:t> Arial Bold </a:t>
            </a:r>
            <a:r>
              <a:rPr lang="en-US" sz="1600" b="1" dirty="0" err="1" smtClean="0">
                <a:latin typeface="Arial"/>
                <a:cs typeface="Arial"/>
              </a:rPr>
              <a:t>tamanho</a:t>
            </a:r>
            <a:r>
              <a:rPr lang="en-US" sz="1600" b="1" dirty="0" smtClean="0">
                <a:latin typeface="Arial"/>
                <a:cs typeface="Arial"/>
              </a:rPr>
              <a:t> 16</a:t>
            </a:r>
          </a:p>
          <a:p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dolor sit </a:t>
            </a:r>
            <a:r>
              <a:rPr lang="en-US" sz="1400" dirty="0" err="1" smtClean="0">
                <a:latin typeface="Arial"/>
                <a:cs typeface="Arial"/>
              </a:rPr>
              <a:t>amet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consectetur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adipiscing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elit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Pellentesque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urna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leo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vehicula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vel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tincidunt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quis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enim</a:t>
            </a:r>
            <a:r>
              <a:rPr lang="en-US" sz="1400" dirty="0" smtClean="0">
                <a:latin typeface="Arial"/>
                <a:cs typeface="Arial"/>
              </a:rPr>
              <a:t>. 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r>
              <a:rPr lang="en-US" sz="1400" dirty="0" err="1" smtClean="0">
                <a:latin typeface="Arial"/>
                <a:cs typeface="Arial"/>
              </a:rPr>
              <a:t>Vestibulum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venenatis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ipsum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sed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vulputate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eleifend</a:t>
            </a:r>
            <a:r>
              <a:rPr lang="en-US" sz="1400" dirty="0" smtClean="0">
                <a:latin typeface="Arial"/>
                <a:cs typeface="Arial"/>
              </a:rPr>
              <a:t>. Integer </a:t>
            </a:r>
            <a:r>
              <a:rPr lang="en-US" sz="1400" dirty="0" err="1" smtClean="0">
                <a:latin typeface="Arial"/>
                <a:cs typeface="Arial"/>
              </a:rPr>
              <a:t>nunc</a:t>
            </a:r>
            <a:r>
              <a:rPr lang="en-US" sz="1400" dirty="0" smtClean="0">
                <a:latin typeface="Arial"/>
                <a:cs typeface="Arial"/>
              </a:rPr>
              <a:t> quam, dictum </a:t>
            </a:r>
            <a:r>
              <a:rPr lang="en-US" sz="1400" dirty="0" err="1" smtClean="0">
                <a:latin typeface="Arial"/>
                <a:cs typeface="Arial"/>
              </a:rPr>
              <a:t>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ut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varius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sagittis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nisl</a:t>
            </a:r>
            <a:r>
              <a:rPr lang="en-US" sz="1400" dirty="0" smtClean="0">
                <a:latin typeface="Arial"/>
                <a:cs typeface="Arial"/>
              </a:rPr>
              <a:t>. </a:t>
            </a:r>
            <a:r>
              <a:rPr lang="en-US" sz="1400" dirty="0" err="1" smtClean="0">
                <a:latin typeface="Arial"/>
                <a:cs typeface="Arial"/>
              </a:rPr>
              <a:t>Aenean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lectus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risus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aliquet</a:t>
            </a:r>
            <a:r>
              <a:rPr lang="en-US" sz="1400" dirty="0" smtClean="0">
                <a:latin typeface="Arial"/>
                <a:cs typeface="Arial"/>
              </a:rPr>
              <a:t> a </a:t>
            </a:r>
            <a:r>
              <a:rPr lang="en-US" sz="1400" dirty="0" err="1" smtClean="0">
                <a:latin typeface="Arial"/>
                <a:cs typeface="Arial"/>
              </a:rPr>
              <a:t>laoreet</a:t>
            </a:r>
            <a:r>
              <a:rPr lang="en-US" sz="1400" dirty="0" smtClean="0">
                <a:latin typeface="Arial"/>
                <a:cs typeface="Arial"/>
              </a:rPr>
              <a:t> non, </a:t>
            </a:r>
            <a:r>
              <a:rPr lang="en-US" sz="1400" dirty="0" err="1" smtClean="0">
                <a:latin typeface="Arial"/>
                <a:cs typeface="Arial"/>
              </a:rPr>
              <a:t>pulvinar</a:t>
            </a:r>
            <a:r>
              <a:rPr lang="en-US" sz="1400" dirty="0" smtClean="0">
                <a:latin typeface="Arial"/>
                <a:cs typeface="Arial"/>
              </a:rPr>
              <a:t> at </a:t>
            </a:r>
            <a:r>
              <a:rPr lang="en-US" sz="1400" dirty="0" err="1" smtClean="0">
                <a:latin typeface="Arial"/>
                <a:cs typeface="Arial"/>
              </a:rPr>
              <a:t>lorem</a:t>
            </a:r>
            <a:r>
              <a:rPr lang="en-US" sz="1400" dirty="0" smtClean="0">
                <a:latin typeface="Arial"/>
                <a:cs typeface="Arial"/>
              </a:rPr>
              <a:t>.</a:t>
            </a:r>
          </a:p>
          <a:p>
            <a:endParaRPr lang="en-US" sz="1400" dirty="0" smtClean="0">
              <a:latin typeface="Arial"/>
              <a:cs typeface="Arial"/>
            </a:endParaRPr>
          </a:p>
          <a:p>
            <a:pPr eaLnBrk="0" hangingPunct="0"/>
            <a:r>
              <a:rPr lang="pt-PT" sz="1400" i="1" dirty="0" smtClean="0">
                <a:latin typeface="Arial"/>
                <a:cs typeface="Arial"/>
              </a:rPr>
              <a:t>Recomenda-se letra Arial tamanho 14. Faça sempre o alinhamento do seu texto à esquerda, sem justificar.</a:t>
            </a:r>
          </a:p>
          <a:p>
            <a:pPr lvl="0" defTabSz="457200"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64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2000" y="309600"/>
            <a:ext cx="67680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406800" y="4870800"/>
            <a:ext cx="591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Fonte:</a:t>
            </a:r>
            <a:endParaRPr lang="pt-BR" sz="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Texto 10"/>
          <p:cNvSpPr>
            <a:spLocks noGrp="1"/>
          </p:cNvSpPr>
          <p:nvPr>
            <p:ph type="body" sz="quarter" idx="27" hasCustomPrompt="1"/>
          </p:nvPr>
        </p:nvSpPr>
        <p:spPr>
          <a:xfrm>
            <a:off x="849313" y="4870800"/>
            <a:ext cx="3816000" cy="215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pt-BR" dirty="0" smtClean="0"/>
              <a:t>Modelo de legenda com letra Arial tamanho 8</a:t>
            </a:r>
            <a:endParaRPr lang="pt-BR" dirty="0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28"/>
          </p:nvPr>
        </p:nvSpPr>
        <p:spPr>
          <a:xfrm>
            <a:off x="432000" y="1357200"/>
            <a:ext cx="8330400" cy="2966400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2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622400" y="1357200"/>
            <a:ext cx="40386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3276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6120000" y="1357200"/>
            <a:ext cx="2692800" cy="3456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32000" y="1357199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</p:spPr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1" hasCustomPrompt="1"/>
          </p:nvPr>
        </p:nvSpPr>
        <p:spPr>
          <a:xfrm>
            <a:off x="432000" y="2538000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half" idx="12" hasCustomPrompt="1"/>
          </p:nvPr>
        </p:nvSpPr>
        <p:spPr>
          <a:xfrm>
            <a:off x="432000" y="3723878"/>
            <a:ext cx="8078400" cy="1080000"/>
          </a:xfrm>
          <a:prstGeom prst="roundRect">
            <a:avLst>
              <a:gd name="adj" fmla="val 2954"/>
            </a:avLst>
          </a:prstGeom>
          <a:ln w="12700">
            <a:solidFill>
              <a:srgbClr val="009AA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wrap="square" rtlCol="0">
            <a:spAutoFit/>
          </a:bodyPr>
          <a:lstStyle>
            <a:lvl1pPr>
              <a:defRPr lang="pt-BR" smtClean="0"/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lvl="0" defTabSz="457200"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8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algn="l" defTabSz="457200"/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Modelo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de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título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curto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com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letra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Arial </a:t>
            </a:r>
            <a:r>
              <a:rPr lang="en-US" b="1" dirty="0" err="1" smtClean="0">
                <a:solidFill>
                  <a:srgbClr val="009AA6"/>
                </a:solidFill>
                <a:latin typeface="Arial"/>
                <a:cs typeface="Arial"/>
              </a:rPr>
              <a:t>tamanho</a:t>
            </a:r>
            <a: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  <a:t> 18</a:t>
            </a:r>
            <a:br>
              <a:rPr lang="en-US" b="1" dirty="0" smtClean="0">
                <a:solidFill>
                  <a:srgbClr val="009AA6"/>
                </a:solidFill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00" y="1357200"/>
            <a:ext cx="8146800" cy="60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Recomenda</a:t>
            </a:r>
            <a:r>
              <a:rPr lang="en-US" sz="1400" dirty="0" smtClean="0">
                <a:latin typeface="Arial"/>
                <a:cs typeface="Arial"/>
              </a:rPr>
              <a:t>-se </a:t>
            </a:r>
            <a:r>
              <a:rPr lang="en-US" sz="1400" dirty="0" err="1" smtClean="0">
                <a:latin typeface="Arial"/>
                <a:cs typeface="Arial"/>
              </a:rPr>
              <a:t>letra</a:t>
            </a:r>
            <a:r>
              <a:rPr lang="en-US" sz="1400" dirty="0" smtClean="0">
                <a:latin typeface="Arial"/>
                <a:cs typeface="Arial"/>
              </a:rPr>
              <a:t> Arial </a:t>
            </a:r>
            <a:r>
              <a:rPr lang="en-US" sz="1400" dirty="0" err="1" smtClean="0">
                <a:latin typeface="Arial"/>
                <a:cs typeface="Arial"/>
              </a:rPr>
              <a:t>tamanho</a:t>
            </a:r>
            <a:r>
              <a:rPr lang="en-US" sz="1400" dirty="0" smtClean="0">
                <a:latin typeface="Arial"/>
                <a:cs typeface="Arial"/>
              </a:rPr>
              <a:t> 14. </a:t>
            </a:r>
            <a:r>
              <a:rPr lang="en-US" sz="1400" dirty="0" err="1" smtClean="0">
                <a:latin typeface="Arial"/>
                <a:cs typeface="Arial"/>
              </a:rPr>
              <a:t>Faça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sempre</a:t>
            </a:r>
            <a:r>
              <a:rPr lang="en-US" sz="1400" dirty="0" smtClean="0">
                <a:latin typeface="Arial"/>
                <a:cs typeface="Arial"/>
              </a:rPr>
              <a:t> o </a:t>
            </a:r>
            <a:r>
              <a:rPr lang="en-US" sz="1400" dirty="0" err="1" smtClean="0">
                <a:latin typeface="Arial"/>
                <a:cs typeface="Arial"/>
              </a:rPr>
              <a:t>alinhamento</a:t>
            </a:r>
            <a:r>
              <a:rPr lang="en-US" sz="1400" dirty="0" smtClean="0">
                <a:latin typeface="Arial"/>
                <a:cs typeface="Arial"/>
              </a:rPr>
              <a:t> do </a:t>
            </a:r>
            <a:r>
              <a:rPr lang="en-US" sz="1400" dirty="0" err="1" smtClean="0">
                <a:latin typeface="Arial"/>
                <a:cs typeface="Arial"/>
              </a:rPr>
              <a:t>seu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texto</a:t>
            </a:r>
            <a:r>
              <a:rPr lang="en-US" sz="1400" dirty="0" smtClean="0">
                <a:latin typeface="Arial"/>
                <a:cs typeface="Arial"/>
              </a:rPr>
              <a:t> à </a:t>
            </a:r>
            <a:r>
              <a:rPr lang="en-US" sz="1400" dirty="0" err="1" smtClean="0">
                <a:latin typeface="Arial"/>
                <a:cs typeface="Arial"/>
              </a:rPr>
              <a:t>esquerda</a:t>
            </a:r>
            <a:r>
              <a:rPr lang="en-US" sz="1400" dirty="0" smtClean="0">
                <a:latin typeface="Arial"/>
                <a:cs typeface="Arial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>
                <a:latin typeface="Arial"/>
                <a:cs typeface="Arial"/>
              </a:rPr>
              <a:t>sem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justificar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66" r:id="rId6"/>
    <p:sldLayoutId id="2147483652" r:id="rId7"/>
    <p:sldLayoutId id="2147483663" r:id="rId8"/>
    <p:sldLayoutId id="2147483664" r:id="rId9"/>
    <p:sldLayoutId id="2147483665" r:id="rId10"/>
    <p:sldLayoutId id="2147483659" r:id="rId11"/>
    <p:sldLayoutId id="2147483667" r:id="rId12"/>
    <p:sldLayoutId id="214748366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BR" sz="1800" b="1" kern="1200" dirty="0">
          <a:solidFill>
            <a:srgbClr val="009AA6"/>
          </a:solidFill>
          <a:latin typeface="Arial"/>
          <a:ea typeface="+mn-ea"/>
          <a:cs typeface="Arial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400" kern="1200" smtClean="0">
          <a:solidFill>
            <a:schemeClr val="tx1"/>
          </a:solidFill>
          <a:latin typeface="Arial"/>
          <a:ea typeface="+mn-ea"/>
          <a:cs typeface="Arial"/>
        </a:defRPr>
      </a:lvl1pPr>
      <a:lvl2pPr marL="17145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0" algn="l" defTabSz="914400" rtl="0" eaLnBrk="1" latinLnBrk="0" hangingPunct="1">
        <a:spcBef>
          <a:spcPct val="20000"/>
        </a:spcBef>
        <a:buFont typeface="Arial" pitchFamily="34" charset="0"/>
        <a:buNone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m/url?sa=i&amp;rct=j&amp;q=&amp;esrc=s&amp;frm=1&amp;source=images&amp;cd=&amp;cad=rja&amp;uact=8&amp;docid=edD-buL53um6rM&amp;tbnid=_ZDhMXd30Qq73M:&amp;ved=0CAUQjRw&amp;url=http://www.ibm.com/developerworks/rational/library/754.html&amp;ei=poHeU9PADMLIsAT-vIHQBQ&amp;bvm=bv.72197243,d.cWc&amp;psig=AFQjCNF8r3pN87yJaNoc-Vt_F7gVJHq1ng&amp;ust=1407177429275034" TargetMode="Externa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3275984" y="1563638"/>
            <a:ext cx="5544488" cy="1800200"/>
          </a:xfrm>
        </p:spPr>
        <p:txBody>
          <a:bodyPr>
            <a:noAutofit/>
          </a:bodyPr>
          <a:lstStyle/>
          <a:p>
            <a:r>
              <a:rPr lang="pt-BR" sz="4000" dirty="0" smtClean="0"/>
              <a:t>Escola SOA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Módulo IV</a:t>
            </a:r>
            <a:br>
              <a:rPr lang="pt-BR" sz="2800" dirty="0" smtClean="0"/>
            </a:br>
            <a:r>
              <a:rPr lang="pt-BR" sz="2400" dirty="0" smtClean="0"/>
              <a:t>Dados para SOA</a:t>
            </a:r>
            <a:br>
              <a:rPr lang="pt-BR" sz="2400" dirty="0" smtClean="0"/>
            </a:br>
            <a:r>
              <a:rPr lang="pt-BR" sz="2000" dirty="0" smtClean="0"/>
              <a:t>v0.10</a:t>
            </a:r>
            <a:endParaRPr lang="pt-BR" sz="2000" b="0" i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1057"/>
              </p:ext>
            </p:extLst>
          </p:nvPr>
        </p:nvGraphicFramePr>
        <p:xfrm>
          <a:off x="3275984" y="3620998"/>
          <a:ext cx="367240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2408"/>
              </a:tblGrid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Dir. Arquitetura 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e Novas Tecnologias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Ger. Arquitetura de Dados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64029"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Rio de Janeiro</a:t>
                      </a:r>
                      <a:r>
                        <a:rPr lang="pt-BR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| 2015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464" y="1203598"/>
            <a:ext cx="4789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Canônico </a:t>
            </a:r>
            <a:r>
              <a:rPr lang="pt-PT" altLang="pt-PT" sz="12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Adj</a:t>
            </a:r>
            <a:r>
              <a:rPr lang="pt-PT" altLang="pt-PT" sz="12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algn="just" eaLnBrk="0" hangingPunct="0"/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está de acordo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 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 normas estabelecidas ou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convencionadas; Normativo</a:t>
            </a:r>
            <a:r>
              <a:rPr lang="pt-PT" altLang="pt-PT" sz="14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 que estabelece </a:t>
            </a:r>
            <a:r>
              <a:rPr lang="pt-PT" altLang="pt-PT" sz="14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regras.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104" y="2125181"/>
            <a:ext cx="4402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Canônico de Dados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constitui um 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lógico de informação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(metadados) representando as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entidades de negócio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interesse para uma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organização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bem como os atributos que as caracterizam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eaLnBrk="0" hangingPunct="0"/>
            <a:endParaRPr lang="pt-PT" altLang="pt-PT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Representará o 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vocabulário comum 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pt-PT" altLang="pt-PT" sz="1400" b="1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Lingua Franca</a:t>
            </a:r>
            <a:r>
              <a:rPr lang="pt-PT" altLang="pt-PT" sz="1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pt-PT" altLang="pt-PT" sz="1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utilizado por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aplicações e/ou sistemas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 tenham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passar 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entre elas informação relevante, através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 </a:t>
            </a:r>
            <a:r>
              <a:rPr lang="pt-PT" altLang="pt-P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integração</a:t>
            </a:r>
            <a:r>
              <a:rPr lang="pt-PT" altLang="pt-PT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para a execução de processos de </a:t>
            </a:r>
            <a:r>
              <a:rPr lang="pt-PT" altLang="pt-PT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negócio.</a:t>
            </a:r>
            <a:endParaRPr lang="pt-PT" altLang="pt-PT" sz="1400" i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ibm.com/developerworks/rational/library/content/03July/2000/2428/2428_fig7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31590"/>
            <a:ext cx="3504339" cy="33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868144" y="4660562"/>
            <a:ext cx="2755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 smtClean="0"/>
              <a:t>Fonte: IBM, “</a:t>
            </a:r>
            <a:r>
              <a:rPr lang="pt-BR" sz="800" dirty="0" err="1" smtClean="0"/>
              <a:t>Modeling</a:t>
            </a:r>
            <a:r>
              <a:rPr lang="pt-BR" sz="800" dirty="0" smtClean="0"/>
              <a:t> </a:t>
            </a:r>
            <a:r>
              <a:rPr lang="pt-BR" sz="800" dirty="0" err="1" smtClean="0"/>
              <a:t>the</a:t>
            </a:r>
            <a:r>
              <a:rPr lang="pt-BR" sz="800" dirty="0" smtClean="0"/>
              <a:t> </a:t>
            </a:r>
            <a:r>
              <a:rPr lang="pt-BR" sz="800" dirty="0" err="1" smtClean="0"/>
              <a:t>enterprise</a:t>
            </a:r>
            <a:r>
              <a:rPr lang="pt-BR" sz="800" dirty="0" smtClean="0"/>
              <a:t> data </a:t>
            </a:r>
            <a:r>
              <a:rPr lang="pt-BR" sz="800" dirty="0" err="1" smtClean="0"/>
              <a:t>arquiteture</a:t>
            </a:r>
            <a:r>
              <a:rPr lang="pt-BR" sz="800" dirty="0" smtClean="0"/>
              <a:t>”, 2003</a:t>
            </a:r>
            <a:endParaRPr lang="pt-BR" sz="800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Integração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Conceito do Modelo Canônico (Modelo Corporativo de Dados)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5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Governança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de Dados para Integração</a:t>
            </a:r>
            <a:endParaRPr lang="pt-BR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Canônico! Para que serve?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464" y="1358431"/>
            <a:ext cx="338525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latin typeface="Arial"/>
                <a:cs typeface="Arial"/>
              </a:defRPr>
            </a:lvl1pPr>
            <a:lvl2pPr marL="0" lvl="1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Um 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Modelo Canônico 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tem como sua principal função fornecer um 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dicionário 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objetos comuns reutilizáveis e definições a 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nível </a:t>
            </a:r>
            <a:r>
              <a:rPr lang="pt-BR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corporativo 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 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domínio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de negócios para melhorar a </a:t>
            </a:r>
            <a:r>
              <a:rPr lang="pt-BR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interoperabilidade</a:t>
            </a:r>
            <a:r>
              <a:rPr lang="pt-BR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dos sistemas.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139952" y="1563638"/>
            <a:ext cx="4656808" cy="2727135"/>
            <a:chOff x="1835696" y="2160250"/>
            <a:chExt cx="5400600" cy="2664296"/>
          </a:xfrm>
        </p:grpSpPr>
        <p:pic>
          <p:nvPicPr>
            <p:cNvPr id="24" name="Picture 2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2160250"/>
              <a:ext cx="5400600" cy="2664296"/>
            </a:xfrm>
            <a:prstGeom prst="rect">
              <a:avLst/>
            </a:prstGeom>
            <a:noFill/>
          </p:spPr>
        </p:pic>
        <p:sp>
          <p:nvSpPr>
            <p:cNvPr id="25" name="Rectangle 24"/>
            <p:cNvSpPr/>
            <p:nvPr/>
          </p:nvSpPr>
          <p:spPr>
            <a:xfrm>
              <a:off x="1866114" y="2180912"/>
              <a:ext cx="1245600" cy="2520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Aplicações</a:t>
              </a:r>
              <a:endParaRPr lang="pt-BR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19962" y="2180798"/>
              <a:ext cx="3780000" cy="2520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 smtClean="0"/>
                <a:t>Arquitetura de Informação</a:t>
              </a:r>
              <a:endParaRPr lang="pt-BR" sz="11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7104" y="3219822"/>
            <a:ext cx="335861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1400">
                <a:latin typeface="Arial"/>
                <a:cs typeface="Arial"/>
              </a:defRPr>
            </a:lvl1pPr>
            <a:lvl2pPr marL="0" lvl="1" eaLnBrk="0" hangingPunct="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r>
              <a:rPr lang="pt-PT" altLang="pt-PT" dirty="0" smtClean="0"/>
              <a:t>Através </a:t>
            </a:r>
            <a:r>
              <a:rPr lang="pt-PT" altLang="pt-PT" dirty="0"/>
              <a:t>da utilização de </a:t>
            </a:r>
            <a:r>
              <a:rPr lang="pt-PT" altLang="pt-PT" b="1" dirty="0"/>
              <a:t>terminologia comum</a:t>
            </a:r>
            <a:r>
              <a:rPr lang="pt-PT" altLang="pt-PT" dirty="0"/>
              <a:t> e </a:t>
            </a:r>
            <a:r>
              <a:rPr lang="pt-PT" altLang="pt-PT" b="1" dirty="0"/>
              <a:t>consistente</a:t>
            </a:r>
            <a:r>
              <a:rPr lang="pt-PT" altLang="pt-PT" dirty="0"/>
              <a:t> permite a reutilização da informação e rentabilizar o investimento tecnológico</a:t>
            </a:r>
            <a:r>
              <a:rPr lang="pt-PT" altLang="pt-PT" dirty="0" smtClean="0"/>
              <a:t>.</a:t>
            </a:r>
            <a:endParaRPr lang="pt-BR" dirty="0"/>
          </a:p>
        </p:txBody>
      </p:sp>
      <p:sp>
        <p:nvSpPr>
          <p:cNvPr id="11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432000" y="1131590"/>
            <a:ext cx="824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Canônico de Dados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modelo lógico de informação corporativa </a:t>
            </a:r>
            <a:r>
              <a:rPr kumimoji="0" lang="pt-BR" sz="140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 Oi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simplificado e suficientemente genérico para representar, numa linguagem comum, as entidades de negócio, bem como os atributos que as caracterizam e como se relacionam entre si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com os sistemas e/ou aplicações fontes desses dados.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3"/>
          <p:cNvSpPr txBox="1">
            <a:spLocks/>
          </p:cNvSpPr>
          <p:nvPr/>
        </p:nvSpPr>
        <p:spPr>
          <a:xfrm>
            <a:off x="2483768" y="2141092"/>
            <a:ext cx="6192688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 dicionário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semântica, i.e. significado) da organização e identifica as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entidades de negócio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(cliente, ordem, conta fatura, etc..), alinhado ao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SID*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TMForum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os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cada entidade de negócio (atributos identificadores, base e extensão), 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indicando as respetivas </a:t>
            </a:r>
            <a:r>
              <a:rPr kumimoji="0" lang="pt-P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identifica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associações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entre as diferentes entidades através de diagramas;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e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 as entidades 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negócio corporativas com os </a:t>
            </a:r>
            <a:r>
              <a:rPr lang="pt-BR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e/ou aplicações que as implementam</a:t>
            </a:r>
            <a:r>
              <a:rPr lang="pt-BR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representação técnica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das entidades (i.e. </a:t>
            </a:r>
            <a:r>
              <a:rPr kumimoji="0" lang="pt-PT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sintaxe – tipo, formato, tamanho, etc.. ) e identifica os atributos com valores fechados, que definimos como </a:t>
            </a:r>
            <a:r>
              <a:rPr kumimoji="0" lang="pt-PT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dados referência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5" y="2251457"/>
            <a:ext cx="1803467" cy="269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Integração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Modelo Canônico na Oi</a:t>
            </a:r>
            <a:endParaRPr lang="pt-BR" dirty="0"/>
          </a:p>
        </p:txBody>
      </p:sp>
      <p:sp>
        <p:nvSpPr>
          <p:cNvPr id="12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12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24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23928" y="1193140"/>
            <a:ext cx="4752528" cy="353943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 Canônico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será instanciado em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modelos de dados de integração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, que servirão de  </a:t>
            </a:r>
            <a:r>
              <a:rPr lang="pt-BR" sz="1400" b="1" i="1" dirty="0" smtClean="0">
                <a:latin typeface="Arial" pitchFamily="34" charset="0"/>
                <a:cs typeface="Arial" pitchFamily="34" charset="0"/>
              </a:rPr>
              <a:t>contrato de integração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entre sistemas e/ou aplicações, relativamente a um </a:t>
            </a:r>
            <a:r>
              <a:rPr lang="pt-BR" sz="1400" u="sng" dirty="0" err="1" smtClean="0">
                <a:latin typeface="Arial" pitchFamily="34" charset="0"/>
                <a:cs typeface="Arial" pitchFamily="34" charset="0"/>
              </a:rPr>
              <a:t>sub-conjunto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da informação existente no Modelo Canônico.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 smtClean="0">
                <a:latin typeface="Arial" pitchFamily="34" charset="0"/>
                <a:cs typeface="Arial" pitchFamily="34" charset="0"/>
              </a:rPr>
              <a:t>Será a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instanciação técnica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deste modelo que será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usado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400" i="1" dirty="0" smtClean="0">
                <a:latin typeface="Arial" pitchFamily="34" charset="0"/>
                <a:cs typeface="Arial" pitchFamily="34" charset="0"/>
              </a:rPr>
              <a:t>exposto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pelas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plataformas de integração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para fazer circular informações entre os diversos sistemas e/ou aplicações. </a:t>
            </a:r>
          </a:p>
          <a:p>
            <a:pPr marL="0" lvl="1" eaLnBrk="0" hangingPunct="0"/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marL="0" lvl="1" eaLnBrk="0" hangingPunct="0"/>
            <a:r>
              <a:rPr lang="pt-BR" sz="1400" dirty="0">
                <a:latin typeface="Arial" pitchFamily="34" charset="0"/>
                <a:cs typeface="Arial" pitchFamily="34" charset="0"/>
              </a:rPr>
              <a:t>O uso dum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modelo canônico de integração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independente dos modelos dos sistemas, </a:t>
            </a:r>
            <a:r>
              <a:rPr lang="pt-PT" sz="1400" b="1" dirty="0">
                <a:latin typeface="Arial" pitchFamily="34" charset="0"/>
                <a:cs typeface="Arial" pitchFamily="34" charset="0"/>
              </a:rPr>
              <a:t>f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acilita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e </a:t>
            </a:r>
            <a:r>
              <a:rPr lang="pt-PT" altLang="pt-PT" sz="1400" b="1" dirty="0">
                <a:latin typeface="Arial" pitchFamily="34" charset="0"/>
                <a:cs typeface="Arial" pitchFamily="34" charset="0"/>
              </a:rPr>
              <a:t>simplifica</a:t>
            </a:r>
            <a:r>
              <a:rPr lang="pt-PT" altLang="pt-PT" sz="1400" dirty="0">
                <a:latin typeface="Arial" pitchFamily="34" charset="0"/>
                <a:cs typeface="Arial" pitchFamily="34" charset="0"/>
              </a:rPr>
              <a:t> a integração aplicacional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ermitindo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que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analistas de sistemas e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usuários de negócios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discutam </a:t>
            </a:r>
            <a:r>
              <a:rPr lang="pt-BR" altLang="pt-PT" sz="1400" dirty="0">
                <a:latin typeface="Arial" pitchFamily="34" charset="0"/>
                <a:cs typeface="Arial" pitchFamily="34" charset="0"/>
              </a:rPr>
              <a:t>a solução de integração em termos </a:t>
            </a:r>
            <a:r>
              <a:rPr lang="pt-BR" altLang="pt-PT" sz="1400" dirty="0" smtClean="0">
                <a:latin typeface="Arial" pitchFamily="34" charset="0"/>
                <a:cs typeface="Arial" pitchFamily="34" charset="0"/>
              </a:rPr>
              <a:t>corporativos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6" y="1396355"/>
            <a:ext cx="3166640" cy="311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Integração</a:t>
            </a:r>
          </a:p>
          <a:p>
            <a:pPr algn="l"/>
            <a:r>
              <a:rPr lang="pt-BR" b="0" i="1" dirty="0" smtClean="0"/>
              <a:t>Como utilizar o Modelo </a:t>
            </a:r>
            <a:r>
              <a:rPr lang="pt-BR" b="0" i="1" dirty="0" smtClean="0"/>
              <a:t>Canônico em Integração</a:t>
            </a:r>
            <a:endParaRPr lang="pt-BR" dirty="0"/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2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Governança </a:t>
            </a:r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de Dados para Integração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Vantagens dum Canônico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9" name="Espaço Reservado para Conteúdo 3"/>
          <p:cNvSpPr txBox="1">
            <a:spLocks/>
          </p:cNvSpPr>
          <p:nvPr/>
        </p:nvSpPr>
        <p:spPr>
          <a:xfrm>
            <a:off x="432000" y="1131590"/>
            <a:ext cx="8146800" cy="7386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de Dados </a:t>
            </a:r>
            <a:r>
              <a:rPr lang="pt-PT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um entendimento </a:t>
            </a:r>
            <a:r>
              <a:rPr lang="pt-PT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comum e partilhado</a:t>
            </a:r>
            <a:r>
              <a:rPr lang="pt-PT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o significado (semântica) e a representação (sintaxe) dos conceitos e/ou entidades trocados entre aplicações, permitindo o</a:t>
            </a:r>
            <a:r>
              <a:rPr lang="pt-PT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desacoplamento da informação </a:t>
            </a:r>
            <a:r>
              <a:rPr lang="pt-PT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arquitetura de serviços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Conteúdo 3"/>
          <p:cNvSpPr txBox="1">
            <a:spLocks/>
          </p:cNvSpPr>
          <p:nvPr/>
        </p:nvSpPr>
        <p:spPr>
          <a:xfrm>
            <a:off x="3707904" y="1925648"/>
            <a:ext cx="51845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 smtClean="0"/>
              <a:t>No padrão mais básico de integração existe a transmissão de </a:t>
            </a:r>
            <a:r>
              <a:rPr lang="pt-BR" b="1" dirty="0" smtClean="0"/>
              <a:t>mensagens</a:t>
            </a:r>
            <a:r>
              <a:rPr lang="pt-BR" dirty="0" smtClean="0"/>
              <a:t>, (i.e. </a:t>
            </a:r>
            <a:r>
              <a:rPr lang="pt-BR" b="1" dirty="0" smtClean="0"/>
              <a:t>dados estruturados </a:t>
            </a:r>
            <a:r>
              <a:rPr lang="pt-BR" dirty="0" smtClean="0"/>
              <a:t>que devem ser desenhados);</a:t>
            </a:r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Uma </a:t>
            </a:r>
            <a:r>
              <a:rPr lang="pt-BR" dirty="0"/>
              <a:t>arquitetura de dados mal desenhada é a forma mais comum para causar um </a:t>
            </a:r>
            <a:r>
              <a:rPr lang="pt-BR" b="1" dirty="0"/>
              <a:t>acoplamento entre os sistemas</a:t>
            </a:r>
            <a:r>
              <a:rPr lang="pt-BR" dirty="0"/>
              <a:t>. </a:t>
            </a:r>
            <a:r>
              <a:rPr lang="pt-BR" dirty="0" smtClean="0"/>
              <a:t>Não é a ferramenta ou a abordagem de integração (e.g. SOA, ETL) que permite o </a:t>
            </a:r>
            <a:r>
              <a:rPr lang="pt-BR" b="1" dirty="0" smtClean="0"/>
              <a:t>desacoplamento de sistemas</a:t>
            </a:r>
            <a:r>
              <a:rPr lang="pt-BR" dirty="0" smtClean="0"/>
              <a:t>.</a:t>
            </a:r>
          </a:p>
          <a:p>
            <a:pPr>
              <a:spcBef>
                <a:spcPts val="0"/>
              </a:spcBef>
            </a:pPr>
            <a:endParaRPr lang="pt-BR" sz="800" dirty="0" smtClean="0"/>
          </a:p>
          <a:p>
            <a:pPr>
              <a:spcBef>
                <a:spcPts val="0"/>
              </a:spcBef>
            </a:pPr>
            <a:r>
              <a:rPr lang="pt-BR" dirty="0" smtClean="0"/>
              <a:t>O </a:t>
            </a:r>
            <a:r>
              <a:rPr lang="pt-BR" dirty="0"/>
              <a:t>uso dum </a:t>
            </a:r>
            <a:r>
              <a:rPr lang="pt-BR" b="1" dirty="0"/>
              <a:t>M</a:t>
            </a:r>
            <a:r>
              <a:rPr lang="pt-BR" b="1" dirty="0" smtClean="0"/>
              <a:t>odelo </a:t>
            </a:r>
            <a:r>
              <a:rPr lang="pt-BR" b="1" dirty="0"/>
              <a:t>C</a:t>
            </a:r>
            <a:r>
              <a:rPr lang="pt-BR" b="1" dirty="0" smtClean="0"/>
              <a:t>anônico </a:t>
            </a:r>
            <a:r>
              <a:rPr lang="pt-BR" b="1" dirty="0"/>
              <a:t>de </a:t>
            </a:r>
            <a:r>
              <a:rPr lang="pt-BR" b="1" dirty="0" smtClean="0"/>
              <a:t>Integração</a:t>
            </a:r>
            <a:r>
              <a:rPr lang="pt-BR" dirty="0"/>
              <a:t>, </a:t>
            </a:r>
            <a:r>
              <a:rPr lang="pt-BR" i="1" dirty="0"/>
              <a:t>independente</a:t>
            </a:r>
            <a:r>
              <a:rPr lang="pt-BR" dirty="0"/>
              <a:t> dos modelos </a:t>
            </a:r>
            <a:r>
              <a:rPr lang="pt-BR" dirty="0" smtClean="0"/>
              <a:t>dos </a:t>
            </a:r>
            <a:r>
              <a:rPr lang="pt-BR" dirty="0"/>
              <a:t>sistemas, permite que se altere o modelo interno de dados dum sistema sem que se impacte a forma como este comunica com o mundo </a:t>
            </a:r>
            <a:r>
              <a:rPr lang="pt-BR" dirty="0" smtClean="0"/>
              <a:t>exterior, </a:t>
            </a:r>
            <a:r>
              <a:rPr lang="pt-BR" dirty="0"/>
              <a:t>uma permissa base para o </a:t>
            </a:r>
            <a:r>
              <a:rPr lang="pt-BR" b="1" dirty="0"/>
              <a:t>desacoplamento de sistemas</a:t>
            </a:r>
            <a:r>
              <a:rPr lang="pt-BR" b="1" dirty="0" smtClean="0"/>
              <a:t>.</a:t>
            </a:r>
            <a:endParaRPr lang="en-GB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2" y="2055725"/>
            <a:ext cx="2318084" cy="8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7" y="3291830"/>
            <a:ext cx="106811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61352"/>
            <a:ext cx="1898327" cy="195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Integração</a:t>
            </a:r>
          </a:p>
          <a:p>
            <a:pPr algn="l"/>
            <a:r>
              <a:rPr lang="pt-BR" b="0" i="1" dirty="0" smtClean="0"/>
              <a:t>Reference Data (ou Domínios)</a:t>
            </a:r>
            <a:endParaRPr lang="pt-BR" b="0" i="1" dirty="0"/>
          </a:p>
        </p:txBody>
      </p:sp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Diagram 4"/>
          <p:cNvGraphicFramePr/>
          <p:nvPr>
            <p:extLst>
              <p:ext uri="{D42A27DB-BD31-4B8C-83A1-F6EECF244321}">
                <p14:modId xmlns:p14="http://schemas.microsoft.com/office/powerpoint/2010/main" val="347094595"/>
              </p:ext>
            </p:extLst>
          </p:nvPr>
        </p:nvGraphicFramePr>
        <p:xfrm>
          <a:off x="3816424" y="1131590"/>
          <a:ext cx="4139952" cy="343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3"/>
          <p:cNvSpPr txBox="1"/>
          <p:nvPr/>
        </p:nvSpPr>
        <p:spPr>
          <a:xfrm>
            <a:off x="415773" y="1304754"/>
            <a:ext cx="4073737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dirty="0" smtClean="0">
                <a:latin typeface="Arial"/>
                <a:cs typeface="Arial"/>
              </a:rPr>
              <a:t>Dados de Referência</a:t>
            </a:r>
            <a:r>
              <a:rPr lang="pt-BR" sz="1400" dirty="0" smtClean="0">
                <a:latin typeface="Arial"/>
                <a:cs typeface="Arial"/>
              </a:rPr>
              <a:t>, ou </a:t>
            </a:r>
            <a:r>
              <a:rPr lang="pt-BR" sz="1400" i="1" dirty="0" smtClean="0">
                <a:latin typeface="Arial"/>
                <a:cs typeface="Arial"/>
              </a:rPr>
              <a:t>“Reference Data” </a:t>
            </a:r>
            <a:r>
              <a:rPr lang="pt-BR" sz="1400" dirty="0" smtClean="0">
                <a:latin typeface="Arial"/>
                <a:cs typeface="Arial"/>
              </a:rPr>
              <a:t>são dados que ajudam a </a:t>
            </a:r>
            <a:r>
              <a:rPr lang="pt-BR" sz="1400" b="1" dirty="0" smtClean="0">
                <a:latin typeface="Arial"/>
                <a:cs typeface="Arial"/>
              </a:rPr>
              <a:t>categorizar</a:t>
            </a:r>
            <a:r>
              <a:rPr lang="pt-BR" sz="1400" dirty="0" smtClean="0">
                <a:latin typeface="Arial"/>
                <a:cs typeface="Arial"/>
              </a:rPr>
              <a:t> outros dados ou </a:t>
            </a:r>
            <a:r>
              <a:rPr lang="pt-BR" sz="1400" b="1" dirty="0" smtClean="0">
                <a:latin typeface="Arial"/>
                <a:cs typeface="Arial"/>
              </a:rPr>
              <a:t>entidades de negócio </a:t>
            </a:r>
            <a:r>
              <a:rPr lang="pt-BR" sz="1400" dirty="0" smtClean="0">
                <a:latin typeface="Arial"/>
                <a:cs typeface="Arial"/>
              </a:rPr>
              <a:t>numa aplicação ou base de dados;</a:t>
            </a:r>
            <a:endParaRPr lang="pt-BR" sz="1400" dirty="0"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Podem também materializar regras de negócio;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São o que chamamos normalmente por domínios, lista de valores ou tabelas de </a:t>
            </a:r>
            <a:r>
              <a:rPr lang="pt-BR" sz="1400" i="1" dirty="0">
                <a:latin typeface="Arial"/>
                <a:cs typeface="Arial"/>
              </a:rPr>
              <a:t>“</a:t>
            </a:r>
            <a:r>
              <a:rPr lang="pt-BR" sz="1400" i="1" dirty="0" err="1">
                <a:latin typeface="Arial"/>
                <a:cs typeface="Arial"/>
              </a:rPr>
              <a:t>lookup</a:t>
            </a:r>
            <a:r>
              <a:rPr lang="pt-BR" sz="1400" dirty="0">
                <a:latin typeface="Arial"/>
                <a:cs typeface="Arial"/>
              </a:rPr>
              <a:t>”;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pt-BR" sz="1400" dirty="0" smtClean="0">
                <a:latin typeface="Arial"/>
                <a:cs typeface="Arial"/>
              </a:rPr>
              <a:t>Diferente de Dados </a:t>
            </a:r>
            <a:r>
              <a:rPr lang="pt-BR" sz="1400" b="1" dirty="0" smtClean="0">
                <a:latin typeface="Arial"/>
                <a:cs typeface="Arial"/>
              </a:rPr>
              <a:t>Transacionais</a:t>
            </a:r>
            <a:r>
              <a:rPr lang="pt-BR" sz="1400" dirty="0" smtClean="0">
                <a:latin typeface="Arial"/>
                <a:cs typeface="Arial"/>
              </a:rPr>
              <a:t> (que representam dados criados por transações numa aplicação) ou Dados </a:t>
            </a:r>
            <a:r>
              <a:rPr lang="pt-BR" sz="1400" b="1" dirty="0" smtClean="0">
                <a:latin typeface="Arial"/>
                <a:cs typeface="Arial"/>
              </a:rPr>
              <a:t>Mestre</a:t>
            </a:r>
            <a:r>
              <a:rPr lang="pt-BR" sz="1400" dirty="0" smtClean="0">
                <a:latin typeface="Arial"/>
                <a:cs typeface="Arial"/>
              </a:rPr>
              <a:t> (que representam as entidades de negócio )</a:t>
            </a:r>
            <a:endParaRPr lang="pt-BR" sz="1400" dirty="0">
              <a:latin typeface="Arial"/>
              <a:cs typeface="Arial"/>
            </a:endParaRPr>
          </a:p>
        </p:txBody>
      </p:sp>
      <p:cxnSp>
        <p:nvCxnSpPr>
          <p:cNvPr id="17" name="Straight Connector 2"/>
          <p:cNvCxnSpPr/>
          <p:nvPr/>
        </p:nvCxnSpPr>
        <p:spPr bwMode="auto">
          <a:xfrm>
            <a:off x="5351410" y="3796047"/>
            <a:ext cx="1460665" cy="0"/>
          </a:xfrm>
          <a:prstGeom prst="line">
            <a:avLst/>
          </a:prstGeom>
          <a:solidFill>
            <a:srgbClr val="0055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8"/>
          <p:cNvSpPr/>
          <p:nvPr/>
        </p:nvSpPr>
        <p:spPr>
          <a:xfrm>
            <a:off x="7812360" y="1606029"/>
            <a:ext cx="1331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Bilhete de Defeito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Ordem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Serviço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9" name="Straight Connector 13"/>
          <p:cNvCxnSpPr/>
          <p:nvPr/>
        </p:nvCxnSpPr>
        <p:spPr bwMode="auto">
          <a:xfrm flipH="1">
            <a:off x="7871832" y="1491630"/>
            <a:ext cx="1060644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26"/>
          <p:cNvCxnSpPr/>
          <p:nvPr/>
        </p:nvCxnSpPr>
        <p:spPr bwMode="auto">
          <a:xfrm flipH="1">
            <a:off x="7453124" y="2211710"/>
            <a:ext cx="1479352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8"/>
          <p:cNvCxnSpPr/>
          <p:nvPr/>
        </p:nvCxnSpPr>
        <p:spPr bwMode="auto">
          <a:xfrm flipH="1">
            <a:off x="7013959" y="2923010"/>
            <a:ext cx="1918517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30"/>
          <p:cNvCxnSpPr/>
          <p:nvPr/>
        </p:nvCxnSpPr>
        <p:spPr bwMode="auto">
          <a:xfrm flipH="1">
            <a:off x="6661594" y="3651870"/>
            <a:ext cx="2393289" cy="0"/>
          </a:xfrm>
          <a:prstGeom prst="line">
            <a:avLst/>
          </a:prstGeom>
          <a:solidFill>
            <a:srgbClr val="005595"/>
          </a:solidFill>
          <a:ln w="19050" cap="flat" cmpd="sng" algn="ctr">
            <a:solidFill>
              <a:srgbClr val="80828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8"/>
          <p:cNvSpPr/>
          <p:nvPr/>
        </p:nvSpPr>
        <p:spPr>
          <a:xfrm>
            <a:off x="6985580" y="3669119"/>
            <a:ext cx="154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Status</a:t>
            </a:r>
            <a:r>
              <a:rPr kumimoji="0" lang="pt-BR" sz="12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de 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baseline="0" dirty="0" smtClean="0"/>
              <a:t>Tipo de Serviço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Centros de Custo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Códigos de Países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201604" y="2931790"/>
            <a:ext cx="1546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kumimoji="0" lang="pt-BR" sz="1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Cliente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Recurso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7380312" y="2212458"/>
            <a:ext cx="17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Oferta de Produto</a:t>
            </a:r>
            <a:endParaRPr kumimoji="0" lang="pt-BR" sz="1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Campanha</a:t>
            </a:r>
          </a:p>
          <a:p>
            <a:pPr marR="0" lvl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tabLst/>
              <a:defRPr/>
            </a:pPr>
            <a:r>
              <a:rPr lang="pt-BR" sz="1200" b="1" kern="0" dirty="0" smtClean="0"/>
              <a:t>Hierarquia de Produto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562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76051"/>
              </p:ext>
            </p:extLst>
          </p:nvPr>
        </p:nvGraphicFramePr>
        <p:xfrm>
          <a:off x="504556" y="1347614"/>
          <a:ext cx="8073252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626"/>
                <a:gridCol w="403662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Reference Data (Dados de Referência)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Master Data (Dados Mestre)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Categoriza outros dados. Valores de referência qualificam e/ou classificam dados Mestre ou Transacionais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 a entidades de negócio que participam nas transações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 conjunto de valores pré-definidos permitidos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Nenhum conjunto de valores pré-definidos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Não são alterados pelas transações ou processos aplicativos que os usam. Utilizados em modo leitura.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Podem ser criados  e alterados dentro das aplicações de negócio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Dados relativamente estáticos ou que mudam muito raramente.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São alterados frequentemente pois representam entidades que  evoluem naturalmente com os processos de negócio.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Estrutura de dados relativamente “flat” e normalmente não inclui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Normalmente estrutura de dados complexa com muitos atributos</a:t>
                      </a:r>
                      <a:endParaRPr lang="pt-BR" sz="14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16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Integração</a:t>
            </a:r>
          </a:p>
          <a:p>
            <a:pPr algn="l"/>
            <a:r>
              <a:rPr lang="pt-BR" b="0" i="1" dirty="0" smtClean="0"/>
              <a:t>Dados </a:t>
            </a:r>
            <a:r>
              <a:rPr lang="pt-BR" b="0" i="1" dirty="0"/>
              <a:t>de Referência </a:t>
            </a:r>
            <a:r>
              <a:rPr lang="pt-BR" i="1" dirty="0"/>
              <a:t>não são </a:t>
            </a:r>
            <a:r>
              <a:rPr lang="pt-BR" b="0" i="1" dirty="0"/>
              <a:t>Dados Mestre (ou Master Data)</a:t>
            </a:r>
            <a:endParaRPr lang="en-US" b="0" i="1" dirty="0"/>
          </a:p>
          <a:p>
            <a:pPr algn="l"/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675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323528" y="1225083"/>
            <a:ext cx="4608512" cy="188091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467544" y="1661077"/>
            <a:ext cx="40072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 smtClean="0">
                <a:latin typeface="Arial"/>
                <a:cs typeface="Arial"/>
              </a:rPr>
              <a:t>Dados </a:t>
            </a:r>
            <a:r>
              <a:rPr lang="pt-BR" sz="1400" dirty="0">
                <a:latin typeface="Arial"/>
                <a:cs typeface="Arial"/>
              </a:rPr>
              <a:t>de categorização utilizados em vários domínios funcionais (verticais) ou vários processos de negócio (horizontais</a:t>
            </a:r>
            <a:r>
              <a:rPr lang="pt-BR" sz="1400" dirty="0" smtClean="0">
                <a:latin typeface="Arial"/>
                <a:cs typeface="Arial"/>
              </a:rPr>
              <a:t>); Pode ser necessário mapeamentos durante processos de Integração de Dados (online ou batch)</a:t>
            </a:r>
            <a:endParaRPr lang="pt-BR" sz="1400" dirty="0">
              <a:latin typeface="Arial"/>
              <a:cs typeface="Arial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467544" y="1288380"/>
            <a:ext cx="403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Reference Data </a:t>
            </a:r>
            <a:r>
              <a:rPr lang="pt-BR" sz="1600" b="1" i="1" dirty="0">
                <a:solidFill>
                  <a:srgbClr val="009AA6"/>
                </a:solidFill>
                <a:latin typeface="Arial"/>
                <a:cs typeface="Arial"/>
              </a:rPr>
              <a:t>Transversal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04" y="1215588"/>
            <a:ext cx="2997696" cy="373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467544" y="3830028"/>
            <a:ext cx="4007206" cy="84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latin typeface="Arial"/>
                <a:cs typeface="Arial"/>
              </a:rPr>
              <a:t>Dados de categorização circunscritos a um domínio Aplicacional e </a:t>
            </a:r>
            <a:r>
              <a:rPr lang="pt-BR" sz="1400" dirty="0" smtClean="0">
                <a:latin typeface="Arial"/>
                <a:cs typeface="Arial"/>
              </a:rPr>
              <a:t>com impacto </a:t>
            </a:r>
            <a:r>
              <a:rPr lang="pt-BR" sz="1400" dirty="0">
                <a:latin typeface="Arial"/>
                <a:cs typeface="Arial"/>
              </a:rPr>
              <a:t>restrito ao nível de outras </a:t>
            </a:r>
            <a:r>
              <a:rPr lang="pt-BR" sz="1400" dirty="0" smtClean="0">
                <a:latin typeface="Arial"/>
                <a:cs typeface="Arial"/>
              </a:rPr>
              <a:t>aplicações;</a:t>
            </a:r>
            <a:endParaRPr lang="pt-BR" sz="1400" dirty="0">
              <a:latin typeface="Arial"/>
              <a:cs typeface="Arial"/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467544" y="3457331"/>
            <a:ext cx="403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Reference Data </a:t>
            </a:r>
            <a:r>
              <a:rPr lang="pt-BR" sz="1600" b="1" i="1" dirty="0">
                <a:solidFill>
                  <a:srgbClr val="009AA6"/>
                </a:solidFill>
                <a:latin typeface="Arial"/>
                <a:cs typeface="Arial"/>
              </a:rPr>
              <a:t>Aplicacional</a:t>
            </a:r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3742153" y="1835396"/>
            <a:ext cx="1794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Escopo</a:t>
            </a:r>
            <a:r>
              <a:rPr lang="pt-B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de</a:t>
            </a:r>
            <a:r>
              <a:rPr lang="pt-BR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600" b="1" dirty="0">
                <a:solidFill>
                  <a:srgbClr val="009AA6"/>
                </a:solidFill>
                <a:latin typeface="Arial"/>
                <a:cs typeface="Arial"/>
              </a:rPr>
              <a:t>Interesse</a:t>
            </a:r>
          </a:p>
        </p:txBody>
      </p:sp>
      <p:sp>
        <p:nvSpPr>
          <p:cNvPr id="14" name="Rectangle 2"/>
          <p:cNvSpPr/>
          <p:nvPr/>
        </p:nvSpPr>
        <p:spPr>
          <a:xfrm>
            <a:off x="323528" y="3118777"/>
            <a:ext cx="403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Arial"/>
                <a:cs typeface="Arial"/>
              </a:rPr>
              <a:t>Master de Reference Data</a:t>
            </a:r>
            <a:endParaRPr lang="pt-BR" sz="1600" b="1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2"/>
          <p:cNvSpPr/>
          <p:nvPr/>
        </p:nvSpPr>
        <p:spPr>
          <a:xfrm>
            <a:off x="391327" y="4681467"/>
            <a:ext cx="403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Arial"/>
                <a:cs typeface="Arial"/>
              </a:rPr>
              <a:t>Aplicação</a:t>
            </a:r>
            <a:endParaRPr lang="pt-BR" sz="1600" b="1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353953" y="958537"/>
            <a:ext cx="403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Arial"/>
                <a:cs typeface="Arial"/>
              </a:rPr>
              <a:t>Responsabilidade de Gestão</a:t>
            </a:r>
            <a:endParaRPr lang="pt-BR" sz="1600" b="1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9512" y="1230284"/>
            <a:ext cx="4824536" cy="222704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79512" y="3457332"/>
            <a:ext cx="4824536" cy="156269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BR" dirty="0"/>
              <a:t>Governança de Dados para </a:t>
            </a:r>
            <a:r>
              <a:rPr lang="pt-BR" dirty="0" smtClean="0"/>
              <a:t>Integração</a:t>
            </a:r>
          </a:p>
          <a:p>
            <a:pPr algn="l"/>
            <a:r>
              <a:rPr lang="pt-BR" b="0" i="1" dirty="0" smtClean="0"/>
              <a:t>Dados de Referência Transversais versus Aplicacionais</a:t>
            </a:r>
            <a:endParaRPr lang="pt-BR" b="0" i="1" dirty="0"/>
          </a:p>
          <a:p>
            <a:pPr algn="l"/>
            <a:endParaRPr lang="pt-BR" b="0" i="1" dirty="0"/>
          </a:p>
        </p:txBody>
      </p:sp>
      <p:sp>
        <p:nvSpPr>
          <p:cNvPr id="20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17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Implementando o Modelo Canônico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3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PT" dirty="0" smtClean="0"/>
              <a:t>Implementando o Modelo Canônico</a:t>
            </a:r>
            <a:r>
              <a:rPr lang="pt-PT" dirty="0"/>
              <a:t/>
            </a:r>
            <a:br>
              <a:rPr lang="pt-PT" dirty="0"/>
            </a:br>
            <a:r>
              <a:rPr lang="pt-BR" b="0" i="1" dirty="0" smtClean="0"/>
              <a:t>Governança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>
                    <a:tint val="75000"/>
                  </a:prstClr>
                </a:solidFill>
              </a:rPr>
              <a:t> |   MATERIAL CONFIDENCIAL   |   PÁGINA </a:t>
            </a:r>
            <a:fld id="{7F303BA8-C97C-4F5B-B9D3-CDD17C3693B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954107"/>
          </a:xfrm>
        </p:spPr>
        <p:txBody>
          <a:bodyPr/>
          <a:lstStyle/>
          <a:p>
            <a:r>
              <a:rPr lang="pt-BR" dirty="0" smtClean="0"/>
              <a:t>A Governança de </a:t>
            </a:r>
            <a:r>
              <a:rPr lang="pt-BR" b="1" dirty="0" smtClean="0"/>
              <a:t>Informação</a:t>
            </a:r>
            <a:r>
              <a:rPr lang="pt-BR" dirty="0" smtClean="0"/>
              <a:t> (ou de Dados) </a:t>
            </a:r>
            <a:r>
              <a:rPr lang="pt-BR" dirty="0"/>
              <a:t>é um conjunto de </a:t>
            </a:r>
            <a:r>
              <a:rPr lang="pt-BR" b="1" dirty="0"/>
              <a:t>processos</a:t>
            </a:r>
            <a:r>
              <a:rPr lang="pt-BR" dirty="0"/>
              <a:t>, </a:t>
            </a:r>
            <a:r>
              <a:rPr lang="pt-BR" b="1" dirty="0"/>
              <a:t>políticas</a:t>
            </a:r>
            <a:r>
              <a:rPr lang="pt-BR" dirty="0"/>
              <a:t> e </a:t>
            </a:r>
            <a:r>
              <a:rPr lang="pt-BR" b="1" dirty="0" smtClean="0"/>
              <a:t>procedimentos</a:t>
            </a:r>
            <a:r>
              <a:rPr lang="pt-BR" dirty="0" smtClean="0"/>
              <a:t>, definidas em conjunto com o negócio e o TI, que se propõe a garantir o alinhamento da</a:t>
            </a:r>
            <a:r>
              <a:rPr lang="pt-BR" b="1" dirty="0" smtClean="0"/>
              <a:t> informação </a:t>
            </a:r>
            <a:r>
              <a:rPr lang="pt-BR" dirty="0" smtClean="0"/>
              <a:t>gerida em </a:t>
            </a:r>
            <a:r>
              <a:rPr lang="pt-BR" b="1" dirty="0" smtClean="0"/>
              <a:t>aplicações</a:t>
            </a:r>
            <a:r>
              <a:rPr lang="pt-BR" dirty="0" smtClean="0"/>
              <a:t> com a estratégia de TI da organização. Ela  necessita do envolvimento tanto da Governança de TI como da do Negócio.</a:t>
            </a:r>
            <a:endParaRPr lang="pt-BR" dirty="0"/>
          </a:p>
        </p:txBody>
      </p:sp>
      <p:sp>
        <p:nvSpPr>
          <p:cNvPr id="7" name="Espaço Reservado para Conteúdo 3"/>
          <p:cNvSpPr txBox="1">
            <a:spLocks/>
          </p:cNvSpPr>
          <p:nvPr/>
        </p:nvSpPr>
        <p:spPr>
          <a:xfrm>
            <a:off x="3995936" y="2241439"/>
            <a:ext cx="4582914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black"/>
                </a:solidFill>
              </a:rPr>
              <a:t>Uma Governança efetiva dos </a:t>
            </a:r>
            <a:r>
              <a:rPr b="1" dirty="0">
                <a:solidFill>
                  <a:prstClr val="black"/>
                </a:solidFill>
              </a:rPr>
              <a:t>dados</a:t>
            </a:r>
            <a:r>
              <a:rPr dirty="0">
                <a:solidFill>
                  <a:prstClr val="black"/>
                </a:solidFill>
              </a:rPr>
              <a:t> e da </a:t>
            </a:r>
            <a:r>
              <a:rPr b="1" dirty="0">
                <a:solidFill>
                  <a:prstClr val="black"/>
                </a:solidFill>
              </a:rPr>
              <a:t>informação</a:t>
            </a:r>
            <a:r>
              <a:rPr dirty="0">
                <a:solidFill>
                  <a:prstClr val="black"/>
                </a:solidFill>
              </a:rPr>
              <a:t> é crucial para atingir os benefícios duma arquitetura de TI que esteja alinhada com os objetivos do negócio.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dirty="0">
                <a:solidFill>
                  <a:prstClr val="black"/>
                </a:solidFill>
              </a:rPr>
              <a:t>Um </a:t>
            </a:r>
            <a:r>
              <a:rPr b="1" dirty="0">
                <a:solidFill>
                  <a:prstClr val="black"/>
                </a:solidFill>
              </a:rPr>
              <a:t>Modelo Corporativo de Dados </a:t>
            </a:r>
            <a:r>
              <a:rPr dirty="0">
                <a:solidFill>
                  <a:prstClr val="black"/>
                </a:solidFill>
              </a:rPr>
              <a:t>(i.e. Modelo Canônico) promove um maior conhecimento do valor dos dados corporativos disponíveis.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dirty="0">
                <a:solidFill>
                  <a:prstClr val="black"/>
                </a:solidFill>
              </a:rPr>
              <a:t>Facilita a implementação duma arquitetura de integração que permita maior </a:t>
            </a:r>
            <a:r>
              <a:rPr b="1" dirty="0">
                <a:solidFill>
                  <a:prstClr val="black"/>
                </a:solidFill>
              </a:rPr>
              <a:t>reutilização</a:t>
            </a:r>
            <a:r>
              <a:rPr dirty="0">
                <a:solidFill>
                  <a:prstClr val="black"/>
                </a:solidFill>
              </a:rPr>
              <a:t> de componentes de TI.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dirty="0">
                <a:solidFill>
                  <a:prstClr val="black"/>
                </a:solidFill>
              </a:rPr>
              <a:t>Facilita os processos de </a:t>
            </a:r>
            <a:r>
              <a:rPr b="1" dirty="0">
                <a:solidFill>
                  <a:prstClr val="black"/>
                </a:solidFill>
              </a:rPr>
              <a:t>gestão &amp; qualidade de dados</a:t>
            </a:r>
            <a:r>
              <a:rPr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0" y="2427734"/>
            <a:ext cx="3304740" cy="22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369332"/>
          </a:xfrm>
        </p:spPr>
        <p:txBody>
          <a:bodyPr/>
          <a:lstStyle/>
          <a:p>
            <a:r>
              <a:rPr lang="pt-BR" dirty="0" smtClean="0"/>
              <a:t>Controlo de Versão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25865"/>
              </p:ext>
            </p:extLst>
          </p:nvPr>
        </p:nvGraphicFramePr>
        <p:xfrm>
          <a:off x="467544" y="1175638"/>
          <a:ext cx="828092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64096"/>
                <a:gridCol w="1008112"/>
                <a:gridCol w="583264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Autor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0.10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11/03/2015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 DRAFT </a:t>
                      </a:r>
                      <a:r>
                        <a:rPr lang="pt-BR" sz="1200" baseline="0" dirty="0" smtClean="0"/>
                        <a:t>para revisão. </a:t>
                      </a:r>
                      <a:endParaRPr lang="pt-BR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 Morais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11/03/2015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Final após</a:t>
                      </a:r>
                      <a:r>
                        <a:rPr lang="pt-BR" sz="1200" baseline="0" dirty="0" smtClean="0"/>
                        <a:t> revisão do Felipe Santos</a:t>
                      </a:r>
                      <a:endParaRPr lang="pt-BR" sz="1200" dirty="0"/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aseline="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PT" dirty="0"/>
              <a:t>Implementando o Modelo Canônico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Gerindo a Informação em Integração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>
                <a:solidFill>
                  <a:prstClr val="black">
                    <a:tint val="75000"/>
                  </a:prstClr>
                </a:solidFill>
              </a:rPr>
              <a:t> |   MATERIAL CONFIDENCIAL   |   PÁGINA </a:t>
            </a:r>
            <a:fld id="{7F303BA8-C97C-4F5B-B9D3-CDD17C3693B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1"/>
          </p:nvPr>
        </p:nvSpPr>
        <p:spPr>
          <a:xfrm>
            <a:off x="432000" y="1131590"/>
            <a:ext cx="8146800" cy="738664"/>
          </a:xfrm>
        </p:spPr>
        <p:txBody>
          <a:bodyPr/>
          <a:lstStyle/>
          <a:p>
            <a:r>
              <a:rPr lang="pt-BR" dirty="0" smtClean="0"/>
              <a:t>A </a:t>
            </a:r>
            <a:r>
              <a:rPr lang="pt-BR" b="1" dirty="0" smtClean="0"/>
              <a:t>Informação Corporativa</a:t>
            </a:r>
            <a:r>
              <a:rPr lang="pt-BR" dirty="0" smtClean="0"/>
              <a:t> (ou os Dados) é o ponto agregador entre </a:t>
            </a:r>
            <a:r>
              <a:rPr lang="pt-BR" b="1" dirty="0" smtClean="0"/>
              <a:t>Aplicações</a:t>
            </a:r>
            <a:r>
              <a:rPr lang="pt-BR" dirty="0" smtClean="0"/>
              <a:t> e </a:t>
            </a:r>
            <a:r>
              <a:rPr lang="pt-BR" b="1" dirty="0" smtClean="0"/>
              <a:t>Integração</a:t>
            </a:r>
            <a:r>
              <a:rPr lang="pt-BR" dirty="0" smtClean="0"/>
              <a:t>. A definição e implementação dum </a:t>
            </a:r>
            <a:r>
              <a:rPr lang="pt-BR" b="1" dirty="0" smtClean="0"/>
              <a:t>Modelo Canônico </a:t>
            </a:r>
            <a:r>
              <a:rPr lang="pt-BR" dirty="0" smtClean="0"/>
              <a:t>permitirá ter a visibilidade e a rastreabilidade das entidades de negócio instanciadas em aplicações e que são </a:t>
            </a:r>
            <a:r>
              <a:rPr lang="pt-BR" b="1" dirty="0" smtClean="0"/>
              <a:t>movimentadas</a:t>
            </a:r>
            <a:r>
              <a:rPr lang="pt-BR" dirty="0" smtClean="0"/>
              <a:t> entre elas.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" y="2139702"/>
            <a:ext cx="651447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5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Canônico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Como definir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57200" y="1178710"/>
            <a:ext cx="82296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1400" dirty="0" smtClean="0">
                <a:latin typeface="Arial"/>
                <a:cs typeface="Arial"/>
              </a:rPr>
              <a:t>A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pt-BR" sz="1400" b="1" dirty="0" smtClean="0">
                <a:latin typeface="Arial"/>
                <a:cs typeface="Arial"/>
              </a:rPr>
              <a:t>Definição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do Modelo </a:t>
            </a:r>
            <a:r>
              <a:rPr lang="pt-BR" sz="1400" dirty="0" smtClean="0">
                <a:latin typeface="Arial"/>
                <a:cs typeface="Arial"/>
              </a:rPr>
              <a:t>Canônico no âmbito </a:t>
            </a:r>
            <a:r>
              <a:rPr lang="pt-BR" sz="1400" dirty="0" smtClean="0">
                <a:latin typeface="Arial"/>
                <a:cs typeface="Arial"/>
              </a:rPr>
              <a:t>dos projetos </a:t>
            </a:r>
            <a:r>
              <a:rPr lang="pt-BR" sz="1400" dirty="0" smtClean="0">
                <a:latin typeface="Arial"/>
                <a:cs typeface="Arial"/>
              </a:rPr>
              <a:t>é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efetuado em 3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fases </a:t>
            </a:r>
            <a:r>
              <a:rPr lang="pt-BR" sz="1400" dirty="0" smtClean="0">
                <a:latin typeface="Arial"/>
                <a:cs typeface="Arial"/>
              </a:rPr>
              <a:t>com</a:t>
            </a:r>
            <a:r>
              <a:rPr kumimoji="0" lang="pt-BR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objetivos distintos.</a:t>
            </a:r>
            <a:endParaRPr kumimoji="0" lang="pt-B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468313" y="1708006"/>
            <a:ext cx="2916000" cy="3095992"/>
          </a:xfrm>
          <a:prstGeom prst="homePlate">
            <a:avLst>
              <a:gd name="adj" fmla="val 8338"/>
            </a:avLst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conceitual</a:t>
            </a:r>
          </a:p>
          <a:p>
            <a:endParaRPr lang="pt-BR" sz="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do dicionário de conceitos n</a:t>
            </a:r>
            <a:r>
              <a:rPr lang="pt-BR" altLang="ja-JP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ecessários para gerar uma </a:t>
            </a:r>
            <a:r>
              <a:rPr lang="pt-BR" altLang="ja-JP" sz="1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de alto nível</a:t>
            </a:r>
            <a:r>
              <a:rPr lang="pt-BR" altLang="ja-JP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entidades e seus relacionamentos </a:t>
            </a:r>
            <a:r>
              <a:rPr lang="pt-PT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de palavras e diagramas simples que normalmente são usados na conversação, entendimento e transmissão de ideias e conceitos</a:t>
            </a:r>
            <a:r>
              <a:rPr lang="pt-PT" altLang="ja-JP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altLang="ja-JP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3199080" y="1708006"/>
            <a:ext cx="2916000" cy="3095992"/>
          </a:xfrm>
          <a:prstGeom prst="chevron">
            <a:avLst>
              <a:gd name="adj" fmla="val 7967"/>
            </a:avLst>
          </a:prstGeom>
          <a:solidFill>
            <a:schemeClr val="accent5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lógica</a:t>
            </a:r>
          </a:p>
          <a:p>
            <a:endParaRPr lang="pt-BR" sz="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pt-BR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das </a:t>
            </a:r>
            <a:r>
              <a:rPr lang="pt-BR" sz="1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negócio e seus </a:t>
            </a:r>
            <a:r>
              <a:rPr lang="pt-BR" sz="12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 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e relacionamentos de acordo com determinadas regras de implementação (por exemplo, relacional, orientada a </a:t>
            </a:r>
            <a:r>
              <a:rPr lang="pt-PT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objectos</a:t>
            </a:r>
            <a:r>
              <a:rPr lang="pt-P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…).</a:t>
            </a:r>
          </a:p>
        </p:txBody>
      </p:sp>
      <p:sp>
        <p:nvSpPr>
          <p:cNvPr id="35" name="Chevron 34"/>
          <p:cNvSpPr/>
          <p:nvPr/>
        </p:nvSpPr>
        <p:spPr>
          <a:xfrm>
            <a:off x="5925110" y="1708006"/>
            <a:ext cx="2916000" cy="3095992"/>
          </a:xfrm>
          <a:prstGeom prst="chevron">
            <a:avLst>
              <a:gd name="adj" fmla="val 7967"/>
            </a:avLst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pt-B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técnica</a:t>
            </a:r>
          </a:p>
          <a:p>
            <a:endParaRPr lang="pt-BR" sz="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pt-BR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Definição da </a:t>
            </a:r>
            <a:r>
              <a:rPr lang="pt-BR" sz="12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representação técnica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das entidades, identificação dos atributos que fazem uso dos dados de referencia e definição do </a:t>
            </a:r>
            <a:r>
              <a:rPr lang="pt-BR" sz="12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 de integração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indent="92075">
              <a:buFont typeface="Arial" pitchFamily="34" charset="0"/>
              <a:buChar char="•"/>
            </a:pPr>
            <a:r>
              <a:rPr lang="pt-BR" sz="1200" b="1" i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Batch</a:t>
            </a:r>
            <a:r>
              <a:rPr lang="pt-BR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pt-BR" sz="12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Integração usado para cargas massivas e sem necessidade de tempo de resposta imediato</a:t>
            </a:r>
            <a:endParaRPr lang="pt-BR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indent="92075">
              <a:buFont typeface="Arial" pitchFamily="34" charset="0"/>
              <a:buChar char="•"/>
            </a:pPr>
            <a:r>
              <a:rPr lang="pt-BR" sz="1200" b="1" i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Online</a:t>
            </a:r>
            <a:r>
              <a:rPr lang="pt-BR" sz="12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Integração com a necessidade de tempo de resposta imediato.</a:t>
            </a: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2" y="3867894"/>
            <a:ext cx="2674516" cy="83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79862"/>
            <a:ext cx="2016224" cy="111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21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552" y="1131590"/>
            <a:ext cx="7776864" cy="576064"/>
          </a:xfrm>
          <a:prstGeom prst="rect">
            <a:avLst/>
          </a:prstGeom>
          <a:extLst/>
        </p:spPr>
        <p:txBody>
          <a:bodyPr/>
          <a:lstStyle/>
          <a:p>
            <a:pPr>
              <a:spcBef>
                <a:spcPct val="20000"/>
              </a:spcBef>
              <a:buFont typeface="Arial"/>
              <a:buNone/>
            </a:pPr>
            <a:r>
              <a:rPr lang="pt-BR" alt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fim de </a:t>
            </a:r>
            <a:r>
              <a:rPr lang="pt-BR" alt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operacionaliza</a:t>
            </a:r>
            <a:r>
              <a:rPr lang="pt-BR" altLang="pt-PT" sz="1400" dirty="0">
                <a:latin typeface="Arial" panose="020B0604020202020204" pitchFamily="34" charset="0"/>
                <a:cs typeface="Arial" panose="020B0604020202020204" pitchFamily="34" charset="0"/>
              </a:rPr>
              <a:t>r o processo de </a:t>
            </a:r>
            <a:r>
              <a:rPr lang="pt-BR" alt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e definição do modelo corporativo de dados da Oi (i.e. modelos, entidades </a:t>
            </a:r>
            <a:r>
              <a:rPr lang="pt-BR" alt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 atributos </a:t>
            </a:r>
            <a:r>
              <a:rPr lang="pt-BR" alt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 dados) será </a:t>
            </a:r>
            <a:r>
              <a:rPr lang="pt-BR" alt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seguida a seguinte metodologia: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</a:t>
            </a:r>
            <a:br>
              <a:rPr lang="pt-BR" b="1" dirty="0">
                <a:solidFill>
                  <a:srgbClr val="009AA6"/>
                </a:solidFill>
                <a:latin typeface="Arial"/>
                <a:cs typeface="Arial"/>
              </a:rPr>
            </a:b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Metodologia para o Canônico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0508" y="1923678"/>
            <a:ext cx="1883260" cy="2016000"/>
            <a:chOff x="1210511" y="2239764"/>
            <a:chExt cx="1739244" cy="2016000"/>
          </a:xfrm>
        </p:grpSpPr>
        <p:sp>
          <p:nvSpPr>
            <p:cNvPr id="15" name="AutoShape 3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10511" y="2239764"/>
              <a:ext cx="1739244" cy="540000"/>
            </a:xfrm>
            <a:prstGeom prst="homePlate">
              <a:avLst>
                <a:gd name="adj" fmla="val 22195"/>
              </a:avLst>
            </a:prstGeom>
            <a:solidFill>
              <a:srgbClr val="009AA6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Levantamento</a:t>
              </a:r>
            </a:p>
          </p:txBody>
        </p:sp>
        <p:sp>
          <p:nvSpPr>
            <p:cNvPr id="17" name="Rectangle 33"/>
            <p:cNvSpPr>
              <a:spLocks noChangeAspect="1" noChangeArrowheads="1"/>
            </p:cNvSpPr>
            <p:nvPr/>
          </p:nvSpPr>
          <p:spPr bwMode="auto">
            <a:xfrm>
              <a:off x="1210511" y="2840758"/>
              <a:ext cx="1739244" cy="13871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 marL="7938" indent="-7938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1087438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724025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2360613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997200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3454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911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4368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826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cs typeface="Arial" panose="020B0604020202020204" pitchFamily="34" charset="0"/>
                </a:rPr>
                <a:t>Definir e identificar </a:t>
              </a:r>
              <a:r>
                <a:rPr lang="pt-PT" altLang="pt-PT" sz="1400" dirty="0">
                  <a:cs typeface="Arial" panose="020B0604020202020204" pitchFamily="34" charset="0"/>
                </a:rPr>
                <a:t>os </a:t>
              </a:r>
              <a:r>
                <a:rPr lang="pt-PT" altLang="pt-PT" sz="1400" dirty="0" smtClean="0">
                  <a:cs typeface="Arial" panose="020B0604020202020204" pitchFamily="34" charset="0"/>
                </a:rPr>
                <a:t>conceitos e entidades</a:t>
              </a:r>
              <a:r>
                <a:rPr lang="pt-PT" altLang="pt-PT" sz="1400" dirty="0">
                  <a:cs typeface="Arial" panose="020B0604020202020204" pitchFamily="34" charset="0"/>
                </a:rPr>
                <a:t> </a:t>
              </a:r>
              <a:r>
                <a:rPr lang="pt-PT" altLang="pt-PT" sz="1400" dirty="0" smtClean="0">
                  <a:cs typeface="Arial" panose="020B0604020202020204" pitchFamily="34" charset="0"/>
                </a:rPr>
                <a:t>de  negócio envolvidos no contexto da solução dum projeto</a:t>
              </a:r>
              <a:endParaRPr lang="pt-PT" altLang="pt-PT" sz="1400" dirty="0"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210511" y="2239764"/>
              <a:ext cx="0" cy="2016000"/>
            </a:xfrm>
            <a:prstGeom prst="line">
              <a:avLst/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555776" y="1923678"/>
            <a:ext cx="1861156" cy="2016000"/>
            <a:chOff x="3137694" y="2239764"/>
            <a:chExt cx="1710280" cy="2016000"/>
          </a:xfrm>
        </p:grpSpPr>
        <p:sp>
          <p:nvSpPr>
            <p:cNvPr id="13" name="AutoShape 8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37694" y="2239764"/>
              <a:ext cx="1710280" cy="540000"/>
            </a:xfrm>
            <a:prstGeom prst="homePlate">
              <a:avLst>
                <a:gd name="adj" fmla="val 21826"/>
              </a:avLst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Consolidação</a:t>
              </a:r>
            </a:p>
          </p:txBody>
        </p:sp>
        <p:sp>
          <p:nvSpPr>
            <p:cNvPr id="53" name="Rectangle 77"/>
            <p:cNvSpPr>
              <a:spLocks noChangeAspect="1" noChangeArrowheads="1"/>
            </p:cNvSpPr>
            <p:nvPr/>
          </p:nvSpPr>
          <p:spPr bwMode="auto">
            <a:xfrm>
              <a:off x="3137694" y="2840758"/>
              <a:ext cx="1710280" cy="956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 marL="7938" indent="-7938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1087438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724025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2360613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997200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3454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911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4368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826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>
                  <a:cs typeface="Arial" panose="020B0604020202020204" pitchFamily="34" charset="0"/>
                </a:rPr>
                <a:t>Sistematizar toda </a:t>
              </a:r>
            </a:p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>
                  <a:cs typeface="Arial" panose="020B0604020202020204" pitchFamily="34" charset="0"/>
                </a:rPr>
                <a:t>a</a:t>
              </a:r>
              <a:r>
                <a:rPr lang="pt-PT" altLang="pt-PT" sz="1400" dirty="0" smtClean="0">
                  <a:cs typeface="Arial" panose="020B0604020202020204" pitchFamily="34" charset="0"/>
                </a:rPr>
                <a:t> informação das aplicações recolhida</a:t>
              </a:r>
              <a:endParaRPr lang="pt-PT" altLang="pt-PT" sz="1400" dirty="0">
                <a:cs typeface="Arial" panose="020B0604020202020204" pitchFamily="34" charset="0"/>
              </a:endParaRPr>
            </a:p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>
                  <a:cs typeface="Arial" panose="020B0604020202020204" pitchFamily="34" charset="0"/>
                </a:rPr>
                <a:t>para </a:t>
              </a:r>
              <a:r>
                <a:rPr lang="pt-PT" altLang="pt-PT" sz="1400" dirty="0" smtClean="0">
                  <a:cs typeface="Arial" panose="020B0604020202020204" pitchFamily="34" charset="0"/>
                </a:rPr>
                <a:t>tratamento</a:t>
              </a:r>
              <a:endParaRPr lang="pt-PT" altLang="pt-PT" sz="1400" dirty="0">
                <a:cs typeface="Arial" panose="020B060402020202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3137694" y="2239764"/>
              <a:ext cx="0" cy="2016000"/>
            </a:xfrm>
            <a:prstGeom prst="line">
              <a:avLst/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4499992" y="1923678"/>
            <a:ext cx="1800200" cy="2016000"/>
            <a:chOff x="4873197" y="2239764"/>
            <a:chExt cx="1696682" cy="2016000"/>
          </a:xfrm>
        </p:grpSpPr>
        <p:sp>
          <p:nvSpPr>
            <p:cNvPr id="11" name="AutoShape 3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73197" y="2239764"/>
              <a:ext cx="1696682" cy="540000"/>
            </a:xfrm>
            <a:prstGeom prst="homePlate">
              <a:avLst>
                <a:gd name="adj" fmla="val 21652"/>
              </a:avLst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Modelação</a:t>
              </a:r>
              <a:endParaRPr lang="pt-PT" alt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41"/>
            <p:cNvSpPr>
              <a:spLocks noChangeAspect="1" noChangeArrowheads="1"/>
            </p:cNvSpPr>
            <p:nvPr/>
          </p:nvSpPr>
          <p:spPr bwMode="auto">
            <a:xfrm>
              <a:off x="4873197" y="2840758"/>
              <a:ext cx="1696682" cy="13871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7938" indent="-7938"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Mapear informação </a:t>
              </a: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consolidada do processo anterior com o modelo </a:t>
              </a: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canônico de </a:t>
              </a: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referência 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873197" y="2239764"/>
              <a:ext cx="0" cy="2016000"/>
            </a:xfrm>
            <a:prstGeom prst="line">
              <a:avLst/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6372200" y="1923678"/>
            <a:ext cx="1872208" cy="2016000"/>
            <a:chOff x="6619175" y="2239764"/>
            <a:chExt cx="1620151" cy="2016000"/>
          </a:xfrm>
        </p:grpSpPr>
        <p:sp>
          <p:nvSpPr>
            <p:cNvPr id="10" name="AutoShape 3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619175" y="2239764"/>
              <a:ext cx="1620151" cy="540000"/>
            </a:xfrm>
            <a:prstGeom prst="homePlate">
              <a:avLst>
                <a:gd name="adj" fmla="val 20675"/>
              </a:avLst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Disponibilização</a:t>
              </a:r>
              <a:endParaRPr lang="pt-PT" alt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2"/>
            <p:cNvSpPr>
              <a:spLocks noChangeAspect="1" noChangeArrowheads="1"/>
            </p:cNvSpPr>
            <p:nvPr/>
          </p:nvSpPr>
          <p:spPr bwMode="auto">
            <a:xfrm>
              <a:off x="6621936" y="2840758"/>
              <a:ext cx="1617390" cy="1171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7938" indent="-7938">
                <a:buClr>
                  <a:schemeClr val="tx1"/>
                </a:buClr>
                <a:buSzPct val="90000"/>
              </a:pP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Disponibilizar toda a informação produzida numa ferramenta de </a:t>
              </a: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referência</a:t>
              </a:r>
              <a:endParaRPr lang="pt-PT" altLang="pt-P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619175" y="2239764"/>
              <a:ext cx="0" cy="2016000"/>
            </a:xfrm>
            <a:prstGeom prst="line">
              <a:avLst/>
            </a:prstGeom>
            <a:solidFill>
              <a:srgbClr val="0099AB"/>
            </a:solidFill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21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4659982"/>
            <a:ext cx="7992888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buNone/>
            </a:pPr>
            <a:r>
              <a:rPr lang="pt-BR" altLang="pt-PT" sz="1200" b="1" i="1" dirty="0" smtClean="0">
                <a:solidFill>
                  <a:srgbClr val="000000"/>
                </a:solidFill>
              </a:rPr>
              <a:t>Nota</a:t>
            </a:r>
            <a:r>
              <a:rPr lang="pt-BR" altLang="pt-PT" sz="1200" i="1" dirty="0" smtClean="0">
                <a:solidFill>
                  <a:srgbClr val="000000"/>
                </a:solidFill>
              </a:rPr>
              <a:t>: </a:t>
            </a:r>
            <a:r>
              <a:rPr lang="pt-BR" altLang="pt-PT" sz="1200" dirty="0" smtClean="0">
                <a:solidFill>
                  <a:srgbClr val="000000"/>
                </a:solidFill>
              </a:rPr>
              <a:t>O fluxo deste processo pode ser consultado em detalhe no </a:t>
            </a:r>
            <a:r>
              <a:rPr lang="pt-BR" altLang="pt-PT" sz="1200" b="1" dirty="0" smtClean="0">
                <a:solidFill>
                  <a:srgbClr val="000000"/>
                </a:solidFill>
              </a:rPr>
              <a:t>Modelo </a:t>
            </a:r>
            <a:r>
              <a:rPr lang="pt-BR" altLang="pt-PT" sz="1200" b="1" dirty="0" smtClean="0">
                <a:solidFill>
                  <a:srgbClr val="000000"/>
                </a:solidFill>
              </a:rPr>
              <a:t>de </a:t>
            </a:r>
            <a:r>
              <a:rPr lang="pt-BR" altLang="pt-PT" sz="1200" b="1" dirty="0" smtClean="0">
                <a:solidFill>
                  <a:srgbClr val="000000"/>
                </a:solidFill>
              </a:rPr>
              <a:t>Governança </a:t>
            </a:r>
            <a:r>
              <a:rPr lang="pt-BR" altLang="pt-PT" sz="1200" b="1" dirty="0" smtClean="0">
                <a:solidFill>
                  <a:srgbClr val="000000"/>
                </a:solidFill>
              </a:rPr>
              <a:t>do Modelo Canônico</a:t>
            </a:r>
          </a:p>
        </p:txBody>
      </p:sp>
      <p:sp>
        <p:nvSpPr>
          <p:cNvPr id="3" name="Texto explicativo em seta para a direita 2"/>
          <p:cNvSpPr/>
          <p:nvPr/>
        </p:nvSpPr>
        <p:spPr>
          <a:xfrm>
            <a:off x="2123728" y="4011910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5" name="Texto explicativo em seta para a direita 24"/>
          <p:cNvSpPr/>
          <p:nvPr/>
        </p:nvSpPr>
        <p:spPr>
          <a:xfrm>
            <a:off x="2195736" y="4083918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23" name="Texto explicativo em seta para a direita 22"/>
          <p:cNvSpPr/>
          <p:nvPr/>
        </p:nvSpPr>
        <p:spPr>
          <a:xfrm>
            <a:off x="2267744" y="4155926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Mapeamento (Sistema) para Modelo Canônico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6" name="Texto explicativo em seta para a direita 25"/>
          <p:cNvSpPr/>
          <p:nvPr/>
        </p:nvSpPr>
        <p:spPr>
          <a:xfrm>
            <a:off x="4073470" y="4011910"/>
            <a:ext cx="2298730" cy="432048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6289"/>
            </a:avLst>
          </a:prstGeom>
          <a:ln cap="rnd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Mapeamento (Projeto) para Modelo Canônico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375391" y="4011910"/>
            <a:ext cx="1869017" cy="43204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Modelo Canônico Oi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9" name="Texto explicativo em seta para a direita 28"/>
          <p:cNvSpPr/>
          <p:nvPr/>
        </p:nvSpPr>
        <p:spPr>
          <a:xfrm>
            <a:off x="600508" y="4011910"/>
            <a:ext cx="1523220" cy="432048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0743"/>
            </a:avLst>
          </a:prstGeom>
          <a:ln cap="rnd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Modelo Canônico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Visão Macro 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8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22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 </a:t>
            </a:r>
            <a:endParaRPr lang="pt-BR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i="1" dirty="0" smtClean="0">
                <a:solidFill>
                  <a:srgbClr val="009AA6"/>
                </a:solidFill>
                <a:latin typeface="Arial"/>
                <a:cs typeface="Arial"/>
              </a:rPr>
              <a:t>Abordagem para a etapa de Levantamento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6011661" cy="1035772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Aft>
                <a:spcPct val="20000"/>
              </a:spcAft>
              <a:buFontTx/>
              <a:buNone/>
            </a:pPr>
            <a:r>
              <a:rPr lang="pt-PT" altLang="pt-PT" dirty="0">
                <a:solidFill>
                  <a:srgbClr val="000000"/>
                </a:solidFill>
              </a:rPr>
              <a:t>O </a:t>
            </a:r>
            <a:r>
              <a:rPr lang="pt-PT" altLang="pt-PT" b="1" dirty="0">
                <a:solidFill>
                  <a:srgbClr val="000000"/>
                </a:solidFill>
              </a:rPr>
              <a:t>Modelo Canónico</a:t>
            </a:r>
            <a:r>
              <a:rPr lang="pt-PT" altLang="pt-PT" dirty="0">
                <a:solidFill>
                  <a:srgbClr val="000000"/>
                </a:solidFill>
              </a:rPr>
              <a:t>, para assegurar uma </a:t>
            </a:r>
            <a:r>
              <a:rPr lang="pt-PT" altLang="pt-PT" b="1" i="1" dirty="0">
                <a:solidFill>
                  <a:srgbClr val="000000"/>
                </a:solidFill>
              </a:rPr>
              <a:t>visão transversal</a:t>
            </a:r>
            <a:r>
              <a:rPr lang="pt-PT" altLang="pt-PT" dirty="0">
                <a:solidFill>
                  <a:srgbClr val="000000"/>
                </a:solidFill>
              </a:rPr>
              <a:t>, incorpora três visões distintas</a:t>
            </a:r>
            <a:r>
              <a:rPr lang="pt-PT" altLang="pt-PT" dirty="0" smtClean="0">
                <a:solidFill>
                  <a:srgbClr val="000000"/>
                </a:solidFill>
              </a:rPr>
              <a:t>: </a:t>
            </a:r>
            <a:r>
              <a:rPr lang="pt-BR" altLang="pt-PT" dirty="0" smtClean="0">
                <a:solidFill>
                  <a:srgbClr val="000000"/>
                </a:solidFill>
              </a:rPr>
              <a:t>Negócio, Sistema e Implementação</a:t>
            </a:r>
            <a:r>
              <a:rPr lang="pt-BR" altLang="pt-PT" dirty="0">
                <a:solidFill>
                  <a:srgbClr val="000000"/>
                </a:solidFill>
              </a:rPr>
              <a:t>.</a:t>
            </a:r>
            <a:endParaRPr lang="pt-PT" altLang="pt-PT" dirty="0">
              <a:solidFill>
                <a:srgbClr val="000000"/>
              </a:solidFill>
            </a:endParaRPr>
          </a:p>
          <a:p>
            <a:pPr marL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PT" dirty="0" smtClean="0">
                <a:solidFill>
                  <a:srgbClr val="000000"/>
                </a:solidFill>
              </a:rPr>
              <a:t>Deve </a:t>
            </a:r>
            <a:r>
              <a:rPr lang="pt-PT" altLang="pt-PT" dirty="0">
                <a:solidFill>
                  <a:srgbClr val="000000"/>
                </a:solidFill>
              </a:rPr>
              <a:t>ser assegurada a representação simplificada de conceitos </a:t>
            </a:r>
            <a:endParaRPr lang="pt-PT" altLang="pt-PT" dirty="0" smtClean="0">
              <a:solidFill>
                <a:srgbClr val="000000"/>
              </a:solidFill>
            </a:endParaRPr>
          </a:p>
          <a:p>
            <a:pPr marL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pt-PT" dirty="0" smtClean="0">
                <a:solidFill>
                  <a:srgbClr val="000000"/>
                </a:solidFill>
              </a:rPr>
              <a:t>significativos </a:t>
            </a:r>
            <a:r>
              <a:rPr lang="pt-PT" altLang="pt-PT" dirty="0">
                <a:solidFill>
                  <a:srgbClr val="000000"/>
                </a:solidFill>
              </a:rPr>
              <a:t>para o </a:t>
            </a:r>
            <a:r>
              <a:rPr lang="pt-PT" altLang="pt-PT" dirty="0" smtClean="0">
                <a:solidFill>
                  <a:srgbClr val="000000"/>
                </a:solidFill>
              </a:rPr>
              <a:t>negócio e usados </a:t>
            </a:r>
            <a:r>
              <a:rPr lang="pt-PT" altLang="pt-PT" dirty="0">
                <a:solidFill>
                  <a:srgbClr val="000000"/>
                </a:solidFill>
              </a:rPr>
              <a:t>em mais do que uma aplicação</a:t>
            </a:r>
            <a:r>
              <a:rPr lang="pt-PT" altLang="pt-PT" dirty="0" smtClean="0">
                <a:solidFill>
                  <a:srgbClr val="000000"/>
                </a:solidFill>
              </a:rPr>
              <a:t>.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59631" y="2499742"/>
            <a:ext cx="1313741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539552" y="2504879"/>
            <a:ext cx="1656184" cy="708130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onceitos relevantes para o negócio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67744" y="2499742"/>
            <a:ext cx="2736304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Dicionários de conceitos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entidades representativas dos mesmos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12031" y="3283232"/>
            <a:ext cx="1313741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539552" y="3283231"/>
            <a:ext cx="1656184" cy="702993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Como se relacionam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67744" y="3283232"/>
            <a:ext cx="2736304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Diagramas de entidade-relação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Diagramas semânticos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Relacionamento com sistema(s)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31639" y="4085594"/>
            <a:ext cx="1313741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>
          <a:xfrm>
            <a:off x="539552" y="4085594"/>
            <a:ext cx="1656184" cy="706454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Informação   caracterizadora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67744" y="4085594"/>
            <a:ext cx="2736304" cy="7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eaLnBrk="0" fontAlgn="base" hangingPunct="0">
              <a:spcBef>
                <a:spcPct val="10000"/>
              </a:spcBef>
              <a:spcAft>
                <a:spcPct val="10000"/>
              </a:spcAft>
              <a:buFont typeface="Arial" pitchFamily="34" charset="0"/>
              <a:buChar char="•"/>
            </a:pPr>
            <a:r>
              <a:rPr lang="pt-PT" altLang="pt-PT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Listas de identificadores, atributos base e de extensão (ex.: características)</a:t>
            </a:r>
            <a:endParaRPr lang="pt-PT" altLang="pt-PT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2484487"/>
            <a:ext cx="3902335" cy="217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216" y="915566"/>
            <a:ext cx="1656184" cy="143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23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7667845" cy="834372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/>
              <a:t>Para manter a informação que circula em integração o mais </a:t>
            </a:r>
            <a:r>
              <a:rPr lang="pt-PT" dirty="0" smtClean="0"/>
              <a:t>genérica e simplificada possível, mas completa, e de forma a facilitar </a:t>
            </a:r>
            <a:r>
              <a:rPr lang="pt-PT" dirty="0"/>
              <a:t>a reutilização e incorporação de novas aplicações no </a:t>
            </a:r>
            <a:r>
              <a:rPr lang="pt-PT" dirty="0" smtClean="0"/>
              <a:t>ecossistema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smtClean="0">
                <a:solidFill>
                  <a:srgbClr val="000000"/>
                </a:solidFill>
              </a:rPr>
              <a:t>de TI, as seguintes permissas serão utilizadas: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539552" y="2007636"/>
            <a:ext cx="2304256" cy="636122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Normalização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 entidades e conceitos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87824" y="2007636"/>
            <a:ext cx="5184576" cy="636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 onde possam ser criadas relações de equivalência visando a consolidação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que os representam de forma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e diversos sistemas</a:t>
            </a:r>
          </a:p>
        </p:txBody>
      </p:sp>
      <p:sp>
        <p:nvSpPr>
          <p:cNvPr id="42" name="Pentagon 33"/>
          <p:cNvSpPr/>
          <p:nvPr/>
        </p:nvSpPr>
        <p:spPr>
          <a:xfrm>
            <a:off x="539552" y="2715766"/>
            <a:ext cx="2304256" cy="636122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90000"/>
              <a:buFont typeface="Arial Unicode MS" pitchFamily="34" charset="-128"/>
              <a:buNone/>
            </a:pPr>
            <a:r>
              <a:rPr lang="pt-PT" sz="1200" b="1" dirty="0" smtClean="0">
                <a:latin typeface="Myriad Pro" pitchFamily="34" charset="0"/>
              </a:rPr>
              <a:t>Utilização de identificadores </a:t>
            </a:r>
            <a:r>
              <a:rPr lang="pt-PT" sz="1200" b="1" dirty="0">
                <a:latin typeface="Myriad Pro" pitchFamily="34" charset="0"/>
              </a:rPr>
              <a:t>canónicos</a:t>
            </a:r>
          </a:p>
        </p:txBody>
      </p:sp>
      <p:sp>
        <p:nvSpPr>
          <p:cNvPr id="43" name="Rectangle 34"/>
          <p:cNvSpPr/>
          <p:nvPr/>
        </p:nvSpPr>
        <p:spPr>
          <a:xfrm>
            <a:off x="2987824" y="2715766"/>
            <a:ext cx="5184576" cy="636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Destacar, para cada conceito, um atributo que permita a identificação unívoca de cada instância em todos os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parceiros (ou sistemas)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lidam com a entidade</a:t>
            </a:r>
            <a:endParaRPr lang="pt-B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33"/>
          <p:cNvSpPr/>
          <p:nvPr/>
        </p:nvSpPr>
        <p:spPr>
          <a:xfrm>
            <a:off x="539552" y="3423896"/>
            <a:ext cx="2304256" cy="636122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90000"/>
              <a:buFont typeface="Arial Unicode MS" pitchFamily="34" charset="-128"/>
              <a:buNone/>
            </a:pPr>
            <a:r>
              <a:rPr lang="pt-PT" sz="1200" b="1" dirty="0">
                <a:latin typeface="Myriad Pro" pitchFamily="34" charset="0"/>
              </a:rPr>
              <a:t>Consolidação de  atributos equivalentes</a:t>
            </a:r>
          </a:p>
        </p:txBody>
      </p:sp>
      <p:sp>
        <p:nvSpPr>
          <p:cNvPr id="45" name="Rectangle 34"/>
          <p:cNvSpPr/>
          <p:nvPr/>
        </p:nvSpPr>
        <p:spPr>
          <a:xfrm>
            <a:off x="2987824" y="3423896"/>
            <a:ext cx="5184576" cy="636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Procurar atributos onde possam ser criadas relações de equivalência entre os respetivos conceitos visando a consolidação dos mesmos.</a:t>
            </a:r>
          </a:p>
        </p:txBody>
      </p:sp>
      <p:sp>
        <p:nvSpPr>
          <p:cNvPr id="46" name="Pentagon 33"/>
          <p:cNvSpPr/>
          <p:nvPr/>
        </p:nvSpPr>
        <p:spPr>
          <a:xfrm>
            <a:off x="539552" y="4155926"/>
            <a:ext cx="2304256" cy="636122"/>
          </a:xfrm>
          <a:prstGeom prst="homePlat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SzPct val="90000"/>
              <a:buFont typeface="Arial Unicode MS" pitchFamily="34" charset="-128"/>
              <a:buNone/>
            </a:pPr>
            <a:r>
              <a:rPr lang="pt-PT" sz="1200" b="1" dirty="0">
                <a:latin typeface="Myriad Pro" pitchFamily="34" charset="0"/>
              </a:rPr>
              <a:t>Utilização de </a:t>
            </a:r>
            <a:r>
              <a:rPr lang="pt-PT" sz="1200" b="1" i="1" dirty="0" smtClean="0">
                <a:latin typeface="Myriad Pro" pitchFamily="34" charset="0"/>
              </a:rPr>
              <a:t>Dados de Referência</a:t>
            </a:r>
            <a:r>
              <a:rPr lang="pt-PT" sz="1200" b="1" dirty="0" smtClean="0">
                <a:latin typeface="Myriad Pro" pitchFamily="34" charset="0"/>
              </a:rPr>
              <a:t> canónicos</a:t>
            </a:r>
            <a:endParaRPr lang="pt-PT" sz="1200" b="1" dirty="0">
              <a:latin typeface="Myriad Pro" pitchFamily="34" charset="0"/>
            </a:endParaRPr>
          </a:p>
        </p:txBody>
      </p:sp>
      <p:sp>
        <p:nvSpPr>
          <p:cNvPr id="47" name="Rectangle 34"/>
          <p:cNvSpPr/>
          <p:nvPr/>
        </p:nvSpPr>
        <p:spPr>
          <a:xfrm>
            <a:off x="2987824" y="4155926"/>
            <a:ext cx="5184576" cy="636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que sejam limitados por gamas de valores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deverão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 representados usando o valor canónico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dado de referência</a:t>
            </a:r>
            <a:endParaRPr lang="pt-B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 </a:t>
            </a:r>
            <a:endParaRPr lang="pt-BR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i="1" dirty="0" smtClean="0">
                <a:solidFill>
                  <a:srgbClr val="009AA6"/>
                </a:solidFill>
                <a:latin typeface="Arial"/>
                <a:cs typeface="Arial"/>
              </a:rPr>
              <a:t>Abordagem para a etapa de Consolidação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24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3491381" cy="3810619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None/>
            </a:pPr>
            <a:r>
              <a:rPr lang="pt-BR" dirty="0" smtClean="0">
                <a:latin typeface="Arial"/>
                <a:cs typeface="Arial"/>
              </a:rPr>
              <a:t>A </a:t>
            </a:r>
            <a:r>
              <a:rPr lang="pt-BR" b="1" dirty="0" smtClean="0">
                <a:latin typeface="Arial"/>
                <a:cs typeface="Arial"/>
              </a:rPr>
              <a:t>Arquitetura </a:t>
            </a:r>
            <a:r>
              <a:rPr lang="pt-BR" b="1" dirty="0">
                <a:latin typeface="Arial"/>
                <a:cs typeface="Arial"/>
              </a:rPr>
              <a:t>de Dados</a:t>
            </a:r>
            <a:r>
              <a:rPr lang="pt-BR" dirty="0">
                <a:latin typeface="Arial"/>
                <a:cs typeface="Arial"/>
              </a:rPr>
              <a:t> de </a:t>
            </a:r>
            <a:r>
              <a:rPr lang="pt-BR" b="1" dirty="0">
                <a:latin typeface="Arial"/>
                <a:cs typeface="Arial"/>
              </a:rPr>
              <a:t>referência</a:t>
            </a:r>
            <a:r>
              <a:rPr lang="pt-BR" dirty="0">
                <a:latin typeface="Arial"/>
                <a:cs typeface="Arial"/>
              </a:rPr>
              <a:t> para </a:t>
            </a:r>
            <a:r>
              <a:rPr lang="pt-BR" dirty="0" err="1" smtClean="0">
                <a:latin typeface="Arial"/>
                <a:cs typeface="Arial"/>
              </a:rPr>
              <a:t>Telco</a:t>
            </a:r>
            <a:r>
              <a:rPr lang="pt-BR" dirty="0" smtClean="0">
                <a:latin typeface="Arial"/>
                <a:cs typeface="Arial"/>
              </a:rPr>
              <a:t> assenta </a:t>
            </a:r>
            <a:r>
              <a:rPr lang="pt-BR" dirty="0">
                <a:latin typeface="Arial"/>
                <a:cs typeface="Arial"/>
              </a:rPr>
              <a:t>no standard denominado de SID </a:t>
            </a:r>
            <a:r>
              <a:rPr lang="pt-BR" b="1" dirty="0">
                <a:latin typeface="Arial"/>
                <a:cs typeface="Arial"/>
              </a:rPr>
              <a:t>(</a:t>
            </a:r>
            <a:r>
              <a:rPr lang="pt-BR" b="1" dirty="0" err="1">
                <a:latin typeface="Arial"/>
                <a:cs typeface="Arial"/>
              </a:rPr>
              <a:t>Information</a:t>
            </a:r>
            <a:r>
              <a:rPr lang="pt-BR" b="1" dirty="0">
                <a:latin typeface="Arial"/>
                <a:cs typeface="Arial"/>
              </a:rPr>
              <a:t> Framework) </a:t>
            </a:r>
            <a:r>
              <a:rPr lang="pt-BR" dirty="0">
                <a:latin typeface="Arial"/>
                <a:cs typeface="Arial"/>
              </a:rPr>
              <a:t>que contém definições de toda a informação que trafega numa empresa de </a:t>
            </a:r>
            <a:r>
              <a:rPr lang="pt-BR" dirty="0" smtClean="0">
                <a:latin typeface="Arial"/>
                <a:cs typeface="Arial"/>
              </a:rPr>
              <a:t>telecomunicações. </a:t>
            </a:r>
          </a:p>
          <a:p>
            <a:pPr>
              <a:buNone/>
            </a:pPr>
            <a:r>
              <a:rPr lang="pt-BR" dirty="0" smtClean="0">
                <a:latin typeface="Arial"/>
                <a:cs typeface="Arial"/>
              </a:rPr>
              <a:t>O </a:t>
            </a:r>
            <a:r>
              <a:rPr lang="pt-BR" dirty="0">
                <a:latin typeface="Arial"/>
                <a:cs typeface="Arial"/>
              </a:rPr>
              <a:t>novo </a:t>
            </a:r>
            <a:r>
              <a:rPr lang="pt-BR" b="1" dirty="0" err="1">
                <a:latin typeface="Arial"/>
                <a:cs typeface="Arial"/>
              </a:rPr>
              <a:t>Integration</a:t>
            </a:r>
            <a:r>
              <a:rPr lang="pt-BR" b="1" dirty="0">
                <a:latin typeface="Arial"/>
                <a:cs typeface="Arial"/>
              </a:rPr>
              <a:t> Framework </a:t>
            </a:r>
            <a:r>
              <a:rPr lang="pt-BR" dirty="0">
                <a:latin typeface="Arial"/>
                <a:cs typeface="Arial"/>
              </a:rPr>
              <a:t>que define o mapeamento entre o </a:t>
            </a:r>
            <a:r>
              <a:rPr lang="pt-BR" dirty="0" err="1">
                <a:latin typeface="Arial"/>
                <a:cs typeface="Arial"/>
              </a:rPr>
              <a:t>eTOM</a:t>
            </a:r>
            <a:r>
              <a:rPr lang="pt-BR" dirty="0">
                <a:latin typeface="Arial"/>
                <a:cs typeface="Arial"/>
              </a:rPr>
              <a:t>, TAM e SID e </a:t>
            </a:r>
            <a:r>
              <a:rPr lang="pt-BR" dirty="0" smtClean="0">
                <a:latin typeface="Arial"/>
                <a:cs typeface="Arial"/>
              </a:rPr>
              <a:t>suporta </a:t>
            </a:r>
            <a:r>
              <a:rPr lang="pt-BR" dirty="0">
                <a:latin typeface="Arial"/>
                <a:cs typeface="Arial"/>
              </a:rPr>
              <a:t>a definição de serviços de negócio baseado nos </a:t>
            </a:r>
            <a:r>
              <a:rPr lang="pt-BR" dirty="0" smtClean="0">
                <a:latin typeface="Arial"/>
                <a:cs typeface="Arial"/>
              </a:rPr>
              <a:t>standards.</a:t>
            </a:r>
          </a:p>
          <a:p>
            <a:pPr>
              <a:buNone/>
            </a:pPr>
            <a:r>
              <a:rPr lang="pt-BR" dirty="0" smtClean="0">
                <a:latin typeface="Arial"/>
                <a:cs typeface="Arial"/>
              </a:rPr>
              <a:t>Para implementar o Modelo Canônico na Oi usamos estas referências como </a:t>
            </a:r>
            <a:r>
              <a:rPr lang="pt-BR" b="1" dirty="0" smtClean="0">
                <a:latin typeface="Arial"/>
                <a:cs typeface="Arial"/>
              </a:rPr>
              <a:t>Guias</a:t>
            </a:r>
            <a:r>
              <a:rPr lang="pt-BR" dirty="0" smtClean="0">
                <a:latin typeface="Arial"/>
                <a:cs typeface="Arial"/>
              </a:rPr>
              <a:t>.</a:t>
            </a:r>
            <a:endParaRPr lang="pt-BR" dirty="0">
              <a:latin typeface="Arial"/>
              <a:cs typeface="Arial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432547" y="309786"/>
            <a:ext cx="759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 </a:t>
            </a:r>
            <a:endParaRPr lang="pt-BR" b="1" dirty="0" smtClean="0">
              <a:solidFill>
                <a:srgbClr val="009AA6"/>
              </a:solidFill>
              <a:latin typeface="Arial"/>
              <a:cs typeface="Arial"/>
            </a:endParaRPr>
          </a:p>
          <a:p>
            <a:r>
              <a:rPr lang="pt-PT" i="1" dirty="0" smtClean="0">
                <a:solidFill>
                  <a:srgbClr val="009AA6"/>
                </a:solidFill>
                <a:latin typeface="Arial"/>
                <a:cs typeface="Arial"/>
              </a:rPr>
              <a:t>Utilizando o Modelo de Referência de Telecomunicações (SID)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pic>
        <p:nvPicPr>
          <p:cNvPr id="14" name="Picture 2" descr="http://www.tmforum.org/sdata/content/PracticesStandards/sid/sid_model_2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46502"/>
            <a:ext cx="4464496" cy="365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25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005271" y="710575"/>
            <a:ext cx="114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SzPct val="80000"/>
            </a:pPr>
            <a:r>
              <a:rPr lang="pt-PT" altLang="pt-PT" sz="12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rPr>
              <a:t>Foco analítico</a:t>
            </a:r>
            <a:endParaRPr lang="pt-PT" altLang="pt-PT" sz="1200" dirty="0">
              <a:solidFill>
                <a:schemeClr val="l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0359" y="1138059"/>
            <a:ext cx="7384009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just">
              <a:buNone/>
            </a:pPr>
            <a:r>
              <a:rPr lang="pt-BR" altLang="pt-PT" sz="1400" dirty="0" smtClean="0">
                <a:solidFill>
                  <a:srgbClr val="000000"/>
                </a:solidFill>
              </a:rPr>
              <a:t>A fim de operacionalizar o processo de definição da informação de referência apresentada, é seguida a seguinte metodologia para a governança </a:t>
            </a:r>
            <a:r>
              <a:rPr lang="pt-BR" altLang="pt-PT" sz="1400" dirty="0">
                <a:solidFill>
                  <a:srgbClr val="000000"/>
                </a:solidFill>
              </a:rPr>
              <a:t>d</a:t>
            </a:r>
            <a:r>
              <a:rPr lang="pt-BR" altLang="pt-PT" sz="1400" dirty="0" smtClean="0">
                <a:solidFill>
                  <a:srgbClr val="000000"/>
                </a:solidFill>
              </a:rPr>
              <a:t>o </a:t>
            </a:r>
            <a:r>
              <a:rPr lang="pt-BR" altLang="pt-PT" sz="1400" i="1" dirty="0" smtClean="0">
                <a:solidFill>
                  <a:srgbClr val="000000"/>
                </a:solidFill>
              </a:rPr>
              <a:t>Reference</a:t>
            </a:r>
            <a:r>
              <a:rPr lang="pt-BR" altLang="pt-PT" sz="1400" dirty="0" smtClean="0">
                <a:solidFill>
                  <a:srgbClr val="000000"/>
                </a:solidFill>
              </a:rPr>
              <a:t> </a:t>
            </a:r>
            <a:r>
              <a:rPr lang="pt-BR" altLang="pt-PT" sz="1400" i="1" dirty="0" smtClean="0">
                <a:solidFill>
                  <a:srgbClr val="000000"/>
                </a:solidFill>
              </a:rPr>
              <a:t>Data </a:t>
            </a:r>
            <a:r>
              <a:rPr lang="pt-BR" altLang="pt-PT" sz="1400" dirty="0" smtClean="0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86794" y="1779662"/>
            <a:ext cx="2055245" cy="1988170"/>
            <a:chOff x="855553" y="1923678"/>
            <a:chExt cx="1739244" cy="1988170"/>
          </a:xfrm>
          <a:solidFill>
            <a:srgbClr val="009AA6"/>
          </a:solidFill>
        </p:grpSpPr>
        <p:sp>
          <p:nvSpPr>
            <p:cNvPr id="11" name="AutoShape 3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55553" y="1923678"/>
              <a:ext cx="1739244" cy="540000"/>
            </a:xfrm>
            <a:prstGeom prst="homePlate">
              <a:avLst>
                <a:gd name="adj" fmla="val 22195"/>
              </a:avLst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Levantamento</a:t>
              </a:r>
            </a:p>
          </p:txBody>
        </p:sp>
        <p:sp>
          <p:nvSpPr>
            <p:cNvPr id="12" name="Rectangle 33"/>
            <p:cNvSpPr>
              <a:spLocks noChangeAspect="1" noChangeArrowheads="1"/>
            </p:cNvSpPr>
            <p:nvPr/>
          </p:nvSpPr>
          <p:spPr bwMode="auto">
            <a:xfrm>
              <a:off x="855553" y="2524672"/>
              <a:ext cx="1620000" cy="13871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000" tIns="46800" rIns="90000" bIns="46800">
              <a:spAutoFit/>
            </a:bodyPr>
            <a:lstStyle>
              <a:lvl1pPr marL="7938" indent="-7938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1087438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724025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2360613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997200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3454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911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4368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826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cs typeface="Arial" panose="020B0604020202020204" pitchFamily="34" charset="0"/>
                </a:rPr>
                <a:t>Definir e Identificar valores de referência envolvidos em um projeto a partir do Modelo Canônico</a:t>
              </a:r>
              <a:endParaRPr lang="pt-PT" altLang="pt-PT" sz="14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86794" y="1779662"/>
            <a:ext cx="0" cy="2016000"/>
          </a:xfrm>
          <a:prstGeom prst="line">
            <a:avLst/>
          </a:prstGeom>
          <a:solidFill>
            <a:srgbClr val="0099AB"/>
          </a:solidFill>
          <a:ln w="3175" algn="ctr">
            <a:solidFill>
              <a:srgbClr val="009AA6"/>
            </a:solidFill>
            <a:miter lim="800000"/>
            <a:headEnd/>
            <a:tailEnd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2629524" y="1779662"/>
            <a:ext cx="1893017" cy="1772726"/>
            <a:chOff x="2682282" y="1923678"/>
            <a:chExt cx="1893017" cy="1772726"/>
          </a:xfrm>
          <a:solidFill>
            <a:srgbClr val="009AA6"/>
          </a:solidFill>
        </p:grpSpPr>
        <p:sp>
          <p:nvSpPr>
            <p:cNvPr id="15" name="AutoShape 8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682282" y="1923678"/>
              <a:ext cx="1817709" cy="540000"/>
            </a:xfrm>
            <a:prstGeom prst="homePlate">
              <a:avLst>
                <a:gd name="adj" fmla="val 21826"/>
              </a:avLst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Consolidação</a:t>
              </a:r>
            </a:p>
          </p:txBody>
        </p:sp>
        <p:sp>
          <p:nvSpPr>
            <p:cNvPr id="16" name="Rectangle 77"/>
            <p:cNvSpPr>
              <a:spLocks noChangeAspect="1" noChangeArrowheads="1"/>
            </p:cNvSpPr>
            <p:nvPr/>
          </p:nvSpPr>
          <p:spPr bwMode="auto">
            <a:xfrm>
              <a:off x="2682283" y="2524672"/>
              <a:ext cx="1893016" cy="1171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 marL="7938" indent="-7938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1087438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724025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2360613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997200" indent="-4572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34544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39116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43688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4826000" indent="-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cs typeface="Arial" panose="020B0604020202020204" pitchFamily="34" charset="0"/>
                </a:rPr>
                <a:t>Definir listas de valores de referência (domínio) e mapear as informações recolhidas</a:t>
              </a:r>
              <a:endParaRPr lang="pt-PT" altLang="pt-PT" sz="14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29525" y="1779662"/>
            <a:ext cx="0" cy="2016000"/>
          </a:xfrm>
          <a:prstGeom prst="line">
            <a:avLst/>
          </a:prstGeom>
          <a:solidFill>
            <a:srgbClr val="0099AB"/>
          </a:solidFill>
          <a:ln w="3175" algn="ctr">
            <a:solidFill>
              <a:srgbClr val="009AA6"/>
            </a:solidFill>
            <a:miter lim="800000"/>
            <a:headEnd/>
            <a:tailEnd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4519242" y="1779662"/>
            <a:ext cx="1696682" cy="2016000"/>
            <a:chOff x="4480049" y="1923678"/>
            <a:chExt cx="1696682" cy="2016000"/>
          </a:xfrm>
          <a:solidFill>
            <a:srgbClr val="009AA6"/>
          </a:solidFill>
        </p:grpSpPr>
        <p:sp>
          <p:nvSpPr>
            <p:cNvPr id="19" name="AutoShape 3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80049" y="1923678"/>
              <a:ext cx="1696682" cy="540000"/>
            </a:xfrm>
            <a:prstGeom prst="homePlate">
              <a:avLst>
                <a:gd name="adj" fmla="val 21652"/>
              </a:avLst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Validação</a:t>
              </a:r>
              <a:endParaRPr lang="pt-PT" alt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41"/>
            <p:cNvSpPr>
              <a:spLocks noChangeAspect="1" noChangeArrowheads="1"/>
            </p:cNvSpPr>
            <p:nvPr/>
          </p:nvSpPr>
          <p:spPr bwMode="auto">
            <a:xfrm>
              <a:off x="4480049" y="2524672"/>
              <a:ext cx="1571011" cy="1171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7938" indent="-7938"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Validar listas de valores e mapeamentos consolidados </a:t>
              </a: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 </a:t>
              </a: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processo anterior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480049" y="1923678"/>
              <a:ext cx="0" cy="2016000"/>
            </a:xfrm>
            <a:prstGeom prst="line">
              <a:avLst/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6303410" y="1779662"/>
            <a:ext cx="1620151" cy="2016000"/>
            <a:chOff x="6264217" y="1923678"/>
            <a:chExt cx="1620151" cy="2016000"/>
          </a:xfrm>
          <a:solidFill>
            <a:srgbClr val="009AA6"/>
          </a:solidFill>
        </p:grpSpPr>
        <p:sp>
          <p:nvSpPr>
            <p:cNvPr id="23" name="AutoShape 3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64217" y="1923678"/>
              <a:ext cx="1620151" cy="540000"/>
            </a:xfrm>
            <a:prstGeom prst="homePlate">
              <a:avLst>
                <a:gd name="adj" fmla="val 20675"/>
              </a:avLst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buClr>
                  <a:schemeClr val="tx1"/>
                </a:buClr>
                <a:buSzPct val="90000"/>
              </a:pPr>
              <a:r>
                <a:rPr lang="pt-PT" altLang="pt-PT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Disponibilização</a:t>
              </a:r>
              <a:endParaRPr lang="pt-PT" alt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2"/>
            <p:cNvSpPr>
              <a:spLocks noChangeAspect="1" noChangeArrowheads="1"/>
            </p:cNvSpPr>
            <p:nvPr/>
          </p:nvSpPr>
          <p:spPr bwMode="auto">
            <a:xfrm>
              <a:off x="6266978" y="2524672"/>
              <a:ext cx="1550464" cy="11717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marL="7938" indent="-7938">
                <a:buClr>
                  <a:schemeClr val="tx1"/>
                </a:buClr>
                <a:buSzPct val="90000"/>
              </a:pP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Elaborar e disponibilizar as </a:t>
              </a:r>
              <a:r>
                <a:rPr lang="pt-PT" altLang="pt-PT" sz="1400" dirty="0">
                  <a:latin typeface="Arial" panose="020B0604020202020204" pitchFamily="34" charset="0"/>
                  <a:cs typeface="Arial" panose="020B0604020202020204" pitchFamily="34" charset="0"/>
                </a:rPr>
                <a:t>listas de valores e mapeamentos </a:t>
              </a:r>
              <a:r>
                <a:rPr lang="pt-PT" altLang="pt-PT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atualizados</a:t>
              </a:r>
              <a:endParaRPr lang="pt-PT" altLang="pt-P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64217" y="1923678"/>
              <a:ext cx="0" cy="2016000"/>
            </a:xfrm>
            <a:prstGeom prst="line">
              <a:avLst/>
            </a:prstGeom>
            <a:grpFill/>
            <a:ln w="3175" algn="ctr">
              <a:solidFill>
                <a:srgbClr val="009AA6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22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4659982"/>
            <a:ext cx="7384009" cy="18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>
              <a:buNone/>
            </a:pPr>
            <a:r>
              <a:rPr lang="pt-BR" altLang="pt-PT" sz="1100" b="1" i="1" dirty="0" smtClean="0">
                <a:solidFill>
                  <a:srgbClr val="000000"/>
                </a:solidFill>
              </a:rPr>
              <a:t>Nota</a:t>
            </a:r>
            <a:r>
              <a:rPr lang="pt-BR" altLang="pt-PT" sz="1100" dirty="0" smtClean="0">
                <a:solidFill>
                  <a:srgbClr val="000000"/>
                </a:solidFill>
              </a:rPr>
              <a:t>: O fluxo deste processo pode ser consultado em detalhe no modelo de governança de </a:t>
            </a:r>
            <a:r>
              <a:rPr lang="pt-BR" altLang="pt-PT" sz="1100" i="1" dirty="0" smtClean="0">
                <a:solidFill>
                  <a:srgbClr val="000000"/>
                </a:solidFill>
              </a:rPr>
              <a:t>Reference Data</a:t>
            </a:r>
            <a:r>
              <a:rPr lang="pt-BR" altLang="pt-PT" sz="11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0" name="Texto explicativo em seta para a direita 29"/>
          <p:cNvSpPr/>
          <p:nvPr/>
        </p:nvSpPr>
        <p:spPr>
          <a:xfrm>
            <a:off x="506737" y="3867894"/>
            <a:ext cx="1191321" cy="432048"/>
          </a:xfrm>
          <a:prstGeom prst="rightArrowCallout">
            <a:avLst>
              <a:gd name="adj1" fmla="val 50000"/>
              <a:gd name="adj2" fmla="val 25000"/>
              <a:gd name="adj3" fmla="val 46402"/>
              <a:gd name="adj4" fmla="val 71605"/>
            </a:avLst>
          </a:prstGeom>
          <a:ln cap="rnd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Modelo Canônico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(Projeto)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2" name="Texto explicativo em seta para a direita 31"/>
          <p:cNvSpPr/>
          <p:nvPr/>
        </p:nvSpPr>
        <p:spPr>
          <a:xfrm>
            <a:off x="1698058" y="3867894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4" name="Texto explicativo em seta para a direita 33"/>
          <p:cNvSpPr/>
          <p:nvPr/>
        </p:nvSpPr>
        <p:spPr>
          <a:xfrm>
            <a:off x="1770066" y="3939902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5" name="Texto explicativo em seta para a direita 34"/>
          <p:cNvSpPr/>
          <p:nvPr/>
        </p:nvSpPr>
        <p:spPr>
          <a:xfrm>
            <a:off x="1842074" y="4011910"/>
            <a:ext cx="1805726" cy="288032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773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Levantamento(Sistema) </a:t>
            </a:r>
            <a:r>
              <a:rPr lang="pt-BR" sz="1000" dirty="0" err="1" smtClean="0">
                <a:solidFill>
                  <a:schemeClr val="bg1"/>
                </a:solidFill>
              </a:rPr>
              <a:t>Reference</a:t>
            </a:r>
            <a:r>
              <a:rPr lang="pt-BR" sz="1000" dirty="0" smtClean="0">
                <a:solidFill>
                  <a:schemeClr val="bg1"/>
                </a:solidFill>
              </a:rPr>
              <a:t> Data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6" name="Texto explicativo em seta para a direita 35"/>
          <p:cNvSpPr/>
          <p:nvPr/>
        </p:nvSpPr>
        <p:spPr>
          <a:xfrm>
            <a:off x="3647800" y="3867894"/>
            <a:ext cx="2298730" cy="432048"/>
          </a:xfrm>
          <a:prstGeom prst="rightArrowCallout">
            <a:avLst>
              <a:gd name="adj1" fmla="val 25000"/>
              <a:gd name="adj2" fmla="val 25000"/>
              <a:gd name="adj3" fmla="val 46402"/>
              <a:gd name="adj4" fmla="val 86289"/>
            </a:avLst>
          </a:prstGeom>
          <a:ln cap="rnd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Consolidação (Projeto) de </a:t>
            </a:r>
            <a:r>
              <a:rPr lang="pt-BR" sz="1000" dirty="0" err="1" smtClean="0">
                <a:solidFill>
                  <a:schemeClr val="bg1"/>
                </a:solidFill>
              </a:rPr>
              <a:t>Reference</a:t>
            </a:r>
            <a:r>
              <a:rPr lang="pt-BR" sz="1000" dirty="0" smtClean="0">
                <a:solidFill>
                  <a:schemeClr val="bg1"/>
                </a:solidFill>
              </a:rPr>
              <a:t> Data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5946531" y="3867894"/>
            <a:ext cx="2121046" cy="4735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bg1"/>
                </a:solidFill>
              </a:rPr>
              <a:t>Reference</a:t>
            </a:r>
            <a:r>
              <a:rPr lang="pt-BR" sz="1200" dirty="0" smtClean="0">
                <a:solidFill>
                  <a:schemeClr val="bg1"/>
                </a:solidFill>
              </a:rPr>
              <a:t> Data Oi</a:t>
            </a:r>
          </a:p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Dicionário de Entidades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TextBox 67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</a:t>
            </a:r>
            <a:br>
              <a:rPr lang="pt-BR" b="1" dirty="0">
                <a:solidFill>
                  <a:srgbClr val="009AA6"/>
                </a:solidFill>
                <a:latin typeface="Arial"/>
                <a:cs typeface="Arial"/>
              </a:rPr>
            </a:b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Metodologia para os Dados de Referência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8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r"/>
              <a:t>26</a:t>
            </a:fld>
            <a:endParaRPr lang="pt-BR" sz="900" b="1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2378"/>
            <a:ext cx="1830593" cy="350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3"/>
          <p:cNvSpPr txBox="1">
            <a:spLocks/>
          </p:cNvSpPr>
          <p:nvPr/>
        </p:nvSpPr>
        <p:spPr>
          <a:xfrm>
            <a:off x="2699792" y="1275606"/>
            <a:ext cx="5976664" cy="317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As </a:t>
            </a:r>
            <a:r>
              <a:rPr lang="pt-BR" dirty="0"/>
              <a:t>e</a:t>
            </a:r>
            <a:r>
              <a:rPr lang="pt-BR" dirty="0" smtClean="0"/>
              <a:t>quipas </a:t>
            </a:r>
            <a:r>
              <a:rPr lang="pt-BR" dirty="0" smtClean="0"/>
              <a:t>de </a:t>
            </a:r>
            <a:r>
              <a:rPr lang="pt-BR" b="1" dirty="0" smtClean="0"/>
              <a:t>Arquitetura </a:t>
            </a:r>
            <a:r>
              <a:rPr lang="pt-BR" dirty="0" smtClean="0"/>
              <a:t>e</a:t>
            </a:r>
            <a:r>
              <a:rPr lang="pt-BR" b="1" dirty="0" smtClean="0"/>
              <a:t> Integração </a:t>
            </a:r>
            <a:r>
              <a:rPr lang="pt-BR" dirty="0" smtClean="0"/>
              <a:t>participarão nestas etapas do </a:t>
            </a:r>
            <a:r>
              <a:rPr lang="pt-BR" b="1" dirty="0"/>
              <a:t>P</a:t>
            </a:r>
            <a:r>
              <a:rPr lang="pt-BR" b="1" dirty="0" smtClean="0"/>
              <a:t>rocesso </a:t>
            </a:r>
            <a:r>
              <a:rPr lang="pt-BR" dirty="0" smtClean="0"/>
              <a:t>como </a:t>
            </a:r>
            <a:r>
              <a:rPr lang="pt-BR" dirty="0" smtClean="0"/>
              <a:t>garante da rastreabilidade dos dados corporativos fim-a-fim na solução de Integração.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Isto </a:t>
            </a:r>
            <a:r>
              <a:rPr lang="pt-BR" dirty="0" smtClean="0"/>
              <a:t>é realizado pela: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Myriad Pro" pitchFamily="34" charset="0"/>
              </a:rPr>
              <a:t>Identificação do Modelo de Dados do projeto e definição </a:t>
            </a:r>
            <a:r>
              <a:rPr lang="pt-BR" dirty="0">
                <a:latin typeface="Myriad Pro" pitchFamily="34" charset="0"/>
              </a:rPr>
              <a:t>do Modelo </a:t>
            </a:r>
            <a:r>
              <a:rPr lang="pt-BR" dirty="0" smtClean="0">
                <a:latin typeface="Myriad Pro" pitchFamily="34" charset="0"/>
              </a:rPr>
              <a:t>Canônico usado no projeto;</a:t>
            </a:r>
            <a:endParaRPr lang="pt-BR" dirty="0">
              <a:latin typeface="Myriad Pro" pitchFamily="34" charset="0"/>
            </a:endParaRP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>
                <a:latin typeface="Myriad Pro" pitchFamily="34" charset="0"/>
              </a:rPr>
              <a:t>Identificação e Definição dos Dados de Referência do projeto;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>
                <a:latin typeface="Myriad Pro" pitchFamily="34" charset="0"/>
              </a:rPr>
              <a:t>Governança do Modelo Canônico Corporativo e Dados de Referência</a:t>
            </a:r>
            <a:r>
              <a:rPr lang="pt-PT" dirty="0" smtClean="0">
                <a:latin typeface="Myriad Pro" pitchFamily="34" charset="0"/>
              </a:rPr>
              <a:t>;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endParaRPr lang="pt-PT" dirty="0" smtClean="0">
              <a:latin typeface="Myriad Pro" pitchFamily="34" charset="0"/>
            </a:endParaRPr>
          </a:p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Myriad Pro" pitchFamily="34" charset="0"/>
              </a:rPr>
              <a:t>Estas atividades servirão de base para a </a:t>
            </a:r>
            <a:r>
              <a:rPr lang="pt-PT" b="1" dirty="0" smtClean="0">
                <a:latin typeface="Myriad Pro" pitchFamily="34" charset="0"/>
              </a:rPr>
              <a:t>Modelação do Modelo de Integração Online</a:t>
            </a:r>
            <a:r>
              <a:rPr lang="pt-PT" dirty="0" smtClean="0">
                <a:latin typeface="Myriad Pro" pitchFamily="34" charset="0"/>
              </a:rPr>
              <a:t> das Entidades usadas na Arquitetura de Serviços.</a:t>
            </a:r>
            <a:endParaRPr lang="pt-PT" dirty="0">
              <a:latin typeface="Myriad Pro" pitchFamily="34" charset="0"/>
            </a:endParaRPr>
          </a:p>
        </p:txBody>
      </p:sp>
      <p:sp>
        <p:nvSpPr>
          <p:cNvPr id="7" name="TextBox 67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</a:t>
            </a:r>
            <a:br>
              <a:rPr lang="pt-BR" b="1" dirty="0">
                <a:solidFill>
                  <a:srgbClr val="009AA6"/>
                </a:solidFill>
                <a:latin typeface="Arial"/>
                <a:cs typeface="Arial"/>
              </a:rPr>
            </a:b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Executando a Metodologia no Processo GSOA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6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347614"/>
            <a:ext cx="8136706" cy="2490329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Em âmbito de projeto é </a:t>
            </a:r>
            <a:r>
              <a:rPr lang="pt-PT" dirty="0"/>
              <a:t>da </a:t>
            </a:r>
            <a:r>
              <a:rPr lang="pt-PT" b="1" dirty="0"/>
              <a:t>responsabilidade </a:t>
            </a:r>
            <a:r>
              <a:rPr lang="pt-PT" b="1" dirty="0" smtClean="0"/>
              <a:t>dos </a:t>
            </a:r>
            <a:r>
              <a:rPr lang="pt-PT" b="1" dirty="0"/>
              <a:t>sistemas </a:t>
            </a:r>
            <a:r>
              <a:rPr lang="pt-PT" dirty="0"/>
              <a:t>mapearem </a:t>
            </a:r>
            <a:r>
              <a:rPr lang="pt-PT" dirty="0" smtClean="0"/>
              <a:t>os seus modelos </a:t>
            </a:r>
            <a:r>
              <a:rPr lang="pt-PT" dirty="0"/>
              <a:t>de dados </a:t>
            </a:r>
            <a:r>
              <a:rPr lang="pt-PT" dirty="0" smtClean="0"/>
              <a:t>ao modelo </a:t>
            </a:r>
            <a:r>
              <a:rPr lang="pt-PT" dirty="0"/>
              <a:t>de dados </a:t>
            </a:r>
            <a:r>
              <a:rPr lang="pt-PT" dirty="0" smtClean="0"/>
              <a:t>canônico.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endParaRPr lang="pt-PT" dirty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Em caso de entidades e/ou atributos não existentes no modelo canônico, a equipa de projeto </a:t>
            </a:r>
            <a:r>
              <a:rPr lang="pt-PT" b="1" dirty="0" smtClean="0"/>
              <a:t>deverá propor o conceito canônico </a:t>
            </a:r>
            <a:r>
              <a:rPr lang="pt-PT" dirty="0" smtClean="0"/>
              <a:t>a criar, tendo em consideração as melhores </a:t>
            </a:r>
            <a:r>
              <a:rPr lang="pt-PT" dirty="0" smtClean="0"/>
              <a:t>práticas de modelagem do Modelo Corporativo de Dados.</a:t>
            </a:r>
            <a:endParaRPr lang="pt-PT" dirty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endParaRPr lang="pt-PT" dirty="0" smtClean="0"/>
          </a:p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PT" dirty="0" smtClean="0"/>
              <a:t>Deverá ser tido em consideração que os atributos balizados </a:t>
            </a:r>
            <a:r>
              <a:rPr lang="pt-PT" dirty="0"/>
              <a:t>por uma </a:t>
            </a:r>
            <a:r>
              <a:rPr lang="pt-PT" b="1" dirty="0"/>
              <a:t>lista de valores </a:t>
            </a:r>
            <a:r>
              <a:rPr lang="pt-PT" dirty="0" smtClean="0"/>
              <a:t>deverão </a:t>
            </a:r>
            <a:r>
              <a:rPr lang="pt-PT" dirty="0"/>
              <a:t>adotar os valores de referência </a:t>
            </a:r>
            <a:r>
              <a:rPr lang="pt-PT" dirty="0" smtClean="0"/>
              <a:t>corporativos ou alinhados </a:t>
            </a:r>
            <a:r>
              <a:rPr lang="pt-PT" dirty="0"/>
              <a:t>ao mestre de </a:t>
            </a:r>
            <a:r>
              <a:rPr lang="pt-PT" dirty="0" smtClean="0"/>
              <a:t>informação</a:t>
            </a:r>
            <a:r>
              <a:rPr lang="pt-PT" dirty="0" smtClean="0"/>
              <a:t>.</a:t>
            </a:r>
            <a:endParaRPr lang="pt-PT" dirty="0" smtClean="0"/>
          </a:p>
        </p:txBody>
      </p:sp>
      <p:sp>
        <p:nvSpPr>
          <p:cNvPr id="5" name="TextBox 67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Implementando o Modelo Canônico</a:t>
            </a:r>
            <a:br>
              <a:rPr lang="pt-BR" b="1" dirty="0">
                <a:solidFill>
                  <a:srgbClr val="009AA6"/>
                </a:solidFill>
                <a:latin typeface="Arial"/>
                <a:cs typeface="Arial"/>
              </a:rPr>
            </a:b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Responsabilidades dos Sistemas (e/ou) Aplicações</a:t>
            </a:r>
            <a:endParaRPr lang="pt-PT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2547" y="1131590"/>
            <a:ext cx="8459933" cy="588216"/>
          </a:xfrm>
          <a:prstGeom prst="roundRect">
            <a:avLst>
              <a:gd name="adj" fmla="val 73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4513" indent="-188913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ct val="10000"/>
              </a:spcAft>
              <a:buClrTx/>
              <a:buNone/>
            </a:pPr>
            <a:r>
              <a:rPr lang="pt-BR" dirty="0"/>
              <a:t>A </a:t>
            </a:r>
            <a:r>
              <a:rPr lang="pt-BR" b="1" dirty="0"/>
              <a:t>governança dos dados </a:t>
            </a:r>
            <a:r>
              <a:rPr lang="pt-BR" dirty="0"/>
              <a:t>que trafegam na Arquitetura de Serviços é </a:t>
            </a:r>
            <a:r>
              <a:rPr lang="pt-BR" dirty="0" smtClean="0"/>
              <a:t>então uma </a:t>
            </a:r>
            <a:r>
              <a:rPr lang="pt-BR" dirty="0" smtClean="0"/>
              <a:t>necessidade importante </a:t>
            </a:r>
            <a:r>
              <a:rPr lang="pt-BR" dirty="0"/>
              <a:t>para a Arquitetura de </a:t>
            </a:r>
            <a:r>
              <a:rPr lang="pt-BR" dirty="0" smtClean="0"/>
              <a:t>Serviços</a:t>
            </a:r>
            <a:r>
              <a:rPr lang="pt-PT" dirty="0" smtClean="0">
                <a:solidFill>
                  <a:srgbClr val="000000"/>
                </a:solidFill>
              </a:rPr>
              <a:t>:</a:t>
            </a:r>
            <a:endParaRPr lang="pt-PT" altLang="pt-PT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5104" y="1803570"/>
            <a:ext cx="4572704" cy="605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Macro do Modelo Canônico </a:t>
            </a:r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visão de alto nível das entidades de negócio, </a:t>
            </a:r>
            <a:r>
              <a:rPr lang="pt-PT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descreve </a:t>
            </a:r>
            <a:r>
              <a:rPr lang="pt-P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conceito e as suas associações.</a:t>
            </a:r>
          </a:p>
        </p:txBody>
      </p:sp>
      <p:pic>
        <p:nvPicPr>
          <p:cNvPr id="13" name="Picture 2" descr="http://www.ibm.com/developerworks/rational/library/content/03July/2000/2428/2428_fig7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23" y="1803577"/>
            <a:ext cx="2958160" cy="28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 33"/>
          <p:cNvSpPr/>
          <p:nvPr/>
        </p:nvSpPr>
        <p:spPr>
          <a:xfrm>
            <a:off x="512912" y="1815520"/>
            <a:ext cx="3383173" cy="1284194"/>
          </a:xfrm>
          <a:prstGeom prst="homePlate">
            <a:avLst>
              <a:gd name="adj" fmla="val 1609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entagon 33"/>
          <p:cNvSpPr/>
          <p:nvPr/>
        </p:nvSpPr>
        <p:spPr>
          <a:xfrm>
            <a:off x="512912" y="3171722"/>
            <a:ext cx="3383173" cy="1488260"/>
          </a:xfrm>
          <a:prstGeom prst="homePlate">
            <a:avLst>
              <a:gd name="adj" fmla="val 1402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4005104" y="3171722"/>
            <a:ext cx="4572704" cy="744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Os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Modelos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de 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Integração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irão traduzir técnicamente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a representação do modelo de dados canónico numa determinada plataforma ou mecanismo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integração (Online e Batch).</a:t>
            </a:r>
          </a:p>
        </p:txBody>
      </p:sp>
      <p:sp>
        <p:nvSpPr>
          <p:cNvPr id="17" name="Rectangle 34"/>
          <p:cNvSpPr/>
          <p:nvPr/>
        </p:nvSpPr>
        <p:spPr>
          <a:xfrm>
            <a:off x="4005104" y="2451642"/>
            <a:ext cx="457270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Canônico </a:t>
            </a:r>
            <a:r>
              <a:rPr lang="pt-B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funcionalmente as entidades e os seus atributos, indicando as respetivas características e diferentes associações com os sistemas que as realizam.</a:t>
            </a:r>
            <a:endParaRPr lang="pt-PT" sz="1200" b="1" dirty="0">
              <a:latin typeface="Myriad Pro" pitchFamily="34" charset="0"/>
            </a:endParaRPr>
          </a:p>
        </p:txBody>
      </p:sp>
      <p:sp>
        <p:nvSpPr>
          <p:cNvPr id="18" name="Rectangle 34"/>
          <p:cNvSpPr/>
          <p:nvPr/>
        </p:nvSpPr>
        <p:spPr>
          <a:xfrm>
            <a:off x="4005104" y="3975760"/>
            <a:ext cx="4572704" cy="684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2075"/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As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Especificações de Serviço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ou/e</a:t>
            </a:r>
            <a:r>
              <a:rPr lang="pt-PT" sz="1200" b="1" dirty="0" smtClean="0">
                <a:solidFill>
                  <a:schemeClr val="tx1"/>
                </a:solidFill>
                <a:latin typeface="Myriad Pro" pitchFamily="34" charset="0"/>
              </a:rPr>
              <a:t>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Interface 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identificam o mapeamento entre as diferentes </a:t>
            </a:r>
            <a:r>
              <a:rPr lang="pt-PT" sz="1200" b="1" dirty="0">
                <a:solidFill>
                  <a:schemeClr val="tx1"/>
                </a:solidFill>
                <a:latin typeface="Myriad Pro" pitchFamily="34" charset="0"/>
              </a:rPr>
              <a:t>mensagens</a:t>
            </a:r>
            <a:r>
              <a:rPr lang="pt-PT" sz="1200" dirty="0">
                <a:solidFill>
                  <a:schemeClr val="tx1"/>
                </a:solidFill>
                <a:latin typeface="Myriad Pro" pitchFamily="34" charset="0"/>
              </a:rPr>
              <a:t> utilizadas pelos Interfaces de </a:t>
            </a:r>
            <a:r>
              <a:rPr lang="pt-PT" sz="1200" dirty="0" smtClean="0">
                <a:solidFill>
                  <a:schemeClr val="tx1"/>
                </a:solidFill>
                <a:latin typeface="Myriad Pro" pitchFamily="34" charset="0"/>
              </a:rPr>
              <a:t>Sistema utilizando o Modelo Canônico como base. 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3090901" y="2363905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Canônico</a:t>
            </a:r>
          </a:p>
        </p:txBody>
      </p:sp>
      <p:sp>
        <p:nvSpPr>
          <p:cNvPr id="20" name="Rectangle 2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6200000">
            <a:off x="3119500" y="3762086"/>
            <a:ext cx="1080120" cy="18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177800" indent="317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4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0725"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SzPct val="12000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99AB"/>
              </a:buClr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indent="0" algn="ctr">
              <a:buNone/>
            </a:pPr>
            <a:r>
              <a:rPr lang="pt-BR" altLang="pt-PT" sz="1200" b="1" dirty="0" smtClean="0">
                <a:solidFill>
                  <a:srgbClr val="000000"/>
                </a:solidFill>
              </a:rPr>
              <a:t>Integração</a:t>
            </a:r>
          </a:p>
        </p:txBody>
      </p:sp>
      <p:sp>
        <p:nvSpPr>
          <p:cNvPr id="4" name="Seta para cima e para baixo 3"/>
          <p:cNvSpPr/>
          <p:nvPr/>
        </p:nvSpPr>
        <p:spPr>
          <a:xfrm>
            <a:off x="8577808" y="1767420"/>
            <a:ext cx="314672" cy="28444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32000" y="309600"/>
            <a:ext cx="6768000" cy="6463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pt-BR" sz="1800" b="1" kern="1200" dirty="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algn="l"/>
            <a:r>
              <a:rPr lang="pt-PT" dirty="0"/>
              <a:t>Implementando o Modelo Canônico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0" i="1" dirty="0" smtClean="0"/>
              <a:t>Dados na Arquitetura de Serviços (SOA)</a:t>
            </a:r>
            <a:endParaRPr lang="pt-BR" b="0" i="1" dirty="0"/>
          </a:p>
        </p:txBody>
      </p:sp>
      <p:sp>
        <p:nvSpPr>
          <p:cNvPr id="21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29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13569"/>
              </p:ext>
            </p:extLst>
          </p:nvPr>
        </p:nvGraphicFramePr>
        <p:xfrm>
          <a:off x="467544" y="1175638"/>
          <a:ext cx="813690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4104456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pt-B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Documento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37624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-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Arquitetura de Ref. SOA 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Blueprint 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Blueprint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Arquitetura de Referência SOA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 – Arquitetura</a:t>
                      </a:r>
                      <a:r>
                        <a:rPr lang="pt-B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Serviços – Modelo de Governança</a:t>
                      </a:r>
                      <a:endParaRPr lang="pt-BR" sz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Visão do novo processo de TI com as alterações efetuadas pela nova Governança SOA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i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1.1</a:t>
                      </a:r>
                      <a:endParaRPr lang="pt-BR" sz="1200" i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1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- Modelo Canônico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Introdução ao conceito de Modelo Corporativo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Dados e Modelo Canônico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Oi - Modelo Canônico - Melhores Práticas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Boas práticas de Modelação de Dados para o Modelo Corporativo de Dados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34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468296" y="330210"/>
            <a:ext cx="6768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1800" b="1" kern="1200">
                <a:solidFill>
                  <a:srgbClr val="009AA6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009A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10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Princípios &amp; Melhores Práticas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567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Princípios &amp; Melhores </a:t>
            </a:r>
            <a:r>
              <a:rPr lang="pt-BR" b="1" dirty="0" smtClean="0">
                <a:solidFill>
                  <a:srgbClr val="009AA6"/>
                </a:solidFill>
                <a:latin typeface="Arial"/>
                <a:cs typeface="Arial"/>
              </a:rPr>
              <a:t>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Princípios gerais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82270"/>
              </p:ext>
            </p:extLst>
          </p:nvPr>
        </p:nvGraphicFramePr>
        <p:xfrm>
          <a:off x="432547" y="1347614"/>
          <a:ext cx="8171703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804"/>
                <a:gridCol w="426989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Princípios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Motivação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Modelo Canônico a</a:t>
                      </a:r>
                      <a:r>
                        <a:rPr lang="pt-BR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nível conceitual (ou Macro) deverá ser acessível a analistas de negócio.</a:t>
                      </a:r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Uma representação gráfica (ou modelo)</a:t>
                      </a:r>
                      <a:r>
                        <a:rPr lang="pt-BR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deverá existir para comunicar efetivamente com uma audiência não técnica. 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 modelo de dados corporativo deverá permitir a analistas de negócio compreender os conceitos e entidades de negócio envolvidas nos processos de negócio da empresa.</a:t>
                      </a:r>
                      <a:endParaRPr lang="pt-BR" sz="14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 Modelo Canônico conceitual deverá ser normalizado, livre de considerações de implementação e minimizar a </a:t>
                      </a:r>
                      <a:r>
                        <a:rPr lang="pt-BR" sz="1400" u="sng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repetição</a:t>
                      </a:r>
                      <a:r>
                        <a:rPr lang="pt-BR" sz="140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entidades e atributos.</a:t>
                      </a:r>
                      <a:endParaRPr lang="pt-BR" sz="1400" kern="1200" baseline="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noProof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Minimizar a repetição de conceitos em diferentes entidades e atributos minimiza a possibilidade de haver inconsistência dos dados.</a:t>
                      </a:r>
                      <a:endParaRPr lang="pt-BR" sz="1400" kern="1200" baseline="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Deverá ser usado a notação de modelação de dados IE (</a:t>
                      </a:r>
                      <a:r>
                        <a:rPr lang="pt-BR" sz="140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kern="1200" baseline="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Engineering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ou UML para o modelo conceitual.</a:t>
                      </a:r>
                      <a:endParaRPr lang="pt-BR" sz="14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Estas notações são as de mais fácil acessibilidade. São simples e concisas. </a:t>
                      </a:r>
                      <a:endParaRPr lang="pt-BR" sz="1400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31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Princípios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modelagem e consolidação (1/3)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32000" y="1347614"/>
            <a:ext cx="8145808" cy="288032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pt-PT" sz="1400" dirty="0">
                <a:latin typeface="Arial"/>
                <a:cs typeface="Arial"/>
              </a:rPr>
              <a:t>A primeira fase da </a:t>
            </a:r>
            <a:r>
              <a:rPr lang="pt-PT" sz="1400" dirty="0" smtClean="0">
                <a:latin typeface="Arial"/>
                <a:cs typeface="Arial"/>
              </a:rPr>
              <a:t>modelagem da </a:t>
            </a:r>
            <a:r>
              <a:rPr lang="pt-PT" sz="1400" dirty="0">
                <a:latin typeface="Arial"/>
                <a:cs typeface="Arial"/>
              </a:rPr>
              <a:t>informação consiste no levantamento das </a:t>
            </a:r>
            <a:r>
              <a:rPr lang="pt-PT" sz="1400" dirty="0" smtClean="0">
                <a:latin typeface="Arial"/>
                <a:cs typeface="Arial"/>
              </a:rPr>
              <a:t>entidades, seus atributos e relacionamentos existentes entre elas.</a:t>
            </a:r>
          </a:p>
          <a:p>
            <a:pPr lvl="0">
              <a:spcBef>
                <a:spcPct val="20000"/>
              </a:spcBef>
              <a:defRPr/>
            </a:pPr>
            <a:r>
              <a:rPr lang="pt-PT" sz="1400" dirty="0" smtClean="0">
                <a:latin typeface="Arial"/>
                <a:cs typeface="Arial"/>
              </a:rPr>
              <a:t>As </a:t>
            </a:r>
            <a:r>
              <a:rPr lang="pt-PT" sz="1400" b="1" dirty="0" smtClean="0">
                <a:latin typeface="Arial"/>
                <a:cs typeface="Arial"/>
              </a:rPr>
              <a:t>entidades</a:t>
            </a:r>
            <a:r>
              <a:rPr lang="pt-PT" sz="1400" dirty="0" smtClean="0">
                <a:latin typeface="Arial"/>
                <a:cs typeface="Arial"/>
              </a:rPr>
              <a:t> representam </a:t>
            </a:r>
            <a:r>
              <a:rPr lang="pt-PT" sz="1400" b="1" dirty="0" smtClean="0">
                <a:latin typeface="Arial"/>
                <a:cs typeface="Arial"/>
              </a:rPr>
              <a:t>conceitos do negócio</a:t>
            </a:r>
            <a:r>
              <a:rPr lang="pt-PT" sz="1400" dirty="0" smtClean="0">
                <a:latin typeface="Arial"/>
                <a:cs typeface="Arial"/>
              </a:rPr>
              <a:t>, que possuem um comportamento bem definido e sobre os quais se pretende guardar informação. Exemplo: Cliente, Conta Fatura. Os </a:t>
            </a:r>
            <a:r>
              <a:rPr lang="pt-PT" sz="1400" b="1" dirty="0" smtClean="0">
                <a:latin typeface="Arial"/>
                <a:cs typeface="Arial"/>
              </a:rPr>
              <a:t>atributos</a:t>
            </a:r>
            <a:r>
              <a:rPr lang="pt-PT" sz="1400" dirty="0" smtClean="0">
                <a:latin typeface="Arial"/>
                <a:cs typeface="Arial"/>
              </a:rPr>
              <a:t> consistem nas características de uma entidade; normalmente são identificados a partir de conceitos simples, não possuem comportamento definido e têm um único tipo de dado associado. Ex: Nome.</a:t>
            </a:r>
          </a:p>
          <a:p>
            <a:pPr>
              <a:spcBef>
                <a:spcPct val="20000"/>
              </a:spcBef>
              <a:defRPr/>
            </a:pPr>
            <a:endParaRPr kumimoji="0" lang="pt-PT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>
              <a:spcBef>
                <a:spcPct val="20000"/>
              </a:spcBef>
              <a:defRPr/>
            </a:pPr>
            <a:r>
              <a:rPr lang="pt-PT" sz="1400" dirty="0" smtClean="0">
                <a:latin typeface="Arial"/>
                <a:cs typeface="Arial"/>
              </a:rPr>
              <a:t>Os seguintes atributos devem ser </a:t>
            </a:r>
            <a:r>
              <a:rPr lang="pt-PT" sz="1400" b="1" dirty="0" smtClean="0">
                <a:latin typeface="Arial"/>
                <a:cs typeface="Arial"/>
              </a:rPr>
              <a:t>obrigatórios</a:t>
            </a:r>
            <a:r>
              <a:rPr lang="pt-PT" sz="1400" dirty="0" smtClean="0">
                <a:latin typeface="Arial"/>
                <a:cs typeface="Arial"/>
              </a:rPr>
              <a:t> na caracterização de qualquer entidade de negócio: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pt-PT" sz="1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Identificador</a:t>
            </a:r>
            <a:r>
              <a:rPr kumimoji="0" lang="pt-PT" sz="14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da entidade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1400" baseline="0" dirty="0" smtClean="0">
                <a:latin typeface="Arial"/>
                <a:cs typeface="Arial"/>
              </a:rPr>
              <a:t>Data</a:t>
            </a:r>
            <a:r>
              <a:rPr lang="pt-PT" sz="1400" dirty="0" smtClean="0">
                <a:latin typeface="Arial"/>
                <a:cs typeface="Arial"/>
              </a:rPr>
              <a:t> de criação da entidade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pt-PT" sz="14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Utilizador</a:t>
            </a:r>
            <a:r>
              <a:rPr kumimoji="0" lang="pt-PT" sz="14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 responsável pela criação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1400" baseline="0" dirty="0" smtClean="0">
                <a:latin typeface="Arial"/>
                <a:cs typeface="Arial"/>
              </a:rPr>
              <a:t>Data</a:t>
            </a:r>
            <a:r>
              <a:rPr lang="pt-PT" sz="1400" dirty="0" smtClean="0">
                <a:latin typeface="Arial"/>
                <a:cs typeface="Arial"/>
              </a:rPr>
              <a:t> da última modificação da entidade (data mestre)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pt-PT" sz="1400" dirty="0">
                <a:latin typeface="Arial"/>
                <a:cs typeface="Arial"/>
              </a:rPr>
              <a:t>Utilizador responsável </a:t>
            </a:r>
            <a:r>
              <a:rPr lang="pt-PT" sz="1400" dirty="0" smtClean="0">
                <a:latin typeface="Arial"/>
                <a:cs typeface="Arial"/>
              </a:rPr>
              <a:t>pela última modificação</a:t>
            </a:r>
            <a:endParaRPr kumimoji="0" lang="pt-PT" sz="14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32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Princípios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modelagem e consolidação (2/3)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32000" y="1347614"/>
            <a:ext cx="8145808" cy="28803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Modelo Lógico</a:t>
            </a:r>
          </a:p>
          <a:p>
            <a:pPr>
              <a:spcBef>
                <a:spcPct val="20000"/>
              </a:spcBef>
              <a:defRPr/>
            </a:pPr>
            <a:r>
              <a:rPr lang="pt-BR" sz="1400" noProof="0" dirty="0" smtClean="0">
                <a:latin typeface="Arial"/>
                <a:cs typeface="Arial"/>
              </a:rPr>
              <a:t>O mapeamento do modelo lógico será realizado de forma </a:t>
            </a:r>
            <a:r>
              <a:rPr lang="pt-BR" sz="1400" i="1" noProof="0" dirty="0" err="1" smtClean="0">
                <a:latin typeface="Arial"/>
                <a:cs typeface="Arial"/>
              </a:rPr>
              <a:t>end</a:t>
            </a:r>
            <a:r>
              <a:rPr lang="pt-BR" sz="1400" i="1" noProof="0" dirty="0" smtClean="0">
                <a:latin typeface="Arial"/>
                <a:cs typeface="Arial"/>
              </a:rPr>
              <a:t> to </a:t>
            </a:r>
            <a:r>
              <a:rPr lang="pt-BR" sz="1400" i="1" noProof="0" dirty="0" err="1" smtClean="0">
                <a:latin typeface="Arial"/>
                <a:cs typeface="Arial"/>
              </a:rPr>
              <a:t>end</a:t>
            </a:r>
            <a:r>
              <a:rPr lang="pt-BR" sz="1400" i="1" dirty="0" smtClean="0">
                <a:latin typeface="Arial"/>
                <a:cs typeface="Arial"/>
              </a:rPr>
              <a:t> </a:t>
            </a:r>
            <a:r>
              <a:rPr lang="pt-BR" sz="1400" dirty="0" smtClean="0">
                <a:latin typeface="Arial"/>
                <a:cs typeface="Arial"/>
              </a:rPr>
              <a:t>das entidades e sem restrição de relacionamento entre as mesmas.</a:t>
            </a:r>
          </a:p>
          <a:p>
            <a:pPr>
              <a:spcBef>
                <a:spcPct val="20000"/>
              </a:spcBef>
              <a:defRPr/>
            </a:pPr>
            <a:r>
              <a:rPr lang="pt-BR" sz="1400" dirty="0" smtClean="0">
                <a:latin typeface="Arial"/>
                <a:cs typeface="Arial"/>
              </a:rPr>
              <a:t>Em caso de alterações das entidades deverão ser registrados as seguintes informações: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pt-BR" sz="1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 Data e Hora da alteração (data mestre);</a:t>
            </a:r>
          </a:p>
          <a:p>
            <a:pPr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1400" dirty="0" smtClean="0">
                <a:latin typeface="Arial"/>
                <a:cs typeface="Arial"/>
              </a:rPr>
              <a:t> Identificação do responsável pela alteração.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400" dirty="0" smtClean="0">
                <a:latin typeface="Arial"/>
                <a:cs typeface="Arial"/>
              </a:rPr>
              <a:t> </a:t>
            </a:r>
            <a:r>
              <a:rPr lang="pt-BR" sz="1400" b="1" dirty="0" smtClean="0">
                <a:latin typeface="Arial"/>
                <a:cs typeface="Arial"/>
              </a:rPr>
              <a:t>Normalização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1400" b="1" dirty="0" smtClean="0">
                <a:latin typeface="Arial"/>
                <a:cs typeface="Arial"/>
              </a:rPr>
              <a:t> </a:t>
            </a:r>
            <a:r>
              <a:rPr lang="pt-BR" sz="1400" dirty="0" smtClean="0">
                <a:latin typeface="Arial"/>
                <a:cs typeface="Arial"/>
              </a:rPr>
              <a:t>Toda entidade do modelo lógico deve respeitar os </a:t>
            </a:r>
            <a:r>
              <a:rPr lang="pt-BR" sz="1400" b="1" dirty="0" smtClean="0">
                <a:latin typeface="Arial"/>
                <a:cs typeface="Arial"/>
              </a:rPr>
              <a:t>3FN*</a:t>
            </a:r>
            <a:r>
              <a:rPr lang="pt-BR" sz="1400" dirty="0">
                <a:latin typeface="Arial"/>
                <a:cs typeface="Arial"/>
              </a:rPr>
              <a:t>;</a:t>
            </a:r>
            <a:r>
              <a:rPr lang="pt-BR" sz="1400" b="1" i="1" dirty="0" smtClean="0">
                <a:latin typeface="Arial"/>
                <a:cs typeface="Arial"/>
              </a:rPr>
              <a:t>    </a:t>
            </a:r>
            <a:endParaRPr lang="pt-BR" sz="1400" b="1" dirty="0" smtClean="0">
              <a:latin typeface="Arial"/>
              <a:cs typeface="Arial"/>
            </a:endParaRPr>
          </a:p>
          <a:p>
            <a:pPr lv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1400" dirty="0" smtClean="0">
                <a:latin typeface="Arial"/>
                <a:cs typeface="Arial"/>
              </a:rPr>
              <a:t> Toda entidade “filha” deve referenciar em seus atributos a sua</a:t>
            </a:r>
          </a:p>
          <a:p>
            <a:pPr lvl="1">
              <a:spcBef>
                <a:spcPct val="20000"/>
              </a:spcBef>
              <a:defRPr/>
            </a:pPr>
            <a:r>
              <a:rPr lang="pt-BR" sz="1400" dirty="0" smtClean="0">
                <a:latin typeface="Arial"/>
                <a:cs typeface="Arial"/>
              </a:rPr>
              <a:t>entidade “pai”.</a:t>
            </a:r>
            <a:endParaRPr kumimoji="0" lang="pt-BR" sz="1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3916" y="3075806"/>
            <a:ext cx="222852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68313" y="3939901"/>
            <a:ext cx="8109495" cy="93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*Definição das 3 FN (formas de normalização):</a:t>
            </a:r>
          </a:p>
          <a:p>
            <a:r>
              <a:rPr lang="pt-BR" sz="1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1FN: </a:t>
            </a:r>
            <a:r>
              <a:rPr lang="pt-BR" sz="1000" b="1" dirty="0" smtClean="0">
                <a:solidFill>
                  <a:schemeClr val="tx1"/>
                </a:solidFill>
              </a:rPr>
              <a:t>Uma tabela está na 1FN, se e somente se, não possuir atributos multivalorados.</a:t>
            </a:r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2FN: </a:t>
            </a:r>
            <a:r>
              <a:rPr lang="pt-BR" sz="1000" b="1" dirty="0" smtClean="0">
                <a:solidFill>
                  <a:schemeClr val="tx1"/>
                </a:solidFill>
              </a:rPr>
              <a:t>Uma relação está na 2FN se, e somente se, estiver na 1FN e cada atributo não-chave for dependente da chave primária inteira, isto é, cada atributo não-chave não poderá ser dependente de apenas parte da chave.</a:t>
            </a:r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1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3FN:</a:t>
            </a:r>
            <a:r>
              <a:rPr lang="pt-BR" sz="1000" b="1" dirty="0" smtClean="0">
                <a:solidFill>
                  <a:schemeClr val="tx1"/>
                </a:solidFill>
              </a:rPr>
              <a:t>Uma relação </a:t>
            </a:r>
            <a:r>
              <a:rPr lang="pt-BR" sz="1000" b="1" i="1" dirty="0" smtClean="0">
                <a:solidFill>
                  <a:schemeClr val="tx1"/>
                </a:solidFill>
              </a:rPr>
              <a:t>R</a:t>
            </a:r>
            <a:r>
              <a:rPr lang="pt-BR" sz="1000" b="1" dirty="0" smtClean="0">
                <a:solidFill>
                  <a:schemeClr val="tx1"/>
                </a:solidFill>
              </a:rPr>
              <a:t> está na 3FN, se estiver na 2FN e cada atributo não-chave de </a:t>
            </a:r>
            <a:r>
              <a:rPr lang="pt-BR" sz="1000" b="1" i="1" dirty="0" smtClean="0">
                <a:solidFill>
                  <a:schemeClr val="tx1"/>
                </a:solidFill>
              </a:rPr>
              <a:t>R</a:t>
            </a:r>
            <a:r>
              <a:rPr lang="pt-BR" sz="1000" b="1" dirty="0" smtClean="0">
                <a:solidFill>
                  <a:schemeClr val="tx1"/>
                </a:solidFill>
              </a:rPr>
              <a:t> não possuir dependência transitiva, para cada chave candidata de </a:t>
            </a:r>
            <a:r>
              <a:rPr lang="pt-BR" sz="1000" b="1" i="1" dirty="0" smtClean="0">
                <a:solidFill>
                  <a:schemeClr val="tx1"/>
                </a:solidFill>
              </a:rPr>
              <a:t>R</a:t>
            </a:r>
            <a:r>
              <a:rPr lang="pt-BR" sz="1000" b="1" dirty="0" smtClean="0">
                <a:solidFill>
                  <a:schemeClr val="tx1"/>
                </a:solidFill>
              </a:rPr>
              <a:t>.</a:t>
            </a:r>
            <a:endParaRPr lang="pt-B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32000" y="1347614"/>
            <a:ext cx="8146800" cy="27363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Modelo Técnico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400" b="1" noProof="0" dirty="0" smtClean="0">
                <a:latin typeface="Arial"/>
                <a:cs typeface="Arial"/>
              </a:rPr>
              <a:t> Integração </a:t>
            </a:r>
            <a:r>
              <a:rPr lang="pt-BR" sz="1400" b="1" i="1" noProof="0" dirty="0" smtClean="0">
                <a:latin typeface="Arial"/>
                <a:cs typeface="Arial"/>
              </a:rPr>
              <a:t>Batch</a:t>
            </a:r>
            <a:endParaRPr kumimoji="0" lang="pt-BR" sz="14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1400" b="1" noProof="0" dirty="0" smtClean="0">
                <a:latin typeface="Arial"/>
                <a:cs typeface="Arial"/>
              </a:rPr>
              <a:t> </a:t>
            </a:r>
            <a:r>
              <a:rPr lang="pt-BR" sz="1400" noProof="0" dirty="0" smtClean="0">
                <a:latin typeface="Arial"/>
                <a:cs typeface="Arial"/>
              </a:rPr>
              <a:t>Não deve haver </a:t>
            </a:r>
            <a:r>
              <a:rPr lang="pt-BR" sz="1400" i="1" noProof="0" dirty="0" err="1" smtClean="0">
                <a:latin typeface="Arial"/>
                <a:cs typeface="Arial"/>
              </a:rPr>
              <a:t>constraint</a:t>
            </a:r>
            <a:r>
              <a:rPr lang="pt-BR" sz="1400" i="1" noProof="0" dirty="0" smtClean="0">
                <a:latin typeface="Arial"/>
                <a:cs typeface="Arial"/>
              </a:rPr>
              <a:t> </a:t>
            </a:r>
            <a:r>
              <a:rPr lang="pt-BR" sz="1400" noProof="0" dirty="0" smtClean="0">
                <a:latin typeface="Arial"/>
                <a:cs typeface="Arial"/>
              </a:rPr>
              <a:t>de relacionamento      </a:t>
            </a:r>
          </a:p>
          <a:p>
            <a:pPr lvl="1">
              <a:spcBef>
                <a:spcPct val="20000"/>
              </a:spcBef>
              <a:defRPr/>
            </a:pPr>
            <a:r>
              <a:rPr lang="pt-BR" sz="1400" noProof="0" dirty="0" smtClean="0">
                <a:latin typeface="Arial"/>
                <a:cs typeface="Arial"/>
              </a:rPr>
              <a:t>entre as entidades;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1400" dirty="0" smtClean="0">
                <a:latin typeface="Arial"/>
                <a:cs typeface="Arial"/>
              </a:rPr>
              <a:t> Os sistema de origem devem ser atributo da entidade.</a:t>
            </a:r>
          </a:p>
          <a:p>
            <a:pPr lvl="1">
              <a:spcBef>
                <a:spcPct val="20000"/>
              </a:spcBef>
              <a:defRPr/>
            </a:pPr>
            <a:endParaRPr lang="pt-BR" sz="1400" dirty="0" smtClean="0">
              <a:latin typeface="Arial"/>
              <a:cs typeface="Arial"/>
            </a:endParaRPr>
          </a:p>
          <a:p>
            <a:pPr>
              <a:spcBef>
                <a:spcPct val="20000"/>
              </a:spcBef>
              <a:defRPr/>
            </a:pPr>
            <a:endParaRPr lang="pt-BR" sz="1400" b="1" dirty="0" smtClean="0">
              <a:latin typeface="Arial"/>
              <a:cs typeface="Arial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pt-BR" sz="1400" b="1" dirty="0" smtClean="0">
                <a:latin typeface="Arial"/>
                <a:cs typeface="Arial"/>
              </a:rPr>
              <a:t> Integração </a:t>
            </a:r>
            <a:r>
              <a:rPr lang="pt-BR" sz="1400" b="1" i="1" dirty="0" smtClean="0">
                <a:latin typeface="Arial"/>
                <a:cs typeface="Arial"/>
              </a:rPr>
              <a:t>Online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pt-BR" sz="1400" b="1" dirty="0" smtClean="0">
                <a:latin typeface="Arial"/>
                <a:cs typeface="Arial"/>
              </a:rPr>
              <a:t> </a:t>
            </a:r>
            <a:r>
              <a:rPr lang="pt-BR" sz="1400" dirty="0" smtClean="0">
                <a:latin typeface="Arial"/>
                <a:cs typeface="Arial"/>
              </a:rPr>
              <a:t>Toda entidade pai – filha deve ser </a:t>
            </a:r>
            <a:r>
              <a:rPr lang="pt-BR" sz="1400" b="1" dirty="0" smtClean="0">
                <a:latin typeface="Arial"/>
                <a:cs typeface="Arial"/>
              </a:rPr>
              <a:t>desnormalizada</a:t>
            </a:r>
            <a:r>
              <a:rPr lang="pt-BR" sz="1400" dirty="0" smtClean="0">
                <a:latin typeface="Arial"/>
                <a:cs typeface="Arial"/>
              </a:rPr>
              <a:t> em 2 níveis.</a:t>
            </a:r>
            <a:endParaRPr lang="pt-BR" sz="1400" dirty="0">
              <a:latin typeface="Arial"/>
              <a:cs typeface="Arial"/>
            </a:endParaRPr>
          </a:p>
        </p:txBody>
      </p:sp>
      <p:grpSp>
        <p:nvGrpSpPr>
          <p:cNvPr id="3" name="Group 30"/>
          <p:cNvGrpSpPr/>
          <p:nvPr/>
        </p:nvGrpSpPr>
        <p:grpSpPr>
          <a:xfrm>
            <a:off x="4283968" y="4083918"/>
            <a:ext cx="720080" cy="504056"/>
            <a:chOff x="4283968" y="3867894"/>
            <a:chExt cx="720080" cy="504056"/>
          </a:xfrm>
        </p:grpSpPr>
        <p:sp>
          <p:nvSpPr>
            <p:cNvPr id="18" name="Chevron 17"/>
            <p:cNvSpPr/>
            <p:nvPr/>
          </p:nvSpPr>
          <p:spPr>
            <a:xfrm>
              <a:off x="4283968" y="3867894"/>
              <a:ext cx="288032" cy="504056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4499992" y="3878780"/>
              <a:ext cx="288032" cy="468000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4716016" y="3900552"/>
              <a:ext cx="288032" cy="432000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104" y="3869060"/>
            <a:ext cx="864096" cy="95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1707654"/>
            <a:ext cx="2138425" cy="1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&quot;No&quot; Symbol 28"/>
          <p:cNvSpPr/>
          <p:nvPr/>
        </p:nvSpPr>
        <p:spPr>
          <a:xfrm>
            <a:off x="5508104" y="1491630"/>
            <a:ext cx="2426457" cy="1656184"/>
          </a:xfrm>
          <a:prstGeom prst="noSmoking">
            <a:avLst>
              <a:gd name="adj" fmla="val 4190"/>
            </a:avLst>
          </a:prstGeom>
          <a:solidFill>
            <a:srgbClr val="FF0000">
              <a:alpha val="37000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584" y="3975323"/>
            <a:ext cx="3024336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0272" y="3867894"/>
            <a:ext cx="1008112" cy="64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Bent-Up Arrow 20"/>
          <p:cNvSpPr/>
          <p:nvPr/>
        </p:nvSpPr>
        <p:spPr>
          <a:xfrm rot="16200000" flipH="1">
            <a:off x="6646234" y="4301133"/>
            <a:ext cx="252000" cy="7560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Princípios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modelagem e consolidação (3/3)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1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34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Reutilização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entidades/atributos (1/2)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Equivalência de entidades</a:t>
            </a:r>
          </a:p>
        </p:txBody>
      </p:sp>
      <p:sp>
        <p:nvSpPr>
          <p:cNvPr id="34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271613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Equivalência de atributos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888" y="1058863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4232" y="1059582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888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4232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7848" y="1563638"/>
            <a:ext cx="295208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pt-PT" sz="1200" dirty="0">
                <a:latin typeface="Arial"/>
                <a:cs typeface="Arial"/>
              </a:rPr>
              <a:t>Garantir que o mesmo conceito utilizado em diferentes aplicações se refere ao mesmo conceito  de negócio e se </a:t>
            </a:r>
            <a:r>
              <a:rPr lang="pt-PT" sz="1200" dirty="0" smtClean="0">
                <a:latin typeface="Arial"/>
                <a:cs typeface="Arial"/>
              </a:rPr>
              <a:t>reflete </a:t>
            </a:r>
            <a:r>
              <a:rPr lang="pt-PT" sz="1200" dirty="0">
                <a:latin typeface="Arial"/>
                <a:cs typeface="Arial"/>
              </a:rPr>
              <a:t>na mesma entidade.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4192" y="1563638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 smtClean="0"/>
              <a:t>Permite </a:t>
            </a:r>
            <a:r>
              <a:rPr lang="pt-PT" sz="1200" dirty="0"/>
              <a:t>aos </a:t>
            </a:r>
            <a:r>
              <a:rPr lang="pt-PT" sz="1200" dirty="0" smtClean="0"/>
              <a:t>projetos </a:t>
            </a:r>
            <a:r>
              <a:rPr lang="pt-PT" sz="1200" dirty="0"/>
              <a:t>identificar facilmente os conceitos equivalentes em cada aplicação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47848" y="2624479"/>
            <a:ext cx="295208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Identificar atributos onde possam ser criadas relações de equivalência entre os </a:t>
            </a:r>
            <a:r>
              <a:rPr lang="pt-PT" dirty="0" err="1"/>
              <a:t>respectivos</a:t>
            </a:r>
            <a:r>
              <a:rPr lang="pt-PT" dirty="0"/>
              <a:t> conceitos visando a sua uniformização e consolidação.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44192" y="2624479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 smtClean="0"/>
              <a:t>Permite </a:t>
            </a:r>
            <a:r>
              <a:rPr lang="pt-PT" sz="1200" dirty="0"/>
              <a:t>aos </a:t>
            </a:r>
            <a:r>
              <a:rPr lang="pt-PT" sz="1200" dirty="0" smtClean="0"/>
              <a:t>projetos </a:t>
            </a:r>
            <a:r>
              <a:rPr lang="pt-PT" sz="1200" dirty="0"/>
              <a:t>identificar de forma atómica os conceitos equivalentes em cada aplicação.</a:t>
            </a:r>
          </a:p>
        </p:txBody>
      </p:sp>
      <p:sp>
        <p:nvSpPr>
          <p:cNvPr id="13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544" y="379625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Uniformização de atributos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47848" y="3651870"/>
            <a:ext cx="295208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Alinhar a representação e formato exposto de atributos equivalentes entre aplicações com o tipo e tamanho que é definido pelo </a:t>
            </a:r>
            <a:r>
              <a:rPr lang="pt-PT" i="1" dirty="0"/>
              <a:t>master</a:t>
            </a:r>
            <a:r>
              <a:rPr lang="pt-PT" dirty="0"/>
              <a:t> da informação.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92" y="3651870"/>
            <a:ext cx="2952080" cy="14392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 smtClean="0"/>
              <a:t>Permite </a:t>
            </a:r>
            <a:r>
              <a:rPr lang="pt-PT" sz="1200" dirty="0"/>
              <a:t>minimizar as traduções e garante a compatibilidade da informação entre </a:t>
            </a:r>
            <a:r>
              <a:rPr lang="pt-PT" sz="1200" dirty="0" smtClean="0"/>
              <a:t>aplicações. A </a:t>
            </a:r>
            <a:r>
              <a:rPr lang="pt-PT" sz="1200" dirty="0"/>
              <a:t>definição clara do sistema </a:t>
            </a:r>
            <a:r>
              <a:rPr lang="pt-PT" sz="1200" i="1" dirty="0"/>
              <a:t>master</a:t>
            </a:r>
            <a:r>
              <a:rPr lang="pt-PT" sz="1200" dirty="0"/>
              <a:t> do atributo contribui para a integridade e o fluxo </a:t>
            </a:r>
            <a:r>
              <a:rPr lang="pt-PT" sz="1200" dirty="0" err="1"/>
              <a:t>correcto</a:t>
            </a:r>
            <a:r>
              <a:rPr lang="pt-PT" sz="1200" dirty="0"/>
              <a:t> da informação.</a:t>
            </a:r>
          </a:p>
          <a:p>
            <a:endParaRPr lang="pt-PT" sz="1200" dirty="0"/>
          </a:p>
        </p:txBody>
      </p:sp>
      <p:sp>
        <p:nvSpPr>
          <p:cNvPr id="1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Reutilização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de entidades/atributos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(2/2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Equivalência de entidades</a:t>
            </a:r>
          </a:p>
        </p:txBody>
      </p:sp>
      <p:sp>
        <p:nvSpPr>
          <p:cNvPr id="34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271613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Equivalência de atributos</a:t>
            </a:r>
          </a:p>
        </p:txBody>
      </p:sp>
      <p:sp>
        <p:nvSpPr>
          <p:cNvPr id="13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544" y="379625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Uniformização de atributos</a:t>
            </a:r>
          </a:p>
        </p:txBody>
      </p:sp>
      <p:graphicFrame>
        <p:nvGraphicFramePr>
          <p:cNvPr id="1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27135"/>
              </p:ext>
            </p:extLst>
          </p:nvPr>
        </p:nvGraphicFramePr>
        <p:xfrm>
          <a:off x="3088511" y="2163686"/>
          <a:ext cx="5044885" cy="13081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84555"/>
                <a:gridCol w="1170305"/>
                <a:gridCol w="622618"/>
                <a:gridCol w="892302"/>
                <a:gridCol w="1475105"/>
              </a:tblGrid>
              <a:tr h="408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</a:t>
                      </a:r>
                      <a:endParaRPr kumimoji="0" lang="pt-PT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CurrentStatus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kumimoji="0" lang="pt-P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A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EstadoCliente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kumimoji="0" lang="pt-P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 canônico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kumimoji="0" lang="pt-P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kumimoji="0" lang="pt-PT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B</a:t>
                      </a:r>
                      <a:endParaRPr kumimoji="0" lang="pt-PT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8" name="Notched Right Arrow 17"/>
          <p:cNvSpPr>
            <a:spLocks noChangeArrowheads="1"/>
          </p:cNvSpPr>
          <p:nvPr/>
        </p:nvSpPr>
        <p:spPr bwMode="auto">
          <a:xfrm>
            <a:off x="2417465" y="2499742"/>
            <a:ext cx="714375" cy="357187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pt-PT" sz="800" b="1" i="1">
                <a:solidFill>
                  <a:schemeClr val="bg1"/>
                </a:solidFill>
              </a:rPr>
              <a:t>Master</a:t>
            </a:r>
          </a:p>
        </p:txBody>
      </p:sp>
      <p:grpSp>
        <p:nvGrpSpPr>
          <p:cNvPr id="21" name="Group 2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724128" y="1637358"/>
            <a:ext cx="1400175" cy="214312"/>
            <a:chOff x="7419975" y="3714752"/>
            <a:chExt cx="1400175" cy="214314"/>
          </a:xfrm>
        </p:grpSpPr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7419975" y="3737270"/>
              <a:ext cx="140017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000000"/>
                </a:buClr>
                <a:buSzPct val="90000"/>
                <a:buFont typeface="Arial Unicode MS" pitchFamily="34" charset="-128"/>
                <a:buNone/>
              </a:pPr>
              <a:r>
                <a:rPr lang="pt-PT" sz="1000" b="1">
                  <a:solidFill>
                    <a:srgbClr val="000000"/>
                  </a:solidFill>
                  <a:latin typeface="Trebuchet MS" pitchFamily="34" charset="0"/>
                </a:rPr>
                <a:t>Ilustrativo</a:t>
              </a: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7726470" y="3929066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>
              <a:off x="7727675" y="3714752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</p:grpSp>
      <p:sp>
        <p:nvSpPr>
          <p:cNvPr id="1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36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Normalização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entidades (1/2)</a:t>
            </a: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Identificador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271613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Estanqueidade </a:t>
            </a: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7888" y="1058863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4232" y="1059582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888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4232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7848" y="1563638"/>
            <a:ext cx="2952080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pt-PT" sz="1200" dirty="0">
                <a:latin typeface="Arial"/>
                <a:cs typeface="Arial"/>
              </a:rPr>
              <a:t>Eleger em cada conceito ou entidade um </a:t>
            </a:r>
            <a:r>
              <a:rPr lang="pt-PT" sz="1200" dirty="0" smtClean="0">
                <a:latin typeface="Arial"/>
                <a:cs typeface="Arial"/>
              </a:rPr>
              <a:t>atributo </a:t>
            </a:r>
            <a:r>
              <a:rPr lang="pt-PT" sz="1200" dirty="0">
                <a:latin typeface="Arial"/>
                <a:cs typeface="Arial"/>
              </a:rPr>
              <a:t>que </a:t>
            </a:r>
            <a:r>
              <a:rPr lang="pt-PT" sz="1200" dirty="0" smtClean="0">
                <a:latin typeface="Arial"/>
                <a:cs typeface="Arial"/>
              </a:rPr>
              <a:t>identifique </a:t>
            </a:r>
            <a:r>
              <a:rPr lang="pt-PT" sz="1200" dirty="0">
                <a:latin typeface="Arial"/>
                <a:cs typeface="Arial"/>
              </a:rPr>
              <a:t>unívoca de cada instância em detrimento </a:t>
            </a:r>
            <a:r>
              <a:rPr lang="pt-PT" sz="1200" dirty="0" smtClean="0">
                <a:latin typeface="Arial"/>
                <a:cs typeface="Arial"/>
              </a:rPr>
              <a:t>de </a:t>
            </a:r>
            <a:r>
              <a:rPr lang="pt-PT" sz="1200" dirty="0">
                <a:latin typeface="Arial"/>
                <a:cs typeface="Arial"/>
              </a:rPr>
              <a:t>diferentes identificadores para o mesmo conceito definidos em cada </a:t>
            </a:r>
            <a:r>
              <a:rPr lang="pt-PT" sz="1200" dirty="0" smtClean="0">
                <a:latin typeface="Arial"/>
                <a:cs typeface="Arial"/>
              </a:rPr>
              <a:t>aplicação.</a:t>
            </a:r>
            <a:endParaRPr lang="pt-PT" sz="12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4192" y="1563638"/>
            <a:ext cx="295208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/>
              <a:t>Menor ambiguidade e maior facilidade na identificação da mesma instância da entidade nos diferentes sistemas da organização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447848" y="2624479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Procurar que cada entidade contenha apenas os conceitos/ atributos  que a caracterizem.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44192" y="2624479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/>
              <a:t>Facilidade na construção de serviços específicos e reutilizáveis, via a atomização de conceitos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sp>
        <p:nvSpPr>
          <p:cNvPr id="13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544" y="379625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Versionamento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7848" y="3651870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Evoluir entidades no modelo </a:t>
            </a:r>
            <a:r>
              <a:rPr lang="pt-PT" dirty="0" smtClean="0"/>
              <a:t>canônico, </a:t>
            </a:r>
            <a:r>
              <a:rPr lang="pt-PT" dirty="0"/>
              <a:t>sempre que as normas de reutilização e normalização de entidades a isso obrigue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15" name="TextBox 14"/>
          <p:cNvSpPr txBox="1"/>
          <p:nvPr/>
        </p:nvSpPr>
        <p:spPr>
          <a:xfrm>
            <a:off x="5544192" y="3651870"/>
            <a:ext cx="2952080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Manutenção de histórico de alterações e possibilidade de convivência de versões de entidades enriquecidas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1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37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Normalização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entidades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(2/2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Identificador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544" y="271613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Estanqueidade </a:t>
            </a: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544" y="3796258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Versionamento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2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5724128" y="741805"/>
            <a:ext cx="1400175" cy="214312"/>
            <a:chOff x="7419975" y="3714752"/>
            <a:chExt cx="1400175" cy="214314"/>
          </a:xfrm>
        </p:grpSpPr>
        <p:sp>
          <p:nvSpPr>
            <p:cNvPr id="18" name="Text Box 62"/>
            <p:cNvSpPr txBox="1">
              <a:spLocks noChangeArrowheads="1"/>
            </p:cNvSpPr>
            <p:nvPr/>
          </p:nvSpPr>
          <p:spPr bwMode="auto">
            <a:xfrm>
              <a:off x="7419975" y="3737270"/>
              <a:ext cx="140017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000000"/>
                </a:buClr>
                <a:buSzPct val="90000"/>
                <a:buFont typeface="Arial Unicode MS" pitchFamily="34" charset="-128"/>
                <a:buNone/>
              </a:pPr>
              <a:r>
                <a:rPr lang="pt-PT" sz="1000" b="1">
                  <a:solidFill>
                    <a:srgbClr val="000000"/>
                  </a:solidFill>
                  <a:latin typeface="Trebuchet MS" pitchFamily="34" charset="0"/>
                </a:rPr>
                <a:t>Ilustrativo</a:t>
              </a:r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7726470" y="3929066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>
              <a:off x="7727675" y="3714752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</p:grpSp>
      <p:sp>
        <p:nvSpPr>
          <p:cNvPr id="21" name="Text Box 1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49096" y="1277442"/>
            <a:ext cx="2304000" cy="46434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36000" rIns="0" bIns="0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  <a:buFont typeface="Arial Unicode MS" pitchFamily="34" charset="-128"/>
              <a:buNone/>
            </a:pPr>
            <a:r>
              <a:rPr lang="pt-PT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 não normalizada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29320"/>
              </p:ext>
            </p:extLst>
          </p:nvPr>
        </p:nvGraphicFramePr>
        <p:xfrm>
          <a:off x="2843808" y="1923678"/>
          <a:ext cx="2314577" cy="1306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577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 de Cliente   </a:t>
                      </a:r>
                      <a:r>
                        <a:rPr lang="pt-PT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(v1.0)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Cliente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 </a:t>
                      </a:r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Inativação Cliente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Elementos Agregado Familiar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Filhos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7408" y="1277442"/>
            <a:ext cx="2304000" cy="46434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lIns="0" tIns="36000" rIns="0" bIns="0" anchor="ctr"/>
          <a:lstStyle/>
          <a:p>
            <a:pPr algn="ctr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  <a:buFont typeface="Arial Unicode MS" pitchFamily="34" charset="-128"/>
              <a:buNone/>
            </a:pPr>
            <a:r>
              <a:rPr lang="pt-PT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</a:t>
            </a:r>
            <a:r>
              <a:rPr lang="pt-PT" sz="1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normalizadas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  <a:buFont typeface="Arial Unicode MS" pitchFamily="34" charset="-128"/>
              <a:buNone/>
            </a:pPr>
            <a:r>
              <a:rPr lang="pt-PT" sz="1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PT" sz="1000" b="1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pt-PT" sz="10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00" b="1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  <a:r>
              <a:rPr lang="pt-PT" sz="1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28206"/>
              </p:ext>
            </p:extLst>
          </p:nvPr>
        </p:nvGraphicFramePr>
        <p:xfrm>
          <a:off x="5652120" y="1923678"/>
          <a:ext cx="2314577" cy="1306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577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 de Cliente  </a:t>
                      </a:r>
                      <a:r>
                        <a:rPr lang="pt-PT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(v2.0)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Cliente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 </a:t>
                      </a:r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Inativação Cliente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 Cliente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Identificação Pessoal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96906"/>
              </p:ext>
            </p:extLst>
          </p:nvPr>
        </p:nvGraphicFramePr>
        <p:xfrm>
          <a:off x="5652120" y="3337099"/>
          <a:ext cx="2314577" cy="1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4577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Perfil</a:t>
                      </a:r>
                      <a:r>
                        <a:rPr lang="pt-PT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Adicional </a:t>
                      </a:r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  </a:t>
                      </a:r>
                      <a:r>
                        <a:rPr lang="pt-PT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(v1.0)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Elementos Agregado Familiar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Filhos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Fixo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Móvel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 Internet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38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Padrões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modelação (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1/3)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Entidades </a:t>
            </a: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 / compostas</a:t>
            </a:r>
            <a:endParaRPr lang="pt-PT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7888" y="1058863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4232" y="1059582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888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4232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7848" y="1563638"/>
            <a:ext cx="2952080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pt-PT" sz="1200" dirty="0">
                <a:latin typeface="Arial"/>
                <a:cs typeface="Arial"/>
              </a:rPr>
              <a:t>Na modelação de entidades pode ser utilizado um padrão de definição de entidades simples que representam conceitos atómicos e que podem ser agregadas em entidades mais complexas.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4192" y="1563638"/>
            <a:ext cx="295208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/>
              <a:t>Através deste padrão é possível agrupar conceitos atómicos e definir os atributos </a:t>
            </a:r>
            <a:r>
              <a:rPr lang="pt-PT" sz="1200" dirty="0" smtClean="0"/>
              <a:t>específicos </a:t>
            </a:r>
            <a:r>
              <a:rPr lang="pt-PT" sz="1200" dirty="0"/>
              <a:t>de entidades mais complexas </a:t>
            </a:r>
            <a:r>
              <a:rPr lang="pt-PT" sz="1200" dirty="0" smtClean="0"/>
              <a:t>em outra </a:t>
            </a:r>
            <a:r>
              <a:rPr lang="pt-PT" sz="1200" dirty="0"/>
              <a:t>entidade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9043"/>
              </p:ext>
            </p:extLst>
          </p:nvPr>
        </p:nvGraphicFramePr>
        <p:xfrm>
          <a:off x="6084368" y="2859782"/>
          <a:ext cx="1800000" cy="16269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Morada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Morada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Complemento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47965"/>
              </p:ext>
            </p:extLst>
          </p:nvPr>
        </p:nvGraphicFramePr>
        <p:xfrm>
          <a:off x="3060032" y="2921055"/>
          <a:ext cx="1944000" cy="1306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400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 de Cliente 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Cliente</a:t>
                      </a:r>
                    </a:p>
                    <a:p>
                      <a:r>
                        <a:rPr lang="pt-PT" sz="105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 Morada</a:t>
                      </a:r>
                      <a:endParaRPr lang="pt-PT" sz="105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 Cliente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Identificação Pessoal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67556" y="3651870"/>
            <a:ext cx="1400175" cy="214312"/>
            <a:chOff x="7419975" y="3714752"/>
            <a:chExt cx="1400175" cy="214314"/>
          </a:xfrm>
        </p:grpSpPr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7419975" y="3737270"/>
              <a:ext cx="140017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000000"/>
                </a:buClr>
                <a:buSzPct val="90000"/>
                <a:buFont typeface="Arial Unicode MS" pitchFamily="34" charset="-128"/>
                <a:buNone/>
              </a:pPr>
              <a:r>
                <a:rPr lang="pt-PT" sz="1000" b="1">
                  <a:solidFill>
                    <a:srgbClr val="000000"/>
                  </a:solidFill>
                  <a:latin typeface="Trebuchet MS" pitchFamily="34" charset="0"/>
                </a:rPr>
                <a:t>Ilustrativo</a:t>
              </a: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7726470" y="3929066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>
              <a:off x="7727675" y="3714752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</p:grpSp>
      <p:sp>
        <p:nvSpPr>
          <p:cNvPr id="2" name="Rectangle 1"/>
          <p:cNvSpPr/>
          <p:nvPr/>
        </p:nvSpPr>
        <p:spPr>
          <a:xfrm>
            <a:off x="2952304" y="3533594"/>
            <a:ext cx="2124000" cy="16653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26" name="Freeform 25"/>
          <p:cNvSpPr/>
          <p:nvPr/>
        </p:nvSpPr>
        <p:spPr>
          <a:xfrm rot="16801067">
            <a:off x="5416977" y="2929988"/>
            <a:ext cx="422135" cy="875728"/>
          </a:xfrm>
          <a:custGeom>
            <a:avLst/>
            <a:gdLst>
              <a:gd name="connsiteX0" fmla="*/ 0 w 2176041"/>
              <a:gd name="connsiteY0" fmla="*/ 0 h 1307940"/>
              <a:gd name="connsiteX1" fmla="*/ 1041722 w 2176041"/>
              <a:gd name="connsiteY1" fmla="*/ 243069 h 1307940"/>
              <a:gd name="connsiteX2" fmla="*/ 2176041 w 2176041"/>
              <a:gd name="connsiteY2" fmla="*/ 1307940 h 13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1307940">
                <a:moveTo>
                  <a:pt x="0" y="0"/>
                </a:moveTo>
                <a:cubicBezTo>
                  <a:pt x="339524" y="12539"/>
                  <a:pt x="679049" y="25079"/>
                  <a:pt x="1041722" y="243069"/>
                </a:cubicBezTo>
                <a:cubicBezTo>
                  <a:pt x="1404395" y="461059"/>
                  <a:pt x="1790218" y="884499"/>
                  <a:pt x="2176041" y="130794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39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0000" y="2283718"/>
            <a:ext cx="7056376" cy="824841"/>
          </a:xfrm>
        </p:spPr>
        <p:txBody>
          <a:bodyPr/>
          <a:lstStyle/>
          <a:p>
            <a:r>
              <a:rPr lang="pt-BR" dirty="0" smtClean="0"/>
              <a:t>01 </a:t>
            </a:r>
            <a:r>
              <a:rPr lang="pt-BR" b="0" dirty="0" smtClean="0"/>
              <a:t>Governança </a:t>
            </a:r>
            <a:r>
              <a:rPr lang="pt-BR" b="0" dirty="0" smtClean="0"/>
              <a:t>de Dados para Integração</a:t>
            </a:r>
            <a:endParaRPr lang="pt-BR" b="0" dirty="0" smtClean="0"/>
          </a:p>
          <a:p>
            <a:r>
              <a:rPr lang="pt-BR" dirty="0"/>
              <a:t>02</a:t>
            </a:r>
            <a:r>
              <a:rPr lang="pt-BR" b="0" dirty="0" smtClean="0"/>
              <a:t> </a:t>
            </a:r>
            <a:r>
              <a:rPr lang="pt-BR" b="0" dirty="0" smtClean="0"/>
              <a:t>Implementando o Modelo Canônico</a:t>
            </a:r>
          </a:p>
          <a:p>
            <a:r>
              <a:rPr lang="pt-BR" dirty="0" smtClean="0"/>
              <a:t>03</a:t>
            </a:r>
            <a:r>
              <a:rPr lang="pt-BR" b="0" dirty="0" smtClean="0"/>
              <a:t> Princípios &amp; Melhores Práticas</a:t>
            </a:r>
            <a:endParaRPr lang="pt-BR" b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900112" y="627534"/>
            <a:ext cx="7056264" cy="73866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presente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módulo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pretende introduzir o novo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odelo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orporativo de Dados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Modelo Canônico), as boas práticas para a sua implementação e a relação com o modelo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governança da Arquitetura de Serviços da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Oi.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44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81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Padrões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modelação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(2/3)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Generalização e especialização de entidades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888" y="1058863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4232" y="1059582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888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4232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7848" y="1563638"/>
            <a:ext cx="2952080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pt-PT" sz="1200" dirty="0">
                <a:latin typeface="Arial"/>
                <a:cs typeface="Arial"/>
              </a:rPr>
              <a:t>Utilizar o padrão de herança definindo várias entidades, onde a entidade genérica tem apenas os atributos comuns a todas e as especializadas os atributos específicos para cada tipificação.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44192" y="1563638"/>
            <a:ext cx="2952080" cy="99603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 smtClean="0"/>
              <a:t>Evita-se </a:t>
            </a:r>
            <a:r>
              <a:rPr lang="pt-PT" sz="1200" dirty="0"/>
              <a:t>a utilização de entidades com um número extenso de atributos e torna mais simples e compreensível a disponibilização </a:t>
            </a:r>
            <a:r>
              <a:rPr lang="pt-PT" sz="1200" dirty="0" smtClean="0"/>
              <a:t>e utilização de </a:t>
            </a:r>
            <a:r>
              <a:rPr lang="pt-PT" sz="1200" dirty="0"/>
              <a:t>serviços sobre estas </a:t>
            </a:r>
            <a:r>
              <a:rPr lang="pt-PT" sz="1200" dirty="0" smtClean="0"/>
              <a:t>entidades.</a:t>
            </a:r>
            <a:endParaRPr lang="pt-PT" sz="1200" dirty="0"/>
          </a:p>
        </p:txBody>
      </p:sp>
      <p:grpSp>
        <p:nvGrpSpPr>
          <p:cNvPr id="21" name="Group 2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67556" y="3651870"/>
            <a:ext cx="1400175" cy="214312"/>
            <a:chOff x="7419975" y="3714752"/>
            <a:chExt cx="1400175" cy="214314"/>
          </a:xfrm>
        </p:grpSpPr>
        <p:sp>
          <p:nvSpPr>
            <p:cNvPr id="22" name="Text Box 62"/>
            <p:cNvSpPr txBox="1">
              <a:spLocks noChangeArrowheads="1"/>
            </p:cNvSpPr>
            <p:nvPr/>
          </p:nvSpPr>
          <p:spPr bwMode="auto">
            <a:xfrm>
              <a:off x="7419975" y="3737270"/>
              <a:ext cx="140017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000000"/>
                </a:buClr>
                <a:buSzPct val="90000"/>
                <a:buFont typeface="Arial Unicode MS" pitchFamily="34" charset="-128"/>
                <a:buNone/>
              </a:pPr>
              <a:r>
                <a:rPr lang="pt-PT" sz="1000" b="1">
                  <a:solidFill>
                    <a:srgbClr val="000000"/>
                  </a:solidFill>
                  <a:latin typeface="Trebuchet MS" pitchFamily="34" charset="0"/>
                </a:rPr>
                <a:t>Ilustrativo</a:t>
              </a:r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7726470" y="3929066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>
              <a:off x="7727675" y="3714752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53551"/>
              </p:ext>
            </p:extLst>
          </p:nvPr>
        </p:nvGraphicFramePr>
        <p:xfrm>
          <a:off x="2627784" y="2737039"/>
          <a:ext cx="1476000" cy="986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00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Preferencial</a:t>
                      </a:r>
                      <a:endParaRPr lang="pt-PT" sz="1050" b="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86113"/>
              </p:ext>
            </p:extLst>
          </p:nvPr>
        </p:nvGraphicFramePr>
        <p:xfrm>
          <a:off x="3476093" y="4033183"/>
          <a:ext cx="1854040" cy="986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04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Identificação Pessoal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Nacionalidade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5841"/>
              </p:ext>
            </p:extLst>
          </p:nvPr>
        </p:nvGraphicFramePr>
        <p:xfrm>
          <a:off x="2051720" y="4033183"/>
          <a:ext cx="1208349" cy="826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8349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Organização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CNPJ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37334"/>
              </p:ext>
            </p:extLst>
          </p:nvPr>
        </p:nvGraphicFramePr>
        <p:xfrm>
          <a:off x="6516216" y="3193083"/>
          <a:ext cx="1799822" cy="1466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822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Preferencial</a:t>
                      </a:r>
                    </a:p>
                    <a:p>
                      <a:r>
                        <a:rPr lang="pt-PT" sz="105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Nacionalidade</a:t>
                      </a:r>
                    </a:p>
                    <a:p>
                      <a:r>
                        <a:rPr lang="pt-PT" sz="105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CNPJ</a:t>
                      </a:r>
                    </a:p>
                    <a:p>
                      <a:r>
                        <a:rPr lang="pt-PT" sz="105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 Identificação Pessoal</a:t>
                      </a:r>
                    </a:p>
                    <a:p>
                      <a:r>
                        <a:rPr lang="pt-PT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95936" y="2859782"/>
            <a:ext cx="1512168" cy="648072"/>
          </a:xfrm>
          <a:prstGeom prst="rect">
            <a:avLst/>
          </a:prstGeom>
          <a:noFill/>
          <a:ln w="3175"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Padrão de herança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16216" y="2643758"/>
            <a:ext cx="1728192" cy="648072"/>
          </a:xfrm>
          <a:prstGeom prst="rect">
            <a:avLst/>
          </a:prstGeom>
          <a:noFill/>
          <a:ln w="3175"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Entidade genérica</a:t>
            </a:r>
          </a:p>
        </p:txBody>
      </p:sp>
      <p:cxnSp>
        <p:nvCxnSpPr>
          <p:cNvPr id="7" name="Elbow Connector 6"/>
          <p:cNvCxnSpPr>
            <a:stCxn id="29" idx="0"/>
            <a:endCxn id="27" idx="2"/>
          </p:cNvCxnSpPr>
          <p:nvPr/>
        </p:nvCxnSpPr>
        <p:spPr>
          <a:xfrm rot="5400000" flipH="1" flipV="1">
            <a:off x="2856187" y="3523586"/>
            <a:ext cx="309305" cy="70989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0"/>
            <a:endCxn id="27" idx="2"/>
          </p:cNvCxnSpPr>
          <p:nvPr/>
        </p:nvCxnSpPr>
        <p:spPr>
          <a:xfrm rot="16200000" flipV="1">
            <a:off x="3729797" y="3359866"/>
            <a:ext cx="309305" cy="1037329"/>
          </a:xfrm>
          <a:prstGeom prst="bentConnector3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40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2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Padrões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modelação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(</a:t>
            </a:r>
            <a:r>
              <a:rPr lang="pt-BR" i="1" dirty="0">
                <a:solidFill>
                  <a:srgbClr val="009AA6"/>
                </a:solidFill>
                <a:latin typeface="Arial"/>
                <a:cs typeface="Arial"/>
              </a:rPr>
              <a:t>3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/3)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3" name="AutoShap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544" y="1635646"/>
            <a:ext cx="1800200" cy="647700"/>
          </a:xfrm>
          <a:prstGeom prst="homePlate">
            <a:avLst>
              <a:gd name="adj" fmla="val 32604"/>
            </a:avLst>
          </a:prstGeom>
          <a:solidFill>
            <a:srgbClr val="009AA6"/>
          </a:solidFill>
          <a:ln w="3175"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0" rIns="10800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rgbClr val="000000"/>
              </a:buClr>
              <a:buSzPct val="90000"/>
            </a:pPr>
            <a:r>
              <a:rPr lang="pt-P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 / </a:t>
            </a:r>
            <a:r>
              <a:rPr lang="pt-PT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888" y="1058863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4232" y="1059582"/>
            <a:ext cx="29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447888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44232" y="1408879"/>
            <a:ext cx="29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47848" y="1563638"/>
            <a:ext cx="2952080" cy="118069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200">
                <a:latin typeface="Arial"/>
                <a:cs typeface="Arial"/>
              </a:defRPr>
            </a:lvl1pPr>
          </a:lstStyle>
          <a:p>
            <a:r>
              <a:rPr lang="pt-PT" dirty="0"/>
              <a:t>Utilizar o padrão de característica/valor, onde a entidade principal tem os atributos comuns e a entidade de características/valor os atributos/valores que só são relevantes para determinado tipo de entidades principais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40" name="TextBox 39"/>
          <p:cNvSpPr txBox="1"/>
          <p:nvPr/>
        </p:nvSpPr>
        <p:spPr>
          <a:xfrm>
            <a:off x="5544192" y="1563638"/>
            <a:ext cx="295208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just">
              <a:spcBef>
                <a:spcPct val="20000"/>
              </a:spcBef>
              <a:defRPr sz="1400">
                <a:latin typeface="Arial"/>
                <a:cs typeface="Arial"/>
              </a:defRPr>
            </a:lvl1pPr>
          </a:lstStyle>
          <a:p>
            <a:r>
              <a:rPr lang="pt-PT" sz="1200" dirty="0" smtClean="0"/>
              <a:t>Permite </a:t>
            </a:r>
            <a:r>
              <a:rPr lang="pt-PT" sz="1200" dirty="0"/>
              <a:t>tirar partido das funcionalidades OOTB (</a:t>
            </a:r>
            <a:r>
              <a:rPr lang="pt-PT" sz="1200" i="1" dirty="0"/>
              <a:t>out </a:t>
            </a:r>
            <a:r>
              <a:rPr lang="pt-PT" sz="1200" i="1" dirty="0" err="1"/>
              <a:t>of</a:t>
            </a:r>
            <a:r>
              <a:rPr lang="pt-PT" sz="1200" i="1" dirty="0"/>
              <a:t> </a:t>
            </a:r>
            <a:r>
              <a:rPr lang="pt-PT" sz="1200" i="1" dirty="0" err="1"/>
              <a:t>the</a:t>
            </a:r>
            <a:r>
              <a:rPr lang="pt-PT" sz="1200" i="1" dirty="0"/>
              <a:t> box</a:t>
            </a:r>
            <a:r>
              <a:rPr lang="pt-PT" sz="1200" dirty="0"/>
              <a:t>) de </a:t>
            </a:r>
            <a:r>
              <a:rPr lang="pt-PT" sz="1200" dirty="0" smtClean="0"/>
              <a:t>sistemas que </a:t>
            </a:r>
            <a:r>
              <a:rPr lang="pt-PT" sz="1200" dirty="0"/>
              <a:t>lidem com este tipo de modelação mais flexível, potenciando uma resposta mais dinâmica na adequação aplicacional, das interfaces expostas e sua reutilização face a novos requisitos</a:t>
            </a:r>
            <a:r>
              <a:rPr lang="pt-PT" sz="1200" dirty="0" smtClean="0"/>
              <a:t>.</a:t>
            </a:r>
            <a:endParaRPr lang="pt-PT" sz="1200" dirty="0"/>
          </a:p>
        </p:txBody>
      </p:sp>
      <p:grpSp>
        <p:nvGrpSpPr>
          <p:cNvPr id="90" name="Group 2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67556" y="2571750"/>
            <a:ext cx="1400175" cy="214312"/>
            <a:chOff x="7419975" y="3714752"/>
            <a:chExt cx="1400175" cy="214314"/>
          </a:xfrm>
        </p:grpSpPr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7419975" y="3737270"/>
              <a:ext cx="140017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000000"/>
                </a:buClr>
                <a:buSzPct val="90000"/>
                <a:buFont typeface="Arial Unicode MS" pitchFamily="34" charset="-128"/>
                <a:buNone/>
              </a:pPr>
              <a:r>
                <a:rPr lang="pt-PT" sz="1000" b="1" dirty="0">
                  <a:solidFill>
                    <a:srgbClr val="000000"/>
                  </a:solidFill>
                  <a:latin typeface="Trebuchet MS" pitchFamily="34" charset="0"/>
                </a:rPr>
                <a:t>Ilustrativo</a:t>
              </a:r>
            </a:p>
          </p:txBody>
        </p:sp>
        <p:sp>
          <p:nvSpPr>
            <p:cNvPr id="92" name="Line 64"/>
            <p:cNvSpPr>
              <a:spLocks noChangeShapeType="1"/>
            </p:cNvSpPr>
            <p:nvPr/>
          </p:nvSpPr>
          <p:spPr bwMode="auto">
            <a:xfrm>
              <a:off x="7726470" y="3929066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  <p:sp>
          <p:nvSpPr>
            <p:cNvPr id="93" name="Line 65"/>
            <p:cNvSpPr>
              <a:spLocks noChangeShapeType="1"/>
            </p:cNvSpPr>
            <p:nvPr/>
          </p:nvSpPr>
          <p:spPr bwMode="auto">
            <a:xfrm>
              <a:off x="7727675" y="3714752"/>
              <a:ext cx="7639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pt-PT"/>
            </a:p>
          </p:txBody>
        </p: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22255"/>
              </p:ext>
            </p:extLst>
          </p:nvPr>
        </p:nvGraphicFramePr>
        <p:xfrm>
          <a:off x="377064" y="2865110"/>
          <a:ext cx="792000" cy="432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000"/>
              </a:tblGrid>
              <a:tr h="177575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Produto</a:t>
                      </a:r>
                      <a:endParaRPr lang="pt-PT" sz="8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18963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Telemóvel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79576"/>
              </p:ext>
            </p:extLst>
          </p:nvPr>
        </p:nvGraphicFramePr>
        <p:xfrm>
          <a:off x="1025136" y="3369166"/>
          <a:ext cx="2340000" cy="4323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000"/>
              </a:tblGrid>
              <a:tr h="177575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Característica da Especificação de Produto</a:t>
                      </a:r>
                    </a:p>
                  </a:txBody>
                  <a:tcPr/>
                </a:tc>
              </a:tr>
              <a:tr h="218963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Nome:</a:t>
                      </a:r>
                      <a:r>
                        <a:rPr lang="pt-PT" sz="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</a:t>
                      </a:r>
                      <a:endParaRPr lang="pt-PT" sz="8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93846"/>
              </p:ext>
            </p:extLst>
          </p:nvPr>
        </p:nvGraphicFramePr>
        <p:xfrm>
          <a:off x="1673208" y="3873222"/>
          <a:ext cx="2880000" cy="4477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000"/>
              </a:tblGrid>
              <a:tr h="190103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da Característica da Especificação de Produto</a:t>
                      </a:r>
                    </a:p>
                  </a:txBody>
                  <a:tcPr/>
                </a:tc>
              </a:tr>
              <a:tr h="234410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Preto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36438"/>
              </p:ext>
            </p:extLst>
          </p:nvPr>
        </p:nvGraphicFramePr>
        <p:xfrm>
          <a:off x="1683388" y="4377278"/>
          <a:ext cx="2880000" cy="42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000"/>
              </a:tblGrid>
              <a:tr h="128985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da Característica da Especificação de Produto</a:t>
                      </a:r>
                    </a:p>
                  </a:txBody>
                  <a:tcPr/>
                </a:tc>
              </a:tr>
              <a:tr h="159047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74903"/>
              </p:ext>
            </p:extLst>
          </p:nvPr>
        </p:nvGraphicFramePr>
        <p:xfrm>
          <a:off x="4331913" y="3013226"/>
          <a:ext cx="1013663" cy="813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663"/>
              </a:tblGrid>
              <a:tr h="234451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</a:tr>
              <a:tr h="289094">
                <a:tc>
                  <a:txBody>
                    <a:bodyPr/>
                    <a:lstStyle/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Dimensão</a:t>
                      </a:r>
                    </a:p>
                    <a:p>
                      <a:r>
                        <a:rPr lang="pt-PT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</a:t>
                      </a:r>
                    </a:p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Marca</a:t>
                      </a:r>
                    </a:p>
                    <a:p>
                      <a:r>
                        <a:rPr lang="pt-PT" sz="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Elbow Connector 5"/>
          <p:cNvCxnSpPr>
            <a:stCxn id="94" idx="2"/>
            <a:endCxn id="95" idx="1"/>
          </p:cNvCxnSpPr>
          <p:nvPr/>
        </p:nvCxnSpPr>
        <p:spPr>
          <a:xfrm rot="16200000" flipH="1">
            <a:off x="755153" y="3315344"/>
            <a:ext cx="287894" cy="252072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96" idx="1"/>
          </p:cNvCxnSpPr>
          <p:nvPr/>
        </p:nvCxnSpPr>
        <p:spPr>
          <a:xfrm>
            <a:off x="1323348" y="3829683"/>
            <a:ext cx="349860" cy="267424"/>
          </a:xfrm>
          <a:prstGeom prst="bentConnector3">
            <a:avLst>
              <a:gd name="adj1" fmla="val -915"/>
            </a:avLst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97" idx="1"/>
          </p:cNvCxnSpPr>
          <p:nvPr/>
        </p:nvCxnSpPr>
        <p:spPr>
          <a:xfrm rot="16200000" flipH="1">
            <a:off x="1108794" y="4016043"/>
            <a:ext cx="789149" cy="360040"/>
          </a:xfrm>
          <a:prstGeom prst="bentConnector2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Line 2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65136" y="3758497"/>
            <a:ext cx="966777" cy="68299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PT">
              <a:ln w="9525">
                <a:solidFill>
                  <a:schemeClr val="tx1"/>
                </a:solidFill>
              </a:ln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2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365136" y="3013226"/>
            <a:ext cx="966777" cy="428153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PT">
              <a:ln w="9525">
                <a:solidFill>
                  <a:schemeClr val="tx1"/>
                </a:solidFill>
              </a:ln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20088" y="3413388"/>
            <a:ext cx="1044000" cy="126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26" name="Rectangle 1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08066" y="2967707"/>
            <a:ext cx="3500438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defRPr/>
            </a:pPr>
            <a:r>
              <a:rPr lang="pt-PT" sz="1100" b="1" dirty="0">
                <a:latin typeface="Arial" pitchFamily="34" charset="0"/>
                <a:cs typeface="Arial" pitchFamily="34" charset="0"/>
              </a:rPr>
              <a:t>&lt;Produto &gt;</a:t>
            </a:r>
            <a:endParaRPr lang="pt-PT" sz="1100" dirty="0">
              <a:latin typeface="Arial" pitchFamily="34" charset="0"/>
              <a:cs typeface="Arial" pitchFamily="34" charset="0"/>
            </a:endParaRPr>
          </a:p>
          <a:p>
            <a:pPr marL="446088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&lt;nome&gt; Telemóvel &lt;/nome&gt;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&lt;Estado&gt; Activo &lt;/Estado&gt;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pt-PT" sz="1100" b="1" dirty="0" err="1" smtClean="0">
                <a:solidFill>
                  <a:srgbClr val="009AA6"/>
                </a:solidFill>
                <a:latin typeface="Arial" pitchFamily="34" charset="0"/>
                <a:cs typeface="Arial" pitchFamily="34" charset="0"/>
              </a:rPr>
              <a:t>CaracteristicaEspecificacaoProduto</a:t>
            </a:r>
            <a:r>
              <a:rPr lang="pt-PT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	&lt;nome&gt; Cor &lt;/nome&gt;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	&lt;valor&gt; </a:t>
            </a:r>
            <a:r>
              <a:rPr lang="pt-PT" sz="1100" dirty="0" smtClean="0">
                <a:latin typeface="Arial" pitchFamily="34" charset="0"/>
                <a:cs typeface="Arial" pitchFamily="34" charset="0"/>
              </a:rPr>
              <a:t>Preto &lt;/</a:t>
            </a:r>
            <a:r>
              <a:rPr lang="pt-PT" sz="1100" dirty="0">
                <a:latin typeface="Arial" pitchFamily="34" charset="0"/>
                <a:cs typeface="Arial" pitchFamily="34" charset="0"/>
              </a:rPr>
              <a:t>valor&gt;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	&lt;nome&gt; </a:t>
            </a:r>
            <a:r>
              <a:rPr lang="pt-PT" sz="1100" dirty="0" err="1">
                <a:latin typeface="Arial" pitchFamily="34" charset="0"/>
                <a:cs typeface="Arial" pitchFamily="34" charset="0"/>
              </a:rPr>
              <a:t>Marca&lt;</a:t>
            </a:r>
            <a:r>
              <a:rPr lang="pt-PT" sz="1100" dirty="0">
                <a:latin typeface="Arial" pitchFamily="34" charset="0"/>
                <a:cs typeface="Arial" pitchFamily="34" charset="0"/>
              </a:rPr>
              <a:t>/nome&gt;</a:t>
            </a:r>
          </a:p>
          <a:p>
            <a:pPr lvl="1" eaLnBrk="1" hangingPunct="1">
              <a:defRPr/>
            </a:pPr>
            <a:r>
              <a:rPr lang="pt-PT" sz="1100" dirty="0">
                <a:latin typeface="Arial" pitchFamily="34" charset="0"/>
                <a:cs typeface="Arial" pitchFamily="34" charset="0"/>
              </a:rPr>
              <a:t>	&lt;valor&gt; </a:t>
            </a:r>
            <a:r>
              <a:rPr lang="pt-PT" sz="1100" dirty="0" err="1">
                <a:latin typeface="Arial" pitchFamily="34" charset="0"/>
                <a:cs typeface="Arial" pitchFamily="34" charset="0"/>
              </a:rPr>
              <a:t>Nokia</a:t>
            </a:r>
            <a:r>
              <a:rPr lang="pt-PT" sz="1100" dirty="0">
                <a:latin typeface="Arial" pitchFamily="34" charset="0"/>
                <a:cs typeface="Arial" pitchFamily="34" charset="0"/>
              </a:rPr>
              <a:t> &lt;/valor&gt;</a:t>
            </a:r>
          </a:p>
          <a:p>
            <a:pPr lvl="1">
              <a:defRPr/>
            </a:pPr>
            <a:r>
              <a:rPr lang="pt-PT" sz="11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pt-PT" sz="1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100" b="1" dirty="0" err="1" smtClean="0">
                <a:solidFill>
                  <a:srgbClr val="009AA6"/>
                </a:solidFill>
                <a:latin typeface="Arial" pitchFamily="34" charset="0"/>
                <a:cs typeface="Arial" pitchFamily="34" charset="0"/>
              </a:rPr>
              <a:t>CaracteristicaEspecificacaoProduto</a:t>
            </a:r>
            <a:r>
              <a:rPr lang="pt-PT" sz="1100" dirty="0" smtClean="0">
                <a:latin typeface="Arial" pitchFamily="34" charset="0"/>
                <a:cs typeface="Arial" pitchFamily="34" charset="0"/>
              </a:rPr>
              <a:t>&gt;</a:t>
            </a:r>
            <a:endParaRPr lang="pt-PT" sz="1100" dirty="0">
              <a:latin typeface="Arial" pitchFamily="34" charset="0"/>
              <a:cs typeface="Arial" pitchFamily="34" charset="0"/>
            </a:endParaRPr>
          </a:p>
          <a:p>
            <a:pPr marL="0" lvl="1" eaLnBrk="1" hangingPunct="1">
              <a:defRPr/>
            </a:pPr>
            <a:r>
              <a:rPr lang="pt-PT" sz="1100" b="1" dirty="0">
                <a:latin typeface="Arial" pitchFamily="34" charset="0"/>
                <a:cs typeface="Arial" pitchFamily="34" charset="0"/>
              </a:rPr>
              <a:t>&lt;/ Produto&gt;</a:t>
            </a:r>
            <a:endParaRPr lang="pt-PT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41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Construção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serviços de integração – atributos transacionais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8312" y="1334254"/>
            <a:ext cx="81094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O desenho e especificação de serviços de integração devem ter como base a versão mais recente da entidade publicada no modelo 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canônico.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Neste âmbito existem atributos com carácter transacional, cujo valor só é relevante no momento em que é realizada a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operação, e que não se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pretende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 seja “guardado” como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uma característica “estável” de determinada entidade relevante para a organização.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Resultam normalmente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de cálculos com carácter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dinâmico 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podem dizer respeito ao serviço como um todo ou apenas a uma entidade.</a:t>
            </a:r>
          </a:p>
          <a:p>
            <a:pPr marL="0" lvl="1"/>
            <a:endParaRPr lang="pt-PT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Este tipo de atributos </a:t>
            </a:r>
            <a:r>
              <a:rPr lang="pt-PT" sz="1400" b="1" dirty="0">
                <a:latin typeface="Arial" panose="020B0604020202020204" pitchFamily="34" charset="0"/>
                <a:cs typeface="Arial" panose="020B0604020202020204" pitchFamily="34" charset="0"/>
              </a:rPr>
              <a:t>não é introduzido no Modelo C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anônico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sendo da responsabilidade da equipa de integração a sua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correcta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 introdução nos serviços de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integração como ilustrado  na página seguinte. 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42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716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Parâmetros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da operação e extensão de entidades canônicas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12763"/>
              </p:ext>
            </p:extLst>
          </p:nvPr>
        </p:nvGraphicFramePr>
        <p:xfrm>
          <a:off x="2303748" y="2628890"/>
          <a:ext cx="1618212" cy="6629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8212"/>
              </a:tblGrid>
              <a:tr h="174128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Parâmetro Operação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pt-PT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operação</a:t>
                      </a:r>
                      <a:endParaRPr lang="pt-PT" sz="105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28589"/>
              </p:ext>
            </p:extLst>
          </p:nvPr>
        </p:nvGraphicFramePr>
        <p:xfrm>
          <a:off x="4762233" y="3094547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2207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6677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53392"/>
              </p:ext>
            </p:extLst>
          </p:nvPr>
        </p:nvGraphicFramePr>
        <p:xfrm>
          <a:off x="4873941" y="3392910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0112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</a:t>
                      </a:r>
                    </a:p>
                    <a:p>
                      <a:r>
                        <a:rPr lang="pt-PT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73539"/>
              </p:ext>
            </p:extLst>
          </p:nvPr>
        </p:nvGraphicFramePr>
        <p:xfrm>
          <a:off x="4978153" y="3691274"/>
          <a:ext cx="936000" cy="982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17759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Aluno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4621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Gênero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</a:t>
                      </a:r>
                      <a:endParaRPr lang="pt-PT" sz="1050" kern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59492"/>
              </p:ext>
            </p:extLst>
          </p:nvPr>
        </p:nvGraphicFramePr>
        <p:xfrm>
          <a:off x="6588424" y="2983244"/>
          <a:ext cx="1800000" cy="9868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Aluno </a:t>
                      </a:r>
                      <a:r>
                        <a:rPr lang="pt-PT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(estendida)</a:t>
                      </a:r>
                      <a:endParaRPr lang="pt-PT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Gênero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  <a:p>
                      <a:r>
                        <a:rPr lang="pt-PT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(extensão)</a:t>
                      </a:r>
                      <a:r>
                        <a:rPr lang="pt-PT" sz="105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Nº de Registos</a:t>
                      </a:r>
                      <a:endParaRPr lang="pt-PT" sz="105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914153" y="3130162"/>
            <a:ext cx="638267" cy="1052602"/>
          </a:xfrm>
          <a:custGeom>
            <a:avLst/>
            <a:gdLst>
              <a:gd name="connsiteX0" fmla="*/ 0 w 2037145"/>
              <a:gd name="connsiteY0" fmla="*/ 254643 h 447555"/>
              <a:gd name="connsiteX1" fmla="*/ 937550 w 2037145"/>
              <a:gd name="connsiteY1" fmla="*/ 405114 h 447555"/>
              <a:gd name="connsiteX2" fmla="*/ 2037145 w 2037145"/>
              <a:gd name="connsiteY2" fmla="*/ 0 h 447555"/>
              <a:gd name="connsiteX3" fmla="*/ 2037145 w 2037145"/>
              <a:gd name="connsiteY3" fmla="*/ 0 h 44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7145" h="447555">
                <a:moveTo>
                  <a:pt x="0" y="254643"/>
                </a:moveTo>
                <a:cubicBezTo>
                  <a:pt x="299013" y="351099"/>
                  <a:pt x="598026" y="447555"/>
                  <a:pt x="937550" y="405114"/>
                </a:cubicBezTo>
                <a:cubicBezTo>
                  <a:pt x="1277074" y="362674"/>
                  <a:pt x="2037145" y="0"/>
                  <a:pt x="2037145" y="0"/>
                </a:cubicBezTo>
                <a:lnTo>
                  <a:pt x="2037145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773937" y="3246660"/>
            <a:ext cx="742479" cy="1072023"/>
          </a:xfrm>
          <a:custGeom>
            <a:avLst/>
            <a:gdLst>
              <a:gd name="connsiteX0" fmla="*/ 0 w 2176041"/>
              <a:gd name="connsiteY0" fmla="*/ 0 h 1307940"/>
              <a:gd name="connsiteX1" fmla="*/ 1041722 w 2176041"/>
              <a:gd name="connsiteY1" fmla="*/ 243069 h 1307940"/>
              <a:gd name="connsiteX2" fmla="*/ 2176041 w 2176041"/>
              <a:gd name="connsiteY2" fmla="*/ 1307940 h 13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1307940">
                <a:moveTo>
                  <a:pt x="0" y="0"/>
                </a:moveTo>
                <a:cubicBezTo>
                  <a:pt x="339524" y="12539"/>
                  <a:pt x="679049" y="25079"/>
                  <a:pt x="1041722" y="243069"/>
                </a:cubicBezTo>
                <a:cubicBezTo>
                  <a:pt x="1404395" y="461059"/>
                  <a:pt x="1790218" y="884499"/>
                  <a:pt x="2176041" y="13079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71643"/>
              </p:ext>
            </p:extLst>
          </p:nvPr>
        </p:nvGraphicFramePr>
        <p:xfrm>
          <a:off x="6588424" y="4141058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2207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6677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38619"/>
              </p:ext>
            </p:extLst>
          </p:nvPr>
        </p:nvGraphicFramePr>
        <p:xfrm>
          <a:off x="539760" y="3297040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2207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6677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91730"/>
              </p:ext>
            </p:extLst>
          </p:nvPr>
        </p:nvGraphicFramePr>
        <p:xfrm>
          <a:off x="651468" y="3595403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0112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Nº</a:t>
                      </a:r>
                    </a:p>
                    <a:p>
                      <a:r>
                        <a:rPr lang="pt-PT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61617"/>
              </p:ext>
            </p:extLst>
          </p:nvPr>
        </p:nvGraphicFramePr>
        <p:xfrm>
          <a:off x="755680" y="3893767"/>
          <a:ext cx="936000" cy="9829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17759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Aluno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4621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Gênero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Identificação</a:t>
                      </a:r>
                      <a:endParaRPr lang="pt-PT" sz="1050" kern="12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143"/>
              </p:ext>
            </p:extLst>
          </p:nvPr>
        </p:nvGraphicFramePr>
        <p:xfrm>
          <a:off x="2303948" y="3339039"/>
          <a:ext cx="1800000" cy="826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/>
              </a:tblGrid>
              <a:tr h="255319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Aluno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Gênero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Freeform 36"/>
          <p:cNvSpPr/>
          <p:nvPr/>
        </p:nvSpPr>
        <p:spPr>
          <a:xfrm>
            <a:off x="1691679" y="3449153"/>
            <a:ext cx="540261" cy="936104"/>
          </a:xfrm>
          <a:custGeom>
            <a:avLst/>
            <a:gdLst>
              <a:gd name="connsiteX0" fmla="*/ 0 w 2037145"/>
              <a:gd name="connsiteY0" fmla="*/ 254643 h 447555"/>
              <a:gd name="connsiteX1" fmla="*/ 937550 w 2037145"/>
              <a:gd name="connsiteY1" fmla="*/ 405114 h 447555"/>
              <a:gd name="connsiteX2" fmla="*/ 2037145 w 2037145"/>
              <a:gd name="connsiteY2" fmla="*/ 0 h 447555"/>
              <a:gd name="connsiteX3" fmla="*/ 2037145 w 2037145"/>
              <a:gd name="connsiteY3" fmla="*/ 0 h 44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7145" h="447555">
                <a:moveTo>
                  <a:pt x="0" y="254643"/>
                </a:moveTo>
                <a:cubicBezTo>
                  <a:pt x="299013" y="351099"/>
                  <a:pt x="598026" y="447555"/>
                  <a:pt x="937550" y="405114"/>
                </a:cubicBezTo>
                <a:cubicBezTo>
                  <a:pt x="1277074" y="362674"/>
                  <a:pt x="2037145" y="0"/>
                  <a:pt x="2037145" y="0"/>
                </a:cubicBezTo>
                <a:lnTo>
                  <a:pt x="2037145" y="0"/>
                </a:ln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1475761" y="3449153"/>
            <a:ext cx="756180" cy="1072023"/>
          </a:xfrm>
          <a:custGeom>
            <a:avLst/>
            <a:gdLst>
              <a:gd name="connsiteX0" fmla="*/ 0 w 2176041"/>
              <a:gd name="connsiteY0" fmla="*/ 0 h 1307940"/>
              <a:gd name="connsiteX1" fmla="*/ 1041722 w 2176041"/>
              <a:gd name="connsiteY1" fmla="*/ 243069 h 1307940"/>
              <a:gd name="connsiteX2" fmla="*/ 2176041 w 2176041"/>
              <a:gd name="connsiteY2" fmla="*/ 1307940 h 1307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6041" h="1307940">
                <a:moveTo>
                  <a:pt x="0" y="0"/>
                </a:moveTo>
                <a:cubicBezTo>
                  <a:pt x="339524" y="12539"/>
                  <a:pt x="679049" y="25079"/>
                  <a:pt x="1041722" y="243069"/>
                </a:cubicBezTo>
                <a:cubicBezTo>
                  <a:pt x="1404395" y="461059"/>
                  <a:pt x="1790218" y="884499"/>
                  <a:pt x="2176041" y="13079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52697"/>
              </p:ext>
            </p:extLst>
          </p:nvPr>
        </p:nvGraphicFramePr>
        <p:xfrm>
          <a:off x="2303948" y="4213066"/>
          <a:ext cx="936000" cy="662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6000"/>
              </a:tblGrid>
              <a:tr h="202207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66771">
                <a:tc>
                  <a:txBody>
                    <a:bodyPr/>
                    <a:lstStyle/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</a:p>
                    <a:p>
                      <a:r>
                        <a:rPr lang="pt-PT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pt-PT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467544" y="1635646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parâmetros técnicos que dizem respeito ao 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serviço como um todo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como sendo a data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operação, que deverão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identificados como ilustrado abaixo.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8312" y="1347614"/>
            <a:ext cx="77041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Pelo seu carácter transacional,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seguintes atributos não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modelados em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canônico: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16016" y="1635646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Os parâmetros técnicos que dizem respeito a uma 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entidade específica,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P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devem ser devidamente identificados nos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serviços de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integração como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ilustrado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abaixo, recorrendo-se a uma extensão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PT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entidade.</a:t>
            </a:r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43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/>
          <p:cNvSpPr txBox="1">
            <a:spLocks/>
          </p:cNvSpPr>
          <p:nvPr/>
        </p:nvSpPr>
        <p:spPr>
          <a:xfrm>
            <a:off x="467544" y="1347614"/>
            <a:ext cx="8110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4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171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>
                <a:solidFill>
                  <a:prstClr val="black"/>
                </a:solidFill>
              </a:rPr>
              <a:t>A política </a:t>
            </a:r>
            <a:r>
              <a:rPr dirty="0">
                <a:solidFill>
                  <a:prstClr val="black"/>
                </a:solidFill>
              </a:rPr>
              <a:t>de </a:t>
            </a:r>
            <a:r>
              <a:rPr b="1" dirty="0">
                <a:solidFill>
                  <a:prstClr val="black"/>
                </a:solidFill>
              </a:rPr>
              <a:t>versionamento </a:t>
            </a:r>
            <a:r>
              <a:rPr b="1" dirty="0" smtClean="0">
                <a:solidFill>
                  <a:prstClr val="black"/>
                </a:solidFill>
              </a:rPr>
              <a:t>dos documentos </a:t>
            </a:r>
            <a:r>
              <a:rPr dirty="0" smtClean="0">
                <a:solidFill>
                  <a:prstClr val="black"/>
                </a:solidFill>
              </a:rPr>
              <a:t>é extremamente importante </a:t>
            </a:r>
            <a:r>
              <a:rPr dirty="0">
                <a:solidFill>
                  <a:prstClr val="black"/>
                </a:solidFill>
              </a:rPr>
              <a:t>numa Arquitetura de </a:t>
            </a:r>
            <a:r>
              <a:rPr dirty="0" smtClean="0">
                <a:solidFill>
                  <a:prstClr val="black"/>
                </a:solidFill>
              </a:rPr>
              <a:t>Dados corporativo. </a:t>
            </a:r>
            <a:r>
              <a:rPr dirty="0">
                <a:solidFill>
                  <a:prstClr val="black"/>
                </a:solidFill>
              </a:rPr>
              <a:t>É através </a:t>
            </a:r>
            <a:r>
              <a:rPr dirty="0" smtClean="0">
                <a:solidFill>
                  <a:prstClr val="black"/>
                </a:solidFill>
              </a:rPr>
              <a:t>dela </a:t>
            </a:r>
            <a:r>
              <a:rPr dirty="0">
                <a:solidFill>
                  <a:prstClr val="black"/>
                </a:solidFill>
              </a:rPr>
              <a:t>que se garante que os </a:t>
            </a:r>
            <a:r>
              <a:rPr b="1" dirty="0">
                <a:solidFill>
                  <a:prstClr val="black"/>
                </a:solidFill>
              </a:rPr>
              <a:t>impactos de mudanças </a:t>
            </a:r>
            <a:r>
              <a:rPr dirty="0">
                <a:solidFill>
                  <a:prstClr val="black"/>
                </a:solidFill>
              </a:rPr>
              <a:t>estão claros e transparentes para todos os </a:t>
            </a:r>
            <a:r>
              <a:rPr dirty="0" smtClean="0">
                <a:solidFill>
                  <a:prstClr val="black"/>
                </a:solidFill>
              </a:rPr>
              <a:t>"</a:t>
            </a:r>
            <a:r>
              <a:rPr i="1" dirty="0" err="1" smtClean="0">
                <a:solidFill>
                  <a:prstClr val="black"/>
                </a:solidFill>
              </a:rPr>
              <a:t>master</a:t>
            </a:r>
            <a:r>
              <a:rPr dirty="0" smtClean="0">
                <a:solidFill>
                  <a:prstClr val="black"/>
                </a:solidFill>
              </a:rPr>
              <a:t>" e "</a:t>
            </a:r>
            <a:r>
              <a:rPr i="1" dirty="0" err="1" smtClean="0">
                <a:solidFill>
                  <a:prstClr val="black"/>
                </a:solidFill>
              </a:rPr>
              <a:t>slaves</a:t>
            </a:r>
            <a:r>
              <a:rPr dirty="0" smtClean="0">
                <a:solidFill>
                  <a:prstClr val="black"/>
                </a:solidFill>
              </a:rPr>
              <a:t>" da informação corporativa. </a:t>
            </a:r>
            <a:r>
              <a:rPr lang="pt-BR" dirty="0"/>
              <a:t>Propomos </a:t>
            </a:r>
            <a:r>
              <a:rPr lang="pt-BR" dirty="0" smtClean="0"/>
              <a:t>assim a seguinte </a:t>
            </a:r>
            <a:r>
              <a:rPr lang="pt-BR" dirty="0"/>
              <a:t>nomenclatura </a:t>
            </a:r>
            <a:r>
              <a:rPr lang="pt-BR" dirty="0" smtClean="0"/>
              <a:t>para o </a:t>
            </a:r>
            <a:r>
              <a:rPr lang="pt-BR" dirty="0"/>
              <a:t>versionamento dos </a:t>
            </a:r>
            <a:r>
              <a:rPr lang="pt-BR" dirty="0" smtClean="0"/>
              <a:t>documentos:</a:t>
            </a:r>
          </a:p>
        </p:txBody>
      </p:sp>
      <p:graphicFrame>
        <p:nvGraphicFramePr>
          <p:cNvPr id="7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28087"/>
              </p:ext>
            </p:extLst>
          </p:nvPr>
        </p:nvGraphicFramePr>
        <p:xfrm>
          <a:off x="539552" y="2571750"/>
          <a:ext cx="8038256" cy="20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64"/>
                <a:gridCol w="1105500"/>
                <a:gridCol w="5825892"/>
              </a:tblGrid>
              <a:tr h="144016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(e.g.)</a:t>
                      </a:r>
                      <a:endParaRPr lang="pt-BR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3272">
                <a:tc>
                  <a:txBody>
                    <a:bodyPr/>
                    <a:lstStyle/>
                    <a:p>
                      <a:r>
                        <a:rPr lang="pt-BR" sz="12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pt-BR" sz="12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.0.0 (1.0.0)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incremental em função da aprovação de novas versões do documento;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Representa uma grande mudança, com adição de novas funcionalidades;</a:t>
                      </a:r>
                    </a:p>
                  </a:txBody>
                  <a:tcPr/>
                </a:tc>
              </a:tr>
              <a:tr h="127496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pt-BR" sz="12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 (1.1.0)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Será incremental em função da disponibilização de novas versões do documento;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um número menor de funcionalidades alteradas na versão;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b="1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  <a:endParaRPr lang="pt-BR" sz="12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1.1.</a:t>
                      </a:r>
                      <a:r>
                        <a:rPr lang="pt-B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(1.1.1)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Será incremental em função de alterações e revisões de uma mesma versão do documento antes de sua disponibilização;</a:t>
                      </a:r>
                    </a:p>
                    <a:p>
                      <a:pPr marL="171450" lvl="1" indent="-17145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/>
                      </a:pP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Nenhuma mudança quanto as funcionalidades, apenas revisão ou reescritas;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Princípios </a:t>
            </a:r>
            <a:r>
              <a:rPr lang="pt-BR" i="1" dirty="0" smtClean="0">
                <a:solidFill>
                  <a:srgbClr val="009AA6"/>
                </a:solidFill>
                <a:latin typeface="Arial"/>
                <a:cs typeface="Arial"/>
              </a:rPr>
              <a:t>de versionamento</a:t>
            </a:r>
            <a:endParaRPr lang="pt-BR" i="1" dirty="0">
              <a:solidFill>
                <a:srgbClr val="009AA6"/>
              </a:solidFill>
              <a:latin typeface="Arial"/>
              <a:cs typeface="Arial"/>
            </a:endParaRPr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44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0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547" y="309786"/>
            <a:ext cx="676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9AA6"/>
                </a:solidFill>
                <a:latin typeface="Arial"/>
                <a:cs typeface="Arial"/>
              </a:rPr>
              <a:t>Princípios &amp; Melhores Práticas</a:t>
            </a:r>
          </a:p>
          <a:p>
            <a:r>
              <a:rPr lang="pt-BR" i="1" dirty="0" smtClean="0">
                <a:solidFill>
                  <a:srgbClr val="009A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Nomenclatura </a:t>
            </a:r>
            <a:r>
              <a:rPr lang="pt-BR" i="1" dirty="0" smtClean="0">
                <a:solidFill>
                  <a:srgbClr val="009A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Documentos</a:t>
            </a:r>
            <a:endParaRPr lang="pt-BR" i="1" dirty="0">
              <a:solidFill>
                <a:srgbClr val="009A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368567"/>
            <a:ext cx="8110264" cy="323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a referência dos documentos,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será usada a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seguinte terminologia: </a:t>
            </a:r>
          </a:p>
          <a:p>
            <a:pPr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endParaRPr lang="pt-BR" sz="1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pt-BR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aaaammdd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-</a:t>
            </a:r>
            <a:r>
              <a:rPr lang="pt-BR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&lt;Projeto/Área&gt;_&lt;Nome Documento&gt;_(Template)_&lt;Versão&gt;</a:t>
            </a:r>
            <a:r>
              <a:rPr lang="pt-BR" sz="1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que:</a:t>
            </a:r>
          </a:p>
          <a:p>
            <a:pPr marL="452438" lvl="1" indent="-269875"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rgbClr val="003399"/>
              </a:buClr>
              <a:buFont typeface="Wingdings" pitchFamily="2" charset="2"/>
              <a:buChar char="§"/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aaaammdd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-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Visa identificar a data em que foi produzida a presente versão do documento;</a:t>
            </a:r>
          </a:p>
          <a:p>
            <a:pPr marL="452438" lvl="1" indent="-269875"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rgbClr val="003399"/>
              </a:buClr>
              <a:buFont typeface="Wingdings" pitchFamily="2" charset="2"/>
              <a:buChar char="§"/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&lt;Projeto/Área&gt;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Visa identificar o Projeto e/ou Área responsável pela produção do documento (Ex: CRM, PMO, EA);</a:t>
            </a:r>
          </a:p>
          <a:p>
            <a:pPr marL="452438" lvl="1" indent="-269875"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rgbClr val="003399"/>
              </a:buClr>
              <a:buFont typeface="Wingdings" pitchFamily="2" charset="2"/>
              <a:buChar char="§"/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&lt;Nome Documento&gt;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Ex: Mapeamento Canônico, Especificação Funcional, Plano Testes; </a:t>
            </a:r>
          </a:p>
          <a:p>
            <a:pPr marL="452438" lvl="1" indent="-269875"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rgbClr val="003399"/>
              </a:buClr>
              <a:buFont typeface="Wingdings" pitchFamily="2" charset="2"/>
              <a:buChar char="§"/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&lt;Template&gt; 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Incluir somente quando aplicável; e</a:t>
            </a:r>
          </a:p>
          <a:p>
            <a:pPr marL="452438" lvl="1" indent="-269875" defTabSz="541338">
              <a:lnSpc>
                <a:spcPct val="110000"/>
              </a:lnSpc>
              <a:spcBef>
                <a:spcPct val="25000"/>
              </a:spcBef>
              <a:spcAft>
                <a:spcPct val="20000"/>
              </a:spcAft>
              <a:buClr>
                <a:srgbClr val="003399"/>
              </a:buClr>
              <a:buFont typeface="Wingdings" pitchFamily="2" charset="2"/>
              <a:buChar char="§"/>
            </a:pP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&lt;Versão&gt;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Deverá seguir a nomenclatura anteriormente apresentada.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4716016" y="4874400"/>
            <a:ext cx="3862784" cy="266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r>
              <a:rPr lang="pt-BR" sz="900" b="1" dirty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t> |   MATERIAL CONFIDENCIAL   |   PÁGINA </a:t>
            </a:r>
            <a:fld id="{7F303BA8-C97C-4F5B-B9D3-CDD17C3693B6}" type="slidenum">
              <a:rPr lang="pt-BR" sz="9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45</a:t>
            </a:fld>
            <a:endParaRPr lang="pt-BR" sz="900" b="1" dirty="0">
              <a:solidFill>
                <a:schemeClr val="tx1">
                  <a:tint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udo de template Oi-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Módulo IV – Dados para SOA</a:t>
            </a:r>
            <a:br>
              <a:rPr lang="pt-BR" dirty="0" smtClean="0"/>
            </a:br>
            <a:r>
              <a:rPr lang="pt-BR" b="0" i="1" dirty="0" smtClean="0"/>
              <a:t>Apresentações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5</a:t>
            </a:fld>
            <a:endParaRPr lang="pt-BR" dirty="0"/>
          </a:p>
        </p:txBody>
      </p:sp>
      <p:graphicFrame>
        <p:nvGraphicFramePr>
          <p:cNvPr id="10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72362"/>
              </p:ext>
            </p:extLst>
          </p:nvPr>
        </p:nvGraphicFramePr>
        <p:xfrm>
          <a:off x="395286" y="1195624"/>
          <a:ext cx="8497888" cy="2055497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656434"/>
                <a:gridCol w="2736304"/>
                <a:gridCol w="1512168"/>
                <a:gridCol w="2592982"/>
              </a:tblGrid>
              <a:tr h="2055497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r>
                        <a:rPr lang="en-GB" dirty="0" smtClean="0"/>
                        <a:t> Photo</a:t>
                      </a:r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lvl="1" indent="-19685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FontTx/>
                        <a:buNone/>
                        <a:defRPr/>
                      </a:pPr>
                      <a:r>
                        <a:rPr lang="en-US" sz="2000" b="1" i="1" dirty="0" smtClean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1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lang="en-US" sz="1400" b="1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lang="en-US" sz="1400" b="1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lvl="1" indent="-179388" algn="l" defTabSz="914400" rtl="0" eaLnBrk="1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defRPr/>
                      </a:pPr>
                      <a:r>
                        <a:rPr lang="en-US" sz="1400" b="0" i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lang="en-US" sz="1400" b="0" i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 Photo</a:t>
                      </a:r>
                    </a:p>
                    <a:p>
                      <a:endParaRPr lang="en-GB" dirty="0" smtClean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6850" marR="0" lvl="1" indent="-1968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Nome</a:t>
                      </a: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Posição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Tempo de </a:t>
                      </a:r>
                      <a:r>
                        <a:rPr kumimoji="0" lang="en-US" sz="1400" b="1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  <a:endPara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marR="0" lvl="1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prstClr val="black"/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Experiência</a:t>
                      </a:r>
                      <a:endParaRPr kumimoji="0" lang="en-US" sz="1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4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</a:t>
            </a:r>
            <a:r>
              <a:rPr lang="pt-BR" dirty="0" smtClean="0"/>
              <a:t>IV </a:t>
            </a:r>
            <a:r>
              <a:rPr lang="pt-BR" dirty="0"/>
              <a:t>– </a:t>
            </a:r>
            <a:r>
              <a:rPr lang="pt-BR" dirty="0" smtClean="0"/>
              <a:t>Dados para SOA</a:t>
            </a:r>
            <a:br>
              <a:rPr lang="pt-BR" dirty="0" smtClean="0"/>
            </a:br>
            <a:r>
              <a:rPr lang="pt-BR" b="0" i="1" dirty="0" smtClean="0"/>
              <a:t>Tópicos deste Módulo</a:t>
            </a:r>
            <a:endParaRPr lang="pt-BR" b="0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67544" y="1563638"/>
            <a:ext cx="8136904" cy="113877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Governança de Dados para Integração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dirty="0" smtClean="0"/>
              <a:t>Implementando o Modelo Canônico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Princípios &amp; Melhores Práticas</a:t>
            </a:r>
            <a:endParaRPr lang="pt-BR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5145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dirty="0" smtClean="0"/>
              <a:t> |   MATERIAL CONFIDENCIAL   |   PÁGINA </a:t>
            </a:r>
            <a:fld id="{7F303BA8-C97C-4F5B-B9D3-CDD17C3693B6}" type="slidenum">
              <a:rPr lang="pt-BR" smtClean="0"/>
              <a:pPr/>
              <a:t>7</a:t>
            </a:fld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5073"/>
              </p:ext>
            </p:extLst>
          </p:nvPr>
        </p:nvGraphicFramePr>
        <p:xfrm>
          <a:off x="539552" y="1347614"/>
          <a:ext cx="7848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754"/>
                <a:gridCol w="1373942"/>
                <a:gridCol w="15841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Tópicos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Duração (m)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Agenda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Governança de</a:t>
                      </a:r>
                      <a:r>
                        <a:rPr lang="pt-BR" sz="1800" b="0" baseline="0" dirty="0" smtClean="0"/>
                        <a:t> Dados para Integração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HH:MM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Implementando o Modelo Canônico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HH:MM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800" b="0" dirty="0" smtClean="0"/>
                        <a:t>Princípios</a:t>
                      </a:r>
                      <a:r>
                        <a:rPr lang="pt-BR" sz="1800" b="0" baseline="0" dirty="0" smtClean="0"/>
                        <a:t> &amp; Melhores Práticas</a:t>
                      </a:r>
                      <a:endParaRPr lang="pt-BR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HH:MM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/>
              <a:t>Módulo </a:t>
            </a:r>
            <a:r>
              <a:rPr lang="pt-BR" dirty="0" smtClean="0"/>
              <a:t>IV </a:t>
            </a:r>
            <a:r>
              <a:rPr lang="pt-BR" dirty="0"/>
              <a:t>– </a:t>
            </a:r>
            <a:r>
              <a:rPr lang="pt-BR" dirty="0" smtClean="0"/>
              <a:t>Dados para SOA</a:t>
            </a:r>
            <a:br>
              <a:rPr lang="pt-BR" dirty="0" smtClean="0"/>
            </a:br>
            <a:r>
              <a:rPr lang="pt-BR" b="0" i="1" dirty="0" smtClean="0"/>
              <a:t>Agenda deste Módulo</a:t>
            </a:r>
            <a:endParaRPr lang="pt-BR" b="0" i="1" dirty="0"/>
          </a:p>
        </p:txBody>
      </p:sp>
    </p:spTree>
    <p:extLst>
      <p:ext uri="{BB962C8B-B14F-4D97-AF65-F5344CB8AC3E}">
        <p14:creationId xmlns:p14="http://schemas.microsoft.com/office/powerpoint/2010/main" val="175653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824400" y="3402000"/>
            <a:ext cx="6843944" cy="954000"/>
          </a:xfrm>
        </p:spPr>
        <p:txBody>
          <a:bodyPr/>
          <a:lstStyle/>
          <a:p>
            <a:r>
              <a:rPr lang="pt-BR" dirty="0" smtClean="0"/>
              <a:t>Governança de Dados para Integração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BR" smtClean="0"/>
              <a:t> |   MATERIAL CONFIDENCIAL   |   PÁGINA </a:t>
            </a:r>
            <a:fld id="{7F303BA8-C97C-4F5B-B9D3-CDD17C3693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2843808" y="1275606"/>
            <a:ext cx="5904656" cy="3693319"/>
          </a:xfrm>
        </p:spPr>
        <p:txBody>
          <a:bodyPr/>
          <a:lstStyle/>
          <a:p>
            <a:pPr algn="just" eaLnBrk="0" hangingPunct="0">
              <a:spcBef>
                <a:spcPts val="336"/>
              </a:spcBef>
            </a:pPr>
            <a:r>
              <a:rPr lang="pt-PT" dirty="0" smtClean="0">
                <a:latin typeface="Arial" pitchFamily="34" charset="0"/>
                <a:cs typeface="Arial" pitchFamily="34" charset="0"/>
              </a:rPr>
              <a:t>Para garantir uma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gestão mais adequada 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na identificação e desenvolvimento de serviços na Oi, consumidores e provedores de serviços irão interagir com 3 áreas (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Modelo Canônico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Dados de  Referência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, e </a:t>
            </a:r>
            <a:r>
              <a:rPr lang="pt-PT" b="1" dirty="0" smtClean="0">
                <a:latin typeface="Arial" pitchFamily="34" charset="0"/>
                <a:cs typeface="Arial" pitchFamily="34" charset="0"/>
              </a:rPr>
              <a:t>Integração</a:t>
            </a:r>
            <a:r>
              <a:rPr lang="pt-PT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0" hangingPunct="0">
              <a:spcBef>
                <a:spcPts val="336"/>
              </a:spcBef>
            </a:pPr>
            <a:endParaRPr lang="pt-PT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/>
              <a:t>O </a:t>
            </a:r>
            <a:r>
              <a:rPr lang="pt-BR" b="1" dirty="0" smtClean="0"/>
              <a:t>Modelo Canônico </a:t>
            </a:r>
            <a:r>
              <a:rPr lang="pt-BR" dirty="0"/>
              <a:t>servirá de </a:t>
            </a:r>
            <a:r>
              <a:rPr lang="pt-BR" b="1" dirty="0"/>
              <a:t>vocabulário comum </a:t>
            </a:r>
            <a:r>
              <a:rPr lang="pt-BR" dirty="0"/>
              <a:t>entre</a:t>
            </a:r>
            <a:r>
              <a:rPr lang="pt-PT" dirty="0">
                <a:latin typeface="Myriad Pro" pitchFamily="34" charset="0"/>
              </a:rPr>
              <a:t> todos os sistemas e/ou aplicações que tenham de passar informação relevante através do </a:t>
            </a:r>
            <a:r>
              <a:rPr lang="pt-PT" dirty="0" smtClean="0">
                <a:latin typeface="Myriad Pro" pitchFamily="34" charset="0"/>
              </a:rPr>
              <a:t>Barramento. 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PT" dirty="0" smtClean="0">
                <a:latin typeface="Myriad Pro" pitchFamily="34" charset="0"/>
              </a:rPr>
              <a:t>Alguns dos atributos das entidades de negócio que irão transitar no Barramento serão identifcados como </a:t>
            </a:r>
            <a:r>
              <a:rPr lang="pt-PT" b="1" dirty="0" smtClean="0">
                <a:latin typeface="Myriad Pro" pitchFamily="34" charset="0"/>
              </a:rPr>
              <a:t>Dados de Referência</a:t>
            </a:r>
            <a:r>
              <a:rPr lang="pt-PT" dirty="0" smtClean="0">
                <a:latin typeface="Myriad Pro" pitchFamily="34" charset="0"/>
              </a:rPr>
              <a:t>. Estes serão geridos independentemente e caberá a uma equipa dedicada a </a:t>
            </a:r>
            <a:r>
              <a:rPr lang="pt-PT" b="1" dirty="0" smtClean="0">
                <a:latin typeface="Myriad Pro" pitchFamily="34" charset="0"/>
              </a:rPr>
              <a:t>identificação e manutenção destes dados </a:t>
            </a:r>
            <a:r>
              <a:rPr lang="pt-PT" dirty="0" smtClean="0">
                <a:latin typeface="Myriad Pro" pitchFamily="34" charset="0"/>
              </a:rPr>
              <a:t>e do seu </a:t>
            </a:r>
            <a:r>
              <a:rPr lang="pt-PT" b="1" dirty="0" smtClean="0">
                <a:latin typeface="Myriad Pro" pitchFamily="34" charset="0"/>
              </a:rPr>
              <a:t>mapeamento</a:t>
            </a:r>
            <a:r>
              <a:rPr lang="pt-PT" dirty="0" smtClean="0">
                <a:latin typeface="Myriad Pro" pitchFamily="34" charset="0"/>
              </a:rPr>
              <a:t> entre os diversos sistemas e/ou aplicações.</a:t>
            </a:r>
          </a:p>
          <a:p>
            <a:pPr marL="285750" indent="-285750" algn="just" eaLnBrk="0" hangingPunct="0">
              <a:spcBef>
                <a:spcPts val="336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Integração,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através da nova Arquitetura de Serviços irá depois disponibilizar aos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consumidores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através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serviços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funcionalidades e dados dos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provedores.</a:t>
            </a:r>
            <a:endParaRPr lang="pt-PT" b="1" dirty="0" smtClean="0">
              <a:latin typeface="Myriad Pro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8" y="1275606"/>
            <a:ext cx="223870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32000" y="309600"/>
            <a:ext cx="6768000" cy="646331"/>
          </a:xfrm>
        </p:spPr>
        <p:txBody>
          <a:bodyPr/>
          <a:lstStyle/>
          <a:p>
            <a:r>
              <a:rPr lang="pt-BR" dirty="0" smtClean="0"/>
              <a:t>Governança de Dados para Integração</a:t>
            </a:r>
            <a:r>
              <a:rPr lang="pt-BR" dirty="0"/>
              <a:t/>
            </a:r>
            <a:br>
              <a:rPr lang="pt-BR" dirty="0"/>
            </a:br>
            <a:r>
              <a:rPr lang="pt-BR" b="0" i="1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3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ocE7JBGECEBh_NnzZiS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HjZiLOG0OYAVHBPuIV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HjZiLOG0OYAVHBPuIV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KXdsFaakSyOT70eO9LR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pbr4YubESla8.fdBEWb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HjZiLOG0OYAVHBPuIVV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HjZiLOG0OYAVHBPuIVV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FJ6S7bu0qloCNNXa1Z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HjZiLOG0OYAVHBPuIVV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DEd_Cy0UO9rIWQPlx9D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DEd_Cy0UO9rIWQPlx9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FoqKg8oEy8mckoDSsf6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9.75"/>
  <p:tag name="LTOP" val=" 100.3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4c5MI27EKBLT0acepoJg"/>
</p:tagLst>
</file>

<file path=ppt/theme/theme1.xml><?xml version="1.0" encoding="utf-8"?>
<a:theme xmlns:a="http://schemas.openxmlformats.org/drawingml/2006/main" name="Oi - PPTX - Template gera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3CEB27C93D1A4CA8BB4D99BD509FBF" ma:contentTypeVersion="0" ma:contentTypeDescription="Crie um novo documento." ma:contentTypeScope="" ma:versionID="17b08b277d33035102a791317151a4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7C8E-05C3-452C-AC57-6F627EE82DD3}"/>
</file>

<file path=customXml/itemProps2.xml><?xml version="1.0" encoding="utf-8"?>
<ds:datastoreItem xmlns:ds="http://schemas.openxmlformats.org/officeDocument/2006/customXml" ds:itemID="{53592F06-C04D-4B77-A4EF-D27341670E3F}"/>
</file>

<file path=customXml/itemProps3.xml><?xml version="1.0" encoding="utf-8"?>
<ds:datastoreItem xmlns:ds="http://schemas.openxmlformats.org/officeDocument/2006/customXml" ds:itemID="{E9DE5FC6-5ABA-48C5-8F17-D7C81E47BCB0}"/>
</file>

<file path=docProps/app.xml><?xml version="1.0" encoding="utf-8"?>
<Properties xmlns="http://schemas.openxmlformats.org/officeDocument/2006/extended-properties" xmlns:vt="http://schemas.openxmlformats.org/officeDocument/2006/docPropsVTypes">
  <Template>Oi - PPTX - Template geral</Template>
  <TotalTime>26969</TotalTime>
  <Words>4613</Words>
  <Application>Microsoft Office PowerPoint</Application>
  <PresentationFormat>Apresentação na tela (16:9)</PresentationFormat>
  <Paragraphs>619</Paragraphs>
  <Slides>46</Slides>
  <Notes>3</Notes>
  <HiddenSlides>5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Oi - PPTX - Template geral</vt:lpstr>
      <vt:lpstr>Escola SOA Módulo IV Dados para SOA v0.10</vt:lpstr>
      <vt:lpstr>Controlo de Versão</vt:lpstr>
      <vt:lpstr>Apresentação do PowerPoint</vt:lpstr>
      <vt:lpstr>Apresentação do PowerPoint</vt:lpstr>
      <vt:lpstr>Módulo IV – Dados para SOA Apresentações</vt:lpstr>
      <vt:lpstr>Módulo IV – Dados para SOA Tópicos deste Módulo</vt:lpstr>
      <vt:lpstr>Módulo IV – Dados para SOA Agenda deste Módulo</vt:lpstr>
      <vt:lpstr>Apresentação do PowerPoint</vt:lpstr>
      <vt:lpstr>Governança de Dados para Integração 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Implementando o Modelo Canônico Governança</vt:lpstr>
      <vt:lpstr>Implementando o Modelo Canônico Gerindo a Informação em Integração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Santos</dc:creator>
  <cp:lastModifiedBy>Henrique Morais</cp:lastModifiedBy>
  <cp:revision>714</cp:revision>
  <dcterms:created xsi:type="dcterms:W3CDTF">2014-01-28T19:15:09Z</dcterms:created>
  <dcterms:modified xsi:type="dcterms:W3CDTF">2015-03-11T16:25:59Z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0x010100903CEB27C93D1A4CA8BB4D99BD509FBF</vt:lpwstr>
  </property>
</Properties>
</file>