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39" r:id="rId2"/>
    <p:sldId id="357" r:id="rId3"/>
    <p:sldId id="361" r:id="rId4"/>
    <p:sldId id="257" r:id="rId5"/>
    <p:sldId id="340" r:id="rId6"/>
    <p:sldId id="362" r:id="rId7"/>
    <p:sldId id="363" r:id="rId8"/>
    <p:sldId id="346" r:id="rId9"/>
    <p:sldId id="347" r:id="rId10"/>
    <p:sldId id="348" r:id="rId11"/>
    <p:sldId id="349" r:id="rId12"/>
    <p:sldId id="360" r:id="rId13"/>
    <p:sldId id="358" r:id="rId14"/>
    <p:sldId id="356" r:id="rId15"/>
    <p:sldId id="259" r:id="rId1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A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64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984" y="2244254"/>
            <a:ext cx="5544488" cy="1263600"/>
          </a:xfrm>
        </p:spPr>
        <p:txBody>
          <a:bodyPr>
            <a:noAutofit/>
          </a:bodyPr>
          <a:lstStyle/>
          <a:p>
            <a:r>
              <a:rPr lang="pt-BR" sz="2800" dirty="0" smtClean="0"/>
              <a:t>Framework de Execução SOA</a:t>
            </a:r>
            <a:br>
              <a:rPr lang="pt-BR" sz="2800" dirty="0" smtClean="0"/>
            </a:br>
            <a:r>
              <a:rPr lang="pt-BR" sz="2400" dirty="0" smtClean="0"/>
              <a:t>Blueprint </a:t>
            </a:r>
            <a:r>
              <a:rPr lang="pt-BR" sz="2400" dirty="0" smtClean="0"/>
              <a:t>v1.10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000" i="1" dirty="0" smtClean="0"/>
              <a:t>Sumário Executivo</a:t>
            </a:r>
            <a:endParaRPr lang="pt-BR" sz="2000" b="0" i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4936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2014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3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" y="2067694"/>
            <a:ext cx="4400550" cy="270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Framework de Execução</a:t>
            </a:r>
            <a:br>
              <a:rPr lang="pt-BR" dirty="0"/>
            </a:br>
            <a:r>
              <a:rPr lang="pt-BR" b="0" i="1" dirty="0" smtClean="0"/>
              <a:t>Serviços de Infraestrutura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788024" y="1275606"/>
            <a:ext cx="3790776" cy="3151632"/>
          </a:xfrm>
        </p:spPr>
        <p:txBody>
          <a:bodyPr/>
          <a:lstStyle/>
          <a:p>
            <a:r>
              <a:rPr lang="pt-BR" b="1" dirty="0" smtClean="0"/>
              <a:t>Serviços de Dados Referência</a:t>
            </a:r>
            <a:endParaRPr lang="pt-BR" b="1" dirty="0"/>
          </a:p>
          <a:p>
            <a:r>
              <a:rPr lang="pt-BR" dirty="0" smtClean="0"/>
              <a:t>Provê facilidades relacionados com os Dados de Referência;</a:t>
            </a:r>
          </a:p>
          <a:p>
            <a:r>
              <a:rPr lang="pt-BR" b="1" dirty="0" smtClean="0"/>
              <a:t>Serviços de Log</a:t>
            </a:r>
          </a:p>
          <a:p>
            <a:r>
              <a:rPr lang="pt-BR" dirty="0"/>
              <a:t>Provê facilidades relacionados com </a:t>
            </a:r>
            <a:r>
              <a:rPr lang="pt-BR" dirty="0" smtClean="0"/>
              <a:t>os Logs;</a:t>
            </a:r>
          </a:p>
          <a:p>
            <a:r>
              <a:rPr lang="pt-BR" b="1" dirty="0" smtClean="0"/>
              <a:t>Serviços de Erros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Provê facilidades relacionados com </a:t>
            </a:r>
            <a:r>
              <a:rPr lang="pt-BR" dirty="0" smtClean="0"/>
              <a:t>o gerenciamento dos Erros/Códigos de Retorno da Framework e </a:t>
            </a:r>
            <a:r>
              <a:rPr lang="pt-BR" dirty="0" err="1" smtClean="0"/>
              <a:t>APIs</a:t>
            </a:r>
            <a:r>
              <a:rPr lang="pt-BR" dirty="0"/>
              <a:t>;</a:t>
            </a:r>
          </a:p>
          <a:p>
            <a:r>
              <a:rPr lang="pt-BR" b="1" dirty="0" smtClean="0"/>
              <a:t>Serviços de Configuração</a:t>
            </a:r>
          </a:p>
          <a:p>
            <a:r>
              <a:rPr lang="pt-BR" dirty="0"/>
              <a:t>Provê facilidades relacionados com o </a:t>
            </a:r>
            <a:r>
              <a:rPr lang="pt-BR" dirty="0" smtClean="0"/>
              <a:t>Catálogo Operacional e gerenciamento de configurações de serviços.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51520" y="1203598"/>
            <a:ext cx="4458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Os </a:t>
            </a:r>
            <a:r>
              <a:rPr lang="pt-BR" b="1" dirty="0" smtClean="0"/>
              <a:t>Serviços de Infraestrutura </a:t>
            </a:r>
            <a:r>
              <a:rPr lang="pt-BR" dirty="0" smtClean="0"/>
              <a:t>são componentes </a:t>
            </a:r>
            <a:r>
              <a:rPr lang="pt-BR" dirty="0"/>
              <a:t>“aplicativos</a:t>
            </a:r>
            <a:r>
              <a:rPr lang="pt-BR" dirty="0" smtClean="0"/>
              <a:t>” da framework que servirão de </a:t>
            </a:r>
            <a:r>
              <a:rPr lang="pt-BR" dirty="0"/>
              <a:t>suporte à arquitetura </a:t>
            </a:r>
            <a:r>
              <a:rPr lang="pt-BR" dirty="0" smtClean="0"/>
              <a:t>de serviços</a:t>
            </a:r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67544" y="3147814"/>
            <a:ext cx="410445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6503124" y="721141"/>
            <a:ext cx="589156" cy="33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1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6" y="2415472"/>
            <a:ext cx="4081636" cy="23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Framework de Execução</a:t>
            </a:r>
            <a:br>
              <a:rPr lang="pt-BR" dirty="0"/>
            </a:br>
            <a:r>
              <a:rPr lang="pt-BR" b="0" i="1" dirty="0" smtClean="0"/>
              <a:t>Modelo de Metadados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788024" y="1222059"/>
            <a:ext cx="3790776" cy="3797963"/>
          </a:xfrm>
        </p:spPr>
        <p:txBody>
          <a:bodyPr/>
          <a:lstStyle/>
          <a:p>
            <a:r>
              <a:rPr lang="pt-BR" b="1" dirty="0" smtClean="0"/>
              <a:t>Dados Referência</a:t>
            </a:r>
            <a:endParaRPr lang="pt-BR" b="1" dirty="0"/>
          </a:p>
          <a:p>
            <a:r>
              <a:rPr lang="pt-BR" dirty="0" smtClean="0"/>
              <a:t>Entidades relacionados com a gestão de Dados Referência utilizada pela integração – Tabelas </a:t>
            </a:r>
            <a:r>
              <a:rPr lang="pt-BR" dirty="0" err="1" smtClean="0"/>
              <a:t>Code</a:t>
            </a:r>
            <a:r>
              <a:rPr lang="pt-BR" dirty="0" smtClean="0"/>
              <a:t>/</a:t>
            </a:r>
            <a:r>
              <a:rPr lang="pt-BR" dirty="0" err="1" smtClean="0"/>
              <a:t>Decode</a:t>
            </a:r>
            <a:r>
              <a:rPr lang="pt-BR" dirty="0" smtClean="0"/>
              <a:t>;</a:t>
            </a:r>
          </a:p>
          <a:p>
            <a:r>
              <a:rPr lang="pt-BR" b="1" dirty="0" smtClean="0"/>
              <a:t>Logs</a:t>
            </a:r>
          </a:p>
          <a:p>
            <a:r>
              <a:rPr lang="pt-BR" dirty="0" smtClean="0"/>
              <a:t>Entidades relacionadas com a gestão de logs de auditoria;</a:t>
            </a:r>
          </a:p>
          <a:p>
            <a:r>
              <a:rPr lang="pt-BR" b="1" dirty="0" smtClean="0"/>
              <a:t>Configuração </a:t>
            </a:r>
            <a:r>
              <a:rPr lang="pt-BR" b="1" dirty="0"/>
              <a:t>de </a:t>
            </a:r>
            <a:r>
              <a:rPr lang="pt-BR" b="1" dirty="0" smtClean="0"/>
              <a:t>Erros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Entidades relacionadas com a gestão </a:t>
            </a:r>
            <a:r>
              <a:rPr lang="pt-BR" dirty="0" smtClean="0"/>
              <a:t>das </a:t>
            </a:r>
            <a:r>
              <a:rPr lang="pt-BR" dirty="0"/>
              <a:t>configurações dos </a:t>
            </a:r>
            <a:r>
              <a:rPr lang="pt-BR" dirty="0" smtClean="0"/>
              <a:t>Erros/Códigos de Retorno da Framework e mapeamentos destes para as </a:t>
            </a:r>
            <a:r>
              <a:rPr lang="pt-BR" dirty="0" err="1" smtClean="0"/>
              <a:t>APIs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Catálogo Operacional</a:t>
            </a:r>
            <a:endParaRPr lang="pt-BR" b="1" dirty="0"/>
          </a:p>
          <a:p>
            <a:r>
              <a:rPr lang="pt-BR" dirty="0" smtClean="0"/>
              <a:t>Entidades relacionadas com o catálogo operacional de serviços e a as configurações destes.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51520" y="1203598"/>
            <a:ext cx="4458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b="1" dirty="0" smtClean="0"/>
              <a:t>Modelo de Metadados </a:t>
            </a:r>
            <a:r>
              <a:rPr lang="pt-BR" dirty="0" smtClean="0"/>
              <a:t>são as entidades técnicas de </a:t>
            </a:r>
            <a:r>
              <a:rPr lang="pt-BR" dirty="0"/>
              <a:t>dados que suportam a framework de execução</a:t>
            </a:r>
            <a:r>
              <a:rPr lang="pt-BR" dirty="0" smtClean="0"/>
              <a:t>. Eles serão geridos pelos </a:t>
            </a:r>
            <a:r>
              <a:rPr lang="pt-BR" b="1" dirty="0" smtClean="0"/>
              <a:t>Gerenciadores</a:t>
            </a:r>
            <a:r>
              <a:rPr lang="pt-BR" dirty="0" smtClean="0"/>
              <a:t> da Console Administrativa ou manipulados por</a:t>
            </a:r>
            <a:r>
              <a:rPr lang="pt-BR" b="1" dirty="0" smtClean="0"/>
              <a:t> Serviços de Infraestrutura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5536" y="4083918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6503124" y="721141"/>
            <a:ext cx="589156" cy="33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Console Administrativa</a:t>
            </a:r>
            <a:br>
              <a:rPr lang="pt-BR" dirty="0" smtClean="0"/>
            </a:br>
            <a:r>
              <a:rPr lang="pt-BR" b="0" i="1" dirty="0" smtClean="0"/>
              <a:t>Arquitetura Técnica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47614"/>
            <a:ext cx="187337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227929" y="1469241"/>
            <a:ext cx="174609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195736" y="1059582"/>
            <a:ext cx="4752528" cy="3970318"/>
          </a:xfrm>
        </p:spPr>
        <p:txBody>
          <a:bodyPr/>
          <a:lstStyle/>
          <a:p>
            <a:r>
              <a:rPr lang="pt-BR" dirty="0" smtClean="0"/>
              <a:t>Aplicação a ser implementada </a:t>
            </a:r>
            <a:r>
              <a:rPr lang="pt-BR" dirty="0"/>
              <a:t>de acordo com as especificações </a:t>
            </a:r>
            <a:r>
              <a:rPr lang="pt-BR" b="1" dirty="0"/>
              <a:t>Java EE 5.0 </a:t>
            </a:r>
            <a:r>
              <a:rPr lang="pt-BR" dirty="0"/>
              <a:t>(compatível com o </a:t>
            </a:r>
            <a:r>
              <a:rPr lang="pt-BR" b="1" dirty="0"/>
              <a:t>Oracle </a:t>
            </a:r>
            <a:r>
              <a:rPr lang="pt-BR" b="1" dirty="0" err="1"/>
              <a:t>Weblogic</a:t>
            </a:r>
            <a:r>
              <a:rPr lang="pt-BR" b="1" dirty="0"/>
              <a:t> </a:t>
            </a:r>
            <a:r>
              <a:rPr lang="pt-BR" b="1" dirty="0" smtClean="0"/>
              <a:t>12c</a:t>
            </a:r>
            <a:r>
              <a:rPr lang="pt-BR" dirty="0" smtClean="0"/>
              <a:t>), e a </a:t>
            </a:r>
            <a:r>
              <a:rPr lang="pt-BR" dirty="0"/>
              <a:t>ser desenvolvida seguindo uma arquitetura </a:t>
            </a:r>
            <a:r>
              <a:rPr lang="pt-BR" dirty="0" err="1"/>
              <a:t>multi-camadas</a:t>
            </a:r>
            <a:r>
              <a:rPr lang="pt-BR" dirty="0" smtClean="0"/>
              <a:t>:</a:t>
            </a:r>
          </a:p>
          <a:p>
            <a:pPr marL="0" lvl="1"/>
            <a:r>
              <a:rPr lang="pt-BR" sz="1400" b="1" dirty="0">
                <a:latin typeface="Arial"/>
                <a:cs typeface="Arial"/>
              </a:rPr>
              <a:t>Interface</a:t>
            </a:r>
            <a:r>
              <a:rPr lang="pt-BR" sz="1400" dirty="0">
                <a:latin typeface="Arial"/>
                <a:cs typeface="Arial"/>
              </a:rPr>
              <a:t> - Camada de interface com a aplicação, esta camada se subdivide em dois módulos:  </a:t>
            </a:r>
            <a:endParaRPr lang="pt-BR" sz="1400" dirty="0" smtClean="0">
              <a:latin typeface="Arial"/>
              <a:cs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 err="1" smtClean="0">
                <a:latin typeface="Arial"/>
                <a:cs typeface="Arial"/>
              </a:rPr>
              <a:t>User</a:t>
            </a:r>
            <a:r>
              <a:rPr lang="pt-BR" sz="1400" b="1" dirty="0" smtClean="0">
                <a:latin typeface="Arial"/>
                <a:cs typeface="Arial"/>
              </a:rPr>
              <a:t> Interface </a:t>
            </a:r>
            <a:r>
              <a:rPr lang="pt-BR" sz="1400" dirty="0">
                <a:latin typeface="Arial"/>
                <a:cs typeface="Arial"/>
              </a:rPr>
              <a:t>- Camada de apresentação (Interface com usuário)  </a:t>
            </a:r>
            <a:endParaRPr lang="pt-BR" sz="1400" dirty="0" smtClean="0">
              <a:latin typeface="Arial"/>
              <a:cs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latin typeface="Arial"/>
                <a:cs typeface="Arial"/>
              </a:rPr>
              <a:t>API</a:t>
            </a:r>
            <a:r>
              <a:rPr lang="pt-BR" sz="1400" dirty="0" smtClean="0">
                <a:latin typeface="Arial"/>
                <a:cs typeface="Arial"/>
              </a:rPr>
              <a:t> – </a:t>
            </a:r>
            <a:r>
              <a:rPr lang="pt-BR" sz="1400" dirty="0">
                <a:latin typeface="Arial"/>
                <a:cs typeface="Arial"/>
              </a:rPr>
              <a:t>Camada de comunicação, a</a:t>
            </a:r>
            <a:r>
              <a:rPr lang="pt-BR" sz="1400" dirty="0" smtClean="0">
                <a:latin typeface="Arial"/>
                <a:cs typeface="Arial"/>
              </a:rPr>
              <a:t> </a:t>
            </a:r>
            <a:r>
              <a:rPr lang="pt-BR" sz="1400" dirty="0">
                <a:latin typeface="Arial"/>
                <a:cs typeface="Arial"/>
              </a:rPr>
              <a:t>ser implementado uma instância do </a:t>
            </a:r>
            <a:r>
              <a:rPr lang="pt-BR" sz="1400" b="1" i="1" dirty="0" err="1">
                <a:latin typeface="Arial"/>
                <a:cs typeface="Arial"/>
              </a:rPr>
              <a:t>Pattern</a:t>
            </a:r>
            <a:r>
              <a:rPr lang="pt-BR" sz="1400" b="1" i="1" dirty="0">
                <a:latin typeface="Arial"/>
                <a:cs typeface="Arial"/>
              </a:rPr>
              <a:t> </a:t>
            </a:r>
            <a:r>
              <a:rPr lang="pt-BR" sz="1400" b="1" i="1" dirty="0" err="1">
                <a:latin typeface="Arial"/>
                <a:cs typeface="Arial"/>
              </a:rPr>
              <a:t>Façade</a:t>
            </a:r>
            <a:r>
              <a:rPr lang="pt-BR" sz="1400" b="1" i="1" dirty="0">
                <a:latin typeface="Arial"/>
                <a:cs typeface="Arial"/>
              </a:rPr>
              <a:t> </a:t>
            </a:r>
            <a:r>
              <a:rPr lang="pt-BR" sz="1400" dirty="0">
                <a:latin typeface="Arial"/>
                <a:cs typeface="Arial"/>
              </a:rPr>
              <a:t>para toda API a ser exposta para a Arquitetura de </a:t>
            </a:r>
            <a:r>
              <a:rPr lang="pt-BR" sz="1400" dirty="0" smtClean="0">
                <a:latin typeface="Arial"/>
                <a:cs typeface="Arial"/>
              </a:rPr>
              <a:t>Serviços como </a:t>
            </a:r>
            <a:r>
              <a:rPr lang="pt-BR" sz="1400" b="1" dirty="0">
                <a:latin typeface="Arial"/>
                <a:cs typeface="Arial"/>
              </a:rPr>
              <a:t>S</a:t>
            </a:r>
            <a:r>
              <a:rPr lang="pt-BR" sz="1400" b="1" dirty="0" smtClean="0">
                <a:latin typeface="Arial"/>
                <a:cs typeface="Arial"/>
              </a:rPr>
              <a:t>erviços de Infraestrutura</a:t>
            </a:r>
            <a:r>
              <a:rPr lang="pt-BR" sz="1400" dirty="0" smtClean="0">
                <a:latin typeface="Arial"/>
                <a:cs typeface="Arial"/>
              </a:rPr>
              <a:t>.</a:t>
            </a:r>
            <a:endParaRPr lang="pt-BR" sz="1400" dirty="0">
              <a:latin typeface="Arial"/>
              <a:cs typeface="Arial"/>
            </a:endParaRPr>
          </a:p>
          <a:p>
            <a:pPr marL="0" lvl="1"/>
            <a:r>
              <a:rPr lang="pt-BR" sz="1400" b="1" dirty="0">
                <a:latin typeface="Arial"/>
                <a:cs typeface="Arial"/>
              </a:rPr>
              <a:t>Aplicação</a:t>
            </a:r>
            <a:r>
              <a:rPr lang="pt-BR" sz="1400" dirty="0">
                <a:latin typeface="Arial"/>
                <a:cs typeface="Arial"/>
              </a:rPr>
              <a:t> – Módulos EJB que implementam a camada funcional, onde as regras e requisitos funcionais devem ser implementadas;</a:t>
            </a:r>
          </a:p>
          <a:p>
            <a:pPr marL="0" lvl="1"/>
            <a:r>
              <a:rPr lang="pt-BR" sz="1400" b="1" dirty="0" smtClean="0">
                <a:latin typeface="Arial"/>
                <a:cs typeface="Arial"/>
              </a:rPr>
              <a:t>Persistência</a:t>
            </a:r>
            <a:r>
              <a:rPr lang="pt-BR" sz="1400" dirty="0" smtClean="0">
                <a:latin typeface="Arial"/>
                <a:cs typeface="Arial"/>
              </a:rPr>
              <a:t> </a:t>
            </a:r>
            <a:r>
              <a:rPr lang="pt-BR" sz="1400" dirty="0">
                <a:latin typeface="Arial"/>
                <a:cs typeface="Arial"/>
              </a:rPr>
              <a:t>- Camada de persistência de dados</a:t>
            </a:r>
            <a:r>
              <a:rPr lang="pt-BR" sz="1400" dirty="0" smtClean="0">
                <a:latin typeface="Arial"/>
                <a:cs typeface="Arial"/>
              </a:rPr>
              <a:t>; com a possibilidade de se pode usar caching</a:t>
            </a:r>
            <a:r>
              <a:rPr lang="pt-BR" sz="1400" dirty="0">
                <a:latin typeface="Arial"/>
                <a:cs typeface="Arial"/>
              </a:rPr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1"/>
            <a:ext cx="162222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Framework de Execução</a:t>
            </a:r>
            <a:br>
              <a:rPr lang="pt-BR" dirty="0" smtClean="0"/>
            </a:br>
            <a:r>
              <a:rPr lang="pt-BR" b="0" i="1" dirty="0" smtClean="0"/>
              <a:t>Arquitetura Técnica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84" y="1059582"/>
            <a:ext cx="8327280" cy="523220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b="1" dirty="0" smtClean="0"/>
              <a:t>Arquitetura Técnica </a:t>
            </a:r>
            <a:r>
              <a:rPr lang="pt-BR" dirty="0" smtClean="0"/>
              <a:t>que vai suportar os componentes da </a:t>
            </a:r>
            <a:r>
              <a:rPr lang="pt-BR" b="1" dirty="0" smtClean="0"/>
              <a:t>Framework de Execução </a:t>
            </a:r>
            <a:r>
              <a:rPr lang="pt-BR" dirty="0" smtClean="0"/>
              <a:t>é baseada no </a:t>
            </a:r>
            <a:r>
              <a:rPr lang="pt-BR" b="1" dirty="0" smtClean="0"/>
              <a:t>Oracle SOA Suite 12c</a:t>
            </a:r>
            <a:r>
              <a:rPr lang="pt-BR" dirty="0" smtClean="0"/>
              <a:t>.</a:t>
            </a:r>
            <a:endParaRPr lang="pt-BR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813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123729" y="3178726"/>
            <a:ext cx="252028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716016" y="1923678"/>
            <a:ext cx="803040" cy="220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652120" y="2633190"/>
            <a:ext cx="2905527" cy="1519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Referência</a:t>
            </a:r>
            <a:br>
              <a:rPr lang="pt-BR" dirty="0"/>
            </a:br>
            <a:r>
              <a:rPr lang="pt-BR" b="0" i="1" dirty="0" smtClean="0"/>
              <a:t>Modelo de Governança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339752" y="1203598"/>
            <a:ext cx="6239048" cy="523220"/>
          </a:xfrm>
        </p:spPr>
        <p:txBody>
          <a:bodyPr/>
          <a:lstStyle/>
          <a:p>
            <a:r>
              <a:rPr lang="pt-BR" dirty="0" smtClean="0"/>
              <a:t>Propõem-se a seguinte estrutura para o acompanhamento da evolução do da Arquitetura de Referência nas diferentes fases da sua evolução.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5606"/>
            <a:ext cx="1613686" cy="358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411760" y="1779662"/>
            <a:ext cx="6239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</a:t>
            </a:r>
            <a:r>
              <a:rPr lang="pt-BR" b="1" dirty="0" smtClean="0"/>
              <a:t>equipa de coordenação</a:t>
            </a:r>
            <a:r>
              <a:rPr lang="pt-BR" dirty="0" smtClean="0"/>
              <a:t>, suportada por uma </a:t>
            </a:r>
            <a:r>
              <a:rPr lang="pt-BR" b="1" dirty="0" smtClean="0"/>
              <a:t>equipa de apoio</a:t>
            </a:r>
            <a:r>
              <a:rPr lang="pt-BR" dirty="0" smtClean="0"/>
              <a:t>, que se reunirão regularmente para avaliar a evolução do desenvolvimento inicial da Arquitetura e de propostas de alterações. Estas equipas teriam a participação tanto das </a:t>
            </a:r>
            <a:r>
              <a:rPr lang="pt-BR" b="1" dirty="0" smtClean="0"/>
              <a:t>equipas Oi envolvidas</a:t>
            </a:r>
            <a:r>
              <a:rPr lang="pt-BR" dirty="0" smtClean="0"/>
              <a:t>, da </a:t>
            </a:r>
            <a:r>
              <a:rPr lang="pt-BR" b="1" dirty="0" smtClean="0"/>
              <a:t>equipa PTINS </a:t>
            </a:r>
            <a:r>
              <a:rPr lang="pt-BR" dirty="0" smtClean="0"/>
              <a:t>responsável pelo desenvolvimento e manutenção da Arquitetura e por um membro da </a:t>
            </a:r>
            <a:r>
              <a:rPr lang="pt-BR" b="1" dirty="0" smtClean="0"/>
              <a:t>Oracle</a:t>
            </a:r>
            <a:r>
              <a:rPr lang="pt-BR" dirty="0" smtClean="0"/>
              <a:t>, para avaliar aderência aos padrões do Produto.</a:t>
            </a:r>
          </a:p>
          <a:p>
            <a:endParaRPr lang="pt-BR" dirty="0"/>
          </a:p>
          <a:p>
            <a:r>
              <a:rPr lang="pt-BR" b="1" dirty="0" smtClean="0"/>
              <a:t>Fase de Desenvolvimento Inicial</a:t>
            </a:r>
          </a:p>
          <a:p>
            <a:r>
              <a:rPr lang="pt-BR" dirty="0" smtClean="0"/>
              <a:t>Durante esta fase, propõem-se reuniões semanais para acompanhar o processo de desenvolvimento da </a:t>
            </a:r>
            <a:r>
              <a:rPr lang="pt-BR" b="1" dirty="0" smtClean="0"/>
              <a:t>Framework de Execução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Fase de Evolução</a:t>
            </a:r>
          </a:p>
          <a:p>
            <a:r>
              <a:rPr lang="pt-BR" dirty="0" smtClean="0"/>
              <a:t>Durante esta fase, propõem-se reuniões mensais, para avaliar as propostas de melhorias</a:t>
            </a:r>
            <a:r>
              <a:rPr lang="pt-BR" dirty="0"/>
              <a:t> </a:t>
            </a:r>
            <a:r>
              <a:rPr lang="pt-BR" dirty="0" smtClean="0"/>
              <a:t>e/ou correções da Arquitetura de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3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5281613" y="4873625"/>
            <a:ext cx="3862387" cy="2667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8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72159"/>
              </p:ext>
            </p:extLst>
          </p:nvPr>
        </p:nvGraphicFramePr>
        <p:xfrm>
          <a:off x="467544" y="1175638"/>
          <a:ext cx="828092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</a:t>
                      </a:r>
                      <a:r>
                        <a:rPr lang="pt-BR" sz="1200" baseline="0" dirty="0" smtClean="0"/>
                        <a:t>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06/03/2015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Apresentação Executiva</a:t>
                      </a:r>
                      <a:r>
                        <a:rPr lang="pt-BR" sz="1200" baseline="0" dirty="0" smtClean="0"/>
                        <a:t> da Framework de Execução que suporta a Arquitetura de Referência SOA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10/03/2015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Introdução de 2 slides extra sobre o enquadramento da Framework com</a:t>
                      </a:r>
                      <a:r>
                        <a:rPr lang="pt-BR" sz="1200" baseline="0" dirty="0" smtClean="0"/>
                        <a:t> a Arquitetura de Referência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03071"/>
              </p:ext>
            </p:extLst>
          </p:nvPr>
        </p:nvGraphicFramePr>
        <p:xfrm>
          <a:off x="467544" y="1175638"/>
          <a:ext cx="8136904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Documento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0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6534000" cy="523220"/>
          </a:xfrm>
        </p:spPr>
        <p:txBody>
          <a:bodyPr/>
          <a:lstStyle/>
          <a:p>
            <a:r>
              <a:rPr lang="pt-BR" dirty="0" smtClean="0"/>
              <a:t>01 Framework de Execução </a:t>
            </a:r>
            <a:r>
              <a:rPr lang="pt-BR" dirty="0"/>
              <a:t>–</a:t>
            </a:r>
            <a:r>
              <a:rPr lang="pt-BR" b="0" dirty="0"/>
              <a:t> </a:t>
            </a:r>
            <a:r>
              <a:rPr lang="pt-BR" b="0" dirty="0" smtClean="0"/>
              <a:t>Descrição executiva das funcionalidades e arquitetura técnica.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523220"/>
          </a:xfrm>
        </p:spPr>
        <p:txBody>
          <a:bodyPr/>
          <a:lstStyle/>
          <a:p>
            <a:r>
              <a:rPr lang="pt-BR" dirty="0" smtClean="0"/>
              <a:t>Este documento tem como objetivo apresentar um sumário executivo da </a:t>
            </a:r>
            <a:r>
              <a:rPr lang="pt-BR" b="1" dirty="0" smtClean="0"/>
              <a:t>Framework de Execução SOA</a:t>
            </a:r>
            <a:r>
              <a:rPr lang="pt-BR" dirty="0" smtClean="0"/>
              <a:t> e os componentes que fazem parte dela.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923330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smtClean="0"/>
              <a:t>Referência</a:t>
            </a:r>
            <a:br>
              <a:rPr lang="pt-BR" dirty="0" smtClean="0"/>
            </a:br>
            <a:r>
              <a:rPr lang="pt-BR" b="0" i="1" dirty="0" smtClean="0"/>
              <a:t>Modelo Conceitual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499992" y="1357200"/>
            <a:ext cx="4078808" cy="2850011"/>
          </a:xfrm>
        </p:spPr>
        <p:txBody>
          <a:bodyPr/>
          <a:lstStyle/>
          <a:p>
            <a:r>
              <a:rPr lang="pt-BR" dirty="0" smtClean="0"/>
              <a:t>Uma Arquitetura de Referência define os </a:t>
            </a:r>
            <a:r>
              <a:rPr lang="pt-BR" b="1" dirty="0" smtClean="0"/>
              <a:t>padrões</a:t>
            </a:r>
            <a:r>
              <a:rPr lang="pt-BR" dirty="0" smtClean="0"/>
              <a:t> a serem empregados e identifica as </a:t>
            </a:r>
            <a:r>
              <a:rPr lang="pt-BR" b="1" dirty="0" smtClean="0"/>
              <a:t>camadas</a:t>
            </a:r>
            <a:r>
              <a:rPr lang="pt-BR" dirty="0" smtClean="0"/>
              <a:t> e </a:t>
            </a:r>
            <a:r>
              <a:rPr lang="pt-BR" b="1" dirty="0" smtClean="0"/>
              <a:t>componentes</a:t>
            </a:r>
            <a:r>
              <a:rPr lang="pt-BR" dirty="0" smtClean="0"/>
              <a:t> necessários para  a implementação duma Arquitetura de Serviços (SOA).</a:t>
            </a:r>
          </a:p>
          <a:p>
            <a:endParaRPr lang="pt-BR" dirty="0"/>
          </a:p>
          <a:p>
            <a:r>
              <a:rPr lang="pt-BR" dirty="0" smtClean="0"/>
              <a:t>Serve também de </a:t>
            </a:r>
            <a:r>
              <a:rPr lang="pt-BR" b="1" dirty="0" smtClean="0"/>
              <a:t>referência</a:t>
            </a:r>
            <a:r>
              <a:rPr lang="pt-BR" dirty="0" smtClean="0"/>
              <a:t> para determinar a </a:t>
            </a:r>
            <a:r>
              <a:rPr lang="pt-BR" b="1" dirty="0" smtClean="0"/>
              <a:t>arquitetura técnica </a:t>
            </a:r>
            <a:r>
              <a:rPr lang="pt-BR" dirty="0" smtClean="0"/>
              <a:t>e os processos geridos pela </a:t>
            </a:r>
            <a:r>
              <a:rPr lang="pt-BR" b="1" dirty="0" smtClean="0"/>
              <a:t>governança</a:t>
            </a:r>
            <a:r>
              <a:rPr lang="pt-BR" dirty="0" smtClean="0"/>
              <a:t> SOA.</a:t>
            </a:r>
          </a:p>
          <a:p>
            <a:endParaRPr lang="pt-BR" dirty="0"/>
          </a:p>
          <a:p>
            <a:r>
              <a:rPr lang="pt-BR" dirty="0" smtClean="0"/>
              <a:t>A nossa </a:t>
            </a:r>
            <a:r>
              <a:rPr lang="pt-BR" dirty="0"/>
              <a:t>arquitetura </a:t>
            </a:r>
            <a:r>
              <a:rPr lang="pt-BR" dirty="0" smtClean="0"/>
              <a:t>é baseada na arquitetura SOA </a:t>
            </a:r>
            <a:r>
              <a:rPr lang="pt-BR" dirty="0"/>
              <a:t>de referência do </a:t>
            </a:r>
            <a:r>
              <a:rPr lang="pt-BR" i="1" dirty="0" smtClean="0"/>
              <a:t>“The </a:t>
            </a:r>
            <a:r>
              <a:rPr lang="pt-BR" i="1" dirty="0"/>
              <a:t>Open </a:t>
            </a:r>
            <a:r>
              <a:rPr lang="pt-BR" i="1" dirty="0" err="1" smtClean="0"/>
              <a:t>Group</a:t>
            </a:r>
            <a:r>
              <a:rPr lang="pt-BR" i="1" dirty="0" smtClean="0"/>
              <a:t>”</a:t>
            </a:r>
            <a:endParaRPr lang="pt-BR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6"/>
            <a:ext cx="4000500" cy="227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1275606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 </a:t>
            </a:r>
            <a:r>
              <a:rPr lang="pt-PT" b="1" dirty="0"/>
              <a:t>Framework de </a:t>
            </a:r>
            <a:r>
              <a:rPr lang="pt-PT" b="1" dirty="0" smtClean="0"/>
              <a:t>Execução</a:t>
            </a:r>
            <a:r>
              <a:rPr lang="pt-PT" dirty="0" smtClean="0"/>
              <a:t>, </a:t>
            </a:r>
            <a:r>
              <a:rPr lang="pt-PT" dirty="0"/>
              <a:t>tem como objetivo </a:t>
            </a:r>
            <a:r>
              <a:rPr lang="pt-PT" dirty="0" smtClean="0"/>
              <a:t>definir linhas </a:t>
            </a:r>
            <a:r>
              <a:rPr lang="pt-PT" dirty="0"/>
              <a:t>de orientação, criando </a:t>
            </a:r>
            <a:r>
              <a:rPr lang="pt-PT" dirty="0" smtClean="0"/>
              <a:t>as regras </a:t>
            </a:r>
            <a:r>
              <a:rPr lang="pt-PT" dirty="0"/>
              <a:t>e metodologias para os componentes de </a:t>
            </a:r>
            <a:r>
              <a:rPr lang="pt-PT" dirty="0" smtClean="0"/>
              <a:t>integração da </a:t>
            </a:r>
            <a:r>
              <a:rPr lang="pt-PT" b="1" dirty="0" smtClean="0"/>
              <a:t>Arquitetura de Serviços</a:t>
            </a:r>
            <a:r>
              <a:rPr lang="pt-PT" dirty="0" smtClean="0"/>
              <a:t> </a:t>
            </a:r>
            <a:r>
              <a:rPr lang="pt-PT" dirty="0"/>
              <a:t>a implementar, uniformizando os desenvolvimentos, de forma </a:t>
            </a:r>
            <a:r>
              <a:rPr lang="pt-PT" dirty="0" smtClean="0"/>
              <a:t>a </a:t>
            </a:r>
            <a:r>
              <a:rPr lang="pt-PT" b="1" dirty="0" smtClean="0"/>
              <a:t>acelerar o desenvolvimento, </a:t>
            </a:r>
            <a:r>
              <a:rPr lang="pt-PT" dirty="0" smtClean="0"/>
              <a:t>através de padronização.</a:t>
            </a:r>
            <a:endParaRPr lang="pt-PT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06" y="2211710"/>
            <a:ext cx="4400550" cy="270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364"/>
            <a:ext cx="3024336" cy="171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223069" y="3389080"/>
            <a:ext cx="1116683" cy="56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Framework de Execução</a:t>
            </a:r>
            <a:br>
              <a:rPr lang="pt-BR" dirty="0" smtClean="0"/>
            </a:br>
            <a:r>
              <a:rPr lang="pt-BR" b="0" i="1" dirty="0" smtClean="0"/>
              <a:t>Objetivo</a:t>
            </a:r>
            <a:endParaRPr lang="pt-BR" b="0" i="1" dirty="0"/>
          </a:p>
        </p:txBody>
      </p:sp>
      <p:sp>
        <p:nvSpPr>
          <p:cNvPr id="16" name="Trapezoid 14"/>
          <p:cNvSpPr/>
          <p:nvPr/>
        </p:nvSpPr>
        <p:spPr>
          <a:xfrm rot="16200000">
            <a:off x="2086021" y="2753475"/>
            <a:ext cx="2451682" cy="1800201"/>
          </a:xfrm>
          <a:prstGeom prst="trapezoid">
            <a:avLst>
              <a:gd name="adj" fmla="val 50592"/>
            </a:avLst>
          </a:prstGeom>
          <a:solidFill>
            <a:schemeClr val="accent1">
              <a:lumMod val="50000"/>
              <a:alpha val="6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sz="1400" kern="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401906"/>
            <a:ext cx="4608512" cy="2970044"/>
          </a:xfrm>
        </p:spPr>
        <p:txBody>
          <a:bodyPr/>
          <a:lstStyle/>
          <a:p>
            <a:pPr eaLnBrk="0" hangingPunct="0">
              <a:spcBef>
                <a:spcPts val="336"/>
              </a:spcBef>
            </a:pPr>
            <a:r>
              <a:rPr lang="pt-BR" dirty="0" smtClean="0"/>
              <a:t>A </a:t>
            </a:r>
            <a:r>
              <a:rPr lang="pt-BR" b="1" dirty="0"/>
              <a:t>Framework de Execução </a:t>
            </a:r>
            <a:r>
              <a:rPr lang="pt-BR" dirty="0"/>
              <a:t>irá  </a:t>
            </a:r>
            <a:r>
              <a:rPr lang="pt-BR" dirty="0" smtClean="0"/>
              <a:t>disponibilizar serviços </a:t>
            </a:r>
            <a:r>
              <a:rPr lang="pt-BR" dirty="0"/>
              <a:t>e capacidades (</a:t>
            </a:r>
            <a:r>
              <a:rPr lang="pt-BR" b="1" dirty="0"/>
              <a:t>Serviços de Infraestrutura</a:t>
            </a:r>
            <a:r>
              <a:rPr lang="pt-BR" dirty="0"/>
              <a:t>) </a:t>
            </a:r>
            <a:r>
              <a:rPr lang="pt-BR" b="1" dirty="0"/>
              <a:t>reutilizáveis</a:t>
            </a:r>
            <a:r>
              <a:rPr lang="pt-BR" dirty="0"/>
              <a:t> por toda a </a:t>
            </a:r>
            <a:r>
              <a:rPr lang="pt-BR" b="1" dirty="0" smtClean="0"/>
              <a:t>Arquitetura </a:t>
            </a:r>
            <a:r>
              <a:rPr lang="pt-BR" b="1" dirty="0"/>
              <a:t>de </a:t>
            </a:r>
            <a:r>
              <a:rPr lang="pt-BR" b="1" dirty="0" smtClean="0"/>
              <a:t>Serviços</a:t>
            </a:r>
            <a:r>
              <a:rPr lang="pt-BR" dirty="0"/>
              <a:t>, tais como </a:t>
            </a:r>
            <a:r>
              <a:rPr lang="pt-BR" dirty="0" err="1"/>
              <a:t>Logging</a:t>
            </a:r>
            <a:r>
              <a:rPr lang="pt-BR" dirty="0"/>
              <a:t>, Gestão de Erros ou Tradutor de Dados de </a:t>
            </a:r>
            <a:r>
              <a:rPr lang="pt-BR" dirty="0" smtClean="0"/>
              <a:t>Referência através de </a:t>
            </a:r>
            <a:r>
              <a:rPr lang="pt-BR" b="1" dirty="0" smtClean="0"/>
              <a:t>Templates de Desenvolvimento</a:t>
            </a:r>
            <a:r>
              <a:rPr lang="pt-BR" dirty="0" smtClean="0"/>
              <a:t>.</a:t>
            </a:r>
            <a:endParaRPr lang="pt-BR" dirty="0"/>
          </a:p>
          <a:p>
            <a:pPr eaLnBrk="0" hangingPunct="0">
              <a:spcBef>
                <a:spcPts val="336"/>
              </a:spcBef>
            </a:pPr>
            <a:endParaRPr lang="pt-BR" dirty="0" smtClean="0"/>
          </a:p>
          <a:p>
            <a:pPr eaLnBrk="0" hangingPunct="0">
              <a:spcBef>
                <a:spcPts val="336"/>
              </a:spcBef>
            </a:pPr>
            <a:r>
              <a:rPr lang="pt-BR" dirty="0" smtClean="0"/>
              <a:t>Estes templates servirão de base para a </a:t>
            </a:r>
            <a:r>
              <a:rPr lang="pt-BR" b="1" dirty="0" smtClean="0"/>
              <a:t>implementação</a:t>
            </a:r>
            <a:r>
              <a:rPr lang="pt-BR" dirty="0" smtClean="0"/>
              <a:t> dos serviços funcionais da Arquitetura estruturados </a:t>
            </a:r>
            <a:r>
              <a:rPr lang="pt-BR" dirty="0"/>
              <a:t>em 3 camadas (Negócio, Orquestração e Aplicação</a:t>
            </a:r>
            <a:r>
              <a:rPr lang="pt-BR" dirty="0" smtClean="0"/>
              <a:t>) e reforçaram os </a:t>
            </a:r>
            <a:r>
              <a:rPr lang="pt-BR" b="1" dirty="0" smtClean="0"/>
              <a:t>padrões de desenvolvimento</a:t>
            </a:r>
            <a:r>
              <a:rPr lang="pt-BR" dirty="0" smtClean="0"/>
              <a:t> e </a:t>
            </a:r>
            <a:r>
              <a:rPr lang="pt-BR" b="1" dirty="0" smtClean="0"/>
              <a:t>implementações de referência </a:t>
            </a:r>
            <a:r>
              <a:rPr lang="pt-BR" dirty="0" smtClean="0"/>
              <a:t>desejados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5606"/>
            <a:ext cx="3744416" cy="33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768487" y="3936685"/>
            <a:ext cx="2551331" cy="60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Framework de Execução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Templates de Desenvolvimento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 rot="20094739">
            <a:off x="467633" y="2268108"/>
            <a:ext cx="316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TEMPLATES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DE DESENVOLVIMENTO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788024" y="1275606"/>
            <a:ext cx="3790776" cy="3625608"/>
          </a:xfrm>
        </p:spPr>
        <p:txBody>
          <a:bodyPr/>
          <a:lstStyle/>
          <a:p>
            <a:r>
              <a:rPr lang="pt-BR" b="1" dirty="0"/>
              <a:t>Console Administrativa</a:t>
            </a:r>
          </a:p>
          <a:p>
            <a:r>
              <a:rPr lang="pt-BR" dirty="0"/>
              <a:t>Aplicativo </a:t>
            </a:r>
            <a:r>
              <a:rPr lang="pt-BR" dirty="0" smtClean="0"/>
              <a:t>Web para </a:t>
            </a:r>
            <a:r>
              <a:rPr lang="pt-BR" dirty="0"/>
              <a:t>a gestão dos componentes do framework de execução e suporte à operação da arquitetura de serviços.</a:t>
            </a:r>
          </a:p>
          <a:p>
            <a:endParaRPr lang="pt-BR" b="1" dirty="0" smtClean="0"/>
          </a:p>
          <a:p>
            <a:r>
              <a:rPr lang="pt-BR" b="1" dirty="0" smtClean="0"/>
              <a:t>Serviços de Infraestrutura</a:t>
            </a:r>
          </a:p>
          <a:p>
            <a:r>
              <a:rPr lang="pt-BR" dirty="0" smtClean="0"/>
              <a:t>Componentes “aplicativos” de suporte à </a:t>
            </a:r>
            <a:r>
              <a:rPr lang="pt-BR" b="1" dirty="0" smtClean="0"/>
              <a:t>arquitetura de serviços</a:t>
            </a:r>
            <a:r>
              <a:rPr lang="pt-BR" dirty="0" smtClean="0"/>
              <a:t>, tais como </a:t>
            </a:r>
            <a:r>
              <a:rPr lang="pt-BR" dirty="0" err="1" smtClean="0"/>
              <a:t>Logging</a:t>
            </a:r>
            <a:r>
              <a:rPr lang="pt-BR" dirty="0" smtClean="0"/>
              <a:t>, </a:t>
            </a:r>
            <a:r>
              <a:rPr lang="pt-BR" dirty="0" err="1" smtClean="0"/>
              <a:t>Error</a:t>
            </a:r>
            <a:r>
              <a:rPr lang="pt-BR" dirty="0" smtClean="0"/>
              <a:t> </a:t>
            </a:r>
            <a:r>
              <a:rPr lang="pt-BR" dirty="0" err="1" smtClean="0"/>
              <a:t>Handling</a:t>
            </a:r>
            <a:r>
              <a:rPr lang="pt-BR" dirty="0" smtClean="0"/>
              <a:t>, Configuração e </a:t>
            </a:r>
            <a:r>
              <a:rPr lang="pt-BR" dirty="0" err="1" smtClean="0"/>
              <a:t>Code</a:t>
            </a:r>
            <a:r>
              <a:rPr lang="pt-BR" dirty="0" smtClean="0"/>
              <a:t>/</a:t>
            </a:r>
            <a:r>
              <a:rPr lang="pt-BR" dirty="0" err="1" smtClean="0"/>
              <a:t>Decode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b="1" dirty="0" smtClean="0"/>
              <a:t>Modelo de Metadados</a:t>
            </a:r>
          </a:p>
          <a:p>
            <a:r>
              <a:rPr lang="pt-BR" dirty="0" smtClean="0"/>
              <a:t>Entidades de dados que suportam a framework de execução.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1275606"/>
            <a:ext cx="4386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</a:t>
            </a:r>
            <a:r>
              <a:rPr lang="pt-BR" b="1" dirty="0" smtClean="0"/>
              <a:t>framework de execução </a:t>
            </a:r>
            <a:r>
              <a:rPr lang="pt-BR" dirty="0" smtClean="0"/>
              <a:t>provê serviços e capacidades reutilizáveis por toda a arquitetura de serviços e está dividida em 3 camadas.</a:t>
            </a: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" y="2067694"/>
            <a:ext cx="4400550" cy="270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6503124" y="751908"/>
            <a:ext cx="589156" cy="30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6503124" y="721141"/>
            <a:ext cx="589156" cy="33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Framework de Execução</a:t>
            </a:r>
            <a:br>
              <a:rPr lang="pt-BR" dirty="0" smtClean="0"/>
            </a:br>
            <a:r>
              <a:rPr lang="pt-BR" b="0" i="1" dirty="0" smtClean="0"/>
              <a:t>Blueprint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925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" y="2067694"/>
            <a:ext cx="4400550" cy="270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Framework de Execução</a:t>
            </a:r>
            <a:br>
              <a:rPr lang="pt-BR" dirty="0" smtClean="0"/>
            </a:br>
            <a:r>
              <a:rPr lang="pt-BR" b="0" i="1" dirty="0" smtClean="0"/>
              <a:t>Console Administrativa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788024" y="1203598"/>
            <a:ext cx="4355976" cy="3582519"/>
          </a:xfrm>
        </p:spPr>
        <p:txBody>
          <a:bodyPr/>
          <a:lstStyle/>
          <a:p>
            <a:r>
              <a:rPr lang="pt-BR" b="1" dirty="0" smtClean="0"/>
              <a:t>Gerenciador de Dados Referência</a:t>
            </a:r>
            <a:endParaRPr lang="pt-BR" b="1" dirty="0"/>
          </a:p>
          <a:p>
            <a:r>
              <a:rPr lang="pt-BR" dirty="0"/>
              <a:t>Componente responsável por </a:t>
            </a:r>
            <a:r>
              <a:rPr lang="pt-BR" dirty="0" smtClean="0"/>
              <a:t>visualizar a </a:t>
            </a:r>
            <a:r>
              <a:rPr lang="pt-BR" dirty="0"/>
              <a:t>configuração  de D</a:t>
            </a:r>
            <a:r>
              <a:rPr lang="pt-BR" dirty="0" smtClean="0"/>
              <a:t>ados Referência e indicar se esta está completa;</a:t>
            </a:r>
          </a:p>
          <a:p>
            <a:r>
              <a:rPr lang="pt-BR" b="1" dirty="0" smtClean="0"/>
              <a:t>Gerenciador de Logs</a:t>
            </a:r>
          </a:p>
          <a:p>
            <a:r>
              <a:rPr lang="pt-BR" dirty="0"/>
              <a:t>Componente responsável por visualizar </a:t>
            </a:r>
            <a:r>
              <a:rPr lang="pt-BR" dirty="0" smtClean="0"/>
              <a:t>os logs de auditoria e erros gerados pela arquitetura de serviços;</a:t>
            </a:r>
          </a:p>
          <a:p>
            <a:r>
              <a:rPr lang="pt-BR" b="1" dirty="0"/>
              <a:t>Gerenciador de </a:t>
            </a:r>
            <a:r>
              <a:rPr lang="pt-BR" b="1" dirty="0" smtClean="0"/>
              <a:t>Erros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Componente responsável </a:t>
            </a:r>
            <a:r>
              <a:rPr lang="pt-BR" dirty="0" smtClean="0"/>
              <a:t>pelas configurações </a:t>
            </a:r>
            <a:r>
              <a:rPr lang="pt-BR" dirty="0"/>
              <a:t>dos </a:t>
            </a:r>
            <a:r>
              <a:rPr lang="pt-BR" dirty="0" smtClean="0"/>
              <a:t>Erros/Códigos de Retorno da Framework e mapeamentos de erros/códigos de retorno das API. </a:t>
            </a:r>
            <a:endParaRPr lang="pt-BR" dirty="0"/>
          </a:p>
          <a:p>
            <a:r>
              <a:rPr lang="pt-BR" b="1" dirty="0" smtClean="0"/>
              <a:t>Gerenciador de Configuração</a:t>
            </a:r>
          </a:p>
          <a:p>
            <a:r>
              <a:rPr lang="pt-BR" dirty="0"/>
              <a:t>Componente responsável por gerenciar </a:t>
            </a:r>
            <a:r>
              <a:rPr lang="pt-BR" dirty="0" smtClean="0"/>
              <a:t>o catálogo operacional de serviços e a as configurações destes.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51520" y="1203598"/>
            <a:ext cx="4458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</a:t>
            </a:r>
            <a:r>
              <a:rPr lang="pt-BR" b="1" dirty="0" smtClean="0"/>
              <a:t>Console Administrativa </a:t>
            </a:r>
            <a:r>
              <a:rPr lang="pt-BR" dirty="0" smtClean="0"/>
              <a:t>vai prover capacidades de gestão dos serviços de infraestrutura da arquitetura e permitir a visualização dos dados da framework.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67544" y="2355726"/>
            <a:ext cx="41044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665"/>
            <a:ext cx="1654891" cy="9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6503124" y="721141"/>
            <a:ext cx="589156" cy="33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575167-1A4A-4FDC-8724-15004012E531}"/>
</file>

<file path=customXml/itemProps2.xml><?xml version="1.0" encoding="utf-8"?>
<ds:datastoreItem xmlns:ds="http://schemas.openxmlformats.org/officeDocument/2006/customXml" ds:itemID="{4A816B3D-1965-45AC-9D46-68765B50E7FB}"/>
</file>

<file path=customXml/itemProps3.xml><?xml version="1.0" encoding="utf-8"?>
<ds:datastoreItem xmlns:ds="http://schemas.openxmlformats.org/officeDocument/2006/customXml" ds:itemID="{A67AA40C-4E23-4097-B323-EFA8C3B28330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10417</TotalTime>
  <Words>1056</Words>
  <Application>Microsoft Office PowerPoint</Application>
  <PresentationFormat>Apresentação na tela (16:9)</PresentationFormat>
  <Paragraphs>109</Paragraphs>
  <Slides>15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Oi - PPTX - Template geral</vt:lpstr>
      <vt:lpstr>Framework de Execução SOA Blueprint v1.10 Sumário Executivo</vt:lpstr>
      <vt:lpstr>Controlo de Versão</vt:lpstr>
      <vt:lpstr>Referências</vt:lpstr>
      <vt:lpstr>Apresentação do PowerPoint</vt:lpstr>
      <vt:lpstr>Arquitetura de Referência Modelo Conceitual  </vt:lpstr>
      <vt:lpstr>Framework de Execução Objetivo</vt:lpstr>
      <vt:lpstr>Framework de Execução Templates de Desenvolvimento</vt:lpstr>
      <vt:lpstr>Framework de Execução Blueprint</vt:lpstr>
      <vt:lpstr>Framework de Execução Console Administrativa</vt:lpstr>
      <vt:lpstr>Framework de Execução Serviços de Infraestrutura</vt:lpstr>
      <vt:lpstr>Framework de Execução Modelo de Metadados</vt:lpstr>
      <vt:lpstr>Console Administrativa Arquitetura Técnica</vt:lpstr>
      <vt:lpstr>Framework de Execução Arquitetura Técnica</vt:lpstr>
      <vt:lpstr>Arquitetura de Referência Modelo de Governança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217</cp:revision>
  <dcterms:created xsi:type="dcterms:W3CDTF">2014-01-28T19:15:09Z</dcterms:created>
  <dcterms:modified xsi:type="dcterms:W3CDTF">2015-03-10T16:54:05Z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