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85" r:id="rId3"/>
    <p:sldId id="257" r:id="rId4"/>
    <p:sldId id="281" r:id="rId5"/>
    <p:sldId id="308" r:id="rId6"/>
    <p:sldId id="403" r:id="rId7"/>
    <p:sldId id="386" r:id="rId8"/>
    <p:sldId id="387" r:id="rId9"/>
    <p:sldId id="388" r:id="rId10"/>
    <p:sldId id="397" r:id="rId11"/>
    <p:sldId id="401" r:id="rId12"/>
    <p:sldId id="392" r:id="rId13"/>
    <p:sldId id="389" r:id="rId14"/>
    <p:sldId id="390" r:id="rId15"/>
    <p:sldId id="391" r:id="rId16"/>
    <p:sldId id="393" r:id="rId17"/>
    <p:sldId id="396" r:id="rId18"/>
    <p:sldId id="395" r:id="rId19"/>
    <p:sldId id="400" r:id="rId20"/>
    <p:sldId id="394" r:id="rId21"/>
    <p:sldId id="405" r:id="rId22"/>
    <p:sldId id="402" r:id="rId23"/>
    <p:sldId id="404" r:id="rId24"/>
    <p:sldId id="259" r:id="rId25"/>
    <p:sldId id="408" r:id="rId26"/>
    <p:sldId id="409" r:id="rId27"/>
    <p:sldId id="406" r:id="rId28"/>
    <p:sldId id="407" r:id="rId29"/>
    <p:sldId id="410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1" autoAdjust="0"/>
    <p:restoredTop sz="89165" autoAdjust="0"/>
  </p:normalViewPr>
  <p:slideViewPr>
    <p:cSldViewPr>
      <p:cViewPr varScale="1">
        <p:scale>
          <a:sx n="93" d="100"/>
          <a:sy n="93" d="100"/>
        </p:scale>
        <p:origin x="-75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– Adicionou-se</a:t>
            </a:r>
            <a:r>
              <a:rPr lang="pt-BR" baseline="0" dirty="0" smtClean="0"/>
              <a:t> ao sumário executivo o fato que as alterações mais significativas serão referenciadas com um ponto de exclamação.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1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Novo</a:t>
            </a:r>
            <a:r>
              <a:rPr lang="pt-BR" baseline="0" dirty="0" smtClean="0"/>
              <a:t> slide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0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</a:t>
            </a:r>
            <a:r>
              <a:rPr lang="pt-BR" baseline="0" dirty="0" smtClean="0"/>
              <a:t> 1.1 – Retirou-se o padrão </a:t>
            </a:r>
            <a:r>
              <a:rPr lang="pt-BR" baseline="0" dirty="0" err="1" smtClean="0"/>
              <a:t>Fire</a:t>
            </a:r>
            <a:r>
              <a:rPr lang="pt-BR" baseline="0" dirty="0" smtClean="0"/>
              <a:t>/</a:t>
            </a:r>
            <a:r>
              <a:rPr lang="pt-BR" baseline="0" dirty="0" err="1" smtClean="0"/>
              <a:t>Forget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7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– Alteração</a:t>
            </a:r>
            <a:r>
              <a:rPr lang="pt-BR" baseline="0" dirty="0" smtClean="0"/>
              <a:t> da Nota na estratégia de Compensação.</a:t>
            </a:r>
          </a:p>
          <a:p>
            <a:r>
              <a:rPr lang="pt-BR" baseline="0" dirty="0" smtClean="0"/>
              <a:t>Notas: Nenhuma outra estratégia de Tratamento de Erros é previsto no barramento (tal como republicação manual no barramento)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8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28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9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Tornou-se este slide menos dependente do protocolo da mensagem,</a:t>
            </a:r>
            <a:r>
              <a:rPr lang="pt-BR" baseline="0" dirty="0" smtClean="0"/>
              <a:t> eliminando-se as referências explícitas ao protocolo de mensagem padrão da arquitetura (SOAP), pois os provedores de serviço/API poderão não suportar. Generalizou-se.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1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Executive Summary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Contents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</a:t>
            </a:r>
            <a:r>
              <a:rPr lang="pt-PT" altLang="ja-JP" b="1" baseline="0" dirty="0" smtClean="0">
                <a:solidFill>
                  <a:srgbClr val="009AA6"/>
                </a:solidFill>
                <a:latin typeface="Arial"/>
                <a:cs typeface="Arial"/>
              </a:rPr>
              <a:t> # of slides</a:t>
            </a: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856" y="1995686"/>
            <a:ext cx="5760640" cy="1263600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Services Architecture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en-US" sz="2400" dirty="0" smtClean="0"/>
              <a:t>Usage Guide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dirty="0" smtClean="0"/>
              <a:t>v1.40</a:t>
            </a:r>
            <a:endParaRPr lang="pt-BR" sz="1800" b="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856" y="3259287"/>
            <a:ext cx="4924800" cy="323165"/>
          </a:xfrm>
        </p:spPr>
        <p:txBody>
          <a:bodyPr/>
          <a:lstStyle/>
          <a:p>
            <a:r>
              <a:rPr lang="pt-PT" dirty="0" smtClean="0"/>
              <a:t>Rio de Janeiro | April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b="0" i="1" dirty="0" smtClean="0"/>
              <a:t>Error Management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5232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Services Architecture </a:t>
            </a:r>
            <a:r>
              <a:rPr lang="en-US" dirty="0" smtClean="0"/>
              <a:t>will support the following </a:t>
            </a:r>
            <a:r>
              <a:rPr lang="en-US" b="1" dirty="0" smtClean="0"/>
              <a:t>error management strategies </a:t>
            </a:r>
            <a:r>
              <a:rPr lang="en-US" dirty="0" smtClean="0"/>
              <a:t>to manage all errors which may occur in the Service Bus.</a:t>
            </a:r>
            <a:endParaRPr lang="en-US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76573"/>
              </p:ext>
            </p:extLst>
          </p:nvPr>
        </p:nvGraphicFramePr>
        <p:xfrm>
          <a:off x="467544" y="1791434"/>
          <a:ext cx="8280921" cy="286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481"/>
                <a:gridCol w="1182988"/>
                <a:gridCol w="4985452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Description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Retry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Prevention</a:t>
                      </a:r>
                      <a:endParaRPr lang="en-US" sz="1200" noProof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Based on the management information related to each </a:t>
                      </a:r>
                      <a:r>
                        <a:rPr lang="en-US" sz="1200" b="1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error</a:t>
                      </a:r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or framework </a:t>
                      </a:r>
                      <a:r>
                        <a:rPr lang="en-US" sz="1200" b="1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return code</a:t>
                      </a:r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, the architecture components will retry the requests automatically, allowing this way to recover from certain error situations without human intervention. </a:t>
                      </a:r>
                      <a:endParaRPr lang="en-US" sz="1200" kern="1200" baseline="0" noProof="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659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Rethrow to Consumer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endParaRPr lang="en-US" sz="1200" kern="1200" baseline="0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Treatment</a:t>
                      </a:r>
                      <a:endParaRPr lang="en-US" sz="1200" noProof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If the request in error can not be retried, the error will be </a:t>
                      </a:r>
                      <a:r>
                        <a:rPr lang="en-US" sz="1200" b="1" kern="1200" baseline="0" noProof="0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rethrown</a:t>
                      </a:r>
                      <a:r>
                        <a:rPr lang="en-US" sz="1200" b="1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to the consumer</a:t>
                      </a:r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in a standard way, using a common error model, where the </a:t>
                      </a:r>
                      <a:r>
                        <a:rPr lang="en-US" sz="1200" b="1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correct treatment </a:t>
                      </a:r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action can be performed to manage the </a:t>
                      </a:r>
                      <a:r>
                        <a:rPr lang="en-US" sz="1200" kern="1200" baseline="0" noProof="0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erro</a:t>
                      </a:r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en-US" sz="1200" kern="1200" baseline="0" noProof="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Compensation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Treatment</a:t>
                      </a:r>
                      <a:endParaRPr lang="en-US" sz="1200" noProof="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 </a:t>
                      </a: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special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cases</a:t>
                      </a:r>
                      <a:r>
                        <a:rPr lang="en-US" sz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it may be required to apply a compensation strategy, to 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undo activities </a:t>
                      </a:r>
                      <a:r>
                        <a:rPr lang="en-US" sz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already executed in providers. The actions will be the opposite of the already executed.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(NOTE: The use of this strategy must be 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reviewed</a:t>
                      </a:r>
                      <a:r>
                        <a:rPr lang="en-US" sz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and 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approved</a:t>
                      </a:r>
                      <a:r>
                        <a:rPr lang="en-US" sz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by the SOA Governance Committee, as one prefers the use of </a:t>
                      </a:r>
                      <a:r>
                        <a:rPr lang="en-US" sz="1200" b="1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transactional resources</a:t>
                      </a:r>
                      <a:r>
                        <a:rPr lang="en-US" sz="1200" baseline="0" noProof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).</a:t>
                      </a:r>
                      <a:endParaRPr lang="en-US" sz="1200" noProof="0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</a:tr>
            </a:tbl>
          </a:graphicData>
        </a:graphic>
      </p:graphicFrame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b="0" i="1" dirty="0" smtClean="0"/>
              <a:t>Service Versioning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7992887" cy="1169551"/>
          </a:xfrm>
        </p:spPr>
        <p:txBody>
          <a:bodyPr/>
          <a:lstStyle/>
          <a:p>
            <a:r>
              <a:rPr lang="en-US" dirty="0" smtClean="0"/>
              <a:t>As mentioned, a service contract defines the </a:t>
            </a:r>
            <a:r>
              <a:rPr lang="en-US" b="1" dirty="0" smtClean="0"/>
              <a:t>benefits</a:t>
            </a:r>
            <a:r>
              <a:rPr lang="en-US" dirty="0" smtClean="0"/>
              <a:t> (functionality and/or information made available) and the </a:t>
            </a:r>
            <a:r>
              <a:rPr lang="en-US" b="1" dirty="0" smtClean="0"/>
              <a:t>obligations</a:t>
            </a:r>
            <a:r>
              <a:rPr lang="en-US" dirty="0" smtClean="0"/>
              <a:t> (messages, protocols, SLAs, etc..) between 2 parties: the consumer and provider of a service. Every time this contract is changed, both parties must be aware of those changes. Because of this, the below </a:t>
            </a:r>
            <a:r>
              <a:rPr lang="en-US" b="1" dirty="0" smtClean="0"/>
              <a:t>versioning strategy </a:t>
            </a:r>
            <a:r>
              <a:rPr lang="en-US" dirty="0" smtClean="0"/>
              <a:t>will be followed by the </a:t>
            </a:r>
            <a:r>
              <a:rPr lang="en-US" b="1" dirty="0" smtClean="0"/>
              <a:t>Services Architecture</a:t>
            </a:r>
            <a:r>
              <a:rPr lang="en-US" dirty="0" smtClean="0"/>
              <a:t>.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83768"/>
              </p:ext>
            </p:extLst>
          </p:nvPr>
        </p:nvGraphicFramePr>
        <p:xfrm>
          <a:off x="492224" y="2499742"/>
          <a:ext cx="796820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32"/>
                <a:gridCol w="1080120"/>
                <a:gridCol w="5904656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# (e.g.)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Major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.0.0 (1.0.0)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Contract</a:t>
                      </a:r>
                      <a:r>
                        <a:rPr lang="en-US" sz="1200" baseline="0" noProof="0" dirty="0" smtClean="0"/>
                        <a:t> change which ceases to be </a:t>
                      </a:r>
                      <a:r>
                        <a:rPr lang="en-US" sz="1200" noProof="0" dirty="0" smtClean="0"/>
                        <a:t>“backward compatible”.  There</a:t>
                      </a:r>
                      <a:r>
                        <a:rPr lang="en-US" sz="1200" baseline="0" noProof="0" dirty="0" smtClean="0"/>
                        <a:t> is i</a:t>
                      </a:r>
                      <a:r>
                        <a:rPr lang="en-US" sz="1200" noProof="0" dirty="0" smtClean="0"/>
                        <a:t>mpacts on the consumers.</a:t>
                      </a:r>
                      <a:endParaRPr lang="en-US" sz="1200" noProof="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Minor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/>
                        <a:t>x</a:t>
                      </a:r>
                      <a:r>
                        <a:rPr lang="pt-BR" sz="1200" dirty="0" smtClean="0"/>
                        <a:t>.</a:t>
                      </a:r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 (1.1.0)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Change which is </a:t>
                      </a:r>
                      <a:r>
                        <a:rPr lang="en-US" sz="1200" baseline="0" noProof="0" dirty="0" smtClean="0"/>
                        <a:t> “backward compatible”, i.e. does not affect the consumers.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Revision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err="1" smtClean="0"/>
                        <a:t>x</a:t>
                      </a:r>
                      <a:r>
                        <a:rPr lang="pt-BR" sz="1200" dirty="0" err="1" smtClean="0"/>
                        <a:t>.x.</a:t>
                      </a:r>
                      <a:r>
                        <a:rPr lang="pt-BR" sz="1200" b="1" dirty="0" err="1" smtClean="0"/>
                        <a:t>X</a:t>
                      </a:r>
                      <a:r>
                        <a:rPr lang="pt-BR" sz="1200" dirty="0" smtClean="0"/>
                        <a:t> (1.1.1)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The contract</a:t>
                      </a:r>
                      <a:r>
                        <a:rPr lang="en-US" sz="1200" baseline="0" noProof="0" dirty="0" smtClean="0"/>
                        <a:t> doesn’t change, this is normally used when only the implementation of the service changes.</a:t>
                      </a:r>
                      <a:endParaRPr lang="en-US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467544" y="4011910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Note</a:t>
            </a:r>
            <a:r>
              <a:rPr lang="en-US" dirty="0" smtClean="0"/>
              <a:t>: Only Major versions require the change of the service end-point, i.e. only the Major # will be included in the contract (WSDL, XSD). Other changes will only be reflected in the service documentation and repository.</a:t>
            </a:r>
          </a:p>
        </p:txBody>
      </p:sp>
    </p:spTree>
    <p:extLst>
      <p:ext uri="{BB962C8B-B14F-4D97-AF65-F5344CB8AC3E}">
        <p14:creationId xmlns:p14="http://schemas.microsoft.com/office/powerpoint/2010/main" val="15159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Usage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/>
              <a:t>C</a:t>
            </a:r>
            <a:r>
              <a:rPr lang="en-US" b="0" i="1" dirty="0" smtClean="0"/>
              <a:t>ommunication protocols </a:t>
            </a:r>
            <a:r>
              <a:rPr lang="en-US" b="0" i="1" dirty="0"/>
              <a:t>&amp; WS-* </a:t>
            </a:r>
            <a:r>
              <a:rPr lang="en-US" b="0" i="1" dirty="0" smtClean="0"/>
              <a:t>Specs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1835696" y="1203598"/>
            <a:ext cx="7057429" cy="5232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Base Protocols </a:t>
            </a:r>
            <a:r>
              <a:rPr lang="en-US" dirty="0" smtClean="0"/>
              <a:t>which will be supported by the </a:t>
            </a:r>
            <a:r>
              <a:rPr lang="en-US" b="1" dirty="0" smtClean="0"/>
              <a:t>Services Architecture </a:t>
            </a:r>
            <a:r>
              <a:rPr lang="en-US" dirty="0" smtClean="0"/>
              <a:t>are the following:</a:t>
            </a:r>
            <a:endParaRPr lang="en-US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876006"/>
            <a:ext cx="568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*This is the “default” protocol of the Architecture's </a:t>
            </a:r>
            <a:r>
              <a:rPr lang="en-US" sz="1000" b="1" dirty="0" smtClean="0"/>
              <a:t>Business Services</a:t>
            </a:r>
            <a:endParaRPr lang="en-US" sz="1000" b="1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77967"/>
              </p:ext>
            </p:extLst>
          </p:nvPr>
        </p:nvGraphicFramePr>
        <p:xfrm>
          <a:off x="1907704" y="1779662"/>
          <a:ext cx="6912768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4899"/>
                <a:gridCol w="455786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HTTP*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SOAP messages</a:t>
                      </a:r>
                      <a:r>
                        <a:rPr lang="en-US" baseline="0" noProof="0" dirty="0" smtClean="0"/>
                        <a:t> over the HTTP transport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JMS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SOAP messages over the JMS transport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Espaço Reservado para Conteúdo 3"/>
          <p:cNvSpPr txBox="1">
            <a:spLocks/>
          </p:cNvSpPr>
          <p:nvPr/>
        </p:nvSpPr>
        <p:spPr>
          <a:xfrm>
            <a:off x="1907704" y="2715766"/>
            <a:ext cx="705678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following </a:t>
            </a:r>
            <a:r>
              <a:rPr lang="en-US" b="1" dirty="0" smtClean="0"/>
              <a:t>specifications (standards)</a:t>
            </a:r>
            <a:r>
              <a:rPr lang="en-US" dirty="0" smtClean="0"/>
              <a:t> are supported:</a:t>
            </a:r>
          </a:p>
          <a:p>
            <a:r>
              <a:rPr lang="en-US" b="1" dirty="0" smtClean="0"/>
              <a:t>Base                                                WS-I Profiles</a:t>
            </a:r>
            <a:endParaRPr lang="en-US" b="1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09483"/>
              </p:ext>
            </p:extLst>
          </p:nvPr>
        </p:nvGraphicFramePr>
        <p:xfrm>
          <a:off x="1923896" y="3291830"/>
          <a:ext cx="1784008" cy="1341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4008"/>
              </a:tblGrid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WSDL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SOAP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XML</a:t>
                      </a:r>
                      <a:endParaRPr lang="pt-BR" sz="1600" dirty="0"/>
                    </a:p>
                  </a:txBody>
                  <a:tcPr/>
                </a:tc>
              </a:tr>
              <a:tr h="3025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HTTP,</a:t>
                      </a:r>
                      <a:r>
                        <a:rPr lang="pt-BR" sz="1600" baseline="0" dirty="0" smtClean="0"/>
                        <a:t> HTTPS, JMS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3832"/>
              </p:ext>
            </p:extLst>
          </p:nvPr>
        </p:nvGraphicFramePr>
        <p:xfrm>
          <a:off x="4716016" y="3330550"/>
          <a:ext cx="3744416" cy="1041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48273"/>
                <a:gridCol w="1296143"/>
              </a:tblGrid>
              <a:tr h="148653">
                <a:tc>
                  <a:txBody>
                    <a:bodyPr/>
                    <a:lstStyle/>
                    <a:p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Reliable Secure Profile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Security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v1.1, v1.2, v2.0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" y="1347614"/>
            <a:ext cx="1230677" cy="20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01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Canonical Model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738664"/>
          </a:xfrm>
        </p:spPr>
        <p:txBody>
          <a:bodyPr/>
          <a:lstStyle/>
          <a:p>
            <a:r>
              <a:rPr lang="en-US" dirty="0" smtClean="0"/>
              <a:t>All Business Services exposed by the Enterprise Service Bus will make use, as </a:t>
            </a:r>
            <a:r>
              <a:rPr lang="en-US" b="1" dirty="0" smtClean="0"/>
              <a:t>message standards, </a:t>
            </a:r>
            <a:r>
              <a:rPr lang="en-US" dirty="0" smtClean="0"/>
              <a:t>the </a:t>
            </a:r>
            <a:r>
              <a:rPr lang="en-US" b="1" dirty="0" smtClean="0"/>
              <a:t>business data entities </a:t>
            </a:r>
            <a:r>
              <a:rPr lang="en-US" dirty="0" smtClean="0"/>
              <a:t>based on Oi’s </a:t>
            </a:r>
            <a:r>
              <a:rPr lang="en-US" b="1" dirty="0" smtClean="0"/>
              <a:t>Canonical Model</a:t>
            </a:r>
            <a:r>
              <a:rPr lang="en-US" dirty="0" smtClean="0"/>
              <a:t>, which is Oi’s logical corporate data model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555776" y="1851670"/>
            <a:ext cx="5807050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dirty="0" smtClean="0"/>
              <a:t>Canonical Model </a:t>
            </a:r>
            <a:r>
              <a:rPr lang="en-US" dirty="0" smtClean="0"/>
              <a:t>will become the </a:t>
            </a:r>
            <a:r>
              <a:rPr lang="en-US" b="1" dirty="0" smtClean="0"/>
              <a:t>common vocabulary </a:t>
            </a:r>
            <a:r>
              <a:rPr lang="en-US" dirty="0" smtClean="0"/>
              <a:t>between all systems and/or applications which need to move relevant data through the service bus.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itchFamily="34" charset="0"/>
              </a:rPr>
              <a:t>It defines the </a:t>
            </a:r>
            <a:r>
              <a:rPr lang="en-US" b="1" dirty="0" smtClean="0">
                <a:latin typeface="Myriad Pro" pitchFamily="34" charset="0"/>
              </a:rPr>
              <a:t>concepts</a:t>
            </a:r>
            <a:r>
              <a:rPr lang="en-US" dirty="0" smtClean="0">
                <a:latin typeface="Myriad Pro" pitchFamily="34" charset="0"/>
              </a:rPr>
              <a:t> dictionary (semantics, i.e. meaning) of the organization and identifies the business entities (client, service order, billing account, etc..) aligned to the SID* of </a:t>
            </a:r>
            <a:r>
              <a:rPr lang="en-US" dirty="0" err="1" smtClean="0">
                <a:latin typeface="Myriad Pro" pitchFamily="34" charset="0"/>
              </a:rPr>
              <a:t>TMForum</a:t>
            </a:r>
            <a:r>
              <a:rPr lang="en-US" dirty="0" smtClean="0">
                <a:latin typeface="Myriad Pro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itchFamily="34" charset="0"/>
              </a:rPr>
              <a:t>It defines the </a:t>
            </a:r>
            <a:r>
              <a:rPr lang="en-US" b="1" dirty="0" smtClean="0">
                <a:latin typeface="Myriad Pro" pitchFamily="34" charset="0"/>
              </a:rPr>
              <a:t>data attributes </a:t>
            </a:r>
            <a:r>
              <a:rPr lang="en-US" dirty="0" smtClean="0">
                <a:latin typeface="Myriad Pro" pitchFamily="34" charset="0"/>
              </a:rPr>
              <a:t>of each business entity (key attributes, base and extensions), clarifying the related </a:t>
            </a:r>
            <a:r>
              <a:rPr lang="en-US" b="1" dirty="0" smtClean="0">
                <a:latin typeface="Myriad Pro" pitchFamily="34" charset="0"/>
              </a:rPr>
              <a:t>functional definitions </a:t>
            </a:r>
            <a:r>
              <a:rPr lang="en-US" dirty="0" smtClean="0">
                <a:latin typeface="Myriad Pro" pitchFamily="34" charset="0"/>
              </a:rPr>
              <a:t>and identifies </a:t>
            </a:r>
            <a:r>
              <a:rPr lang="en-US" b="1" dirty="0" smtClean="0">
                <a:latin typeface="Myriad Pro" pitchFamily="34" charset="0"/>
              </a:rPr>
              <a:t>associations</a:t>
            </a:r>
            <a:r>
              <a:rPr lang="en-US" dirty="0" smtClean="0">
                <a:latin typeface="Myriad Pro" pitchFamily="34" charset="0"/>
              </a:rPr>
              <a:t> between entities through diagrams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Defines also a </a:t>
            </a:r>
            <a:r>
              <a:rPr lang="en-US" b="1" dirty="0" smtClean="0"/>
              <a:t>technical representation </a:t>
            </a:r>
            <a:r>
              <a:rPr lang="en-US" dirty="0" smtClean="0"/>
              <a:t>of the data entities (i.e. </a:t>
            </a:r>
            <a:r>
              <a:rPr lang="en-US" dirty="0" smtClean="0">
                <a:latin typeface="Myriad Pro" pitchFamily="34" charset="0"/>
              </a:rPr>
              <a:t>syntax– type, format, size, etc.. ) and identifies attributes which are data domains (codes),  which we also call </a:t>
            </a:r>
            <a:r>
              <a:rPr lang="en-US" b="1" dirty="0" smtClean="0">
                <a:latin typeface="Myriad Pro" pitchFamily="34" charset="0"/>
              </a:rPr>
              <a:t>reference data</a:t>
            </a:r>
            <a:r>
              <a:rPr lang="en-US" dirty="0" smtClean="0"/>
              <a:t>;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*SID – </a:t>
            </a:r>
            <a:r>
              <a:rPr lang="pt-BR" sz="800" dirty="0" err="1" smtClean="0"/>
              <a:t>Shared</a:t>
            </a:r>
            <a:r>
              <a:rPr lang="pt-BR" sz="800" dirty="0" smtClean="0"/>
              <a:t> </a:t>
            </a:r>
            <a:r>
              <a:rPr lang="pt-BR" sz="800" dirty="0" err="1" smtClean="0"/>
              <a:t>Information</a:t>
            </a:r>
            <a:r>
              <a:rPr lang="pt-BR" sz="800" dirty="0" smtClean="0"/>
              <a:t> </a:t>
            </a:r>
            <a:r>
              <a:rPr lang="pt-BR" sz="800" dirty="0" err="1" smtClean="0"/>
              <a:t>Model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02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13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5" y="1851670"/>
            <a:ext cx="1924095" cy="287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4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Message Canonical Format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75606"/>
            <a:ext cx="8146800" cy="738664"/>
          </a:xfrm>
        </p:spPr>
        <p:txBody>
          <a:bodyPr/>
          <a:lstStyle/>
          <a:p>
            <a:r>
              <a:rPr lang="en-US" dirty="0" smtClean="0"/>
              <a:t>All service </a:t>
            </a:r>
            <a:r>
              <a:rPr lang="en-US" b="1" dirty="0" smtClean="0"/>
              <a:t>consumers</a:t>
            </a:r>
            <a:r>
              <a:rPr lang="en-US" dirty="0" smtClean="0"/>
              <a:t> or </a:t>
            </a:r>
            <a:r>
              <a:rPr lang="en-US" b="1" dirty="0" smtClean="0"/>
              <a:t>producers</a:t>
            </a:r>
            <a:r>
              <a:rPr lang="en-US" dirty="0" smtClean="0"/>
              <a:t> which will interact with the Architecture must use as message format the architecture’s standard </a:t>
            </a:r>
            <a:r>
              <a:rPr lang="en-US" b="1" dirty="0" smtClean="0"/>
              <a:t>Canonical Format </a:t>
            </a:r>
            <a:r>
              <a:rPr lang="en-US" dirty="0" smtClean="0"/>
              <a:t>(which will be related to the message protocol used, i.e. SOAP, XML, etc..)</a:t>
            </a:r>
            <a:endParaRPr lang="en-US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267744" y="2211939"/>
            <a:ext cx="6336704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data entities where defined for messages sent or received by the Architecture, to be used in the Message Header of the service request and response messages: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yriad Pro" pitchFamily="34" charset="0"/>
              </a:rPr>
              <a:t>Message Header</a:t>
            </a:r>
            <a:r>
              <a:rPr lang="en-US" dirty="0" smtClean="0">
                <a:latin typeface="Myriad Pro" pitchFamily="34" charset="0"/>
              </a:rPr>
              <a:t>: Structure which represents a </a:t>
            </a:r>
            <a:r>
              <a:rPr lang="en-US" b="1" dirty="0" smtClean="0">
                <a:latin typeface="Myriad Pro" pitchFamily="34" charset="0"/>
              </a:rPr>
              <a:t>message’s metadata</a:t>
            </a:r>
            <a:r>
              <a:rPr lang="en-US" dirty="0" smtClean="0"/>
              <a:t>, and which must be present in all messages received and returned by the service operations, be it in synchronous or asynchronous executions.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yriad Pro" pitchFamily="34" charset="0"/>
              </a:rPr>
              <a:t>Response</a:t>
            </a:r>
            <a:r>
              <a:rPr lang="en-US" dirty="0" smtClean="0">
                <a:latin typeface="Myriad Pro" pitchFamily="34" charset="0"/>
              </a:rPr>
              <a:t>: Metadata structure which propagates the </a:t>
            </a:r>
            <a:r>
              <a:rPr lang="en-US" b="1" dirty="0" smtClean="0">
                <a:latin typeface="Myriad Pro" pitchFamily="34" charset="0"/>
              </a:rPr>
              <a:t>framework’s</a:t>
            </a:r>
            <a:r>
              <a:rPr lang="en-US" dirty="0" smtClean="0">
                <a:latin typeface="Myriad Pro" pitchFamily="34" charset="0"/>
              </a:rPr>
              <a:t> </a:t>
            </a:r>
            <a:r>
              <a:rPr lang="en-US" b="1" dirty="0" smtClean="0">
                <a:latin typeface="Myriad Pro" pitchFamily="34" charset="0"/>
              </a:rPr>
              <a:t>return code(s</a:t>
            </a:r>
            <a:r>
              <a:rPr lang="en-US" dirty="0" smtClean="0">
                <a:latin typeface="Myriad Pro" pitchFamily="34" charset="0"/>
              </a:rPr>
              <a:t>) and related information, be it success or error, to be sent to the service consumers or providers which interact with the Architecture</a:t>
            </a:r>
            <a:r>
              <a:rPr lang="en-US" dirty="0" smtClean="0"/>
              <a:t>;</a:t>
            </a:r>
            <a:endParaRPr lang="en-US" dirty="0">
              <a:latin typeface="Myriad Pro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03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83851"/>
            <a:ext cx="1656184" cy="247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Unique Request IDs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237809"/>
          </a:xfrm>
        </p:spPr>
        <p:txBody>
          <a:bodyPr/>
          <a:lstStyle/>
          <a:p>
            <a:r>
              <a:rPr lang="en-US" dirty="0" smtClean="0"/>
              <a:t>All service consumers which will interact with the Architecture must generate a </a:t>
            </a:r>
            <a:r>
              <a:rPr lang="en-US" b="1" dirty="0" smtClean="0"/>
              <a:t>unique request id</a:t>
            </a:r>
            <a:r>
              <a:rPr lang="en-US" dirty="0" smtClean="0"/>
              <a:t> (Transaction ID). This id must be </a:t>
            </a:r>
            <a:r>
              <a:rPr lang="en-US" b="1" dirty="0" smtClean="0"/>
              <a:t>unique</a:t>
            </a:r>
            <a:r>
              <a:rPr lang="en-US" dirty="0" smtClean="0"/>
              <a:t> in the context of the consumer. The service provider(s) will have the responsibility of using this id to provide </a:t>
            </a:r>
            <a:r>
              <a:rPr lang="en-US" b="1" dirty="0" smtClean="0"/>
              <a:t>operations visibility </a:t>
            </a:r>
            <a:r>
              <a:rPr lang="en-US" dirty="0" smtClean="0"/>
              <a:t>to the </a:t>
            </a:r>
            <a:r>
              <a:rPr lang="en-US" b="1" dirty="0" smtClean="0"/>
              <a:t>end-to-end integration solution</a:t>
            </a:r>
            <a:r>
              <a:rPr lang="en-US" dirty="0" smtClean="0"/>
              <a:t>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Transaction id </a:t>
            </a:r>
            <a:r>
              <a:rPr lang="en-US" dirty="0" smtClean="0"/>
              <a:t>will be</a:t>
            </a:r>
            <a:r>
              <a:rPr lang="en-US" b="1" dirty="0" smtClean="0"/>
              <a:t> </a:t>
            </a:r>
            <a:r>
              <a:rPr lang="en-US" dirty="0" smtClean="0"/>
              <a:t>the unique business transaction id of the consumer which initiated the service request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r>
              <a:rPr lang="en-US" dirty="0" smtClean="0"/>
              <a:t> It will allow us to univocally identify the request (message) received by a specific consumer.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As it is 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technical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no logic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should be implemented making use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the case the request is made using an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asynchronous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communication pattern, the provider service must generate 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new Transaction 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the response of the service and associate the initial transaction id as the value of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orrelation 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attribute of the response.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04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31590"/>
            <a:ext cx="1656185" cy="37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8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Business Key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065455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b="1" dirty="0"/>
              <a:t>service consumers </a:t>
            </a:r>
            <a:r>
              <a:rPr lang="en-US" dirty="0"/>
              <a:t>which will interact with the Architecture must </a:t>
            </a:r>
            <a:r>
              <a:rPr lang="en-US" dirty="0" smtClean="0"/>
              <a:t>make use of </a:t>
            </a:r>
            <a:r>
              <a:rPr lang="en-US" b="1" dirty="0"/>
              <a:t>B</a:t>
            </a:r>
            <a:r>
              <a:rPr lang="en-US" b="1" dirty="0" smtClean="0"/>
              <a:t>usiness </a:t>
            </a:r>
            <a:r>
              <a:rPr lang="en-US" b="1" dirty="0"/>
              <a:t>K</a:t>
            </a:r>
            <a:r>
              <a:rPr lang="en-US" b="1" dirty="0" smtClean="0"/>
              <a:t>ey </a:t>
            </a:r>
            <a:r>
              <a:rPr lang="en-US" dirty="0" smtClean="0"/>
              <a:t>in the business service requests. This key will identify the </a:t>
            </a:r>
            <a:r>
              <a:rPr lang="en-US" b="1" dirty="0" smtClean="0"/>
              <a:t>business data entities </a:t>
            </a:r>
            <a:r>
              <a:rPr lang="en-US" dirty="0" smtClean="0"/>
              <a:t>to which the request makes reference.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Business Key </a:t>
            </a:r>
            <a:r>
              <a:rPr lang="en-US" dirty="0" smtClean="0"/>
              <a:t>will identify the business entity which is propagated by the services architecture. It will be a </a:t>
            </a:r>
            <a:r>
              <a:rPr lang="en-US" b="1" dirty="0" smtClean="0"/>
              <a:t>functional identifier </a:t>
            </a:r>
            <a:r>
              <a:rPr lang="en-US" dirty="0" smtClean="0"/>
              <a:t>and will </a:t>
            </a:r>
            <a:r>
              <a:rPr lang="en-US" b="1" dirty="0" smtClean="0"/>
              <a:t>correlate different independent transactions </a:t>
            </a:r>
            <a:r>
              <a:rPr lang="en-US" dirty="0" smtClean="0"/>
              <a:t>of the integration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key should be present in both the requests and related response(s), and should be </a:t>
            </a:r>
            <a:r>
              <a:rPr lang="en-US" b="1" dirty="0" smtClean="0"/>
              <a:t>managed end-to-end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key will be composed of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one or more identifiers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present in the data entities included in the service request and will be defined at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design time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the service.</a:t>
            </a:r>
            <a:endParaRPr lang="en-US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05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598"/>
            <a:ext cx="1675469" cy="375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Error Management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419872" y="1203598"/>
            <a:ext cx="5472608" cy="3927229"/>
          </a:xfrm>
        </p:spPr>
        <p:txBody>
          <a:bodyPr/>
          <a:lstStyle/>
          <a:p>
            <a:r>
              <a:rPr lang="en-US" dirty="0" smtClean="0"/>
              <a:t>All service </a:t>
            </a:r>
            <a:r>
              <a:rPr lang="en-US" b="1" dirty="0" smtClean="0"/>
              <a:t>consumers</a:t>
            </a:r>
            <a:r>
              <a:rPr lang="en-US" dirty="0" smtClean="0"/>
              <a:t> and </a:t>
            </a:r>
            <a:r>
              <a:rPr lang="en-US" b="1" dirty="0" smtClean="0"/>
              <a:t>providers </a:t>
            </a:r>
            <a:r>
              <a:rPr lang="en-US" dirty="0" smtClean="0"/>
              <a:t>which interact with the Architecture </a:t>
            </a:r>
            <a:r>
              <a:rPr lang="en-US" b="1" dirty="0" smtClean="0"/>
              <a:t>must manage </a:t>
            </a:r>
            <a:r>
              <a:rPr lang="en-US" dirty="0" smtClean="0"/>
              <a:t>correctly all errors thrown by the Services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standard metadata</a:t>
            </a:r>
            <a:r>
              <a:rPr lang="en-US" dirty="0" smtClean="0"/>
              <a:t> structure based on framework </a:t>
            </a:r>
            <a:r>
              <a:rPr lang="en-US" b="1" dirty="0" smtClean="0"/>
              <a:t>return codes </a:t>
            </a:r>
            <a:r>
              <a:rPr lang="en-US" dirty="0" smtClean="0"/>
              <a:t>(in the Message Header of the Response messages) was defined to facilitate the management of errors by consumers and providers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errors returned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by service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providers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must be suficiently atomic and detailed so that, if necessary,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retry strategies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can be defined in the service bus.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In case errors are thrown by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orchestrated services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which make use os several provider services with different APIs, the original errors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must be aggregated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in the response..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u="sng" dirty="0" smtClean="0"/>
              <a:t>certain cases</a:t>
            </a:r>
            <a:r>
              <a:rPr lang="en-US" dirty="0" smtClean="0"/>
              <a:t>, a </a:t>
            </a:r>
            <a:r>
              <a:rPr lang="en-US" b="1" dirty="0" smtClean="0"/>
              <a:t>SOAP Fault </a:t>
            </a:r>
            <a:r>
              <a:rPr lang="en-US" dirty="0" smtClean="0"/>
              <a:t>(when SOAP is used) may be thrown to the consumer (such as HTTP/JMS transport errors), and these must also be </a:t>
            </a:r>
            <a:r>
              <a:rPr lang="en-US" b="1" dirty="0" smtClean="0"/>
              <a:t>conveniently handled </a:t>
            </a:r>
            <a:r>
              <a:rPr lang="en-US" dirty="0" smtClean="0"/>
              <a:t>by service consumers.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06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1188"/>
            <a:ext cx="3058860" cy="29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8" y="1420738"/>
            <a:ext cx="181451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507" y="316001"/>
            <a:ext cx="6768000" cy="646331"/>
          </a:xfrm>
        </p:spPr>
        <p:txBody>
          <a:bodyPr/>
          <a:lstStyle/>
          <a:p>
            <a:pPr>
              <a:tabLst>
                <a:tab pos="5826125" algn="l"/>
              </a:tabLst>
            </a:pPr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Return Code Pattern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22933"/>
              </p:ext>
            </p:extLst>
          </p:nvPr>
        </p:nvGraphicFramePr>
        <p:xfrm>
          <a:off x="2195737" y="2139702"/>
          <a:ext cx="66247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2"/>
                <a:gridCol w="906543"/>
                <a:gridCol w="5160321"/>
              </a:tblGrid>
              <a:tr h="144016"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Type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Definition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Description</a:t>
                      </a:r>
                      <a:endParaRPr lang="en-US" sz="1200" noProof="0" dirty="0"/>
                    </a:p>
                  </a:txBody>
                  <a:tcPr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Success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Represents a successful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request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Technical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Error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Indicates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that a </a:t>
                      </a: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technical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error within the service/</a:t>
                      </a:r>
                      <a:r>
                        <a:rPr lang="en-US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api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has occurred. These are NOT expected and for which the service consumers can </a:t>
                      </a: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not easily recover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as they are dependent of others to correct the root cause of the problem.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Business Error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Indicates that a functional or business error occurred. Expected by the service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business logic (e.g. Client already exists, Client in churn, etc…). They are </a:t>
                      </a: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expected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errors  (i.e. they can be defined in the service contract) and are those for which a consumer can </a:t>
                      </a:r>
                      <a:r>
                        <a:rPr lang="en-US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normally recover.</a:t>
                      </a:r>
                      <a:endParaRPr lang="en-US" sz="1000" noProof="0" dirty="0" smtClean="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Warning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Indicates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that a warning has occurred (e.g. request already processed), but the request was processed successful (but with some restrictions).</a:t>
                      </a:r>
                      <a:endParaRPr lang="en-US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123728" y="1275606"/>
            <a:ext cx="6840760" cy="738664"/>
          </a:xfrm>
        </p:spPr>
        <p:txBody>
          <a:bodyPr/>
          <a:lstStyle/>
          <a:p>
            <a:r>
              <a:rPr lang="en-US" dirty="0" smtClean="0"/>
              <a:t>As mentioned, all response messages returned or received by the architecture will have a </a:t>
            </a:r>
            <a:r>
              <a:rPr lang="en-US" b="1" dirty="0" smtClean="0"/>
              <a:t>standard structure</a:t>
            </a:r>
            <a:r>
              <a:rPr lang="en-US" dirty="0" smtClean="0"/>
              <a:t>. The service </a:t>
            </a:r>
            <a:r>
              <a:rPr lang="en-US" b="1" dirty="0" smtClean="0"/>
              <a:t>return codes </a:t>
            </a:r>
            <a:r>
              <a:rPr lang="en-US" dirty="0" smtClean="0"/>
              <a:t>will be typified as follow, with errors classified as </a:t>
            </a:r>
            <a:r>
              <a:rPr lang="en-US" b="1" dirty="0" smtClean="0"/>
              <a:t>Business</a:t>
            </a:r>
            <a:r>
              <a:rPr lang="en-US" dirty="0" smtClean="0"/>
              <a:t> or </a:t>
            </a:r>
            <a:r>
              <a:rPr lang="en-US" b="1" dirty="0" smtClean="0"/>
              <a:t>Technical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709753" y="2991553"/>
            <a:ext cx="981927" cy="30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07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23728" y="4280778"/>
            <a:ext cx="671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pt-PT" sz="1400" dirty="0" smtClean="0">
                <a:latin typeface="Arial"/>
                <a:cs typeface="Arial"/>
              </a:rPr>
              <a:t>The return codes sent by </a:t>
            </a:r>
            <a:r>
              <a:rPr lang="pt-PT" sz="1400" b="1" dirty="0" smtClean="0">
                <a:latin typeface="Arial"/>
                <a:cs typeface="Arial"/>
              </a:rPr>
              <a:t>providers</a:t>
            </a:r>
            <a:r>
              <a:rPr lang="pt-PT" sz="1400" dirty="0" smtClean="0">
                <a:latin typeface="Arial"/>
                <a:cs typeface="Arial"/>
              </a:rPr>
              <a:t> must have a </a:t>
            </a:r>
            <a:r>
              <a:rPr lang="pt-PT" sz="1400" b="1" dirty="0" smtClean="0">
                <a:latin typeface="Arial"/>
                <a:cs typeface="Arial"/>
              </a:rPr>
              <a:t>univocal semantic </a:t>
            </a:r>
            <a:r>
              <a:rPr lang="pt-PT" sz="1400" dirty="0" smtClean="0">
                <a:latin typeface="Arial"/>
                <a:cs typeface="Arial"/>
              </a:rPr>
              <a:t>(i.e. </a:t>
            </a:r>
            <a:r>
              <a:rPr lang="pt-PT" sz="1400" dirty="0">
                <a:latin typeface="Arial"/>
                <a:cs typeface="Arial"/>
              </a:rPr>
              <a:t>o</a:t>
            </a:r>
            <a:r>
              <a:rPr lang="pt-PT" sz="1400" dirty="0" smtClean="0">
                <a:latin typeface="Arial"/>
                <a:cs typeface="Arial"/>
              </a:rPr>
              <a:t>ne code = a cross-cutting meaning to the system and/or application).</a:t>
            </a:r>
            <a:endParaRPr lang="pt-PT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7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63431"/>
              </p:ext>
            </p:extLst>
          </p:nvPr>
        </p:nvGraphicFramePr>
        <p:xfrm>
          <a:off x="467544" y="1175638"/>
          <a:ext cx="828092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Author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Description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1.30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06/04/2015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Englis</a:t>
                      </a:r>
                      <a:r>
                        <a:rPr lang="pt-BR" sz="1200" baseline="0" dirty="0" err="1" smtClean="0"/>
                        <a:t>h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Version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of</a:t>
                      </a:r>
                      <a:r>
                        <a:rPr lang="pt-BR" sz="1200" baseline="0" dirty="0" smtClean="0"/>
                        <a:t> v1.3 – Guia de Utilização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1.40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07/04/2015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Added</a:t>
                      </a:r>
                      <a:r>
                        <a:rPr lang="pt-BR" sz="1200" dirty="0" smtClean="0"/>
                        <a:t> 3 slides in </a:t>
                      </a:r>
                      <a:r>
                        <a:rPr lang="pt-BR" sz="1200" dirty="0" err="1" smtClean="0"/>
                        <a:t>appendix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err="1" smtClean="0"/>
                        <a:t>with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further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details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on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Execution</a:t>
                      </a:r>
                      <a:r>
                        <a:rPr lang="pt-BR" sz="1200" baseline="0" dirty="0" smtClean="0"/>
                        <a:t> Framework </a:t>
                      </a:r>
                      <a:r>
                        <a:rPr lang="pt-BR" sz="1200" baseline="0" dirty="0" err="1" smtClean="0"/>
                        <a:t>and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Message</a:t>
                      </a:r>
                      <a:r>
                        <a:rPr lang="pt-BR" sz="1200" baseline="0" dirty="0" smtClean="0"/>
                        <a:t> Canonical </a:t>
                      </a:r>
                      <a:r>
                        <a:rPr lang="pt-BR" sz="1200" baseline="0" dirty="0" err="1" smtClean="0"/>
                        <a:t>Format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Idempotent Provider Services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067944" y="1357200"/>
            <a:ext cx="4752528" cy="332398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All service consumers and providers must demonstrate the </a:t>
            </a:r>
            <a:r>
              <a:rPr lang="en-US" b="1" dirty="0" err="1" smtClean="0"/>
              <a:t>idempotence</a:t>
            </a:r>
            <a:r>
              <a:rPr lang="en-US" dirty="0" smtClean="0"/>
              <a:t> property (i.e. if a request has already been processed by a provider at a previous moment, the request should be ignored).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This requirement is valid for all services which </a:t>
            </a:r>
            <a:r>
              <a:rPr lang="en-US" b="1" dirty="0" smtClean="0"/>
              <a:t>update</a:t>
            </a:r>
            <a:r>
              <a:rPr lang="en-US" dirty="0" smtClean="0"/>
              <a:t> data in a consumer or provider system (in case they are </a:t>
            </a:r>
            <a:r>
              <a:rPr lang="en-US" b="1" dirty="0" smtClean="0"/>
              <a:t>information “slaves”</a:t>
            </a:r>
            <a:r>
              <a:rPr lang="en-US" dirty="0" smtClean="0"/>
              <a:t>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This requirement allows the architecture to retry (or replay) requests in case of errors (or in the case a consumer wrongly sent a request), without putting at risk the </a:t>
            </a:r>
            <a:r>
              <a:rPr lang="en-US" b="1" dirty="0" smtClean="0"/>
              <a:t>consistency</a:t>
            </a:r>
            <a:r>
              <a:rPr lang="en-US" dirty="0" smtClean="0"/>
              <a:t> of data in the provider or consumer applications.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In case a service consumer or provider encounter this situation, the request </a:t>
            </a:r>
            <a:r>
              <a:rPr lang="en-US" b="1" dirty="0" smtClean="0"/>
              <a:t>must be ignored</a:t>
            </a:r>
            <a:r>
              <a:rPr lang="en-US" dirty="0" smtClean="0"/>
              <a:t> and a specific error (or warning) thrown and communicated.</a:t>
            </a:r>
            <a:endParaRPr lang="en-US" b="1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08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5" y="1305118"/>
            <a:ext cx="3435927" cy="347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7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915816" y="1357200"/>
            <a:ext cx="5904656" cy="332398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The architecture’s </a:t>
            </a:r>
            <a:r>
              <a:rPr lang="en-US" b="1" dirty="0" smtClean="0"/>
              <a:t>Business Services </a:t>
            </a:r>
            <a:r>
              <a:rPr lang="en-US" dirty="0" smtClean="0"/>
              <a:t>will provide canonical messages based on canonical business entities using the following interaction pattern per type of </a:t>
            </a:r>
            <a:r>
              <a:rPr lang="en-US" b="1" dirty="0" smtClean="0"/>
              <a:t>service operation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defRPr/>
            </a:pPr>
            <a:endParaRPr lang="en-US" b="1" dirty="0" smtClean="0"/>
          </a:p>
          <a:p>
            <a:pPr>
              <a:spcBef>
                <a:spcPts val="0"/>
              </a:spcBef>
              <a:defRPr/>
            </a:pPr>
            <a:r>
              <a:rPr lang="en-US" b="1" dirty="0" smtClean="0"/>
              <a:t>SEARCH, READ, DELETE* Case(s)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The service </a:t>
            </a:r>
            <a:r>
              <a:rPr lang="en-US" b="1" dirty="0" smtClean="0"/>
              <a:t>consumer</a:t>
            </a:r>
            <a:r>
              <a:rPr lang="en-US" dirty="0" smtClean="0"/>
              <a:t> will send in the </a:t>
            </a:r>
            <a:r>
              <a:rPr lang="en-US" b="1" dirty="0" smtClean="0"/>
              <a:t>request</a:t>
            </a:r>
            <a:r>
              <a:rPr lang="en-US" dirty="0" smtClean="0"/>
              <a:t> message one or more entity </a:t>
            </a:r>
            <a:r>
              <a:rPr lang="en-US" b="1" dirty="0" smtClean="0"/>
              <a:t>keys</a:t>
            </a:r>
            <a:r>
              <a:rPr lang="en-US" dirty="0" smtClean="0"/>
              <a:t> (e.g. </a:t>
            </a:r>
            <a:r>
              <a:rPr lang="en-US" dirty="0" err="1"/>
              <a:t>c</a:t>
            </a:r>
            <a:r>
              <a:rPr lang="en-US" dirty="0" err="1" smtClean="0"/>
              <a:t>lientId</a:t>
            </a:r>
            <a:r>
              <a:rPr lang="en-US" dirty="0" smtClean="0"/>
              <a:t>, </a:t>
            </a:r>
            <a:r>
              <a:rPr lang="en-US" dirty="0" err="1" smtClean="0"/>
              <a:t>serviceId</a:t>
            </a:r>
            <a:r>
              <a:rPr lang="en-US" dirty="0" smtClean="0"/>
              <a:t>, etc..) and will receive from the Services Architecture one or more </a:t>
            </a:r>
            <a:r>
              <a:rPr lang="en-US" b="1" dirty="0" smtClean="0"/>
              <a:t>complete</a:t>
            </a:r>
            <a:r>
              <a:rPr lang="en-US" dirty="0" smtClean="0"/>
              <a:t> Business Entities in the response message.</a:t>
            </a:r>
          </a:p>
          <a:p>
            <a:pPr>
              <a:spcBef>
                <a:spcPts val="0"/>
              </a:spcBef>
              <a:defRPr/>
            </a:pPr>
            <a:endParaRPr lang="en-US" b="1" dirty="0" smtClean="0"/>
          </a:p>
          <a:p>
            <a:pPr>
              <a:spcBef>
                <a:spcPts val="0"/>
              </a:spcBef>
              <a:defRPr/>
            </a:pPr>
            <a:r>
              <a:rPr lang="en-US" b="1" dirty="0" smtClean="0"/>
              <a:t>CREATE, UPDATE Case(s)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The service consumer will send in the </a:t>
            </a:r>
            <a:r>
              <a:rPr lang="en-US" b="1" dirty="0" smtClean="0"/>
              <a:t>request</a:t>
            </a:r>
            <a:r>
              <a:rPr lang="en-US" dirty="0" smtClean="0"/>
              <a:t> message one or more </a:t>
            </a:r>
            <a:r>
              <a:rPr lang="en-US" b="1" dirty="0" smtClean="0"/>
              <a:t>complete**</a:t>
            </a:r>
            <a:r>
              <a:rPr lang="en-US" dirty="0" smtClean="0"/>
              <a:t> Business Entities (e.g. Client, Service, etc..</a:t>
            </a:r>
            <a:r>
              <a:rPr lang="en-US" dirty="0"/>
              <a:t>) and will receive from the Services Architecture one or more </a:t>
            </a:r>
            <a:r>
              <a:rPr lang="en-US" b="1" dirty="0"/>
              <a:t>complete</a:t>
            </a:r>
            <a:r>
              <a:rPr lang="en-US" dirty="0"/>
              <a:t> Business Entities in the response </a:t>
            </a:r>
            <a:r>
              <a:rPr lang="en-US" dirty="0" smtClean="0"/>
              <a:t>message.</a:t>
            </a:r>
            <a:endParaRPr lang="en-US" b="1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*DELETE – A DELETE operation does not normally exist (applies to a logical delete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948594"/>
            <a:ext cx="5544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**  “Complete” – For the CU operations only some attributes are required but the Return must have the Master Image</a:t>
            </a:r>
            <a:endParaRPr lang="en-US" sz="8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Operation Pattern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09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8" y="1203598"/>
            <a:ext cx="1987958" cy="351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Security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244456" cy="954107"/>
          </a:xfrm>
        </p:spPr>
        <p:txBody>
          <a:bodyPr/>
          <a:lstStyle/>
          <a:p>
            <a:r>
              <a:rPr lang="en-US" dirty="0" smtClean="0"/>
              <a:t>The concept of </a:t>
            </a:r>
            <a:r>
              <a:rPr lang="en-US" b="1" dirty="0" smtClean="0"/>
              <a:t>integration security </a:t>
            </a:r>
            <a:r>
              <a:rPr lang="en-US" dirty="0" smtClean="0"/>
              <a:t>is not very different of </a:t>
            </a:r>
            <a:r>
              <a:rPr lang="en-US" b="1" dirty="0" smtClean="0"/>
              <a:t>information security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r>
              <a:rPr lang="en-US" dirty="0" smtClean="0"/>
              <a:t>One can implement security in the architecture at 2 levels: </a:t>
            </a:r>
            <a:r>
              <a:rPr lang="en-US" b="1" dirty="0" smtClean="0"/>
              <a:t>Message-level</a:t>
            </a:r>
            <a:r>
              <a:rPr lang="en-US" dirty="0" smtClean="0"/>
              <a:t> or </a:t>
            </a:r>
            <a:r>
              <a:rPr lang="en-US" b="1" dirty="0" smtClean="0"/>
              <a:t>Transport-level</a:t>
            </a:r>
            <a:r>
              <a:rPr lang="en-US" dirty="0" smtClean="0"/>
              <a:t> security. As </a:t>
            </a:r>
            <a:r>
              <a:rPr lang="en-US" b="1" dirty="0" smtClean="0"/>
              <a:t>base requirement</a:t>
            </a:r>
            <a:r>
              <a:rPr lang="en-US" dirty="0" smtClean="0"/>
              <a:t>, all systems and/or applications which are service consumers or providers to the architecture must implement </a:t>
            </a:r>
            <a:r>
              <a:rPr lang="en-US" b="1" dirty="0" smtClean="0"/>
              <a:t>transport-level</a:t>
            </a:r>
            <a:r>
              <a:rPr lang="en-US" dirty="0" smtClean="0"/>
              <a:t> security.</a:t>
            </a:r>
            <a:endParaRPr lang="en-US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699792" y="2283718"/>
            <a:ext cx="5902027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following </a:t>
            </a:r>
            <a:r>
              <a:rPr lang="en-US" b="1" dirty="0" smtClean="0"/>
              <a:t>security capabilities </a:t>
            </a:r>
            <a:r>
              <a:rPr lang="en-US" dirty="0" smtClean="0"/>
              <a:t>must be provided and guaranteed between the service consuming or providing systems and/or applications and the Services Architecture (Service Bus)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Authentication</a:t>
            </a:r>
            <a:r>
              <a:rPr lang="en-US" dirty="0" smtClean="0"/>
              <a:t>: Server-based authentication through SSL/TLS with digital certificates between all servers involved in service transactions.;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Confidentiality &amp; Integrity</a:t>
            </a:r>
            <a:r>
              <a:rPr lang="en-US" dirty="0" smtClean="0"/>
              <a:t>: Transport-level message encryption with SSL/TLS Encryption;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Auditing</a:t>
            </a:r>
            <a:r>
              <a:rPr lang="en-US" dirty="0" smtClean="0"/>
              <a:t>: All service </a:t>
            </a:r>
            <a:r>
              <a:rPr lang="en-US" b="1" dirty="0" smtClean="0"/>
              <a:t>providers</a:t>
            </a:r>
            <a:r>
              <a:rPr lang="en-US" dirty="0" smtClean="0"/>
              <a:t> must guarantee that all messages are audited at entry/exit points of the service (full request/response messages – i.e. Header and Body);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39762" y="50469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# 10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" y="2385418"/>
            <a:ext cx="2113082" cy="234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9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Usage Guidelines</a:t>
            </a:r>
            <a:br>
              <a:rPr lang="en-US" dirty="0" smtClean="0"/>
            </a:br>
            <a:r>
              <a:rPr lang="en-US" b="0" i="1" dirty="0" smtClean="0"/>
              <a:t>Summary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50398"/>
            <a:ext cx="8460480" cy="3194721"/>
          </a:xfrm>
        </p:spPr>
        <p:txBody>
          <a:bodyPr/>
          <a:lstStyle/>
          <a:p>
            <a:r>
              <a:rPr lang="en-US" dirty="0" smtClean="0"/>
              <a:t>In summary, the </a:t>
            </a:r>
            <a:r>
              <a:rPr lang="en-US" b="1" dirty="0" smtClean="0"/>
              <a:t>key guidelines </a:t>
            </a:r>
            <a:r>
              <a:rPr lang="en-US" dirty="0" smtClean="0"/>
              <a:t>which must be followed by service consumers and producers which will interact with the new SOA integration architecture are the following::</a:t>
            </a:r>
          </a:p>
          <a:p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Use of the </a:t>
            </a:r>
            <a:r>
              <a:rPr lang="en-US" sz="1400" b="1" dirty="0" smtClean="0">
                <a:latin typeface="Arial"/>
                <a:cs typeface="Arial"/>
              </a:rPr>
              <a:t>business entities </a:t>
            </a:r>
            <a:r>
              <a:rPr lang="en-US" sz="1400" dirty="0" smtClean="0">
                <a:latin typeface="Arial"/>
                <a:cs typeface="Arial"/>
              </a:rPr>
              <a:t>of the </a:t>
            </a:r>
            <a:r>
              <a:rPr lang="en-US" sz="1400" b="1" dirty="0" smtClean="0">
                <a:latin typeface="Arial"/>
                <a:cs typeface="Arial"/>
              </a:rPr>
              <a:t>Canonical Model </a:t>
            </a:r>
            <a:r>
              <a:rPr lang="en-US" sz="1400" dirty="0" smtClean="0">
                <a:latin typeface="Arial"/>
                <a:cs typeface="Arial"/>
              </a:rPr>
              <a:t>as basis for the services messages;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Use of a </a:t>
            </a:r>
            <a:r>
              <a:rPr lang="en-US" sz="1400" b="1" dirty="0" smtClean="0">
                <a:latin typeface="Arial"/>
                <a:cs typeface="Arial"/>
              </a:rPr>
              <a:t>standard format </a:t>
            </a:r>
            <a:r>
              <a:rPr lang="en-US" sz="1400" dirty="0" smtClean="0">
                <a:latin typeface="Arial"/>
                <a:cs typeface="Arial"/>
              </a:rPr>
              <a:t>(canonical) for the service messages;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Use of a </a:t>
            </a:r>
            <a:r>
              <a:rPr lang="en-US" sz="1400" b="1" dirty="0" smtClean="0">
                <a:latin typeface="Arial"/>
                <a:cs typeface="Arial"/>
              </a:rPr>
              <a:t>unique request id (Transaction ID) </a:t>
            </a:r>
            <a:r>
              <a:rPr lang="en-US" sz="1400" dirty="0" smtClean="0">
                <a:latin typeface="Arial"/>
                <a:cs typeface="Arial"/>
              </a:rPr>
              <a:t>generated by service </a:t>
            </a:r>
            <a:r>
              <a:rPr lang="en-US" sz="1400" b="1" dirty="0" smtClean="0">
                <a:latin typeface="Arial"/>
                <a:cs typeface="Arial"/>
              </a:rPr>
              <a:t>consumers</a:t>
            </a:r>
            <a:r>
              <a:rPr lang="en-US" sz="1400" dirty="0" smtClean="0">
                <a:latin typeface="Arial"/>
                <a:cs typeface="Arial"/>
              </a:rPr>
              <a:t> which will be used to facilitate </a:t>
            </a:r>
            <a:r>
              <a:rPr lang="en-US" sz="1400" dirty="0">
                <a:latin typeface="Arial"/>
                <a:cs typeface="Arial"/>
              </a:rPr>
              <a:t>the end-to-end </a:t>
            </a:r>
            <a:r>
              <a:rPr lang="en-US" sz="1400" dirty="0" smtClean="0">
                <a:latin typeface="Arial"/>
                <a:cs typeface="Arial"/>
              </a:rPr>
              <a:t>operations of an integration transaction;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/>
                <a:cs typeface="Arial"/>
              </a:rPr>
              <a:t>Extensive</a:t>
            </a:r>
            <a:r>
              <a:rPr lang="en-US" sz="1400" dirty="0" smtClean="0">
                <a:latin typeface="Arial"/>
                <a:cs typeface="Arial"/>
              </a:rPr>
              <a:t> and </a:t>
            </a:r>
            <a:r>
              <a:rPr lang="en-US" sz="1400" b="1" dirty="0" smtClean="0">
                <a:latin typeface="Arial"/>
                <a:cs typeface="Arial"/>
              </a:rPr>
              <a:t>coherent</a:t>
            </a:r>
            <a:r>
              <a:rPr lang="en-US" sz="1400" dirty="0" smtClean="0">
                <a:latin typeface="Arial"/>
                <a:cs typeface="Arial"/>
              </a:rPr>
              <a:t> service </a:t>
            </a:r>
            <a:r>
              <a:rPr lang="en-US" sz="1400" b="1" dirty="0" smtClean="0">
                <a:latin typeface="Arial"/>
                <a:cs typeface="Arial"/>
              </a:rPr>
              <a:t>error management </a:t>
            </a:r>
            <a:r>
              <a:rPr lang="en-US" sz="1400" dirty="0" smtClean="0">
                <a:latin typeface="Arial"/>
                <a:cs typeface="Arial"/>
              </a:rPr>
              <a:t>by both service consumers and providers;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Services which </a:t>
            </a:r>
            <a:r>
              <a:rPr lang="en-US" sz="1400" b="1" dirty="0" smtClean="0">
                <a:latin typeface="Arial"/>
                <a:cs typeface="Arial"/>
              </a:rPr>
              <a:t>alter</a:t>
            </a:r>
            <a:r>
              <a:rPr lang="en-US" sz="1400" dirty="0" smtClean="0">
                <a:latin typeface="Arial"/>
                <a:cs typeface="Arial"/>
              </a:rPr>
              <a:t> system corporate data must be </a:t>
            </a:r>
            <a:r>
              <a:rPr lang="en-US" sz="1400" b="1" dirty="0" smtClean="0">
                <a:latin typeface="Arial"/>
                <a:cs typeface="Arial"/>
              </a:rPr>
              <a:t>idempotent</a:t>
            </a:r>
            <a:r>
              <a:rPr lang="en-US" sz="1400" dirty="0" smtClean="0">
                <a:latin typeface="Arial"/>
                <a:cs typeface="Arial"/>
              </a:rPr>
              <a:t>, to guarantee consistency of data in the corporate systems;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/>
                <a:cs typeface="Arial"/>
              </a:rPr>
              <a:t>One demands that Oi’s integration architecture is </a:t>
            </a:r>
            <a:r>
              <a:rPr lang="en-US" sz="1400" b="1" dirty="0" smtClean="0">
                <a:latin typeface="Arial"/>
                <a:cs typeface="Arial"/>
              </a:rPr>
              <a:t>secure</a:t>
            </a:r>
            <a:r>
              <a:rPr lang="en-US" sz="1400" dirty="0" smtClean="0">
                <a:latin typeface="Arial"/>
                <a:cs typeface="Arial"/>
              </a:rPr>
              <a:t>, so at a minimum, </a:t>
            </a:r>
            <a:r>
              <a:rPr lang="en-US" sz="1400" b="1" dirty="0" smtClean="0">
                <a:latin typeface="Arial"/>
                <a:cs typeface="Arial"/>
              </a:rPr>
              <a:t>transport-level</a:t>
            </a:r>
            <a:r>
              <a:rPr lang="en-US" sz="1400" dirty="0" smtClean="0">
                <a:latin typeface="Arial"/>
                <a:cs typeface="Arial"/>
              </a:rPr>
              <a:t> security must be implemented in all interactions between consumers or providers of the enterprise service bus.</a:t>
            </a:r>
          </a:p>
        </p:txBody>
      </p:sp>
    </p:spTree>
    <p:extLst>
      <p:ext uri="{BB962C8B-B14F-4D97-AF65-F5344CB8AC3E}">
        <p14:creationId xmlns:p14="http://schemas.microsoft.com/office/powerpoint/2010/main" val="16986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err="1" smtClean="0"/>
              <a:t>Appendix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4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Services Architecture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n-US" b="0" i="1" dirty="0" smtClean="0"/>
              <a:t>Execution Framework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788024" y="1275606"/>
            <a:ext cx="3790776" cy="3625608"/>
          </a:xfrm>
        </p:spPr>
        <p:txBody>
          <a:bodyPr/>
          <a:lstStyle/>
          <a:p>
            <a:r>
              <a:rPr lang="en-US" b="1" dirty="0" smtClean="0"/>
              <a:t>Administrative Console</a:t>
            </a:r>
          </a:p>
          <a:p>
            <a:r>
              <a:rPr lang="en-US" dirty="0" smtClean="0"/>
              <a:t>Web Application which will </a:t>
            </a:r>
            <a:r>
              <a:rPr lang="en-US" b="1" dirty="0" smtClean="0"/>
              <a:t>manage</a:t>
            </a:r>
            <a:r>
              <a:rPr lang="en-US" dirty="0" smtClean="0"/>
              <a:t> the framework´s components and will provide support to the </a:t>
            </a:r>
            <a:r>
              <a:rPr lang="en-US" b="1" dirty="0" smtClean="0"/>
              <a:t>operation</a:t>
            </a:r>
            <a:r>
              <a:rPr lang="en-US" dirty="0" smtClean="0"/>
              <a:t> of the Services Architecture.</a:t>
            </a:r>
          </a:p>
          <a:p>
            <a:endParaRPr lang="en-US" b="1" dirty="0" smtClean="0"/>
          </a:p>
          <a:p>
            <a:r>
              <a:rPr lang="en-US" b="1" dirty="0" smtClean="0"/>
              <a:t>Infrastructure Services</a:t>
            </a:r>
          </a:p>
          <a:p>
            <a:r>
              <a:rPr lang="en-US" dirty="0" smtClean="0"/>
              <a:t>“Application” or/and technical components which will </a:t>
            </a:r>
            <a:r>
              <a:rPr lang="en-US" b="1" dirty="0" smtClean="0"/>
              <a:t>support</a:t>
            </a:r>
            <a:r>
              <a:rPr lang="en-US" dirty="0" smtClean="0"/>
              <a:t> the Services Architecture, such as Logging, Error Handling, Configuration and Code/Decode. </a:t>
            </a:r>
          </a:p>
          <a:p>
            <a:endParaRPr lang="en-US" dirty="0" smtClean="0"/>
          </a:p>
          <a:p>
            <a:r>
              <a:rPr lang="en-US" b="1" dirty="0" smtClean="0"/>
              <a:t>Metadata Model</a:t>
            </a:r>
          </a:p>
          <a:p>
            <a:r>
              <a:rPr lang="en-US" dirty="0" smtClean="0"/>
              <a:t>These are data entities which will support the execution framework.</a:t>
            </a:r>
            <a:endParaRPr lang="en-US" dirty="0"/>
          </a:p>
        </p:txBody>
      </p:sp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323528" y="1275606"/>
            <a:ext cx="4392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Execution Framework </a:t>
            </a:r>
            <a:r>
              <a:rPr lang="en-US" dirty="0" smtClean="0"/>
              <a:t>provides </a:t>
            </a:r>
            <a:r>
              <a:rPr lang="en-US" b="1" dirty="0" smtClean="0"/>
              <a:t>reusable</a:t>
            </a:r>
            <a:r>
              <a:rPr lang="en-US" dirty="0" smtClean="0"/>
              <a:t> capabilities to the Services Architecture and is decomposed in </a:t>
            </a:r>
            <a:r>
              <a:rPr lang="en-US" b="1" dirty="0" smtClean="0"/>
              <a:t>3 layers</a:t>
            </a:r>
            <a:r>
              <a:rPr lang="en-US" dirty="0"/>
              <a:t>: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7694"/>
            <a:ext cx="4392488" cy="270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4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5779"/>
            <a:ext cx="1656184" cy="247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Message Canonical Format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1" dirty="0" smtClean="0"/>
              <a:t>Message Header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27</a:t>
            </a:fld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69283"/>
              </p:ext>
            </p:extLst>
          </p:nvPr>
        </p:nvGraphicFramePr>
        <p:xfrm>
          <a:off x="2339752" y="1131590"/>
          <a:ext cx="6480720" cy="338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296144"/>
                <a:gridCol w="4104456"/>
              </a:tblGrid>
              <a:tr h="264765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Attribute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Definition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Description</a:t>
                      </a:r>
                      <a:endParaRPr lang="pt-BR" sz="1600" dirty="0"/>
                    </a:p>
                  </a:txBody>
                  <a:tcPr/>
                </a:tc>
              </a:tr>
              <a:tr h="118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TransactionId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Transaction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Business Transaction ID of the consumer which </a:t>
                      </a: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iniatied</a:t>
                      </a: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the service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request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8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CorrelationId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Correlation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ID which allows request or messages to correlated in </a:t>
                      </a:r>
                      <a:r>
                        <a:rPr lang="en-US" sz="1000" baseline="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na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aseline="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assyncronous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context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BusinessKey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Business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Business Functional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ID for the transaction.. It will allow the functional identification of the transaction.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25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Credentials</a:t>
                      </a:r>
                      <a:endParaRPr lang="en-US" sz="1200" b="1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b="1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Metadata</a:t>
                      </a:r>
                      <a:r>
                        <a:rPr lang="en-US" sz="1200" b="1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structure to store service consumer credentials</a:t>
                      </a:r>
                      <a:endParaRPr lang="en-US" sz="1200" b="1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AppId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Application 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Application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ID which made the service request (</a:t>
                      </a:r>
                      <a:r>
                        <a:rPr lang="en-US" sz="1000" baseline="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i.e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service consumer)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AppToken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Application Token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Hash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Key with the Application credential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UserId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User ID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User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ID which made the request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UserToken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User Token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Hash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Key with the User credential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7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Timestamp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Date/Time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UT Date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and Time</a:t>
                      </a: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HHmmssSSS</a:t>
                      </a: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) for the creation of the request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7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LogKey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Log Key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Business ID to be used internally by the Execution Framework for </a:t>
                      </a:r>
                      <a:r>
                        <a:rPr lang="en-US" sz="1000" noProof="0" dirty="0" err="1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for</a:t>
                      </a: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logging and monitoring traceability.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u="none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Parameters</a:t>
                      </a:r>
                      <a:endParaRPr lang="en-US" sz="1000" u="none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u="none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Optional Parameters</a:t>
                      </a:r>
                      <a:endParaRPr lang="en-US" sz="1000" u="none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Key/Value pairs</a:t>
                      </a:r>
                      <a:r>
                        <a:rPr lang="en-US" sz="1000" baseline="0" noProof="0" dirty="0" smtClean="0">
                          <a:effectLst/>
                          <a:latin typeface="Arial"/>
                          <a:ea typeface="Calibri"/>
                          <a:cs typeface="Times New Roman"/>
                        </a:rPr>
                        <a:t> with functional or technical information to be used as wished by the service consumers</a:t>
                      </a:r>
                      <a:endParaRPr lang="en-US" sz="1000" noProof="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711674" y="2427734"/>
            <a:ext cx="1052014" cy="270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9" y="4928546"/>
            <a:ext cx="141141" cy="1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83568" y="4876006"/>
            <a:ext cx="511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May suffer slight changes with the </a:t>
            </a:r>
            <a:r>
              <a:rPr lang="en-US" sz="1000" b="1" dirty="0" smtClean="0"/>
              <a:t>Execution Framework </a:t>
            </a:r>
            <a:r>
              <a:rPr lang="en-US" sz="1000" dirty="0" smtClean="0"/>
              <a:t>implementation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035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5779"/>
            <a:ext cx="1656184" cy="247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11674" y="2715766"/>
            <a:ext cx="1052014" cy="297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82531"/>
              </p:ext>
            </p:extLst>
          </p:nvPr>
        </p:nvGraphicFramePr>
        <p:xfrm>
          <a:off x="2195735" y="1296138"/>
          <a:ext cx="6624737" cy="256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663"/>
                <a:gridCol w="1244828"/>
                <a:gridCol w="4393246"/>
              </a:tblGrid>
              <a:tr h="144016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Attribute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Definition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Description</a:t>
                      </a:r>
                      <a:endParaRPr lang="en-US" sz="1400" noProof="0" dirty="0"/>
                    </a:p>
                  </a:txBody>
                  <a:tcPr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Type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Type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Represents the type of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return from the Framework´s service</a:t>
                      </a: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(Success, Error, Warning, etc...)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Represents the Framework´s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return 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Message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Represents the framework’s message related do the return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473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Native Return[ ]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b="1" noProof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Lsit</a:t>
                      </a:r>
                      <a:r>
                        <a:rPr lang="en-US" sz="1200" b="1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of Return Codes of the different</a:t>
                      </a:r>
                      <a:r>
                        <a:rPr lang="en-US" sz="1200" b="1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Provider APIs</a:t>
                      </a:r>
                      <a:endParaRPr lang="en-US" sz="1200" b="1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</a:tr>
              <a:tr h="9301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AppId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Application ID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Application code which identifies the application which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returned the return 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Type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Return Type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Represents the type of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return from the API (success, error, etc…)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5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API Return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Represents the Application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API’s return code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Return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Message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Message related do the return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code from the API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Details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Extra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details Message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Extra</a:t>
                      </a:r>
                      <a:r>
                        <a:rPr lang="en-US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details to the m</a:t>
                      </a:r>
                      <a:r>
                        <a:rPr lang="en-US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essage returned from the API (Exception, etc…)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1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9" y="4928546"/>
            <a:ext cx="141141" cy="1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Message Canonical Format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1" dirty="0" smtClean="0"/>
              <a:t>Response</a:t>
            </a:r>
            <a:endParaRPr lang="en-US" b="0" i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83568" y="4876006"/>
            <a:ext cx="511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May suffer slight changes with the </a:t>
            </a:r>
            <a:r>
              <a:rPr lang="en-US" sz="1000" b="1" dirty="0" smtClean="0"/>
              <a:t>Execution Framework </a:t>
            </a:r>
            <a:r>
              <a:rPr lang="en-US" sz="1000" dirty="0" smtClean="0"/>
              <a:t>implementation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999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7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997196"/>
          </a:xfrm>
        </p:spPr>
        <p:txBody>
          <a:bodyPr/>
          <a:lstStyle/>
          <a:p>
            <a:r>
              <a:rPr lang="en-US" dirty="0" smtClean="0"/>
              <a:t>01 Introduction –</a:t>
            </a:r>
            <a:r>
              <a:rPr lang="en-US" b="0" dirty="0" smtClean="0"/>
              <a:t> Short summary of the new Integration Architecture and of its basic concepts which will be needed to interact with the Enterprise Service Bus.</a:t>
            </a:r>
            <a:endParaRPr lang="en-US" dirty="0" smtClean="0"/>
          </a:p>
          <a:p>
            <a:r>
              <a:rPr lang="en-US" dirty="0" smtClean="0"/>
              <a:t>02 Usage Guidelines – </a:t>
            </a:r>
            <a:r>
              <a:rPr lang="en-US" b="0" dirty="0" smtClean="0"/>
              <a:t>Description of the general usage principles &amp; guidelines needed by consumers and producers of the new services architecture.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781752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documents describes the patterns &amp; rules which should be followed by the systems which interact with the </a:t>
            </a:r>
            <a:r>
              <a:rPr lang="en-US" dirty="0" err="1" smtClean="0"/>
              <a:t>Oi´s</a:t>
            </a:r>
            <a:r>
              <a:rPr lang="en-US" dirty="0" smtClean="0"/>
              <a:t> new enterprise service bus.</a:t>
            </a:r>
            <a:endParaRPr lang="en-US" dirty="0"/>
          </a:p>
          <a:p>
            <a:r>
              <a:rPr lang="en-US" dirty="0" smtClean="0"/>
              <a:t>The major changes to today´s patterns of interaction will be marked with</a:t>
            </a:r>
            <a:endParaRPr lang="en-US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29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99592" y="3848730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Note: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The contents of this guide may </a:t>
            </a:r>
            <a:r>
              <a:rPr lang="en-US" sz="1400" u="sng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change slightly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with the technical implementation of the Reference Architecture and Execution Framework.</a:t>
            </a:r>
            <a:endParaRPr lang="en-US" sz="1400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9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93" y="1131590"/>
            <a:ext cx="243471" cy="24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15553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1600" b="0" i="1" dirty="0" smtClean="0"/>
              <a:t>SOA Governance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491880" y="1357200"/>
            <a:ext cx="5086920" cy="3302782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In the context of Oi’s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SOA Governance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initiative a new SOA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Reference Architecture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was defined. </a:t>
            </a:r>
          </a:p>
          <a:p>
            <a:pPr algn="just" eaLnBrk="0" hangingPunct="0">
              <a:spcBef>
                <a:spcPts val="336"/>
              </a:spcBef>
            </a:pPr>
            <a:endParaRPr lang="pt-PT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This initiative also proposed a set of new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policies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patterns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processes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which would allow the adequate management of Oi’s online integration architecture and thus take advantage </a:t>
            </a:r>
            <a:r>
              <a:rPr lang="pt-PT" dirty="0">
                <a:latin typeface="Arial" pitchFamily="34" charset="0"/>
                <a:cs typeface="Arial" pitchFamily="34" charset="0"/>
              </a:rPr>
              <a:t>of the envisaged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benefits, such as those of reuse and standardization of the services implemented in the Enterprise Service Bus. </a:t>
            </a:r>
          </a:p>
          <a:p>
            <a:pPr algn="just" eaLnBrk="0" hangingPunct="0">
              <a:spcBef>
                <a:spcPts val="336"/>
              </a:spcBef>
            </a:pPr>
            <a:endParaRPr lang="pt-PT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This document is 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Usage Guide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for service consumers and providers of the Enterprise Service Bus and describes guidelines and rules which will drive the implementation of Oi’s Service Bus.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upo 23"/>
          <p:cNvGrpSpPr/>
          <p:nvPr/>
        </p:nvGrpSpPr>
        <p:grpSpPr>
          <a:xfrm>
            <a:off x="683568" y="1779662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0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779662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3584" y="1779662"/>
            <a:ext cx="432048" cy="432048"/>
          </a:xfrm>
          <a:prstGeom prst="rect">
            <a:avLst/>
          </a:prstGeom>
          <a:noFill/>
        </p:spPr>
      </p:pic>
      <p:sp>
        <p:nvSpPr>
          <p:cNvPr id="12" name="Retângulo 28"/>
          <p:cNvSpPr/>
          <p:nvPr/>
        </p:nvSpPr>
        <p:spPr>
          <a:xfrm>
            <a:off x="752428" y="2666702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Reference Architecture</a:t>
            </a:r>
          </a:p>
        </p:txBody>
      </p:sp>
      <p:sp>
        <p:nvSpPr>
          <p:cNvPr id="13" name="Retângulo 29"/>
          <p:cNvSpPr/>
          <p:nvPr/>
        </p:nvSpPr>
        <p:spPr>
          <a:xfrm>
            <a:off x="743050" y="3054896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Patterns, Policies and Processes</a:t>
            </a:r>
          </a:p>
        </p:txBody>
      </p:sp>
      <p:sp>
        <p:nvSpPr>
          <p:cNvPr id="14" name="Retângulo de cantos arredondados 30"/>
          <p:cNvSpPr/>
          <p:nvPr/>
        </p:nvSpPr>
        <p:spPr>
          <a:xfrm>
            <a:off x="619944" y="2355726"/>
            <a:ext cx="2439888" cy="1152128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ESB</a:t>
            </a:r>
          </a:p>
        </p:txBody>
      </p:sp>
      <p:sp>
        <p:nvSpPr>
          <p:cNvPr id="15" name="Retângulo de cantos arredondados 27"/>
          <p:cNvSpPr/>
          <p:nvPr/>
        </p:nvSpPr>
        <p:spPr>
          <a:xfrm>
            <a:off x="467544" y="1419622"/>
            <a:ext cx="2736304" cy="2232248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SOA Governance</a:t>
            </a:r>
          </a:p>
        </p:txBody>
      </p:sp>
    </p:spTree>
    <p:extLst>
      <p:ext uri="{BB962C8B-B14F-4D97-AF65-F5344CB8AC3E}">
        <p14:creationId xmlns:p14="http://schemas.microsoft.com/office/powerpoint/2010/main" val="17446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15553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1600" b="0" i="1" dirty="0" smtClean="0"/>
              <a:t>Data Governance</a:t>
            </a:r>
            <a:endParaRPr lang="en-US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843808" y="1275606"/>
            <a:ext cx="5904656" cy="3439403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adequately manage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identification and development of services 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consumers and producers will interact with 3 areas: (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Canonical Model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Reference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Data Integration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Canonical Model </a:t>
            </a:r>
            <a:r>
              <a:rPr lang="en-US" dirty="0" smtClean="0"/>
              <a:t>will become the </a:t>
            </a:r>
            <a:r>
              <a:rPr lang="en-US" b="1" dirty="0" smtClean="0"/>
              <a:t>common vocabulary </a:t>
            </a:r>
            <a:r>
              <a:rPr lang="en-US" dirty="0" smtClean="0"/>
              <a:t>between all systems and/or applications which need to move data through the service bus.</a:t>
            </a:r>
            <a:r>
              <a:rPr lang="en-US" dirty="0" smtClean="0">
                <a:latin typeface="Myriad Pro" pitchFamily="34" charset="0"/>
              </a:rPr>
              <a:t> 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itchFamily="34" charset="0"/>
              </a:rPr>
              <a:t>Some of the data attributes of the business entities which will move through the Service Bus are considered </a:t>
            </a:r>
            <a:r>
              <a:rPr lang="en-US" b="1" dirty="0" smtClean="0">
                <a:latin typeface="Myriad Pro" pitchFamily="34" charset="0"/>
              </a:rPr>
              <a:t>Reference Data</a:t>
            </a:r>
            <a:r>
              <a:rPr lang="en-US" dirty="0" smtClean="0">
                <a:latin typeface="Myriad Pro" pitchFamily="34" charset="0"/>
              </a:rPr>
              <a:t>. These will be managed independently from the Integration team and it will be of the responsibility of a dedicated team to </a:t>
            </a:r>
            <a:r>
              <a:rPr lang="en-US" b="1" dirty="0" smtClean="0">
                <a:latin typeface="Myriad Pro" pitchFamily="34" charset="0"/>
              </a:rPr>
              <a:t>identify</a:t>
            </a:r>
            <a:r>
              <a:rPr lang="en-US" dirty="0" smtClean="0">
                <a:latin typeface="Myriad Pro" pitchFamily="34" charset="0"/>
              </a:rPr>
              <a:t> and </a:t>
            </a:r>
            <a:r>
              <a:rPr lang="en-US" b="1" dirty="0" smtClean="0">
                <a:latin typeface="Myriad Pro" pitchFamily="34" charset="0"/>
              </a:rPr>
              <a:t>maintain</a:t>
            </a:r>
            <a:r>
              <a:rPr lang="en-US" dirty="0" smtClean="0">
                <a:latin typeface="Myriad Pro" pitchFamily="34" charset="0"/>
              </a:rPr>
              <a:t> this data and the mapping to the different transaction systems and/or applications which “own” them.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Integration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layer, through this new Services Architecture, will make available to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consumers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through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services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producers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functionality and data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b="1" dirty="0" smtClean="0">
              <a:latin typeface="Myriad Pro" pitchFamily="34" charset="0"/>
            </a:endParaRPr>
          </a:p>
        </p:txBody>
      </p:sp>
      <p:pic>
        <p:nvPicPr>
          <p:cNvPr id="8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480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9" y="1275606"/>
            <a:ext cx="223870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9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b="0" i="1" dirty="0" smtClean="0"/>
              <a:t>Reference Architecture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07904" y="1917018"/>
            <a:ext cx="4968552" cy="2763834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en-US" dirty="0" smtClean="0"/>
              <a:t>One of these layers, the </a:t>
            </a:r>
            <a:r>
              <a:rPr lang="en-US" b="1" dirty="0" smtClean="0"/>
              <a:t>Services Architecture</a:t>
            </a:r>
            <a:r>
              <a:rPr lang="en-US" dirty="0" smtClean="0"/>
              <a:t>, (aka Runtime), makes available all of the common </a:t>
            </a:r>
            <a:r>
              <a:rPr lang="en-US" b="1" dirty="0" smtClean="0"/>
              <a:t>integration</a:t>
            </a:r>
            <a:r>
              <a:rPr lang="en-US" dirty="0" smtClean="0"/>
              <a:t> capabilities of a ESB (Enterprise Service Bus), such as </a:t>
            </a:r>
            <a:r>
              <a:rPr lang="en-US" b="1" dirty="0" smtClean="0"/>
              <a:t>Validation</a:t>
            </a:r>
            <a:r>
              <a:rPr lang="en-US" dirty="0" smtClean="0"/>
              <a:t>, </a:t>
            </a:r>
            <a:r>
              <a:rPr lang="en-US" b="1" dirty="0" smtClean="0"/>
              <a:t>Enrichment</a:t>
            </a:r>
            <a:r>
              <a:rPr lang="en-US" dirty="0" smtClean="0"/>
              <a:t>, </a:t>
            </a:r>
            <a:r>
              <a:rPr lang="en-US" b="1" dirty="0" smtClean="0"/>
              <a:t>Transformation</a:t>
            </a:r>
            <a:r>
              <a:rPr lang="en-US" dirty="0" smtClean="0"/>
              <a:t>, </a:t>
            </a:r>
            <a:r>
              <a:rPr lang="en-US" b="1" dirty="0" smtClean="0"/>
              <a:t>Routing</a:t>
            </a:r>
            <a:r>
              <a:rPr lang="en-US" dirty="0" smtClean="0"/>
              <a:t> and </a:t>
            </a:r>
            <a:r>
              <a:rPr lang="en-US" b="1" dirty="0" smtClean="0"/>
              <a:t>Operations</a:t>
            </a:r>
            <a:r>
              <a:rPr lang="en-US" dirty="0" smtClean="0"/>
              <a:t> (VETRO Pattern) and the communication patterns needed for implementing integration services.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An </a:t>
            </a:r>
            <a:r>
              <a:rPr lang="en-US" b="1" dirty="0" smtClean="0"/>
              <a:t>Execution </a:t>
            </a:r>
            <a:r>
              <a:rPr lang="en-US" b="1" dirty="0"/>
              <a:t>Framework </a:t>
            </a:r>
            <a:r>
              <a:rPr lang="en-US" dirty="0"/>
              <a:t>will </a:t>
            </a:r>
            <a:r>
              <a:rPr lang="en-US" dirty="0" smtClean="0"/>
              <a:t>also make </a:t>
            </a:r>
            <a:r>
              <a:rPr lang="en-US" dirty="0"/>
              <a:t>available </a:t>
            </a:r>
            <a:r>
              <a:rPr lang="en-US" b="1" dirty="0"/>
              <a:t>reusable</a:t>
            </a:r>
            <a:r>
              <a:rPr lang="en-US" dirty="0"/>
              <a:t> services and capabilities (aka </a:t>
            </a:r>
            <a:r>
              <a:rPr lang="en-US" b="1" dirty="0"/>
              <a:t>Infrastructure Services</a:t>
            </a:r>
            <a:r>
              <a:rPr lang="en-US" dirty="0"/>
              <a:t>) such as Logging, Error Management or Reference Data Translation to the </a:t>
            </a:r>
            <a:r>
              <a:rPr lang="en-US" b="1" dirty="0"/>
              <a:t>Services Architecture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These capabilities will be used through </a:t>
            </a:r>
            <a:r>
              <a:rPr lang="en-US" b="1" dirty="0"/>
              <a:t>Development Templates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13639" y="1171295"/>
            <a:ext cx="8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b="1" dirty="0"/>
              <a:t>Reference Architecture </a:t>
            </a:r>
            <a:r>
              <a:rPr lang="en-US" dirty="0"/>
              <a:t>defines the </a:t>
            </a:r>
            <a:r>
              <a:rPr lang="en-US" b="1" dirty="0"/>
              <a:t>structure</a:t>
            </a:r>
            <a:r>
              <a:rPr lang="en-US" dirty="0"/>
              <a:t> and </a:t>
            </a:r>
            <a:r>
              <a:rPr lang="en-US" b="1" dirty="0"/>
              <a:t>patterns</a:t>
            </a:r>
            <a:r>
              <a:rPr lang="en-US" dirty="0"/>
              <a:t>  to be used and identifies the </a:t>
            </a:r>
            <a:r>
              <a:rPr lang="en-US" b="1" dirty="0"/>
              <a:t>layers</a:t>
            </a:r>
            <a:r>
              <a:rPr lang="en-US" dirty="0"/>
              <a:t> and </a:t>
            </a:r>
            <a:r>
              <a:rPr lang="en-US" b="1" dirty="0"/>
              <a:t>components</a:t>
            </a:r>
            <a:r>
              <a:rPr lang="en-US" dirty="0"/>
              <a:t> needed for the implementation of a Service Oriented Architecture (SOA).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51670"/>
            <a:ext cx="3265763" cy="289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b="0" i="1" dirty="0" smtClean="0"/>
              <a:t>General Concepts on Services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63888" y="1203598"/>
            <a:ext cx="5014912" cy="1428083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Service</a:t>
            </a:r>
            <a:r>
              <a:rPr lang="en-US" dirty="0" smtClean="0"/>
              <a:t> is a software component which makes  available to a consumer a specific functionality (or information) from one or more provider systems (or applications). </a:t>
            </a:r>
          </a:p>
          <a:p>
            <a:pPr algn="just"/>
            <a:r>
              <a:rPr lang="en-US" dirty="0" smtClean="0"/>
              <a:t>The consumer </a:t>
            </a:r>
            <a:r>
              <a:rPr lang="en-US" b="1" dirty="0" smtClean="0"/>
              <a:t>requests</a:t>
            </a:r>
            <a:r>
              <a:rPr lang="en-US" dirty="0" smtClean="0"/>
              <a:t> this functionality through </a:t>
            </a:r>
            <a:r>
              <a:rPr lang="en-US" b="1" dirty="0" smtClean="0"/>
              <a:t>messages. </a:t>
            </a:r>
            <a:r>
              <a:rPr lang="en-US" dirty="0" smtClean="0"/>
              <a:t>The Service Bus is the </a:t>
            </a:r>
            <a:r>
              <a:rPr lang="en-US" b="1" dirty="0" smtClean="0"/>
              <a:t>intermediate</a:t>
            </a:r>
            <a:r>
              <a:rPr lang="en-US" dirty="0" smtClean="0"/>
              <a:t> of this communication flow.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6891"/>
              </p:ext>
            </p:extLst>
          </p:nvPr>
        </p:nvGraphicFramePr>
        <p:xfrm>
          <a:off x="1115616" y="3291830"/>
          <a:ext cx="6480720" cy="15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616624"/>
              </a:tblGrid>
              <a:tr h="360039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Views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Description/Questions</a:t>
                      </a:r>
                      <a:r>
                        <a:rPr lang="en-US" sz="1400" baseline="0" noProof="0" dirty="0" smtClean="0"/>
                        <a:t> to be answered</a:t>
                      </a:r>
                      <a:endParaRPr lang="en-US" sz="1400" noProof="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en-US" sz="1200" b="1" u="sng" noProof="0" dirty="0" smtClean="0"/>
                        <a:t>S</a:t>
                      </a:r>
                      <a:r>
                        <a:rPr lang="en-US" sz="1200" b="1" noProof="0" dirty="0" smtClean="0"/>
                        <a:t>emantics</a:t>
                      </a:r>
                      <a:endParaRPr lang="en-US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What does the</a:t>
                      </a:r>
                      <a:r>
                        <a:rPr lang="en-US" sz="1200" baseline="0" noProof="0" dirty="0" smtClean="0"/>
                        <a:t> service do? What does each message attribute mean, what is the service error behavior, what needs to be monitored, etc…</a:t>
                      </a:r>
                      <a:endParaRPr lang="en-US" sz="1200" noProof="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en-US" sz="1200" b="1" u="sng" noProof="0" dirty="0" smtClean="0"/>
                        <a:t>S</a:t>
                      </a:r>
                      <a:r>
                        <a:rPr lang="en-US" sz="1200" b="1" u="none" noProof="0" dirty="0" smtClean="0"/>
                        <a:t>y</a:t>
                      </a:r>
                      <a:r>
                        <a:rPr lang="en-US" sz="1200" b="1" noProof="0" dirty="0" smtClean="0"/>
                        <a:t>ntax</a:t>
                      </a:r>
                      <a:endParaRPr lang="en-US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WSDL documents, XML Schemas, Validation Rules,</a:t>
                      </a:r>
                      <a:r>
                        <a:rPr lang="en-US" sz="1200" baseline="0" noProof="0" dirty="0" smtClean="0"/>
                        <a:t> Transport details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sng" noProof="0" dirty="0" smtClean="0"/>
                        <a:t>S</a:t>
                      </a:r>
                      <a:r>
                        <a:rPr lang="en-US" sz="1200" b="1" noProof="0" dirty="0" smtClean="0"/>
                        <a:t>LA</a:t>
                      </a:r>
                      <a:endParaRPr lang="en-US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When is it available? Availability %? </a:t>
                      </a:r>
                      <a:r>
                        <a:rPr lang="en-US" sz="1200" baseline="0" noProof="0" dirty="0" smtClean="0"/>
                        <a:t>Guaranteed delivery? Performance base (requests/s), when will it be de “deprecated” or deactivated?</a:t>
                      </a:r>
                      <a:endParaRPr lang="en-US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755576" y="269660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through a well-defined </a:t>
            </a:r>
            <a:r>
              <a:rPr lang="en-US" b="1" dirty="0" smtClean="0"/>
              <a:t>Contract</a:t>
            </a:r>
            <a:r>
              <a:rPr lang="en-US" dirty="0" smtClean="0"/>
              <a:t> (i.e. WSDL) that we can communicate the</a:t>
            </a:r>
            <a:r>
              <a:rPr lang="en-US" b="1" dirty="0" smtClean="0"/>
              <a:t> functionalities delivered</a:t>
            </a:r>
            <a:r>
              <a:rPr lang="en-US" dirty="0" smtClean="0"/>
              <a:t> to a consumer, which must have 3 views (3S) : </a:t>
            </a:r>
            <a:r>
              <a:rPr lang="en-US" b="1" dirty="0" smtClean="0"/>
              <a:t>Semantics, Syntax, SLA</a:t>
            </a:r>
            <a:endParaRPr lang="en-US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2735"/>
            <a:ext cx="2905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b="0" i="1" dirty="0" smtClean="0"/>
              <a:t>Communication Patterns</a:t>
            </a:r>
            <a:endParaRPr lang="en-U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21825"/>
              </p:ext>
            </p:extLst>
          </p:nvPr>
        </p:nvGraphicFramePr>
        <p:xfrm>
          <a:off x="539750" y="2067496"/>
          <a:ext cx="7794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1" name="Visio" r:id="rId4" imgW="777545" imgH="488899" progId="Visio.Drawing.11">
                  <p:embed/>
                </p:oleObj>
              </mc:Choice>
              <mc:Fallback>
                <p:oleObj name="Visio" r:id="rId4" imgW="777545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7496"/>
                        <a:ext cx="7794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352928" cy="5232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Services Architecture </a:t>
            </a:r>
            <a:r>
              <a:rPr lang="en-US" dirty="0" smtClean="0"/>
              <a:t>will support different </a:t>
            </a:r>
            <a:r>
              <a:rPr lang="en-US" b="1" dirty="0" smtClean="0"/>
              <a:t>communication (interaction) patterns</a:t>
            </a:r>
            <a:r>
              <a:rPr lang="en-US" dirty="0" smtClean="0"/>
              <a:t>, which will be available both to service consumers and producers.</a:t>
            </a:r>
            <a:endParaRPr lang="en-US" dirty="0"/>
          </a:p>
        </p:txBody>
      </p:sp>
      <p:sp>
        <p:nvSpPr>
          <p:cNvPr id="13" name="Espaço Reservado para Conteúdo 3"/>
          <p:cNvSpPr txBox="1">
            <a:spLocks/>
          </p:cNvSpPr>
          <p:nvPr/>
        </p:nvSpPr>
        <p:spPr>
          <a:xfrm>
            <a:off x="1547664" y="1960494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Synchronous</a:t>
            </a:r>
            <a:endParaRPr lang="en-US" sz="1200" dirty="0" smtClean="0"/>
          </a:p>
          <a:p>
            <a:r>
              <a:rPr lang="en-US" sz="1200" dirty="0" smtClean="0"/>
              <a:t>The consumer waits for a response from the provider, before resuming the execution flow. This pattern can be supported by a synchronous our asynchronous interface.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02961"/>
              </p:ext>
            </p:extLst>
          </p:nvPr>
        </p:nvGraphicFramePr>
        <p:xfrm>
          <a:off x="539750" y="2873946"/>
          <a:ext cx="777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2" name="Visio" r:id="rId6" imgW="774497" imgH="488899" progId="Visio.Drawing.11">
                  <p:embed/>
                </p:oleObj>
              </mc:Choice>
              <mc:Fallback>
                <p:oleObj name="Visio" r:id="rId6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73946"/>
                        <a:ext cx="7778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791617"/>
              </p:ext>
            </p:extLst>
          </p:nvPr>
        </p:nvGraphicFramePr>
        <p:xfrm>
          <a:off x="539552" y="3610843"/>
          <a:ext cx="749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3" name="Visio" r:id="rId8" imgW="774497" imgH="488899" progId="Visio.Drawing.11">
                  <p:embed/>
                </p:oleObj>
              </mc:Choice>
              <mc:Fallback>
                <p:oleObj name="Visio" r:id="rId8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10843"/>
                        <a:ext cx="749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ço Reservado para Conteúdo 3"/>
          <p:cNvSpPr txBox="1">
            <a:spLocks/>
          </p:cNvSpPr>
          <p:nvPr/>
        </p:nvSpPr>
        <p:spPr>
          <a:xfrm>
            <a:off x="1547664" y="2726102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Asynchronous</a:t>
            </a:r>
            <a:endParaRPr lang="en-US" sz="1200" dirty="0" smtClean="0"/>
          </a:p>
          <a:p>
            <a:r>
              <a:rPr lang="en-US" sz="1200" dirty="0" smtClean="0"/>
              <a:t>The consumer delegates the control of the execution flow to the provider after the request. The response is initiated by the provider with a request to the consumer when initial request completes.</a:t>
            </a:r>
          </a:p>
        </p:txBody>
      </p:sp>
      <p:sp>
        <p:nvSpPr>
          <p:cNvPr id="15" name="Espaço Reservado para Conteúdo 3"/>
          <p:cNvSpPr txBox="1">
            <a:spLocks/>
          </p:cNvSpPr>
          <p:nvPr/>
        </p:nvSpPr>
        <p:spPr>
          <a:xfrm>
            <a:off x="1547664" y="3544670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Publish/Subscribe</a:t>
            </a:r>
            <a:endParaRPr lang="en-US" sz="1200" dirty="0" smtClean="0"/>
          </a:p>
          <a:p>
            <a:r>
              <a:rPr lang="en-US" sz="1200" dirty="0" smtClean="0"/>
              <a:t>The consumer sends (publishes) a request to multiple providers and subscribes to receive multiple responses. </a:t>
            </a:r>
          </a:p>
        </p:txBody>
      </p:sp>
    </p:spTree>
    <p:extLst>
      <p:ext uri="{BB962C8B-B14F-4D97-AF65-F5344CB8AC3E}">
        <p14:creationId xmlns:p14="http://schemas.microsoft.com/office/powerpoint/2010/main" val="36880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E22F25-ED44-4135-A03B-C50F36B8C8EB}"/>
</file>

<file path=customXml/itemProps2.xml><?xml version="1.0" encoding="utf-8"?>
<ds:datastoreItem xmlns:ds="http://schemas.openxmlformats.org/officeDocument/2006/customXml" ds:itemID="{0D6EE4F6-C25B-4747-8007-B315CECB2D15}"/>
</file>

<file path=customXml/itemProps3.xml><?xml version="1.0" encoding="utf-8"?>
<ds:datastoreItem xmlns:ds="http://schemas.openxmlformats.org/officeDocument/2006/customXml" ds:itemID="{01445394-98D7-4FE2-B354-6FAD8740C1DA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18349</TotalTime>
  <Words>3492</Words>
  <Application>Microsoft Office PowerPoint</Application>
  <PresentationFormat>Apresentação na tela (16:9)</PresentationFormat>
  <Paragraphs>328</Paragraphs>
  <Slides>29</Slides>
  <Notes>13</Notes>
  <HiddenSlides>1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Oi - PPTX - Template geral</vt:lpstr>
      <vt:lpstr>Visio</vt:lpstr>
      <vt:lpstr>Services Architecture Usage Guide  v1.40</vt:lpstr>
      <vt:lpstr>Version Control</vt:lpstr>
      <vt:lpstr>Apresentação do PowerPoint</vt:lpstr>
      <vt:lpstr>Apresentação do PowerPoint</vt:lpstr>
      <vt:lpstr>Introduction SOA Governance</vt:lpstr>
      <vt:lpstr>Introduction Data Governance</vt:lpstr>
      <vt:lpstr>Introduction Reference Architecture</vt:lpstr>
      <vt:lpstr>Introduction General Concepts on Services</vt:lpstr>
      <vt:lpstr>Introduction Communication Patterns</vt:lpstr>
      <vt:lpstr>Introduction Error Management</vt:lpstr>
      <vt:lpstr>Introduction Service Versioning</vt:lpstr>
      <vt:lpstr>Apresentação do PowerPoint</vt:lpstr>
      <vt:lpstr>Usage Guidelines Communication protocols &amp; WS-* Specs</vt:lpstr>
      <vt:lpstr>Usage Guidelines Canonical Model</vt:lpstr>
      <vt:lpstr>Usage Guidelines Message Canonical Format</vt:lpstr>
      <vt:lpstr>Usage Guidelines Unique Request IDs</vt:lpstr>
      <vt:lpstr>Usage Guidelines Business Key</vt:lpstr>
      <vt:lpstr>Usage Guidelines Error Management</vt:lpstr>
      <vt:lpstr>Usage Guidelines Return Code Pattern</vt:lpstr>
      <vt:lpstr>Usage Guidelines Idempotent Provider Services</vt:lpstr>
      <vt:lpstr>Usage Guidelines Operation Pattern</vt:lpstr>
      <vt:lpstr>Usage Guidelines Security</vt:lpstr>
      <vt:lpstr>Usage Guidelines Summary</vt:lpstr>
      <vt:lpstr>Apresentação do PowerPoint</vt:lpstr>
      <vt:lpstr>Apresentação do PowerPoint</vt:lpstr>
      <vt:lpstr>Services Architecture Execution Framework</vt:lpstr>
      <vt:lpstr>Message Canonical Format Message Header</vt:lpstr>
      <vt:lpstr>Message Canonical Format Response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472</cp:revision>
  <dcterms:created xsi:type="dcterms:W3CDTF">2014-01-28T19:15:09Z</dcterms:created>
  <dcterms:modified xsi:type="dcterms:W3CDTF">2015-04-07T17:49:36Z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