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5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716" r:id="rId6"/>
    <p:sldMasterId id="2147483825" r:id="rId7"/>
    <p:sldMasterId id="2147483881" r:id="rId8"/>
    <p:sldMasterId id="2147483931" r:id="rId9"/>
  </p:sldMasterIdLst>
  <p:notesMasterIdLst>
    <p:notesMasterId r:id="rId32"/>
  </p:notesMasterIdLst>
  <p:sldIdLst>
    <p:sldId id="270" r:id="rId10"/>
    <p:sldId id="257" r:id="rId11"/>
    <p:sldId id="258" r:id="rId12"/>
    <p:sldId id="260" r:id="rId13"/>
    <p:sldId id="261" r:id="rId14"/>
    <p:sldId id="263" r:id="rId15"/>
    <p:sldId id="262" r:id="rId16"/>
    <p:sldId id="272" r:id="rId17"/>
    <p:sldId id="267" r:id="rId18"/>
    <p:sldId id="274" r:id="rId19"/>
    <p:sldId id="293" r:id="rId20"/>
    <p:sldId id="282" r:id="rId21"/>
    <p:sldId id="283" r:id="rId22"/>
    <p:sldId id="284" r:id="rId23"/>
    <p:sldId id="294" r:id="rId24"/>
    <p:sldId id="295" r:id="rId25"/>
    <p:sldId id="296" r:id="rId26"/>
    <p:sldId id="297" r:id="rId27"/>
    <p:sldId id="298" r:id="rId28"/>
    <p:sldId id="275" r:id="rId29"/>
    <p:sldId id="259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BFF"/>
    <a:srgbClr val="A02B9B"/>
    <a:srgbClr val="FFCC00"/>
    <a:srgbClr val="00D318"/>
    <a:srgbClr val="00CEFF"/>
    <a:srgbClr val="0070CD"/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7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CC7F3-0280-4025-9D47-E794E7AA0D5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10B392-6868-4972-8D5A-46446F141CE8}">
      <dgm:prSet phldrT="[Texto]" custT="1"/>
      <dgm:spPr/>
      <dgm:t>
        <a:bodyPr/>
        <a:lstStyle/>
        <a:p>
          <a:r>
            <a:rPr lang="pt-BR" sz="2400" b="1" dirty="0">
              <a:solidFill>
                <a:schemeClr val="bg1"/>
              </a:solidFill>
              <a:latin typeface="Simplon BP"/>
            </a:rPr>
            <a:t>CENÁRIO 1: </a:t>
          </a:r>
          <a:endParaRPr lang="pt-BR" sz="2400" dirty="0">
            <a:solidFill>
              <a:schemeClr val="bg1"/>
            </a:solidFill>
          </a:endParaRPr>
        </a:p>
      </dgm:t>
    </dgm:pt>
    <dgm:pt modelId="{72B36674-3B01-4D00-92CF-B3E029C2D7C6}" type="parTrans" cxnId="{A7FAF93B-5DEE-46BE-9318-59AE879C513F}">
      <dgm:prSet/>
      <dgm:spPr/>
      <dgm:t>
        <a:bodyPr/>
        <a:lstStyle/>
        <a:p>
          <a:endParaRPr lang="pt-BR"/>
        </a:p>
      </dgm:t>
    </dgm:pt>
    <dgm:pt modelId="{ABD54118-2515-48E2-861D-A218F1F9995F}" type="sibTrans" cxnId="{A7FAF93B-5DEE-46BE-9318-59AE879C513F}">
      <dgm:prSet/>
      <dgm:spPr/>
      <dgm:t>
        <a:bodyPr/>
        <a:lstStyle/>
        <a:p>
          <a:endParaRPr lang="pt-BR"/>
        </a:p>
      </dgm:t>
    </dgm:pt>
    <dgm:pt modelId="{A3B86BCC-76B6-4C41-A3B0-71E21503B45F}">
      <dgm:prSet phldrT="[Texto]" custT="1"/>
      <dgm:spPr/>
      <dgm:t>
        <a:bodyPr/>
        <a:lstStyle/>
        <a:p>
          <a:pPr algn="l"/>
          <a:r>
            <a:rPr lang="pt-BR" sz="1600" b="1" dirty="0">
              <a:solidFill>
                <a:srgbClr val="4D4D4D"/>
              </a:solidFill>
              <a:latin typeface="Simplon BP"/>
            </a:rPr>
            <a:t>SISTEMA</a:t>
          </a:r>
          <a:r>
            <a:rPr lang="pt-BR" sz="1600" dirty="0">
              <a:solidFill>
                <a:srgbClr val="4D4D4D"/>
              </a:solidFill>
              <a:latin typeface="Simplon BP"/>
            </a:rPr>
            <a:t> AUTOCONTIDO, 1 SQUAD, BACKLOG ÚNICO E PRIORIZADO, DESENVOLVE, TESTA  E IMPLANTA DE FORMA AUTÔNOMA.</a:t>
          </a:r>
          <a:endParaRPr lang="pt-BR" sz="1600" dirty="0"/>
        </a:p>
      </dgm:t>
    </dgm:pt>
    <dgm:pt modelId="{997F0FB4-3A15-48DE-A746-F9E95C2E222A}" type="parTrans" cxnId="{87B94C80-86F1-4EF4-8578-8075E1499F38}">
      <dgm:prSet/>
      <dgm:spPr/>
      <dgm:t>
        <a:bodyPr/>
        <a:lstStyle/>
        <a:p>
          <a:endParaRPr lang="pt-BR"/>
        </a:p>
      </dgm:t>
    </dgm:pt>
    <dgm:pt modelId="{75B17124-4CC0-4E67-B2C8-E8F2F1862723}" type="sibTrans" cxnId="{87B94C80-86F1-4EF4-8578-8075E1499F38}">
      <dgm:prSet/>
      <dgm:spPr/>
      <dgm:t>
        <a:bodyPr/>
        <a:lstStyle/>
        <a:p>
          <a:endParaRPr lang="pt-BR"/>
        </a:p>
      </dgm:t>
    </dgm:pt>
    <dgm:pt modelId="{4DFAC1F6-1063-41B4-8BFB-5B63D7E7A438}" type="pres">
      <dgm:prSet presAssocID="{BF3CC7F3-0280-4025-9D47-E794E7AA0D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C16D337-DCA5-4B9B-A73B-B6EC985257B3}" type="pres">
      <dgm:prSet presAssocID="{BD10B392-6868-4972-8D5A-46446F141CE8}" presName="horFlow" presStyleCnt="0"/>
      <dgm:spPr/>
    </dgm:pt>
    <dgm:pt modelId="{21EE4895-52A2-4FD2-BA85-9B86A325ACF2}" type="pres">
      <dgm:prSet presAssocID="{BD10B392-6868-4972-8D5A-46446F141CE8}" presName="bigChev" presStyleLbl="node1" presStyleIdx="0" presStyleCnt="1" custScaleX="155458" custLinFactNeighborY="-3900"/>
      <dgm:spPr/>
      <dgm:t>
        <a:bodyPr/>
        <a:lstStyle/>
        <a:p>
          <a:endParaRPr lang="pt-BR"/>
        </a:p>
      </dgm:t>
    </dgm:pt>
    <dgm:pt modelId="{96ED4BDD-4335-41A2-A10F-37BED959ADB7}" type="pres">
      <dgm:prSet presAssocID="{997F0FB4-3A15-48DE-A746-F9E95C2E222A}" presName="parTrans" presStyleCnt="0"/>
      <dgm:spPr/>
    </dgm:pt>
    <dgm:pt modelId="{05C707EB-61F6-42D7-982D-E29E16683210}" type="pres">
      <dgm:prSet presAssocID="{A3B86BCC-76B6-4C41-A3B0-71E21503B45F}" presName="node" presStyleLbl="alignAccFollowNode1" presStyleIdx="0" presStyleCnt="1" custScaleX="376602" custScaleY="137893" custLinFactNeighborX="-1481" custLinFactNeighborY="-5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FAF93B-5DEE-46BE-9318-59AE879C513F}" srcId="{BF3CC7F3-0280-4025-9D47-E794E7AA0D51}" destId="{BD10B392-6868-4972-8D5A-46446F141CE8}" srcOrd="0" destOrd="0" parTransId="{72B36674-3B01-4D00-92CF-B3E029C2D7C6}" sibTransId="{ABD54118-2515-48E2-861D-A218F1F9995F}"/>
    <dgm:cxn modelId="{4371A6CE-A857-41EB-9A1C-51CE41B8BA17}" type="presOf" srcId="{A3B86BCC-76B6-4C41-A3B0-71E21503B45F}" destId="{05C707EB-61F6-42D7-982D-E29E16683210}" srcOrd="0" destOrd="0" presId="urn:microsoft.com/office/officeart/2005/8/layout/lProcess3"/>
    <dgm:cxn modelId="{7DF2BE4B-4168-4FC9-AE0D-E2BB70C44DDA}" type="presOf" srcId="{BF3CC7F3-0280-4025-9D47-E794E7AA0D51}" destId="{4DFAC1F6-1063-41B4-8BFB-5B63D7E7A438}" srcOrd="0" destOrd="0" presId="urn:microsoft.com/office/officeart/2005/8/layout/lProcess3"/>
    <dgm:cxn modelId="{14B006A0-97B0-4146-B6DD-596C59BBBE23}" type="presOf" srcId="{BD10B392-6868-4972-8D5A-46446F141CE8}" destId="{21EE4895-52A2-4FD2-BA85-9B86A325ACF2}" srcOrd="0" destOrd="0" presId="urn:microsoft.com/office/officeart/2005/8/layout/lProcess3"/>
    <dgm:cxn modelId="{87B94C80-86F1-4EF4-8578-8075E1499F38}" srcId="{BD10B392-6868-4972-8D5A-46446F141CE8}" destId="{A3B86BCC-76B6-4C41-A3B0-71E21503B45F}" srcOrd="0" destOrd="0" parTransId="{997F0FB4-3A15-48DE-A746-F9E95C2E222A}" sibTransId="{75B17124-4CC0-4E67-B2C8-E8F2F1862723}"/>
    <dgm:cxn modelId="{8192FC99-7010-4C0A-97DE-2E8C2835D638}" type="presParOf" srcId="{4DFAC1F6-1063-41B4-8BFB-5B63D7E7A438}" destId="{9C16D337-DCA5-4B9B-A73B-B6EC985257B3}" srcOrd="0" destOrd="0" presId="urn:microsoft.com/office/officeart/2005/8/layout/lProcess3"/>
    <dgm:cxn modelId="{B28BDEB5-6DBD-42C0-B0A3-3307E51247EC}" type="presParOf" srcId="{9C16D337-DCA5-4B9B-A73B-B6EC985257B3}" destId="{21EE4895-52A2-4FD2-BA85-9B86A325ACF2}" srcOrd="0" destOrd="0" presId="urn:microsoft.com/office/officeart/2005/8/layout/lProcess3"/>
    <dgm:cxn modelId="{4FDB2C50-BBB9-4CDA-AE6F-932DD15AEFB6}" type="presParOf" srcId="{9C16D337-DCA5-4B9B-A73B-B6EC985257B3}" destId="{96ED4BDD-4335-41A2-A10F-37BED959ADB7}" srcOrd="1" destOrd="0" presId="urn:microsoft.com/office/officeart/2005/8/layout/lProcess3"/>
    <dgm:cxn modelId="{0C6645BF-6A49-4E42-A86B-48E83523F21D}" type="presParOf" srcId="{9C16D337-DCA5-4B9B-A73B-B6EC985257B3}" destId="{05C707EB-61F6-42D7-982D-E29E166832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CC7F3-0280-4025-9D47-E794E7AA0D5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10B392-6868-4972-8D5A-46446F141CE8}">
      <dgm:prSet phldrT="[Texto]" custT="1"/>
      <dgm:spPr/>
      <dgm:t>
        <a:bodyPr/>
        <a:lstStyle/>
        <a:p>
          <a:r>
            <a:rPr lang="pt-BR" sz="2400" b="1" dirty="0">
              <a:solidFill>
                <a:schemeClr val="bg1"/>
              </a:solidFill>
              <a:latin typeface="Simplon BP"/>
            </a:rPr>
            <a:t>CENÁRIO 2: </a:t>
          </a:r>
          <a:endParaRPr lang="pt-BR" sz="2400" dirty="0">
            <a:solidFill>
              <a:schemeClr val="bg1"/>
            </a:solidFill>
          </a:endParaRPr>
        </a:p>
      </dgm:t>
    </dgm:pt>
    <dgm:pt modelId="{72B36674-3B01-4D00-92CF-B3E029C2D7C6}" type="parTrans" cxnId="{A7FAF93B-5DEE-46BE-9318-59AE879C513F}">
      <dgm:prSet/>
      <dgm:spPr/>
      <dgm:t>
        <a:bodyPr/>
        <a:lstStyle/>
        <a:p>
          <a:endParaRPr lang="pt-BR"/>
        </a:p>
      </dgm:t>
    </dgm:pt>
    <dgm:pt modelId="{ABD54118-2515-48E2-861D-A218F1F9995F}" type="sibTrans" cxnId="{A7FAF93B-5DEE-46BE-9318-59AE879C513F}">
      <dgm:prSet/>
      <dgm:spPr/>
      <dgm:t>
        <a:bodyPr/>
        <a:lstStyle/>
        <a:p>
          <a:endParaRPr lang="pt-BR"/>
        </a:p>
      </dgm:t>
    </dgm:pt>
    <dgm:pt modelId="{A3B86BCC-76B6-4C41-A3B0-71E21503B45F}">
      <dgm:prSet phldrT="[Texto]" custT="1"/>
      <dgm:spPr/>
      <dgm:t>
        <a:bodyPr/>
        <a:lstStyle/>
        <a:p>
          <a:pPr algn="l"/>
          <a:r>
            <a:rPr lang="pt-BR" sz="1600" b="1" dirty="0">
              <a:solidFill>
                <a:srgbClr val="4D4D4D"/>
              </a:solidFill>
              <a:latin typeface="Simplon BP"/>
            </a:rPr>
            <a:t>SISTEMA </a:t>
          </a:r>
          <a:r>
            <a:rPr lang="pt-BR" sz="1600" dirty="0">
              <a:solidFill>
                <a:srgbClr val="4D4D4D"/>
              </a:solidFill>
              <a:latin typeface="Simplon BP"/>
            </a:rPr>
            <a:t>AUTOCONTIDO, 2 OU MAIS SQUADS. CADA SQUAD POSSUI BACKLOG ÚNICO E PRIORIZADO, PO E SM DISTINTO. DESENVOLVEM, TESTAM  E IMPLANTAM DE FORMA AUTONOMA.</a:t>
          </a:r>
          <a:endParaRPr lang="pt-BR" sz="1600" dirty="0"/>
        </a:p>
      </dgm:t>
    </dgm:pt>
    <dgm:pt modelId="{997F0FB4-3A15-48DE-A746-F9E95C2E222A}" type="parTrans" cxnId="{87B94C80-86F1-4EF4-8578-8075E1499F38}">
      <dgm:prSet/>
      <dgm:spPr/>
      <dgm:t>
        <a:bodyPr/>
        <a:lstStyle/>
        <a:p>
          <a:endParaRPr lang="pt-BR"/>
        </a:p>
      </dgm:t>
    </dgm:pt>
    <dgm:pt modelId="{75B17124-4CC0-4E67-B2C8-E8F2F1862723}" type="sibTrans" cxnId="{87B94C80-86F1-4EF4-8578-8075E1499F38}">
      <dgm:prSet/>
      <dgm:spPr/>
      <dgm:t>
        <a:bodyPr/>
        <a:lstStyle/>
        <a:p>
          <a:endParaRPr lang="pt-BR"/>
        </a:p>
      </dgm:t>
    </dgm:pt>
    <dgm:pt modelId="{4DFAC1F6-1063-41B4-8BFB-5B63D7E7A438}" type="pres">
      <dgm:prSet presAssocID="{BF3CC7F3-0280-4025-9D47-E794E7AA0D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C16D337-DCA5-4B9B-A73B-B6EC985257B3}" type="pres">
      <dgm:prSet presAssocID="{BD10B392-6868-4972-8D5A-46446F141CE8}" presName="horFlow" presStyleCnt="0"/>
      <dgm:spPr/>
    </dgm:pt>
    <dgm:pt modelId="{21EE4895-52A2-4FD2-BA85-9B86A325ACF2}" type="pres">
      <dgm:prSet presAssocID="{BD10B392-6868-4972-8D5A-46446F141CE8}" presName="bigChev" presStyleLbl="node1" presStyleIdx="0" presStyleCnt="1" custScaleX="155458" custScaleY="110023" custLinFactNeighborY="4548"/>
      <dgm:spPr/>
      <dgm:t>
        <a:bodyPr/>
        <a:lstStyle/>
        <a:p>
          <a:endParaRPr lang="pt-BR"/>
        </a:p>
      </dgm:t>
    </dgm:pt>
    <dgm:pt modelId="{96ED4BDD-4335-41A2-A10F-37BED959ADB7}" type="pres">
      <dgm:prSet presAssocID="{997F0FB4-3A15-48DE-A746-F9E95C2E222A}" presName="parTrans" presStyleCnt="0"/>
      <dgm:spPr/>
    </dgm:pt>
    <dgm:pt modelId="{05C707EB-61F6-42D7-982D-E29E16683210}" type="pres">
      <dgm:prSet presAssocID="{A3B86BCC-76B6-4C41-A3B0-71E21503B45F}" presName="node" presStyleLbl="alignAccFollowNode1" presStyleIdx="0" presStyleCnt="1" custScaleX="376602" custScaleY="121448" custLinFactNeighborX="-1481" custLinFactNeighborY="-5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FAF93B-5DEE-46BE-9318-59AE879C513F}" srcId="{BF3CC7F3-0280-4025-9D47-E794E7AA0D51}" destId="{BD10B392-6868-4972-8D5A-46446F141CE8}" srcOrd="0" destOrd="0" parTransId="{72B36674-3B01-4D00-92CF-B3E029C2D7C6}" sibTransId="{ABD54118-2515-48E2-861D-A218F1F9995F}"/>
    <dgm:cxn modelId="{E909EDB4-43C8-4F13-B8AC-3C61F459632D}" type="presOf" srcId="{BD10B392-6868-4972-8D5A-46446F141CE8}" destId="{21EE4895-52A2-4FD2-BA85-9B86A325ACF2}" srcOrd="0" destOrd="0" presId="urn:microsoft.com/office/officeart/2005/8/layout/lProcess3"/>
    <dgm:cxn modelId="{78051106-1674-43EB-B703-25970B664CDD}" type="presOf" srcId="{A3B86BCC-76B6-4C41-A3B0-71E21503B45F}" destId="{05C707EB-61F6-42D7-982D-E29E16683210}" srcOrd="0" destOrd="0" presId="urn:microsoft.com/office/officeart/2005/8/layout/lProcess3"/>
    <dgm:cxn modelId="{53FCF4BC-58D6-455C-B298-8B2D00B01A7B}" type="presOf" srcId="{BF3CC7F3-0280-4025-9D47-E794E7AA0D51}" destId="{4DFAC1F6-1063-41B4-8BFB-5B63D7E7A438}" srcOrd="0" destOrd="0" presId="urn:microsoft.com/office/officeart/2005/8/layout/lProcess3"/>
    <dgm:cxn modelId="{87B94C80-86F1-4EF4-8578-8075E1499F38}" srcId="{BD10B392-6868-4972-8D5A-46446F141CE8}" destId="{A3B86BCC-76B6-4C41-A3B0-71E21503B45F}" srcOrd="0" destOrd="0" parTransId="{997F0FB4-3A15-48DE-A746-F9E95C2E222A}" sibTransId="{75B17124-4CC0-4E67-B2C8-E8F2F1862723}"/>
    <dgm:cxn modelId="{7857C757-88F9-41C7-8848-1A5B91026898}" type="presParOf" srcId="{4DFAC1F6-1063-41B4-8BFB-5B63D7E7A438}" destId="{9C16D337-DCA5-4B9B-A73B-B6EC985257B3}" srcOrd="0" destOrd="0" presId="urn:microsoft.com/office/officeart/2005/8/layout/lProcess3"/>
    <dgm:cxn modelId="{F0FC12E8-7855-46B4-9270-4288ED98833B}" type="presParOf" srcId="{9C16D337-DCA5-4B9B-A73B-B6EC985257B3}" destId="{21EE4895-52A2-4FD2-BA85-9B86A325ACF2}" srcOrd="0" destOrd="0" presId="urn:microsoft.com/office/officeart/2005/8/layout/lProcess3"/>
    <dgm:cxn modelId="{C70C37C5-5D4E-4627-AD06-2AFF77754141}" type="presParOf" srcId="{9C16D337-DCA5-4B9B-A73B-B6EC985257B3}" destId="{96ED4BDD-4335-41A2-A10F-37BED959ADB7}" srcOrd="1" destOrd="0" presId="urn:microsoft.com/office/officeart/2005/8/layout/lProcess3"/>
    <dgm:cxn modelId="{0614F491-1226-41F5-A6F8-58C0962314ED}" type="presParOf" srcId="{9C16D337-DCA5-4B9B-A73B-B6EC985257B3}" destId="{05C707EB-61F6-42D7-982D-E29E166832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CC7F3-0280-4025-9D47-E794E7AA0D5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10B392-6868-4972-8D5A-46446F141CE8}">
      <dgm:prSet phldrT="[Texto]" custT="1"/>
      <dgm:spPr/>
      <dgm:t>
        <a:bodyPr/>
        <a:lstStyle/>
        <a:p>
          <a:r>
            <a:rPr lang="pt-BR" sz="2400" b="1" dirty="0">
              <a:solidFill>
                <a:schemeClr val="bg1"/>
              </a:solidFill>
              <a:latin typeface="Simplon BP"/>
            </a:rPr>
            <a:t>CENÁRIO 3: </a:t>
          </a:r>
          <a:endParaRPr lang="pt-BR" sz="2400" dirty="0">
            <a:solidFill>
              <a:schemeClr val="bg1"/>
            </a:solidFill>
          </a:endParaRPr>
        </a:p>
      </dgm:t>
    </dgm:pt>
    <dgm:pt modelId="{72B36674-3B01-4D00-92CF-B3E029C2D7C6}" type="parTrans" cxnId="{A7FAF93B-5DEE-46BE-9318-59AE879C513F}">
      <dgm:prSet/>
      <dgm:spPr/>
      <dgm:t>
        <a:bodyPr/>
        <a:lstStyle/>
        <a:p>
          <a:endParaRPr lang="pt-BR"/>
        </a:p>
      </dgm:t>
    </dgm:pt>
    <dgm:pt modelId="{ABD54118-2515-48E2-861D-A218F1F9995F}" type="sibTrans" cxnId="{A7FAF93B-5DEE-46BE-9318-59AE879C513F}">
      <dgm:prSet/>
      <dgm:spPr/>
      <dgm:t>
        <a:bodyPr/>
        <a:lstStyle/>
        <a:p>
          <a:endParaRPr lang="pt-BR"/>
        </a:p>
      </dgm:t>
    </dgm:pt>
    <dgm:pt modelId="{A3B86BCC-76B6-4C41-A3B0-71E21503B45F}">
      <dgm:prSet phldrT="[Texto]" custT="1"/>
      <dgm:spPr/>
      <dgm:t>
        <a:bodyPr/>
        <a:lstStyle/>
        <a:p>
          <a:pPr algn="l"/>
          <a:r>
            <a:rPr lang="pt-BR" sz="1600" dirty="0">
              <a:solidFill>
                <a:srgbClr val="4D4D4D"/>
              </a:solidFill>
              <a:latin typeface="Simplon BP"/>
            </a:rPr>
            <a:t>DESENVOLVIMENTO DE</a:t>
          </a:r>
          <a:r>
            <a:rPr lang="pt-BR" sz="1600" b="1" dirty="0">
              <a:solidFill>
                <a:srgbClr val="4D4D4D"/>
              </a:solidFill>
              <a:latin typeface="Simplon BP"/>
            </a:rPr>
            <a:t> PRODUTO</a:t>
          </a:r>
          <a:r>
            <a:rPr lang="pt-BR" sz="1600" dirty="0">
              <a:solidFill>
                <a:srgbClr val="4D4D4D"/>
              </a:solidFill>
              <a:latin typeface="Simplon BP"/>
            </a:rPr>
            <a:t>, COM 2 OU MAIS SQUADS. O BACKLOG PRIORIZADO É </a:t>
          </a:r>
          <a:r>
            <a:rPr lang="pt-BR" sz="1600" b="1" dirty="0">
              <a:solidFill>
                <a:srgbClr val="4D4D4D"/>
              </a:solidFill>
              <a:latin typeface="Simplon BP"/>
            </a:rPr>
            <a:t>ÚNICO</a:t>
          </a:r>
          <a:r>
            <a:rPr lang="pt-BR" sz="1600" dirty="0">
              <a:solidFill>
                <a:srgbClr val="4D4D4D"/>
              </a:solidFill>
              <a:latin typeface="Simplon BP"/>
            </a:rPr>
            <a:t>. CADA SQUAD TEM SEU BACKLOG </a:t>
          </a:r>
          <a:r>
            <a:rPr lang="pt-BR" sz="1600" b="0" dirty="0">
              <a:solidFill>
                <a:srgbClr val="4D4D4D"/>
              </a:solidFill>
              <a:latin typeface="Simplon BP"/>
            </a:rPr>
            <a:t>DE</a:t>
          </a:r>
          <a:r>
            <a:rPr lang="pt-BR" sz="1600" b="1" dirty="0">
              <a:solidFill>
                <a:srgbClr val="4D4D4D"/>
              </a:solidFill>
              <a:latin typeface="Simplon BP"/>
            </a:rPr>
            <a:t> US</a:t>
          </a:r>
          <a:r>
            <a:rPr lang="pt-BR" sz="1600" dirty="0">
              <a:solidFill>
                <a:srgbClr val="4D4D4D"/>
              </a:solidFill>
              <a:latin typeface="Simplon BP"/>
            </a:rPr>
            <a:t>, PO E SM. DESENVOLVEM, TESTAM  E IMPLANTAM DE FORMA SINCRONIZADA E EXISTE DEPENDÊNCIAS ENTRE FEATURES E US.</a:t>
          </a:r>
          <a:endParaRPr lang="pt-BR" sz="1600" dirty="0"/>
        </a:p>
      </dgm:t>
    </dgm:pt>
    <dgm:pt modelId="{997F0FB4-3A15-48DE-A746-F9E95C2E222A}" type="parTrans" cxnId="{87B94C80-86F1-4EF4-8578-8075E1499F38}">
      <dgm:prSet/>
      <dgm:spPr/>
      <dgm:t>
        <a:bodyPr/>
        <a:lstStyle/>
        <a:p>
          <a:endParaRPr lang="pt-BR"/>
        </a:p>
      </dgm:t>
    </dgm:pt>
    <dgm:pt modelId="{75B17124-4CC0-4E67-B2C8-E8F2F1862723}" type="sibTrans" cxnId="{87B94C80-86F1-4EF4-8578-8075E1499F38}">
      <dgm:prSet/>
      <dgm:spPr/>
      <dgm:t>
        <a:bodyPr/>
        <a:lstStyle/>
        <a:p>
          <a:endParaRPr lang="pt-BR"/>
        </a:p>
      </dgm:t>
    </dgm:pt>
    <dgm:pt modelId="{4DFAC1F6-1063-41B4-8BFB-5B63D7E7A438}" type="pres">
      <dgm:prSet presAssocID="{BF3CC7F3-0280-4025-9D47-E794E7AA0D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C16D337-DCA5-4B9B-A73B-B6EC985257B3}" type="pres">
      <dgm:prSet presAssocID="{BD10B392-6868-4972-8D5A-46446F141CE8}" presName="horFlow" presStyleCnt="0"/>
      <dgm:spPr/>
    </dgm:pt>
    <dgm:pt modelId="{21EE4895-52A2-4FD2-BA85-9B86A325ACF2}" type="pres">
      <dgm:prSet presAssocID="{BD10B392-6868-4972-8D5A-46446F141CE8}" presName="bigChev" presStyleLbl="node1" presStyleIdx="0" presStyleCnt="1" custScaleX="155458" custScaleY="129691" custLinFactNeighborY="-4308"/>
      <dgm:spPr/>
      <dgm:t>
        <a:bodyPr/>
        <a:lstStyle/>
        <a:p>
          <a:endParaRPr lang="pt-BR"/>
        </a:p>
      </dgm:t>
    </dgm:pt>
    <dgm:pt modelId="{96ED4BDD-4335-41A2-A10F-37BED959ADB7}" type="pres">
      <dgm:prSet presAssocID="{997F0FB4-3A15-48DE-A746-F9E95C2E222A}" presName="parTrans" presStyleCnt="0"/>
      <dgm:spPr/>
    </dgm:pt>
    <dgm:pt modelId="{05C707EB-61F6-42D7-982D-E29E16683210}" type="pres">
      <dgm:prSet presAssocID="{A3B86BCC-76B6-4C41-A3B0-71E21503B45F}" presName="node" presStyleLbl="alignAccFollowNode1" presStyleIdx="0" presStyleCnt="1" custScaleX="376602" custScaleY="155832" custLinFactNeighborX="-48455" custLinFactNeighborY="-41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FAF93B-5DEE-46BE-9318-59AE879C513F}" srcId="{BF3CC7F3-0280-4025-9D47-E794E7AA0D51}" destId="{BD10B392-6868-4972-8D5A-46446F141CE8}" srcOrd="0" destOrd="0" parTransId="{72B36674-3B01-4D00-92CF-B3E029C2D7C6}" sibTransId="{ABD54118-2515-48E2-861D-A218F1F9995F}"/>
    <dgm:cxn modelId="{7828FBDB-4BB2-4DF4-988B-7C1EF65B8D15}" type="presOf" srcId="{BD10B392-6868-4972-8D5A-46446F141CE8}" destId="{21EE4895-52A2-4FD2-BA85-9B86A325ACF2}" srcOrd="0" destOrd="0" presId="urn:microsoft.com/office/officeart/2005/8/layout/lProcess3"/>
    <dgm:cxn modelId="{F707276F-E5AA-4BC3-9EF3-48027AE44C88}" type="presOf" srcId="{A3B86BCC-76B6-4C41-A3B0-71E21503B45F}" destId="{05C707EB-61F6-42D7-982D-E29E16683210}" srcOrd="0" destOrd="0" presId="urn:microsoft.com/office/officeart/2005/8/layout/lProcess3"/>
    <dgm:cxn modelId="{87B94C80-86F1-4EF4-8578-8075E1499F38}" srcId="{BD10B392-6868-4972-8D5A-46446F141CE8}" destId="{A3B86BCC-76B6-4C41-A3B0-71E21503B45F}" srcOrd="0" destOrd="0" parTransId="{997F0FB4-3A15-48DE-A746-F9E95C2E222A}" sibTransId="{75B17124-4CC0-4E67-B2C8-E8F2F1862723}"/>
    <dgm:cxn modelId="{F47ABAA7-B596-479D-ADC4-2647F7876D32}" type="presOf" srcId="{BF3CC7F3-0280-4025-9D47-E794E7AA0D51}" destId="{4DFAC1F6-1063-41B4-8BFB-5B63D7E7A438}" srcOrd="0" destOrd="0" presId="urn:microsoft.com/office/officeart/2005/8/layout/lProcess3"/>
    <dgm:cxn modelId="{55AEABE3-88E3-4C58-95BD-4D06B77C2EE3}" type="presParOf" srcId="{4DFAC1F6-1063-41B4-8BFB-5B63D7E7A438}" destId="{9C16D337-DCA5-4B9B-A73B-B6EC985257B3}" srcOrd="0" destOrd="0" presId="urn:microsoft.com/office/officeart/2005/8/layout/lProcess3"/>
    <dgm:cxn modelId="{8D254A3D-1128-443E-B301-821D8B76D214}" type="presParOf" srcId="{9C16D337-DCA5-4B9B-A73B-B6EC985257B3}" destId="{21EE4895-52A2-4FD2-BA85-9B86A325ACF2}" srcOrd="0" destOrd="0" presId="urn:microsoft.com/office/officeart/2005/8/layout/lProcess3"/>
    <dgm:cxn modelId="{A7A07DBE-E7EB-4D95-ADDC-0E09C8AEEC9E}" type="presParOf" srcId="{9C16D337-DCA5-4B9B-A73B-B6EC985257B3}" destId="{96ED4BDD-4335-41A2-A10F-37BED959ADB7}" srcOrd="1" destOrd="0" presId="urn:microsoft.com/office/officeart/2005/8/layout/lProcess3"/>
    <dgm:cxn modelId="{3EAFEDEE-EF32-4242-A6B4-2D08AA7D062D}" type="presParOf" srcId="{9C16D337-DCA5-4B9B-A73B-B6EC985257B3}" destId="{05C707EB-61F6-42D7-982D-E29E1668321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pPr algn="l"/>
          <a:r>
            <a:rPr lang="pt-BR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 é responsável por trazer novas necessidades ?</a:t>
          </a:r>
          <a:endParaRPr lang="pt-BR" sz="1800" dirty="0">
            <a:solidFill>
              <a:schemeClr val="bg1"/>
            </a:solidFill>
          </a:endParaRP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64" custLinFactNeighborY="-3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 custLinFactNeighborX="-2435" custLinFactNeighborY="-5099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0B13371C-677E-42C7-9989-1AAF4EE6BEE5}" type="presOf" srcId="{8EB23F90-D834-4FE0-8905-7E16B23D655E}" destId="{75FC8540-286B-48C3-8A3C-754FED69E726}" srcOrd="0" destOrd="0" presId="urn:microsoft.com/office/officeart/2005/8/layout/vList6"/>
    <dgm:cxn modelId="{8AB86A5F-9C61-49C9-ADF0-7BD3321D0909}" type="presOf" srcId="{B26D29C4-676B-4C77-8A30-DE920B4CC6AB}" destId="{E0D022DC-75DA-4939-A8E0-8D87EFF2385E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3B9317E8-ECC3-4F8F-B556-86F72E3572F4}" type="presOf" srcId="{68581422-BF19-4E83-84E1-58BCFA1BCC7D}" destId="{C7A0115D-6A3C-444E-A584-E549D41EAB37}" srcOrd="0" destOrd="0" presId="urn:microsoft.com/office/officeart/2005/8/layout/vList6"/>
    <dgm:cxn modelId="{147BF428-9913-4030-A422-AED157AD7F9C}" type="presParOf" srcId="{E0D022DC-75DA-4939-A8E0-8D87EFF2385E}" destId="{41D76989-5B6B-459A-A26B-F098F6C09A7C}" srcOrd="0" destOrd="0" presId="urn:microsoft.com/office/officeart/2005/8/layout/vList6"/>
    <dgm:cxn modelId="{C51D9975-5F94-473F-A8DD-B6F456768C0E}" type="presParOf" srcId="{41D76989-5B6B-459A-A26B-F098F6C09A7C}" destId="{C7A0115D-6A3C-444E-A584-E549D41EAB37}" srcOrd="0" destOrd="0" presId="urn:microsoft.com/office/officeart/2005/8/layout/vList6"/>
    <dgm:cxn modelId="{F4BC8AA8-ECDC-450B-BDF9-A03DD5227796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pPr algn="l"/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é o </a:t>
          </a:r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dono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do Backlog </a:t>
          </a:r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Único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(Features)?</a:t>
          </a:r>
          <a:endParaRPr lang="pt-BR" sz="1800" dirty="0">
            <a:solidFill>
              <a:schemeClr val="bg1"/>
            </a:solidFill>
          </a:endParaRP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50" custLinFactNeighborX="-4" custLinFactNeighborY="-8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EA2A24-F554-408D-ABFD-109751391AEE}" type="presOf" srcId="{8EB23F90-D834-4FE0-8905-7E16B23D655E}" destId="{75FC8540-286B-48C3-8A3C-754FED69E726}" srcOrd="0" destOrd="0" presId="urn:microsoft.com/office/officeart/2005/8/layout/vList6"/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9C02AB9E-A140-49E5-B8BE-90E39CF2DE8E}" type="presOf" srcId="{B26D29C4-676B-4C77-8A30-DE920B4CC6AB}" destId="{E0D022DC-75DA-4939-A8E0-8D87EFF2385E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BE5AE53F-3165-49C9-8E74-7410C03C39A9}" type="presOf" srcId="{68581422-BF19-4E83-84E1-58BCFA1BCC7D}" destId="{C7A0115D-6A3C-444E-A584-E549D41EAB37}" srcOrd="0" destOrd="0" presId="urn:microsoft.com/office/officeart/2005/8/layout/vList6"/>
    <dgm:cxn modelId="{4A7C0014-A39D-462A-80D0-2432F7558906}" type="presParOf" srcId="{E0D022DC-75DA-4939-A8E0-8D87EFF2385E}" destId="{41D76989-5B6B-459A-A26B-F098F6C09A7C}" srcOrd="0" destOrd="0" presId="urn:microsoft.com/office/officeart/2005/8/layout/vList6"/>
    <dgm:cxn modelId="{CAF399DA-9427-4116-8010-3626799FF4A1}" type="presParOf" srcId="{41D76989-5B6B-459A-A26B-F098F6C09A7C}" destId="{C7A0115D-6A3C-444E-A584-E549D41EAB37}" srcOrd="0" destOrd="0" presId="urn:microsoft.com/office/officeart/2005/8/layout/vList6"/>
    <dgm:cxn modelId="{3E4323A6-DE33-4030-A012-74D0CBA4D671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pPr algn="l"/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Como o Backlog </a:t>
          </a:r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Único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é </a:t>
          </a:r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incrementado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pt-BR" sz="1800" dirty="0">
            <a:solidFill>
              <a:schemeClr val="bg1"/>
            </a:solidFill>
          </a:endParaRP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64" custLinFactNeighborY="-3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82A3FA-4D20-449C-B17F-67D203E7F6D5}" type="presOf" srcId="{B26D29C4-676B-4C77-8A30-DE920B4CC6AB}" destId="{E0D022DC-75DA-4939-A8E0-8D87EFF2385E}" srcOrd="0" destOrd="0" presId="urn:microsoft.com/office/officeart/2005/8/layout/vList6"/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FFD3CF81-4964-43DC-9826-7F32BC873117}" type="presOf" srcId="{8EB23F90-D834-4FE0-8905-7E16B23D655E}" destId="{75FC8540-286B-48C3-8A3C-754FED69E726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3D1BD30C-1C22-444E-A0A5-6D0AA2A35901}" type="presOf" srcId="{68581422-BF19-4E83-84E1-58BCFA1BCC7D}" destId="{C7A0115D-6A3C-444E-A584-E549D41EAB37}" srcOrd="0" destOrd="0" presId="urn:microsoft.com/office/officeart/2005/8/layout/vList6"/>
    <dgm:cxn modelId="{5DD21BEC-C326-420E-BBF6-9A6132A898A6}" type="presParOf" srcId="{E0D022DC-75DA-4939-A8E0-8D87EFF2385E}" destId="{41D76989-5B6B-459A-A26B-F098F6C09A7C}" srcOrd="0" destOrd="0" presId="urn:microsoft.com/office/officeart/2005/8/layout/vList6"/>
    <dgm:cxn modelId="{2AF987D5-0FDB-404F-8787-CF0EAB92DB24}" type="presParOf" srcId="{41D76989-5B6B-459A-A26B-F098F6C09A7C}" destId="{C7A0115D-6A3C-444E-A584-E549D41EAB37}" srcOrd="0" destOrd="0" presId="urn:microsoft.com/office/officeart/2005/8/layout/vList6"/>
    <dgm:cxn modelId="{B4E31B45-03E4-4E48-8C0C-AE26AF6AF2AB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pPr algn="l"/>
          <a:r>
            <a:rPr lang="pt-BR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 acompanha/facilita as </a:t>
          </a:r>
          <a:r>
            <a:rPr lang="pt-BR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Squads</a:t>
          </a:r>
          <a:r>
            <a:rPr lang="pt-BR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pt-BR" sz="1800" dirty="0">
            <a:solidFill>
              <a:schemeClr val="bg1"/>
            </a:solidFill>
          </a:endParaRP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64" custLinFactNeighborY="-3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4019C1E-07A7-4583-882D-2C8E95D0497D}" type="presOf" srcId="{8EB23F90-D834-4FE0-8905-7E16B23D655E}" destId="{75FC8540-286B-48C3-8A3C-754FED69E726}" srcOrd="0" destOrd="0" presId="urn:microsoft.com/office/officeart/2005/8/layout/vList6"/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000BCF22-E2A9-4AB2-8429-0B7864617F7F}" type="presOf" srcId="{68581422-BF19-4E83-84E1-58BCFA1BCC7D}" destId="{C7A0115D-6A3C-444E-A584-E549D41EAB37}" srcOrd="0" destOrd="0" presId="urn:microsoft.com/office/officeart/2005/8/layout/vList6"/>
    <dgm:cxn modelId="{005A5381-7189-4A8F-A3A4-03B8BC392C45}" type="presOf" srcId="{B26D29C4-676B-4C77-8A30-DE920B4CC6AB}" destId="{E0D022DC-75DA-4939-A8E0-8D87EFF2385E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6A0E503B-A491-498C-B31B-E52285487437}" type="presParOf" srcId="{E0D022DC-75DA-4939-A8E0-8D87EFF2385E}" destId="{41D76989-5B6B-459A-A26B-F098F6C09A7C}" srcOrd="0" destOrd="0" presId="urn:microsoft.com/office/officeart/2005/8/layout/vList6"/>
    <dgm:cxn modelId="{5BF4E62C-26C4-421B-B515-D00382E927AB}" type="presParOf" srcId="{41D76989-5B6B-459A-A26B-F098F6C09A7C}" destId="{C7A0115D-6A3C-444E-A584-E549D41EAB37}" srcOrd="0" destOrd="0" presId="urn:microsoft.com/office/officeart/2005/8/layout/vList6"/>
    <dgm:cxn modelId="{D58B9B7F-094A-4A60-ACE3-37F67842EDFB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r>
            <a:rPr lang="pt-BR" sz="1800" dirty="0">
              <a:solidFill>
                <a:schemeClr val="bg1"/>
              </a:solidFill>
            </a:rPr>
            <a:t>E a Solução de arquitetura do produto/serviços e seus incrementos?</a:t>
          </a: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64" custLinFactNeighborX="644" custLinFactNeighborY="-43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7DCD736-78D9-4DA2-9D92-7BE23058A7B1}" type="presOf" srcId="{8EB23F90-D834-4FE0-8905-7E16B23D655E}" destId="{75FC8540-286B-48C3-8A3C-754FED69E726}" srcOrd="0" destOrd="0" presId="urn:microsoft.com/office/officeart/2005/8/layout/vList6"/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CC3F2BFF-EFF3-4986-A3C9-D3E7ED1C04CD}" type="presOf" srcId="{B26D29C4-676B-4C77-8A30-DE920B4CC6AB}" destId="{E0D022DC-75DA-4939-A8E0-8D87EFF2385E}" srcOrd="0" destOrd="0" presId="urn:microsoft.com/office/officeart/2005/8/layout/vList6"/>
    <dgm:cxn modelId="{7D52EC5C-A574-4B0F-8509-EDC3B648B2DA}" type="presOf" srcId="{68581422-BF19-4E83-84E1-58BCFA1BCC7D}" destId="{C7A0115D-6A3C-444E-A584-E549D41EAB37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4165DEC7-8BA7-427A-B668-1BE6D631B2AC}" type="presParOf" srcId="{E0D022DC-75DA-4939-A8E0-8D87EFF2385E}" destId="{41D76989-5B6B-459A-A26B-F098F6C09A7C}" srcOrd="0" destOrd="0" presId="urn:microsoft.com/office/officeart/2005/8/layout/vList6"/>
    <dgm:cxn modelId="{3319F4F7-A7E7-49BC-A880-0AE4B31ECA9C}" type="presParOf" srcId="{41D76989-5B6B-459A-A26B-F098F6C09A7C}" destId="{C7A0115D-6A3C-444E-A584-E549D41EAB37}" srcOrd="0" destOrd="0" presId="urn:microsoft.com/office/officeart/2005/8/layout/vList6"/>
    <dgm:cxn modelId="{62881141-F79C-4476-8B9B-F742C00FF7E1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6D29C4-676B-4C77-8A30-DE920B4CC6A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581422-BF19-4E83-84E1-58BCFA1BCC7D}">
      <dgm:prSet phldrT="[Texto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Como sincronizar as </a:t>
          </a:r>
          <a:r>
            <a:rPr lang="en-US" sz="18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entregas</a:t>
          </a:r>
          <a:r>
            <a:rPr lang="en-US" sz="18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das Squads?  </a:t>
          </a:r>
          <a:endParaRPr lang="pt-BR" sz="1800" dirty="0">
            <a:solidFill>
              <a:schemeClr val="bg1"/>
            </a:solidFill>
          </a:endParaRPr>
        </a:p>
      </dgm:t>
    </dgm:pt>
    <dgm:pt modelId="{F79985E9-3FE4-4746-A646-84BB12EE6931}" type="parTrans" cxnId="{E82B37DE-6D68-4B8F-9448-DCAFCE236D87}">
      <dgm:prSet/>
      <dgm:spPr/>
      <dgm:t>
        <a:bodyPr/>
        <a:lstStyle/>
        <a:p>
          <a:endParaRPr lang="pt-BR"/>
        </a:p>
      </dgm:t>
    </dgm:pt>
    <dgm:pt modelId="{67ED3CC5-F82D-4096-8193-601C5560C8DA}" type="sibTrans" cxnId="{E82B37DE-6D68-4B8F-9448-DCAFCE236D87}">
      <dgm:prSet/>
      <dgm:spPr/>
      <dgm:t>
        <a:bodyPr/>
        <a:lstStyle/>
        <a:p>
          <a:endParaRPr lang="pt-BR"/>
        </a:p>
      </dgm:t>
    </dgm:pt>
    <dgm:pt modelId="{8EB23F90-D834-4FE0-8905-7E16B23D655E}">
      <dgm:prSet phldrT="[Texto]" phldr="1"/>
      <dgm:spPr/>
      <dgm:t>
        <a:bodyPr/>
        <a:lstStyle/>
        <a:p>
          <a:endParaRPr lang="pt-BR" dirty="0"/>
        </a:p>
      </dgm:t>
    </dgm:pt>
    <dgm:pt modelId="{CDD647E8-5506-4D1A-B5FC-3C7D1E72EE63}" type="parTrans" cxnId="{5A8CE939-4E82-41CE-B2F4-0B10266CCD4F}">
      <dgm:prSet/>
      <dgm:spPr/>
      <dgm:t>
        <a:bodyPr/>
        <a:lstStyle/>
        <a:p>
          <a:endParaRPr lang="pt-BR"/>
        </a:p>
      </dgm:t>
    </dgm:pt>
    <dgm:pt modelId="{8E8549D9-9E1F-4F9C-8AB2-6ED21592DD18}" type="sibTrans" cxnId="{5A8CE939-4E82-41CE-B2F4-0B10266CCD4F}">
      <dgm:prSet/>
      <dgm:spPr/>
      <dgm:t>
        <a:bodyPr/>
        <a:lstStyle/>
        <a:p>
          <a:endParaRPr lang="pt-BR"/>
        </a:p>
      </dgm:t>
    </dgm:pt>
    <dgm:pt modelId="{E0D022DC-75DA-4939-A8E0-8D87EFF2385E}" type="pres">
      <dgm:prSet presAssocID="{B26D29C4-676B-4C77-8A30-DE920B4CC6A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D76989-5B6B-459A-A26B-F098F6C09A7C}" type="pres">
      <dgm:prSet presAssocID="{68581422-BF19-4E83-84E1-58BCFA1BCC7D}" presName="linNode" presStyleCnt="0"/>
      <dgm:spPr/>
    </dgm:pt>
    <dgm:pt modelId="{C7A0115D-6A3C-444E-A584-E549D41EAB37}" type="pres">
      <dgm:prSet presAssocID="{68581422-BF19-4E83-84E1-58BCFA1BCC7D}" presName="parentShp" presStyleLbl="node1" presStyleIdx="0" presStyleCnt="1" custScaleX="107793" custScaleY="83350" custLinFactNeighborY="-2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FC8540-286B-48C3-8A3C-754FED69E726}" type="pres">
      <dgm:prSet presAssocID="{68581422-BF19-4E83-84E1-58BCFA1BCC7D}" presName="childShp" presStyleLbl="bgAccFollowNode1" presStyleIdx="0" presStyleCnt="1" custLinFactNeighborX="24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8CE939-4E82-41CE-B2F4-0B10266CCD4F}" srcId="{68581422-BF19-4E83-84E1-58BCFA1BCC7D}" destId="{8EB23F90-D834-4FE0-8905-7E16B23D655E}" srcOrd="0" destOrd="0" parTransId="{CDD647E8-5506-4D1A-B5FC-3C7D1E72EE63}" sibTransId="{8E8549D9-9E1F-4F9C-8AB2-6ED21592DD18}"/>
    <dgm:cxn modelId="{CB85E683-5FC0-4F2C-BE6E-27E5A218A930}" type="presOf" srcId="{8EB23F90-D834-4FE0-8905-7E16B23D655E}" destId="{75FC8540-286B-48C3-8A3C-754FED69E726}" srcOrd="0" destOrd="0" presId="urn:microsoft.com/office/officeart/2005/8/layout/vList6"/>
    <dgm:cxn modelId="{5BADEAB6-5165-4F13-9119-C648D193DF8B}" type="presOf" srcId="{68581422-BF19-4E83-84E1-58BCFA1BCC7D}" destId="{C7A0115D-6A3C-444E-A584-E549D41EAB37}" srcOrd="0" destOrd="0" presId="urn:microsoft.com/office/officeart/2005/8/layout/vList6"/>
    <dgm:cxn modelId="{FCE84904-224B-45B0-9C8A-DAF3C0AB1136}" type="presOf" srcId="{B26D29C4-676B-4C77-8A30-DE920B4CC6AB}" destId="{E0D022DC-75DA-4939-A8E0-8D87EFF2385E}" srcOrd="0" destOrd="0" presId="urn:microsoft.com/office/officeart/2005/8/layout/vList6"/>
    <dgm:cxn modelId="{E82B37DE-6D68-4B8F-9448-DCAFCE236D87}" srcId="{B26D29C4-676B-4C77-8A30-DE920B4CC6AB}" destId="{68581422-BF19-4E83-84E1-58BCFA1BCC7D}" srcOrd="0" destOrd="0" parTransId="{F79985E9-3FE4-4746-A646-84BB12EE6931}" sibTransId="{67ED3CC5-F82D-4096-8193-601C5560C8DA}"/>
    <dgm:cxn modelId="{FAB8668B-8BB6-418B-AC9F-73A917287038}" type="presParOf" srcId="{E0D022DC-75DA-4939-A8E0-8D87EFF2385E}" destId="{41D76989-5B6B-459A-A26B-F098F6C09A7C}" srcOrd="0" destOrd="0" presId="urn:microsoft.com/office/officeart/2005/8/layout/vList6"/>
    <dgm:cxn modelId="{A8DA395F-D83E-4354-B7A0-C755C2BD9900}" type="presParOf" srcId="{41D76989-5B6B-459A-A26B-F098F6C09A7C}" destId="{C7A0115D-6A3C-444E-A584-E549D41EAB37}" srcOrd="0" destOrd="0" presId="urn:microsoft.com/office/officeart/2005/8/layout/vList6"/>
    <dgm:cxn modelId="{E04F9010-40A7-45BC-994E-AD448A04BA43}" type="presParOf" srcId="{41D76989-5B6B-459A-A26B-F098F6C09A7C}" destId="{75FC8540-286B-48C3-8A3C-754FED69E72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4895-52A2-4FD2-BA85-9B86A325ACF2}">
      <dsp:nvSpPr>
        <dsp:cNvPr id="0" name=""/>
        <dsp:cNvSpPr/>
      </dsp:nvSpPr>
      <dsp:spPr>
        <a:xfrm>
          <a:off x="742" y="26882"/>
          <a:ext cx="3141537" cy="808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>
              <a:solidFill>
                <a:schemeClr val="bg1"/>
              </a:solidFill>
              <a:latin typeface="Simplon BP"/>
            </a:rPr>
            <a:t>CENÁRIO 1: </a:t>
          </a:r>
          <a:endParaRPr lang="pt-BR" sz="2400" kern="1200" dirty="0">
            <a:solidFill>
              <a:schemeClr val="bg1"/>
            </a:solidFill>
          </a:endParaRPr>
        </a:p>
      </dsp:txBody>
      <dsp:txXfrm>
        <a:off x="404907" y="26882"/>
        <a:ext cx="2333207" cy="808330"/>
      </dsp:txXfrm>
    </dsp:sp>
    <dsp:sp modelId="{05C707EB-61F6-42D7-982D-E29E16683210}">
      <dsp:nvSpPr>
        <dsp:cNvPr id="0" name=""/>
        <dsp:cNvSpPr/>
      </dsp:nvSpPr>
      <dsp:spPr>
        <a:xfrm>
          <a:off x="2875681" y="0"/>
          <a:ext cx="6316695" cy="9251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solidFill>
                <a:srgbClr val="4D4D4D"/>
              </a:solidFill>
              <a:latin typeface="Simplon BP"/>
            </a:rPr>
            <a:t>SISTEMA</a:t>
          </a:r>
          <a:r>
            <a:rPr lang="pt-BR" sz="1600" kern="1200" dirty="0">
              <a:solidFill>
                <a:srgbClr val="4D4D4D"/>
              </a:solidFill>
              <a:latin typeface="Simplon BP"/>
            </a:rPr>
            <a:t> AUTOCONTIDO, 1 SQUAD, BACKLOG ÚNICO E PRIORIZADO, DESENVOLVE, TESTA  E IMPLANTA DE FORMA AUTÔNOMA.</a:t>
          </a:r>
          <a:endParaRPr lang="pt-BR" sz="1600" kern="1200" dirty="0"/>
        </a:p>
      </dsp:txBody>
      <dsp:txXfrm>
        <a:off x="3338253" y="0"/>
        <a:ext cx="5391551" cy="925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4895-52A2-4FD2-BA85-9B86A325ACF2}">
      <dsp:nvSpPr>
        <dsp:cNvPr id="0" name=""/>
        <dsp:cNvSpPr/>
      </dsp:nvSpPr>
      <dsp:spPr>
        <a:xfrm>
          <a:off x="803" y="23423"/>
          <a:ext cx="3402180" cy="9631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>
              <a:solidFill>
                <a:schemeClr val="bg1"/>
              </a:solidFill>
              <a:latin typeface="Simplon BP"/>
            </a:rPr>
            <a:t>CENÁRIO 2: </a:t>
          </a:r>
          <a:endParaRPr lang="pt-BR" sz="2400" kern="1200" dirty="0">
            <a:solidFill>
              <a:schemeClr val="bg1"/>
            </a:solidFill>
          </a:endParaRPr>
        </a:p>
      </dsp:txBody>
      <dsp:txXfrm>
        <a:off x="482371" y="23423"/>
        <a:ext cx="2439044" cy="963136"/>
      </dsp:txXfrm>
    </dsp:sp>
    <dsp:sp modelId="{05C707EB-61F6-42D7-982D-E29E16683210}">
      <dsp:nvSpPr>
        <dsp:cNvPr id="0" name=""/>
        <dsp:cNvSpPr/>
      </dsp:nvSpPr>
      <dsp:spPr>
        <a:xfrm>
          <a:off x="3114267" y="48207"/>
          <a:ext cx="6840770" cy="882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>
              <a:solidFill>
                <a:srgbClr val="4D4D4D"/>
              </a:solidFill>
              <a:latin typeface="Simplon BP"/>
            </a:rPr>
            <a:t>SISTEMA </a:t>
          </a:r>
          <a:r>
            <a:rPr lang="pt-BR" sz="1600" kern="1200" dirty="0">
              <a:solidFill>
                <a:srgbClr val="4D4D4D"/>
              </a:solidFill>
              <a:latin typeface="Simplon BP"/>
            </a:rPr>
            <a:t>AUTOCONTIDO, 2 OU MAIS SQUADS. CADA SQUAD POSSUI BACKLOG ÚNICO E PRIORIZADO, PO E SM DISTINTO. DESENVOLVEM, TESTAM  E IMPLANTAM DE FORMA AUTONOMA.</a:t>
          </a:r>
          <a:endParaRPr lang="pt-BR" sz="1600" kern="1200" dirty="0"/>
        </a:p>
      </dsp:txBody>
      <dsp:txXfrm>
        <a:off x="3555474" y="48207"/>
        <a:ext cx="5958356" cy="882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4895-52A2-4FD2-BA85-9B86A325ACF2}">
      <dsp:nvSpPr>
        <dsp:cNvPr id="0" name=""/>
        <dsp:cNvSpPr/>
      </dsp:nvSpPr>
      <dsp:spPr>
        <a:xfrm>
          <a:off x="872" y="25430"/>
          <a:ext cx="3692605" cy="1232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>
              <a:solidFill>
                <a:schemeClr val="bg1"/>
              </a:solidFill>
              <a:latin typeface="Simplon BP"/>
            </a:rPr>
            <a:t>CENÁRIO 3: </a:t>
          </a:r>
          <a:endParaRPr lang="pt-BR" sz="2400" kern="1200" dirty="0">
            <a:solidFill>
              <a:schemeClr val="bg1"/>
            </a:solidFill>
          </a:endParaRPr>
        </a:p>
      </dsp:txBody>
      <dsp:txXfrm>
        <a:off x="616984" y="25430"/>
        <a:ext cx="2460382" cy="1232223"/>
      </dsp:txXfrm>
    </dsp:sp>
    <dsp:sp modelId="{05C707EB-61F6-42D7-982D-E29E16683210}">
      <dsp:nvSpPr>
        <dsp:cNvPr id="0" name=""/>
        <dsp:cNvSpPr/>
      </dsp:nvSpPr>
      <dsp:spPr>
        <a:xfrm>
          <a:off x="3235063" y="35134"/>
          <a:ext cx="7424727" cy="12288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solidFill>
                <a:srgbClr val="4D4D4D"/>
              </a:solidFill>
              <a:latin typeface="Simplon BP"/>
            </a:rPr>
            <a:t>DESENVOLVIMENTO DE</a:t>
          </a:r>
          <a:r>
            <a:rPr lang="pt-BR" sz="1600" b="1" kern="1200" dirty="0">
              <a:solidFill>
                <a:srgbClr val="4D4D4D"/>
              </a:solidFill>
              <a:latin typeface="Simplon BP"/>
            </a:rPr>
            <a:t> PRODUTO</a:t>
          </a:r>
          <a:r>
            <a:rPr lang="pt-BR" sz="1600" kern="1200" dirty="0">
              <a:solidFill>
                <a:srgbClr val="4D4D4D"/>
              </a:solidFill>
              <a:latin typeface="Simplon BP"/>
            </a:rPr>
            <a:t>, COM 2 OU MAIS SQUADS. O BACKLOG PRIORIZADO É </a:t>
          </a:r>
          <a:r>
            <a:rPr lang="pt-BR" sz="1600" b="1" kern="1200" dirty="0">
              <a:solidFill>
                <a:srgbClr val="4D4D4D"/>
              </a:solidFill>
              <a:latin typeface="Simplon BP"/>
            </a:rPr>
            <a:t>ÚNICO</a:t>
          </a:r>
          <a:r>
            <a:rPr lang="pt-BR" sz="1600" kern="1200" dirty="0">
              <a:solidFill>
                <a:srgbClr val="4D4D4D"/>
              </a:solidFill>
              <a:latin typeface="Simplon BP"/>
            </a:rPr>
            <a:t>. CADA SQUAD TEM SEU BACKLOG </a:t>
          </a:r>
          <a:r>
            <a:rPr lang="pt-BR" sz="1600" b="0" kern="1200" dirty="0">
              <a:solidFill>
                <a:srgbClr val="4D4D4D"/>
              </a:solidFill>
              <a:latin typeface="Simplon BP"/>
            </a:rPr>
            <a:t>DE</a:t>
          </a:r>
          <a:r>
            <a:rPr lang="pt-BR" sz="1600" b="1" kern="1200" dirty="0">
              <a:solidFill>
                <a:srgbClr val="4D4D4D"/>
              </a:solidFill>
              <a:latin typeface="Simplon BP"/>
            </a:rPr>
            <a:t> US</a:t>
          </a:r>
          <a:r>
            <a:rPr lang="pt-BR" sz="1600" kern="1200" dirty="0">
              <a:solidFill>
                <a:srgbClr val="4D4D4D"/>
              </a:solidFill>
              <a:latin typeface="Simplon BP"/>
            </a:rPr>
            <a:t>, PO E SM. DESENVOLVEM, TESTAM  E IMPLANTAM DE FORMA SINCRONIZADA E EXISTE DEPENDÊNCIAS ENTRE FEATURES E US.</a:t>
          </a:r>
          <a:endParaRPr lang="pt-BR" sz="1600" kern="1200" dirty="0"/>
        </a:p>
      </dsp:txBody>
      <dsp:txXfrm>
        <a:off x="3849510" y="35134"/>
        <a:ext cx="6195833" cy="1228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124580" y="0"/>
          <a:ext cx="5871912" cy="7243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600" kern="1200" dirty="0"/>
        </a:p>
      </dsp:txBody>
      <dsp:txXfrm>
        <a:off x="4124580" y="90542"/>
        <a:ext cx="5600286" cy="543251"/>
      </dsp:txXfrm>
    </dsp:sp>
    <dsp:sp modelId="{C7A0115D-6A3C-444E-A584-E549D41EAB37}">
      <dsp:nvSpPr>
        <dsp:cNvPr id="0" name=""/>
        <dsp:cNvSpPr/>
      </dsp:nvSpPr>
      <dsp:spPr>
        <a:xfrm>
          <a:off x="227" y="58003"/>
          <a:ext cx="4219673" cy="60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 é responsável por trazer novas necessidades ?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29704" y="87480"/>
        <a:ext cx="4160719" cy="544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223227" y="0"/>
          <a:ext cx="5876540" cy="7641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800" kern="1200" dirty="0"/>
        </a:p>
      </dsp:txBody>
      <dsp:txXfrm>
        <a:off x="4223227" y="95523"/>
        <a:ext cx="5589973" cy="573135"/>
      </dsp:txXfrm>
    </dsp:sp>
    <dsp:sp modelId="{C7A0115D-6A3C-444E-A584-E549D41EAB37}">
      <dsp:nvSpPr>
        <dsp:cNvPr id="0" name=""/>
        <dsp:cNvSpPr/>
      </dsp:nvSpPr>
      <dsp:spPr>
        <a:xfrm>
          <a:off x="0" y="57374"/>
          <a:ext cx="4222999" cy="636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é o </a:t>
          </a: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dono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do Backlog </a:t>
          </a: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Único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(Features)?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31093" y="88467"/>
        <a:ext cx="4160813" cy="57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253537" y="0"/>
          <a:ext cx="5918716" cy="9233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4600" kern="1200" dirty="0"/>
        </a:p>
      </dsp:txBody>
      <dsp:txXfrm>
        <a:off x="4253537" y="115414"/>
        <a:ext cx="5572474" cy="692485"/>
      </dsp:txXfrm>
    </dsp:sp>
    <dsp:sp modelId="{C7A0115D-6A3C-444E-A584-E549D41EAB37}">
      <dsp:nvSpPr>
        <dsp:cNvPr id="0" name=""/>
        <dsp:cNvSpPr/>
      </dsp:nvSpPr>
      <dsp:spPr>
        <a:xfrm>
          <a:off x="229" y="73486"/>
          <a:ext cx="4253308" cy="769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Como o Backlog </a:t>
          </a: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Único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é </a:t>
          </a: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incrementado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37803" y="111060"/>
        <a:ext cx="4178160" cy="694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218795" y="0"/>
          <a:ext cx="5870373" cy="6932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3400" kern="1200" dirty="0"/>
        </a:p>
      </dsp:txBody>
      <dsp:txXfrm>
        <a:off x="4218795" y="86652"/>
        <a:ext cx="5610418" cy="519910"/>
      </dsp:txXfrm>
    </dsp:sp>
    <dsp:sp modelId="{C7A0115D-6A3C-444E-A584-E549D41EAB37}">
      <dsp:nvSpPr>
        <dsp:cNvPr id="0" name=""/>
        <dsp:cNvSpPr/>
      </dsp:nvSpPr>
      <dsp:spPr>
        <a:xfrm>
          <a:off x="227" y="55172"/>
          <a:ext cx="4218567" cy="577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Quem acompanha/facilita as </a:t>
          </a:r>
          <a:r>
            <a:rPr lang="pt-BR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Squads</a:t>
          </a:r>
          <a:r>
            <a:rPr lang="pt-BR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28437" y="83382"/>
        <a:ext cx="4162147" cy="521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302679" y="0"/>
          <a:ext cx="5987097" cy="11589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4302679" y="144873"/>
        <a:ext cx="5552478" cy="869239"/>
      </dsp:txXfrm>
    </dsp:sp>
    <dsp:sp modelId="{C7A0115D-6A3C-444E-A584-E549D41EAB37}">
      <dsp:nvSpPr>
        <dsp:cNvPr id="0" name=""/>
        <dsp:cNvSpPr/>
      </dsp:nvSpPr>
      <dsp:spPr>
        <a:xfrm>
          <a:off x="38789" y="91374"/>
          <a:ext cx="4302447" cy="966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>
              <a:solidFill>
                <a:schemeClr val="bg1"/>
              </a:solidFill>
            </a:rPr>
            <a:t>E a Solução de arquitetura do produto/serviços e seus incrementos?</a:t>
          </a:r>
        </a:p>
      </dsp:txBody>
      <dsp:txXfrm>
        <a:off x="85954" y="138539"/>
        <a:ext cx="4208117" cy="8718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8540-286B-48C3-8A3C-754FED69E726}">
      <dsp:nvSpPr>
        <dsp:cNvPr id="0" name=""/>
        <dsp:cNvSpPr/>
      </dsp:nvSpPr>
      <dsp:spPr>
        <a:xfrm>
          <a:off x="4249713" y="0"/>
          <a:ext cx="5913077" cy="9873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4900" kern="1200" dirty="0"/>
        </a:p>
      </dsp:txBody>
      <dsp:txXfrm>
        <a:off x="4249713" y="123414"/>
        <a:ext cx="5542836" cy="740481"/>
      </dsp:txXfrm>
    </dsp:sp>
    <dsp:sp modelId="{C7A0115D-6A3C-444E-A584-E549D41EAB37}">
      <dsp:nvSpPr>
        <dsp:cNvPr id="0" name=""/>
        <dsp:cNvSpPr/>
      </dsp:nvSpPr>
      <dsp:spPr>
        <a:xfrm>
          <a:off x="229" y="59909"/>
          <a:ext cx="4249255" cy="82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Como sincronizar as </a:t>
          </a:r>
          <a:r>
            <a:rPr lang="en-US" sz="1800" kern="1200" dirty="0" err="1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entregas</a:t>
          </a:r>
          <a:r>
            <a:rPr lang="en-US" sz="1800" kern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rPr>
            <a:t> das Squads?  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40401" y="100081"/>
        <a:ext cx="4168911" cy="74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3431-9096-47F0-BB07-FCB014344AA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1B2C-AC4E-4B44-A8FB-5F9B530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1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E1B2C-AC4E-4B44-A8FB-5F9B530487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7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E1B2C-AC4E-4B44-A8FB-5F9B530487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33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348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2436252"/>
            <a:ext cx="9334393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5" y="4570631"/>
            <a:ext cx="2005753" cy="2425073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439" y="2645861"/>
            <a:ext cx="1320862" cy="1390748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23483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3053702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192096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3053702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882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7" y="5500428"/>
            <a:ext cx="10590459" cy="516925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LOREM IPSUM DOLOR SIT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7" y="1918408"/>
            <a:ext cx="10590459" cy="3130917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1279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9" y="1918408"/>
            <a:ext cx="3638878" cy="313091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510974" y="1918408"/>
            <a:ext cx="6510201" cy="3130917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914922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aseline="0">
                <a:solidFill>
                  <a:srgbClr val="4D4D4D"/>
                </a:solidFill>
              </a:defRPr>
            </a:lvl1pPr>
          </a:lstStyle>
          <a:p>
            <a:pPr defTabSz="565099"/>
            <a:r>
              <a:rPr lang="en-US"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56509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9" y="5500428"/>
            <a:ext cx="3638878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510974" y="5500428"/>
            <a:ext cx="6510201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75377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7774190" y="1918408"/>
            <a:ext cx="3246983" cy="3130917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8"/>
            <a:ext cx="3246983" cy="3130917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107899" y="1918408"/>
            <a:ext cx="3246983" cy="3130917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4107899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7774190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87050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7"/>
            <a:ext cx="3246983" cy="1181696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899" y="1918408"/>
            <a:ext cx="6913273" cy="3362533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899" y="5500428"/>
            <a:ext cx="691327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083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6" y="1918407"/>
            <a:ext cx="10590457" cy="1181696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4107899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7774190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899" y="4099244"/>
            <a:ext cx="3246983" cy="1181696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899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7774190" y="4099244"/>
            <a:ext cx="3246983" cy="1181696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7774190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573380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0"/>
            <a:ext cx="5205476" cy="5656933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49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13868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0"/>
            <a:ext cx="5205476" cy="5656933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49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4438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308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921019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09175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519368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1357797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998103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87886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044594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6911488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2"/>
            <a:ext cx="6911486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875836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99" y="3825728"/>
            <a:ext cx="2109218" cy="2300224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6827831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4" y="4093632"/>
            <a:ext cx="1784098" cy="1719072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934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Expandida2_roxo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1123" y="247619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116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/>
              <a:t>Obrigado.</a:t>
            </a:r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2" y="-17725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7" y="-123151"/>
            <a:ext cx="3526766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14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rigado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19"/>
            <a:ext cx="8109344" cy="465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>
                <a:solidFill>
                  <a:srgbClr val="A02BFF"/>
                </a:solidFill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2237056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04" y="1481548"/>
            <a:ext cx="3938016" cy="4202176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2841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69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423333"/>
            <a:ext cx="5222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89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6954984" y="1383673"/>
            <a:ext cx="3643746" cy="42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472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4145" r="17929" b="4423"/>
          <a:stretch/>
        </p:blipFill>
        <p:spPr bwMode="auto">
          <a:xfrm>
            <a:off x="6331522" y="1407043"/>
            <a:ext cx="4378041" cy="470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042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6917073" y="2017244"/>
            <a:ext cx="3268780" cy="362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39864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6657" r="26818" b="6478"/>
          <a:stretch/>
        </p:blipFill>
        <p:spPr bwMode="auto">
          <a:xfrm>
            <a:off x="7162801" y="1579570"/>
            <a:ext cx="3061854" cy="46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1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6411463" y="2088676"/>
            <a:ext cx="3937884" cy="328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04735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792" indent="-423792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497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04" y="1481548"/>
            <a:ext cx="3938016" cy="4202176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2841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9663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792" indent="-423792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651568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86462" y="3839308"/>
            <a:ext cx="1219200" cy="914400"/>
          </a:xfrm>
          <a:prstGeom prst="rect">
            <a:avLst/>
          </a:prstGeom>
        </p:spPr>
        <p:txBody>
          <a:bodyPr vert="horz" wrap="none" lIns="113011" tIns="56506" rIns="113011" bIns="56506" rtlCol="0" anchor="ctr">
            <a:noAutofit/>
          </a:bodyPr>
          <a:lstStyle/>
          <a:p>
            <a:pPr marL="353160" indent="-353160" defTabSz="565056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5621189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5499028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967329" y="408967"/>
            <a:ext cx="781328" cy="86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4222201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10877814" y="416778"/>
            <a:ext cx="912407" cy="76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828524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77314" y="399777"/>
            <a:ext cx="884693" cy="10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2021328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89676" y="399781"/>
            <a:ext cx="872332" cy="10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4570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7711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6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700098" y="408971"/>
            <a:ext cx="1048562" cy="11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29795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913830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67456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423333"/>
            <a:ext cx="5222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988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544093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6" y="356423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30718" y="356423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r>
              <a:rPr lang="en-US" sz="3600" dirty="0">
                <a:solidFill>
                  <a:srgbClr val="A02BFF"/>
                </a:solidFill>
              </a:rPr>
              <a:t>.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7724513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6" y="356423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8" y="356423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498784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6" y="356423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8" y="356423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327394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6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60" indent="-353160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8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6" y="4557383"/>
            <a:ext cx="2032000" cy="1832864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4372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430718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6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60" indent="-353160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939982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30718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56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6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60" indent="-353160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7961075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1846619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5193887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8" y="370369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</a:t>
            </a:r>
            <a:r>
              <a:rPr lang="en-US" sz="3600" dirty="0" err="1">
                <a:solidFill>
                  <a:srgbClr val="EA288C"/>
                </a:solidFill>
              </a:rPr>
              <a:t>projeto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074355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1846619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5193887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1407847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1846619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marL="0"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5193887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04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6954982" y="1383672"/>
            <a:ext cx="3643746" cy="42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901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1846619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5193887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8" y="3703691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39204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551048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3679765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78962752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3679765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4061586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3679765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7214150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6552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274792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2436253"/>
            <a:ext cx="9334393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5" y="4570632"/>
            <a:ext cx="2005753" cy="2425073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439" y="2645863"/>
            <a:ext cx="1320862" cy="1390748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1326687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3053704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7425845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8" y="3053704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8280637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7" y="5500429"/>
            <a:ext cx="10590459" cy="516925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LOREM IPSUM DOLOR SIT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7" y="1918409"/>
            <a:ext cx="10590459" cy="3130917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21" y="356422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99900752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9" y="1918409"/>
            <a:ext cx="3638878" cy="313091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510974" y="1918409"/>
            <a:ext cx="6510201" cy="3130917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914924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aseline="0">
                <a:solidFill>
                  <a:srgbClr val="4D4D4D"/>
                </a:solidFill>
              </a:defRPr>
            </a:lvl1pPr>
          </a:lstStyle>
          <a:p>
            <a:pPr defTabSz="565056"/>
            <a:r>
              <a:rPr lang="en-US"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56505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9" y="5500429"/>
            <a:ext cx="3638878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0721" y="356422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510974" y="5500429"/>
            <a:ext cx="6510201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3019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4145" r="17929" b="4423"/>
          <a:stretch/>
        </p:blipFill>
        <p:spPr bwMode="auto">
          <a:xfrm>
            <a:off x="6331522" y="1407042"/>
            <a:ext cx="4378041" cy="470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20019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7774190" y="1918409"/>
            <a:ext cx="3246983" cy="3130917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9"/>
            <a:ext cx="3246983" cy="3130917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8" y="5500429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21" y="356422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107901" y="1918409"/>
            <a:ext cx="3246983" cy="3130917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4107901" y="5500429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7774190" y="5500429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007214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7"/>
            <a:ext cx="3246983" cy="1181696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21" y="356422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9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900" y="1918410"/>
            <a:ext cx="6913273" cy="3362533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899" y="5500429"/>
            <a:ext cx="691327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232868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6" y="1918407"/>
            <a:ext cx="10590457" cy="1181696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21" y="356422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4107901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7774190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901" y="4099244"/>
            <a:ext cx="3246983" cy="1181696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901" y="550042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7774190" y="4099244"/>
            <a:ext cx="3246983" cy="1181696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7774190" y="550042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11" tIns="0" rIns="113011" bIns="0" anchor="ctr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019762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1"/>
            <a:ext cx="5205476" cy="5656933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50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5926828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1"/>
            <a:ext cx="5205476" cy="5656933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50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4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1583298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6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7636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6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908192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6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72122897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6"/>
            <a:ext cx="11280729" cy="1746615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615799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4"/>
            <a:ext cx="4529806" cy="2027356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4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5762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6917073" y="2017243"/>
            <a:ext cx="3268780" cy="362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19811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4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4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6213109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56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4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527002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6911488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23" y="356424"/>
            <a:ext cx="6911486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4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4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833172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4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99" y="3825728"/>
            <a:ext cx="2109218" cy="2300224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119469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4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56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4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4" y="4093632"/>
            <a:ext cx="1784098" cy="1719072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11" tIns="56506" rIns="113011" bIns="56506"/>
          <a:lstStyle>
            <a:lvl1pPr marL="0" marR="0" indent="0" algn="l" defTabSz="565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56" indent="0">
              <a:buNone/>
              <a:defRPr/>
            </a:lvl2pPr>
            <a:lvl3pPr marL="1130112" indent="0">
              <a:buNone/>
              <a:defRPr/>
            </a:lvl3pPr>
            <a:lvl4pPr marL="1695169" indent="0">
              <a:buNone/>
              <a:defRPr/>
            </a:lvl4pPr>
            <a:lvl5pPr marL="2260225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1977806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/>
              <a:t>Obrigado.</a:t>
            </a:r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2" y="-17724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8" y="-123151"/>
            <a:ext cx="3526766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084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10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3" y="5336779"/>
            <a:ext cx="2404930" cy="1191120"/>
          </a:xfrm>
          <a:prstGeom prst="rect">
            <a:avLst/>
          </a:prstGeom>
        </p:spPr>
      </p:pic>
      <p:pic>
        <p:nvPicPr>
          <p:cNvPr id="22" name="Picture 21" descr="bolharox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91" y="4914103"/>
            <a:ext cx="1376443" cy="1018239"/>
          </a:xfrm>
          <a:prstGeom prst="rect">
            <a:avLst/>
          </a:prstGeom>
        </p:spPr>
      </p:pic>
      <p:pic>
        <p:nvPicPr>
          <p:cNvPr id="24" name="Picture 23" descr="bolhaverde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2" y="1407546"/>
            <a:ext cx="3218796" cy="388633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123" y="2476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0" y="1809853"/>
            <a:ext cx="5071456" cy="3105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74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3" y="5336779"/>
            <a:ext cx="2404930" cy="1191120"/>
          </a:xfrm>
          <a:prstGeom prst="rect">
            <a:avLst/>
          </a:prstGeom>
        </p:spPr>
      </p:pic>
      <p:pic>
        <p:nvPicPr>
          <p:cNvPr id="22" name="Picture 21" descr="bolharox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91" y="4914103"/>
            <a:ext cx="1376443" cy="1018239"/>
          </a:xfrm>
          <a:prstGeom prst="rect">
            <a:avLst/>
          </a:prstGeom>
        </p:spPr>
      </p:pic>
      <p:pic>
        <p:nvPicPr>
          <p:cNvPr id="24" name="Picture 23" descr="bolhaverde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2" y="1407546"/>
            <a:ext cx="3218796" cy="388633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123" y="2476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0" y="1809853"/>
            <a:ext cx="5071456" cy="3105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297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92" y="-15399"/>
            <a:ext cx="12253070" cy="68923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4241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01" y="-15399"/>
            <a:ext cx="12253070" cy="68923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5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6657" r="26818" b="6478"/>
          <a:stretch/>
        </p:blipFill>
        <p:spPr bwMode="auto">
          <a:xfrm>
            <a:off x="7162801" y="1579568"/>
            <a:ext cx="3061854" cy="46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2098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lhaExpandida2_verd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5670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lhaExpandida2_verd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0753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0CEFF"/>
            </a:gs>
            <a:gs pos="100000">
              <a:srgbClr val="FFFF00"/>
            </a:gs>
            <a:gs pos="5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51123" y="247620"/>
            <a:ext cx="6186348" cy="19410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FFFF00"/>
                </a:solidFill>
              </a:rPr>
              <a:t>Sumário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59" y="1023812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023812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874" indent="-342874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27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olhasimplesverd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1" y="1778625"/>
            <a:ext cx="2414016" cy="1914144"/>
          </a:xfrm>
          <a:prstGeom prst="rect">
            <a:avLst/>
          </a:prstGeom>
        </p:spPr>
      </p:pic>
      <p:pic>
        <p:nvPicPr>
          <p:cNvPr id="16" name="Picture 15" descr="bolhasimpleslaranja2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1" y="5470436"/>
            <a:ext cx="1824736" cy="926592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65660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38806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23020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1123" y="247620"/>
            <a:ext cx="5071454" cy="916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br>
              <a:rPr lang="en-US" sz="3600" dirty="0">
                <a:solidFill>
                  <a:srgbClr val="4D4D4D"/>
                </a:solidFill>
              </a:rPr>
            </a:br>
            <a:r>
              <a:rPr lang="en-US" sz="3600" dirty="0">
                <a:solidFill>
                  <a:srgbClr val="4D4D4D"/>
                </a:solidFill>
              </a:rPr>
              <a:t>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0520405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</a:t>
            </a:r>
            <a:r>
              <a:rPr lang="en-US" sz="3600" dirty="0" err="1">
                <a:solidFill>
                  <a:srgbClr val="00D318"/>
                </a:solidFill>
              </a:rPr>
              <a:t>projeto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consectur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0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</a:t>
            </a:r>
            <a:r>
              <a:rPr lang="en-US" sz="3600" dirty="0" err="1">
                <a:solidFill>
                  <a:srgbClr val="00D318"/>
                </a:solidFill>
              </a:rPr>
              <a:t>projeto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consectur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6482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 </a:t>
            </a:r>
            <a:r>
              <a:rPr lang="en-US" sz="3600" dirty="0" err="1"/>
              <a:t>consectur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endParaRPr lang="en-US" sz="3600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6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6411463" y="2088676"/>
            <a:ext cx="3937884" cy="328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4916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08819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2"/>
            <a:ext cx="6039783" cy="48473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do slide </a:t>
            </a:r>
            <a:r>
              <a:rPr lang="en-US" sz="3600" dirty="0" err="1"/>
              <a:t>aqui</a:t>
            </a:r>
            <a:r>
              <a:rPr lang="en-US" sz="3600" dirty="0"/>
              <a:t>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 </a:t>
            </a:r>
            <a:r>
              <a:rPr lang="en-US" sz="3600" dirty="0" err="1"/>
              <a:t>consectur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 </a:t>
            </a:r>
            <a:r>
              <a:rPr lang="en-US" sz="3600" dirty="0" err="1"/>
              <a:t>consectur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048807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slide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consectur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consectur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  <a:p>
            <a:endParaRPr lang="en-US" sz="3600" dirty="0">
              <a:solidFill>
                <a:srgbClr val="00D318"/>
              </a:solidFill>
            </a:endParaRPr>
          </a:p>
          <a:p>
            <a:endParaRPr lang="en-US" sz="3600" dirty="0">
              <a:solidFill>
                <a:srgbClr val="00D3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4443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553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slide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1" name="Picture 10" descr="bolhasimpleslaranj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88" y="2375807"/>
            <a:ext cx="1446784" cy="929640"/>
          </a:xfrm>
          <a:prstGeom prst="rect">
            <a:avLst/>
          </a:prstGeom>
        </p:spPr>
      </p:pic>
      <p:pic>
        <p:nvPicPr>
          <p:cNvPr id="7" name="Picture 6" descr="bolhaverd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3" y="4932268"/>
            <a:ext cx="1748340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26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do slide </a:t>
            </a:r>
            <a:r>
              <a:rPr lang="en-US" sz="3600" dirty="0" err="1"/>
              <a:t>aqui</a:t>
            </a:r>
            <a:endParaRPr lang="en-US" sz="36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icture 5" descr="bolhaverde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0" y="2499347"/>
            <a:ext cx="2003552" cy="1338072"/>
          </a:xfrm>
          <a:prstGeom prst="rect">
            <a:avLst/>
          </a:prstGeom>
        </p:spPr>
      </p:pic>
      <p:pic>
        <p:nvPicPr>
          <p:cNvPr id="7" name="Picture 6" descr="bolhasimplesroxa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12" y="4816065"/>
            <a:ext cx="1450848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58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883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51124" y="247623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</a:t>
            </a:r>
            <a:r>
              <a:rPr lang="en-US" sz="3600" dirty="0" err="1">
                <a:solidFill>
                  <a:srgbClr val="00D318"/>
                </a:solidFill>
              </a:rPr>
              <a:t>projeto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1424098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4" y="3304360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do </a:t>
            </a:r>
            <a:r>
              <a:rPr lang="en-US" sz="3600" dirty="0" err="1"/>
              <a:t>projeto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561" y="4480836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577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51124" y="247623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1424098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4" y="3304360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561" y="4480836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292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2"/>
            <a:ext cx="9316590" cy="22399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/>
              <a:t>Pouco</a:t>
            </a:r>
            <a:r>
              <a:rPr lang="en-US" sz="3600" dirty="0"/>
              <a:t> </a:t>
            </a:r>
            <a:r>
              <a:rPr lang="en-US" sz="3600" dirty="0" err="1"/>
              <a:t>texto</a:t>
            </a:r>
            <a:r>
              <a:rPr lang="en-US" sz="3600" dirty="0"/>
              <a:t>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, </a:t>
            </a:r>
            <a:r>
              <a:rPr lang="en-US" sz="3600" dirty="0" err="1"/>
              <a:t>consectetuer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adipiscing</a:t>
            </a:r>
            <a:r>
              <a:rPr lang="en-US" sz="3600" dirty="0"/>
              <a:t> </a:t>
            </a:r>
            <a:r>
              <a:rPr lang="en-US" sz="3600" dirty="0" err="1"/>
              <a:t>elit</a:t>
            </a:r>
            <a:r>
              <a:rPr lang="en-US" sz="3600" dirty="0"/>
              <a:t>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dolor, </a:t>
            </a:r>
            <a:r>
              <a:rPr lang="en-US" sz="3600" dirty="0" err="1"/>
              <a:t>consectetuer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adipiscing</a:t>
            </a:r>
            <a:r>
              <a:rPr lang="en-US" sz="3600" dirty="0"/>
              <a:t> </a:t>
            </a:r>
            <a:r>
              <a:rPr lang="en-US" sz="3600" dirty="0" err="1"/>
              <a:t>elit</a:t>
            </a:r>
            <a:endParaRPr lang="en-US" sz="3600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876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824" indent="-423824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161251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1"/>
            <a:ext cx="9316590" cy="22609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00D318"/>
                </a:solidFill>
              </a:rPr>
              <a:t>Pouco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texto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, </a:t>
            </a:r>
            <a:r>
              <a:rPr lang="en-US" sz="3600" dirty="0" err="1">
                <a:solidFill>
                  <a:srgbClr val="00D318"/>
                </a:solidFill>
              </a:rPr>
              <a:t>consectetuer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adipiscing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elit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dolor, </a:t>
            </a:r>
            <a:r>
              <a:rPr lang="en-US" sz="3600" dirty="0" err="1">
                <a:solidFill>
                  <a:srgbClr val="00D318"/>
                </a:solidFill>
              </a:rPr>
              <a:t>consectetuer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adipiscing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elit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14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2"/>
            <a:ext cx="9316590" cy="22609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Pouco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texto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, </a:t>
            </a:r>
            <a:r>
              <a:rPr lang="en-US" sz="3600" dirty="0" err="1">
                <a:solidFill>
                  <a:srgbClr val="4D4D4D"/>
                </a:solidFill>
              </a:rPr>
              <a:t>consectetuer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adipiscing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elit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dolor, </a:t>
            </a:r>
            <a:r>
              <a:rPr lang="en-US" sz="3600" dirty="0" err="1">
                <a:solidFill>
                  <a:srgbClr val="4D4D4D"/>
                </a:solidFill>
              </a:rPr>
              <a:t>consectetuer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adipiscing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elit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7523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00CEFF"/>
            </a:gs>
            <a:gs pos="100000">
              <a:srgbClr val="FFFF00"/>
            </a:gs>
            <a:gs pos="5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4" y="247623"/>
            <a:ext cx="9316590" cy="3609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FFFF00"/>
                </a:solidFill>
              </a:rPr>
              <a:t>Pouco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texto</a:t>
            </a:r>
            <a:r>
              <a:rPr lang="en-US" sz="3600" dirty="0">
                <a:solidFill>
                  <a:srgbClr val="FFFF00"/>
                </a:solidFill>
              </a:rPr>
              <a:t>. </a:t>
            </a:r>
            <a:r>
              <a:rPr lang="en-US" sz="3600" dirty="0" err="1">
                <a:solidFill>
                  <a:srgbClr val="FFFF00"/>
                </a:solidFill>
              </a:rPr>
              <a:t>Lorem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ipsum</a:t>
            </a:r>
            <a:r>
              <a:rPr lang="en-US" sz="3600" dirty="0">
                <a:solidFill>
                  <a:srgbClr val="FFFF00"/>
                </a:solidFill>
              </a:rPr>
              <a:t> dolor sit </a:t>
            </a:r>
            <a:r>
              <a:rPr lang="en-US" sz="3600" dirty="0" err="1">
                <a:solidFill>
                  <a:srgbClr val="FFFF00"/>
                </a:solidFill>
              </a:rPr>
              <a:t>amet</a:t>
            </a:r>
            <a:r>
              <a:rPr lang="en-US" sz="3600" dirty="0">
                <a:solidFill>
                  <a:srgbClr val="FFFF00"/>
                </a:solidFill>
              </a:rPr>
              <a:t>, </a:t>
            </a:r>
            <a:r>
              <a:rPr lang="en-US" sz="3600" dirty="0" err="1">
                <a:solidFill>
                  <a:srgbClr val="FFFF00"/>
                </a:solidFill>
              </a:rPr>
              <a:t>consectetuer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lorem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adipiscing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elit</a:t>
            </a:r>
            <a:r>
              <a:rPr lang="en-US" sz="3600" dirty="0">
                <a:solidFill>
                  <a:srgbClr val="FFFF00"/>
                </a:solidFill>
              </a:rPr>
              <a:t>. </a:t>
            </a:r>
            <a:r>
              <a:rPr lang="en-US" sz="3600" dirty="0" err="1">
                <a:solidFill>
                  <a:srgbClr val="FFFF00"/>
                </a:solidFill>
              </a:rPr>
              <a:t>Lorem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ipsum</a:t>
            </a:r>
            <a:r>
              <a:rPr lang="en-US" sz="3600" dirty="0">
                <a:solidFill>
                  <a:srgbClr val="FFFF00"/>
                </a:solidFill>
              </a:rPr>
              <a:t> dolor, </a:t>
            </a:r>
            <a:r>
              <a:rPr lang="en-US" sz="3600" dirty="0" err="1">
                <a:solidFill>
                  <a:srgbClr val="FFFF00"/>
                </a:solidFill>
              </a:rPr>
              <a:t>consectetuer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lorem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adipiscing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elit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solidFill>
                  <a:prstClr val="white"/>
                </a:solidFill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solidFill>
                <a:prstClr val="white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9613336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4" y="247623"/>
            <a:ext cx="9316590" cy="3609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Pouco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texto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, </a:t>
            </a:r>
            <a:r>
              <a:rPr lang="en-US" sz="3600" dirty="0" err="1">
                <a:solidFill>
                  <a:srgbClr val="4D4D4D"/>
                </a:solidFill>
              </a:rPr>
              <a:t>consectetuer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adipiscing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elit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dolor, </a:t>
            </a:r>
            <a:r>
              <a:rPr lang="en-US" sz="3600" dirty="0" err="1">
                <a:solidFill>
                  <a:srgbClr val="4D4D4D"/>
                </a:solidFill>
              </a:rPr>
              <a:t>consectetuer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adipiscing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elit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7276094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</a:t>
            </a:r>
            <a:r>
              <a:rPr lang="en-US" sz="3600" dirty="0" err="1">
                <a:solidFill>
                  <a:srgbClr val="00D318"/>
                </a:solidFill>
              </a:rPr>
              <a:t>projeto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19" y="1809851"/>
            <a:ext cx="9316592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pic>
        <p:nvPicPr>
          <p:cNvPr id="2" name="Picture 1" descr="bolhaverde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8" y="5330931"/>
            <a:ext cx="2617216" cy="2145792"/>
          </a:xfrm>
          <a:prstGeom prst="rect">
            <a:avLst/>
          </a:prstGeom>
        </p:spPr>
      </p:pic>
      <p:pic>
        <p:nvPicPr>
          <p:cNvPr id="3" name="Picture 2" descr="bolharoxa4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24" y="3374292"/>
            <a:ext cx="136956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494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19" y="1809851"/>
            <a:ext cx="9316592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263782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3575455"/>
            <a:ext cx="9287152" cy="10604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2" y="2776220"/>
            <a:ext cx="9316590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1124" y="247623"/>
            <a:ext cx="8109346" cy="2268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do slide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consectetur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inserir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endParaRPr lang="en-US" sz="3600" dirty="0">
              <a:solidFill>
                <a:srgbClr val="00D3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8890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3575455"/>
            <a:ext cx="9287152" cy="10604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2" y="2776220"/>
            <a:ext cx="9316590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4" y="247623"/>
            <a:ext cx="8109346" cy="2268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consectetur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inserir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endParaRPr lang="en-US" sz="3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3059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790" y="5456576"/>
            <a:ext cx="10584226" cy="516925"/>
          </a:xfrm>
          <a:prstGeom prst="rect">
            <a:avLst/>
          </a:prstGeom>
          <a:solidFill>
            <a:srgbClr val="18C3FF"/>
          </a:solidFill>
          <a:ln>
            <a:noFill/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LOREM IPSUM DOLOR SIT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9" y="1427299"/>
            <a:ext cx="10590459" cy="3694959"/>
          </a:xfrm>
          <a:prstGeom prst="rect">
            <a:avLst/>
          </a:prstGeom>
        </p:spPr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37215966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793" y="5460585"/>
            <a:ext cx="3632647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3" y="1427298"/>
            <a:ext cx="3638878" cy="3742787"/>
          </a:xfrm>
          <a:prstGeom prst="rect">
            <a:avLst/>
          </a:prstGeom>
        </p:spPr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657741" y="5460585"/>
            <a:ext cx="6413278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651510" y="1427298"/>
            <a:ext cx="6419509" cy="3742787"/>
          </a:xfrm>
          <a:prstGeom prst="rect">
            <a:avLst/>
          </a:prstGeom>
        </p:spPr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470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824" indent="-423824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5472314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1427298"/>
            <a:ext cx="3514108" cy="3742787"/>
          </a:xfrm>
          <a:prstGeom prst="rect">
            <a:avLst/>
          </a:prstGeom>
        </p:spPr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298"/>
            <a:ext cx="3514108" cy="374278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298"/>
            <a:ext cx="3514108" cy="3742787"/>
          </a:xfrm>
          <a:prstGeom prst="rect">
            <a:avLst/>
          </a:prstGeom>
        </p:spPr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80821851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300"/>
            <a:ext cx="3514108" cy="1188365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300"/>
            <a:ext cx="3514108" cy="1188365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47235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20357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47232" y="3981722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8197337" y="3981722"/>
            <a:ext cx="3514108" cy="1188365"/>
          </a:xfrm>
          <a:prstGeom prst="rect">
            <a:avLst/>
          </a:prstGeom>
        </p:spPr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  <p:sp>
        <p:nvSpPr>
          <p:cNvPr id="30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16964627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49403" y="3981722"/>
            <a:ext cx="3514108" cy="1188365"/>
          </a:xfrm>
          <a:prstGeom prst="rect">
            <a:avLst/>
          </a:prstGeom>
        </p:spPr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47235" y="2936242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300"/>
            <a:ext cx="3514108" cy="1188365"/>
          </a:xfrm>
          <a:prstGeom prst="rect">
            <a:avLst/>
          </a:prstGeom>
        </p:spPr>
      </p:sp>
      <p:sp>
        <p:nvSpPr>
          <p:cNvPr id="3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298"/>
            <a:ext cx="3514108" cy="3742787"/>
          </a:xfrm>
          <a:prstGeom prst="rect">
            <a:avLst/>
          </a:prstGeom>
        </p:spPr>
      </p:sp>
      <p:sp>
        <p:nvSpPr>
          <p:cNvPr id="38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62433806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347233" y="1427298"/>
            <a:ext cx="7364212" cy="3742787"/>
          </a:xfrm>
          <a:prstGeom prst="rect">
            <a:avLst/>
          </a:prstGeom>
        </p:spPr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4" y="5460585"/>
            <a:ext cx="7364210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9291487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1" y="1427300"/>
            <a:ext cx="11230885" cy="1188365"/>
          </a:xfrm>
          <a:prstGeom prst="rect">
            <a:avLst/>
          </a:prstGeom>
        </p:spPr>
      </p:sp>
      <p:sp>
        <p:nvSpPr>
          <p:cNvPr id="20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76642"/>
            <a:ext cx="3514108" cy="1188365"/>
          </a:xfrm>
          <a:prstGeom prst="rect">
            <a:avLst/>
          </a:prstGeom>
        </p:spPr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78318" y="3976642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8228424" y="3976642"/>
            <a:ext cx="3483020" cy="1188365"/>
          </a:xfrm>
          <a:prstGeom prst="rect">
            <a:avLst/>
          </a:prstGeom>
        </p:spPr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58" y="2936242"/>
            <a:ext cx="11230887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06151364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2"/>
            <a:ext cx="5205476" cy="5866261"/>
          </a:xfrm>
          <a:prstGeom prst="rect">
            <a:avLst/>
          </a:prstGeom>
        </p:spPr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6" y="247622"/>
            <a:ext cx="5248471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1" y="2616239"/>
            <a:ext cx="5219035" cy="361044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1" y="1801694"/>
            <a:ext cx="5219035" cy="586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395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19"/>
            <a:ext cx="5205476" cy="5866260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1" y="2616244"/>
            <a:ext cx="5219035" cy="36104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1" y="1801694"/>
            <a:ext cx="5219035" cy="586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6" y="247622"/>
            <a:ext cx="5248471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7646766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g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457947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5099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17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86462" y="3839308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3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5188199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00D318"/>
                </a:solidFill>
              </a:rPr>
              <a:t>Insira</a:t>
            </a:r>
            <a:r>
              <a:rPr lang="en-US" sz="3600" dirty="0">
                <a:solidFill>
                  <a:srgbClr val="00D318"/>
                </a:solidFill>
              </a:rPr>
              <a:t> o </a:t>
            </a:r>
            <a:r>
              <a:rPr lang="en-US" sz="3600" dirty="0" err="1">
                <a:solidFill>
                  <a:srgbClr val="00D318"/>
                </a:solidFill>
              </a:rPr>
              <a:t>Título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aqui</a:t>
            </a:r>
            <a:r>
              <a:rPr lang="en-US" sz="3600" dirty="0">
                <a:solidFill>
                  <a:srgbClr val="00D318"/>
                </a:solidFill>
              </a:rPr>
              <a:t>.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r>
              <a:rPr lang="en-US" sz="3600" dirty="0">
                <a:solidFill>
                  <a:srgbClr val="00D318"/>
                </a:solidFill>
              </a:rPr>
              <a:t> dolor sit </a:t>
            </a:r>
            <a:r>
              <a:rPr lang="en-US" sz="3600" dirty="0" err="1">
                <a:solidFill>
                  <a:srgbClr val="00D318"/>
                </a:solidFill>
              </a:rPr>
              <a:t>amet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lorem</a:t>
            </a:r>
            <a:r>
              <a:rPr lang="en-US" sz="3600" dirty="0">
                <a:solidFill>
                  <a:srgbClr val="00D318"/>
                </a:solidFill>
              </a:rPr>
              <a:t> </a:t>
            </a:r>
            <a:r>
              <a:rPr lang="en-US" sz="3600" dirty="0" err="1">
                <a:solidFill>
                  <a:srgbClr val="00D318"/>
                </a:solidFill>
              </a:rPr>
              <a:t>ipsum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697335" y="2559033"/>
            <a:ext cx="5060341" cy="1889403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559031"/>
            <a:ext cx="5814293" cy="18894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3201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697335" y="2559033"/>
            <a:ext cx="5060341" cy="1889403"/>
          </a:xfrm>
          <a:prstGeom prst="rect">
            <a:avLst/>
          </a:prstGeom>
        </p:spPr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559031"/>
            <a:ext cx="5814293" cy="18894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613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3" y="2559031"/>
            <a:ext cx="8079906" cy="197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/>
              <a:t>Insira</a:t>
            </a:r>
            <a:r>
              <a:rPr lang="en-US" sz="3600" dirty="0"/>
              <a:t> o </a:t>
            </a:r>
            <a:r>
              <a:rPr lang="en-US" sz="3600" dirty="0" err="1"/>
              <a:t>Título</a:t>
            </a:r>
            <a:r>
              <a:rPr lang="en-US" sz="3600" dirty="0"/>
              <a:t> </a:t>
            </a:r>
            <a:r>
              <a:rPr lang="en-US" sz="3600" dirty="0" err="1"/>
              <a:t>aqui</a:t>
            </a:r>
            <a:r>
              <a:rPr lang="en-US" sz="3600" dirty="0"/>
              <a:t>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dolor sit </a:t>
            </a:r>
            <a:r>
              <a:rPr lang="en-US" sz="3600" dirty="0" err="1"/>
              <a:t>amet</a:t>
            </a:r>
            <a:r>
              <a:rPr lang="en-US" sz="3600" dirty="0"/>
              <a:t>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endParaRPr lang="en-US" sz="36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3" name="Picture 2" descr="marc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45" y="4534611"/>
            <a:ext cx="2149856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50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3" name="Picture 2" descr="marc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4" y="4537592"/>
            <a:ext cx="1784098" cy="1289304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3" y="2559031"/>
            <a:ext cx="8079906" cy="197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94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rigado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4"/>
          <a:stretch/>
        </p:blipFill>
        <p:spPr>
          <a:xfrm>
            <a:off x="7399862" y="0"/>
            <a:ext cx="4792140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19"/>
            <a:ext cx="8109344" cy="465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>
                <a:solidFill>
                  <a:srgbClr val="18C3FF"/>
                </a:solidFill>
              </a:rPr>
              <a:t>OBRIGADO.</a:t>
            </a:r>
          </a:p>
        </p:txBody>
      </p:sp>
      <p:pic>
        <p:nvPicPr>
          <p:cNvPr id="5" name="Picture 4" descr="obrigado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r="39305" b="46956"/>
          <a:stretch/>
        </p:blipFill>
        <p:spPr>
          <a:xfrm>
            <a:off x="3804448" y="303146"/>
            <a:ext cx="2926500" cy="30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379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10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3" y="5336779"/>
            <a:ext cx="2404930" cy="1191120"/>
          </a:xfrm>
          <a:prstGeom prst="rect">
            <a:avLst/>
          </a:prstGeom>
        </p:spPr>
      </p:pic>
      <p:pic>
        <p:nvPicPr>
          <p:cNvPr id="22" name="Picture 21" descr="bolharox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91" y="4914103"/>
            <a:ext cx="1376443" cy="1018239"/>
          </a:xfrm>
          <a:prstGeom prst="rect">
            <a:avLst/>
          </a:prstGeom>
        </p:spPr>
      </p:pic>
      <p:pic>
        <p:nvPicPr>
          <p:cNvPr id="24" name="Picture 23" descr="bolhaverde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2" y="1407546"/>
            <a:ext cx="3218796" cy="388633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123" y="2476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0" y="1809853"/>
            <a:ext cx="5071456" cy="3105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6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olhalaranj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3" y="5336779"/>
            <a:ext cx="2404930" cy="1191120"/>
          </a:xfrm>
          <a:prstGeom prst="rect">
            <a:avLst/>
          </a:prstGeom>
        </p:spPr>
      </p:pic>
      <p:pic>
        <p:nvPicPr>
          <p:cNvPr id="22" name="Picture 21" descr="bolharoxa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91" y="4914103"/>
            <a:ext cx="1376443" cy="1018239"/>
          </a:xfrm>
          <a:prstGeom prst="rect">
            <a:avLst/>
          </a:prstGeom>
        </p:spPr>
      </p:pic>
      <p:pic>
        <p:nvPicPr>
          <p:cNvPr id="24" name="Picture 23" descr="bolhaverde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2" y="1407546"/>
            <a:ext cx="3218796" cy="388633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123" y="2476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0" y="1809853"/>
            <a:ext cx="5071456" cy="3105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5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92" y="-15399"/>
            <a:ext cx="12253070" cy="68923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0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lhaExpandida2_verd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01" y="-15399"/>
            <a:ext cx="12253070" cy="68923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7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lhaExpandida2_verd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1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499028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967329" y="408967"/>
            <a:ext cx="781328" cy="86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062649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lhaExpandida2_verd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121" y="1809851"/>
            <a:ext cx="5071454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0CEFF"/>
            </a:gs>
            <a:gs pos="100000">
              <a:srgbClr val="FFFF00"/>
            </a:gs>
            <a:gs pos="5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51123" y="247620"/>
            <a:ext cx="6186348" cy="19410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FFFF00"/>
                </a:solidFill>
              </a:rPr>
              <a:t>Sumário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59" y="1023812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023812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874" indent="-342874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6976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olhasimplesverd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1" y="1778625"/>
            <a:ext cx="2414016" cy="1914144"/>
          </a:xfrm>
          <a:prstGeom prst="rect">
            <a:avLst/>
          </a:prstGeom>
        </p:spPr>
      </p:pic>
      <p:pic>
        <p:nvPicPr>
          <p:cNvPr id="16" name="Picture 15" descr="bolhasimpleslaranja2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1" y="5470436"/>
            <a:ext cx="1824736" cy="926592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CE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17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4193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1125" y="247623"/>
            <a:ext cx="5071454" cy="9998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599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496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57" y="2152463"/>
            <a:ext cx="5690702" cy="25674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5" y="1353228"/>
            <a:ext cx="5071454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1123" y="247620"/>
            <a:ext cx="5071454" cy="916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br>
              <a:rPr lang="en-US" sz="3600" dirty="0" smtClean="0">
                <a:solidFill>
                  <a:srgbClr val="4D4D4D"/>
                </a:solidFill>
              </a:rPr>
            </a:br>
            <a:r>
              <a:rPr lang="en-US" sz="3600" dirty="0" smtClean="0">
                <a:solidFill>
                  <a:srgbClr val="4D4D4D"/>
                </a:solidFill>
              </a:rPr>
              <a:t>do slide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984048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</a:t>
            </a:r>
            <a:r>
              <a:rPr lang="en-US" sz="3600" dirty="0" err="1" smtClean="0">
                <a:solidFill>
                  <a:srgbClr val="00D318"/>
                </a:solidFill>
              </a:rPr>
              <a:t>projeto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consectur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0949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</a:t>
            </a:r>
            <a:r>
              <a:rPr lang="en-US" sz="3600" dirty="0" err="1" smtClean="0">
                <a:solidFill>
                  <a:srgbClr val="00D318"/>
                </a:solidFill>
              </a:rPr>
              <a:t>projeto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consectur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55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do </a:t>
            </a:r>
            <a:r>
              <a:rPr lang="en-US" sz="3600" dirty="0" err="1" smtClean="0"/>
              <a:t>projeto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 </a:t>
            </a:r>
            <a:r>
              <a:rPr lang="en-US" sz="3600" dirty="0" err="1" smtClean="0"/>
              <a:t>consectur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endParaRPr lang="en-US" sz="3600" dirty="0" smtClean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8455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1"/>
            <a:ext cx="6886421" cy="1786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</a:t>
            </a:r>
            <a:r>
              <a:rPr lang="en-US" sz="3600" dirty="0" err="1" smtClean="0">
                <a:solidFill>
                  <a:srgbClr val="4D4D4D"/>
                </a:solidFill>
              </a:rPr>
              <a:t>projeto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consectur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0" y="2348993"/>
            <a:ext cx="6856985" cy="6009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98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10877814" y="416777"/>
            <a:ext cx="912407" cy="76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839685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2"/>
            <a:ext cx="6039783" cy="48473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do slide </a:t>
            </a:r>
            <a:r>
              <a:rPr lang="en-US" sz="3600" dirty="0" err="1" smtClean="0"/>
              <a:t>aqui</a:t>
            </a:r>
            <a:r>
              <a:rPr lang="en-US" sz="3600" dirty="0" smtClean="0"/>
              <a:t>.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 </a:t>
            </a:r>
            <a:r>
              <a:rPr lang="en-US" sz="3600" dirty="0" err="1" smtClean="0"/>
              <a:t>consectur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 </a:t>
            </a:r>
            <a:r>
              <a:rPr lang="en-US" sz="3600" dirty="0" err="1" smtClean="0"/>
              <a:t>consectur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6389209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slide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consectur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consectur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  <a:p>
            <a:endParaRPr lang="en-US" sz="3600" dirty="0" smtClean="0">
              <a:solidFill>
                <a:srgbClr val="00D318"/>
              </a:solidFill>
            </a:endParaRPr>
          </a:p>
          <a:p>
            <a:endParaRPr lang="en-US" sz="3600" dirty="0" smtClean="0">
              <a:solidFill>
                <a:srgbClr val="00D3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6149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8" y="249798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slide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consectur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consectur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endParaRPr lang="en-US" sz="3600" dirty="0" smtClean="0">
              <a:solidFill>
                <a:srgbClr val="4D4D4D"/>
              </a:solidFill>
            </a:endParaRPr>
          </a:p>
          <a:p>
            <a:endParaRPr lang="en-US" sz="3600" dirty="0" smtClean="0">
              <a:solidFill>
                <a:srgbClr val="4D4D4D"/>
              </a:solidFill>
            </a:endParaRPr>
          </a:p>
          <a:p>
            <a:endParaRPr lang="en-US" sz="36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2956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slide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11" name="Picture 10" descr="bolhasimpleslaranj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88" y="2375807"/>
            <a:ext cx="1446784" cy="929640"/>
          </a:xfrm>
          <a:prstGeom prst="rect">
            <a:avLst/>
          </a:prstGeom>
        </p:spPr>
      </p:pic>
      <p:pic>
        <p:nvPicPr>
          <p:cNvPr id="7" name="Picture 6" descr="bolhaverd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3" y="4932268"/>
            <a:ext cx="1748340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172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do slide </a:t>
            </a:r>
            <a:r>
              <a:rPr lang="en-US" sz="3600" dirty="0" err="1" smtClean="0"/>
              <a:t>aqui</a:t>
            </a:r>
            <a:endParaRPr lang="en-US" sz="3600" dirty="0" smtClean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6" name="Picture 5" descr="bolhaverde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0" y="2499347"/>
            <a:ext cx="2003552" cy="1338072"/>
          </a:xfrm>
          <a:prstGeom prst="rect">
            <a:avLst/>
          </a:prstGeom>
        </p:spPr>
      </p:pic>
      <p:pic>
        <p:nvPicPr>
          <p:cNvPr id="7" name="Picture 6" descr="bolhasimplesroxa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12" y="4816065"/>
            <a:ext cx="1450848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930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51122" y="247621"/>
            <a:ext cx="6039783" cy="4957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slide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8" y="338330"/>
            <a:ext cx="4527868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29" indent="-285729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9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11766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51124" y="247623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</a:t>
            </a:r>
            <a:r>
              <a:rPr lang="en-US" sz="3600" dirty="0" err="1" smtClean="0">
                <a:solidFill>
                  <a:srgbClr val="00D318"/>
                </a:solidFill>
              </a:rPr>
              <a:t>projeto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1424098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4" y="3304360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do </a:t>
            </a:r>
            <a:r>
              <a:rPr lang="en-US" sz="3600" dirty="0" err="1" smtClean="0"/>
              <a:t>projeto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561" y="4480836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626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51124" y="247623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</a:t>
            </a:r>
            <a:r>
              <a:rPr lang="en-US" sz="3600" dirty="0" err="1" smtClean="0">
                <a:solidFill>
                  <a:srgbClr val="4D4D4D"/>
                </a:solidFill>
              </a:rPr>
              <a:t>projeto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1424098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4" y="3304360"/>
            <a:ext cx="9316590" cy="10543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</a:t>
            </a:r>
            <a:r>
              <a:rPr lang="en-US" sz="3600" dirty="0" err="1" smtClean="0">
                <a:solidFill>
                  <a:srgbClr val="4D4D4D"/>
                </a:solidFill>
              </a:rPr>
              <a:t>projeto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561" y="4480836"/>
            <a:ext cx="8362121" cy="160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312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2"/>
            <a:ext cx="9316590" cy="22399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/>
              <a:t>Pouco</a:t>
            </a:r>
            <a:r>
              <a:rPr lang="en-US" sz="3600" dirty="0" smtClean="0"/>
              <a:t> </a:t>
            </a:r>
            <a:r>
              <a:rPr lang="en-US" sz="3600" dirty="0" err="1" smtClean="0"/>
              <a:t>texto</a:t>
            </a:r>
            <a:r>
              <a:rPr lang="en-US" sz="3600" dirty="0" smtClean="0"/>
              <a:t>.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, </a:t>
            </a:r>
            <a:r>
              <a:rPr lang="en-US" sz="3600" dirty="0" err="1" smtClean="0"/>
              <a:t>consectetuer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adipiscing</a:t>
            </a:r>
            <a:r>
              <a:rPr lang="en-US" sz="3600" dirty="0" smtClean="0"/>
              <a:t> </a:t>
            </a:r>
            <a:r>
              <a:rPr lang="en-US" sz="3600" dirty="0" err="1" smtClean="0"/>
              <a:t>elit</a:t>
            </a:r>
            <a:r>
              <a:rPr lang="en-US" sz="3600" dirty="0" smtClean="0"/>
              <a:t>.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dolor, </a:t>
            </a:r>
            <a:r>
              <a:rPr lang="en-US" sz="3600" dirty="0" err="1" smtClean="0"/>
              <a:t>consectetuer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adipiscing</a:t>
            </a:r>
            <a:r>
              <a:rPr lang="en-US" sz="3600" dirty="0" smtClean="0"/>
              <a:t> </a:t>
            </a:r>
            <a:r>
              <a:rPr lang="en-US" sz="3600" dirty="0" err="1" smtClean="0"/>
              <a:t>elit</a:t>
            </a:r>
            <a:endParaRPr lang="en-US" sz="3600" dirty="0" smtClean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8625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1"/>
            <a:ext cx="9316590" cy="22609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00D318"/>
                </a:solidFill>
              </a:rPr>
              <a:t>Pouco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texto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, </a:t>
            </a:r>
            <a:r>
              <a:rPr lang="en-US" sz="3600" dirty="0" err="1" smtClean="0">
                <a:solidFill>
                  <a:srgbClr val="00D318"/>
                </a:solidFill>
              </a:rPr>
              <a:t>consectetuer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adipiscing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elit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dolor, </a:t>
            </a:r>
            <a:r>
              <a:rPr lang="en-US" sz="3600" dirty="0" err="1" smtClean="0">
                <a:solidFill>
                  <a:srgbClr val="00D318"/>
                </a:solidFill>
              </a:rPr>
              <a:t>consectetuer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adipiscing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elit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77314" y="399777"/>
            <a:ext cx="884693" cy="10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61197363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1124" y="247622"/>
            <a:ext cx="9316590" cy="22609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4D4D4D"/>
                </a:solidFill>
              </a:rPr>
              <a:t>Pouco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texto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, </a:t>
            </a:r>
            <a:r>
              <a:rPr lang="en-US" sz="3600" dirty="0" err="1" smtClean="0">
                <a:solidFill>
                  <a:srgbClr val="4D4D4D"/>
                </a:solidFill>
              </a:rPr>
              <a:t>consectetuer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adipiscing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elit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dolor, </a:t>
            </a:r>
            <a:r>
              <a:rPr lang="en-US" sz="3600" dirty="0" err="1" smtClean="0">
                <a:solidFill>
                  <a:srgbClr val="4D4D4D"/>
                </a:solidFill>
              </a:rPr>
              <a:t>consectetuer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adipiscing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elit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0561" y="2741467"/>
            <a:ext cx="8362121" cy="892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0903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00CEFF"/>
            </a:gs>
            <a:gs pos="100000">
              <a:srgbClr val="FFFF00"/>
            </a:gs>
            <a:gs pos="50000">
              <a:srgbClr val="00D318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4" y="247623"/>
            <a:ext cx="9316590" cy="3609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FFFF00"/>
                </a:solidFill>
              </a:rPr>
              <a:t>Pouco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texto</a:t>
            </a:r>
            <a:r>
              <a:rPr lang="en-US" sz="3600" dirty="0" smtClean="0">
                <a:solidFill>
                  <a:srgbClr val="FFFF00"/>
                </a:solidFill>
              </a:rPr>
              <a:t>. </a:t>
            </a:r>
            <a:r>
              <a:rPr lang="en-US" sz="3600" dirty="0" err="1" smtClean="0">
                <a:solidFill>
                  <a:srgbClr val="FFFF00"/>
                </a:solidFill>
              </a:rPr>
              <a:t>Lorem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ipsum</a:t>
            </a:r>
            <a:r>
              <a:rPr lang="en-US" sz="3600" dirty="0" smtClean="0">
                <a:solidFill>
                  <a:srgbClr val="FFFF00"/>
                </a:solidFill>
              </a:rPr>
              <a:t> dolor sit </a:t>
            </a:r>
            <a:r>
              <a:rPr lang="en-US" sz="3600" dirty="0" err="1" smtClean="0">
                <a:solidFill>
                  <a:srgbClr val="FFFF00"/>
                </a:solidFill>
              </a:rPr>
              <a:t>amet</a:t>
            </a:r>
            <a:r>
              <a:rPr lang="en-US" sz="3600" dirty="0" smtClean="0">
                <a:solidFill>
                  <a:srgbClr val="FFFF00"/>
                </a:solidFill>
              </a:rPr>
              <a:t>, </a:t>
            </a:r>
            <a:r>
              <a:rPr lang="en-US" sz="3600" dirty="0" err="1" smtClean="0">
                <a:solidFill>
                  <a:srgbClr val="FFFF00"/>
                </a:solidFill>
              </a:rPr>
              <a:t>consectetuer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lorem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adipiscing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elit</a:t>
            </a:r>
            <a:r>
              <a:rPr lang="en-US" sz="3600" dirty="0" smtClean="0">
                <a:solidFill>
                  <a:srgbClr val="FFFF00"/>
                </a:solidFill>
              </a:rPr>
              <a:t>. </a:t>
            </a:r>
            <a:r>
              <a:rPr lang="en-US" sz="3600" dirty="0" err="1" smtClean="0">
                <a:solidFill>
                  <a:srgbClr val="FFFF00"/>
                </a:solidFill>
              </a:rPr>
              <a:t>Lorem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ipsum</a:t>
            </a:r>
            <a:r>
              <a:rPr lang="en-US" sz="3600" dirty="0" smtClean="0">
                <a:solidFill>
                  <a:srgbClr val="FFFF00"/>
                </a:solidFill>
              </a:rPr>
              <a:t> dolor, </a:t>
            </a:r>
            <a:r>
              <a:rPr lang="en-US" sz="3600" dirty="0" err="1" smtClean="0">
                <a:solidFill>
                  <a:srgbClr val="FFFF00"/>
                </a:solidFill>
              </a:rPr>
              <a:t>consectetuer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lorem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adipiscing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elit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prstClr val="white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solidFill>
                  <a:prstClr val="white"/>
                </a:solidFill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solidFill>
                <a:prstClr val="white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2093110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4" y="247623"/>
            <a:ext cx="9316590" cy="3609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457166">
              <a:lnSpc>
                <a:spcPts val="3599"/>
              </a:lnSpc>
              <a:defRPr/>
            </a:pPr>
            <a:r>
              <a:rPr lang="en-US" sz="3600" dirty="0" err="1" smtClean="0">
                <a:solidFill>
                  <a:srgbClr val="4D4D4D"/>
                </a:solidFill>
              </a:rPr>
              <a:t>Pouco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texto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, </a:t>
            </a:r>
            <a:r>
              <a:rPr lang="en-US" sz="3600" dirty="0" err="1" smtClean="0">
                <a:solidFill>
                  <a:srgbClr val="4D4D4D"/>
                </a:solidFill>
              </a:rPr>
              <a:t>consectetuer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adipiscing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elit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dolor, </a:t>
            </a:r>
            <a:r>
              <a:rPr lang="en-US" sz="3600" dirty="0" err="1" smtClean="0">
                <a:solidFill>
                  <a:srgbClr val="4D4D4D"/>
                </a:solidFill>
              </a:rPr>
              <a:t>consectetuer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adipiscing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elit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67050012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</a:t>
            </a:r>
            <a:r>
              <a:rPr lang="en-US" sz="3600" dirty="0" err="1" smtClean="0">
                <a:solidFill>
                  <a:srgbClr val="00D318"/>
                </a:solidFill>
              </a:rPr>
              <a:t>projeto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endParaRPr lang="en-US" sz="3600" dirty="0">
              <a:solidFill>
                <a:srgbClr val="00D318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19" y="1809851"/>
            <a:ext cx="9316592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  <p:pic>
        <p:nvPicPr>
          <p:cNvPr id="2" name="Picture 1" descr="bolhaverde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8" y="5330931"/>
            <a:ext cx="2617216" cy="2145792"/>
          </a:xfrm>
          <a:prstGeom prst="rect">
            <a:avLst/>
          </a:prstGeom>
        </p:spPr>
      </p:pic>
      <p:pic>
        <p:nvPicPr>
          <p:cNvPr id="3" name="Picture 2" descr="bolharoxa4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24" y="3374292"/>
            <a:ext cx="1369568" cy="1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1125" y="247623"/>
            <a:ext cx="5071454" cy="13635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</a:t>
            </a:r>
            <a:r>
              <a:rPr lang="en-US" sz="3600" dirty="0" err="1" smtClean="0">
                <a:solidFill>
                  <a:srgbClr val="4D4D4D"/>
                </a:solidFill>
              </a:rPr>
              <a:t>projeto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19" y="1809851"/>
            <a:ext cx="9316592" cy="777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z="1000" smtClean="0">
                <a:latin typeface="Simplon BP Bold"/>
                <a:cs typeface="Simplon BP Bold"/>
              </a:rPr>
              <a:pPr/>
              <a:t>‹nº›</a:t>
            </a:fld>
            <a:endParaRPr lang="en-US" sz="1000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5134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3575455"/>
            <a:ext cx="9287152" cy="10604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2" y="2776220"/>
            <a:ext cx="9316590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1124" y="247623"/>
            <a:ext cx="8109346" cy="2268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do slide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consectetur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inserir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endParaRPr lang="en-US" sz="3600" dirty="0">
              <a:solidFill>
                <a:srgbClr val="00D3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5059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557" y="3575455"/>
            <a:ext cx="9287152" cy="10604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122" y="2776220"/>
            <a:ext cx="9316590" cy="5610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4" y="247623"/>
            <a:ext cx="8109346" cy="2268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do slide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consectetur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inserir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endParaRPr lang="en-US" sz="3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93299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790" y="5456576"/>
            <a:ext cx="10584226" cy="516925"/>
          </a:xfrm>
          <a:prstGeom prst="rect">
            <a:avLst/>
          </a:prstGeom>
          <a:solidFill>
            <a:srgbClr val="18C3FF"/>
          </a:solidFill>
          <a:ln>
            <a:noFill/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9" y="1427299"/>
            <a:ext cx="10590459" cy="3694959"/>
          </a:xfrm>
          <a:prstGeom prst="rect">
            <a:avLst/>
          </a:prstGeom>
        </p:spPr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765097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793" y="5460585"/>
            <a:ext cx="3632647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3" y="1427298"/>
            <a:ext cx="3638878" cy="3742787"/>
          </a:xfrm>
          <a:prstGeom prst="rect">
            <a:avLst/>
          </a:prstGeom>
        </p:spPr>
      </p:sp>
      <p:sp>
        <p:nvSpPr>
          <p:cNvPr id="7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657741" y="5460585"/>
            <a:ext cx="6413278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651510" y="1427298"/>
            <a:ext cx="6419509" cy="3742787"/>
          </a:xfrm>
          <a:prstGeom prst="rect">
            <a:avLst/>
          </a:prstGeom>
        </p:spPr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925095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1427298"/>
            <a:ext cx="3514108" cy="3742787"/>
          </a:xfrm>
          <a:prstGeom prst="rect">
            <a:avLst/>
          </a:prstGeom>
        </p:spPr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298"/>
            <a:ext cx="3514108" cy="374278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298"/>
            <a:ext cx="3514108" cy="3742787"/>
          </a:xfrm>
          <a:prstGeom prst="rect">
            <a:avLst/>
          </a:prstGeom>
        </p:spPr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4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89676" y="399778"/>
            <a:ext cx="872332" cy="10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80726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300"/>
            <a:ext cx="3514108" cy="1188365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300"/>
            <a:ext cx="3514108" cy="1188365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47235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20357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47232" y="3981722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8197337" y="3981722"/>
            <a:ext cx="3514108" cy="1188365"/>
          </a:xfrm>
          <a:prstGeom prst="rect">
            <a:avLst/>
          </a:prstGeom>
        </p:spPr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  <p:sp>
        <p:nvSpPr>
          <p:cNvPr id="30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8221197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49403" y="3981722"/>
            <a:ext cx="3514108" cy="1188365"/>
          </a:xfrm>
          <a:prstGeom prst="rect">
            <a:avLst/>
          </a:prstGeom>
        </p:spPr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47235" y="2936242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47232" y="1427300"/>
            <a:ext cx="3514108" cy="1188365"/>
          </a:xfrm>
          <a:prstGeom prst="rect">
            <a:avLst/>
          </a:prstGeom>
        </p:spPr>
      </p:sp>
      <p:sp>
        <p:nvSpPr>
          <p:cNvPr id="37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8197337" y="1427298"/>
            <a:ext cx="3514108" cy="3742787"/>
          </a:xfrm>
          <a:prstGeom prst="rect">
            <a:avLst/>
          </a:prstGeom>
        </p:spPr>
      </p:sp>
      <p:sp>
        <p:nvSpPr>
          <p:cNvPr id="38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83322585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58" y="1427300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347233" y="1427298"/>
            <a:ext cx="7364212" cy="3742787"/>
          </a:xfrm>
          <a:prstGeom prst="rect">
            <a:avLst/>
          </a:prstGeom>
        </p:spPr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936242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4" y="5460585"/>
            <a:ext cx="7364210" cy="516925"/>
          </a:xfrm>
          <a:prstGeom prst="rect">
            <a:avLst/>
          </a:prstGeom>
          <a:ln>
            <a:solidFill>
              <a:srgbClr val="00D318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D318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81722"/>
            <a:ext cx="3514108" cy="1188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84518246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1" y="1427300"/>
            <a:ext cx="11230885" cy="1188365"/>
          </a:xfrm>
          <a:prstGeom prst="rect">
            <a:avLst/>
          </a:prstGeom>
        </p:spPr>
      </p:sp>
      <p:sp>
        <p:nvSpPr>
          <p:cNvPr id="20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80558" y="3976642"/>
            <a:ext cx="3514108" cy="1188365"/>
          </a:xfrm>
          <a:prstGeom prst="rect">
            <a:avLst/>
          </a:prstGeom>
        </p:spPr>
      </p:sp>
      <p:sp>
        <p:nvSpPr>
          <p:cNvPr id="21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4378318" y="3976642"/>
            <a:ext cx="3514108" cy="1188365"/>
          </a:xfrm>
          <a:prstGeom prst="rect">
            <a:avLst/>
          </a:prstGeom>
        </p:spPr>
      </p:sp>
      <p:sp>
        <p:nvSpPr>
          <p:cNvPr id="22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8228424" y="3976642"/>
            <a:ext cx="3483020" cy="1188365"/>
          </a:xfrm>
          <a:prstGeom prst="rect">
            <a:avLst/>
          </a:prstGeom>
        </p:spPr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1122" y="247623"/>
            <a:ext cx="6886421" cy="975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4347235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8203570" y="5460585"/>
            <a:ext cx="3507876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58" y="2936242"/>
            <a:ext cx="11230887" cy="516925"/>
          </a:xfrm>
          <a:prstGeom prst="rect">
            <a:avLst/>
          </a:prstGeom>
          <a:ln>
            <a:solidFill>
              <a:srgbClr val="00CEFF"/>
            </a:solidFill>
          </a:ln>
        </p:spPr>
        <p:txBody>
          <a:bodyPr lIns="91433" tIns="0" rIns="91433" bIns="0" anchor="ctr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5431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2"/>
            <a:ext cx="5205476" cy="5866261"/>
          </a:xfrm>
          <a:prstGeom prst="rect">
            <a:avLst/>
          </a:prstGeom>
        </p:spPr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6" y="247622"/>
            <a:ext cx="5248471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1" y="2616239"/>
            <a:ext cx="5219035" cy="361044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1" y="1801694"/>
            <a:ext cx="5219035" cy="586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00CEFF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2708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19"/>
            <a:ext cx="5205476" cy="5866260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1" y="2616244"/>
            <a:ext cx="5219035" cy="36104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0561" y="1801694"/>
            <a:ext cx="5219035" cy="5865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6" y="247622"/>
            <a:ext cx="5248471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3277188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g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081017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.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4391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0560" y="4850391"/>
            <a:ext cx="8079908" cy="77604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166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0562" y="2360563"/>
            <a:ext cx="11230884" cy="2151503"/>
          </a:xfrm>
          <a:prstGeom prst="rect">
            <a:avLst/>
          </a:prstGeom>
        </p:spPr>
      </p:sp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7"/>
            <a:ext cx="8079908" cy="245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6629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00D318"/>
                </a:solidFill>
              </a:rPr>
              <a:t>Insira</a:t>
            </a:r>
            <a:r>
              <a:rPr lang="en-US" sz="3600" dirty="0" smtClean="0">
                <a:solidFill>
                  <a:srgbClr val="00D318"/>
                </a:solidFill>
              </a:rPr>
              <a:t> o </a:t>
            </a:r>
            <a:r>
              <a:rPr lang="en-US" sz="3600" dirty="0" err="1" smtClean="0">
                <a:solidFill>
                  <a:srgbClr val="00D318"/>
                </a:solidFill>
              </a:rPr>
              <a:t>Título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aqui</a:t>
            </a:r>
            <a:r>
              <a:rPr lang="en-US" sz="3600" dirty="0" smtClean="0">
                <a:solidFill>
                  <a:srgbClr val="00D318"/>
                </a:solidFill>
              </a:rPr>
              <a:t>.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r>
              <a:rPr lang="en-US" sz="3600" dirty="0" smtClean="0">
                <a:solidFill>
                  <a:srgbClr val="00D318"/>
                </a:solidFill>
              </a:rPr>
              <a:t> dolor sit </a:t>
            </a:r>
            <a:r>
              <a:rPr lang="en-US" sz="3600" dirty="0" err="1" smtClean="0">
                <a:solidFill>
                  <a:srgbClr val="00D318"/>
                </a:solidFill>
              </a:rPr>
              <a:t>amet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lorem</a:t>
            </a:r>
            <a:r>
              <a:rPr lang="en-US" sz="3600" dirty="0" smtClean="0">
                <a:solidFill>
                  <a:srgbClr val="00D318"/>
                </a:solidFill>
              </a:rPr>
              <a:t> </a:t>
            </a:r>
            <a:r>
              <a:rPr lang="en-US" sz="3600" dirty="0" err="1" smtClean="0">
                <a:solidFill>
                  <a:srgbClr val="00D318"/>
                </a:solidFill>
              </a:rPr>
              <a:t>ipsum</a:t>
            </a:r>
            <a:endParaRPr lang="en-US" sz="3600" dirty="0" smtClean="0">
              <a:solidFill>
                <a:srgbClr val="00D318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697335" y="2559033"/>
            <a:ext cx="5060341" cy="1889403"/>
          </a:xfrm>
          <a:prstGeom prst="rect">
            <a:avLst/>
          </a:prstGeom>
        </p:spPr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559031"/>
            <a:ext cx="5814293" cy="18894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3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57930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697335" y="2559033"/>
            <a:ext cx="5060341" cy="1889403"/>
          </a:xfrm>
          <a:prstGeom prst="rect">
            <a:avLst/>
          </a:prstGeom>
        </p:spPr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0" y="2559031"/>
            <a:ext cx="5814293" cy="18894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371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3" y="2559031"/>
            <a:ext cx="8079906" cy="197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/>
              <a:t>Insira</a:t>
            </a:r>
            <a:r>
              <a:rPr lang="en-US" sz="3600" dirty="0" smtClean="0"/>
              <a:t> o </a:t>
            </a:r>
            <a:r>
              <a:rPr lang="en-US" sz="3600" dirty="0" err="1" smtClean="0"/>
              <a:t>Título</a:t>
            </a:r>
            <a:r>
              <a:rPr lang="en-US" sz="3600" dirty="0" smtClean="0"/>
              <a:t> </a:t>
            </a:r>
            <a:r>
              <a:rPr lang="en-US" sz="3600" dirty="0" err="1" smtClean="0"/>
              <a:t>aqui</a:t>
            </a:r>
            <a:r>
              <a:rPr lang="en-US" sz="3600" dirty="0" smtClean="0"/>
              <a:t>.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r>
              <a:rPr lang="en-US" sz="3600" dirty="0" smtClean="0"/>
              <a:t> dolor sit </a:t>
            </a:r>
            <a:r>
              <a:rPr lang="en-US" sz="3600" dirty="0" err="1" smtClean="0"/>
              <a:t>amet</a:t>
            </a:r>
            <a:r>
              <a:rPr lang="en-US" sz="3600" dirty="0" smtClean="0"/>
              <a:t> </a:t>
            </a:r>
            <a:r>
              <a:rPr lang="en-US" sz="3600" dirty="0" err="1" smtClean="0"/>
              <a:t>lorem</a:t>
            </a:r>
            <a:r>
              <a:rPr lang="en-US" sz="3600" dirty="0" smtClean="0"/>
              <a:t> </a:t>
            </a:r>
            <a:r>
              <a:rPr lang="en-US" sz="3600" dirty="0" err="1" smtClean="0"/>
              <a:t>ipsum</a:t>
            </a:r>
            <a:endParaRPr lang="en-US" sz="3600" dirty="0" smtClean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3" name="Picture 2" descr="marc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45" y="4534611"/>
            <a:ext cx="2149856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74562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0560" y="1796355"/>
            <a:ext cx="8079908" cy="563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66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22"/>
            <a:ext cx="8109344" cy="13162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 smtClean="0">
                <a:solidFill>
                  <a:srgbClr val="4D4D4D"/>
                </a:solidFill>
              </a:rPr>
              <a:t>Insira</a:t>
            </a:r>
            <a:r>
              <a:rPr lang="en-US" sz="3600" dirty="0" smtClean="0">
                <a:solidFill>
                  <a:srgbClr val="4D4D4D"/>
                </a:solidFill>
              </a:rPr>
              <a:t> o </a:t>
            </a:r>
            <a:r>
              <a:rPr lang="en-US" sz="3600" dirty="0" err="1" smtClean="0">
                <a:solidFill>
                  <a:srgbClr val="4D4D4D"/>
                </a:solidFill>
              </a:rPr>
              <a:t>Título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aqui</a:t>
            </a:r>
            <a:r>
              <a:rPr lang="en-US" sz="3600" dirty="0" smtClean="0">
                <a:solidFill>
                  <a:srgbClr val="4D4D4D"/>
                </a:solidFill>
              </a:rPr>
              <a:t>.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r>
              <a:rPr lang="en-US" sz="3600" dirty="0" smtClean="0">
                <a:solidFill>
                  <a:srgbClr val="4D4D4D"/>
                </a:solidFill>
              </a:rPr>
              <a:t> dolor sit </a:t>
            </a:r>
            <a:r>
              <a:rPr lang="en-US" sz="3600" dirty="0" err="1" smtClean="0">
                <a:solidFill>
                  <a:srgbClr val="4D4D4D"/>
                </a:solidFill>
              </a:rPr>
              <a:t>amet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lorem</a:t>
            </a:r>
            <a:r>
              <a:rPr lang="en-US" sz="3600" dirty="0" smtClean="0">
                <a:solidFill>
                  <a:srgbClr val="4D4D4D"/>
                </a:solidFill>
              </a:rPr>
              <a:t> </a:t>
            </a:r>
            <a:r>
              <a:rPr lang="en-US" sz="3600" dirty="0" err="1" smtClean="0">
                <a:solidFill>
                  <a:srgbClr val="4D4D4D"/>
                </a:solidFill>
              </a:rPr>
              <a:t>ipsum</a:t>
            </a:r>
            <a:endParaRPr lang="en-US" sz="3600" dirty="0" smtClean="0">
              <a:solidFill>
                <a:srgbClr val="4D4D4D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59727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66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66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pic>
        <p:nvPicPr>
          <p:cNvPr id="3" name="Picture 2" descr="marc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4" y="4537592"/>
            <a:ext cx="1784098" cy="1289304"/>
          </a:xfrm>
          <a:prstGeom prst="rect">
            <a:avLst/>
          </a:prstGeom>
        </p:spPr>
      </p:pic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563" y="2559031"/>
            <a:ext cx="8079906" cy="197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743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Blank">
    <p:bg>
      <p:bgPr>
        <a:gradFill flip="none" rotWithShape="1">
          <a:gsLst>
            <a:gs pos="0">
              <a:srgbClr val="00D318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rigado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4"/>
          <a:stretch/>
        </p:blipFill>
        <p:spPr>
          <a:xfrm>
            <a:off x="7399862" y="0"/>
            <a:ext cx="4792140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51122" y="247619"/>
            <a:ext cx="8109344" cy="4655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smtClean="0">
                <a:solidFill>
                  <a:srgbClr val="18C3FF"/>
                </a:solidFill>
              </a:rPr>
              <a:t>OBRIGADO.</a:t>
            </a:r>
          </a:p>
        </p:txBody>
      </p:sp>
      <p:pic>
        <p:nvPicPr>
          <p:cNvPr id="5" name="Picture 4" descr="obrigado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0" r="39305" b="46956"/>
          <a:stretch/>
        </p:blipFill>
        <p:spPr>
          <a:xfrm>
            <a:off x="3804448" y="303146"/>
            <a:ext cx="2926500" cy="30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22" y="366189"/>
            <a:ext cx="10943166" cy="950383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4421" y="1892304"/>
            <a:ext cx="10943166" cy="4610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5" y="6501346"/>
            <a:ext cx="10382942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9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166"/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5" y="6501346"/>
            <a:ext cx="589858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9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166"/>
            <a:fld id="{74850952-3374-434C-8FC6-DE28F8CD25B0}" type="slidenum">
              <a:rPr lang="pt-BR" smtClean="0">
                <a:solidFill>
                  <a:srgbClr val="1F497D"/>
                </a:solidFill>
              </a:rPr>
              <a:pPr defTabSz="457166"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2" y="836286"/>
            <a:ext cx="10943166" cy="48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buNone/>
              <a:defRPr sz="1714">
                <a:solidFill>
                  <a:srgbClr val="4D4D4D"/>
                </a:solidFill>
              </a:defRPr>
            </a:lvl1pPr>
            <a:lvl2pPr marL="161909" indent="0">
              <a:buNone/>
              <a:defRPr sz="1800">
                <a:solidFill>
                  <a:schemeClr val="accent3"/>
                </a:solidFill>
              </a:defRPr>
            </a:lvl2pPr>
            <a:lvl3pPr marL="312934" indent="0">
              <a:buNone/>
              <a:defRPr sz="1800">
                <a:solidFill>
                  <a:schemeClr val="accent3"/>
                </a:solidFill>
              </a:defRPr>
            </a:lvl3pPr>
            <a:lvl4pPr marL="463956" indent="0">
              <a:buNone/>
              <a:defRPr sz="1800">
                <a:solidFill>
                  <a:schemeClr val="accent3"/>
                </a:solidFill>
              </a:defRPr>
            </a:lvl4pPr>
            <a:lvl5pPr marL="614981" indent="0">
              <a:buNone/>
              <a:defRPr sz="18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1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1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8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1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2821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700096" y="408968"/>
            <a:ext cx="1048562" cy="11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803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228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28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60178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6033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r>
              <a:rPr lang="en-US" sz="3600" dirty="0">
                <a:solidFill>
                  <a:srgbClr val="A02BFF"/>
                </a:solidFill>
              </a:rPr>
              <a:t>.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25996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54921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37992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6" y="4557383"/>
            <a:ext cx="2032000" cy="1832864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90128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79880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96159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</a:t>
            </a:r>
            <a:r>
              <a:rPr lang="en-US" sz="3600" dirty="0" err="1">
                <a:solidFill>
                  <a:srgbClr val="EA288C"/>
                </a:solidFill>
              </a:rPr>
              <a:t>projeto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819145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12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6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marL="0"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68624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39203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98358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02507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777300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838946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6552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497845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2436252"/>
            <a:ext cx="9334393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05" y="4570631"/>
            <a:ext cx="2005753" cy="2425073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439" y="2645861"/>
            <a:ext cx="1320862" cy="1390748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930129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3053702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59221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722159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2356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Has id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3053702"/>
            <a:ext cx="9308889" cy="5194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961203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7" y="5500428"/>
            <a:ext cx="10590459" cy="516925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AMET LOREM IPSUM DOLOR SIT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7" y="1918408"/>
            <a:ext cx="10590459" cy="3130917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8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27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0719" y="1918408"/>
            <a:ext cx="3638878" cy="3130917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510974" y="1918408"/>
            <a:ext cx="6510201" cy="3130917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914922" y="6403830"/>
            <a:ext cx="284659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aseline="0">
                <a:solidFill>
                  <a:srgbClr val="4D4D4D"/>
                </a:solidFill>
              </a:defRPr>
            </a:lvl1pPr>
          </a:lstStyle>
          <a:p>
            <a:pPr defTabSz="565099"/>
            <a:r>
              <a:rPr lang="en-US"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56509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9" y="5500428"/>
            <a:ext cx="3638878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510974" y="5500428"/>
            <a:ext cx="6510201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02599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7774190" y="1918408"/>
            <a:ext cx="3246983" cy="3130917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8"/>
            <a:ext cx="3246983" cy="3130917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107899" y="1918408"/>
            <a:ext cx="3246983" cy="3130917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4107899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7774190" y="5500428"/>
            <a:ext cx="3246983" cy="516925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12178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8" y="1918407"/>
            <a:ext cx="3246983" cy="1181696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899" y="1918408"/>
            <a:ext cx="6913273" cy="3362533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899" y="5500428"/>
            <a:ext cx="6913273" cy="516925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01281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0716" y="1918407"/>
            <a:ext cx="10590457" cy="1181696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907060" cy="11163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430718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430718" y="4099244"/>
            <a:ext cx="3246983" cy="1181696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430718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4107899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7774190" y="3319589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4107899" y="4099244"/>
            <a:ext cx="3246983" cy="1181696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4107899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7774190" y="4099244"/>
            <a:ext cx="3246983" cy="1181696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7774190" y="5500428"/>
            <a:ext cx="3246983" cy="516925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113020" tIns="0" rIns="113020" bIns="0" anchor="ctr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</a:t>
            </a:r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69061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0"/>
            <a:ext cx="5205476" cy="5656933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49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49078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05970" y="360420"/>
            <a:ext cx="5205476" cy="5656933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9" y="3479549"/>
            <a:ext cx="5219035" cy="253780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1"/>
            <a:ext cx="5071454" cy="668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90567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086737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792612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88672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0718" y="3196075"/>
            <a:ext cx="11280729" cy="1746615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30718" y="5205416"/>
            <a:ext cx="8114069" cy="8119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002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959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123196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9" y="2436254"/>
            <a:ext cx="6882295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6882293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91035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615088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6911488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2"/>
            <a:ext cx="6911486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181639" y="3196073"/>
            <a:ext cx="4529806" cy="2027356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7" y="3196073"/>
            <a:ext cx="6283822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36655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99" y="3825728"/>
            <a:ext cx="2109218" cy="2300224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12117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430718" y="3196073"/>
            <a:ext cx="8114069" cy="20273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8" y="2436254"/>
            <a:ext cx="8114069" cy="3861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2"/>
            <a:ext cx="8114069" cy="1759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34" y="4093632"/>
            <a:ext cx="1784098" cy="1719072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89820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1"/>
            <a:ext cx="6030036" cy="7242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/>
              <a:t>Obrigado.</a:t>
            </a:r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1029842" y="-17725"/>
            <a:ext cx="4132260" cy="6875727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7327517" y="-123151"/>
            <a:ext cx="3526766" cy="6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59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04" y="1481548"/>
            <a:ext cx="3938016" cy="4202176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28418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44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423333"/>
            <a:ext cx="5222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5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6954982" y="1383672"/>
            <a:ext cx="3643746" cy="42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7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509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4145" r="17929" b="4423"/>
          <a:stretch/>
        </p:blipFill>
        <p:spPr bwMode="auto">
          <a:xfrm>
            <a:off x="6331522" y="1407042"/>
            <a:ext cx="4378041" cy="470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7057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6917073" y="2017243"/>
            <a:ext cx="3268780" cy="362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476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6657" r="26818" b="6478"/>
          <a:stretch/>
        </p:blipFill>
        <p:spPr bwMode="auto">
          <a:xfrm>
            <a:off x="7162801" y="1579568"/>
            <a:ext cx="3061854" cy="46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960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2"/>
            <a:ext cx="5071454" cy="1773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16" y="2447287"/>
            <a:ext cx="5071456" cy="981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6411463" y="2088676"/>
            <a:ext cx="3937884" cy="328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512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824" indent="-423824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049591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0561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43679" y="1287476"/>
            <a:ext cx="4567767" cy="3033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23824" indent="-423824">
              <a:lnSpc>
                <a:spcPts val="173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7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5853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365373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86462" y="3839308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3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293234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499028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967329" y="408967"/>
            <a:ext cx="781328" cy="86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534833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10877814" y="416777"/>
            <a:ext cx="912407" cy="76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109643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77314" y="399777"/>
            <a:ext cx="884693" cy="10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659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461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10889676" y="399778"/>
            <a:ext cx="872332" cy="10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11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9" y="356423"/>
            <a:ext cx="590080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35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10449436" y="328711"/>
            <a:ext cx="1418302" cy="118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9184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5" y="2906585"/>
            <a:ext cx="5690702" cy="15941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1826925"/>
            <a:ext cx="5071456" cy="7483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ts val="22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5071454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5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10700096" y="408968"/>
            <a:ext cx="1048562" cy="116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5737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225524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41925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30717" y="356423"/>
            <a:ext cx="6886420" cy="25934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30717" y="3134370"/>
            <a:ext cx="6886420" cy="8124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565099" rtl="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0554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r>
              <a:rPr lang="en-US" sz="3600" dirty="0">
                <a:solidFill>
                  <a:srgbClr val="A02BFF"/>
                </a:solidFill>
              </a:rPr>
              <a:t>.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r>
              <a:rPr lang="en-US" sz="3600" dirty="0">
                <a:solidFill>
                  <a:srgbClr val="A02BFF"/>
                </a:solidFill>
              </a:rPr>
              <a:t> dolor sit </a:t>
            </a:r>
            <a:r>
              <a:rPr lang="en-US" sz="3600" dirty="0" err="1">
                <a:solidFill>
                  <a:srgbClr val="A02BFF"/>
                </a:solidFill>
              </a:rPr>
              <a:t>amet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consectur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lorem</a:t>
            </a:r>
            <a:r>
              <a:rPr lang="en-US" sz="3600" dirty="0">
                <a:solidFill>
                  <a:srgbClr val="A02BFF"/>
                </a:solidFill>
              </a:rPr>
              <a:t> </a:t>
            </a:r>
            <a:r>
              <a:rPr lang="en-US" sz="3600" dirty="0" err="1">
                <a:solidFill>
                  <a:srgbClr val="A02BFF"/>
                </a:solidFill>
              </a:rPr>
              <a:t>ipsum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940205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 </a:t>
            </a:r>
            <a:r>
              <a:rPr lang="en-US" sz="3600" dirty="0" err="1">
                <a:solidFill>
                  <a:srgbClr val="EA288C"/>
                </a:solidFill>
              </a:rPr>
              <a:t>amet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consectur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7341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244384" y="356421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30"/>
              </a:lnSpc>
              <a:spcBef>
                <a:spcPts val="0"/>
              </a:spcBef>
              <a:buFontTx/>
              <a:buNone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30717" y="356421"/>
            <a:ext cx="6426190" cy="4845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 </a:t>
            </a:r>
            <a:r>
              <a:rPr lang="en-US" sz="3600" dirty="0" err="1">
                <a:solidFill>
                  <a:srgbClr val="4D4D4D"/>
                </a:solidFill>
              </a:rPr>
              <a:t>amet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consectur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177429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A02BFF"/>
                </a:solidFill>
              </a:rPr>
              <a:t>Insira</a:t>
            </a:r>
            <a:r>
              <a:rPr lang="en-US" sz="3600" dirty="0">
                <a:solidFill>
                  <a:srgbClr val="A02BFF"/>
                </a:solidFill>
              </a:rPr>
              <a:t> o </a:t>
            </a:r>
            <a:r>
              <a:rPr lang="en-US" sz="3600" dirty="0" err="1">
                <a:solidFill>
                  <a:srgbClr val="A02BFF"/>
                </a:solidFill>
              </a:rPr>
              <a:t>Título</a:t>
            </a:r>
            <a:r>
              <a:rPr lang="en-US" sz="3600" dirty="0">
                <a:solidFill>
                  <a:srgbClr val="A02BFF"/>
                </a:solidFill>
              </a:rPr>
              <a:t> do slide </a:t>
            </a:r>
            <a:r>
              <a:rPr lang="en-US" sz="3600" dirty="0" err="1">
                <a:solidFill>
                  <a:srgbClr val="A02BFF"/>
                </a:solidFill>
              </a:rPr>
              <a:t>aqui</a:t>
            </a:r>
            <a:endParaRPr lang="en-US" sz="3600" dirty="0">
              <a:solidFill>
                <a:srgbClr val="A02BFF"/>
              </a:solidFill>
            </a:endParaRPr>
          </a:p>
          <a:p>
            <a:endParaRPr lang="en-US" sz="3600" dirty="0">
              <a:solidFill>
                <a:srgbClr val="A02BFF"/>
              </a:solidFill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6" y="4557383"/>
            <a:ext cx="2032000" cy="1832864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6627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468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slide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endParaRPr lang="en-US" sz="3600" dirty="0">
              <a:solidFill>
                <a:srgbClr val="EA288C"/>
              </a:solidFill>
            </a:endParaRPr>
          </a:p>
          <a:p>
            <a:endParaRPr lang="en-US" sz="3600" dirty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5720787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30717" y="356423"/>
            <a:ext cx="6426190" cy="1197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  <a:defRPr/>
            </a:pPr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slide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endParaRPr lang="en-US" sz="3600" dirty="0">
              <a:solidFill>
                <a:srgbClr val="4D4D4D"/>
              </a:solidFill>
            </a:endParaRPr>
          </a:p>
          <a:p>
            <a:endParaRPr lang="en-US" sz="3600" dirty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244384" y="421549"/>
            <a:ext cx="4510507" cy="48451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3187" indent="-353187" algn="l">
              <a:lnSpc>
                <a:spcPts val="1730"/>
              </a:lnSpc>
              <a:spcBef>
                <a:spcPts val="0"/>
              </a:spcBef>
              <a:buFont typeface="Arial"/>
              <a:buChar char="•"/>
              <a:defRPr sz="22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881095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EA288C"/>
                </a:solidFill>
              </a:rPr>
              <a:t>Insira</a:t>
            </a:r>
            <a:r>
              <a:rPr lang="en-US" sz="3600" dirty="0">
                <a:solidFill>
                  <a:srgbClr val="EA288C"/>
                </a:solidFill>
              </a:rPr>
              <a:t> o </a:t>
            </a:r>
            <a:r>
              <a:rPr lang="en-US" sz="3600" dirty="0" err="1">
                <a:solidFill>
                  <a:srgbClr val="EA288C"/>
                </a:solidFill>
              </a:rPr>
              <a:t>Título</a:t>
            </a:r>
            <a:r>
              <a:rPr lang="en-US" sz="3600" dirty="0">
                <a:solidFill>
                  <a:srgbClr val="EA288C"/>
                </a:solidFill>
              </a:rPr>
              <a:t> do </a:t>
            </a:r>
            <a:r>
              <a:rPr lang="en-US" sz="3600" dirty="0" err="1">
                <a:solidFill>
                  <a:srgbClr val="EA288C"/>
                </a:solidFill>
              </a:rPr>
              <a:t>projeto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aqui</a:t>
            </a:r>
            <a:r>
              <a:rPr lang="en-US" sz="3600" dirty="0">
                <a:solidFill>
                  <a:srgbClr val="EA288C"/>
                </a:solidFill>
              </a:rPr>
              <a:t>. </a:t>
            </a:r>
            <a:r>
              <a:rPr lang="en-US" sz="3600" dirty="0" err="1">
                <a:solidFill>
                  <a:srgbClr val="EA288C"/>
                </a:solidFill>
              </a:rPr>
              <a:t>Lorem</a:t>
            </a:r>
            <a:r>
              <a:rPr lang="en-US" sz="3600" dirty="0">
                <a:solidFill>
                  <a:srgbClr val="EA288C"/>
                </a:solidFill>
              </a:rPr>
              <a:t> </a:t>
            </a:r>
            <a:r>
              <a:rPr lang="en-US" sz="3600" dirty="0" err="1">
                <a:solidFill>
                  <a:srgbClr val="EA288C"/>
                </a:solidFill>
              </a:rPr>
              <a:t>ipsum</a:t>
            </a:r>
            <a:r>
              <a:rPr lang="en-US" sz="3600" dirty="0">
                <a:solidFill>
                  <a:srgbClr val="EA288C"/>
                </a:solidFill>
              </a:rPr>
              <a:t> dolor sit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80333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5195729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4400" baseline="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marL="0" lvl="0" algn="l">
              <a:lnSpc>
                <a:spcPts val="4450"/>
              </a:lnSpc>
            </a:pP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18C3FF"/>
                </a:solidFill>
              </a:rPr>
              <a:t>Insira</a:t>
            </a:r>
            <a:r>
              <a:rPr lang="en-US" sz="3600" dirty="0">
                <a:solidFill>
                  <a:srgbClr val="18C3FF"/>
                </a:solidFill>
              </a:rPr>
              <a:t> o </a:t>
            </a:r>
            <a:r>
              <a:rPr lang="en-US" sz="3600" dirty="0" err="1">
                <a:solidFill>
                  <a:srgbClr val="18C3FF"/>
                </a:solidFill>
              </a:rPr>
              <a:t>Título</a:t>
            </a:r>
            <a:r>
              <a:rPr lang="en-US" sz="3600" dirty="0">
                <a:solidFill>
                  <a:srgbClr val="18C3FF"/>
                </a:solidFill>
              </a:rPr>
              <a:t> do </a:t>
            </a:r>
            <a:r>
              <a:rPr lang="en-US" sz="3600" dirty="0" err="1">
                <a:solidFill>
                  <a:srgbClr val="18C3FF"/>
                </a:solidFill>
              </a:rPr>
              <a:t>projeto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aqui</a:t>
            </a:r>
            <a:r>
              <a:rPr lang="en-US" sz="3600" dirty="0">
                <a:solidFill>
                  <a:srgbClr val="18C3FF"/>
                </a:solidFill>
              </a:rPr>
              <a:t>. </a:t>
            </a:r>
            <a:r>
              <a:rPr lang="en-US" sz="3600" dirty="0" err="1">
                <a:solidFill>
                  <a:srgbClr val="18C3FF"/>
                </a:solidFill>
              </a:rPr>
              <a:t>Lorem</a:t>
            </a:r>
            <a:r>
              <a:rPr lang="en-US" sz="3600" dirty="0">
                <a:solidFill>
                  <a:srgbClr val="18C3FF"/>
                </a:solidFill>
              </a:rPr>
              <a:t> </a:t>
            </a:r>
            <a:r>
              <a:rPr lang="en-US" sz="3600" dirty="0" err="1">
                <a:solidFill>
                  <a:srgbClr val="18C3FF"/>
                </a:solidFill>
              </a:rPr>
              <a:t>ipsum</a:t>
            </a:r>
            <a:r>
              <a:rPr lang="en-US" sz="3600" dirty="0">
                <a:solidFill>
                  <a:srgbClr val="18C3FF"/>
                </a:solidFill>
              </a:rPr>
              <a:t> dolor sit</a:t>
            </a: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7155556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1846617"/>
            <a:ext cx="9308889" cy="14577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716" y="5193886"/>
            <a:ext cx="9308889" cy="901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sit.</a:t>
            </a:r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30718" y="3703690"/>
            <a:ext cx="930888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600" dirty="0" err="1">
                <a:solidFill>
                  <a:srgbClr val="4D4D4D"/>
                </a:solidFill>
              </a:rPr>
              <a:t>Insira</a:t>
            </a:r>
            <a:r>
              <a:rPr lang="en-US" sz="3600" dirty="0">
                <a:solidFill>
                  <a:srgbClr val="4D4D4D"/>
                </a:solidFill>
              </a:rPr>
              <a:t> o </a:t>
            </a:r>
            <a:r>
              <a:rPr lang="en-US" sz="3600" dirty="0" err="1">
                <a:solidFill>
                  <a:srgbClr val="4D4D4D"/>
                </a:solidFill>
              </a:rPr>
              <a:t>Título</a:t>
            </a:r>
            <a:r>
              <a:rPr lang="en-US" sz="3600" dirty="0">
                <a:solidFill>
                  <a:srgbClr val="4D4D4D"/>
                </a:solidFill>
              </a:rPr>
              <a:t> do </a:t>
            </a:r>
            <a:r>
              <a:rPr lang="en-US" sz="3600" dirty="0" err="1">
                <a:solidFill>
                  <a:srgbClr val="4D4D4D"/>
                </a:solidFill>
              </a:rPr>
              <a:t>projeto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aqui</a:t>
            </a:r>
            <a:r>
              <a:rPr lang="en-US" sz="3600" dirty="0">
                <a:solidFill>
                  <a:srgbClr val="4D4D4D"/>
                </a:solidFill>
              </a:rPr>
              <a:t>. </a:t>
            </a:r>
            <a:r>
              <a:rPr lang="en-US" sz="3600" dirty="0" err="1">
                <a:solidFill>
                  <a:srgbClr val="4D4D4D"/>
                </a:solidFill>
              </a:rPr>
              <a:t>Lorem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  <a:r>
              <a:rPr lang="en-US" sz="3600" dirty="0" err="1">
                <a:solidFill>
                  <a:srgbClr val="4D4D4D"/>
                </a:solidFill>
              </a:rPr>
              <a:t>ipsum</a:t>
            </a:r>
            <a:r>
              <a:rPr lang="en-US" sz="3600" dirty="0">
                <a:solidFill>
                  <a:srgbClr val="4D4D4D"/>
                </a:solidFill>
              </a:rPr>
              <a:t> dolor sit</a:t>
            </a: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39203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89716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168716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775484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716" y="3679762"/>
            <a:ext cx="9308889" cy="8415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dolor.</a:t>
            </a:r>
          </a:p>
          <a:p>
            <a:pPr lvl="0"/>
            <a:endParaRPr lang="en-US" dirty="0"/>
          </a:p>
          <a:p>
            <a:pPr marL="0" marR="0" lvl="0" indent="0" algn="l" defTabSz="5650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0451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438004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0718" y="356423"/>
            <a:ext cx="9308889" cy="36552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4450"/>
              </a:lnSpc>
              <a:defRPr sz="44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adipising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8825347" y="6386947"/>
            <a:ext cx="3103419" cy="302068"/>
          </a:xfrm>
          <a:prstGeom prst="rect">
            <a:avLst/>
          </a:prstGeom>
        </p:spPr>
        <p:txBody>
          <a:bodyPr lIns="113020" tIns="56510" rIns="113020" bIns="56510"/>
          <a:lstStyle>
            <a:lvl1pPr marL="0" marR="0" indent="0" algn="l" defTabSz="565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  <a:lvl2pPr marL="565099" indent="0">
              <a:buNone/>
              <a:defRPr/>
            </a:lvl2pPr>
            <a:lvl3pPr marL="1130198" indent="0">
              <a:buNone/>
              <a:defRPr/>
            </a:lvl3pPr>
            <a:lvl4pPr marL="1695298" indent="0">
              <a:buNone/>
              <a:defRPr/>
            </a:lvl4pPr>
            <a:lvl5pPr marL="2260397" indent="0">
              <a:buNone/>
              <a:defRPr/>
            </a:lvl5pPr>
          </a:lstStyle>
          <a:p>
            <a:r>
              <a:rPr lang="en-US" dirty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1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image" Target="../media/image2.emf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oleObject" Target="../embeddings/oleObject1.bin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vmlDrawing" Target="../drawings/vmlDrawing1.v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3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oleObject" Target="../embeddings/oleObject2.bin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tags" Target="../tags/tag2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vmlDrawing" Target="../drawings/vmlDrawing2.v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image" Target="../media/image2.emf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theme" Target="../theme/theme3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39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42.xml"/><Relationship Id="rId34" Type="http://schemas.openxmlformats.org/officeDocument/2006/relationships/slideLayout" Target="../slideLayouts/slideLayout155.xml"/><Relationship Id="rId42" Type="http://schemas.openxmlformats.org/officeDocument/2006/relationships/slideLayout" Target="../slideLayouts/slideLayout163.xml"/><Relationship Id="rId47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71.xml"/><Relationship Id="rId55" Type="http://schemas.openxmlformats.org/officeDocument/2006/relationships/theme" Target="../theme/theme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33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9.xml"/><Relationship Id="rId46" Type="http://schemas.openxmlformats.org/officeDocument/2006/relationships/slideLayout" Target="../slideLayouts/slideLayout167.xml"/><Relationship Id="rId59" Type="http://schemas.openxmlformats.org/officeDocument/2006/relationships/image" Target="../media/image2.emf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50.xml"/><Relationship Id="rId41" Type="http://schemas.openxmlformats.org/officeDocument/2006/relationships/slideLayout" Target="../slideLayouts/slideLayout162.xml"/><Relationship Id="rId54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slideLayout" Target="../slideLayouts/slideLayout153.xml"/><Relationship Id="rId37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61.xml"/><Relationship Id="rId45" Type="http://schemas.openxmlformats.org/officeDocument/2006/relationships/slideLayout" Target="../slideLayouts/slideLayout166.xml"/><Relationship Id="rId53" Type="http://schemas.openxmlformats.org/officeDocument/2006/relationships/slideLayout" Target="../slideLayouts/slideLayout174.xml"/><Relationship Id="rId58" Type="http://schemas.openxmlformats.org/officeDocument/2006/relationships/oleObject" Target="../embeddings/oleObject3.bin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36" Type="http://schemas.openxmlformats.org/officeDocument/2006/relationships/slideLayout" Target="../slideLayouts/slideLayout157.xml"/><Relationship Id="rId49" Type="http://schemas.openxmlformats.org/officeDocument/2006/relationships/slideLayout" Target="../slideLayouts/slideLayout170.xml"/><Relationship Id="rId57" Type="http://schemas.openxmlformats.org/officeDocument/2006/relationships/tags" Target="../tags/tag3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4" Type="http://schemas.openxmlformats.org/officeDocument/2006/relationships/slideLayout" Target="../slideLayouts/slideLayout165.xml"/><Relationship Id="rId52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Relationship Id="rId35" Type="http://schemas.openxmlformats.org/officeDocument/2006/relationships/slideLayout" Target="../slideLayouts/slideLayout156.xml"/><Relationship Id="rId43" Type="http://schemas.openxmlformats.org/officeDocument/2006/relationships/slideLayout" Target="../slideLayouts/slideLayout164.xml"/><Relationship Id="rId48" Type="http://schemas.openxmlformats.org/officeDocument/2006/relationships/slideLayout" Target="../slideLayouts/slideLayout169.xml"/><Relationship Id="rId56" Type="http://schemas.openxmlformats.org/officeDocument/2006/relationships/vmlDrawing" Target="../drawings/vmlDrawing3.vml"/><Relationship Id="rId8" Type="http://schemas.openxmlformats.org/officeDocument/2006/relationships/slideLayout" Target="../slideLayouts/slideLayout129.xml"/><Relationship Id="rId51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2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9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42" Type="http://schemas.openxmlformats.org/officeDocument/2006/relationships/slideLayout" Target="../slideLayouts/slideLayout217.xml"/><Relationship Id="rId47" Type="http://schemas.openxmlformats.org/officeDocument/2006/relationships/slideLayout" Target="../slideLayouts/slideLayout222.xml"/><Relationship Id="rId50" Type="http://schemas.openxmlformats.org/officeDocument/2006/relationships/theme" Target="../theme/theme5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38" Type="http://schemas.openxmlformats.org/officeDocument/2006/relationships/slideLayout" Target="../slideLayouts/slideLayout213.xml"/><Relationship Id="rId46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41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37" Type="http://schemas.openxmlformats.org/officeDocument/2006/relationships/slideLayout" Target="../slideLayouts/slideLayout212.xml"/><Relationship Id="rId40" Type="http://schemas.openxmlformats.org/officeDocument/2006/relationships/slideLayout" Target="../slideLayouts/slideLayout215.xml"/><Relationship Id="rId45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slideLayout" Target="../slideLayouts/slideLayout211.xml"/><Relationship Id="rId4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4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slideLayout" Target="../slideLayouts/slideLayout210.xml"/><Relationship Id="rId43" Type="http://schemas.openxmlformats.org/officeDocument/2006/relationships/slideLayout" Target="../slideLayouts/slideLayout218.xml"/><Relationship Id="rId48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8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7.xml"/><Relationship Id="rId18" Type="http://schemas.openxmlformats.org/officeDocument/2006/relationships/slideLayout" Target="../slideLayouts/slideLayout242.xml"/><Relationship Id="rId26" Type="http://schemas.openxmlformats.org/officeDocument/2006/relationships/slideLayout" Target="../slideLayouts/slideLayout250.xml"/><Relationship Id="rId39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45.xml"/><Relationship Id="rId34" Type="http://schemas.openxmlformats.org/officeDocument/2006/relationships/slideLayout" Target="../slideLayouts/slideLayout258.xml"/><Relationship Id="rId42" Type="http://schemas.openxmlformats.org/officeDocument/2006/relationships/slideLayout" Target="../slideLayouts/slideLayout266.xml"/><Relationship Id="rId47" Type="http://schemas.openxmlformats.org/officeDocument/2006/relationships/slideLayout" Target="../slideLayouts/slideLayout271.xml"/><Relationship Id="rId50" Type="http://schemas.openxmlformats.org/officeDocument/2006/relationships/slideLayout" Target="../slideLayouts/slideLayout274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slideLayout" Target="../slideLayouts/slideLayout241.xml"/><Relationship Id="rId25" Type="http://schemas.openxmlformats.org/officeDocument/2006/relationships/slideLayout" Target="../slideLayouts/slideLayout249.xml"/><Relationship Id="rId33" Type="http://schemas.openxmlformats.org/officeDocument/2006/relationships/slideLayout" Target="../slideLayouts/slideLayout257.xml"/><Relationship Id="rId38" Type="http://schemas.openxmlformats.org/officeDocument/2006/relationships/slideLayout" Target="../slideLayouts/slideLayout262.xml"/><Relationship Id="rId46" Type="http://schemas.openxmlformats.org/officeDocument/2006/relationships/slideLayout" Target="../slideLayouts/slideLayout270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20" Type="http://schemas.openxmlformats.org/officeDocument/2006/relationships/slideLayout" Target="../slideLayouts/slideLayout244.xml"/><Relationship Id="rId29" Type="http://schemas.openxmlformats.org/officeDocument/2006/relationships/slideLayout" Target="../slideLayouts/slideLayout253.xml"/><Relationship Id="rId41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24" Type="http://schemas.openxmlformats.org/officeDocument/2006/relationships/slideLayout" Target="../slideLayouts/slideLayout248.xml"/><Relationship Id="rId32" Type="http://schemas.openxmlformats.org/officeDocument/2006/relationships/slideLayout" Target="../slideLayouts/slideLayout256.xml"/><Relationship Id="rId37" Type="http://schemas.openxmlformats.org/officeDocument/2006/relationships/slideLayout" Target="../slideLayouts/slideLayout261.xml"/><Relationship Id="rId40" Type="http://schemas.openxmlformats.org/officeDocument/2006/relationships/slideLayout" Target="../slideLayouts/slideLayout264.xml"/><Relationship Id="rId45" Type="http://schemas.openxmlformats.org/officeDocument/2006/relationships/slideLayout" Target="../slideLayouts/slideLayout269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23" Type="http://schemas.openxmlformats.org/officeDocument/2006/relationships/slideLayout" Target="../slideLayouts/slideLayout247.xml"/><Relationship Id="rId28" Type="http://schemas.openxmlformats.org/officeDocument/2006/relationships/slideLayout" Target="../slideLayouts/slideLayout252.xml"/><Relationship Id="rId36" Type="http://schemas.openxmlformats.org/officeDocument/2006/relationships/slideLayout" Target="../slideLayouts/slideLayout260.xml"/><Relationship Id="rId4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34.xml"/><Relationship Id="rId19" Type="http://schemas.openxmlformats.org/officeDocument/2006/relationships/slideLayout" Target="../slideLayouts/slideLayout243.xml"/><Relationship Id="rId31" Type="http://schemas.openxmlformats.org/officeDocument/2006/relationships/slideLayout" Target="../slideLayouts/slideLayout255.xml"/><Relationship Id="rId44" Type="http://schemas.openxmlformats.org/officeDocument/2006/relationships/slideLayout" Target="../slideLayouts/slideLayout268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Relationship Id="rId22" Type="http://schemas.openxmlformats.org/officeDocument/2006/relationships/slideLayout" Target="../slideLayouts/slideLayout246.xml"/><Relationship Id="rId27" Type="http://schemas.openxmlformats.org/officeDocument/2006/relationships/slideLayout" Target="../slideLayouts/slideLayout251.xml"/><Relationship Id="rId30" Type="http://schemas.openxmlformats.org/officeDocument/2006/relationships/slideLayout" Target="../slideLayouts/slideLayout254.xml"/><Relationship Id="rId35" Type="http://schemas.openxmlformats.org/officeDocument/2006/relationships/slideLayout" Target="../slideLayouts/slideLayout259.xml"/><Relationship Id="rId43" Type="http://schemas.openxmlformats.org/officeDocument/2006/relationships/slideLayout" Target="../slideLayouts/slideLayout267.xml"/><Relationship Id="rId48" Type="http://schemas.openxmlformats.org/officeDocument/2006/relationships/slideLayout" Target="../slideLayouts/slideLayout272.xml"/><Relationship Id="rId8" Type="http://schemas.openxmlformats.org/officeDocument/2006/relationships/slideLayout" Target="../slideLayouts/slideLayout232.xml"/><Relationship Id="rId5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E30A-6DD7-4117-A77B-74CBBD5EE39D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CEF4-C40A-404D-AC1E-907225727E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2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57"/>
            </p:custDataLst>
            <p:extLst/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Slide do think-cell" r:id="rId58" imgW="270" imgH="270" progId="TCLayout.ActiveDocument.1">
                  <p:embed/>
                </p:oleObj>
              </mc:Choice>
              <mc:Fallback>
                <p:oleObj name="Slide do think-cell" r:id="rId5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7788" y="1111343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93662" y="1587631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4367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</p:sldLayoutIdLst>
  <p:hf hdr="0" ftr="0" dt="0"/>
  <p:txStyles>
    <p:titleStyle>
      <a:lvl1pPr algn="ctr" defTabSz="565099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4" indent="-423824" algn="l" defTabSz="56509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286" indent="-353187" algn="l" defTabSz="565099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748" indent="-282550" algn="l" defTabSz="56509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847" indent="-282550" algn="l" defTabSz="56509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2946" indent="-282550" algn="l" defTabSz="565099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046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3145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8244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343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099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198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298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397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496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595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694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794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58"/>
            </p:custDataLst>
            <p:extLst/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Slide do think-cell" r:id="rId59" imgW="270" imgH="270" progId="TCLayout.ActiveDocument.1">
                  <p:embed/>
                </p:oleObj>
              </mc:Choice>
              <mc:Fallback>
                <p:oleObj name="Slide do think-cell" r:id="rId5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7788" y="1111343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93662" y="1587631"/>
            <a:ext cx="1219200" cy="9144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marL="353187" indent="-353187" defTabSz="565099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9578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3" r:id="rId55"/>
  </p:sldLayoutIdLst>
  <p:hf hdr="0" ftr="0" dt="0"/>
  <p:txStyles>
    <p:titleStyle>
      <a:lvl1pPr algn="ctr" defTabSz="565099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4" indent="-423824" algn="l" defTabSz="56509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286" indent="-353187" algn="l" defTabSz="565099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748" indent="-282550" algn="l" defTabSz="56509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847" indent="-282550" algn="l" defTabSz="56509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2946" indent="-282550" algn="l" defTabSz="565099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046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3145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8244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343" indent="-282550" algn="l" defTabSz="565099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099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198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298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397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496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595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694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794" algn="l" defTabSz="56509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57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Slide do think-cell" r:id="rId58" imgW="270" imgH="270" progId="TCLayout.ActiveDocument.1">
                  <p:embed/>
                </p:oleObj>
              </mc:Choice>
              <mc:Fallback>
                <p:oleObj name="Slide do think-cell" r:id="rId5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7788" y="1111343"/>
            <a:ext cx="1219200" cy="914400"/>
          </a:xfrm>
          <a:prstGeom prst="rect">
            <a:avLst/>
          </a:prstGeom>
        </p:spPr>
        <p:txBody>
          <a:bodyPr vert="horz" wrap="none" lIns="113011" tIns="56506" rIns="113011" bIns="56506" rtlCol="0" anchor="ctr">
            <a:noAutofit/>
          </a:bodyPr>
          <a:lstStyle/>
          <a:p>
            <a:pPr marL="353160" indent="-353160" defTabSz="565056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993662" y="1587631"/>
            <a:ext cx="1219200" cy="914400"/>
          </a:xfrm>
          <a:prstGeom prst="rect">
            <a:avLst/>
          </a:prstGeom>
        </p:spPr>
        <p:txBody>
          <a:bodyPr vert="horz" wrap="none" lIns="113011" tIns="56506" rIns="113011" bIns="56506" rtlCol="0" anchor="ctr">
            <a:noAutofit/>
          </a:bodyPr>
          <a:lstStyle/>
          <a:p>
            <a:pPr marL="353160" indent="-353160" defTabSz="565056">
              <a:buFont typeface="Arial"/>
              <a:buChar char="•"/>
            </a:pPr>
            <a:endParaRPr lang="en-US" sz="260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325046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6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72" r:id="rId46"/>
    <p:sldLayoutId id="2147483873" r:id="rId47"/>
    <p:sldLayoutId id="2147483874" r:id="rId48"/>
    <p:sldLayoutId id="2147483875" r:id="rId49"/>
    <p:sldLayoutId id="2147483876" r:id="rId50"/>
    <p:sldLayoutId id="2147483877" r:id="rId51"/>
    <p:sldLayoutId id="2147483878" r:id="rId52"/>
    <p:sldLayoutId id="2147483879" r:id="rId53"/>
    <p:sldLayoutId id="2147483880" r:id="rId54"/>
  </p:sldLayoutIdLst>
  <p:hf hdr="0" ftr="0" dt="0"/>
  <p:txStyles>
    <p:titleStyle>
      <a:lvl1pPr algn="ctr" defTabSz="565056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792" indent="-423792" algn="l" defTabSz="56505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216" indent="-353160" algn="l" defTabSz="565056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640" indent="-282529" algn="l" defTabSz="565056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696" indent="-282529" algn="l" defTabSz="56505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2752" indent="-282529" algn="l" defTabSz="565056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7810" indent="-282529" algn="l" defTabSz="56505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2865" indent="-282529" algn="l" defTabSz="56505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7921" indent="-282529" algn="l" defTabSz="56505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2977" indent="-282529" algn="l" defTabSz="56505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056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112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169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225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281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337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393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450" algn="l" defTabSz="56505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17788" y="1111343"/>
            <a:ext cx="12192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marL="285729" indent="-285729" defTabSz="457166">
              <a:buFont typeface="Arial"/>
              <a:buChar char="•"/>
            </a:pPr>
            <a:endParaRPr lang="en-US" sz="21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993662" y="1587631"/>
            <a:ext cx="12192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marL="285729" indent="-285729" defTabSz="457166">
              <a:buFont typeface="Arial"/>
              <a:buChar char="•"/>
            </a:pPr>
            <a:endParaRPr lang="en-US" sz="210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59024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6" r:id="rId25"/>
    <p:sldLayoutId id="2147483907" r:id="rId26"/>
    <p:sldLayoutId id="2147483908" r:id="rId27"/>
    <p:sldLayoutId id="2147483909" r:id="rId28"/>
    <p:sldLayoutId id="2147483910" r:id="rId29"/>
    <p:sldLayoutId id="2147483911" r:id="rId30"/>
    <p:sldLayoutId id="2147483912" r:id="rId31"/>
    <p:sldLayoutId id="2147483913" r:id="rId32"/>
    <p:sldLayoutId id="2147483914" r:id="rId33"/>
    <p:sldLayoutId id="2147483915" r:id="rId34"/>
    <p:sldLayoutId id="2147483916" r:id="rId35"/>
    <p:sldLayoutId id="2147483917" r:id="rId36"/>
    <p:sldLayoutId id="2147483918" r:id="rId37"/>
    <p:sldLayoutId id="2147483919" r:id="rId38"/>
    <p:sldLayoutId id="2147483920" r:id="rId39"/>
    <p:sldLayoutId id="2147483921" r:id="rId40"/>
    <p:sldLayoutId id="2147483922" r:id="rId41"/>
    <p:sldLayoutId id="2147483923" r:id="rId42"/>
    <p:sldLayoutId id="2147483924" r:id="rId43"/>
    <p:sldLayoutId id="2147483925" r:id="rId44"/>
    <p:sldLayoutId id="2147483926" r:id="rId45"/>
    <p:sldLayoutId id="2147483927" r:id="rId46"/>
    <p:sldLayoutId id="2147483928" r:id="rId47"/>
    <p:sldLayoutId id="2147483929" r:id="rId48"/>
    <p:sldLayoutId id="2147483930" r:id="rId49"/>
  </p:sldLayoutIdLst>
  <p:hf hdr="0" ftr="0" dt="0"/>
  <p:txStyles>
    <p:titleStyle>
      <a:lvl1pPr algn="ctr" defTabSz="4571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9" algn="l" defTabSz="45716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45716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9" indent="-228582" algn="l" defTabSz="45716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4" indent="-228582" algn="l" defTabSz="45716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4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5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1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2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7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2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17788" y="1111343"/>
            <a:ext cx="12192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marL="285729" indent="-285729" defTabSz="457166">
              <a:buFont typeface="Arial"/>
              <a:buChar char="•"/>
            </a:pPr>
            <a:endParaRPr lang="en-US" sz="210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2993662" y="1587631"/>
            <a:ext cx="12192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marL="285729" indent="-285729" defTabSz="457166">
              <a:buFont typeface="Arial"/>
              <a:buChar char="•"/>
            </a:pPr>
            <a:endParaRPr lang="en-US" sz="210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796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  <p:sldLayoutId id="2147483949" r:id="rId18"/>
    <p:sldLayoutId id="2147483950" r:id="rId19"/>
    <p:sldLayoutId id="2147483951" r:id="rId20"/>
    <p:sldLayoutId id="2147483952" r:id="rId21"/>
    <p:sldLayoutId id="2147483953" r:id="rId22"/>
    <p:sldLayoutId id="2147483954" r:id="rId23"/>
    <p:sldLayoutId id="2147483955" r:id="rId24"/>
    <p:sldLayoutId id="2147483956" r:id="rId25"/>
    <p:sldLayoutId id="2147483957" r:id="rId26"/>
    <p:sldLayoutId id="2147483958" r:id="rId27"/>
    <p:sldLayoutId id="2147483959" r:id="rId28"/>
    <p:sldLayoutId id="2147483960" r:id="rId29"/>
    <p:sldLayoutId id="2147483961" r:id="rId30"/>
    <p:sldLayoutId id="2147483962" r:id="rId31"/>
    <p:sldLayoutId id="2147483963" r:id="rId32"/>
    <p:sldLayoutId id="2147483964" r:id="rId33"/>
    <p:sldLayoutId id="2147483965" r:id="rId34"/>
    <p:sldLayoutId id="2147483966" r:id="rId35"/>
    <p:sldLayoutId id="2147483967" r:id="rId36"/>
    <p:sldLayoutId id="2147483968" r:id="rId37"/>
    <p:sldLayoutId id="2147483969" r:id="rId38"/>
    <p:sldLayoutId id="2147483970" r:id="rId39"/>
    <p:sldLayoutId id="2147483971" r:id="rId40"/>
    <p:sldLayoutId id="2147483972" r:id="rId41"/>
    <p:sldLayoutId id="2147483973" r:id="rId42"/>
    <p:sldLayoutId id="2147483974" r:id="rId43"/>
    <p:sldLayoutId id="2147483975" r:id="rId44"/>
    <p:sldLayoutId id="2147483976" r:id="rId45"/>
    <p:sldLayoutId id="2147483977" r:id="rId46"/>
    <p:sldLayoutId id="2147483978" r:id="rId47"/>
    <p:sldLayoutId id="2147483979" r:id="rId48"/>
    <p:sldLayoutId id="2147483980" r:id="rId49"/>
    <p:sldLayoutId id="2147483981" r:id="rId5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1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9" algn="l" defTabSz="45716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457166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9" indent="-228582" algn="l" defTabSz="45716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4" indent="-228582" algn="l" defTabSz="45716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4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5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1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2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7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2" algn="l" defTabSz="45716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41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sharepoint/tecnologia/0045/wikibimodal/Paginas%20Wiki/06.07%20-%20Sprint.aspx" TargetMode="External"/><Relationship Id="rId13" Type="http://schemas.openxmlformats.org/officeDocument/2006/relationships/hyperlink" Target="http://sharepoint/tecnologia/0045/wikibimodal/Paginas%20Wiki/P%C3%A1gina%20Inicial.aspx" TargetMode="External"/><Relationship Id="rId3" Type="http://schemas.openxmlformats.org/officeDocument/2006/relationships/slide" Target="slide12.xml"/><Relationship Id="rId7" Type="http://schemas.openxmlformats.org/officeDocument/2006/relationships/hyperlink" Target="http://sharepoint/tecnologia/0045/wikibimodal/Paginas%20Wiki/05.02%20-%20Sprint%20Planning.aspx" TargetMode="External"/><Relationship Id="rId12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3.xml"/><Relationship Id="rId6" Type="http://schemas.openxmlformats.org/officeDocument/2006/relationships/slide" Target="slide13.xml"/><Relationship Id="rId11" Type="http://schemas.openxmlformats.org/officeDocument/2006/relationships/image" Target="../media/image44.png"/><Relationship Id="rId5" Type="http://schemas.openxmlformats.org/officeDocument/2006/relationships/image" Target="../media/image55.png"/><Relationship Id="rId10" Type="http://schemas.openxmlformats.org/officeDocument/2006/relationships/hyperlink" Target="http://sharepoint/tecnologia/0045/wikibimodal/Paginas%20Wiki/05.04%20-%20Sprint%20Retrospective.aspx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://sharepoint/tecnologia/0045/wikibimodal/Paginas%20Wiki/05.03%20-%20Sprint%20Review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4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3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4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5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fvQWnRgxG0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44.png"/><Relationship Id="rId5" Type="http://schemas.openxmlformats.org/officeDocument/2006/relationships/slide" Target="slide15.xml"/><Relationship Id="rId4" Type="http://schemas.openxmlformats.org/officeDocument/2006/relationships/hyperlink" Target="http://sharepoint/tecnologia/0045/wikibimodal/Paginas%20Wiki/P%C3%A1gina%20Inicial.asp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20" y="247619"/>
            <a:ext cx="6336046" cy="1387998"/>
          </a:xfrm>
        </p:spPr>
        <p:txBody>
          <a:bodyPr/>
          <a:lstStyle/>
          <a:p>
            <a:r>
              <a:rPr lang="en-US" dirty="0"/>
              <a:t>WORKSHOP </a:t>
            </a:r>
            <a:br>
              <a:rPr lang="en-US" dirty="0"/>
            </a:br>
            <a:r>
              <a:rPr lang="en-US" dirty="0" err="1"/>
              <a:t>Iniciativas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- IT Core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8822" y="254190"/>
            <a:ext cx="9562512" cy="1258841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CONCEITos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para o setup de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tribo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339370" y="2734738"/>
            <a:ext cx="3866405" cy="2687031"/>
            <a:chOff x="2793442" y="2682910"/>
            <a:chExt cx="3195376" cy="2220686"/>
          </a:xfrm>
        </p:grpSpPr>
        <p:pic>
          <p:nvPicPr>
            <p:cNvPr id="5" name="Picture 4" descr="http://csharpcorner.mindcrackerinc.netdna-cdn.com/UploadFile/BlogImages/11292015063901AM/SystemsPlus-Scrum-Image-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016" y="3034602"/>
              <a:ext cx="2212228" cy="1486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csharpcorner.mindcrackerinc.netdna-cdn.com/UploadFile/BlogImages/11292015063901AM/SystemsPlus-Scrum-Image-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416" y="3187002"/>
              <a:ext cx="2212228" cy="1486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csharpcorner.mindcrackerinc.netdna-cdn.com/UploadFile/BlogImages/11292015063901AM/SystemsPlus-Scrum-Image-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816" y="3339402"/>
              <a:ext cx="2212228" cy="1486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ângulo 7"/>
            <p:cNvSpPr/>
            <p:nvPr/>
          </p:nvSpPr>
          <p:spPr>
            <a:xfrm>
              <a:off x="2793442" y="2682910"/>
              <a:ext cx="3195376" cy="2220686"/>
            </a:xfrm>
            <a:prstGeom prst="rect">
              <a:avLst/>
            </a:prstGeom>
            <a:noFill/>
            <a:ln w="381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>
                  <a:solidFill>
                    <a:schemeClr val="bg2"/>
                  </a:solidFill>
                  <a:latin typeface="Simplon BP Regular" pitchFamily="2" charset="0"/>
                </a:rPr>
                <a:t>TRIBO (TIME DE TIMES)</a:t>
              </a: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32" y="2092978"/>
            <a:ext cx="906626" cy="52803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198" y="2034287"/>
            <a:ext cx="645413" cy="6454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32" y="2028525"/>
            <a:ext cx="610839" cy="65693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22664" y="1709275"/>
            <a:ext cx="1221915" cy="433884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/>
            <a:r>
              <a:rPr lang="pt-BR" sz="1400" b="1" dirty="0" err="1">
                <a:solidFill>
                  <a:srgbClr val="4D4D4D"/>
                </a:solidFill>
                <a:latin typeface="Simplon BP Regular" pitchFamily="2" charset="0"/>
              </a:rPr>
              <a:t>Product</a:t>
            </a:r>
            <a:r>
              <a:rPr lang="pt-BR" sz="1400" b="1" dirty="0">
                <a:solidFill>
                  <a:srgbClr val="4D4D4D"/>
                </a:solidFill>
                <a:latin typeface="Simplon BP Regular" pitchFamily="2" charset="0"/>
              </a:rPr>
              <a:t> Manager</a:t>
            </a:r>
          </a:p>
          <a:p>
            <a:pPr algn="ctr"/>
            <a:r>
              <a:rPr lang="pt-BR" sz="1400" dirty="0">
                <a:solidFill>
                  <a:srgbClr val="4D4D4D"/>
                </a:solidFill>
                <a:latin typeface="Simplon BP Regular" pitchFamily="2" charset="0"/>
              </a:rPr>
              <a:t>(PO </a:t>
            </a:r>
            <a:r>
              <a:rPr lang="pt-BR" sz="1400" dirty="0" smtClean="0">
                <a:solidFill>
                  <a:srgbClr val="4D4D4D"/>
                </a:solidFill>
                <a:latin typeface="Simplon BP Regular" pitchFamily="2" charset="0"/>
              </a:rPr>
              <a:t>dos </a:t>
            </a:r>
            <a:r>
              <a:rPr lang="pt-BR" sz="1400" dirty="0" err="1" smtClean="0">
                <a:solidFill>
                  <a:srgbClr val="4D4D4D"/>
                </a:solidFill>
                <a:latin typeface="Simplon BP Regular" pitchFamily="2" charset="0"/>
              </a:rPr>
              <a:t>POs</a:t>
            </a:r>
            <a:r>
              <a:rPr lang="pt-BR" sz="1400" dirty="0" smtClean="0">
                <a:solidFill>
                  <a:srgbClr val="4D4D4D"/>
                </a:solidFill>
                <a:latin typeface="Simplon BP Regular" pitchFamily="2" charset="0"/>
              </a:rPr>
              <a:t>)</a:t>
            </a:r>
            <a:endParaRPr lang="pt-BR" sz="1400" dirty="0">
              <a:solidFill>
                <a:srgbClr val="4D4D4D"/>
              </a:solidFill>
              <a:latin typeface="Simplon BP Regular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53531" y="1709275"/>
            <a:ext cx="1447516" cy="433884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/>
            <a:r>
              <a:rPr lang="pt-BR" sz="1400" b="1" dirty="0">
                <a:solidFill>
                  <a:srgbClr val="4D4D4D"/>
                </a:solidFill>
                <a:latin typeface="Simplon BP Regular" pitchFamily="2" charset="0"/>
              </a:rPr>
              <a:t>System Architect</a:t>
            </a:r>
          </a:p>
          <a:p>
            <a:pPr algn="ctr"/>
            <a:r>
              <a:rPr lang="pt-BR" sz="1400" dirty="0">
                <a:solidFill>
                  <a:srgbClr val="4D4D4D"/>
                </a:solidFill>
                <a:latin typeface="Simplon BP Regular" pitchFamily="2" charset="0"/>
              </a:rPr>
              <a:t>(Arquiteto da Tribo)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46606" y="1709275"/>
            <a:ext cx="1447516" cy="433884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/>
            <a:r>
              <a:rPr lang="pt-BR" sz="1400" b="1" dirty="0">
                <a:solidFill>
                  <a:srgbClr val="4D4D4D"/>
                </a:solidFill>
                <a:latin typeface="Simplon BP Regular" pitchFamily="2" charset="0"/>
              </a:rPr>
              <a:t>Release </a:t>
            </a:r>
            <a:r>
              <a:rPr lang="pt-BR" sz="1400" b="1" dirty="0" err="1">
                <a:solidFill>
                  <a:srgbClr val="4D4D4D"/>
                </a:solidFill>
                <a:latin typeface="Simplon BP Regular" pitchFamily="2" charset="0"/>
              </a:rPr>
              <a:t>Train</a:t>
            </a:r>
            <a:r>
              <a:rPr lang="pt-BR" sz="1400" b="1" dirty="0">
                <a:solidFill>
                  <a:srgbClr val="4D4D4D"/>
                </a:solidFill>
                <a:latin typeface="Simplon BP Regular" pitchFamily="2" charset="0"/>
              </a:rPr>
              <a:t> </a:t>
            </a:r>
            <a:r>
              <a:rPr lang="pt-BR" sz="1400" b="1" dirty="0" err="1">
                <a:solidFill>
                  <a:srgbClr val="4D4D4D"/>
                </a:solidFill>
                <a:latin typeface="Simplon BP Regular" pitchFamily="2" charset="0"/>
              </a:rPr>
              <a:t>Engineer</a:t>
            </a:r>
            <a:endParaRPr lang="pt-BR" sz="1400" b="1" dirty="0">
              <a:solidFill>
                <a:srgbClr val="4D4D4D"/>
              </a:solidFill>
              <a:latin typeface="Simplon BP Regular" pitchFamily="2" charset="0"/>
            </a:endParaRPr>
          </a:p>
          <a:p>
            <a:pPr algn="ctr"/>
            <a:r>
              <a:rPr lang="pt-BR" sz="1400" dirty="0">
                <a:solidFill>
                  <a:srgbClr val="4D4D4D"/>
                </a:solidFill>
                <a:latin typeface="Simplon BP Regular" pitchFamily="2" charset="0"/>
              </a:rPr>
              <a:t>(</a:t>
            </a:r>
            <a:r>
              <a:rPr lang="pt-BR" sz="1400" dirty="0" err="1">
                <a:solidFill>
                  <a:srgbClr val="4D4D4D"/>
                </a:solidFill>
                <a:latin typeface="Simplon BP Regular" pitchFamily="2" charset="0"/>
              </a:rPr>
              <a:t>Scrum</a:t>
            </a:r>
            <a:r>
              <a:rPr lang="pt-BR" sz="1400" dirty="0">
                <a:solidFill>
                  <a:srgbClr val="4D4D4D"/>
                </a:solidFill>
                <a:latin typeface="Simplon BP Regular" pitchFamily="2" charset="0"/>
              </a:rPr>
              <a:t> </a:t>
            </a:r>
            <a:r>
              <a:rPr lang="pt-BR" sz="1400" dirty="0" smtClean="0">
                <a:solidFill>
                  <a:srgbClr val="4D4D4D"/>
                </a:solidFill>
                <a:latin typeface="Simplon BP Regular" pitchFamily="2" charset="0"/>
              </a:rPr>
              <a:t>dos </a:t>
            </a:r>
            <a:r>
              <a:rPr lang="pt-BR" sz="1400" dirty="0" err="1" smtClean="0">
                <a:solidFill>
                  <a:srgbClr val="4D4D4D"/>
                </a:solidFill>
                <a:latin typeface="Simplon BP Regular" pitchFamily="2" charset="0"/>
              </a:rPr>
              <a:t>Scrums</a:t>
            </a:r>
            <a:r>
              <a:rPr lang="pt-BR" sz="1400" dirty="0" smtClean="0">
                <a:solidFill>
                  <a:srgbClr val="4D4D4D"/>
                </a:solidFill>
                <a:latin typeface="Simplon BP Regular" pitchFamily="2" charset="0"/>
              </a:rPr>
              <a:t>)</a:t>
            </a:r>
            <a:endParaRPr lang="pt-BR" sz="1400" dirty="0">
              <a:solidFill>
                <a:srgbClr val="4D4D4D"/>
              </a:solidFill>
              <a:latin typeface="Simplon BP Regular" pitchFamily="2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54" y="2933852"/>
            <a:ext cx="2620149" cy="2620149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6415309" y="1457121"/>
            <a:ext cx="5321767" cy="1477319"/>
          </a:xfrm>
          <a:prstGeom prst="rect">
            <a:avLst/>
          </a:prstGeom>
        </p:spPr>
        <p:txBody>
          <a:bodyPr vert="horz" wrap="square" lIns="91433" tIns="45716" rIns="91433" bIns="45716" rtlCol="0" anchor="ctr">
            <a:spAutoFit/>
          </a:bodyPr>
          <a:lstStyle/>
          <a:p>
            <a:r>
              <a:rPr lang="pt-BR" dirty="0">
                <a:solidFill>
                  <a:srgbClr val="4D4D4D"/>
                </a:solidFill>
                <a:latin typeface="Simplon BP Regular" pitchFamily="2" charset="0"/>
              </a:rPr>
              <a:t>A Tribo trabalha com o conceito de </a:t>
            </a:r>
            <a:r>
              <a:rPr lang="pt-BR" b="1" dirty="0" err="1">
                <a:solidFill>
                  <a:srgbClr val="4D4D4D"/>
                </a:solidFill>
                <a:latin typeface="Simplon BP Regular" pitchFamily="2" charset="0"/>
              </a:rPr>
              <a:t>Program</a:t>
            </a:r>
            <a:r>
              <a:rPr lang="pt-BR" b="1" dirty="0">
                <a:solidFill>
                  <a:srgbClr val="4D4D4D"/>
                </a:solidFill>
                <a:latin typeface="Simplon BP Regular" pitchFamily="2" charset="0"/>
              </a:rPr>
              <a:t> </a:t>
            </a:r>
            <a:r>
              <a:rPr lang="pt-BR" b="1" dirty="0" err="1">
                <a:solidFill>
                  <a:srgbClr val="4D4D4D"/>
                </a:solidFill>
                <a:latin typeface="Simplon BP Regular" pitchFamily="2" charset="0"/>
              </a:rPr>
              <a:t>Increment</a:t>
            </a:r>
            <a:r>
              <a:rPr lang="pt-BR" b="1" dirty="0">
                <a:solidFill>
                  <a:srgbClr val="4D4D4D"/>
                </a:solidFill>
                <a:latin typeface="Simplon BP Regular" pitchFamily="2" charset="0"/>
              </a:rPr>
              <a:t> (PI)</a:t>
            </a:r>
            <a:r>
              <a:rPr lang="pt-BR" dirty="0">
                <a:solidFill>
                  <a:srgbClr val="4D4D4D"/>
                </a:solidFill>
                <a:latin typeface="Simplon BP Regular" pitchFamily="2" charset="0"/>
              </a:rPr>
              <a:t>,  que pode ser considerada a Sprint da Tribo.</a:t>
            </a:r>
          </a:p>
          <a:p>
            <a:r>
              <a:rPr lang="pt-BR" i="1" dirty="0">
                <a:solidFill>
                  <a:srgbClr val="4D4D4D"/>
                </a:solidFill>
                <a:latin typeface="Simplon BP Regular" pitchFamily="2" charset="0"/>
              </a:rPr>
              <a:t>A princípio, definimos uma </a:t>
            </a:r>
            <a:r>
              <a:rPr lang="pt-BR" b="1" i="1" dirty="0">
                <a:solidFill>
                  <a:srgbClr val="4D4D4D"/>
                </a:solidFill>
                <a:latin typeface="Simplon BP Regular" pitchFamily="2" charset="0"/>
              </a:rPr>
              <a:t>PI como o </a:t>
            </a:r>
            <a:r>
              <a:rPr lang="pt-BR" b="1" i="1" dirty="0" smtClean="0">
                <a:solidFill>
                  <a:srgbClr val="4D4D4D"/>
                </a:solidFill>
                <a:latin typeface="Simplon BP Regular" pitchFamily="2" charset="0"/>
              </a:rPr>
              <a:t>período </a:t>
            </a:r>
            <a:r>
              <a:rPr lang="pt-BR" b="1" i="1" dirty="0">
                <a:solidFill>
                  <a:srgbClr val="4D4D4D"/>
                </a:solidFill>
                <a:latin typeface="Simplon BP Regular" pitchFamily="2" charset="0"/>
              </a:rPr>
              <a:t>de </a:t>
            </a:r>
            <a:r>
              <a:rPr lang="pt-BR" b="1" i="1" dirty="0" smtClean="0">
                <a:solidFill>
                  <a:srgbClr val="4D4D4D"/>
                </a:solidFill>
                <a:latin typeface="Simplon BP Regular" pitchFamily="2" charset="0"/>
              </a:rPr>
              <a:t>3 a 5 </a:t>
            </a:r>
            <a:r>
              <a:rPr lang="pt-BR" b="1" i="1" dirty="0" err="1">
                <a:solidFill>
                  <a:srgbClr val="4D4D4D"/>
                </a:solidFill>
                <a:latin typeface="Simplon BP Regular" pitchFamily="2" charset="0"/>
              </a:rPr>
              <a:t>Sprints</a:t>
            </a:r>
            <a:r>
              <a:rPr lang="pt-BR" b="1" i="1" dirty="0">
                <a:solidFill>
                  <a:srgbClr val="4D4D4D"/>
                </a:solidFill>
                <a:latin typeface="Simplon BP Regular" pitchFamily="2" charset="0"/>
              </a:rPr>
              <a:t> das </a:t>
            </a:r>
            <a:r>
              <a:rPr lang="pt-BR" b="1" i="1" dirty="0" err="1">
                <a:solidFill>
                  <a:srgbClr val="4D4D4D"/>
                </a:solidFill>
                <a:latin typeface="Simplon BP Regular" pitchFamily="2" charset="0"/>
              </a:rPr>
              <a:t>Squads</a:t>
            </a:r>
            <a:r>
              <a:rPr lang="pt-BR" b="1" i="1" dirty="0">
                <a:solidFill>
                  <a:srgbClr val="4D4D4D"/>
                </a:solidFill>
                <a:latin typeface="Simplon BP Regular" pitchFamily="2" charset="0"/>
              </a:rPr>
              <a:t>,  </a:t>
            </a:r>
            <a:r>
              <a:rPr lang="pt-BR" i="1" dirty="0">
                <a:solidFill>
                  <a:srgbClr val="4D4D4D"/>
                </a:solidFill>
                <a:latin typeface="Simplon BP Regular" pitchFamily="2" charset="0"/>
              </a:rPr>
              <a:t>realizadas em paralelo</a:t>
            </a:r>
            <a:r>
              <a:rPr lang="pt-BR" b="1" i="1" dirty="0">
                <a:solidFill>
                  <a:srgbClr val="4D4D4D"/>
                </a:solidFill>
                <a:latin typeface="Simplon BP Regular" pitchFamily="2" charset="0"/>
              </a:rPr>
              <a:t>.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55" y="5375918"/>
            <a:ext cx="476123" cy="4761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22" y="5375918"/>
            <a:ext cx="476123" cy="47612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90" y="5375917"/>
            <a:ext cx="476123" cy="47612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3" y="5375917"/>
            <a:ext cx="476123" cy="47612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79" y="5375917"/>
            <a:ext cx="476123" cy="476123"/>
          </a:xfrm>
          <a:prstGeom prst="rect">
            <a:avLst/>
          </a:prstGeom>
        </p:spPr>
      </p:pic>
      <p:sp>
        <p:nvSpPr>
          <p:cNvPr id="27" name="Chave direita 26"/>
          <p:cNvSpPr/>
          <p:nvPr/>
        </p:nvSpPr>
        <p:spPr>
          <a:xfrm>
            <a:off x="10092224" y="3160285"/>
            <a:ext cx="545909" cy="21672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direita 27"/>
          <p:cNvSpPr/>
          <p:nvPr/>
        </p:nvSpPr>
        <p:spPr>
          <a:xfrm>
            <a:off x="10115978" y="5375916"/>
            <a:ext cx="498405" cy="4310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0146781" y="4027277"/>
            <a:ext cx="1447516" cy="433884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/>
            <a:r>
              <a:rPr lang="pt-BR" b="1" dirty="0">
                <a:solidFill>
                  <a:srgbClr val="4D4D4D"/>
                </a:solidFill>
                <a:latin typeface="Simplon BP Regular" pitchFamily="2" charset="0"/>
              </a:rPr>
              <a:t>PI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0839554" y="5170057"/>
            <a:ext cx="730990" cy="1068705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/>
            <a:r>
              <a:rPr lang="pt-BR" b="1" dirty="0" err="1" smtClean="0">
                <a:solidFill>
                  <a:srgbClr val="4D4D4D"/>
                </a:solidFill>
                <a:latin typeface="Simplon BP Regular" pitchFamily="2" charset="0"/>
              </a:rPr>
              <a:t>Sprints</a:t>
            </a:r>
            <a:r>
              <a:rPr lang="pt-BR" b="1" dirty="0" smtClean="0">
                <a:solidFill>
                  <a:srgbClr val="4D4D4D"/>
                </a:solidFill>
                <a:latin typeface="Simplon BP Regular" pitchFamily="2" charset="0"/>
              </a:rPr>
              <a:t> </a:t>
            </a:r>
            <a:endParaRPr lang="pt-BR" b="1" dirty="0">
              <a:solidFill>
                <a:srgbClr val="4D4D4D"/>
              </a:solidFill>
              <a:latin typeface="Simplon BP Regular" pitchFamily="2" charset="0"/>
            </a:endParaRPr>
          </a:p>
          <a:p>
            <a:pPr algn="ctr"/>
            <a:r>
              <a:rPr lang="pt-BR" b="1" dirty="0">
                <a:solidFill>
                  <a:srgbClr val="4D4D4D"/>
                </a:solidFill>
                <a:latin typeface="Simplon BP Regular" pitchFamily="2" charset="0"/>
              </a:rPr>
              <a:t>das </a:t>
            </a:r>
            <a:r>
              <a:rPr lang="pt-BR" b="1" dirty="0" err="1">
                <a:solidFill>
                  <a:srgbClr val="4D4D4D"/>
                </a:solidFill>
                <a:latin typeface="Simplon BP Regular" pitchFamily="2" charset="0"/>
              </a:rPr>
              <a:t>Squads</a:t>
            </a:r>
            <a:r>
              <a:rPr lang="pt-BR" b="1" dirty="0">
                <a:solidFill>
                  <a:srgbClr val="4D4D4D"/>
                </a:solidFill>
                <a:latin typeface="Simplon BP Regular" pitchFamily="2" charset="0"/>
              </a:rPr>
              <a:t> </a:t>
            </a:r>
          </a:p>
          <a:p>
            <a:pPr algn="ctr"/>
            <a:r>
              <a:rPr lang="pt-BR" dirty="0">
                <a:solidFill>
                  <a:srgbClr val="4D4D4D"/>
                </a:solidFill>
                <a:latin typeface="Simplon BP Regular" pitchFamily="2" charset="0"/>
              </a:rPr>
              <a:t>(2 semanas cada)</a:t>
            </a:r>
          </a:p>
        </p:txBody>
      </p:sp>
    </p:spTree>
    <p:extLst>
      <p:ext uri="{BB962C8B-B14F-4D97-AF65-F5344CB8AC3E}">
        <p14:creationId xmlns:p14="http://schemas.microsoft.com/office/powerpoint/2010/main" val="1090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to 36"/>
          <p:cNvCxnSpPr/>
          <p:nvPr/>
        </p:nvCxnSpPr>
        <p:spPr>
          <a:xfrm flipH="1">
            <a:off x="9295683" y="2662702"/>
            <a:ext cx="1" cy="3643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CA4033E1-4AB0-4370-BBBA-7FE8A9D0AD33}"/>
              </a:ext>
            </a:extLst>
          </p:cNvPr>
          <p:cNvSpPr/>
          <p:nvPr/>
        </p:nvSpPr>
        <p:spPr>
          <a:xfrm>
            <a:off x="3737196" y="1945029"/>
            <a:ext cx="4380931" cy="2031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rgbClr val="4D4D4D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CDDB8C01-A2C1-4288-9161-34299E395020}"/>
              </a:ext>
            </a:extLst>
          </p:cNvPr>
          <p:cNvSpPr/>
          <p:nvPr/>
        </p:nvSpPr>
        <p:spPr>
          <a:xfrm>
            <a:off x="3504584" y="2064048"/>
            <a:ext cx="4380931" cy="2031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rgbClr val="4D4D4D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5F43394C-7B47-4BFD-AABD-242AF3CBD0AF}"/>
              </a:ext>
            </a:extLst>
          </p:cNvPr>
          <p:cNvSpPr/>
          <p:nvPr/>
        </p:nvSpPr>
        <p:spPr>
          <a:xfrm>
            <a:off x="3292102" y="2203431"/>
            <a:ext cx="4380931" cy="2031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rgbClr val="4D4D4D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7260B4C1-498D-4E7D-A5DA-5BCCCC6318C1}"/>
              </a:ext>
            </a:extLst>
          </p:cNvPr>
          <p:cNvSpPr/>
          <p:nvPr/>
        </p:nvSpPr>
        <p:spPr>
          <a:xfrm>
            <a:off x="3052083" y="2357686"/>
            <a:ext cx="4380931" cy="2031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rgbClr val="4D4D4D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6" y="356421"/>
            <a:ext cx="8893975" cy="77772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CERIMÔNIAS DA TRIBO</a:t>
            </a:r>
          </a:p>
        </p:txBody>
      </p:sp>
      <p:sp>
        <p:nvSpPr>
          <p:cNvPr id="34" name="Seta para a direita 33">
            <a:hlinkClick r:id="rId2" action="ppaction://hlinksldjump"/>
          </p:cNvPr>
          <p:cNvSpPr/>
          <p:nvPr/>
        </p:nvSpPr>
        <p:spPr>
          <a:xfrm>
            <a:off x="1985257" y="5288608"/>
            <a:ext cx="7200788" cy="1278935"/>
          </a:xfrm>
          <a:prstGeom prst="rightArrow">
            <a:avLst/>
          </a:prstGeom>
          <a:noFill/>
          <a:ln w="139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003" tIns="56501" rIns="113003" bIns="56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5013"/>
            <a:endParaRPr lang="pt-BR" sz="1300" dirty="0" smtClean="0">
              <a:solidFill>
                <a:srgbClr val="4D4D4D"/>
              </a:solidFill>
            </a:endParaRPr>
          </a:p>
          <a:p>
            <a:pPr algn="ctr" defTabSz="565013"/>
            <a:r>
              <a:rPr lang="pt-BR" sz="1300" b="1" dirty="0">
                <a:solidFill>
                  <a:srgbClr val="4D4D4D"/>
                </a:solidFill>
                <a:hlinkClick r:id="rId3" action="ppaction://hlinksldjump"/>
              </a:rPr>
              <a:t>REUNIÕES DE ACIONAMENTO (Quinzenais</a:t>
            </a:r>
            <a:r>
              <a:rPr lang="pt-BR" sz="1300" b="1" dirty="0">
                <a:solidFill>
                  <a:srgbClr val="4D4D4D"/>
                </a:solidFill>
                <a:hlinkClick r:id="rId3" action="ppaction://hlinksldjump"/>
              </a:rPr>
              <a:t>)</a:t>
            </a:r>
            <a:endParaRPr lang="pt-BR" sz="1300" b="1" dirty="0">
              <a:solidFill>
                <a:srgbClr val="4D4D4D"/>
              </a:solidFill>
            </a:endParaRPr>
          </a:p>
          <a:p>
            <a:pPr algn="ctr" defTabSz="565013"/>
            <a:r>
              <a:rPr lang="pt-BR" sz="1300" b="1" dirty="0">
                <a:solidFill>
                  <a:srgbClr val="4D4D4D"/>
                </a:solidFill>
              </a:rPr>
              <a:t> REUNIÕES DE REFINAMENTO (Semanais)</a:t>
            </a:r>
          </a:p>
          <a:p>
            <a:pPr algn="ctr" defTabSz="565013"/>
            <a:endParaRPr lang="pt-BR" sz="1300" b="1" dirty="0">
              <a:solidFill>
                <a:srgbClr val="4D4D4D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1920290" y="2734623"/>
            <a:ext cx="12561" cy="3643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62" y="994443"/>
            <a:ext cx="866358" cy="977900"/>
          </a:xfrm>
          <a:prstGeom prst="rect">
            <a:avLst/>
          </a:prstGeom>
        </p:spPr>
      </p:pic>
      <p:sp>
        <p:nvSpPr>
          <p:cNvPr id="41" name="CaixaDeTexto 40"/>
          <p:cNvSpPr txBox="1"/>
          <p:nvPr/>
        </p:nvSpPr>
        <p:spPr>
          <a:xfrm>
            <a:off x="2602052" y="789630"/>
            <a:ext cx="1080135" cy="1219200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sz="2000" b="1" dirty="0">
                <a:solidFill>
                  <a:srgbClr val="4D4D4D"/>
                </a:solidFill>
                <a:latin typeface="Simplon BP"/>
              </a:rPr>
              <a:t>Cerimônia da Tribo</a:t>
            </a: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742" y="1000472"/>
            <a:ext cx="866358" cy="977900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8890756" y="794725"/>
            <a:ext cx="1080135" cy="1219200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sz="2000" b="1" dirty="0">
                <a:solidFill>
                  <a:srgbClr val="4D4D4D"/>
                </a:solidFill>
                <a:latin typeface="Simplon BP"/>
              </a:rPr>
              <a:t>Cerimônia da </a:t>
            </a:r>
            <a:r>
              <a:rPr lang="pt-BR" sz="2000" b="1" dirty="0" err="1">
                <a:solidFill>
                  <a:srgbClr val="4D4D4D"/>
                </a:solidFill>
                <a:latin typeface="Simplon BP"/>
              </a:rPr>
              <a:t>Squad</a:t>
            </a:r>
            <a:endParaRPr lang="pt-BR" sz="2000" b="1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24873" y="3977056"/>
            <a:ext cx="474785" cy="505752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sz="2000" b="1" dirty="0">
                <a:solidFill>
                  <a:srgbClr val="4D4D4D"/>
                </a:solidFill>
                <a:latin typeface="Simplon BP"/>
              </a:rPr>
              <a:t>5X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95738A1F-E783-40F2-BCD6-C0381A5AA2AF}"/>
              </a:ext>
            </a:extLst>
          </p:cNvPr>
          <p:cNvSpPr/>
          <p:nvPr/>
        </p:nvSpPr>
        <p:spPr>
          <a:xfrm>
            <a:off x="2917899" y="2552287"/>
            <a:ext cx="4380931" cy="2031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rgbClr val="4D4D4D"/>
              </a:solidFill>
            </a:endParaRPr>
          </a:p>
        </p:txBody>
      </p:sp>
      <p:sp>
        <p:nvSpPr>
          <p:cNvPr id="8" name="Círculo: Vazio 7">
            <a:hlinkClick r:id="rId6" action="ppaction://hlinksldjump"/>
            <a:extLst>
              <a:ext uri="{FF2B5EF4-FFF2-40B4-BE49-F238E27FC236}">
                <a16:creationId xmlns="" xmlns:a16="http://schemas.microsoft.com/office/drawing/2014/main" id="{B9BDAEB7-AEAC-4AE7-8FE3-72B83161970E}"/>
              </a:ext>
            </a:extLst>
          </p:cNvPr>
          <p:cNvSpPr/>
          <p:nvPr/>
        </p:nvSpPr>
        <p:spPr>
          <a:xfrm>
            <a:off x="2004407" y="3072625"/>
            <a:ext cx="971344" cy="971344"/>
          </a:xfrm>
          <a:prstGeom prst="donut">
            <a:avLst>
              <a:gd name="adj" fmla="val 20000"/>
            </a:avLst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orma Livre: Forma 8">
            <a:extLst>
              <a:ext uri="{FF2B5EF4-FFF2-40B4-BE49-F238E27FC236}">
                <a16:creationId xmlns="" xmlns:a16="http://schemas.microsoft.com/office/drawing/2014/main" id="{0F172C11-54B5-4B3E-A607-1FAFFDDF0993}"/>
              </a:ext>
            </a:extLst>
          </p:cNvPr>
          <p:cNvSpPr/>
          <p:nvPr/>
        </p:nvSpPr>
        <p:spPr>
          <a:xfrm rot="17700000">
            <a:off x="2302057" y="2210759"/>
            <a:ext cx="1362008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rgbClr val="4D4D4D"/>
                </a:solidFill>
              </a:rPr>
              <a:t>PI PLANNING PI 1</a:t>
            </a:r>
          </a:p>
        </p:txBody>
      </p:sp>
      <p:sp>
        <p:nvSpPr>
          <p:cNvPr id="10" name="Círculo: Vazio 9">
            <a:hlinkClick r:id="rId7"/>
            <a:extLst>
              <a:ext uri="{FF2B5EF4-FFF2-40B4-BE49-F238E27FC236}">
                <a16:creationId xmlns="" xmlns:a16="http://schemas.microsoft.com/office/drawing/2014/main" id="{D3925C24-1AB9-47D6-B6BE-3788F6870DC3}"/>
              </a:ext>
            </a:extLst>
          </p:cNvPr>
          <p:cNvSpPr/>
          <p:nvPr/>
        </p:nvSpPr>
        <p:spPr>
          <a:xfrm>
            <a:off x="3048995" y="3072625"/>
            <a:ext cx="971344" cy="971344"/>
          </a:xfrm>
          <a:prstGeom prst="donut">
            <a:avLst>
              <a:gd name="adj" fmla="val 20000"/>
            </a:avLst>
          </a:prstGeom>
          <a:blipFill rotWithShape="0">
            <a:blip r:embed="rId5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Forma Livre: Forma 10">
            <a:extLst>
              <a:ext uri="{FF2B5EF4-FFF2-40B4-BE49-F238E27FC236}">
                <a16:creationId xmlns="" xmlns:a16="http://schemas.microsoft.com/office/drawing/2014/main" id="{14BB780E-BB24-4E03-BA4A-E66AC8345266}"/>
              </a:ext>
            </a:extLst>
          </p:cNvPr>
          <p:cNvSpPr/>
          <p:nvPr/>
        </p:nvSpPr>
        <p:spPr>
          <a:xfrm rot="17700000">
            <a:off x="3391253" y="2280780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i="1" dirty="0">
                <a:solidFill>
                  <a:srgbClr val="4D4D4D"/>
                </a:solidFill>
              </a:rPr>
              <a:t>SPRINT PLANNING</a:t>
            </a:r>
          </a:p>
        </p:txBody>
      </p:sp>
      <p:sp>
        <p:nvSpPr>
          <p:cNvPr id="12" name="Círculo: Vazio 11">
            <a:hlinkClick r:id="rId8"/>
            <a:extLst>
              <a:ext uri="{FF2B5EF4-FFF2-40B4-BE49-F238E27FC236}">
                <a16:creationId xmlns="" xmlns:a16="http://schemas.microsoft.com/office/drawing/2014/main" id="{BF4A6EBD-6655-4B5E-A04B-B2BC618DFB37}"/>
              </a:ext>
            </a:extLst>
          </p:cNvPr>
          <p:cNvSpPr/>
          <p:nvPr/>
        </p:nvSpPr>
        <p:spPr>
          <a:xfrm>
            <a:off x="4093582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3" name="Forma Livre: Forma 12">
            <a:extLst>
              <a:ext uri="{FF2B5EF4-FFF2-40B4-BE49-F238E27FC236}">
                <a16:creationId xmlns="" xmlns:a16="http://schemas.microsoft.com/office/drawing/2014/main" id="{9F57D35F-8FD0-49A9-BFAC-40C9E9205094}"/>
              </a:ext>
            </a:extLst>
          </p:cNvPr>
          <p:cNvSpPr/>
          <p:nvPr/>
        </p:nvSpPr>
        <p:spPr>
          <a:xfrm rot="17700000">
            <a:off x="4418666" y="2264668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i="1" dirty="0">
                <a:solidFill>
                  <a:srgbClr val="4D4D4D"/>
                </a:solidFill>
              </a:rPr>
              <a:t>EXECUÇÃO SPRINT</a:t>
            </a:r>
          </a:p>
        </p:txBody>
      </p:sp>
      <p:sp>
        <p:nvSpPr>
          <p:cNvPr id="18" name="Círculo: Vazio 17">
            <a:hlinkClick r:id="rId9"/>
            <a:extLst>
              <a:ext uri="{FF2B5EF4-FFF2-40B4-BE49-F238E27FC236}">
                <a16:creationId xmlns="" xmlns:a16="http://schemas.microsoft.com/office/drawing/2014/main" id="{31D80A53-A02B-474C-810C-589DC01EAF41}"/>
              </a:ext>
            </a:extLst>
          </p:cNvPr>
          <p:cNvSpPr/>
          <p:nvPr/>
        </p:nvSpPr>
        <p:spPr>
          <a:xfrm>
            <a:off x="5138170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6" name="Forma Livre: Forma 25">
            <a:extLst>
              <a:ext uri="{FF2B5EF4-FFF2-40B4-BE49-F238E27FC236}">
                <a16:creationId xmlns="" xmlns:a16="http://schemas.microsoft.com/office/drawing/2014/main" id="{15F45BA9-CD30-47C2-AFA9-35645CB504F5}"/>
              </a:ext>
            </a:extLst>
          </p:cNvPr>
          <p:cNvSpPr/>
          <p:nvPr/>
        </p:nvSpPr>
        <p:spPr>
          <a:xfrm rot="17700000">
            <a:off x="5480428" y="2280780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i="1" dirty="0">
                <a:solidFill>
                  <a:srgbClr val="4D4D4D"/>
                </a:solidFill>
              </a:rPr>
              <a:t>SPRINT REVIEW</a:t>
            </a:r>
          </a:p>
        </p:txBody>
      </p:sp>
      <p:sp>
        <p:nvSpPr>
          <p:cNvPr id="27" name="Círculo: Vazio 26">
            <a:hlinkClick r:id="rId10"/>
            <a:extLst>
              <a:ext uri="{FF2B5EF4-FFF2-40B4-BE49-F238E27FC236}">
                <a16:creationId xmlns="" xmlns:a16="http://schemas.microsoft.com/office/drawing/2014/main" id="{B3FCC66A-133D-4EE1-B8C2-447BC85B78E8}"/>
              </a:ext>
            </a:extLst>
          </p:cNvPr>
          <p:cNvSpPr/>
          <p:nvPr/>
        </p:nvSpPr>
        <p:spPr>
          <a:xfrm>
            <a:off x="6182758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8" name="Forma Livre: Forma 27">
            <a:extLst>
              <a:ext uri="{FF2B5EF4-FFF2-40B4-BE49-F238E27FC236}">
                <a16:creationId xmlns="" xmlns:a16="http://schemas.microsoft.com/office/drawing/2014/main" id="{FBAB3B96-97B1-4A61-B297-097B7854029F}"/>
              </a:ext>
            </a:extLst>
          </p:cNvPr>
          <p:cNvSpPr/>
          <p:nvPr/>
        </p:nvSpPr>
        <p:spPr>
          <a:xfrm rot="17700000">
            <a:off x="6525016" y="2280780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i="1" dirty="0">
                <a:solidFill>
                  <a:srgbClr val="4D4D4D"/>
                </a:solidFill>
              </a:rPr>
              <a:t>SPRINT RETROSPECTIVE</a:t>
            </a:r>
          </a:p>
        </p:txBody>
      </p:sp>
      <p:sp>
        <p:nvSpPr>
          <p:cNvPr id="29" name="Círculo: Vazio 28">
            <a:extLst>
              <a:ext uri="{FF2B5EF4-FFF2-40B4-BE49-F238E27FC236}">
                <a16:creationId xmlns="" xmlns:a16="http://schemas.microsoft.com/office/drawing/2014/main" id="{508A2FB6-08CA-48F9-A6B5-746F9E797B57}"/>
              </a:ext>
            </a:extLst>
          </p:cNvPr>
          <p:cNvSpPr/>
          <p:nvPr/>
        </p:nvSpPr>
        <p:spPr>
          <a:xfrm>
            <a:off x="7227345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orma Livre: Forma 29">
            <a:extLst>
              <a:ext uri="{FF2B5EF4-FFF2-40B4-BE49-F238E27FC236}">
                <a16:creationId xmlns="" xmlns:a16="http://schemas.microsoft.com/office/drawing/2014/main" id="{AB889091-7C8D-4A47-86B8-0B3730599208}"/>
              </a:ext>
            </a:extLst>
          </p:cNvPr>
          <p:cNvSpPr/>
          <p:nvPr/>
        </p:nvSpPr>
        <p:spPr>
          <a:xfrm rot="17700000">
            <a:off x="7569603" y="2280780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rgbClr val="4D4D4D"/>
                </a:solidFill>
              </a:rPr>
              <a:t>SYSTEM DEMO</a:t>
            </a:r>
          </a:p>
        </p:txBody>
      </p:sp>
      <p:sp>
        <p:nvSpPr>
          <p:cNvPr id="31" name="Círculo: Vazio 30">
            <a:extLst>
              <a:ext uri="{FF2B5EF4-FFF2-40B4-BE49-F238E27FC236}">
                <a16:creationId xmlns="" xmlns:a16="http://schemas.microsoft.com/office/drawing/2014/main" id="{C652FBB5-79B9-4C27-9D82-51714629CE4D}"/>
              </a:ext>
            </a:extLst>
          </p:cNvPr>
          <p:cNvSpPr/>
          <p:nvPr/>
        </p:nvSpPr>
        <p:spPr>
          <a:xfrm>
            <a:off x="8271933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Forma Livre: Forma 31">
            <a:extLst>
              <a:ext uri="{FF2B5EF4-FFF2-40B4-BE49-F238E27FC236}">
                <a16:creationId xmlns="" xmlns:a16="http://schemas.microsoft.com/office/drawing/2014/main" id="{484AA07E-8DC7-4D22-9237-CE48AE9CF939}"/>
              </a:ext>
            </a:extLst>
          </p:cNvPr>
          <p:cNvSpPr/>
          <p:nvPr/>
        </p:nvSpPr>
        <p:spPr>
          <a:xfrm rot="17700000">
            <a:off x="8614191" y="2280780"/>
            <a:ext cx="1207489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rgbClr val="4D4D4D"/>
                </a:solidFill>
              </a:rPr>
              <a:t>INSPECT AND ADAPT WORKSHOP</a:t>
            </a:r>
          </a:p>
        </p:txBody>
      </p:sp>
      <p:sp>
        <p:nvSpPr>
          <p:cNvPr id="33" name="Círculo: Vazio 32">
            <a:extLst>
              <a:ext uri="{FF2B5EF4-FFF2-40B4-BE49-F238E27FC236}">
                <a16:creationId xmlns="" xmlns:a16="http://schemas.microsoft.com/office/drawing/2014/main" id="{3589BFDD-03FD-44E2-9868-CBFB8FEEE164}"/>
              </a:ext>
            </a:extLst>
          </p:cNvPr>
          <p:cNvSpPr/>
          <p:nvPr/>
        </p:nvSpPr>
        <p:spPr>
          <a:xfrm>
            <a:off x="9316521" y="3072625"/>
            <a:ext cx="971344" cy="971344"/>
          </a:xfrm>
          <a:prstGeom prst="donut">
            <a:avLst>
              <a:gd name="adj" fmla="val 2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orma Livre: Forma 34">
            <a:extLst>
              <a:ext uri="{FF2B5EF4-FFF2-40B4-BE49-F238E27FC236}">
                <a16:creationId xmlns="" xmlns:a16="http://schemas.microsoft.com/office/drawing/2014/main" id="{FAFA9A58-036F-4E19-83C6-0E7E9593CE38}"/>
              </a:ext>
            </a:extLst>
          </p:cNvPr>
          <p:cNvSpPr/>
          <p:nvPr/>
        </p:nvSpPr>
        <p:spPr>
          <a:xfrm rot="17700000">
            <a:off x="9585428" y="2165642"/>
            <a:ext cx="1461572" cy="581916"/>
          </a:xfrm>
          <a:custGeom>
            <a:avLst/>
            <a:gdLst>
              <a:gd name="connsiteX0" fmla="*/ 0 w 1207489"/>
              <a:gd name="connsiteY0" fmla="*/ 0 h 581916"/>
              <a:gd name="connsiteX1" fmla="*/ 1207489 w 1207489"/>
              <a:gd name="connsiteY1" fmla="*/ 0 h 581916"/>
              <a:gd name="connsiteX2" fmla="*/ 1207489 w 1207489"/>
              <a:gd name="connsiteY2" fmla="*/ 581916 h 581916"/>
              <a:gd name="connsiteX3" fmla="*/ 0 w 1207489"/>
              <a:gd name="connsiteY3" fmla="*/ 581916 h 581916"/>
              <a:gd name="connsiteX4" fmla="*/ 0 w 1207489"/>
              <a:gd name="connsiteY4" fmla="*/ 0 h 5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489" h="581916">
                <a:moveTo>
                  <a:pt x="0" y="0"/>
                </a:moveTo>
                <a:lnTo>
                  <a:pt x="1207489" y="0"/>
                </a:lnTo>
                <a:lnTo>
                  <a:pt x="1207489" y="581916"/>
                </a:lnTo>
                <a:lnTo>
                  <a:pt x="0" y="5819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19" tIns="0" rIns="0" bIns="-1" numCol="1" spcCol="1270" anchor="ctr" anchorCtr="0">
            <a:no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b="1" dirty="0">
                <a:solidFill>
                  <a:srgbClr val="4D4D4D"/>
                </a:solidFill>
              </a:rPr>
              <a:t>PI PLANNING PI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9DF4DE81-A037-4298-9FFB-D7ED19D15EED}"/>
              </a:ext>
            </a:extLst>
          </p:cNvPr>
          <p:cNvSpPr txBox="1"/>
          <p:nvPr/>
        </p:nvSpPr>
        <p:spPr>
          <a:xfrm>
            <a:off x="3148296" y="2555626"/>
            <a:ext cx="712576" cy="180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000" dirty="0">
                <a:solidFill>
                  <a:srgbClr val="4D4D4D"/>
                </a:solidFill>
                <a:latin typeface="Simplon BP"/>
              </a:rPr>
              <a:t>SP1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693C6703-0A27-4463-9540-2ED9AEAA7D42}"/>
              </a:ext>
            </a:extLst>
          </p:cNvPr>
          <p:cNvSpPr txBox="1"/>
          <p:nvPr/>
        </p:nvSpPr>
        <p:spPr>
          <a:xfrm>
            <a:off x="3359893" y="2379271"/>
            <a:ext cx="712576" cy="180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000" dirty="0">
                <a:solidFill>
                  <a:srgbClr val="4D4D4D"/>
                </a:solidFill>
                <a:latin typeface="Simplon BP"/>
              </a:rPr>
              <a:t>SP2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2229FAA1-AEAC-408B-AAFA-207FC0DB00C8}"/>
              </a:ext>
            </a:extLst>
          </p:cNvPr>
          <p:cNvSpPr txBox="1"/>
          <p:nvPr/>
        </p:nvSpPr>
        <p:spPr>
          <a:xfrm>
            <a:off x="3642150" y="2177236"/>
            <a:ext cx="712576" cy="180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000" dirty="0">
                <a:solidFill>
                  <a:srgbClr val="4D4D4D"/>
                </a:solidFill>
                <a:latin typeface="Simplon BP"/>
              </a:rPr>
              <a:t>SP3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920964E4-0CEF-4B31-AC99-4B962B12FD07}"/>
              </a:ext>
            </a:extLst>
          </p:cNvPr>
          <p:cNvSpPr txBox="1"/>
          <p:nvPr/>
        </p:nvSpPr>
        <p:spPr>
          <a:xfrm>
            <a:off x="3988495" y="2036433"/>
            <a:ext cx="712576" cy="180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000" dirty="0">
                <a:solidFill>
                  <a:srgbClr val="4D4D4D"/>
                </a:solidFill>
                <a:latin typeface="Simplon BP"/>
              </a:rPr>
              <a:t>SP4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F8020CB3-E990-400D-95ED-A92C3B6A5BFA}"/>
              </a:ext>
            </a:extLst>
          </p:cNvPr>
          <p:cNvSpPr txBox="1"/>
          <p:nvPr/>
        </p:nvSpPr>
        <p:spPr>
          <a:xfrm>
            <a:off x="4328687" y="1903962"/>
            <a:ext cx="712576" cy="180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000" dirty="0">
                <a:solidFill>
                  <a:srgbClr val="4D4D4D"/>
                </a:solidFill>
                <a:latin typeface="Simplon BP"/>
              </a:rPr>
              <a:t>SP5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014EB67D-CD4A-4155-9928-04F9E71D9114}"/>
              </a:ext>
            </a:extLst>
          </p:cNvPr>
          <p:cNvSpPr txBox="1"/>
          <p:nvPr/>
        </p:nvSpPr>
        <p:spPr>
          <a:xfrm>
            <a:off x="4119213" y="4324914"/>
            <a:ext cx="1080135" cy="1219200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b="1" dirty="0">
                <a:solidFill>
                  <a:srgbClr val="4D4D4D"/>
                </a:solidFill>
                <a:latin typeface="Simplon BP"/>
              </a:rPr>
              <a:t>PI </a:t>
            </a:r>
            <a:r>
              <a:rPr lang="pt-BR" b="1" dirty="0" smtClean="0">
                <a:solidFill>
                  <a:srgbClr val="4D4D4D"/>
                </a:solidFill>
                <a:latin typeface="Simplon BP"/>
              </a:rPr>
              <a:t>1 </a:t>
            </a:r>
            <a:r>
              <a:rPr lang="pt-BR" dirty="0" smtClean="0">
                <a:solidFill>
                  <a:srgbClr val="4D4D4D"/>
                </a:solidFill>
                <a:latin typeface="Simplon BP"/>
              </a:rPr>
              <a:t>( 6 a 10 semanas)</a:t>
            </a:r>
            <a:endParaRPr lang="pt-BR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74FB4306-E34B-4992-9AA6-2467057E4B42}"/>
              </a:ext>
            </a:extLst>
          </p:cNvPr>
          <p:cNvSpPr txBox="1"/>
          <p:nvPr/>
        </p:nvSpPr>
        <p:spPr>
          <a:xfrm>
            <a:off x="11651932" y="5158848"/>
            <a:ext cx="1080135" cy="1219200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sz="2000" b="1" dirty="0">
                <a:solidFill>
                  <a:srgbClr val="4D4D4D"/>
                </a:solidFill>
                <a:latin typeface="Simplon BP"/>
              </a:rPr>
              <a:t>....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1930249" y="5118507"/>
            <a:ext cx="73628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Seta para a direita 47"/>
          <p:cNvSpPr/>
          <p:nvPr/>
        </p:nvSpPr>
        <p:spPr>
          <a:xfrm>
            <a:off x="9372509" y="5288608"/>
            <a:ext cx="2279423" cy="1278935"/>
          </a:xfrm>
          <a:prstGeom prst="rightArrow">
            <a:avLst/>
          </a:prstGeom>
          <a:noFill/>
          <a:ln w="139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003" tIns="56501" rIns="113003" bIns="56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65013"/>
            <a:endParaRPr lang="pt-BR" sz="1300" dirty="0" smtClean="0">
              <a:solidFill>
                <a:srgbClr val="4D4D4D"/>
              </a:solidFill>
            </a:endParaRPr>
          </a:p>
          <a:p>
            <a:pPr algn="ctr" defTabSz="565013"/>
            <a:endParaRPr lang="pt-BR" sz="1300" dirty="0">
              <a:solidFill>
                <a:srgbClr val="4D4D4D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014EB67D-CD4A-4155-9928-04F9E71D9114}"/>
              </a:ext>
            </a:extLst>
          </p:cNvPr>
          <p:cNvSpPr txBox="1"/>
          <p:nvPr/>
        </p:nvSpPr>
        <p:spPr>
          <a:xfrm>
            <a:off x="9968579" y="4349809"/>
            <a:ext cx="1080135" cy="1219200"/>
          </a:xfrm>
          <a:prstGeom prst="rect">
            <a:avLst/>
          </a:prstGeom>
        </p:spPr>
        <p:txBody>
          <a:bodyPr vert="horz" wrap="none" lIns="113003" tIns="56501" rIns="113003" bIns="56501" rtlCol="0" anchor="ctr">
            <a:noAutofit/>
          </a:bodyPr>
          <a:lstStyle/>
          <a:p>
            <a:pPr defTabSz="565013"/>
            <a:r>
              <a:rPr lang="pt-BR" b="1" dirty="0">
                <a:solidFill>
                  <a:srgbClr val="4D4D4D"/>
                </a:solidFill>
                <a:latin typeface="Simplon BP"/>
              </a:rPr>
              <a:t>PI </a:t>
            </a:r>
            <a:r>
              <a:rPr lang="pt-BR" b="1" dirty="0" smtClean="0">
                <a:solidFill>
                  <a:srgbClr val="4D4D4D"/>
                </a:solidFill>
                <a:latin typeface="Simplon BP"/>
              </a:rPr>
              <a:t>2</a:t>
            </a:r>
            <a:endParaRPr lang="pt-BR" dirty="0">
              <a:solidFill>
                <a:srgbClr val="4D4D4D"/>
              </a:solidFill>
              <a:latin typeface="Simplon BP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9317501" y="5118507"/>
            <a:ext cx="2334431" cy="403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53" y="5713623"/>
            <a:ext cx="272646" cy="3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49" y="3079562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Botão de ação: Avançar ou Próximo 46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  <p:pic>
        <p:nvPicPr>
          <p:cNvPr id="51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96" y="3084181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34" y="3127753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14" y="3109126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72" y="3127753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4341" y="6392505"/>
            <a:ext cx="31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4D4D4D"/>
                </a:solidFill>
                <a:latin typeface="Simplon BP"/>
                <a:hlinkClick r:id="rId13"/>
              </a:rPr>
              <a:t>WIKI PROGRAMA BIMODAL</a:t>
            </a:r>
            <a:endParaRPr lang="pt-BR" dirty="0">
              <a:solidFill>
                <a:srgbClr val="4D4D4D"/>
              </a:solidFill>
              <a:latin typeface="Simplon BP"/>
            </a:endParaRPr>
          </a:p>
        </p:txBody>
      </p:sp>
      <p:pic>
        <p:nvPicPr>
          <p:cNvPr id="55" name="Picture 2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63" y="6422067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659" y="5366637"/>
            <a:ext cx="272646" cy="3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5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26" grpId="0"/>
      <p:bldP spid="28" grpId="0"/>
      <p:bldP spid="30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4992" y="247623"/>
            <a:ext cx="8230482" cy="379893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pPr defTabSz="565099">
              <a:lnSpc>
                <a:spcPts val="4450"/>
              </a:lnSpc>
            </a:pPr>
            <a:r>
              <a:rPr lang="en-US" sz="3500" dirty="0" err="1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Atividades</a:t>
            </a:r>
            <a:r>
              <a:rPr lang="en-US" sz="3500" dirty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500" dirty="0" err="1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</a:t>
            </a:r>
            <a:r>
              <a:rPr lang="en-US" sz="3500" dirty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PI planning</a:t>
            </a:r>
          </a:p>
        </p:txBody>
      </p:sp>
      <p:sp>
        <p:nvSpPr>
          <p:cNvPr id="15" name="AutoShape 4" descr="Resultado de imagem para boneco gravata"/>
          <p:cNvSpPr>
            <a:spLocks noChangeAspect="1" noChangeArrowheads="1"/>
          </p:cNvSpPr>
          <p:nvPr/>
        </p:nvSpPr>
        <p:spPr bwMode="auto">
          <a:xfrm>
            <a:off x="850901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defTabSz="457166"/>
            <a:endParaRPr lang="pt-BR" sz="1900">
              <a:solidFill>
                <a:prstClr val="black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0904" y="1380936"/>
            <a:ext cx="10301851" cy="552329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1165226" y="787052"/>
            <a:ext cx="9709150" cy="484363"/>
            <a:chOff x="469900" y="739426"/>
            <a:chExt cx="9709150" cy="484362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729" y="760786"/>
              <a:ext cx="428415" cy="428415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544" y="753888"/>
              <a:ext cx="428415" cy="428415"/>
            </a:xfrm>
            <a:prstGeom prst="rect">
              <a:avLst/>
            </a:prstGeom>
          </p:spPr>
        </p:pic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492" y="739426"/>
              <a:ext cx="428415" cy="428415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06" y="753887"/>
              <a:ext cx="428415" cy="428415"/>
            </a:xfrm>
            <a:prstGeom prst="rect">
              <a:avLst/>
            </a:prstGeom>
          </p:spPr>
        </p:pic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3721" y="753887"/>
              <a:ext cx="428415" cy="428415"/>
            </a:xfrm>
            <a:prstGeom prst="rect">
              <a:avLst/>
            </a:prstGeom>
          </p:spPr>
        </p:pic>
        <p:sp>
          <p:nvSpPr>
            <p:cNvPr id="68" name="Divisa 67"/>
            <p:cNvSpPr/>
            <p:nvPr/>
          </p:nvSpPr>
          <p:spPr>
            <a:xfrm>
              <a:off x="469900" y="753888"/>
              <a:ext cx="3314700" cy="469900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 err="1">
                  <a:solidFill>
                    <a:prstClr val="black"/>
                  </a:solidFill>
                </a:rPr>
                <a:t>Pré</a:t>
              </a:r>
              <a:r>
                <a:rPr lang="pt-BR" sz="1900" dirty="0">
                  <a:solidFill>
                    <a:prstClr val="black"/>
                  </a:solidFill>
                </a:rPr>
                <a:t> PI Planning</a:t>
              </a:r>
            </a:p>
          </p:txBody>
        </p:sp>
        <p:sp>
          <p:nvSpPr>
            <p:cNvPr id="69" name="Divisa 68"/>
            <p:cNvSpPr/>
            <p:nvPr/>
          </p:nvSpPr>
          <p:spPr>
            <a:xfrm>
              <a:off x="364490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PI Planning</a:t>
              </a:r>
            </a:p>
          </p:txBody>
        </p:sp>
        <p:sp>
          <p:nvSpPr>
            <p:cNvPr id="70" name="Divisa 69"/>
            <p:cNvSpPr/>
            <p:nvPr/>
          </p:nvSpPr>
          <p:spPr>
            <a:xfrm>
              <a:off x="686435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Pós PI Planning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051218" y="1848113"/>
            <a:ext cx="9892715" cy="39397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2400" b="1" dirty="0" smtClean="0">
                <a:latin typeface="Simplon BP"/>
              </a:rPr>
              <a:t>Reuniões de Acionamento (ocorre de 15 em 15 dias)</a:t>
            </a:r>
          </a:p>
          <a:p>
            <a:endParaRPr lang="pt-BR" sz="2000" dirty="0">
              <a:latin typeface="Simplon BP"/>
            </a:endParaRPr>
          </a:p>
          <a:p>
            <a:pPr marL="285750" indent="-285750" defTabSz="457166">
              <a:buFont typeface="Arial" panose="020B0604020202020204" pitchFamily="34" charset="0"/>
              <a:buChar char="•"/>
            </a:pPr>
            <a:r>
              <a:rPr lang="pt-BR" b="1" dirty="0" err="1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PO´s</a:t>
            </a:r>
            <a:r>
              <a:rPr lang="pt-BR" b="1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dirty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de outras </a:t>
            </a:r>
            <a:r>
              <a:rPr lang="pt-BR" b="1" dirty="0" err="1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Squads</a:t>
            </a:r>
            <a:r>
              <a:rPr lang="pt-BR" b="1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b="1" dirty="0" err="1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GP´s</a:t>
            </a:r>
            <a:r>
              <a:rPr lang="pt-BR" b="1" dirty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 de demandas de </a:t>
            </a:r>
            <a:r>
              <a:rPr lang="pt-BR" b="1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legados: </a:t>
            </a:r>
            <a:r>
              <a:rPr lang="pt-BR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Trazem novas demandas para o </a:t>
            </a:r>
            <a:r>
              <a:rPr lang="pt-BR" dirty="0" err="1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r>
              <a:rPr lang="pt-BR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 da Tribo, tais como:</a:t>
            </a:r>
            <a:r>
              <a:rPr lang="pt-BR" b="1" dirty="0" smtClean="0">
                <a:latin typeface="Simplon BP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dirty="0" smtClean="0">
                <a:solidFill>
                  <a:srgbClr val="4D4D4D"/>
                </a:solidFill>
                <a:latin typeface="Simplon BP"/>
              </a:rPr>
              <a:t>Necessidades de sincronismo com DSOL, TI do legado e com as outras tribos.</a:t>
            </a:r>
            <a:endParaRPr lang="pt-BR" dirty="0">
              <a:solidFill>
                <a:srgbClr val="4D4D4D"/>
              </a:solidFill>
              <a:latin typeface="Simplon BP"/>
            </a:endParaRPr>
          </a:p>
          <a:p>
            <a:pPr defTabSz="457166"/>
            <a:endParaRPr lang="pt-BR" dirty="0">
              <a:solidFill>
                <a:srgbClr val="4D4D4D"/>
              </a:solidFill>
              <a:latin typeface="Simplon B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Simplon BP"/>
              </a:rPr>
              <a:t>PM -</a:t>
            </a:r>
            <a:r>
              <a:rPr lang="pt-BR" dirty="0" smtClean="0">
                <a:latin typeface="Simplon BP"/>
              </a:rPr>
              <a:t> Faz o refinamento funcional do </a:t>
            </a:r>
            <a:r>
              <a:rPr lang="pt-BR" dirty="0" err="1" smtClean="0">
                <a:latin typeface="Simplon BP"/>
              </a:rPr>
              <a:t>backlog</a:t>
            </a:r>
            <a:r>
              <a:rPr lang="pt-BR" dirty="0" smtClean="0">
                <a:latin typeface="Simplon BP"/>
              </a:rPr>
              <a:t> e priorização</a:t>
            </a:r>
          </a:p>
          <a:p>
            <a:endParaRPr lang="pt-BR" b="1" dirty="0">
              <a:latin typeface="Simplon B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>
                <a:latin typeface="Simplon BP"/>
              </a:rPr>
              <a:t>POs</a:t>
            </a:r>
            <a:r>
              <a:rPr lang="pt-BR" b="1" dirty="0" smtClean="0">
                <a:latin typeface="Simplon BP"/>
              </a:rPr>
              <a:t> das </a:t>
            </a:r>
            <a:r>
              <a:rPr lang="pt-BR" b="1" dirty="0" err="1" smtClean="0">
                <a:latin typeface="Simplon BP"/>
              </a:rPr>
              <a:t>Squads</a:t>
            </a:r>
            <a:r>
              <a:rPr lang="pt-BR" b="1" dirty="0" smtClean="0">
                <a:latin typeface="Simplon BP"/>
              </a:rPr>
              <a:t> da Tribo: </a:t>
            </a:r>
            <a:r>
              <a:rPr lang="pt-BR" dirty="0" smtClean="0">
                <a:latin typeface="Simplon BP"/>
              </a:rPr>
              <a:t>Entendimento das demandas que estão entrando no </a:t>
            </a:r>
            <a:r>
              <a:rPr lang="pt-BR" dirty="0" err="1" smtClean="0">
                <a:latin typeface="Simplon BP"/>
              </a:rPr>
              <a:t>backlog</a:t>
            </a:r>
            <a:endParaRPr lang="pt-BR" dirty="0" smtClean="0">
              <a:latin typeface="Simplon BP"/>
            </a:endParaRPr>
          </a:p>
          <a:p>
            <a:endParaRPr lang="pt-BR" dirty="0">
              <a:latin typeface="Simplon B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Simplon BP"/>
              </a:rPr>
              <a:t>Time: </a:t>
            </a:r>
            <a:r>
              <a:rPr lang="pt-BR" dirty="0" smtClean="0">
                <a:latin typeface="Simplon BP"/>
              </a:rPr>
              <a:t>Faz levantamento de informações para tratar o </a:t>
            </a:r>
            <a:r>
              <a:rPr lang="pt-BR" dirty="0" err="1" smtClean="0">
                <a:latin typeface="Simplon BP"/>
              </a:rPr>
              <a:t>backlog</a:t>
            </a:r>
            <a:r>
              <a:rPr lang="pt-BR" dirty="0" smtClean="0">
                <a:latin typeface="Simplon BP"/>
              </a:rPr>
              <a:t>, tais como: DAS, Datas estimadas de construção, TI e Implantação.</a:t>
            </a:r>
            <a:endParaRPr lang="pt-BR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7" name="Botão de ação: Retornar 16">
            <a:hlinkClick r:id="rId4" action="ppaction://hlinksldjump" highlightClick="1"/>
          </p:cNvPr>
          <p:cNvSpPr/>
          <p:nvPr/>
        </p:nvSpPr>
        <p:spPr>
          <a:xfrm>
            <a:off x="11679595" y="6429325"/>
            <a:ext cx="311257" cy="287996"/>
          </a:xfrm>
          <a:prstGeom prst="actionButtonReturn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05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4992" y="247623"/>
            <a:ext cx="7525134" cy="4251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A02BFF"/>
                </a:solidFill>
              </a:rPr>
              <a:t>Atividades</a:t>
            </a:r>
            <a:r>
              <a:rPr lang="en-US" dirty="0" smtClean="0">
                <a:solidFill>
                  <a:srgbClr val="A02BFF"/>
                </a:solidFill>
              </a:rPr>
              <a:t> da PI planning</a:t>
            </a:r>
            <a:endParaRPr lang="en-US" dirty="0">
              <a:solidFill>
                <a:srgbClr val="A02BFF"/>
              </a:solidFill>
            </a:endParaRPr>
          </a:p>
        </p:txBody>
      </p:sp>
      <p:sp>
        <p:nvSpPr>
          <p:cNvPr id="28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69213" y="1341691"/>
            <a:ext cx="9856725" cy="4647287"/>
          </a:xfrm>
          <a:prstGeom prst="rect">
            <a:avLst/>
          </a:prstGeom>
        </p:spPr>
        <p:txBody>
          <a:bodyPr lIns="91433" tIns="45716" rIns="91433" bIns="45716"/>
          <a:lstStyle/>
          <a:p>
            <a:pPr lvl="0"/>
            <a:r>
              <a:rPr lang="pt-BR" sz="1900" dirty="0">
                <a:latin typeface="Simplon BP Regular" pitchFamily="2" charset="0"/>
              </a:rPr>
              <a:t>Reunião para planejamento da próxima PI, com a seguinte agenda básica:</a:t>
            </a:r>
          </a:p>
          <a:p>
            <a:pPr marL="0" indent="0">
              <a:buNone/>
            </a:pPr>
            <a:endParaRPr lang="pt-BR" sz="2000" dirty="0">
              <a:latin typeface="Simplon BP Regular" pitchFamily="2" charset="0"/>
            </a:endParaRPr>
          </a:p>
          <a:p>
            <a:pPr lvl="0"/>
            <a:endParaRPr lang="pt-BR" sz="2000" dirty="0">
              <a:latin typeface="Simplon BP Regular" pitchFamily="2" charset="0"/>
            </a:endParaRPr>
          </a:p>
          <a:p>
            <a:pPr lvl="0"/>
            <a:endParaRPr lang="pt-BR" sz="2000" dirty="0">
              <a:latin typeface="Simplon BP Regular" pitchFamily="2" charset="0"/>
            </a:endParaRPr>
          </a:p>
          <a:p>
            <a:pPr marL="0" indent="0">
              <a:buNone/>
            </a:pPr>
            <a:endParaRPr lang="pt-BR" sz="2000" dirty="0">
              <a:latin typeface="Simplon BP Regular" pitchFamily="2" charset="0"/>
            </a:endParaRPr>
          </a:p>
          <a:p>
            <a:pPr lvl="0"/>
            <a:endParaRPr lang="pt-BR" sz="1900" dirty="0">
              <a:latin typeface="Simplon BP Regular" pitchFamily="2" charset="0"/>
            </a:endParaRPr>
          </a:p>
          <a:p>
            <a:pPr lvl="0"/>
            <a:r>
              <a:rPr lang="pt-BR" sz="1800" b="1" dirty="0" smtClean="0">
                <a:latin typeface="Simplon BP Regular" pitchFamily="2" charset="0"/>
              </a:rPr>
              <a:t>PM</a:t>
            </a:r>
            <a:r>
              <a:rPr lang="pt-BR" sz="1800" dirty="0" smtClean="0">
                <a:latin typeface="Simplon BP Regular" pitchFamily="2" charset="0"/>
              </a:rPr>
              <a:t>: Apresenta as </a:t>
            </a:r>
            <a:r>
              <a:rPr lang="pt-BR" sz="1800" dirty="0">
                <a:latin typeface="Simplon BP Regular" pitchFamily="2" charset="0"/>
              </a:rPr>
              <a:t>demandas captadas nas </a:t>
            </a:r>
            <a:r>
              <a:rPr lang="pt-BR" sz="1800" dirty="0" smtClean="0">
                <a:latin typeface="Simplon BP Regular" pitchFamily="2" charset="0"/>
              </a:rPr>
              <a:t>Reuniões </a:t>
            </a:r>
            <a:r>
              <a:rPr lang="pt-BR" sz="1800" dirty="0">
                <a:latin typeface="Simplon BP Regular" pitchFamily="2" charset="0"/>
              </a:rPr>
              <a:t>de </a:t>
            </a:r>
            <a:r>
              <a:rPr lang="pt-BR" sz="1800" dirty="0" smtClean="0">
                <a:latin typeface="Simplon BP Regular" pitchFamily="2" charset="0"/>
              </a:rPr>
              <a:t>Acionamento</a:t>
            </a:r>
            <a:r>
              <a:rPr lang="pt-BR" sz="1900" dirty="0" smtClean="0">
                <a:latin typeface="Simplon BP Regular" pitchFamily="2" charset="0"/>
              </a:rPr>
              <a:t>.</a:t>
            </a:r>
            <a:endParaRPr lang="pt-BR" sz="1900" dirty="0">
              <a:latin typeface="Simplon BP Regular" pitchFamily="2" charset="0"/>
            </a:endParaRPr>
          </a:p>
          <a:p>
            <a:pPr lvl="0"/>
            <a:r>
              <a:rPr lang="pt-BR" sz="1800" b="1" dirty="0" smtClean="0">
                <a:latin typeface="Simplon BP Regular" pitchFamily="2" charset="0"/>
              </a:rPr>
              <a:t>Qualidade </a:t>
            </a:r>
            <a:r>
              <a:rPr lang="pt-BR" sz="1800" dirty="0" smtClean="0">
                <a:latin typeface="Simplon BP Regular" pitchFamily="2" charset="0"/>
              </a:rPr>
              <a:t>apresenta</a:t>
            </a:r>
            <a:r>
              <a:rPr lang="pt-BR" sz="1800" dirty="0">
                <a:latin typeface="Simplon BP Regular" pitchFamily="2" charset="0"/>
              </a:rPr>
              <a:t>: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Casamento das datas da PI com a Próxima Release;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Janelas de Migração de Ambientes durante a próxima PI;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Datas de Geração de Massas</a:t>
            </a:r>
          </a:p>
          <a:p>
            <a:r>
              <a:rPr lang="pt-BR" sz="1800" b="1" dirty="0">
                <a:latin typeface="Simplon BP Regular" pitchFamily="2" charset="0"/>
              </a:rPr>
              <a:t>Produtos do PI Planning</a:t>
            </a:r>
            <a:r>
              <a:rPr lang="pt-BR" sz="1800" dirty="0">
                <a:latin typeface="Simplon BP Regular" pitchFamily="2" charset="0"/>
              </a:rPr>
              <a:t>: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Planejamento consolidado da Tribo para as próximas 10 semanas;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Planejamento das dependências com Modo 1 , Tribo de serviços e esteira de Release;</a:t>
            </a:r>
          </a:p>
          <a:p>
            <a:pPr lvl="1"/>
            <a:r>
              <a:rPr lang="pt-BR" sz="1400" dirty="0">
                <a:latin typeface="Simplon BP Regular" pitchFamily="2" charset="0"/>
              </a:rPr>
              <a:t>Candidatura das </a:t>
            </a:r>
            <a:r>
              <a:rPr lang="pt-BR" sz="1400" dirty="0" err="1">
                <a:latin typeface="Simplon BP Regular" pitchFamily="2" charset="0"/>
              </a:rPr>
              <a:t>Features</a:t>
            </a:r>
            <a:r>
              <a:rPr lang="pt-BR" sz="1400" dirty="0">
                <a:latin typeface="Simplon BP Regular" pitchFamily="2" charset="0"/>
              </a:rPr>
              <a:t> da PI de acordo com Cronograma de Release;</a:t>
            </a:r>
          </a:p>
          <a:p>
            <a:pPr lvl="1"/>
            <a:endParaRPr lang="pt-BR" sz="1600" dirty="0">
              <a:latin typeface="Simplon BP Regular" pitchFamily="2" charset="0"/>
            </a:endParaRPr>
          </a:p>
          <a:p>
            <a:pPr lvl="1"/>
            <a:endParaRPr lang="pt-BR" sz="1600" dirty="0">
              <a:latin typeface="Simplon BP Regular" pitchFamily="2" charset="0"/>
            </a:endParaRPr>
          </a:p>
          <a:p>
            <a:pPr lvl="1"/>
            <a:endParaRPr lang="pt-BR" sz="1600" dirty="0">
              <a:latin typeface="Simplon BP Regular" pitchFamily="2" charset="0"/>
            </a:endParaRPr>
          </a:p>
          <a:p>
            <a:pPr lvl="1"/>
            <a:endParaRPr lang="pt-BR" sz="1700" dirty="0">
              <a:latin typeface="Simplon BP Regular" pitchFamily="2" charset="0"/>
            </a:endParaRPr>
          </a:p>
          <a:p>
            <a:pPr lvl="0"/>
            <a:endParaRPr lang="pt-BR" sz="2100" dirty="0">
              <a:latin typeface="Simplon BP Regular" pitchFamily="2" charset="0"/>
            </a:endParaRPr>
          </a:p>
          <a:p>
            <a:pPr lvl="0"/>
            <a:endParaRPr lang="pt-BR" sz="1700" dirty="0">
              <a:latin typeface="Simplon BP Regular" pitchFamily="2" charset="0"/>
            </a:endParaRPr>
          </a:p>
          <a:p>
            <a:pPr lvl="1"/>
            <a:endParaRPr lang="pt-BR" sz="1700" dirty="0">
              <a:latin typeface="Simplon BP Regular" pitchFamily="2" charset="0"/>
            </a:endParaRPr>
          </a:p>
          <a:p>
            <a:pPr marL="0" indent="0">
              <a:buNone/>
            </a:pPr>
            <a:endParaRPr lang="en-US" dirty="0">
              <a:latin typeface="Simplon BP Regular" pitchFamily="2" charset="0"/>
            </a:endParaRPr>
          </a:p>
        </p:txBody>
      </p:sp>
      <p:pic>
        <p:nvPicPr>
          <p:cNvPr id="32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t="45302" r="61201" b="43932"/>
          <a:stretch/>
        </p:blipFill>
        <p:spPr bwMode="auto">
          <a:xfrm>
            <a:off x="8003580" y="2789480"/>
            <a:ext cx="833412" cy="3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visa 16"/>
          <p:cNvSpPr/>
          <p:nvPr/>
        </p:nvSpPr>
        <p:spPr>
          <a:xfrm>
            <a:off x="829012" y="3233629"/>
            <a:ext cx="1562484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Apresentação</a:t>
            </a:r>
          </a:p>
        </p:txBody>
      </p:sp>
      <p:sp>
        <p:nvSpPr>
          <p:cNvPr id="18" name="Divisa 17"/>
          <p:cNvSpPr/>
          <p:nvPr/>
        </p:nvSpPr>
        <p:spPr>
          <a:xfrm>
            <a:off x="2327997" y="3233629"/>
            <a:ext cx="1676201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Visão/</a:t>
            </a:r>
            <a:r>
              <a:rPr lang="pt-BR" sz="1200" dirty="0" err="1">
                <a:solidFill>
                  <a:prstClr val="black"/>
                </a:solidFill>
                <a:latin typeface="Simplon BP"/>
              </a:rPr>
              <a:t>Features</a:t>
            </a:r>
            <a:endParaRPr lang="pt-BR" sz="1200" dirty="0">
              <a:solidFill>
                <a:prstClr val="black"/>
              </a:solidFill>
              <a:latin typeface="Simplon BP"/>
            </a:endParaRPr>
          </a:p>
        </p:txBody>
      </p:sp>
      <p:sp>
        <p:nvSpPr>
          <p:cNvPr id="19" name="Divisa 18"/>
          <p:cNvSpPr/>
          <p:nvPr/>
        </p:nvSpPr>
        <p:spPr>
          <a:xfrm>
            <a:off x="3961039" y="3233629"/>
            <a:ext cx="1134185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Arquitetura</a:t>
            </a:r>
          </a:p>
        </p:txBody>
      </p:sp>
      <p:sp>
        <p:nvSpPr>
          <p:cNvPr id="20" name="Divisa 19"/>
          <p:cNvSpPr/>
          <p:nvPr/>
        </p:nvSpPr>
        <p:spPr>
          <a:xfrm>
            <a:off x="5030837" y="3233629"/>
            <a:ext cx="1136299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Processos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05" y="1779289"/>
            <a:ext cx="2357006" cy="1874317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 rot="759848">
            <a:off x="8682335" y="1827637"/>
            <a:ext cx="1377492" cy="720348"/>
          </a:xfrm>
          <a:prstGeom prst="rect">
            <a:avLst/>
          </a:prstGeom>
        </p:spPr>
        <p:txBody>
          <a:bodyPr vert="horz" wrap="square" lIns="91433" tIns="45716" rIns="91433" bIns="45716" rtlCol="0" anchor="ctr">
            <a:noAutofit/>
          </a:bodyPr>
          <a:lstStyle>
            <a:defPPr>
              <a:defRPr lang="en-US"/>
            </a:defPPr>
            <a:lvl1pPr algn="ctr">
              <a:defRPr sz="1400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defTabSz="457166"/>
            <a:r>
              <a:rPr lang="pt-BR" dirty="0"/>
              <a:t>Planejamento e apresentação</a:t>
            </a:r>
          </a:p>
        </p:txBody>
      </p:sp>
      <p:sp>
        <p:nvSpPr>
          <p:cNvPr id="23" name="CaixaDeTexto 22"/>
          <p:cNvSpPr txBox="1"/>
          <p:nvPr/>
        </p:nvSpPr>
        <p:spPr>
          <a:xfrm rot="20840261">
            <a:off x="7216984" y="1951181"/>
            <a:ext cx="1136229" cy="493459"/>
          </a:xfrm>
          <a:prstGeom prst="rect">
            <a:avLst/>
          </a:prstGeom>
        </p:spPr>
        <p:txBody>
          <a:bodyPr vert="horz" wrap="squar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rgbClr val="4D4D4D"/>
                </a:solidFill>
                <a:latin typeface="Simplon BP"/>
              </a:rPr>
              <a:t>Votação</a:t>
            </a:r>
          </a:p>
          <a:p>
            <a:pPr algn="ctr" defTabSz="457166"/>
            <a:r>
              <a:rPr lang="pt-BR" sz="1400" dirty="0">
                <a:solidFill>
                  <a:srgbClr val="4D4D4D"/>
                </a:solidFill>
                <a:latin typeface="Simplon BP"/>
              </a:rPr>
              <a:t> e </a:t>
            </a:r>
          </a:p>
          <a:p>
            <a:pPr algn="ctr" defTabSz="457166"/>
            <a:r>
              <a:rPr lang="pt-BR" sz="1400" dirty="0">
                <a:solidFill>
                  <a:srgbClr val="4D4D4D"/>
                </a:solidFill>
                <a:latin typeface="Simplon BP"/>
              </a:rPr>
              <a:t>ajuste</a:t>
            </a:r>
          </a:p>
        </p:txBody>
      </p:sp>
      <p:sp>
        <p:nvSpPr>
          <p:cNvPr id="24" name="Divisa 23"/>
          <p:cNvSpPr/>
          <p:nvPr/>
        </p:nvSpPr>
        <p:spPr>
          <a:xfrm>
            <a:off x="9772441" y="3233629"/>
            <a:ext cx="1429060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Retrospectiva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1" y="2788351"/>
            <a:ext cx="885083" cy="347024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2503826" y="2391118"/>
            <a:ext cx="119288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P. M</a:t>
            </a:r>
            <a:r>
              <a:rPr lang="pt-BR" sz="1400" dirty="0" smtClean="0">
                <a:solidFill>
                  <a:srgbClr val="4D4D4D"/>
                </a:solidFill>
              </a:rPr>
              <a:t>.</a:t>
            </a:r>
            <a:endParaRPr lang="pt-BR" sz="1400" dirty="0">
              <a:solidFill>
                <a:srgbClr val="4D4D4D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021" y="2761708"/>
            <a:ext cx="630078" cy="424165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3753784" y="2673458"/>
            <a:ext cx="141312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S. A</a:t>
            </a:r>
          </a:p>
          <a:p>
            <a:pPr algn="ctr" defTabSz="457166"/>
            <a:r>
              <a:rPr lang="pt-BR" sz="1400" dirty="0" smtClean="0">
                <a:solidFill>
                  <a:srgbClr val="4D4D4D"/>
                </a:solidFill>
              </a:rPr>
              <a:t>.</a:t>
            </a:r>
            <a:endParaRPr lang="pt-BR" sz="1400" dirty="0">
              <a:solidFill>
                <a:srgbClr val="4D4D4D"/>
              </a:solidFill>
            </a:endParaRPr>
          </a:p>
          <a:p>
            <a:pPr algn="ctr" defTabSz="457166"/>
            <a:endParaRPr lang="pt-BR" sz="1400" b="1" dirty="0">
              <a:solidFill>
                <a:srgbClr val="4D4D4D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612" y="2745993"/>
            <a:ext cx="596325" cy="43174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4955611" y="2465909"/>
            <a:ext cx="141312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R. T. E</a:t>
            </a:r>
            <a:r>
              <a:rPr lang="pt-BR" sz="1400" dirty="0" smtClean="0">
                <a:solidFill>
                  <a:srgbClr val="4D4D4D"/>
                </a:solidFill>
              </a:rPr>
              <a:t>.</a:t>
            </a:r>
            <a:endParaRPr lang="pt-BR" sz="1400" dirty="0">
              <a:solidFill>
                <a:srgbClr val="4D4D4D"/>
              </a:solidFill>
            </a:endParaRPr>
          </a:p>
        </p:txBody>
      </p:sp>
      <p:pic>
        <p:nvPicPr>
          <p:cNvPr id="33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4" t="43059" r="5845" b="43932"/>
          <a:stretch/>
        </p:blipFill>
        <p:spPr bwMode="auto">
          <a:xfrm>
            <a:off x="1350446" y="2697451"/>
            <a:ext cx="710119" cy="4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7713723" y="2392661"/>
            <a:ext cx="141312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 err="1">
                <a:solidFill>
                  <a:srgbClr val="4D4D4D"/>
                </a:solidFill>
              </a:rPr>
              <a:t>Squads</a:t>
            </a:r>
            <a:endParaRPr lang="pt-BR" sz="1400" dirty="0">
              <a:solidFill>
                <a:srgbClr val="4D4D4D"/>
              </a:solidFill>
            </a:endParaRPr>
          </a:p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Qualidade</a:t>
            </a:r>
          </a:p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Modo 1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070963" y="2361349"/>
            <a:ext cx="119288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 err="1">
                <a:solidFill>
                  <a:srgbClr val="4D4D4D"/>
                </a:solidFill>
              </a:rPr>
              <a:t>Stakeholders</a:t>
            </a:r>
            <a:r>
              <a:rPr lang="pt-BR" sz="1400" dirty="0">
                <a:solidFill>
                  <a:srgbClr val="4D4D4D"/>
                </a:solidFill>
              </a:rPr>
              <a:t>/</a:t>
            </a:r>
          </a:p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Negócio</a:t>
            </a:r>
          </a:p>
        </p:txBody>
      </p:sp>
      <p:pic>
        <p:nvPicPr>
          <p:cNvPr id="36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t="45302" r="61201" b="43932"/>
          <a:stretch/>
        </p:blipFill>
        <p:spPr bwMode="auto">
          <a:xfrm>
            <a:off x="10030416" y="2741329"/>
            <a:ext cx="833412" cy="3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9715156" y="2453553"/>
            <a:ext cx="141312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rgbClr val="4D4D4D"/>
                </a:solidFill>
              </a:rPr>
              <a:t>Todos</a:t>
            </a:r>
          </a:p>
        </p:txBody>
      </p:sp>
      <p:sp>
        <p:nvSpPr>
          <p:cNvPr id="39" name="Divisa 38"/>
          <p:cNvSpPr/>
          <p:nvPr/>
        </p:nvSpPr>
        <p:spPr>
          <a:xfrm>
            <a:off x="6115051" y="3233629"/>
            <a:ext cx="1434151" cy="186835"/>
          </a:xfrm>
          <a:prstGeom prst="chevron">
            <a:avLst/>
          </a:prstGeom>
          <a:solidFill>
            <a:srgbClr val="00CC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200" dirty="0">
                <a:solidFill>
                  <a:prstClr val="black"/>
                </a:solidFill>
                <a:latin typeface="Simplon BP"/>
              </a:rPr>
              <a:t>Qualidade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150118" y="2476558"/>
            <a:ext cx="1413122" cy="285148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 smtClean="0">
                <a:solidFill>
                  <a:srgbClr val="4D4D4D"/>
                </a:solidFill>
              </a:rPr>
              <a:t>Qualidade</a:t>
            </a:r>
            <a:endParaRPr lang="pt-BR" sz="1400" dirty="0">
              <a:solidFill>
                <a:srgbClr val="4D4D4D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0158" y="2768869"/>
            <a:ext cx="596325" cy="431740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1165226" y="739427"/>
            <a:ext cx="9709150" cy="484363"/>
            <a:chOff x="469900" y="739426"/>
            <a:chExt cx="9709150" cy="484362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729" y="760786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544" y="753888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492" y="739426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06" y="753887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3721" y="753887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sp>
          <p:nvSpPr>
            <p:cNvPr id="49" name="Divisa 48"/>
            <p:cNvSpPr/>
            <p:nvPr/>
          </p:nvSpPr>
          <p:spPr>
            <a:xfrm>
              <a:off x="46990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 err="1">
                  <a:solidFill>
                    <a:prstClr val="black"/>
                  </a:solidFill>
                </a:rPr>
                <a:t>Pré</a:t>
              </a:r>
              <a:r>
                <a:rPr lang="pt-BR" sz="1900" dirty="0">
                  <a:solidFill>
                    <a:prstClr val="black"/>
                  </a:solidFill>
                </a:rPr>
                <a:t> PI Planning</a:t>
              </a:r>
            </a:p>
          </p:txBody>
        </p:sp>
        <p:sp>
          <p:nvSpPr>
            <p:cNvPr id="50" name="Divisa 49"/>
            <p:cNvSpPr/>
            <p:nvPr/>
          </p:nvSpPr>
          <p:spPr>
            <a:xfrm>
              <a:off x="3644900" y="753888"/>
              <a:ext cx="3314700" cy="469900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PI Planning</a:t>
              </a:r>
            </a:p>
          </p:txBody>
        </p:sp>
        <p:sp>
          <p:nvSpPr>
            <p:cNvPr id="51" name="Divisa 50"/>
            <p:cNvSpPr/>
            <p:nvPr/>
          </p:nvSpPr>
          <p:spPr>
            <a:xfrm>
              <a:off x="686435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Pós PI Planning</a:t>
              </a:r>
            </a:p>
          </p:txBody>
        </p:sp>
      </p:grpSp>
      <p:sp>
        <p:nvSpPr>
          <p:cNvPr id="42" name="Botão de ação: Retornar 41">
            <a:hlinkClick r:id="rId8" action="ppaction://hlinksldjump" highlightClick="1"/>
          </p:cNvPr>
          <p:cNvSpPr/>
          <p:nvPr/>
        </p:nvSpPr>
        <p:spPr>
          <a:xfrm>
            <a:off x="11679595" y="6429325"/>
            <a:ext cx="311257" cy="287996"/>
          </a:xfrm>
          <a:prstGeom prst="actionButtonReturn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4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4990" y="247623"/>
            <a:ext cx="8737141" cy="5151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A02BFF"/>
                </a:solidFill>
              </a:rPr>
              <a:t>Atividades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durante</a:t>
            </a:r>
            <a:r>
              <a:rPr lang="en-US" dirty="0" smtClean="0">
                <a:solidFill>
                  <a:srgbClr val="A02BFF"/>
                </a:solidFill>
              </a:rPr>
              <a:t> o PI (5 sprints)</a:t>
            </a:r>
            <a:endParaRPr lang="en-US" dirty="0">
              <a:solidFill>
                <a:srgbClr val="A02BFF"/>
              </a:solidFill>
            </a:endParaRPr>
          </a:p>
        </p:txBody>
      </p:sp>
      <p:sp>
        <p:nvSpPr>
          <p:cNvPr id="28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65226" y="1696020"/>
            <a:ext cx="9812571" cy="4854690"/>
          </a:xfrm>
          <a:prstGeom prst="rect">
            <a:avLst/>
          </a:prstGeom>
        </p:spPr>
        <p:txBody>
          <a:bodyPr lIns="91433" tIns="45716" rIns="91433" bIns="45716"/>
          <a:lstStyle/>
          <a:p>
            <a:pPr marL="0" lvl="0" indent="0">
              <a:buNone/>
            </a:pPr>
            <a:r>
              <a:rPr lang="pt-BR" sz="1800" b="1" dirty="0" err="1" smtClean="0">
                <a:latin typeface="Simplon BP Regular" pitchFamily="2" charset="0"/>
              </a:rPr>
              <a:t>SQUADs</a:t>
            </a:r>
            <a:r>
              <a:rPr lang="pt-BR" sz="1800" b="1" dirty="0" smtClean="0">
                <a:latin typeface="Simplon BP Regular" pitchFamily="2" charset="0"/>
              </a:rPr>
              <a:t> </a:t>
            </a:r>
            <a:r>
              <a:rPr lang="pt-BR" sz="1800" dirty="0" smtClean="0">
                <a:latin typeface="Simplon BP Regular" pitchFamily="2" charset="0"/>
              </a:rPr>
              <a:t>: Execução </a:t>
            </a:r>
            <a:r>
              <a:rPr lang="pt-BR" sz="1800" dirty="0">
                <a:latin typeface="Simplon BP Regular" pitchFamily="2" charset="0"/>
              </a:rPr>
              <a:t>de </a:t>
            </a:r>
            <a:r>
              <a:rPr lang="pt-BR" sz="1800" dirty="0" smtClean="0">
                <a:latin typeface="Simplon BP Regular" pitchFamily="2" charset="0"/>
              </a:rPr>
              <a:t>3 a 5 </a:t>
            </a:r>
            <a:r>
              <a:rPr lang="pt-BR" sz="1800" dirty="0" err="1">
                <a:latin typeface="Simplon BP Regular" pitchFamily="2" charset="0"/>
              </a:rPr>
              <a:t>sprints</a:t>
            </a:r>
            <a:r>
              <a:rPr lang="pt-BR" sz="1800" dirty="0">
                <a:latin typeface="Simplon BP Regular" pitchFamily="2" charset="0"/>
              </a:rPr>
              <a:t> (2 semanas</a:t>
            </a:r>
            <a:r>
              <a:rPr lang="pt-BR" sz="1800" dirty="0" smtClean="0">
                <a:latin typeface="Simplon BP Regular" pitchFamily="2" charset="0"/>
              </a:rPr>
              <a:t>). Atividades:</a:t>
            </a:r>
          </a:p>
          <a:p>
            <a:pPr marL="1142936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Desenvolve histórias</a:t>
            </a:r>
          </a:p>
          <a:p>
            <a:pPr marL="1142936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Sobe código para ambientes de Teste</a:t>
            </a:r>
          </a:p>
          <a:p>
            <a:pPr marL="1142936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Teste modo 2 puro</a:t>
            </a:r>
          </a:p>
          <a:p>
            <a:pPr marL="1142936" lvl="2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Testes </a:t>
            </a:r>
            <a:r>
              <a:rPr lang="pt-BR" sz="1400" dirty="0">
                <a:latin typeface="Simplon BP Regular" pitchFamily="2" charset="0"/>
              </a:rPr>
              <a:t>Integrados(Modo1 e Serviços)</a:t>
            </a:r>
          </a:p>
          <a:p>
            <a:pPr marL="1142936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Gera massas Teste Integrado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Acompanha Teste Integrado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Acompanha Migração de Código para HML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Encaminha defeitos para </a:t>
            </a:r>
            <a:r>
              <a:rPr lang="pt-BR" sz="1400" dirty="0" err="1">
                <a:latin typeface="Simplon BP Regular" pitchFamily="2" charset="0"/>
              </a:rPr>
              <a:t>Squad</a:t>
            </a:r>
            <a:endParaRPr lang="pt-BR" sz="1400" dirty="0">
              <a:latin typeface="Simplon BP Regular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Regular" pitchFamily="2" charset="0"/>
              </a:rPr>
              <a:t>Corrige Defeitos e Reporta no ALM</a:t>
            </a:r>
          </a:p>
          <a:p>
            <a:pPr lvl="2">
              <a:buFontTx/>
              <a:buChar char="-"/>
            </a:pPr>
            <a:endParaRPr lang="pt-BR" sz="1400" dirty="0">
              <a:solidFill>
                <a:srgbClr val="4D4D4D"/>
              </a:solidFill>
              <a:latin typeface="Simplon BP"/>
            </a:endParaRPr>
          </a:p>
          <a:p>
            <a:pPr marL="0" lvl="0" indent="0">
              <a:buNone/>
            </a:pPr>
            <a:r>
              <a:rPr lang="pt-BR" sz="1800" b="1" dirty="0" smtClean="0">
                <a:latin typeface="Simplon BP Regular" pitchFamily="2" charset="0"/>
              </a:rPr>
              <a:t>Tribo: </a:t>
            </a:r>
            <a:r>
              <a:rPr lang="pt-BR" sz="1800" dirty="0" smtClean="0">
                <a:latin typeface="Simplon BP Regular" pitchFamily="2" charset="0"/>
              </a:rPr>
              <a:t>Reunião </a:t>
            </a:r>
            <a:r>
              <a:rPr lang="pt-BR" sz="1800" dirty="0" err="1">
                <a:latin typeface="Simplon BP Regular" pitchFamily="2" charset="0"/>
              </a:rPr>
              <a:t>Sync</a:t>
            </a:r>
            <a:r>
              <a:rPr lang="pt-BR" sz="1800" b="1" dirty="0">
                <a:latin typeface="Simplon BP Regular" pitchFamily="2" charset="0"/>
              </a:rPr>
              <a:t> </a:t>
            </a:r>
            <a:r>
              <a:rPr lang="pt-BR" sz="1800" dirty="0" smtClean="0">
                <a:latin typeface="Simplon BP Regular" pitchFamily="2" charset="0"/>
              </a:rPr>
              <a:t>(semanal): </a:t>
            </a:r>
            <a:r>
              <a:rPr lang="pt-BR" sz="1800" dirty="0">
                <a:solidFill>
                  <a:prstClr val="black"/>
                </a:solidFill>
                <a:latin typeface="Simplon BP Regular" pitchFamily="2" charset="0"/>
              </a:rPr>
              <a:t>Reunião que o RTE faz com os </a:t>
            </a:r>
            <a:r>
              <a:rPr lang="pt-BR" sz="1800" dirty="0" smtClean="0">
                <a:solidFill>
                  <a:prstClr val="black"/>
                </a:solidFill>
                <a:latin typeface="Simplon BP Regular" pitchFamily="2" charset="0"/>
              </a:rPr>
              <a:t>SM e </a:t>
            </a:r>
            <a:r>
              <a:rPr lang="pt-BR" sz="1800" dirty="0" err="1" smtClean="0">
                <a:solidFill>
                  <a:prstClr val="black"/>
                </a:solidFill>
                <a:latin typeface="Simplon BP Regular" pitchFamily="2" charset="0"/>
              </a:rPr>
              <a:t>POs</a:t>
            </a:r>
            <a:r>
              <a:rPr lang="pt-BR" sz="1800" dirty="0" smtClean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Simplon BP Regular" pitchFamily="2" charset="0"/>
              </a:rPr>
              <a:t>das </a:t>
            </a:r>
            <a:r>
              <a:rPr lang="pt-BR" sz="1800" dirty="0" err="1">
                <a:solidFill>
                  <a:prstClr val="black"/>
                </a:solidFill>
                <a:latin typeface="Simplon BP Regular" pitchFamily="2" charset="0"/>
              </a:rPr>
              <a:t>Squads</a:t>
            </a:r>
            <a:r>
              <a:rPr lang="pt-BR" sz="1800" dirty="0" smtClean="0">
                <a:latin typeface="Simplon BP Regular" pitchFamily="2" charset="0"/>
              </a:rPr>
              <a:t> </a:t>
            </a:r>
            <a:r>
              <a:rPr lang="pt-BR" sz="1800" dirty="0">
                <a:latin typeface="Simplon BP Regular" pitchFamily="2" charset="0"/>
              </a:rPr>
              <a:t>para acompanhamento do Planejamento da PI</a:t>
            </a:r>
            <a:r>
              <a:rPr lang="pt-BR" sz="2000" dirty="0" smtClean="0">
                <a:latin typeface="Simplon BP Regular" pitchFamily="2" charset="0"/>
              </a:rPr>
              <a:t>;</a:t>
            </a:r>
          </a:p>
          <a:p>
            <a:pPr marL="0" lvl="0" indent="0">
              <a:buNone/>
            </a:pPr>
            <a:endParaRPr lang="pt-BR" sz="2000" dirty="0">
              <a:latin typeface="Simplon BP Regular" pitchFamily="2" charset="0"/>
            </a:endParaRPr>
          </a:p>
          <a:p>
            <a:pPr marL="0" lvl="0" indent="0">
              <a:buNone/>
            </a:pPr>
            <a:r>
              <a:rPr lang="pt-BR" sz="2000" b="1" dirty="0" smtClean="0">
                <a:latin typeface="Simplon BP Regular" pitchFamily="2" charset="0"/>
              </a:rPr>
              <a:t>Gestor Funcional: </a:t>
            </a:r>
            <a:r>
              <a:rPr lang="pt-BR" sz="1800" dirty="0" smtClean="0">
                <a:latin typeface="Simplon BP Regular" pitchFamily="2" charset="0"/>
              </a:rPr>
              <a:t>Nas </a:t>
            </a:r>
            <a:r>
              <a:rPr lang="pt-BR" sz="1800" dirty="0" err="1">
                <a:latin typeface="Simplon BP Regular" pitchFamily="2" charset="0"/>
              </a:rPr>
              <a:t>Squads</a:t>
            </a:r>
            <a:r>
              <a:rPr lang="pt-BR" sz="1800" dirty="0">
                <a:latin typeface="Simplon BP Regular" pitchFamily="2" charset="0"/>
              </a:rPr>
              <a:t> que </a:t>
            </a:r>
            <a:r>
              <a:rPr lang="pt-BR" sz="1800" dirty="0" smtClean="0">
                <a:latin typeface="Simplon BP Regular" pitchFamily="2" charset="0"/>
              </a:rPr>
              <a:t>possuem autonomia, atua em conjunto com o PO, nas </a:t>
            </a:r>
            <a:r>
              <a:rPr lang="pt-BR" sz="1800" dirty="0" err="1" smtClean="0">
                <a:latin typeface="Simplon BP Regular" pitchFamily="2" charset="0"/>
              </a:rPr>
              <a:t>Sprints</a:t>
            </a:r>
            <a:r>
              <a:rPr lang="pt-BR" sz="1800" dirty="0" smtClean="0">
                <a:latin typeface="Simplon BP Regular" pitchFamily="2" charset="0"/>
              </a:rPr>
              <a:t> Planning, para </a:t>
            </a:r>
            <a:r>
              <a:rPr lang="pt-BR" sz="1800" dirty="0">
                <a:latin typeface="Simplon BP Regular" pitchFamily="2" charset="0"/>
              </a:rPr>
              <a:t>incluir demandas </a:t>
            </a:r>
            <a:r>
              <a:rPr lang="pt-BR" sz="1800" dirty="0" smtClean="0">
                <a:latin typeface="Simplon BP Regular" pitchFamily="2" charset="0"/>
              </a:rPr>
              <a:t>internas.</a:t>
            </a:r>
            <a:endParaRPr lang="pt-BR" sz="1800" dirty="0">
              <a:latin typeface="Simplon BP Regular" pitchFamily="2" charset="0"/>
            </a:endParaRPr>
          </a:p>
          <a:p>
            <a:pPr marL="0" indent="0">
              <a:buNone/>
            </a:pPr>
            <a:endParaRPr lang="pt-BR" sz="1700" dirty="0">
              <a:latin typeface="Simplon BP Regular" pitchFamily="2" charset="0"/>
            </a:endParaRPr>
          </a:p>
          <a:p>
            <a:pPr lvl="1"/>
            <a:endParaRPr lang="pt-BR" sz="1700" dirty="0">
              <a:latin typeface="Simplon BP Regular" pitchFamily="2" charset="0"/>
            </a:endParaRPr>
          </a:p>
          <a:p>
            <a:pPr marL="0" indent="0">
              <a:buNone/>
            </a:pPr>
            <a:endParaRPr lang="en-US" dirty="0">
              <a:latin typeface="Simplon BP Regular" pitchFamily="2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1165226" y="739425"/>
            <a:ext cx="9709150" cy="528380"/>
            <a:chOff x="469900" y="739426"/>
            <a:chExt cx="9709150" cy="48436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729" y="760786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544" y="753888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492" y="739426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06" y="753887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3721" y="753887"/>
              <a:ext cx="428415" cy="428415"/>
            </a:xfrm>
            <a:prstGeom prst="rect">
              <a:avLst/>
            </a:prstGeom>
            <a:solidFill>
              <a:srgbClr val="00CCFF">
                <a:alpha val="10196"/>
              </a:srgbClr>
            </a:solidFill>
          </p:spPr>
        </p:pic>
        <p:sp>
          <p:nvSpPr>
            <p:cNvPr id="14" name="Divisa 13"/>
            <p:cNvSpPr/>
            <p:nvPr/>
          </p:nvSpPr>
          <p:spPr>
            <a:xfrm>
              <a:off x="46990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 err="1">
                  <a:solidFill>
                    <a:prstClr val="black"/>
                  </a:solidFill>
                </a:rPr>
                <a:t>Pré</a:t>
              </a:r>
              <a:r>
                <a:rPr lang="pt-BR" sz="1900" dirty="0">
                  <a:solidFill>
                    <a:prstClr val="black"/>
                  </a:solidFill>
                </a:rPr>
                <a:t> PI Planning</a:t>
              </a:r>
            </a:p>
          </p:txBody>
        </p:sp>
        <p:sp>
          <p:nvSpPr>
            <p:cNvPr id="15" name="Divisa 14"/>
            <p:cNvSpPr/>
            <p:nvPr/>
          </p:nvSpPr>
          <p:spPr>
            <a:xfrm>
              <a:off x="3644900" y="753888"/>
              <a:ext cx="3314700" cy="469900"/>
            </a:xfrm>
            <a:prstGeom prst="chevron">
              <a:avLst/>
            </a:prstGeom>
            <a:solidFill>
              <a:srgbClr val="00CCFF">
                <a:alpha val="1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PI Planning</a:t>
              </a:r>
            </a:p>
          </p:txBody>
        </p:sp>
        <p:sp>
          <p:nvSpPr>
            <p:cNvPr id="16" name="Divisa 15"/>
            <p:cNvSpPr/>
            <p:nvPr/>
          </p:nvSpPr>
          <p:spPr>
            <a:xfrm>
              <a:off x="6864350" y="753888"/>
              <a:ext cx="3314700" cy="469900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66"/>
              <a:r>
                <a:rPr lang="pt-BR" sz="1900" dirty="0">
                  <a:solidFill>
                    <a:prstClr val="black"/>
                  </a:solidFill>
                </a:rPr>
                <a:t>Pós PI Planning</a:t>
              </a:r>
            </a:p>
          </p:txBody>
        </p:sp>
      </p:grpSp>
      <p:pic>
        <p:nvPicPr>
          <p:cNvPr id="3074" name="Picture 2" descr="Resultado de imagem para icone equipe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31" y="1339795"/>
            <a:ext cx="1570329" cy="110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Botão de ação: Retornar 17">
            <a:hlinkClick r:id="rId4" action="ppaction://hlinksldjump" highlightClick="1"/>
          </p:cNvPr>
          <p:cNvSpPr/>
          <p:nvPr/>
        </p:nvSpPr>
        <p:spPr>
          <a:xfrm>
            <a:off x="11679595" y="6429325"/>
            <a:ext cx="311257" cy="287996"/>
          </a:xfrm>
          <a:prstGeom prst="actionButtonReturn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92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tângulo de cantos arredondados 412"/>
          <p:cNvSpPr/>
          <p:nvPr/>
        </p:nvSpPr>
        <p:spPr>
          <a:xfrm>
            <a:off x="1556284" y="1848953"/>
            <a:ext cx="7177813" cy="18244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grpSp>
        <p:nvGrpSpPr>
          <p:cNvPr id="272" name="Grupo 271"/>
          <p:cNvGrpSpPr/>
          <p:nvPr/>
        </p:nvGrpSpPr>
        <p:grpSpPr>
          <a:xfrm>
            <a:off x="1734088" y="2238133"/>
            <a:ext cx="6642407" cy="1002935"/>
            <a:chOff x="4148509" y="5352187"/>
            <a:chExt cx="6642407" cy="1334906"/>
          </a:xfrm>
        </p:grpSpPr>
        <p:sp>
          <p:nvSpPr>
            <p:cNvPr id="273" name="Retângulo de cantos arredondados 272"/>
            <p:cNvSpPr/>
            <p:nvPr/>
          </p:nvSpPr>
          <p:spPr>
            <a:xfrm>
              <a:off x="4148509" y="5352187"/>
              <a:ext cx="6642407" cy="133490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endParaRPr lang="pt-BR" sz="1799">
                <a:solidFill>
                  <a:prstClr val="white"/>
                </a:solidFill>
              </a:endParaRPr>
            </a:p>
          </p:txBody>
        </p:sp>
        <p:sp>
          <p:nvSpPr>
            <p:cNvPr id="274" name="Canto dobrado 273"/>
            <p:cNvSpPr/>
            <p:nvPr/>
          </p:nvSpPr>
          <p:spPr>
            <a:xfrm>
              <a:off x="5731941" y="5659745"/>
              <a:ext cx="983161" cy="683789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800">
                <a:solidFill>
                  <a:prstClr val="white"/>
                </a:solidFill>
              </a:endParaRPr>
            </a:p>
          </p:txBody>
        </p:sp>
        <p:sp>
          <p:nvSpPr>
            <p:cNvPr id="275" name="CaixaDeTexto 274"/>
            <p:cNvSpPr txBox="1"/>
            <p:nvPr/>
          </p:nvSpPr>
          <p:spPr>
            <a:xfrm>
              <a:off x="5734215" y="5630476"/>
              <a:ext cx="988540" cy="778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946" indent="-179946" defTabSz="914126">
                <a:spcAft>
                  <a:spcPts val="300"/>
                </a:spcAft>
                <a:buFont typeface="Wingdings" panose="05000000000000000000" pitchFamily="2" charset="2"/>
                <a:buChar char="q"/>
              </a:pPr>
              <a:r>
                <a:rPr lang="pt-BR" sz="900" dirty="0" err="1">
                  <a:solidFill>
                    <a:prstClr val="white">
                      <a:lumMod val="50000"/>
                    </a:prstClr>
                  </a:solidFill>
                </a:rPr>
                <a:t>User</a:t>
              </a:r>
              <a:r>
                <a:rPr lang="pt-BR" sz="9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pt-BR" sz="900" dirty="0" err="1">
                  <a:solidFill>
                    <a:prstClr val="white">
                      <a:lumMod val="50000"/>
                    </a:prstClr>
                  </a:solidFill>
                </a:rPr>
                <a:t>Storie</a:t>
              </a:r>
              <a:r>
                <a:rPr lang="pt-BR" sz="900" dirty="0">
                  <a:solidFill>
                    <a:prstClr val="white">
                      <a:lumMod val="50000"/>
                    </a:prstClr>
                  </a:solidFill>
                </a:rPr>
                <a:t> 1</a:t>
              </a:r>
            </a:p>
            <a:p>
              <a:pPr marL="179946" indent="-179946" defTabSz="914126">
                <a:spcAft>
                  <a:spcPts val="300"/>
                </a:spcAft>
                <a:buFont typeface="Wingdings" panose="05000000000000000000" pitchFamily="2" charset="2"/>
                <a:buChar char="q"/>
              </a:pPr>
              <a:r>
                <a:rPr lang="pt-BR" sz="900" dirty="0" err="1">
                  <a:solidFill>
                    <a:prstClr val="white">
                      <a:lumMod val="50000"/>
                    </a:prstClr>
                  </a:solidFill>
                </a:rPr>
                <a:t>User</a:t>
              </a:r>
              <a:r>
                <a:rPr lang="pt-BR" sz="9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pt-BR" sz="900" dirty="0" err="1">
                  <a:solidFill>
                    <a:prstClr val="white">
                      <a:lumMod val="50000"/>
                    </a:prstClr>
                  </a:solidFill>
                </a:rPr>
                <a:t>Storie</a:t>
              </a:r>
              <a:r>
                <a:rPr lang="pt-BR" sz="900" dirty="0">
                  <a:solidFill>
                    <a:prstClr val="white">
                      <a:lumMod val="50000"/>
                    </a:prstClr>
                  </a:solidFill>
                </a:rPr>
                <a:t> 2</a:t>
              </a:r>
            </a:p>
            <a:p>
              <a:pPr marL="179946" indent="-179946" defTabSz="914126">
                <a:spcAft>
                  <a:spcPts val="300"/>
                </a:spcAft>
                <a:buFont typeface="Wingdings" panose="05000000000000000000" pitchFamily="2" charset="2"/>
                <a:buChar char="q"/>
              </a:pPr>
              <a:r>
                <a:rPr lang="pt-BR" sz="900" dirty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  <p:sp>
          <p:nvSpPr>
            <p:cNvPr id="276" name="Retângulo 275"/>
            <p:cNvSpPr/>
            <p:nvPr/>
          </p:nvSpPr>
          <p:spPr>
            <a:xfrm>
              <a:off x="6996443" y="5674111"/>
              <a:ext cx="2576254" cy="6424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endParaRPr lang="pt-BR" sz="1799">
                <a:solidFill>
                  <a:prstClr val="white"/>
                </a:solidFill>
              </a:endParaRPr>
            </a:p>
          </p:txBody>
        </p:sp>
        <p:grpSp>
          <p:nvGrpSpPr>
            <p:cNvPr id="277" name="Grupo 276"/>
            <p:cNvGrpSpPr/>
            <p:nvPr/>
          </p:nvGrpSpPr>
          <p:grpSpPr>
            <a:xfrm>
              <a:off x="7831002" y="5763979"/>
              <a:ext cx="193756" cy="322173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306" name="Grupo 30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08" name="Elipse 30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09" name="Retângulo de cantos arredondados 30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10" name="Retângulo de cantos arredondados 30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11" name="Retângulo de cantos arredondados 31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12" name="Retângulo de cantos arredondados 31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07" name="Retângulo de cantos arredondados 30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278" name="Grupo 277"/>
            <p:cNvGrpSpPr/>
            <p:nvPr/>
          </p:nvGrpSpPr>
          <p:grpSpPr>
            <a:xfrm>
              <a:off x="8386047" y="5763979"/>
              <a:ext cx="193756" cy="322173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299" name="Grupo 298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01" name="Elipse 300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02" name="Retângulo de cantos arredondados 301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03" name="Retângulo de cantos arredondados 302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04" name="Retângulo de cantos arredondados 303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05" name="Retângulo de cantos arredondados 304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00" name="Retângulo de cantos arredondados 299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279" name="Grupo 278"/>
            <p:cNvGrpSpPr/>
            <p:nvPr/>
          </p:nvGrpSpPr>
          <p:grpSpPr>
            <a:xfrm>
              <a:off x="8884339" y="5763979"/>
              <a:ext cx="193756" cy="322173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292" name="Grupo 291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294" name="Elipse 293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5" name="Retângulo de cantos arredondados 294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6" name="Retângulo de cantos arredondados 295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7" name="Retângulo de cantos arredondados 296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8" name="Retângulo de cantos arredondados 297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93" name="Retângulo de cantos arredondados 292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280" name="CaixaDeTexto 279"/>
            <p:cNvSpPr txBox="1"/>
            <p:nvPr/>
          </p:nvSpPr>
          <p:spPr>
            <a:xfrm>
              <a:off x="7735726" y="6081616"/>
              <a:ext cx="467856" cy="28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DEV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81" name="CaixaDeTexto 280"/>
            <p:cNvSpPr txBox="1"/>
            <p:nvPr/>
          </p:nvSpPr>
          <p:spPr>
            <a:xfrm>
              <a:off x="8277605" y="6081616"/>
              <a:ext cx="387899" cy="28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DEV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82" name="CaixaDeTexto 281"/>
            <p:cNvSpPr txBox="1"/>
            <p:nvPr/>
          </p:nvSpPr>
          <p:spPr>
            <a:xfrm>
              <a:off x="8778757" y="6081616"/>
              <a:ext cx="404921" cy="28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DEV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83" name="Grupo 282"/>
            <p:cNvGrpSpPr/>
            <p:nvPr/>
          </p:nvGrpSpPr>
          <p:grpSpPr>
            <a:xfrm>
              <a:off x="7275957" y="5754673"/>
              <a:ext cx="193756" cy="322173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285" name="Grupo 284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287" name="Elipse 286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88" name="Retângulo de cantos arredondados 287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89" name="Retângulo de cantos arredondados 288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0" name="Retângulo de cantos arredondados 289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91" name="Retângulo de cantos arredondados 290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6" name="Retângulo de cantos arredondados 285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284" name="CaixaDeTexto 283"/>
            <p:cNvSpPr txBox="1"/>
            <p:nvPr/>
          </p:nvSpPr>
          <p:spPr>
            <a:xfrm>
              <a:off x="7193845" y="6072310"/>
              <a:ext cx="467856" cy="28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DEV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0" name="Grupo 319"/>
          <p:cNvGrpSpPr/>
          <p:nvPr/>
        </p:nvGrpSpPr>
        <p:grpSpPr>
          <a:xfrm>
            <a:off x="1989808" y="2337341"/>
            <a:ext cx="610642" cy="771964"/>
            <a:chOff x="932796" y="3313698"/>
            <a:chExt cx="610641" cy="771965"/>
          </a:xfrm>
        </p:grpSpPr>
        <p:grpSp>
          <p:nvGrpSpPr>
            <p:cNvPr id="321" name="Grupo 320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23" name="Grupo 32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25" name="Elipse 32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6" name="Retângulo de cantos arredondados 32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7" name="Retângulo de cantos arredondados 32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8" name="Retângulo de cantos arredondados 32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9" name="Retângulo de cantos arredondados 32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24" name="Retângulo de cantos arredondados 32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22" name="CaixaDeTexto 321"/>
            <p:cNvSpPr txBox="1"/>
            <p:nvPr/>
          </p:nvSpPr>
          <p:spPr>
            <a:xfrm>
              <a:off x="932796" y="3623997"/>
              <a:ext cx="61064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PO</a:t>
              </a: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Wendia Silva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3" name="Grupo 372"/>
          <p:cNvGrpSpPr/>
          <p:nvPr/>
        </p:nvGrpSpPr>
        <p:grpSpPr>
          <a:xfrm>
            <a:off x="2519651" y="2337341"/>
            <a:ext cx="777973" cy="759337"/>
            <a:chOff x="791983" y="4181962"/>
            <a:chExt cx="777973" cy="759337"/>
          </a:xfrm>
        </p:grpSpPr>
        <p:grpSp>
          <p:nvGrpSpPr>
            <p:cNvPr id="374" name="Grupo 37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76" name="Grupo 37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78" name="Elipse 37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79" name="Retângulo de cantos arredondados 37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0" name="Retângulo de cantos arredondados 37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1" name="Retângulo de cantos arredondados 38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2" name="Retângulo de cantos arredondados 38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77" name="Retângulo de cantos arredondados 37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75" name="CaixaDeTexto 374"/>
            <p:cNvSpPr txBox="1"/>
            <p:nvPr/>
          </p:nvSpPr>
          <p:spPr>
            <a:xfrm>
              <a:off x="791983" y="4479634"/>
              <a:ext cx="77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      SM</a:t>
              </a: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Marcos da Costa</a:t>
              </a:r>
            </a:p>
          </p:txBody>
        </p:sp>
      </p:grpSp>
      <p:sp>
        <p:nvSpPr>
          <p:cNvPr id="65" name="Title 2"/>
          <p:cNvSpPr txBox="1">
            <a:spLocks/>
          </p:cNvSpPr>
          <p:nvPr/>
        </p:nvSpPr>
        <p:spPr>
          <a:xfrm>
            <a:off x="222921" y="340656"/>
            <a:ext cx="1089239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565099" rtl="0" eaLnBrk="1" latinLnBrk="0" hangingPunct="1">
              <a:lnSpc>
                <a:spcPts val="4450"/>
              </a:lnSpc>
              <a:spcBef>
                <a:spcPct val="0"/>
              </a:spcBef>
              <a:buNone/>
              <a:defRPr sz="3500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200" dirty="0" smtClean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INICIATIVAS ÁGEIS EM ANDAMENTO – </a:t>
            </a:r>
            <a:r>
              <a:rPr lang="en-US" sz="3200" dirty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squad NOVA OI ATENDE</a:t>
            </a:r>
            <a:r>
              <a:rPr lang="en-US" sz="3200" dirty="0" smtClean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200" dirty="0">
              <a:ln w="0"/>
              <a:solidFill>
                <a:srgbClr val="A02B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Botão de ação: Avançar ou Próximo 65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solidFill>
                <a:srgbClr val="FFFFFF"/>
              </a:solidFill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16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tângulo de cantos arredondados 412"/>
          <p:cNvSpPr/>
          <p:nvPr/>
        </p:nvSpPr>
        <p:spPr>
          <a:xfrm>
            <a:off x="1556284" y="1848952"/>
            <a:ext cx="7288171" cy="30739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28800" y="1770189"/>
            <a:ext cx="6642407" cy="1502770"/>
            <a:chOff x="4028401" y="1068670"/>
            <a:chExt cx="6642407" cy="1502770"/>
          </a:xfrm>
        </p:grpSpPr>
        <p:grpSp>
          <p:nvGrpSpPr>
            <p:cNvPr id="272" name="Grupo 271"/>
            <p:cNvGrpSpPr/>
            <p:nvPr/>
          </p:nvGrpSpPr>
          <p:grpSpPr>
            <a:xfrm>
              <a:off x="4028401" y="1568505"/>
              <a:ext cx="6642407" cy="1002935"/>
              <a:chOff x="4243221" y="5394634"/>
              <a:chExt cx="6642407" cy="1334906"/>
            </a:xfrm>
          </p:grpSpPr>
          <p:sp>
            <p:nvSpPr>
              <p:cNvPr id="273" name="Retângulo de cantos arredondados 272"/>
              <p:cNvSpPr/>
              <p:nvPr/>
            </p:nvSpPr>
            <p:spPr>
              <a:xfrm>
                <a:off x="4243221" y="5394634"/>
                <a:ext cx="6642407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Canto dobrado 273"/>
              <p:cNvSpPr/>
              <p:nvPr/>
            </p:nvSpPr>
            <p:spPr>
              <a:xfrm>
                <a:off x="57319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CaixaDeTexto 274"/>
              <p:cNvSpPr txBox="1"/>
              <p:nvPr/>
            </p:nvSpPr>
            <p:spPr>
              <a:xfrm>
                <a:off x="5734215" y="5630476"/>
                <a:ext cx="988540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...</a:t>
                </a:r>
              </a:p>
            </p:txBody>
          </p:sp>
          <p:sp>
            <p:nvSpPr>
              <p:cNvPr id="276" name="Retângulo 275"/>
              <p:cNvSpPr/>
              <p:nvPr/>
            </p:nvSpPr>
            <p:spPr>
              <a:xfrm>
                <a:off x="6996443" y="5674111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7" name="Grupo 276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306" name="Grupo 305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8" name="Elipse 307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9" name="Retângulo de cantos arredondados 308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0" name="Retângulo de cantos arredondados 309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1" name="Retângulo de cantos arredondados 310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2" name="Retângulo de cantos arredondados 311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7" name="Retângulo de cantos arredondados 306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8" name="Grupo 277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9" name="Grupo 298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1" name="Elipse 300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2" name="Retângulo de cantos arredondados 301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3" name="Retângulo de cantos arredondados 302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4" name="Retângulo de cantos arredondados 303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5" name="Retângulo de cantos arredondados 304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0" name="Retângulo de cantos arredondados 299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9" name="Grupo 278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2" name="Grupo 291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94" name="Elipse 29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5" name="Retângulo de cantos arredondados 29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6" name="Retângulo de cantos arredondados 29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7" name="Retângulo de cantos arredondados 29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8" name="Retângulo de cantos arredondados 29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93" name="Retângulo de cantos arredondados 292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7735726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CaixaDeTexto 280"/>
              <p:cNvSpPr txBox="1"/>
              <p:nvPr/>
            </p:nvSpPr>
            <p:spPr>
              <a:xfrm>
                <a:off x="8277605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CaixaDeTexto 281"/>
              <p:cNvSpPr txBox="1"/>
              <p:nvPr/>
            </p:nvSpPr>
            <p:spPr>
              <a:xfrm>
                <a:off x="8778757" y="6081616"/>
                <a:ext cx="404921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3" name="Grupo 282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85" name="Grupo 284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87" name="Elipse 28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8" name="Retângulo de cantos arredondados 28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9" name="Retângulo de cantos arredondados 28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0" name="Retângulo de cantos arredondados 28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1" name="Retângulo de cantos arredondados 29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4" name="CaixaDeTexto 283"/>
              <p:cNvSpPr txBox="1"/>
              <p:nvPr/>
            </p:nvSpPr>
            <p:spPr>
              <a:xfrm>
                <a:off x="7193845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3" name="CaixaDeTexto 312"/>
            <p:cNvSpPr txBox="1"/>
            <p:nvPr/>
          </p:nvSpPr>
          <p:spPr>
            <a:xfrm>
              <a:off x="4028401" y="1068670"/>
              <a:ext cx="2784199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 smtClean="0">
                  <a:solidFill>
                    <a:srgbClr val="4D4D4D"/>
                  </a:solidFill>
                  <a:latin typeface="Simplon BP"/>
                </a:rPr>
                <a:t>EVOLUÇÃO NBA</a:t>
              </a:r>
            </a:p>
          </p:txBody>
        </p:sp>
      </p:grpSp>
      <p:grpSp>
        <p:nvGrpSpPr>
          <p:cNvPr id="320" name="Grupo 319"/>
          <p:cNvGrpSpPr/>
          <p:nvPr/>
        </p:nvGrpSpPr>
        <p:grpSpPr>
          <a:xfrm>
            <a:off x="1989808" y="2337341"/>
            <a:ext cx="610642" cy="771964"/>
            <a:chOff x="932796" y="3313698"/>
            <a:chExt cx="610641" cy="771965"/>
          </a:xfrm>
        </p:grpSpPr>
        <p:grpSp>
          <p:nvGrpSpPr>
            <p:cNvPr id="321" name="Grupo 320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23" name="Grupo 32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25" name="Elipse 32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6" name="Retângulo de cantos arredondados 32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7" name="Retângulo de cantos arredondados 32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8" name="Retângulo de cantos arredondados 32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9" name="Retângulo de cantos arredondados 32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24" name="Retângulo de cantos arredondados 32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22" name="CaixaDeTexto 321"/>
            <p:cNvSpPr txBox="1"/>
            <p:nvPr/>
          </p:nvSpPr>
          <p:spPr>
            <a:xfrm>
              <a:off x="932796" y="3623997"/>
              <a:ext cx="61064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PO</a:t>
              </a: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Monique Tamiozo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3" name="Grupo 372"/>
          <p:cNvGrpSpPr/>
          <p:nvPr/>
        </p:nvGrpSpPr>
        <p:grpSpPr>
          <a:xfrm>
            <a:off x="2519651" y="2337341"/>
            <a:ext cx="777973" cy="759337"/>
            <a:chOff x="791983" y="4181962"/>
            <a:chExt cx="777973" cy="759337"/>
          </a:xfrm>
        </p:grpSpPr>
        <p:grpSp>
          <p:nvGrpSpPr>
            <p:cNvPr id="374" name="Grupo 37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76" name="Grupo 37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78" name="Elipse 37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79" name="Retângulo de cantos arredondados 37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0" name="Retângulo de cantos arredondados 37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1" name="Retângulo de cantos arredondados 38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2" name="Retângulo de cantos arredondados 38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77" name="Retângulo de cantos arredondados 37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75" name="CaixaDeTexto 374"/>
            <p:cNvSpPr txBox="1"/>
            <p:nvPr/>
          </p:nvSpPr>
          <p:spPr>
            <a:xfrm>
              <a:off x="791983" y="4479634"/>
              <a:ext cx="777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      SM</a:t>
              </a: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Wagner  Pires                         </a:t>
              </a:r>
              <a:r>
                <a:rPr lang="pt-BR" sz="800" b="1" dirty="0" smtClean="0">
                  <a:solidFill>
                    <a:srgbClr val="FFFFFF"/>
                  </a:solidFill>
                </a:rPr>
                <a:t>A</a:t>
              </a:r>
              <a:r>
                <a:rPr lang="pt-BR" sz="800" b="1" dirty="0" smtClean="0">
                  <a:solidFill>
                    <a:prstClr val="black"/>
                  </a:solidFill>
                </a:rPr>
                <a:t>      ACC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2" name="Grupo 461"/>
          <p:cNvGrpSpPr/>
          <p:nvPr/>
        </p:nvGrpSpPr>
        <p:grpSpPr>
          <a:xfrm>
            <a:off x="1797823" y="3165445"/>
            <a:ext cx="6673384" cy="1486532"/>
            <a:chOff x="3997424" y="1084908"/>
            <a:chExt cx="6673384" cy="1486532"/>
          </a:xfrm>
        </p:grpSpPr>
        <p:grpSp>
          <p:nvGrpSpPr>
            <p:cNvPr id="463" name="Grupo 462"/>
            <p:cNvGrpSpPr/>
            <p:nvPr/>
          </p:nvGrpSpPr>
          <p:grpSpPr>
            <a:xfrm>
              <a:off x="4028401" y="1568505"/>
              <a:ext cx="6642407" cy="1002935"/>
              <a:chOff x="4243221" y="5394634"/>
              <a:chExt cx="6642407" cy="1334906"/>
            </a:xfrm>
          </p:grpSpPr>
          <p:sp>
            <p:nvSpPr>
              <p:cNvPr id="465" name="Retângulo de cantos arredondados 464"/>
              <p:cNvSpPr/>
              <p:nvPr/>
            </p:nvSpPr>
            <p:spPr>
              <a:xfrm>
                <a:off x="4243221" y="5394634"/>
                <a:ext cx="6642407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466" name="Canto dobrado 465"/>
              <p:cNvSpPr/>
              <p:nvPr/>
            </p:nvSpPr>
            <p:spPr>
              <a:xfrm>
                <a:off x="57319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CaixaDeTexto 466"/>
              <p:cNvSpPr txBox="1"/>
              <p:nvPr/>
            </p:nvSpPr>
            <p:spPr>
              <a:xfrm>
                <a:off x="5718309" y="5609799"/>
                <a:ext cx="1143093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smtClean="0">
                    <a:solidFill>
                      <a:prstClr val="white">
                        <a:lumMod val="50000"/>
                      </a:prstClr>
                    </a:solidFill>
                  </a:rPr>
                  <a:t>..</a:t>
                </a:r>
                <a:endParaRPr lang="pt-BR" sz="90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468" name="Retângulo 467"/>
              <p:cNvSpPr/>
              <p:nvPr/>
            </p:nvSpPr>
            <p:spPr>
              <a:xfrm>
                <a:off x="6996443" y="5674111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9" name="Grupo 468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498" name="Grupo 497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500" name="Elipse 499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501" name="Retângulo de cantos arredondados 500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502" name="Retângulo de cantos arredondados 501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503" name="Retângulo de cantos arredondados 502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504" name="Retângulo de cantos arredondados 503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499" name="Retângulo de cantos arredondados 498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470" name="Grupo 469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491" name="Grupo 490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493" name="Elipse 492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94" name="Retângulo de cantos arredondados 493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95" name="Retângulo de cantos arredondados 494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96" name="Retângulo de cantos arredondados 495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97" name="Retângulo de cantos arredondados 496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492" name="Retângulo de cantos arredondados 491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471" name="Grupo 470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484" name="Grupo 483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486" name="Elipse 485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7" name="Retângulo de cantos arredondados 486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8" name="Retângulo de cantos arredondados 487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9" name="Retângulo de cantos arredondados 488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90" name="Retângulo de cantos arredondados 489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485" name="Retângulo de cantos arredondados 484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472" name="CaixaDeTexto 471"/>
              <p:cNvSpPr txBox="1"/>
              <p:nvPr/>
            </p:nvSpPr>
            <p:spPr>
              <a:xfrm>
                <a:off x="7735726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CaixaDeTexto 472"/>
              <p:cNvSpPr txBox="1"/>
              <p:nvPr/>
            </p:nvSpPr>
            <p:spPr>
              <a:xfrm>
                <a:off x="8277605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CaixaDeTexto 473"/>
              <p:cNvSpPr txBox="1"/>
              <p:nvPr/>
            </p:nvSpPr>
            <p:spPr>
              <a:xfrm>
                <a:off x="8778757" y="6081616"/>
                <a:ext cx="404921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75" name="Grupo 474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0" name="Retângulo de cantos arredondados 479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1" name="Retângulo de cantos arredondados 480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2" name="Retângulo de cantos arredondados 481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83" name="Retângulo de cantos arredondados 482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478" name="Retângulo de cantos arredondados 477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476" name="CaixaDeTexto 475"/>
              <p:cNvSpPr txBox="1"/>
              <p:nvPr/>
            </p:nvSpPr>
            <p:spPr>
              <a:xfrm>
                <a:off x="7193845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4" name="CaixaDeTexto 463"/>
            <p:cNvSpPr txBox="1"/>
            <p:nvPr/>
          </p:nvSpPr>
          <p:spPr>
            <a:xfrm>
              <a:off x="3997424" y="1084908"/>
              <a:ext cx="2784199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 smtClean="0">
                  <a:solidFill>
                    <a:srgbClr val="4D4D4D"/>
                  </a:solidFill>
                  <a:latin typeface="Simplon BP"/>
                </a:rPr>
                <a:t>AUTOMAÇÃO NBA</a:t>
              </a:r>
            </a:p>
          </p:txBody>
        </p:sp>
      </p:grpSp>
      <p:grpSp>
        <p:nvGrpSpPr>
          <p:cNvPr id="333" name="Grupo 332"/>
          <p:cNvGrpSpPr/>
          <p:nvPr/>
        </p:nvGrpSpPr>
        <p:grpSpPr>
          <a:xfrm>
            <a:off x="2008862" y="3731775"/>
            <a:ext cx="740628" cy="771965"/>
            <a:chOff x="932796" y="3313698"/>
            <a:chExt cx="740627" cy="771966"/>
          </a:xfrm>
        </p:grpSpPr>
        <p:grpSp>
          <p:nvGrpSpPr>
            <p:cNvPr id="334" name="Grupo 333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36" name="Grupo 33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38" name="Elipse 33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39" name="Retângulo de cantos arredondados 33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0" name="Retângulo de cantos arredondados 33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1" name="Retângulo de cantos arredondados 34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2" name="Retângulo de cantos arredondados 34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37" name="Retângulo de cantos arredondados 33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35" name="CaixaDeTexto 334"/>
            <p:cNvSpPr txBox="1"/>
            <p:nvPr/>
          </p:nvSpPr>
          <p:spPr>
            <a:xfrm>
              <a:off x="932796" y="3623998"/>
              <a:ext cx="740627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 PO</a:t>
              </a: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Cristiano Batista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557981" y="4242753"/>
            <a:ext cx="1545465" cy="5038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pt-BR"/>
            </a:defPPr>
            <a:lvl1pPr>
              <a:defRPr sz="1600">
                <a:solidFill>
                  <a:srgbClr val="4D4D4D"/>
                </a:solidFill>
                <a:latin typeface="Simplon BP"/>
              </a:defRPr>
            </a:lvl1pPr>
          </a:lstStyle>
          <a:p>
            <a:r>
              <a:rPr lang="pt-BR" sz="800" b="1" dirty="0">
                <a:latin typeface="Simplon BP Regular"/>
              </a:rPr>
              <a:t>KANBAN</a:t>
            </a:r>
          </a:p>
        </p:txBody>
      </p:sp>
      <p:grpSp>
        <p:nvGrpSpPr>
          <p:cNvPr id="121" name="Grupo 120"/>
          <p:cNvGrpSpPr/>
          <p:nvPr/>
        </p:nvGrpSpPr>
        <p:grpSpPr>
          <a:xfrm>
            <a:off x="2481707" y="3745941"/>
            <a:ext cx="777973" cy="882447"/>
            <a:chOff x="791983" y="4181962"/>
            <a:chExt cx="777973" cy="882447"/>
          </a:xfrm>
        </p:grpSpPr>
        <p:grpSp>
          <p:nvGrpSpPr>
            <p:cNvPr id="122" name="Grupo 121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124" name="Grupo 123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126" name="Elipse 125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28" name="Retângulo de cantos arredondados 127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29" name="Retângulo de cantos arredondados 128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30" name="Retângulo de cantos arredondados 129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125" name="Retângulo de cantos arredondados 124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123" name="CaixaDeTexto 122"/>
            <p:cNvSpPr txBox="1"/>
            <p:nvPr/>
          </p:nvSpPr>
          <p:spPr>
            <a:xfrm>
              <a:off x="791983" y="4479634"/>
              <a:ext cx="777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           SM</a:t>
              </a:r>
            </a:p>
            <a:p>
              <a:pPr algn="ctr" defTabSz="914126"/>
              <a:r>
                <a:rPr lang="pt-BR" sz="800" b="1" dirty="0" smtClean="0">
                  <a:solidFill>
                    <a:prstClr val="black"/>
                  </a:solidFill>
                </a:rPr>
                <a:t>Gustavo 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Carneiro</a:t>
              </a:r>
              <a:r>
                <a:rPr lang="pt-BR" sz="800" b="1" dirty="0" err="1" smtClean="0">
                  <a:solidFill>
                    <a:srgbClr val="FFFFFF"/>
                  </a:solidFill>
                </a:rPr>
                <a:t>A</a:t>
              </a:r>
              <a:r>
                <a:rPr lang="pt-BR" sz="800" b="1" dirty="0" smtClean="0">
                  <a:solidFill>
                    <a:prstClr val="black"/>
                  </a:solidFill>
                </a:rPr>
                <a:t>      ACC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2" name="Title 2"/>
          <p:cNvSpPr txBox="1">
            <a:spLocks/>
          </p:cNvSpPr>
          <p:nvPr/>
        </p:nvSpPr>
        <p:spPr>
          <a:xfrm>
            <a:off x="222921" y="340656"/>
            <a:ext cx="10892399" cy="12588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565099" rtl="0" eaLnBrk="1" latinLnBrk="0" hangingPunct="1">
              <a:lnSpc>
                <a:spcPts val="4450"/>
              </a:lnSpc>
              <a:spcBef>
                <a:spcPct val="0"/>
              </a:spcBef>
              <a:buNone/>
              <a:defRPr sz="3500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z="3200" dirty="0" smtClean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INICIATIVAS ÁGEIS EM ANDAMENTO – </a:t>
            </a:r>
            <a:r>
              <a:rPr lang="en-US" sz="3200" dirty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PROJETO NBA</a:t>
            </a:r>
          </a:p>
        </p:txBody>
      </p:sp>
      <p:sp>
        <p:nvSpPr>
          <p:cNvPr id="131" name="Botão de ação: Avançar ou Próximo 130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solidFill>
                <a:srgbClr val="FFFFFF"/>
              </a:solidFill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3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tângulo de cantos arredondados 412"/>
          <p:cNvSpPr/>
          <p:nvPr/>
        </p:nvSpPr>
        <p:spPr>
          <a:xfrm>
            <a:off x="765542" y="1052636"/>
            <a:ext cx="10112655" cy="423373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000" y="169200"/>
            <a:ext cx="12134856" cy="1258841"/>
          </a:xfrm>
        </p:spPr>
        <p:txBody>
          <a:bodyPr/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INICIATIVAS ÁGEIS EM ANDAMENTO – TRIBO DE SERVIÇOS</a:t>
            </a:r>
          </a:p>
        </p:txBody>
      </p:sp>
      <p:sp>
        <p:nvSpPr>
          <p:cNvPr id="6" name="Canto dobrado 5"/>
          <p:cNvSpPr/>
          <p:nvPr/>
        </p:nvSpPr>
        <p:spPr>
          <a:xfrm>
            <a:off x="2262846" y="1900432"/>
            <a:ext cx="1359180" cy="2405758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80629" y="1469678"/>
            <a:ext cx="1763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pt-BR" sz="1100" b="1" dirty="0" err="1" smtClean="0">
                <a:solidFill>
                  <a:prstClr val="black"/>
                </a:solidFill>
              </a:rPr>
              <a:t>Backlog</a:t>
            </a:r>
            <a:endParaRPr lang="pt-BR" sz="1100" b="1" dirty="0">
              <a:solidFill>
                <a:prstClr val="black"/>
              </a:solidFill>
            </a:endParaRPr>
          </a:p>
          <a:p>
            <a:pPr algn="ctr" defTabSz="914126"/>
            <a:r>
              <a:rPr lang="pt-BR" sz="1100" b="1" dirty="0">
                <a:solidFill>
                  <a:prstClr val="black"/>
                </a:solidFill>
              </a:rPr>
              <a:t>Priorizado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18921" y="1967810"/>
            <a:ext cx="1244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 1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 2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F3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F4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F5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F6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F7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F8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F9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F10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...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573845" y="1015234"/>
            <a:ext cx="5564798" cy="1424007"/>
            <a:chOff x="5106009" y="1147433"/>
            <a:chExt cx="5564799" cy="1424007"/>
          </a:xfrm>
        </p:grpSpPr>
        <p:grpSp>
          <p:nvGrpSpPr>
            <p:cNvPr id="272" name="Grupo 271"/>
            <p:cNvGrpSpPr/>
            <p:nvPr/>
          </p:nvGrpSpPr>
          <p:grpSpPr>
            <a:xfrm>
              <a:off x="5106009" y="1568505"/>
              <a:ext cx="5564799" cy="1002935"/>
              <a:chOff x="5320829" y="5394634"/>
              <a:chExt cx="5564799" cy="1334906"/>
            </a:xfrm>
          </p:grpSpPr>
          <p:sp>
            <p:nvSpPr>
              <p:cNvPr id="273" name="Retângulo de cantos arredondados 272"/>
              <p:cNvSpPr/>
              <p:nvPr/>
            </p:nvSpPr>
            <p:spPr>
              <a:xfrm>
                <a:off x="5320829" y="5394634"/>
                <a:ext cx="5564799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Canto dobrado 273"/>
              <p:cNvSpPr/>
              <p:nvPr/>
            </p:nvSpPr>
            <p:spPr>
              <a:xfrm>
                <a:off x="57319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CaixaDeTexto 274"/>
              <p:cNvSpPr txBox="1"/>
              <p:nvPr/>
            </p:nvSpPr>
            <p:spPr>
              <a:xfrm>
                <a:off x="5719140" y="5717401"/>
                <a:ext cx="988541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...</a:t>
                </a:r>
              </a:p>
            </p:txBody>
          </p:sp>
          <p:sp>
            <p:nvSpPr>
              <p:cNvPr id="276" name="Retângulo 275"/>
              <p:cNvSpPr/>
              <p:nvPr/>
            </p:nvSpPr>
            <p:spPr>
              <a:xfrm>
                <a:off x="6940404" y="5654535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7" name="Grupo 276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306" name="Grupo 305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8" name="Elipse 307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9" name="Retângulo de cantos arredondados 308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0" name="Retângulo de cantos arredondados 309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1" name="Retângulo de cantos arredondados 310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2" name="Retângulo de cantos arredondados 311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7" name="Retângulo de cantos arredondados 306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8" name="Grupo 277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9" name="Grupo 298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1" name="Elipse 300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2" name="Retângulo de cantos arredondados 301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3" name="Retângulo de cantos arredondados 302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4" name="Retângulo de cantos arredondados 303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5" name="Retângulo de cantos arredondados 304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0" name="Retângulo de cantos arredondados 299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9" name="Grupo 278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2" name="Grupo 291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94" name="Elipse 29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5" name="Retângulo de cantos arredondados 29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6" name="Retângulo de cantos arredondados 29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7" name="Retângulo de cantos arredondados 29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8" name="Retângulo de cantos arredondados 29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93" name="Retângulo de cantos arredondados 292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7735725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CaixaDeTexto 280"/>
              <p:cNvSpPr txBox="1"/>
              <p:nvPr/>
            </p:nvSpPr>
            <p:spPr>
              <a:xfrm>
                <a:off x="8277605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CaixaDeTexto 281"/>
              <p:cNvSpPr txBox="1"/>
              <p:nvPr/>
            </p:nvSpPr>
            <p:spPr>
              <a:xfrm>
                <a:off x="8778757" y="6081616"/>
                <a:ext cx="40491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3" name="Grupo 282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85" name="Grupo 284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87" name="Elipse 28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8" name="Retângulo de cantos arredondados 28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9" name="Retângulo de cantos arredondados 28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0" name="Retângulo de cantos arredondados 28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1" name="Retângulo de cantos arredondados 29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4" name="CaixaDeTexto 283"/>
              <p:cNvSpPr txBox="1"/>
              <p:nvPr/>
            </p:nvSpPr>
            <p:spPr>
              <a:xfrm>
                <a:off x="7193844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3" name="CaixaDeTexto 312"/>
            <p:cNvSpPr txBox="1"/>
            <p:nvPr/>
          </p:nvSpPr>
          <p:spPr>
            <a:xfrm>
              <a:off x="5241956" y="1147433"/>
              <a:ext cx="2784199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 smtClean="0">
                  <a:solidFill>
                    <a:srgbClr val="4D4D4D"/>
                  </a:solidFill>
                  <a:latin typeface="Simplon BP"/>
                </a:rPr>
                <a:t>SQUAD SOA</a:t>
              </a:r>
            </a:p>
          </p:txBody>
        </p:sp>
      </p:grpSp>
      <p:grpSp>
        <p:nvGrpSpPr>
          <p:cNvPr id="330" name="Grupo 329"/>
          <p:cNvGrpSpPr/>
          <p:nvPr/>
        </p:nvGrpSpPr>
        <p:grpSpPr>
          <a:xfrm>
            <a:off x="4573845" y="2349790"/>
            <a:ext cx="5564798" cy="1406390"/>
            <a:chOff x="5094121" y="2349789"/>
            <a:chExt cx="5564799" cy="1406390"/>
          </a:xfrm>
        </p:grpSpPr>
        <p:grpSp>
          <p:nvGrpSpPr>
            <p:cNvPr id="2" name="Grupo 1"/>
            <p:cNvGrpSpPr/>
            <p:nvPr/>
          </p:nvGrpSpPr>
          <p:grpSpPr>
            <a:xfrm>
              <a:off x="5094121" y="2753244"/>
              <a:ext cx="5564799" cy="1002935"/>
              <a:chOff x="5289216" y="5394634"/>
              <a:chExt cx="5564799" cy="1334906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5289216" y="5394634"/>
                <a:ext cx="5564799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Canto dobrado 150"/>
              <p:cNvSpPr/>
              <p:nvPr/>
            </p:nvSpPr>
            <p:spPr>
              <a:xfrm>
                <a:off x="57700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CaixaDeTexto 151"/>
              <p:cNvSpPr txBox="1"/>
              <p:nvPr/>
            </p:nvSpPr>
            <p:spPr>
              <a:xfrm>
                <a:off x="5719141" y="5717401"/>
                <a:ext cx="988541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...</a:t>
                </a:r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6940404" y="5654535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4" name="Grupo 153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55" name="Grupo 154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57" name="Elipse 15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8" name="Retângulo de cantos arredondados 15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9" name="Retângulo de cantos arredondados 15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0" name="Retângulo de cantos arredondados 15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1" name="Retângulo de cantos arredondados 16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62" name="Grupo 161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65" name="Elipse 164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7" name="Retângulo de cantos arredondados 166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8" name="Retângulo de cantos arredondados 167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9" name="Retângulo de cantos arredondados 168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64" name="Retângulo de cantos arredondados 163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70" name="Grupo 169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71" name="Grupo 170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73" name="Elipse 172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4" name="Retângulo de cantos arredondados 173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5" name="Retângulo de cantos arredondados 174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6" name="Retângulo de cantos arredondados 175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7" name="Retângulo de cantos arredondados 176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72" name="Retângulo de cantos arredondados 171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178" name="CaixaDeTexto 177"/>
              <p:cNvSpPr txBox="1"/>
              <p:nvPr/>
            </p:nvSpPr>
            <p:spPr>
              <a:xfrm>
                <a:off x="7735725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CaixaDeTexto 178"/>
              <p:cNvSpPr txBox="1"/>
              <p:nvPr/>
            </p:nvSpPr>
            <p:spPr>
              <a:xfrm>
                <a:off x="8277606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CaixaDeTexto 179"/>
              <p:cNvSpPr txBox="1"/>
              <p:nvPr/>
            </p:nvSpPr>
            <p:spPr>
              <a:xfrm>
                <a:off x="8778758" y="6081616"/>
                <a:ext cx="40491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1" name="Grupo 180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82" name="Grupo 181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84" name="Elipse 18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5" name="Retângulo de cantos arredondados 18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6" name="Retângulo de cantos arredondados 18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7" name="Retângulo de cantos arredondados 18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8" name="Retângulo de cantos arredondados 18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189" name="CaixaDeTexto 188"/>
              <p:cNvSpPr txBox="1"/>
              <p:nvPr/>
            </p:nvSpPr>
            <p:spPr>
              <a:xfrm>
                <a:off x="7193846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4" name="CaixaDeTexto 313"/>
            <p:cNvSpPr txBox="1"/>
            <p:nvPr/>
          </p:nvSpPr>
          <p:spPr>
            <a:xfrm>
              <a:off x="5278132" y="2349789"/>
              <a:ext cx="2784199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 smtClean="0">
                  <a:solidFill>
                    <a:srgbClr val="4D4D4D"/>
                  </a:solidFill>
                  <a:latin typeface="Simplon BP"/>
                </a:rPr>
                <a:t>SQUAD API</a:t>
              </a:r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V="1">
            <a:off x="3291377" y="2040755"/>
            <a:ext cx="1692667" cy="751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upo 319"/>
          <p:cNvGrpSpPr/>
          <p:nvPr/>
        </p:nvGrpSpPr>
        <p:grpSpPr>
          <a:xfrm>
            <a:off x="8781561" y="1617132"/>
            <a:ext cx="610642" cy="648852"/>
            <a:chOff x="932796" y="3313698"/>
            <a:chExt cx="610641" cy="648853"/>
          </a:xfrm>
        </p:grpSpPr>
        <p:grpSp>
          <p:nvGrpSpPr>
            <p:cNvPr id="321" name="Grupo 320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23" name="Grupo 32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25" name="Elipse 32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6" name="Retângulo de cantos arredondados 32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7" name="Retângulo de cantos arredondados 32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8" name="Retângulo de cantos arredondados 32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9" name="Retângulo de cantos arredondados 32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24" name="Retângulo de cantos arredondados 32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22" name="CaixaDeTexto 321"/>
            <p:cNvSpPr txBox="1"/>
            <p:nvPr/>
          </p:nvSpPr>
          <p:spPr>
            <a:xfrm>
              <a:off x="932796" y="3623997"/>
              <a:ext cx="610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Product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err="1" smtClean="0">
                  <a:solidFill>
                    <a:prstClr val="black"/>
                  </a:solidFill>
                </a:rPr>
                <a:t>Owner</a:t>
              </a:r>
              <a:r>
                <a:rPr lang="pt-BR" sz="800" b="1" dirty="0" smtClean="0">
                  <a:solidFill>
                    <a:prstClr val="black"/>
                  </a:solidFill>
                </a:rPr>
                <a:t>) 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2" name="Conector de seta reta 41"/>
          <p:cNvCxnSpPr>
            <a:endCxn id="152" idx="1"/>
          </p:cNvCxnSpPr>
          <p:nvPr/>
        </p:nvCxnSpPr>
        <p:spPr>
          <a:xfrm>
            <a:off x="3291712" y="2258354"/>
            <a:ext cx="1712058" cy="10297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Grupo 332"/>
          <p:cNvGrpSpPr/>
          <p:nvPr/>
        </p:nvGrpSpPr>
        <p:grpSpPr>
          <a:xfrm>
            <a:off x="8839732" y="2861785"/>
            <a:ext cx="610642" cy="648852"/>
            <a:chOff x="932796" y="3313698"/>
            <a:chExt cx="610641" cy="648853"/>
          </a:xfrm>
        </p:grpSpPr>
        <p:grpSp>
          <p:nvGrpSpPr>
            <p:cNvPr id="334" name="Grupo 333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36" name="Grupo 33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38" name="Elipse 33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39" name="Retângulo de cantos arredondados 33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0" name="Retângulo de cantos arredondados 33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1" name="Retângulo de cantos arredondados 34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2" name="Retângulo de cantos arredondados 34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37" name="Retângulo de cantos arredondados 33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35" name="CaixaDeTexto 334"/>
            <p:cNvSpPr txBox="1"/>
            <p:nvPr/>
          </p:nvSpPr>
          <p:spPr>
            <a:xfrm>
              <a:off x="932796" y="3623997"/>
              <a:ext cx="610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Product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err="1" smtClean="0">
                  <a:solidFill>
                    <a:prstClr val="black"/>
                  </a:solidFill>
                </a:rPr>
                <a:t>Owner</a:t>
              </a:r>
              <a:r>
                <a:rPr lang="pt-BR" sz="800" b="1" dirty="0" smtClean="0">
                  <a:solidFill>
                    <a:prstClr val="black"/>
                  </a:solidFill>
                </a:rPr>
                <a:t>) 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3" name="Grupo 372"/>
          <p:cNvGrpSpPr/>
          <p:nvPr/>
        </p:nvGrpSpPr>
        <p:grpSpPr>
          <a:xfrm>
            <a:off x="9360670" y="1611246"/>
            <a:ext cx="777973" cy="684348"/>
            <a:chOff x="934876" y="4181962"/>
            <a:chExt cx="777973" cy="684348"/>
          </a:xfrm>
        </p:grpSpPr>
        <p:grpSp>
          <p:nvGrpSpPr>
            <p:cNvPr id="374" name="Grupo 37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76" name="Grupo 37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78" name="Elipse 37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79" name="Retângulo de cantos arredondados 37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0" name="Retângulo de cantos arredondados 37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1" name="Retângulo de cantos arredondados 38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2" name="Retângulo de cantos arredondados 38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77" name="Retângulo de cantos arredondados 37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75" name="CaixaDeTexto 374"/>
            <p:cNvSpPr txBox="1"/>
            <p:nvPr/>
          </p:nvSpPr>
          <p:spPr>
            <a:xfrm>
              <a:off x="934876" y="4527756"/>
              <a:ext cx="777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Scrum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Master)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3" name="Grupo 382"/>
          <p:cNvGrpSpPr/>
          <p:nvPr/>
        </p:nvGrpSpPr>
        <p:grpSpPr>
          <a:xfrm>
            <a:off x="9486798" y="2845643"/>
            <a:ext cx="777973" cy="684348"/>
            <a:chOff x="934876" y="4181962"/>
            <a:chExt cx="777973" cy="684348"/>
          </a:xfrm>
        </p:grpSpPr>
        <p:grpSp>
          <p:nvGrpSpPr>
            <p:cNvPr id="384" name="Grupo 38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86" name="Grupo 38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88" name="Elipse 38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9" name="Retângulo de cantos arredondados 38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0" name="Retângulo de cantos arredondados 38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1" name="Retângulo de cantos arredondados 39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87" name="Retângulo de cantos arredondados 38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85" name="CaixaDeTexto 384"/>
            <p:cNvSpPr txBox="1"/>
            <p:nvPr/>
          </p:nvSpPr>
          <p:spPr>
            <a:xfrm>
              <a:off x="934876" y="4527756"/>
              <a:ext cx="777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Scrum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Master)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993433" y="2382254"/>
            <a:ext cx="1249512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200" b="1" dirty="0" smtClean="0">
                <a:solidFill>
                  <a:srgbClr val="4D4D4D"/>
                </a:solidFill>
              </a:rPr>
              <a:t>PM</a:t>
            </a:r>
          </a:p>
          <a:p>
            <a:r>
              <a:rPr lang="pt-BR" sz="1200" b="1" dirty="0" smtClean="0">
                <a:solidFill>
                  <a:srgbClr val="4D4D4D"/>
                </a:solidFill>
              </a:rPr>
              <a:t>(Gustavo Cota}</a:t>
            </a:r>
          </a:p>
        </p:txBody>
      </p:sp>
      <p:sp>
        <p:nvSpPr>
          <p:cNvPr id="316" name="CaixaDeTexto 315"/>
          <p:cNvSpPr txBox="1"/>
          <p:nvPr/>
        </p:nvSpPr>
        <p:spPr>
          <a:xfrm>
            <a:off x="1347661" y="3223971"/>
            <a:ext cx="915186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pt-BR" sz="1200" b="1" dirty="0" smtClean="0">
              <a:solidFill>
                <a:srgbClr val="4D4D4D"/>
              </a:solidFill>
            </a:endParaRPr>
          </a:p>
        </p:txBody>
      </p:sp>
      <p:sp>
        <p:nvSpPr>
          <p:cNvPr id="319" name="CaixaDeTexto 318"/>
          <p:cNvSpPr txBox="1"/>
          <p:nvPr/>
        </p:nvSpPr>
        <p:spPr>
          <a:xfrm>
            <a:off x="1433839" y="5548965"/>
            <a:ext cx="915186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pt-BR" sz="1200" b="1" dirty="0" smtClean="0">
              <a:solidFill>
                <a:srgbClr val="4D4D4D"/>
              </a:solidFill>
            </a:endParaRPr>
          </a:p>
        </p:txBody>
      </p:sp>
      <p:sp>
        <p:nvSpPr>
          <p:cNvPr id="367" name="CaixaDeTexto 366"/>
          <p:cNvSpPr txBox="1"/>
          <p:nvPr/>
        </p:nvSpPr>
        <p:spPr>
          <a:xfrm>
            <a:off x="8769674" y="3235707"/>
            <a:ext cx="783942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PO</a:t>
            </a:r>
          </a:p>
          <a:p>
            <a:r>
              <a:rPr lang="pt-BR" sz="1000" b="1" dirty="0" smtClean="0">
                <a:solidFill>
                  <a:srgbClr val="4D4D4D"/>
                </a:solidFill>
              </a:rPr>
              <a:t>[Alexandre </a:t>
            </a:r>
            <a:r>
              <a:rPr lang="pt-BR" sz="1000" b="1" dirty="0" err="1" smtClean="0">
                <a:solidFill>
                  <a:srgbClr val="4D4D4D"/>
                </a:solidFill>
              </a:rPr>
              <a:t>Urtado</a:t>
            </a:r>
            <a:r>
              <a:rPr lang="pt-BR" sz="1000" b="1" dirty="0" smtClean="0">
                <a:solidFill>
                  <a:srgbClr val="4D4D4D"/>
                </a:solidFill>
              </a:rPr>
              <a:t>]</a:t>
            </a:r>
          </a:p>
        </p:txBody>
      </p:sp>
      <p:sp>
        <p:nvSpPr>
          <p:cNvPr id="368" name="CaixaDeTexto 367"/>
          <p:cNvSpPr txBox="1"/>
          <p:nvPr/>
        </p:nvSpPr>
        <p:spPr>
          <a:xfrm>
            <a:off x="9486976" y="3240017"/>
            <a:ext cx="651667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SM</a:t>
            </a:r>
          </a:p>
          <a:p>
            <a:r>
              <a:rPr lang="pt-BR" sz="1000" b="1" dirty="0" smtClean="0">
                <a:solidFill>
                  <a:srgbClr val="4D4D4D"/>
                </a:solidFill>
              </a:rPr>
              <a:t>[Vinicius Souza]</a:t>
            </a:r>
          </a:p>
        </p:txBody>
      </p:sp>
      <p:sp>
        <p:nvSpPr>
          <p:cNvPr id="369" name="CaixaDeTexto 368"/>
          <p:cNvSpPr txBox="1"/>
          <p:nvPr/>
        </p:nvSpPr>
        <p:spPr>
          <a:xfrm>
            <a:off x="8798116" y="1983987"/>
            <a:ext cx="562554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PO</a:t>
            </a:r>
          </a:p>
          <a:p>
            <a:r>
              <a:rPr lang="pt-BR" sz="1000" b="1" dirty="0" smtClean="0">
                <a:solidFill>
                  <a:srgbClr val="4D4D4D"/>
                </a:solidFill>
              </a:rPr>
              <a:t>[David Sodré]</a:t>
            </a:r>
          </a:p>
        </p:txBody>
      </p:sp>
      <p:sp>
        <p:nvSpPr>
          <p:cNvPr id="370" name="CaixaDeTexto 369"/>
          <p:cNvSpPr txBox="1"/>
          <p:nvPr/>
        </p:nvSpPr>
        <p:spPr>
          <a:xfrm>
            <a:off x="9333081" y="1995252"/>
            <a:ext cx="714686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SM</a:t>
            </a:r>
          </a:p>
          <a:p>
            <a:r>
              <a:rPr lang="pt-BR" sz="1000" b="1" dirty="0" smtClean="0">
                <a:solidFill>
                  <a:srgbClr val="4D4D4D"/>
                </a:solidFill>
              </a:rPr>
              <a:t>[Reinaldo Soares]</a:t>
            </a:r>
          </a:p>
        </p:txBody>
      </p:sp>
      <p:grpSp>
        <p:nvGrpSpPr>
          <p:cNvPr id="371" name="Grupo 370"/>
          <p:cNvGrpSpPr/>
          <p:nvPr/>
        </p:nvGrpSpPr>
        <p:grpSpPr>
          <a:xfrm>
            <a:off x="1459839" y="1744815"/>
            <a:ext cx="288000" cy="528000"/>
            <a:chOff x="795934" y="2818975"/>
            <a:chExt cx="647680" cy="1349211"/>
          </a:xfrm>
          <a:solidFill>
            <a:schemeClr val="bg1">
              <a:lumMod val="50000"/>
            </a:schemeClr>
          </a:solidFill>
        </p:grpSpPr>
        <p:grpSp>
          <p:nvGrpSpPr>
            <p:cNvPr id="372" name="Grupo 371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415" name="Elipse 414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16" name="Retângulo de cantos arredondados 415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17" name="Retângulo de cantos arredondados 416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18" name="Retângulo de cantos arredondados 417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19" name="Retângulo de cantos arredondados 418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414" name="Retângulo de cantos arredondados 413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439"/>
              <a:endParaRPr lang="pt-BR" sz="2397">
                <a:solidFill>
                  <a:srgbClr val="EEECE1"/>
                </a:solidFill>
              </a:endParaRPr>
            </a:p>
          </p:txBody>
        </p:sp>
      </p:grpSp>
      <p:grpSp>
        <p:nvGrpSpPr>
          <p:cNvPr id="420" name="Grupo 419"/>
          <p:cNvGrpSpPr/>
          <p:nvPr/>
        </p:nvGrpSpPr>
        <p:grpSpPr>
          <a:xfrm>
            <a:off x="1498944" y="2905429"/>
            <a:ext cx="288000" cy="480000"/>
            <a:chOff x="795934" y="2818975"/>
            <a:chExt cx="647680" cy="1349211"/>
          </a:xfrm>
          <a:solidFill>
            <a:srgbClr val="FFC000"/>
          </a:solidFill>
        </p:grpSpPr>
        <p:grpSp>
          <p:nvGrpSpPr>
            <p:cNvPr id="421" name="Grupo 42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423" name="Elipse 42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24" name="Retângulo de cantos arredondados 42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5" name="Retângulo de cantos arredondados 43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6" name="Retângulo de cantos arredondados 43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7" name="Retângulo de cantos arredondados 436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422" name="Retângulo de cantos arredondados 421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439"/>
              <a:endParaRPr lang="pt-BR" sz="2397">
                <a:solidFill>
                  <a:srgbClr val="EEECE1"/>
                </a:solidFill>
              </a:endParaRPr>
            </a:p>
          </p:txBody>
        </p:sp>
      </p:grpSp>
      <p:grpSp>
        <p:nvGrpSpPr>
          <p:cNvPr id="438" name="Grupo 437"/>
          <p:cNvGrpSpPr/>
          <p:nvPr/>
        </p:nvGrpSpPr>
        <p:grpSpPr>
          <a:xfrm>
            <a:off x="1475417" y="3972133"/>
            <a:ext cx="288000" cy="480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439" name="Grupo 438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441" name="Elipse 440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42" name="Retângulo de cantos arredondados 441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43" name="Retângulo de cantos arredondados 442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44" name="Retângulo de cantos arredondados 443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46" name="Retângulo de cantos arredondados 445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440" name="Retângulo de cantos arredondados 439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439"/>
              <a:endParaRPr lang="pt-BR" sz="2397">
                <a:solidFill>
                  <a:srgbClr val="EEECE1"/>
                </a:solidFill>
              </a:endParaRPr>
            </a:p>
          </p:txBody>
        </p:sp>
      </p:grpSp>
      <p:sp>
        <p:nvSpPr>
          <p:cNvPr id="448" name="CaixaDeTexto 447"/>
          <p:cNvSpPr txBox="1"/>
          <p:nvPr/>
        </p:nvSpPr>
        <p:spPr>
          <a:xfrm>
            <a:off x="955394" y="3348284"/>
            <a:ext cx="139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/>
            <a:r>
              <a:rPr lang="pt-BR" sz="1200" b="1" dirty="0">
                <a:solidFill>
                  <a:prstClr val="black"/>
                </a:solidFill>
              </a:rPr>
              <a:t>Arquiteto</a:t>
            </a:r>
          </a:p>
          <a:p>
            <a:pPr algn="ctr" defTabSz="1218439"/>
            <a:r>
              <a:rPr lang="pt-BR" sz="1200" b="1" dirty="0" smtClean="0">
                <a:solidFill>
                  <a:prstClr val="black"/>
                </a:solidFill>
              </a:rPr>
              <a:t>(</a:t>
            </a:r>
            <a:r>
              <a:rPr lang="pt-BR" sz="1200" b="1" dirty="0">
                <a:solidFill>
                  <a:prstClr val="black"/>
                </a:solidFill>
              </a:rPr>
              <a:t>Por demandas</a:t>
            </a:r>
            <a:r>
              <a:rPr lang="pt-BR" sz="1200" b="1" dirty="0" smtClean="0">
                <a:solidFill>
                  <a:prstClr val="black"/>
                </a:solidFill>
              </a:rPr>
              <a:t>)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449" name="CaixaDeTexto 448"/>
          <p:cNvSpPr txBox="1"/>
          <p:nvPr/>
        </p:nvSpPr>
        <p:spPr>
          <a:xfrm>
            <a:off x="951943" y="4425835"/>
            <a:ext cx="134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/>
            <a:r>
              <a:rPr lang="pt-BR" sz="1200" b="1" dirty="0">
                <a:solidFill>
                  <a:prstClr val="black"/>
                </a:solidFill>
              </a:rPr>
              <a:t>RTE</a:t>
            </a:r>
          </a:p>
          <a:p>
            <a:pPr defTabSz="1218439"/>
            <a:r>
              <a:rPr lang="pt-BR" sz="1200" b="1" dirty="0" smtClean="0">
                <a:solidFill>
                  <a:prstClr val="black"/>
                </a:solidFill>
              </a:rPr>
              <a:t>     (</a:t>
            </a:r>
            <a:r>
              <a:rPr lang="pt-BR" sz="1200" b="1" dirty="0" err="1">
                <a:solidFill>
                  <a:prstClr val="black"/>
                </a:solidFill>
              </a:rPr>
              <a:t>Edja</a:t>
            </a:r>
            <a:r>
              <a:rPr lang="pt-BR" sz="1200" b="1" dirty="0">
                <a:solidFill>
                  <a:prstClr val="black"/>
                </a:solidFill>
              </a:rPr>
              <a:t>  Mattar</a:t>
            </a:r>
            <a:r>
              <a:rPr lang="pt-BR" sz="1200" b="1" dirty="0" smtClean="0">
                <a:solidFill>
                  <a:prstClr val="black"/>
                </a:solidFill>
              </a:rPr>
              <a:t>)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363" name="Botão de ação: Avançar ou Próximo 362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solidFill>
                <a:srgbClr val="FFFFFF"/>
              </a:solidFill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684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tângulo de cantos arredondados 412"/>
          <p:cNvSpPr/>
          <p:nvPr/>
        </p:nvSpPr>
        <p:spPr>
          <a:xfrm>
            <a:off x="752853" y="1370610"/>
            <a:ext cx="10112655" cy="375668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000" y="169200"/>
            <a:ext cx="12134856" cy="1258841"/>
          </a:xfrm>
        </p:spPr>
        <p:txBody>
          <a:bodyPr/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INICIATIVAS ÁGEIS EM ANDAMENTO –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EXPOSIÇÃO DE SERVIÇOS </a:t>
            </a:r>
            <a:b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SIEBEL E ROBOTICS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anto dobrado 5"/>
          <p:cNvSpPr/>
          <p:nvPr/>
        </p:nvSpPr>
        <p:spPr>
          <a:xfrm>
            <a:off x="2262846" y="2319532"/>
            <a:ext cx="1359180" cy="2405758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80629" y="1888778"/>
            <a:ext cx="1763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pt-BR" sz="1100" b="1" dirty="0" err="1" smtClean="0">
                <a:solidFill>
                  <a:prstClr val="black"/>
                </a:solidFill>
              </a:rPr>
              <a:t>Backlog</a:t>
            </a:r>
            <a:endParaRPr lang="pt-BR" sz="1100" b="1" dirty="0">
              <a:solidFill>
                <a:prstClr val="black"/>
              </a:solidFill>
            </a:endParaRPr>
          </a:p>
          <a:p>
            <a:pPr algn="ctr" defTabSz="914126"/>
            <a:r>
              <a:rPr lang="pt-BR" sz="1100" b="1" dirty="0">
                <a:solidFill>
                  <a:prstClr val="black"/>
                </a:solidFill>
              </a:rPr>
              <a:t>Priorizado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18921" y="2386910"/>
            <a:ext cx="1244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 1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 2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F3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F4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F5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F6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F7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F8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F9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F10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</a:rPr>
              <a:t>...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566529" y="1418710"/>
            <a:ext cx="5828369" cy="1439631"/>
            <a:chOff x="5098693" y="1131809"/>
            <a:chExt cx="5828370" cy="1439631"/>
          </a:xfrm>
        </p:grpSpPr>
        <p:grpSp>
          <p:nvGrpSpPr>
            <p:cNvPr id="272" name="Grupo 271"/>
            <p:cNvGrpSpPr/>
            <p:nvPr/>
          </p:nvGrpSpPr>
          <p:grpSpPr>
            <a:xfrm>
              <a:off x="5098693" y="1568505"/>
              <a:ext cx="5828370" cy="1002935"/>
              <a:chOff x="5313513" y="5394634"/>
              <a:chExt cx="5828370" cy="1334906"/>
            </a:xfrm>
          </p:grpSpPr>
          <p:sp>
            <p:nvSpPr>
              <p:cNvPr id="273" name="Retângulo de cantos arredondados 272"/>
              <p:cNvSpPr/>
              <p:nvPr/>
            </p:nvSpPr>
            <p:spPr>
              <a:xfrm>
                <a:off x="5313513" y="5394634"/>
                <a:ext cx="5828370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274" name="Canto dobrado 273"/>
              <p:cNvSpPr/>
              <p:nvPr/>
            </p:nvSpPr>
            <p:spPr>
              <a:xfrm>
                <a:off x="57319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CaixaDeTexto 274"/>
              <p:cNvSpPr txBox="1"/>
              <p:nvPr/>
            </p:nvSpPr>
            <p:spPr>
              <a:xfrm>
                <a:off x="5719140" y="5717401"/>
                <a:ext cx="988541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...</a:t>
                </a:r>
              </a:p>
            </p:txBody>
          </p:sp>
          <p:sp>
            <p:nvSpPr>
              <p:cNvPr id="276" name="Retângulo 275"/>
              <p:cNvSpPr/>
              <p:nvPr/>
            </p:nvSpPr>
            <p:spPr>
              <a:xfrm>
                <a:off x="6940404" y="5654535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7" name="Grupo 276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306" name="Grupo 305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8" name="Elipse 307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9" name="Retângulo de cantos arredondados 308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0" name="Retângulo de cantos arredondados 309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1" name="Retângulo de cantos arredondados 310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12" name="Retângulo de cantos arredondados 311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7" name="Retângulo de cantos arredondados 306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8" name="Grupo 277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9" name="Grupo 298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301" name="Elipse 300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2" name="Retângulo de cantos arredondados 301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3" name="Retângulo de cantos arredondados 302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4" name="Retângulo de cantos arredondados 303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05" name="Retângulo de cantos arredondados 304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0" name="Retângulo de cantos arredondados 299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279" name="Grupo 278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92" name="Grupo 291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94" name="Elipse 29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5" name="Retângulo de cantos arredondados 29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6" name="Retângulo de cantos arredondados 29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7" name="Retângulo de cantos arredondados 29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8" name="Retângulo de cantos arredondados 29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93" name="Retângulo de cantos arredondados 292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7735725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CaixaDeTexto 280"/>
              <p:cNvSpPr txBox="1"/>
              <p:nvPr/>
            </p:nvSpPr>
            <p:spPr>
              <a:xfrm>
                <a:off x="8277605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CaixaDeTexto 281"/>
              <p:cNvSpPr txBox="1"/>
              <p:nvPr/>
            </p:nvSpPr>
            <p:spPr>
              <a:xfrm>
                <a:off x="8778757" y="6081616"/>
                <a:ext cx="40491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83" name="Grupo 282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285" name="Grupo 284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287" name="Elipse 28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8" name="Retângulo de cantos arredondados 28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9" name="Retângulo de cantos arredondados 28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0" name="Retângulo de cantos arredondados 28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91" name="Retângulo de cantos arredondados 29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84" name="CaixaDeTexto 283"/>
              <p:cNvSpPr txBox="1"/>
              <p:nvPr/>
            </p:nvSpPr>
            <p:spPr>
              <a:xfrm>
                <a:off x="7193844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3" name="CaixaDeTexto 312"/>
            <p:cNvSpPr txBox="1"/>
            <p:nvPr/>
          </p:nvSpPr>
          <p:spPr>
            <a:xfrm>
              <a:off x="5167126" y="1131809"/>
              <a:ext cx="4241194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SQUAD EXPOSIÇÃO SIEBEL</a:t>
              </a:r>
            </a:p>
          </p:txBody>
        </p:sp>
      </p:grpSp>
      <p:grpSp>
        <p:nvGrpSpPr>
          <p:cNvPr id="330" name="Grupo 329"/>
          <p:cNvGrpSpPr/>
          <p:nvPr/>
        </p:nvGrpSpPr>
        <p:grpSpPr>
          <a:xfrm>
            <a:off x="4449489" y="2768890"/>
            <a:ext cx="5954987" cy="1435650"/>
            <a:chOff x="5094121" y="2349789"/>
            <a:chExt cx="5692837" cy="1435650"/>
          </a:xfrm>
        </p:grpSpPr>
        <p:grpSp>
          <p:nvGrpSpPr>
            <p:cNvPr id="2" name="Grupo 1"/>
            <p:cNvGrpSpPr/>
            <p:nvPr/>
          </p:nvGrpSpPr>
          <p:grpSpPr>
            <a:xfrm>
              <a:off x="5094121" y="2782504"/>
              <a:ext cx="5692837" cy="1002935"/>
              <a:chOff x="5289216" y="5433578"/>
              <a:chExt cx="5692837" cy="1334906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5289216" y="5433578"/>
                <a:ext cx="5692837" cy="133490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Canto dobrado 150"/>
              <p:cNvSpPr/>
              <p:nvPr/>
            </p:nvSpPr>
            <p:spPr>
              <a:xfrm>
                <a:off x="5770041" y="5659745"/>
                <a:ext cx="983161" cy="683789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CaixaDeTexto 151"/>
              <p:cNvSpPr txBox="1"/>
              <p:nvPr/>
            </p:nvSpPr>
            <p:spPr>
              <a:xfrm>
                <a:off x="5719141" y="5717401"/>
                <a:ext cx="988541" cy="77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1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User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r>
                  <a:rPr lang="pt-BR" sz="900" dirty="0" err="1">
                    <a:solidFill>
                      <a:prstClr val="white">
                        <a:lumMod val="50000"/>
                      </a:prstClr>
                    </a:solidFill>
                  </a:rPr>
                  <a:t>Storie</a:t>
                </a: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 2</a:t>
                </a:r>
              </a:p>
              <a:p>
                <a:pPr marL="179946" indent="-179946" defTabSz="914126">
                  <a:spcAft>
                    <a:spcPts val="300"/>
                  </a:spcAft>
                  <a:buFont typeface="Wingdings" panose="05000000000000000000" pitchFamily="2" charset="2"/>
                  <a:buChar char="q"/>
                </a:pPr>
                <a:r>
                  <a:rPr lang="pt-BR" sz="900" dirty="0">
                    <a:solidFill>
                      <a:prstClr val="white">
                        <a:lumMod val="50000"/>
                      </a:prstClr>
                    </a:solidFill>
                  </a:rPr>
                  <a:t>...</a:t>
                </a:r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6940404" y="5654535"/>
                <a:ext cx="2576254" cy="642459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pt-BR" sz="1799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4" name="Grupo 153"/>
              <p:cNvGrpSpPr/>
              <p:nvPr/>
            </p:nvGrpSpPr>
            <p:grpSpPr>
              <a:xfrm>
                <a:off x="7831002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55" name="Grupo 154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57" name="Elipse 15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8" name="Retângulo de cantos arredondados 15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9" name="Retângulo de cantos arredondados 15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0" name="Retângulo de cantos arredondados 15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1" name="Retângulo de cantos arredondados 16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62" name="Grupo 161"/>
              <p:cNvGrpSpPr/>
              <p:nvPr/>
            </p:nvGrpSpPr>
            <p:grpSpPr>
              <a:xfrm>
                <a:off x="8386047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65" name="Elipse 164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7" name="Retângulo de cantos arredondados 166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8" name="Retângulo de cantos arredondados 167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9" name="Retângulo de cantos arredondados 168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64" name="Retângulo de cantos arredondados 163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70" name="Grupo 169"/>
              <p:cNvGrpSpPr/>
              <p:nvPr/>
            </p:nvGrpSpPr>
            <p:grpSpPr>
              <a:xfrm>
                <a:off x="8884339" y="5763979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71" name="Grupo 170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73" name="Elipse 172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4" name="Retângulo de cantos arredondados 173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5" name="Retângulo de cantos arredondados 174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6" name="Retângulo de cantos arredondados 175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77" name="Retângulo de cantos arredondados 176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72" name="Retângulo de cantos arredondados 171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178" name="CaixaDeTexto 177"/>
              <p:cNvSpPr txBox="1"/>
              <p:nvPr/>
            </p:nvSpPr>
            <p:spPr>
              <a:xfrm>
                <a:off x="7735725" y="6081616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CaixaDeTexto 178"/>
              <p:cNvSpPr txBox="1"/>
              <p:nvPr/>
            </p:nvSpPr>
            <p:spPr>
              <a:xfrm>
                <a:off x="8277606" y="6081616"/>
                <a:ext cx="38789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CaixaDeTexto 179"/>
              <p:cNvSpPr txBox="1"/>
              <p:nvPr/>
            </p:nvSpPr>
            <p:spPr>
              <a:xfrm>
                <a:off x="8778758" y="6081616"/>
                <a:ext cx="404919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1" name="Grupo 180"/>
              <p:cNvGrpSpPr/>
              <p:nvPr/>
            </p:nvGrpSpPr>
            <p:grpSpPr>
              <a:xfrm>
                <a:off x="7275957" y="5754673"/>
                <a:ext cx="193756" cy="322173"/>
                <a:chOff x="795934" y="2818975"/>
                <a:chExt cx="647680" cy="1349211"/>
              </a:xfrm>
              <a:solidFill>
                <a:srgbClr val="4DE5FF"/>
              </a:solidFill>
            </p:grpSpPr>
            <p:grpSp>
              <p:nvGrpSpPr>
                <p:cNvPr id="182" name="Grupo 181"/>
                <p:cNvGrpSpPr/>
                <p:nvPr/>
              </p:nvGrpSpPr>
              <p:grpSpPr>
                <a:xfrm>
                  <a:off x="795934" y="2818975"/>
                  <a:ext cx="482422" cy="1349211"/>
                  <a:chOff x="979812" y="2139222"/>
                  <a:chExt cx="620331" cy="1922139"/>
                </a:xfrm>
                <a:grpFill/>
              </p:grpSpPr>
              <p:sp>
                <p:nvSpPr>
                  <p:cNvPr id="184" name="Elipse 18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5" name="Retângulo de cantos arredondados 18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6" name="Retângulo de cantos arredondados 18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7" name="Retângulo de cantos arredondados 18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8" name="Retângulo de cantos arredondados 18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1311741" y="3217701"/>
                  <a:ext cx="131873" cy="47912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189" name="CaixaDeTexto 188"/>
              <p:cNvSpPr txBox="1"/>
              <p:nvPr/>
            </p:nvSpPr>
            <p:spPr>
              <a:xfrm>
                <a:off x="7193846" y="6072310"/>
                <a:ext cx="467856" cy="286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126"/>
                <a:r>
                  <a:rPr lang="pt-BR" sz="800" b="1" dirty="0" smtClean="0">
                    <a:solidFill>
                      <a:prstClr val="black"/>
                    </a:solidFill>
                  </a:rPr>
                  <a:t>DEV</a:t>
                </a:r>
                <a:endParaRPr lang="pt-BR" sz="8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4" name="CaixaDeTexto 313"/>
            <p:cNvSpPr txBox="1"/>
            <p:nvPr/>
          </p:nvSpPr>
          <p:spPr>
            <a:xfrm>
              <a:off x="5278132" y="2349789"/>
              <a:ext cx="2784199" cy="657222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SQUAD ROBOTICS</a:t>
              </a:r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V="1">
            <a:off x="3291377" y="2459855"/>
            <a:ext cx="1692667" cy="751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upo 319"/>
          <p:cNvGrpSpPr/>
          <p:nvPr/>
        </p:nvGrpSpPr>
        <p:grpSpPr>
          <a:xfrm>
            <a:off x="8986381" y="2036232"/>
            <a:ext cx="610642" cy="648852"/>
            <a:chOff x="932796" y="3313698"/>
            <a:chExt cx="610641" cy="648853"/>
          </a:xfrm>
        </p:grpSpPr>
        <p:grpSp>
          <p:nvGrpSpPr>
            <p:cNvPr id="321" name="Grupo 320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23" name="Grupo 32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25" name="Elipse 32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6" name="Retângulo de cantos arredondados 32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7" name="Retângulo de cantos arredondados 32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8" name="Retângulo de cantos arredondados 32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29" name="Retângulo de cantos arredondados 32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24" name="Retângulo de cantos arredondados 32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22" name="CaixaDeTexto 321"/>
            <p:cNvSpPr txBox="1"/>
            <p:nvPr/>
          </p:nvSpPr>
          <p:spPr>
            <a:xfrm>
              <a:off x="932796" y="3623997"/>
              <a:ext cx="610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Product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err="1" smtClean="0">
                  <a:solidFill>
                    <a:prstClr val="black"/>
                  </a:solidFill>
                </a:rPr>
                <a:t>Owner</a:t>
              </a:r>
              <a:r>
                <a:rPr lang="pt-BR" sz="800" b="1" dirty="0" smtClean="0">
                  <a:solidFill>
                    <a:prstClr val="black"/>
                  </a:solidFill>
                </a:rPr>
                <a:t>) 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2" name="Conector de seta reta 41"/>
          <p:cNvCxnSpPr>
            <a:endCxn id="152" idx="1"/>
          </p:cNvCxnSpPr>
          <p:nvPr/>
        </p:nvCxnSpPr>
        <p:spPr>
          <a:xfrm>
            <a:off x="3167357" y="2677454"/>
            <a:ext cx="1731855" cy="10297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Grupo 332"/>
          <p:cNvGrpSpPr/>
          <p:nvPr/>
        </p:nvGrpSpPr>
        <p:grpSpPr>
          <a:xfrm>
            <a:off x="9015292" y="3280885"/>
            <a:ext cx="610642" cy="648852"/>
            <a:chOff x="932796" y="3313698"/>
            <a:chExt cx="610641" cy="648853"/>
          </a:xfrm>
        </p:grpSpPr>
        <p:grpSp>
          <p:nvGrpSpPr>
            <p:cNvPr id="334" name="Grupo 333"/>
            <p:cNvGrpSpPr/>
            <p:nvPr/>
          </p:nvGrpSpPr>
          <p:grpSpPr>
            <a:xfrm>
              <a:off x="1102865" y="3313698"/>
              <a:ext cx="193756" cy="322173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336" name="Grupo 335"/>
              <p:cNvGrpSpPr/>
              <p:nvPr/>
            </p:nvGrpSpPr>
            <p:grpSpPr>
              <a:xfrm>
                <a:off x="795934" y="2818975"/>
                <a:ext cx="482420" cy="1349211"/>
                <a:chOff x="979812" y="2139222"/>
                <a:chExt cx="620328" cy="1922139"/>
              </a:xfrm>
              <a:grpFill/>
            </p:grpSpPr>
            <p:sp>
              <p:nvSpPr>
                <p:cNvPr id="338" name="Elipse 33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39" name="Retângulo de cantos arredondados 338"/>
                <p:cNvSpPr/>
                <p:nvPr/>
              </p:nvSpPr>
              <p:spPr>
                <a:xfrm>
                  <a:off x="1175142" y="2664006"/>
                  <a:ext cx="424998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0" name="Retângulo de cantos arredondados 33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1" name="Retângulo de cantos arredondados 34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42" name="Retângulo de cantos arredondados 34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37" name="Retângulo de cantos arredondados 33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35" name="CaixaDeTexto 334"/>
            <p:cNvSpPr txBox="1"/>
            <p:nvPr/>
          </p:nvSpPr>
          <p:spPr>
            <a:xfrm>
              <a:off x="932796" y="3623997"/>
              <a:ext cx="610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Product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err="1" smtClean="0">
                  <a:solidFill>
                    <a:prstClr val="black"/>
                  </a:solidFill>
                </a:rPr>
                <a:t>Owner</a:t>
              </a:r>
              <a:r>
                <a:rPr lang="pt-BR" sz="800" b="1" dirty="0" smtClean="0">
                  <a:solidFill>
                    <a:prstClr val="black"/>
                  </a:solidFill>
                </a:rPr>
                <a:t>) 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3" name="Grupo 372"/>
          <p:cNvGrpSpPr/>
          <p:nvPr/>
        </p:nvGrpSpPr>
        <p:grpSpPr>
          <a:xfrm>
            <a:off x="9682530" y="2030346"/>
            <a:ext cx="777973" cy="684348"/>
            <a:chOff x="934876" y="4181962"/>
            <a:chExt cx="777973" cy="684348"/>
          </a:xfrm>
        </p:grpSpPr>
        <p:grpSp>
          <p:nvGrpSpPr>
            <p:cNvPr id="374" name="Grupo 37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76" name="Grupo 37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78" name="Elipse 37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79" name="Retângulo de cantos arredondados 37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0" name="Retângulo de cantos arredondados 37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1" name="Retângulo de cantos arredondados 38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2" name="Retângulo de cantos arredondados 38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77" name="Retângulo de cantos arredondados 37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75" name="CaixaDeTexto 374"/>
            <p:cNvSpPr txBox="1"/>
            <p:nvPr/>
          </p:nvSpPr>
          <p:spPr>
            <a:xfrm>
              <a:off x="934876" y="4527756"/>
              <a:ext cx="777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Scrum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Master)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3" name="Grupo 382"/>
          <p:cNvGrpSpPr/>
          <p:nvPr/>
        </p:nvGrpSpPr>
        <p:grpSpPr>
          <a:xfrm>
            <a:off x="9684303" y="3264743"/>
            <a:ext cx="777973" cy="684348"/>
            <a:chOff x="934876" y="4181962"/>
            <a:chExt cx="777973" cy="684348"/>
          </a:xfrm>
        </p:grpSpPr>
        <p:grpSp>
          <p:nvGrpSpPr>
            <p:cNvPr id="384" name="Grupo 383"/>
            <p:cNvGrpSpPr/>
            <p:nvPr/>
          </p:nvGrpSpPr>
          <p:grpSpPr>
            <a:xfrm>
              <a:off x="1102864" y="4181962"/>
              <a:ext cx="193756" cy="322173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386" name="Grupo 38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388" name="Elipse 38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89" name="Retângulo de cantos arredondados 38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0" name="Retângulo de cantos arredondados 38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1" name="Retângulo de cantos arredondados 39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387" name="Retângulo de cantos arredondados 386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85" name="CaixaDeTexto 384"/>
            <p:cNvSpPr txBox="1"/>
            <p:nvPr/>
          </p:nvSpPr>
          <p:spPr>
            <a:xfrm>
              <a:off x="934876" y="4527756"/>
              <a:ext cx="777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(</a:t>
              </a:r>
              <a:r>
                <a:rPr lang="pt-BR" sz="800" b="1" dirty="0" err="1" smtClean="0">
                  <a:solidFill>
                    <a:prstClr val="black"/>
                  </a:solidFill>
                </a:rPr>
                <a:t>Scrum</a:t>
              </a:r>
              <a:endParaRPr lang="pt-BR" sz="800" b="1" dirty="0">
                <a:solidFill>
                  <a:prstClr val="black"/>
                </a:solidFill>
              </a:endParaRPr>
            </a:p>
            <a:p>
              <a:pPr defTabSz="914126"/>
              <a:r>
                <a:rPr lang="pt-BR" sz="800" b="1" dirty="0" smtClean="0">
                  <a:solidFill>
                    <a:prstClr val="black"/>
                  </a:solidFill>
                </a:rPr>
                <a:t>Master)</a:t>
              </a:r>
              <a:endParaRPr lang="pt-BR" sz="8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16" name="CaixaDeTexto 315"/>
          <p:cNvSpPr txBox="1"/>
          <p:nvPr/>
        </p:nvSpPr>
        <p:spPr>
          <a:xfrm>
            <a:off x="1347661" y="3643071"/>
            <a:ext cx="915186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pt-BR" sz="1200" b="1" dirty="0" smtClean="0">
              <a:solidFill>
                <a:srgbClr val="4D4D4D"/>
              </a:solidFill>
            </a:endParaRPr>
          </a:p>
        </p:txBody>
      </p:sp>
      <p:sp>
        <p:nvSpPr>
          <p:cNvPr id="319" name="CaixaDeTexto 318"/>
          <p:cNvSpPr txBox="1"/>
          <p:nvPr/>
        </p:nvSpPr>
        <p:spPr>
          <a:xfrm>
            <a:off x="1433839" y="5548965"/>
            <a:ext cx="915186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pt-BR" sz="1200" b="1" dirty="0" smtClean="0">
              <a:solidFill>
                <a:srgbClr val="4D4D4D"/>
              </a:solidFill>
            </a:endParaRPr>
          </a:p>
        </p:txBody>
      </p:sp>
      <p:sp>
        <p:nvSpPr>
          <p:cNvPr id="369" name="CaixaDeTexto 368"/>
          <p:cNvSpPr txBox="1"/>
          <p:nvPr/>
        </p:nvSpPr>
        <p:spPr>
          <a:xfrm>
            <a:off x="8816440" y="2391907"/>
            <a:ext cx="855014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PO</a:t>
            </a:r>
          </a:p>
          <a:p>
            <a:r>
              <a:rPr lang="pt-BR" sz="1000" b="1" dirty="0">
                <a:solidFill>
                  <a:srgbClr val="4D4D4D"/>
                </a:solidFill>
              </a:rPr>
              <a:t>[Guilherme Dias]</a:t>
            </a:r>
          </a:p>
        </p:txBody>
      </p:sp>
      <p:grpSp>
        <p:nvGrpSpPr>
          <p:cNvPr id="420" name="Grupo 419"/>
          <p:cNvGrpSpPr/>
          <p:nvPr/>
        </p:nvGrpSpPr>
        <p:grpSpPr>
          <a:xfrm>
            <a:off x="1498944" y="3324529"/>
            <a:ext cx="288000" cy="480000"/>
            <a:chOff x="795934" y="2818975"/>
            <a:chExt cx="647680" cy="1349211"/>
          </a:xfrm>
          <a:solidFill>
            <a:srgbClr val="FFC000"/>
          </a:solidFill>
        </p:grpSpPr>
        <p:grpSp>
          <p:nvGrpSpPr>
            <p:cNvPr id="421" name="Grupo 42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423" name="Elipse 42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24" name="Retângulo de cantos arredondados 42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5" name="Retângulo de cantos arredondados 43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6" name="Retângulo de cantos arredondados 43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  <p:sp>
            <p:nvSpPr>
              <p:cNvPr id="437" name="Retângulo de cantos arredondados 436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439"/>
                <a:endParaRPr lang="pt-BR" sz="2397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422" name="Retângulo de cantos arredondados 421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439"/>
              <a:endParaRPr lang="pt-BR" sz="2397">
                <a:solidFill>
                  <a:srgbClr val="EEECE1"/>
                </a:solidFill>
              </a:endParaRPr>
            </a:p>
          </p:txBody>
        </p:sp>
      </p:grpSp>
      <p:sp>
        <p:nvSpPr>
          <p:cNvPr id="448" name="CaixaDeTexto 447"/>
          <p:cNvSpPr txBox="1"/>
          <p:nvPr/>
        </p:nvSpPr>
        <p:spPr>
          <a:xfrm>
            <a:off x="955394" y="3767384"/>
            <a:ext cx="139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/>
            <a:r>
              <a:rPr lang="pt-BR" sz="1200" b="1" dirty="0">
                <a:solidFill>
                  <a:prstClr val="black"/>
                </a:solidFill>
              </a:rPr>
              <a:t>Arquiteto</a:t>
            </a:r>
          </a:p>
          <a:p>
            <a:pPr algn="ctr" defTabSz="1218439"/>
            <a:r>
              <a:rPr lang="pt-BR" sz="1200" b="1" dirty="0" smtClean="0">
                <a:solidFill>
                  <a:prstClr val="black"/>
                </a:solidFill>
              </a:rPr>
              <a:t>(</a:t>
            </a:r>
            <a:r>
              <a:rPr lang="pt-BR" sz="1200" b="1" dirty="0">
                <a:solidFill>
                  <a:prstClr val="black"/>
                </a:solidFill>
              </a:rPr>
              <a:t>Por demandas</a:t>
            </a:r>
            <a:r>
              <a:rPr lang="pt-BR" sz="1200" b="1" dirty="0" smtClean="0">
                <a:solidFill>
                  <a:prstClr val="black"/>
                </a:solidFill>
              </a:rPr>
              <a:t>)</a:t>
            </a:r>
            <a:endParaRPr lang="pt-BR" sz="1200" b="1" dirty="0">
              <a:solidFill>
                <a:prstClr val="black"/>
              </a:solidFill>
            </a:endParaRPr>
          </a:p>
        </p:txBody>
      </p:sp>
      <p:sp>
        <p:nvSpPr>
          <p:cNvPr id="363" name="Botão de ação: Avançar ou Próximo 362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solidFill>
                <a:srgbClr val="FFFFFF"/>
              </a:solidFill>
              <a:cs typeface="Simplon BP Regular"/>
            </a:endParaRPr>
          </a:p>
        </p:txBody>
      </p:sp>
      <p:sp>
        <p:nvSpPr>
          <p:cNvPr id="455" name="CaixaDeTexto 454"/>
          <p:cNvSpPr txBox="1"/>
          <p:nvPr/>
        </p:nvSpPr>
        <p:spPr>
          <a:xfrm>
            <a:off x="8909457" y="3648471"/>
            <a:ext cx="855014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 smtClean="0">
                <a:solidFill>
                  <a:srgbClr val="4D4D4D"/>
                </a:solidFill>
              </a:rPr>
              <a:t>PO</a:t>
            </a:r>
          </a:p>
          <a:p>
            <a:r>
              <a:rPr lang="pt-BR" sz="1000" b="1" dirty="0">
                <a:solidFill>
                  <a:srgbClr val="4D4D4D"/>
                </a:solidFill>
              </a:rPr>
              <a:t>[Guilherme Dias]</a:t>
            </a:r>
          </a:p>
        </p:txBody>
      </p:sp>
      <p:sp>
        <p:nvSpPr>
          <p:cNvPr id="368" name="CaixaDeTexto 367"/>
          <p:cNvSpPr txBox="1"/>
          <p:nvPr/>
        </p:nvSpPr>
        <p:spPr>
          <a:xfrm>
            <a:off x="9663256" y="3659182"/>
            <a:ext cx="741220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>
                <a:solidFill>
                  <a:srgbClr val="4D4D4D"/>
                </a:solidFill>
              </a:rPr>
              <a:t>SM</a:t>
            </a:r>
          </a:p>
          <a:p>
            <a:r>
              <a:rPr lang="pt-BR" sz="1000" b="1" dirty="0">
                <a:solidFill>
                  <a:srgbClr val="4D4D4D"/>
                </a:solidFill>
              </a:rPr>
              <a:t>[Fabiana Alves]</a:t>
            </a:r>
          </a:p>
        </p:txBody>
      </p:sp>
      <p:sp>
        <p:nvSpPr>
          <p:cNvPr id="457" name="CaixaDeTexto 456"/>
          <p:cNvSpPr txBox="1"/>
          <p:nvPr/>
        </p:nvSpPr>
        <p:spPr>
          <a:xfrm>
            <a:off x="9595316" y="2406448"/>
            <a:ext cx="741220" cy="390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pt-BR" sz="1000" b="1" dirty="0">
                <a:solidFill>
                  <a:srgbClr val="4D4D4D"/>
                </a:solidFill>
              </a:rPr>
              <a:t>SM</a:t>
            </a:r>
          </a:p>
          <a:p>
            <a:r>
              <a:rPr lang="pt-BR" sz="1000" b="1" dirty="0">
                <a:solidFill>
                  <a:srgbClr val="4D4D4D"/>
                </a:solidFill>
              </a:rPr>
              <a:t>[Fabiana Alves]</a:t>
            </a:r>
          </a:p>
        </p:txBody>
      </p:sp>
    </p:spTree>
    <p:extLst>
      <p:ext uri="{BB962C8B-B14F-4D97-AF65-F5344CB8AC3E}">
        <p14:creationId xmlns:p14="http://schemas.microsoft.com/office/powerpoint/2010/main" val="2151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2"/>
          <p:cNvSpPr>
            <a:spLocks noGrp="1"/>
          </p:cNvSpPr>
          <p:nvPr>
            <p:ph type="title"/>
          </p:nvPr>
        </p:nvSpPr>
        <p:spPr>
          <a:xfrm>
            <a:off x="222921" y="340656"/>
            <a:ext cx="10892399" cy="1258841"/>
          </a:xfrm>
        </p:spPr>
        <p:txBody>
          <a:bodyPr/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INICIATIVAS ÁGEIS EM ANDAMENTO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TRIBO do OI 360º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2" name="Retângulo de cantos arredondados 671"/>
          <p:cNvSpPr/>
          <p:nvPr/>
        </p:nvSpPr>
        <p:spPr>
          <a:xfrm>
            <a:off x="3728313" y="1532224"/>
            <a:ext cx="8208000" cy="3216000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21845" tIns="60923" rIns="121845" bIns="609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439">
              <a:defRPr/>
            </a:pPr>
            <a:endParaRPr lang="pt-BR" sz="2397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3" name="Canto dobrado 672"/>
          <p:cNvSpPr/>
          <p:nvPr/>
        </p:nvSpPr>
        <p:spPr>
          <a:xfrm>
            <a:off x="1576076" y="1647186"/>
            <a:ext cx="1488000" cy="3356297"/>
          </a:xfrm>
          <a:prstGeom prst="foldedCorner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439">
              <a:defRPr/>
            </a:pPr>
            <a:endParaRPr lang="pt-BR" sz="2397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4" name="CaixaDeTexto 673"/>
          <p:cNvSpPr txBox="1"/>
          <p:nvPr/>
        </p:nvSpPr>
        <p:spPr>
          <a:xfrm>
            <a:off x="1136143" y="1059759"/>
            <a:ext cx="235054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467" b="1" kern="0" dirty="0" err="1" smtClean="0">
                <a:solidFill>
                  <a:prstClr val="black"/>
                </a:solidFill>
              </a:rPr>
              <a:t>Backlog</a:t>
            </a:r>
            <a:r>
              <a:rPr lang="pt-BR" sz="1467" b="1" kern="0" dirty="0" smtClean="0">
                <a:solidFill>
                  <a:prstClr val="black"/>
                </a:solidFill>
              </a:rPr>
              <a:t> </a:t>
            </a:r>
            <a:r>
              <a:rPr lang="pt-BR" sz="1467" b="1" kern="0" dirty="0" err="1" smtClean="0">
                <a:solidFill>
                  <a:prstClr val="black"/>
                </a:solidFill>
              </a:rPr>
              <a:t>Features</a:t>
            </a:r>
            <a:r>
              <a:rPr lang="pt-BR" sz="1467" b="1" kern="0" dirty="0" smtClean="0">
                <a:solidFill>
                  <a:prstClr val="black"/>
                </a:solidFill>
              </a:rPr>
              <a:t> </a:t>
            </a:r>
          </a:p>
          <a:p>
            <a:pPr algn="ctr" defTabSz="1218439">
              <a:defRPr/>
            </a:pPr>
            <a:r>
              <a:rPr lang="pt-BR" sz="1467" b="1" kern="0" dirty="0" smtClean="0">
                <a:solidFill>
                  <a:prstClr val="black"/>
                </a:solidFill>
              </a:rPr>
              <a:t>Priorizado</a:t>
            </a:r>
          </a:p>
        </p:txBody>
      </p:sp>
      <p:sp>
        <p:nvSpPr>
          <p:cNvPr id="675" name="CaixaDeTexto 674"/>
          <p:cNvSpPr txBox="1"/>
          <p:nvPr/>
        </p:nvSpPr>
        <p:spPr>
          <a:xfrm>
            <a:off x="1650822" y="1711062"/>
            <a:ext cx="1659164" cy="308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err="1" smtClean="0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 1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err="1" smtClean="0">
                <a:solidFill>
                  <a:prstClr val="white">
                    <a:lumMod val="50000"/>
                  </a:prstClr>
                </a:solidFill>
              </a:rPr>
              <a:t>Feature</a:t>
            </a: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 2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F3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F4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F5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F6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F7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F8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F9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F10</a:t>
            </a:r>
          </a:p>
          <a:p>
            <a:pPr marL="380761" indent="-380761" defTabSz="1218439">
              <a:spcAft>
                <a:spcPts val="400"/>
              </a:spcAft>
              <a:buFont typeface="Wingdings" panose="05000000000000000000" pitchFamily="2" charset="2"/>
              <a:buChar char="q"/>
              <a:defRPr/>
            </a:pPr>
            <a:r>
              <a:rPr lang="pt-BR" sz="1467" kern="0" dirty="0" smtClean="0">
                <a:solidFill>
                  <a:prstClr val="white">
                    <a:lumMod val="50000"/>
                  </a:prstClr>
                </a:solidFill>
              </a:rPr>
              <a:t>...</a:t>
            </a:r>
          </a:p>
        </p:txBody>
      </p:sp>
      <p:sp>
        <p:nvSpPr>
          <p:cNvPr id="676" name="CaixaDeTexto 675"/>
          <p:cNvSpPr txBox="1"/>
          <p:nvPr/>
        </p:nvSpPr>
        <p:spPr>
          <a:xfrm>
            <a:off x="5434959" y="993498"/>
            <a:ext cx="2350549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467" b="1" kern="0" dirty="0" err="1" smtClean="0">
                <a:solidFill>
                  <a:prstClr val="black"/>
                </a:solidFill>
              </a:rPr>
              <a:t>Backlog</a:t>
            </a:r>
            <a:r>
              <a:rPr lang="pt-BR" sz="1467" b="1" kern="0" dirty="0" smtClean="0">
                <a:solidFill>
                  <a:prstClr val="black"/>
                </a:solidFill>
              </a:rPr>
              <a:t> US </a:t>
            </a:r>
          </a:p>
          <a:p>
            <a:pPr algn="ctr" defTabSz="1218439">
              <a:defRPr/>
            </a:pPr>
            <a:r>
              <a:rPr lang="pt-BR" sz="1467" b="1" kern="0" dirty="0" smtClean="0">
                <a:solidFill>
                  <a:prstClr val="black"/>
                </a:solidFill>
              </a:rPr>
              <a:t>Priorizado</a:t>
            </a:r>
          </a:p>
        </p:txBody>
      </p:sp>
      <p:cxnSp>
        <p:nvCxnSpPr>
          <p:cNvPr id="677" name="Conector de seta reta 676"/>
          <p:cNvCxnSpPr/>
          <p:nvPr/>
        </p:nvCxnSpPr>
        <p:spPr>
          <a:xfrm flipV="1">
            <a:off x="2953435" y="1922339"/>
            <a:ext cx="1001980" cy="352533"/>
          </a:xfrm>
          <a:prstGeom prst="straightConnector1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78" name="CaixaDeTexto 677"/>
          <p:cNvSpPr txBox="1"/>
          <p:nvPr/>
        </p:nvSpPr>
        <p:spPr>
          <a:xfrm>
            <a:off x="134297" y="5548447"/>
            <a:ext cx="21120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439">
              <a:defRPr/>
            </a:pPr>
            <a:r>
              <a:rPr lang="pt-BR" sz="1867" b="1" kern="0" dirty="0" smtClean="0">
                <a:solidFill>
                  <a:prstClr val="black"/>
                </a:solidFill>
              </a:rPr>
              <a:t>+ NBA</a:t>
            </a:r>
          </a:p>
          <a:p>
            <a:pPr defTabSz="1218439">
              <a:defRPr/>
            </a:pPr>
            <a:r>
              <a:rPr lang="pt-BR" sz="1867" b="1" kern="0" dirty="0" smtClean="0">
                <a:solidFill>
                  <a:prstClr val="black"/>
                </a:solidFill>
              </a:rPr>
              <a:t>+ Upgrade Pega</a:t>
            </a:r>
          </a:p>
        </p:txBody>
      </p:sp>
      <p:grpSp>
        <p:nvGrpSpPr>
          <p:cNvPr id="679" name="Grupo 678"/>
          <p:cNvGrpSpPr/>
          <p:nvPr/>
        </p:nvGrpSpPr>
        <p:grpSpPr>
          <a:xfrm>
            <a:off x="718296" y="1664529"/>
            <a:ext cx="288000" cy="528000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680" name="Grupo 679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682" name="Elipse 681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83" name="Retângulo de cantos arredondados 682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84" name="Retângulo de cantos arredondados 683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85" name="Retângulo de cantos arredondados 684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86" name="Retângulo de cantos arredondados 685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681" name="Retângulo de cantos arredondados 680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687" name="Grupo 686"/>
          <p:cNvGrpSpPr/>
          <p:nvPr/>
        </p:nvGrpSpPr>
        <p:grpSpPr>
          <a:xfrm>
            <a:off x="669569" y="2905428"/>
            <a:ext cx="288000" cy="480000"/>
            <a:chOff x="795934" y="2818975"/>
            <a:chExt cx="647680" cy="1349211"/>
          </a:xfrm>
          <a:solidFill>
            <a:srgbClr val="FFC000"/>
          </a:solidFill>
        </p:grpSpPr>
        <p:grpSp>
          <p:nvGrpSpPr>
            <p:cNvPr id="688" name="Grupo 687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690" name="Elipse 689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91" name="Retângulo de cantos arredondados 690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92" name="Retângulo de cantos arredondados 691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93" name="Retângulo de cantos arredondados 692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94" name="Retângulo de cantos arredondados 693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689" name="Retângulo de cantos arredondados 688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695" name="Grupo 694"/>
          <p:cNvGrpSpPr/>
          <p:nvPr/>
        </p:nvGrpSpPr>
        <p:grpSpPr>
          <a:xfrm>
            <a:off x="679808" y="4057361"/>
            <a:ext cx="288000" cy="480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696" name="Grupo 695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698" name="Elipse 697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699" name="Retângulo de cantos arredondados 698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00" name="Retângulo de cantos arredondados 699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01" name="Retângulo de cantos arredondados 700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02" name="Retângulo de cantos arredondados 701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697" name="Retângulo de cantos arredondados 696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703" name="CaixaDeTexto 702"/>
          <p:cNvSpPr txBox="1"/>
          <p:nvPr/>
        </p:nvSpPr>
        <p:spPr>
          <a:xfrm>
            <a:off x="-39930" y="6594213"/>
            <a:ext cx="122404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kern="0" dirty="0" smtClean="0">
                <a:solidFill>
                  <a:prstClr val="black"/>
                </a:solidFill>
              </a:rPr>
              <a:t>RTE = Release </a:t>
            </a:r>
            <a:r>
              <a:rPr lang="pt-BR" sz="1067" kern="0" dirty="0" err="1" smtClean="0">
                <a:solidFill>
                  <a:prstClr val="black"/>
                </a:solidFill>
              </a:rPr>
              <a:t>Train</a:t>
            </a:r>
            <a:r>
              <a:rPr lang="pt-BR" sz="1067" kern="0" dirty="0" smtClean="0">
                <a:solidFill>
                  <a:prstClr val="black"/>
                </a:solidFill>
              </a:rPr>
              <a:t> </a:t>
            </a:r>
            <a:r>
              <a:rPr lang="pt-BR" sz="1067" kern="0" dirty="0" err="1" smtClean="0">
                <a:solidFill>
                  <a:prstClr val="black"/>
                </a:solidFill>
              </a:rPr>
              <a:t>Engineer</a:t>
            </a:r>
            <a:r>
              <a:rPr lang="pt-BR" sz="1067" kern="0" dirty="0" smtClean="0">
                <a:solidFill>
                  <a:prstClr val="black"/>
                </a:solidFill>
              </a:rPr>
              <a:t>       UX = Experiência do Usuário        PO = </a:t>
            </a:r>
            <a:r>
              <a:rPr lang="pt-BR" sz="1067" kern="0" dirty="0" err="1" smtClean="0">
                <a:solidFill>
                  <a:prstClr val="black"/>
                </a:solidFill>
              </a:rPr>
              <a:t>Product</a:t>
            </a:r>
            <a:r>
              <a:rPr lang="pt-BR" sz="1067" kern="0" dirty="0" smtClean="0">
                <a:solidFill>
                  <a:prstClr val="black"/>
                </a:solidFill>
              </a:rPr>
              <a:t> </a:t>
            </a:r>
            <a:r>
              <a:rPr lang="pt-BR" sz="1067" kern="0" dirty="0" err="1" smtClean="0">
                <a:solidFill>
                  <a:prstClr val="black"/>
                </a:solidFill>
              </a:rPr>
              <a:t>Owner</a:t>
            </a:r>
            <a:r>
              <a:rPr lang="pt-BR" sz="1067" kern="0" dirty="0" smtClean="0">
                <a:solidFill>
                  <a:prstClr val="black"/>
                </a:solidFill>
              </a:rPr>
              <a:t>                PM = </a:t>
            </a:r>
            <a:r>
              <a:rPr lang="pt-BR" sz="1067" kern="0" dirty="0" err="1" smtClean="0">
                <a:solidFill>
                  <a:prstClr val="black"/>
                </a:solidFill>
              </a:rPr>
              <a:t>Product</a:t>
            </a:r>
            <a:r>
              <a:rPr lang="pt-BR" sz="1067" kern="0" dirty="0" smtClean="0">
                <a:solidFill>
                  <a:prstClr val="black"/>
                </a:solidFill>
              </a:rPr>
              <a:t> Manager                SM = </a:t>
            </a:r>
            <a:r>
              <a:rPr lang="pt-BR" sz="1067" kern="0" dirty="0" err="1" smtClean="0">
                <a:solidFill>
                  <a:prstClr val="black"/>
                </a:solidFill>
              </a:rPr>
              <a:t>Scrum</a:t>
            </a:r>
            <a:r>
              <a:rPr lang="pt-BR" sz="1067" kern="0" dirty="0" smtClean="0">
                <a:solidFill>
                  <a:prstClr val="black"/>
                </a:solidFill>
              </a:rPr>
              <a:t> Master             </a:t>
            </a:r>
            <a:r>
              <a:rPr lang="pt-BR" sz="1067" kern="0" dirty="0" err="1" smtClean="0">
                <a:solidFill>
                  <a:prstClr val="black"/>
                </a:solidFill>
              </a:rPr>
              <a:t>Features</a:t>
            </a:r>
            <a:r>
              <a:rPr lang="pt-BR" sz="1067" kern="0" dirty="0" smtClean="0">
                <a:solidFill>
                  <a:prstClr val="black"/>
                </a:solidFill>
              </a:rPr>
              <a:t> = Macro Requisitos               </a:t>
            </a:r>
            <a:r>
              <a:rPr lang="pt-BR" sz="1067" kern="0" dirty="0" err="1" smtClean="0">
                <a:solidFill>
                  <a:prstClr val="black"/>
                </a:solidFill>
              </a:rPr>
              <a:t>User</a:t>
            </a:r>
            <a:r>
              <a:rPr lang="pt-BR" sz="1067" kern="0" dirty="0" smtClean="0">
                <a:solidFill>
                  <a:prstClr val="black"/>
                </a:solidFill>
              </a:rPr>
              <a:t> </a:t>
            </a:r>
            <a:r>
              <a:rPr lang="pt-BR" sz="1067" kern="0" dirty="0" err="1" smtClean="0">
                <a:solidFill>
                  <a:prstClr val="black"/>
                </a:solidFill>
              </a:rPr>
              <a:t>Stories</a:t>
            </a:r>
            <a:r>
              <a:rPr lang="pt-BR" sz="1067" kern="0" dirty="0" smtClean="0">
                <a:solidFill>
                  <a:prstClr val="black"/>
                </a:solidFill>
              </a:rPr>
              <a:t> = Regras</a:t>
            </a:r>
          </a:p>
        </p:txBody>
      </p:sp>
      <p:sp>
        <p:nvSpPr>
          <p:cNvPr id="704" name="CaixaDeTexto 703"/>
          <p:cNvSpPr txBox="1"/>
          <p:nvPr/>
        </p:nvSpPr>
        <p:spPr>
          <a:xfrm rot="5400000">
            <a:off x="5907666" y="846517"/>
            <a:ext cx="410433" cy="11184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vert="vert270" wrap="square" rtlCol="0" anchor="ctr">
            <a:spAutoFit/>
          </a:bodyPr>
          <a:lstStyle/>
          <a:p>
            <a:pPr algn="ctr" defTabSz="1218439">
              <a:defRPr/>
            </a:pPr>
            <a:r>
              <a:rPr lang="pt-BR" sz="1467" b="1" kern="0" dirty="0" smtClean="0">
                <a:solidFill>
                  <a:prstClr val="black"/>
                </a:solidFill>
              </a:rPr>
              <a:t>PMO (Edja Mattar)</a:t>
            </a:r>
          </a:p>
        </p:txBody>
      </p:sp>
      <p:grpSp>
        <p:nvGrpSpPr>
          <p:cNvPr id="705" name="Grupo 704"/>
          <p:cNvGrpSpPr/>
          <p:nvPr/>
        </p:nvGrpSpPr>
        <p:grpSpPr>
          <a:xfrm>
            <a:off x="5036611" y="6194948"/>
            <a:ext cx="258261" cy="429432"/>
            <a:chOff x="795934" y="2818975"/>
            <a:chExt cx="647680" cy="1349211"/>
          </a:xfrm>
          <a:solidFill>
            <a:srgbClr val="00D318"/>
          </a:solidFill>
        </p:grpSpPr>
        <p:grpSp>
          <p:nvGrpSpPr>
            <p:cNvPr id="706" name="Grupo 705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708" name="Elipse 707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09" name="Retângulo de cantos arredondados 708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10" name="Retângulo de cantos arredondados 709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11" name="Retângulo de cantos arredondados 710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12" name="Retângulo de cantos arredondados 711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707" name="Retângulo de cantos arredondados 706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cxnSp>
        <p:nvCxnSpPr>
          <p:cNvPr id="713" name="Conector de seta reta 712"/>
          <p:cNvCxnSpPr/>
          <p:nvPr/>
        </p:nvCxnSpPr>
        <p:spPr>
          <a:xfrm>
            <a:off x="2986022" y="2282819"/>
            <a:ext cx="969393" cy="1433956"/>
          </a:xfrm>
          <a:prstGeom prst="straightConnector1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14" name="Conector de seta reta 713"/>
          <p:cNvCxnSpPr/>
          <p:nvPr/>
        </p:nvCxnSpPr>
        <p:spPr>
          <a:xfrm>
            <a:off x="2966487" y="2274215"/>
            <a:ext cx="887915" cy="370963"/>
          </a:xfrm>
          <a:prstGeom prst="straightConnector1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15" name="Conector de seta reta 714"/>
          <p:cNvCxnSpPr/>
          <p:nvPr/>
        </p:nvCxnSpPr>
        <p:spPr>
          <a:xfrm>
            <a:off x="2986021" y="2262520"/>
            <a:ext cx="908696" cy="1917851"/>
          </a:xfrm>
          <a:prstGeom prst="straightConnector1">
            <a:avLst/>
          </a:prstGeom>
          <a:noFill/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716" name="Grupo 715"/>
          <p:cNvGrpSpPr/>
          <p:nvPr/>
        </p:nvGrpSpPr>
        <p:grpSpPr>
          <a:xfrm>
            <a:off x="4177224" y="5283496"/>
            <a:ext cx="934059" cy="646331"/>
            <a:chOff x="4003666" y="1099657"/>
            <a:chExt cx="1005810" cy="553021"/>
          </a:xfrm>
        </p:grpSpPr>
        <p:sp>
          <p:nvSpPr>
            <p:cNvPr id="717" name="Canto dobrado 716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rgbClr val="4BACC6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8" name="CaixaDeTexto 717"/>
            <p:cNvSpPr txBox="1"/>
            <p:nvPr/>
          </p:nvSpPr>
          <p:spPr>
            <a:xfrm>
              <a:off x="4003666" y="1099657"/>
              <a:ext cx="988233" cy="55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US1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US2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grpSp>
        <p:nvGrpSpPr>
          <p:cNvPr id="719" name="Grupo 718"/>
          <p:cNvGrpSpPr/>
          <p:nvPr/>
        </p:nvGrpSpPr>
        <p:grpSpPr>
          <a:xfrm>
            <a:off x="8298480" y="5281265"/>
            <a:ext cx="947029" cy="646331"/>
            <a:chOff x="3989698" y="1088561"/>
            <a:chExt cx="1019778" cy="553020"/>
          </a:xfrm>
        </p:grpSpPr>
        <p:sp>
          <p:nvSpPr>
            <p:cNvPr id="720" name="Canto dobrado 719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1" name="CaixaDeTexto 720"/>
            <p:cNvSpPr txBox="1"/>
            <p:nvPr/>
          </p:nvSpPr>
          <p:spPr>
            <a:xfrm>
              <a:off x="3989698" y="1088561"/>
              <a:ext cx="988234" cy="55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US7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US8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sp>
        <p:nvSpPr>
          <p:cNvPr id="722" name="CaixaDeTexto 721"/>
          <p:cNvSpPr txBox="1"/>
          <p:nvPr/>
        </p:nvSpPr>
        <p:spPr>
          <a:xfrm>
            <a:off x="5110266" y="5179739"/>
            <a:ext cx="297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3852">
              <a:defRPr sz="1100" b="1">
                <a:solidFill>
                  <a:prstClr val="black"/>
                </a:solidFill>
                <a:latin typeface="Simplon BP Regular" pitchFamily="2" charset="0"/>
              </a:defRPr>
            </a:lvl1pPr>
          </a:lstStyle>
          <a:p>
            <a:pPr algn="l">
              <a:defRPr/>
            </a:pPr>
            <a:r>
              <a:rPr lang="pt-BR" sz="1200" b="0" kern="0" dirty="0"/>
              <a:t>US: Validação Estratégia Testes </a:t>
            </a:r>
            <a:r>
              <a:rPr lang="pt-BR" sz="1200" b="0" kern="0" dirty="0" err="1"/>
              <a:t>Fx</a:t>
            </a:r>
            <a:endParaRPr lang="pt-BR" sz="1200" b="0" kern="0" dirty="0"/>
          </a:p>
          <a:p>
            <a:pPr algn="l">
              <a:defRPr/>
            </a:pPr>
            <a:r>
              <a:rPr lang="pt-BR" sz="1200" b="0" kern="0" dirty="0"/>
              <a:t>US: Validação Plano de Testes </a:t>
            </a:r>
            <a:r>
              <a:rPr lang="pt-BR" sz="1200" b="0" kern="0" dirty="0" err="1"/>
              <a:t>Fx</a:t>
            </a:r>
            <a:endParaRPr lang="pt-BR" sz="1200" b="0" kern="0" dirty="0"/>
          </a:p>
          <a:p>
            <a:pPr algn="l">
              <a:defRPr/>
            </a:pPr>
            <a:r>
              <a:rPr lang="pt-BR" sz="1200" b="0" kern="0" dirty="0"/>
              <a:t>US: Validação  Execução TI </a:t>
            </a:r>
            <a:r>
              <a:rPr lang="pt-BR" sz="1200" b="0" kern="0" dirty="0" err="1"/>
              <a:t>Fx</a:t>
            </a:r>
            <a:endParaRPr lang="pt-BR" sz="1200" b="0" kern="0" dirty="0"/>
          </a:p>
          <a:p>
            <a:pPr algn="l">
              <a:defRPr/>
            </a:pPr>
            <a:r>
              <a:rPr lang="pt-BR" sz="1200" b="0" kern="0" dirty="0"/>
              <a:t>US: Suporte Teste </a:t>
            </a:r>
            <a:r>
              <a:rPr lang="pt-BR" sz="1200" b="0" kern="0" dirty="0" err="1"/>
              <a:t>Fx</a:t>
            </a:r>
            <a:endParaRPr lang="pt-BR" sz="1200" b="0" kern="0" dirty="0"/>
          </a:p>
        </p:txBody>
      </p:sp>
      <p:sp>
        <p:nvSpPr>
          <p:cNvPr id="723" name="CaixaDeTexto 722"/>
          <p:cNvSpPr txBox="1"/>
          <p:nvPr/>
        </p:nvSpPr>
        <p:spPr>
          <a:xfrm>
            <a:off x="9240991" y="5253362"/>
            <a:ext cx="29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3852">
              <a:defRPr sz="1100" b="1">
                <a:solidFill>
                  <a:prstClr val="black"/>
                </a:solidFill>
                <a:latin typeface="Simplon BP Regular" pitchFamily="2" charset="0"/>
              </a:defRPr>
            </a:lvl1pPr>
          </a:lstStyle>
          <a:p>
            <a:pPr algn="l">
              <a:defRPr/>
            </a:pPr>
            <a:r>
              <a:rPr lang="pt-BR" sz="1200" b="0" kern="0" dirty="0"/>
              <a:t>US: Planejamento </a:t>
            </a:r>
            <a:r>
              <a:rPr lang="pt-BR" sz="1200" b="0" kern="0" dirty="0" err="1"/>
              <a:t>Fx</a:t>
            </a:r>
            <a:endParaRPr lang="pt-BR" sz="1200" b="0" kern="0" dirty="0"/>
          </a:p>
          <a:p>
            <a:pPr algn="l">
              <a:defRPr/>
            </a:pPr>
            <a:r>
              <a:rPr lang="pt-BR" sz="1200" b="0" kern="0" dirty="0"/>
              <a:t>US: Geração da Massa </a:t>
            </a:r>
            <a:r>
              <a:rPr lang="pt-BR" sz="1200" b="0" kern="0" dirty="0" err="1"/>
              <a:t>Fx</a:t>
            </a:r>
            <a:endParaRPr lang="pt-BR" sz="1200" b="0" kern="0" dirty="0"/>
          </a:p>
          <a:p>
            <a:pPr algn="l">
              <a:defRPr/>
            </a:pPr>
            <a:r>
              <a:rPr lang="pt-BR" sz="1200" b="0" kern="0" dirty="0"/>
              <a:t>US : Execução </a:t>
            </a:r>
            <a:r>
              <a:rPr lang="pt-BR" sz="1200" b="0" kern="0" dirty="0" err="1"/>
              <a:t>Fx</a:t>
            </a:r>
            <a:endParaRPr lang="pt-BR" sz="1200" b="0" kern="0" dirty="0"/>
          </a:p>
        </p:txBody>
      </p:sp>
      <p:sp>
        <p:nvSpPr>
          <p:cNvPr id="724" name="CaixaDeTexto 723"/>
          <p:cNvSpPr txBox="1"/>
          <p:nvPr/>
        </p:nvSpPr>
        <p:spPr>
          <a:xfrm>
            <a:off x="4093394" y="4964068"/>
            <a:ext cx="387002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pt-BR" sz="1467" b="1" kern="0" dirty="0" err="1" smtClean="0">
                <a:solidFill>
                  <a:prstClr val="black"/>
                </a:solidFill>
              </a:rPr>
              <a:t>Squads</a:t>
            </a:r>
            <a:r>
              <a:rPr lang="pt-BR" sz="1467" b="1" kern="0" dirty="0" smtClean="0">
                <a:solidFill>
                  <a:prstClr val="black"/>
                </a:solidFill>
              </a:rPr>
              <a:t> Pré-venda e Venda</a:t>
            </a:r>
          </a:p>
        </p:txBody>
      </p:sp>
      <p:grpSp>
        <p:nvGrpSpPr>
          <p:cNvPr id="725" name="Grupo 724"/>
          <p:cNvGrpSpPr/>
          <p:nvPr/>
        </p:nvGrpSpPr>
        <p:grpSpPr>
          <a:xfrm>
            <a:off x="6127947" y="1670136"/>
            <a:ext cx="950012" cy="646332"/>
            <a:chOff x="3986487" y="1088225"/>
            <a:chExt cx="1022989" cy="553021"/>
          </a:xfrm>
        </p:grpSpPr>
        <p:sp>
          <p:nvSpPr>
            <p:cNvPr id="726" name="Canto dobrado 725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7" name="CaixaDeTexto 726"/>
            <p:cNvSpPr txBox="1"/>
            <p:nvPr/>
          </p:nvSpPr>
          <p:spPr>
            <a:xfrm>
              <a:off x="3986487" y="1088225"/>
              <a:ext cx="988229" cy="55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US1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US2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grpSp>
        <p:nvGrpSpPr>
          <p:cNvPr id="728" name="Grupo 727"/>
          <p:cNvGrpSpPr/>
          <p:nvPr/>
        </p:nvGrpSpPr>
        <p:grpSpPr>
          <a:xfrm>
            <a:off x="5307221" y="1638221"/>
            <a:ext cx="240000" cy="336000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729" name="Grupo 728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731" name="Elipse 730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32" name="Retângulo de cantos arredondados 731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33" name="Retângulo de cantos arredondados 732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34" name="Retângulo de cantos arredondados 733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35" name="Retângulo de cantos arredondados 734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730" name="Retângulo de cantos arredondados 729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736" name="CaixaDeTexto 735"/>
          <p:cNvSpPr txBox="1"/>
          <p:nvPr/>
        </p:nvSpPr>
        <p:spPr>
          <a:xfrm>
            <a:off x="4818779" y="1929448"/>
            <a:ext cx="127446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PO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(Perla Mendes)</a:t>
            </a:r>
          </a:p>
        </p:txBody>
      </p:sp>
      <p:grpSp>
        <p:nvGrpSpPr>
          <p:cNvPr id="737" name="Grupo 736"/>
          <p:cNvGrpSpPr/>
          <p:nvPr/>
        </p:nvGrpSpPr>
        <p:grpSpPr>
          <a:xfrm>
            <a:off x="7282739" y="1651026"/>
            <a:ext cx="4098815" cy="615110"/>
            <a:chOff x="5289318" y="829700"/>
            <a:chExt cx="3074111" cy="498957"/>
          </a:xfrm>
        </p:grpSpPr>
        <p:sp>
          <p:nvSpPr>
            <p:cNvPr id="738" name="Retângulo 737"/>
            <p:cNvSpPr/>
            <p:nvPr/>
          </p:nvSpPr>
          <p:spPr>
            <a:xfrm>
              <a:off x="5310828" y="844735"/>
              <a:ext cx="3052601" cy="46800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845" tIns="60923" rIns="121845" bIns="609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439">
                <a:defRPr/>
              </a:pPr>
              <a:endParaRPr lang="pt-BR" sz="239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9" name="CaixaDeTexto 738"/>
            <p:cNvSpPr txBox="1"/>
            <p:nvPr/>
          </p:nvSpPr>
          <p:spPr>
            <a:xfrm>
              <a:off x="5289318" y="829700"/>
              <a:ext cx="1672126" cy="27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600" b="1" kern="0" dirty="0" smtClean="0">
                  <a:solidFill>
                    <a:prstClr val="black"/>
                  </a:solidFill>
                </a:rPr>
                <a:t>PRÉ-VENDA</a:t>
              </a:r>
            </a:p>
          </p:txBody>
        </p:sp>
        <p:grpSp>
          <p:nvGrpSpPr>
            <p:cNvPr id="740" name="Grupo 739"/>
            <p:cNvGrpSpPr/>
            <p:nvPr/>
          </p:nvGrpSpPr>
          <p:grpSpPr>
            <a:xfrm>
              <a:off x="7306798" y="851658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751" name="Grupo 750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753" name="Elipse 752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54" name="Retângulo de cantos arredondados 753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55" name="Retângulo de cantos arredondados 754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56" name="Retângulo de cantos arredondados 755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57" name="Retângulo de cantos arredondados 756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52" name="Retângulo de cantos arredondados 751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741" name="Grupo 740"/>
            <p:cNvGrpSpPr/>
            <p:nvPr/>
          </p:nvGrpSpPr>
          <p:grpSpPr>
            <a:xfrm>
              <a:off x="7909401" y="851658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744" name="Grupo 743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746" name="Elipse 745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47" name="Retângulo de cantos arredondados 746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48" name="Retângulo de cantos arredondados 747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49" name="Retângulo de cantos arredondados 748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50" name="Retângulo de cantos arredondados 749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45" name="Retângulo de cantos arredondados 744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742" name="CaixaDeTexto 741"/>
            <p:cNvSpPr txBox="1"/>
            <p:nvPr/>
          </p:nvSpPr>
          <p:spPr>
            <a:xfrm>
              <a:off x="7060298" y="1120556"/>
              <a:ext cx="647600" cy="20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439">
                <a:defRPr/>
              </a:pPr>
              <a:r>
                <a:rPr lang="pt-BR" sz="1067" b="1" kern="0" dirty="0" smtClean="0">
                  <a:solidFill>
                    <a:prstClr val="black"/>
                  </a:solidFill>
                </a:rPr>
                <a:t>Oi 360</a:t>
              </a:r>
            </a:p>
          </p:txBody>
        </p:sp>
        <p:sp>
          <p:nvSpPr>
            <p:cNvPr id="743" name="CaixaDeTexto 742"/>
            <p:cNvSpPr txBox="1"/>
            <p:nvPr/>
          </p:nvSpPr>
          <p:spPr>
            <a:xfrm>
              <a:off x="7707898" y="1120556"/>
              <a:ext cx="647600" cy="208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067" b="1" kern="0" dirty="0" err="1" smtClean="0">
                  <a:solidFill>
                    <a:prstClr val="black"/>
                  </a:solidFill>
                </a:rPr>
                <a:t>Robotics</a:t>
              </a:r>
              <a:endParaRPr lang="pt-BR" sz="1067" b="1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758" name="CaixaDeTexto 757"/>
          <p:cNvSpPr txBox="1"/>
          <p:nvPr/>
        </p:nvSpPr>
        <p:spPr>
          <a:xfrm>
            <a:off x="4906116" y="2621166"/>
            <a:ext cx="1056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PO 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(Vitor  Gomes)</a:t>
            </a:r>
          </a:p>
        </p:txBody>
      </p:sp>
      <p:grpSp>
        <p:nvGrpSpPr>
          <p:cNvPr id="759" name="Grupo 758"/>
          <p:cNvGrpSpPr/>
          <p:nvPr/>
        </p:nvGrpSpPr>
        <p:grpSpPr>
          <a:xfrm>
            <a:off x="7282739" y="2342006"/>
            <a:ext cx="4098815" cy="653273"/>
            <a:chOff x="5295817" y="1456977"/>
            <a:chExt cx="3074111" cy="510976"/>
          </a:xfrm>
        </p:grpSpPr>
        <p:sp>
          <p:nvSpPr>
            <p:cNvPr id="760" name="Retângulo 759"/>
            <p:cNvSpPr/>
            <p:nvPr/>
          </p:nvSpPr>
          <p:spPr>
            <a:xfrm>
              <a:off x="5317327" y="1462285"/>
              <a:ext cx="3052601" cy="46800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845" tIns="60923" rIns="121845" bIns="609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439">
                <a:defRPr/>
              </a:pPr>
              <a:endParaRPr lang="pt-BR" sz="239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1" name="CaixaDeTexto 760"/>
            <p:cNvSpPr txBox="1"/>
            <p:nvPr/>
          </p:nvSpPr>
          <p:spPr>
            <a:xfrm>
              <a:off x="5295817" y="1456977"/>
              <a:ext cx="1672126" cy="264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600" b="1" kern="0" dirty="0" smtClean="0">
                  <a:solidFill>
                    <a:prstClr val="black"/>
                  </a:solidFill>
                </a:rPr>
                <a:t>VENDA </a:t>
              </a:r>
            </a:p>
          </p:txBody>
        </p:sp>
        <p:grpSp>
          <p:nvGrpSpPr>
            <p:cNvPr id="762" name="Grupo 761"/>
            <p:cNvGrpSpPr/>
            <p:nvPr/>
          </p:nvGrpSpPr>
          <p:grpSpPr>
            <a:xfrm>
              <a:off x="7313297" y="1488663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773" name="Grupo 77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775" name="Elipse 77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6" name="Retângulo de cantos arredondados 77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7" name="Retângulo de cantos arredondados 77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8" name="Retângulo de cantos arredondados 77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9" name="Retângulo de cantos arredondados 77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74" name="Retângulo de cantos arredondados 77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763" name="Grupo 762"/>
            <p:cNvGrpSpPr/>
            <p:nvPr/>
          </p:nvGrpSpPr>
          <p:grpSpPr>
            <a:xfrm>
              <a:off x="7915900" y="1488663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766" name="Grupo 76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768" name="Elipse 76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69" name="Retângulo de cantos arredondados 76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0" name="Retângulo de cantos arredondados 76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1" name="Retângulo de cantos arredondados 77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72" name="Retângulo de cantos arredondados 77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67" name="Retângulo de cantos arredondados 76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764" name="CaixaDeTexto 763"/>
            <p:cNvSpPr txBox="1"/>
            <p:nvPr/>
          </p:nvSpPr>
          <p:spPr>
            <a:xfrm>
              <a:off x="7066797" y="1767289"/>
              <a:ext cx="647600" cy="20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439">
                <a:defRPr/>
              </a:pPr>
              <a:r>
                <a:rPr lang="pt-BR" sz="1067" b="1" kern="0" dirty="0" smtClean="0">
                  <a:solidFill>
                    <a:prstClr val="black"/>
                  </a:solidFill>
                </a:rPr>
                <a:t>Oi 360</a:t>
              </a:r>
            </a:p>
          </p:txBody>
        </p:sp>
        <p:sp>
          <p:nvSpPr>
            <p:cNvPr id="765" name="CaixaDeTexto 764"/>
            <p:cNvSpPr txBox="1"/>
            <p:nvPr/>
          </p:nvSpPr>
          <p:spPr>
            <a:xfrm>
              <a:off x="7714397" y="1767289"/>
              <a:ext cx="647600" cy="200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067" b="1" kern="0" dirty="0" err="1" smtClean="0">
                  <a:solidFill>
                    <a:prstClr val="black"/>
                  </a:solidFill>
                </a:rPr>
                <a:t>Robotics</a:t>
              </a:r>
              <a:endParaRPr lang="pt-BR" sz="1067" b="1" kern="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780" name="Grupo 779"/>
          <p:cNvGrpSpPr/>
          <p:nvPr/>
        </p:nvGrpSpPr>
        <p:grpSpPr>
          <a:xfrm>
            <a:off x="4372891" y="1638221"/>
            <a:ext cx="240000" cy="336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781" name="Grupo 78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783" name="Elipse 78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84" name="Retângulo de cantos arredondados 78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85" name="Retângulo de cantos arredondados 78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86" name="Retângulo de cantos arredondados 78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787" name="Retângulo de cantos arredondados 786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782" name="Retângulo de cantos arredondados 781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788" name="CaixaDeTexto 787"/>
          <p:cNvSpPr txBox="1"/>
          <p:nvPr/>
        </p:nvSpPr>
        <p:spPr>
          <a:xfrm>
            <a:off x="3788279" y="1931464"/>
            <a:ext cx="1296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SM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(Raphael Ribeiro)</a:t>
            </a:r>
          </a:p>
        </p:txBody>
      </p:sp>
      <p:sp>
        <p:nvSpPr>
          <p:cNvPr id="789" name="CaixaDeTexto 788"/>
          <p:cNvSpPr txBox="1"/>
          <p:nvPr/>
        </p:nvSpPr>
        <p:spPr>
          <a:xfrm>
            <a:off x="3894717" y="2642239"/>
            <a:ext cx="1104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SM 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(Allan Oliveira)</a:t>
            </a:r>
          </a:p>
        </p:txBody>
      </p:sp>
      <p:grpSp>
        <p:nvGrpSpPr>
          <p:cNvPr id="790" name="Grupo 789"/>
          <p:cNvGrpSpPr/>
          <p:nvPr/>
        </p:nvGrpSpPr>
        <p:grpSpPr>
          <a:xfrm>
            <a:off x="7282739" y="3020012"/>
            <a:ext cx="4098815" cy="672000"/>
            <a:chOff x="5302298" y="2056856"/>
            <a:chExt cx="3074111" cy="473308"/>
          </a:xfrm>
        </p:grpSpPr>
        <p:sp>
          <p:nvSpPr>
            <p:cNvPr id="791" name="Retângulo 790"/>
            <p:cNvSpPr/>
            <p:nvPr/>
          </p:nvSpPr>
          <p:spPr>
            <a:xfrm>
              <a:off x="5323808" y="2062164"/>
              <a:ext cx="3052601" cy="46800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845" tIns="60923" rIns="121845" bIns="609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439">
                <a:defRPr/>
              </a:pPr>
              <a:endParaRPr lang="pt-BR" sz="239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2" name="CaixaDeTexto 791"/>
            <p:cNvSpPr txBox="1"/>
            <p:nvPr/>
          </p:nvSpPr>
          <p:spPr>
            <a:xfrm>
              <a:off x="5302298" y="2056856"/>
              <a:ext cx="1672126" cy="2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600" b="1" kern="0" dirty="0" smtClean="0">
                  <a:solidFill>
                    <a:prstClr val="black"/>
                  </a:solidFill>
                </a:rPr>
                <a:t>UX</a:t>
              </a:r>
            </a:p>
          </p:txBody>
        </p:sp>
        <p:grpSp>
          <p:nvGrpSpPr>
            <p:cNvPr id="793" name="Grupo 792"/>
            <p:cNvGrpSpPr/>
            <p:nvPr/>
          </p:nvGrpSpPr>
          <p:grpSpPr>
            <a:xfrm>
              <a:off x="7619083" y="2099239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810" name="Grupo 809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12" name="Elipse 811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13" name="Retângulo de cantos arredondados 812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14" name="Retângulo de cantos arredondados 813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15" name="Retângulo de cantos arredondados 814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16" name="Retângulo de cantos arredondados 815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11" name="Retângulo de cantos arredondados 810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794" name="Grupo 793"/>
            <p:cNvGrpSpPr/>
            <p:nvPr/>
          </p:nvGrpSpPr>
          <p:grpSpPr>
            <a:xfrm>
              <a:off x="7319778" y="2088542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803" name="Grupo 802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05" name="Elipse 804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6" name="Retângulo de cantos arredondados 805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7" name="Retângulo de cantos arredondados 806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8" name="Retângulo de cantos arredondados 807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9" name="Retângulo de cantos arredondados 808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04" name="Retângulo de cantos arredondados 803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795" name="Grupo 794"/>
            <p:cNvGrpSpPr/>
            <p:nvPr/>
          </p:nvGrpSpPr>
          <p:grpSpPr>
            <a:xfrm>
              <a:off x="7922381" y="2088542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796" name="Grupo 795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798" name="Elipse 797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799" name="Retângulo de cantos arredondados 798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0" name="Retângulo de cantos arredondados 799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1" name="Retângulo de cantos arredondados 800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02" name="Retângulo de cantos arredondados 801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97" name="Retângulo de cantos arredondados 796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</p:grpSp>
      <p:sp>
        <p:nvSpPr>
          <p:cNvPr id="817" name="CaixaDeTexto 816"/>
          <p:cNvSpPr txBox="1"/>
          <p:nvPr/>
        </p:nvSpPr>
        <p:spPr>
          <a:xfrm>
            <a:off x="10292684" y="3471339"/>
            <a:ext cx="86346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UX</a:t>
            </a:r>
          </a:p>
        </p:txBody>
      </p:sp>
      <p:grpSp>
        <p:nvGrpSpPr>
          <p:cNvPr id="818" name="Grupo 817"/>
          <p:cNvGrpSpPr/>
          <p:nvPr/>
        </p:nvGrpSpPr>
        <p:grpSpPr>
          <a:xfrm>
            <a:off x="5168610" y="3141187"/>
            <a:ext cx="183716" cy="342148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819" name="Grupo 818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21" name="Elipse 820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22" name="Retângulo de cantos arredondados 821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23" name="Retângulo de cantos arredondados 822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24" name="Retângulo de cantos arredondados 823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25" name="Retângulo de cantos arredondados 824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20" name="Retângulo de cantos arredondados 819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826" name="CaixaDeTexto 825"/>
          <p:cNvSpPr txBox="1"/>
          <p:nvPr/>
        </p:nvSpPr>
        <p:spPr>
          <a:xfrm>
            <a:off x="4887968" y="3368672"/>
            <a:ext cx="1056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PO 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(Por Canal)</a:t>
            </a:r>
          </a:p>
        </p:txBody>
      </p:sp>
      <p:grpSp>
        <p:nvGrpSpPr>
          <p:cNvPr id="827" name="Grupo 826"/>
          <p:cNvGrpSpPr/>
          <p:nvPr/>
        </p:nvGrpSpPr>
        <p:grpSpPr>
          <a:xfrm>
            <a:off x="5345939" y="3072614"/>
            <a:ext cx="183716" cy="342148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828" name="Grupo 827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30" name="Elipse 829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31" name="Retângulo de cantos arredondados 830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32" name="Retângulo de cantos arredondados 831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33" name="Retângulo de cantos arredondados 832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34" name="Retângulo de cantos arredondados 833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29" name="Retângulo de cantos arredondados 828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835" name="Grupo 834"/>
          <p:cNvGrpSpPr/>
          <p:nvPr/>
        </p:nvGrpSpPr>
        <p:grpSpPr>
          <a:xfrm>
            <a:off x="5536329" y="3133145"/>
            <a:ext cx="183716" cy="342148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836" name="Grupo 835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38" name="Elipse 837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39" name="Retângulo de cantos arredondados 838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40" name="Retângulo de cantos arredondados 839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41" name="Retângulo de cantos arredondados 840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42" name="Retângulo de cantos arredondados 841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37" name="Retângulo de cantos arredondados 836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843" name="Grupo 842"/>
          <p:cNvGrpSpPr/>
          <p:nvPr/>
        </p:nvGrpSpPr>
        <p:grpSpPr>
          <a:xfrm>
            <a:off x="6117230" y="2352335"/>
            <a:ext cx="960732" cy="646331"/>
            <a:chOff x="3974944" y="1098548"/>
            <a:chExt cx="1034532" cy="553021"/>
          </a:xfrm>
        </p:grpSpPr>
        <p:sp>
          <p:nvSpPr>
            <p:cNvPr id="844" name="Canto dobrado 843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5" name="CaixaDeTexto 844"/>
            <p:cNvSpPr txBox="1"/>
            <p:nvPr/>
          </p:nvSpPr>
          <p:spPr>
            <a:xfrm>
              <a:off x="3974944" y="1098548"/>
              <a:ext cx="988233" cy="55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US3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US4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grpSp>
        <p:nvGrpSpPr>
          <p:cNvPr id="846" name="Grupo 845"/>
          <p:cNvGrpSpPr/>
          <p:nvPr/>
        </p:nvGrpSpPr>
        <p:grpSpPr>
          <a:xfrm>
            <a:off x="6117957" y="3041055"/>
            <a:ext cx="960000" cy="646331"/>
            <a:chOff x="3975732" y="1077463"/>
            <a:chExt cx="1033744" cy="553020"/>
          </a:xfrm>
        </p:grpSpPr>
        <p:sp>
          <p:nvSpPr>
            <p:cNvPr id="847" name="Canto dobrado 846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8" name="CaixaDeTexto 847"/>
            <p:cNvSpPr txBox="1"/>
            <p:nvPr/>
          </p:nvSpPr>
          <p:spPr>
            <a:xfrm>
              <a:off x="3975732" y="1077463"/>
              <a:ext cx="988233" cy="55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US5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US6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grpSp>
        <p:nvGrpSpPr>
          <p:cNvPr id="849" name="Grupo 848"/>
          <p:cNvGrpSpPr/>
          <p:nvPr/>
        </p:nvGrpSpPr>
        <p:grpSpPr>
          <a:xfrm>
            <a:off x="6104987" y="3780367"/>
            <a:ext cx="972971" cy="646331"/>
            <a:chOff x="3961765" y="1077463"/>
            <a:chExt cx="1047711" cy="553020"/>
          </a:xfrm>
        </p:grpSpPr>
        <p:sp>
          <p:nvSpPr>
            <p:cNvPr id="850" name="Canto dobrado 849"/>
            <p:cNvSpPr/>
            <p:nvPr/>
          </p:nvSpPr>
          <p:spPr>
            <a:xfrm>
              <a:off x="4026618" y="1107376"/>
              <a:ext cx="982858" cy="504000"/>
            </a:xfrm>
            <a:prstGeom prst="foldedCorner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106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1" name="CaixaDeTexto 850"/>
            <p:cNvSpPr txBox="1"/>
            <p:nvPr/>
          </p:nvSpPr>
          <p:spPr>
            <a:xfrm>
              <a:off x="3961765" y="1077463"/>
              <a:ext cx="988233" cy="55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US7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US8</a:t>
              </a:r>
            </a:p>
            <a:p>
              <a:pPr marL="239850" indent="-239850" defTabSz="1218439">
                <a:buFont typeface="Wingdings" panose="05000000000000000000" pitchFamily="2" charset="2"/>
                <a:buChar char="q"/>
                <a:defRPr/>
              </a:pPr>
              <a:r>
                <a:rPr lang="pt-BR" sz="1200" kern="0" dirty="0" smtClean="0">
                  <a:solidFill>
                    <a:prstClr val="white">
                      <a:lumMod val="50000"/>
                    </a:prstClr>
                  </a:solidFill>
                </a:rPr>
                <a:t>...</a:t>
              </a:r>
            </a:p>
          </p:txBody>
        </p:sp>
      </p:grpSp>
      <p:grpSp>
        <p:nvGrpSpPr>
          <p:cNvPr id="852" name="Grupo 851"/>
          <p:cNvGrpSpPr/>
          <p:nvPr/>
        </p:nvGrpSpPr>
        <p:grpSpPr>
          <a:xfrm>
            <a:off x="7282739" y="3762819"/>
            <a:ext cx="4098815" cy="672000"/>
            <a:chOff x="5302298" y="2056856"/>
            <a:chExt cx="3074111" cy="473308"/>
          </a:xfrm>
        </p:grpSpPr>
        <p:sp>
          <p:nvSpPr>
            <p:cNvPr id="853" name="Retângulo 852"/>
            <p:cNvSpPr/>
            <p:nvPr/>
          </p:nvSpPr>
          <p:spPr>
            <a:xfrm>
              <a:off x="5323808" y="2062164"/>
              <a:ext cx="3052601" cy="46800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21845" tIns="60923" rIns="121845" bIns="609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439">
                <a:defRPr/>
              </a:pPr>
              <a:endParaRPr lang="pt-BR" sz="2397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4" name="CaixaDeTexto 853"/>
            <p:cNvSpPr txBox="1"/>
            <p:nvPr/>
          </p:nvSpPr>
          <p:spPr>
            <a:xfrm>
              <a:off x="5302298" y="2056856"/>
              <a:ext cx="1672126" cy="2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439">
                <a:defRPr/>
              </a:pPr>
              <a:r>
                <a:rPr lang="pt-BR" sz="1600" b="1" kern="0" dirty="0" smtClean="0">
                  <a:solidFill>
                    <a:prstClr val="black"/>
                  </a:solidFill>
                </a:rPr>
                <a:t>QA</a:t>
              </a:r>
            </a:p>
          </p:txBody>
        </p:sp>
        <p:grpSp>
          <p:nvGrpSpPr>
            <p:cNvPr id="855" name="Grupo 854"/>
            <p:cNvGrpSpPr/>
            <p:nvPr/>
          </p:nvGrpSpPr>
          <p:grpSpPr>
            <a:xfrm>
              <a:off x="7619083" y="2099239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872" name="Grupo 871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74" name="Elipse 873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5" name="Retângulo de cantos arredondados 874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6" name="Retângulo de cantos arredondados 875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7" name="Retângulo de cantos arredondados 876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8" name="Retângulo de cantos arredondados 877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73" name="Retângulo de cantos arredondados 872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856" name="Grupo 855"/>
            <p:cNvGrpSpPr/>
            <p:nvPr/>
          </p:nvGrpSpPr>
          <p:grpSpPr>
            <a:xfrm>
              <a:off x="7319778" y="2088542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865" name="Grupo 864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67" name="Elipse 866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8" name="Retângulo de cantos arredondados 867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9" name="Retângulo de cantos arredondados 868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0" name="Retângulo de cantos arredondados 869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71" name="Retângulo de cantos arredondados 870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66" name="Retângulo de cantos arredondados 865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grpSp>
          <p:nvGrpSpPr>
            <p:cNvPr id="857" name="Grupo 856"/>
            <p:cNvGrpSpPr/>
            <p:nvPr/>
          </p:nvGrpSpPr>
          <p:grpSpPr>
            <a:xfrm>
              <a:off x="7922381" y="2088542"/>
              <a:ext cx="193696" cy="322074"/>
              <a:chOff x="795934" y="2818975"/>
              <a:chExt cx="647680" cy="1349211"/>
            </a:xfrm>
            <a:solidFill>
              <a:srgbClr val="4DE5FF"/>
            </a:solidFill>
          </p:grpSpPr>
          <p:grpSp>
            <p:nvGrpSpPr>
              <p:cNvPr id="858" name="Grupo 857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60" name="Elipse 859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1" name="Retângulo de cantos arredondados 860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2" name="Retângulo de cantos arredondados 861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3" name="Retângulo de cantos arredondados 862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  <p:sp>
              <p:nvSpPr>
                <p:cNvPr id="864" name="Retângulo de cantos arredondados 863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8439">
                    <a:defRPr/>
                  </a:pPr>
                  <a:endParaRPr lang="pt-BR" sz="2397" kern="0" smtClean="0">
                    <a:solidFill>
                      <a:srgbClr val="EEECE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59" name="Retângulo de cantos arredondados 858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</p:grpSp>
      <p:sp>
        <p:nvSpPr>
          <p:cNvPr id="879" name="CaixaDeTexto 878"/>
          <p:cNvSpPr txBox="1"/>
          <p:nvPr/>
        </p:nvSpPr>
        <p:spPr>
          <a:xfrm>
            <a:off x="10288355" y="4235318"/>
            <a:ext cx="86346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QA</a:t>
            </a:r>
          </a:p>
        </p:txBody>
      </p:sp>
      <p:grpSp>
        <p:nvGrpSpPr>
          <p:cNvPr id="880" name="Grupo 879"/>
          <p:cNvGrpSpPr/>
          <p:nvPr/>
        </p:nvGrpSpPr>
        <p:grpSpPr>
          <a:xfrm>
            <a:off x="5302891" y="2347265"/>
            <a:ext cx="240000" cy="336000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881" name="Grupo 88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83" name="Elipse 88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84" name="Retângulo de cantos arredondados 88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85" name="Retângulo de cantos arredondados 88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86" name="Retângulo de cantos arredondados 88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87" name="Retângulo de cantos arredondados 886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82" name="Retângulo de cantos arredondados 881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888" name="Grupo 887"/>
          <p:cNvGrpSpPr/>
          <p:nvPr/>
        </p:nvGrpSpPr>
        <p:grpSpPr>
          <a:xfrm>
            <a:off x="4341765" y="2360663"/>
            <a:ext cx="240000" cy="336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889" name="Grupo 888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91" name="Elipse 890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92" name="Retângulo de cantos arredondados 891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93" name="Retângulo de cantos arredondados 892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94" name="Retângulo de cantos arredondados 893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895" name="Retângulo de cantos arredondados 894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90" name="Retângulo de cantos arredondados 889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grpSp>
        <p:nvGrpSpPr>
          <p:cNvPr id="896" name="Grupo 895"/>
          <p:cNvGrpSpPr/>
          <p:nvPr/>
        </p:nvGrpSpPr>
        <p:grpSpPr>
          <a:xfrm>
            <a:off x="4341765" y="3112933"/>
            <a:ext cx="240000" cy="336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897" name="Grupo 896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99" name="Elipse 898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00" name="Retângulo de cantos arredondados 899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01" name="Retângulo de cantos arredondados 900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02" name="Retângulo de cantos arredondados 901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03" name="Retângulo de cantos arredondados 902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898" name="Retângulo de cantos arredondados 897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904" name="CaixaDeTexto 903"/>
          <p:cNvSpPr txBox="1"/>
          <p:nvPr/>
        </p:nvSpPr>
        <p:spPr>
          <a:xfrm>
            <a:off x="3824136" y="3419574"/>
            <a:ext cx="1248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SM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(Leandro Paiva)</a:t>
            </a:r>
          </a:p>
        </p:txBody>
      </p:sp>
      <p:grpSp>
        <p:nvGrpSpPr>
          <p:cNvPr id="905" name="Grupo 904"/>
          <p:cNvGrpSpPr/>
          <p:nvPr/>
        </p:nvGrpSpPr>
        <p:grpSpPr>
          <a:xfrm>
            <a:off x="5302891" y="3799929"/>
            <a:ext cx="240000" cy="336000"/>
            <a:chOff x="795934" y="2818975"/>
            <a:chExt cx="647680" cy="1349211"/>
          </a:xfrm>
          <a:solidFill>
            <a:sysClr val="window" lastClr="FFFFFF">
              <a:lumMod val="50000"/>
            </a:sysClr>
          </a:solidFill>
        </p:grpSpPr>
        <p:grpSp>
          <p:nvGrpSpPr>
            <p:cNvPr id="906" name="Grupo 905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908" name="Elipse 907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09" name="Retângulo de cantos arredondados 908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10" name="Retângulo de cantos arredondados 909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11" name="Retângulo de cantos arredondados 910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12" name="Retângulo de cantos arredondados 911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907" name="Retângulo de cantos arredondados 906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913" name="CaixaDeTexto 912"/>
          <p:cNvSpPr txBox="1"/>
          <p:nvPr/>
        </p:nvSpPr>
        <p:spPr>
          <a:xfrm>
            <a:off x="4814449" y="4091156"/>
            <a:ext cx="127446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PO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(Rosana)</a:t>
            </a:r>
          </a:p>
        </p:txBody>
      </p:sp>
      <p:grpSp>
        <p:nvGrpSpPr>
          <p:cNvPr id="914" name="Grupo 913"/>
          <p:cNvGrpSpPr/>
          <p:nvPr/>
        </p:nvGrpSpPr>
        <p:grpSpPr>
          <a:xfrm>
            <a:off x="4350405" y="3809012"/>
            <a:ext cx="240000" cy="336000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915" name="Grupo 914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917" name="Elipse 916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18" name="Retângulo de cantos arredondados 917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19" name="Retângulo de cantos arredondados 918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20" name="Retângulo de cantos arredondados 919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  <p:sp>
            <p:nvSpPr>
              <p:cNvPr id="921" name="Retângulo de cantos arredondados 920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439">
                  <a:defRPr/>
                </a:pPr>
                <a:endParaRPr lang="pt-BR" sz="2397" kern="0" smtClean="0">
                  <a:solidFill>
                    <a:srgbClr val="EEECE1"/>
                  </a:solidFill>
                  <a:latin typeface="Calibri"/>
                </a:endParaRPr>
              </a:p>
            </p:txBody>
          </p:sp>
        </p:grpSp>
        <p:sp>
          <p:nvSpPr>
            <p:cNvPr id="916" name="Retângulo de cantos arredondados 915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439">
                <a:defRPr/>
              </a:pPr>
              <a:endParaRPr lang="pt-BR" sz="2397" kern="0" smtClean="0">
                <a:solidFill>
                  <a:srgbClr val="EEECE1"/>
                </a:solidFill>
                <a:latin typeface="Calibri"/>
              </a:endParaRPr>
            </a:p>
          </p:txBody>
        </p:sp>
      </p:grpSp>
      <p:sp>
        <p:nvSpPr>
          <p:cNvPr id="922" name="CaixaDeTexto 921"/>
          <p:cNvSpPr txBox="1"/>
          <p:nvPr/>
        </p:nvSpPr>
        <p:spPr>
          <a:xfrm>
            <a:off x="3832776" y="4102680"/>
            <a:ext cx="12480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SM</a:t>
            </a:r>
          </a:p>
          <a:p>
            <a:pPr algn="ctr" defTabSz="1218439">
              <a:defRPr/>
            </a:pPr>
            <a:r>
              <a:rPr lang="pt-BR" sz="1067" b="1" kern="0" dirty="0" smtClean="0">
                <a:solidFill>
                  <a:prstClr val="black"/>
                </a:solidFill>
              </a:rPr>
              <a:t>(Adriana Duarte)</a:t>
            </a:r>
          </a:p>
        </p:txBody>
      </p:sp>
      <p:sp>
        <p:nvSpPr>
          <p:cNvPr id="923" name="CaixaDeTexto 922"/>
          <p:cNvSpPr txBox="1"/>
          <p:nvPr/>
        </p:nvSpPr>
        <p:spPr>
          <a:xfrm>
            <a:off x="8209324" y="4946639"/>
            <a:ext cx="324514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pt-BR" sz="1467" b="1" kern="0" dirty="0" err="1" smtClean="0">
                <a:solidFill>
                  <a:prstClr val="black"/>
                </a:solidFill>
              </a:rPr>
              <a:t>Squad</a:t>
            </a:r>
            <a:r>
              <a:rPr lang="pt-BR" sz="1467" b="1" kern="0" dirty="0" smtClean="0">
                <a:solidFill>
                  <a:prstClr val="black"/>
                </a:solidFill>
              </a:rPr>
              <a:t> QA</a:t>
            </a:r>
          </a:p>
        </p:txBody>
      </p:sp>
      <p:sp>
        <p:nvSpPr>
          <p:cNvPr id="255" name="Botão de ação: Avançar ou Próximo 254">
            <a:hlinkClick r:id="" action="ppaction://hlinkshowjump?jump=nextslide" highlightClick="1"/>
          </p:cNvPr>
          <p:cNvSpPr/>
          <p:nvPr/>
        </p:nvSpPr>
        <p:spPr>
          <a:xfrm>
            <a:off x="11562359" y="6392505"/>
            <a:ext cx="397135" cy="306513"/>
          </a:xfrm>
          <a:prstGeom prst="actionButtonForwardNex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solidFill>
                <a:srgbClr val="FFFFFF"/>
              </a:solidFill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38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996773" y="1173364"/>
            <a:ext cx="9683525" cy="74832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cascata</a:t>
            </a:r>
            <a:r>
              <a:rPr lang="en-US" sz="2000" dirty="0"/>
              <a:t> e </a:t>
            </a:r>
            <a:r>
              <a:rPr lang="en-US" sz="2000" dirty="0" err="1"/>
              <a:t>ágil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indicados</a:t>
            </a:r>
            <a:r>
              <a:rPr lang="en-US" sz="2000" dirty="0"/>
              <a:t> para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projetoS</a:t>
            </a:r>
            <a:r>
              <a:rPr lang="en-US" sz="2000" dirty="0"/>
              <a:t>: </a:t>
            </a:r>
            <a:r>
              <a:rPr lang="en-US" sz="2000" dirty="0" err="1"/>
              <a:t>visão</a:t>
            </a:r>
            <a:r>
              <a:rPr lang="en-US" sz="2000" dirty="0"/>
              <a:t> </a:t>
            </a:r>
            <a:r>
              <a:rPr lang="en-US" sz="2000" dirty="0" err="1"/>
              <a:t>orientada</a:t>
            </a:r>
            <a:r>
              <a:rPr lang="en-US" sz="2000" dirty="0"/>
              <a:t>  a </a:t>
            </a:r>
            <a:r>
              <a:rPr lang="en-US" sz="2000" dirty="0" err="1"/>
              <a:t>projeto</a:t>
            </a:r>
            <a:r>
              <a:rPr lang="en-US" sz="2000" dirty="0"/>
              <a:t> X </a:t>
            </a:r>
            <a:r>
              <a:rPr lang="en-US" sz="2000" dirty="0" err="1"/>
              <a:t>visão</a:t>
            </a:r>
            <a:r>
              <a:rPr lang="en-US" sz="2000" dirty="0"/>
              <a:t> </a:t>
            </a:r>
            <a:r>
              <a:rPr lang="en-US" sz="2000" dirty="0" err="1"/>
              <a:t>orientada</a:t>
            </a:r>
            <a:r>
              <a:rPr lang="en-US" sz="2000" dirty="0"/>
              <a:t>  a </a:t>
            </a:r>
            <a:r>
              <a:rPr lang="en-US" sz="2000" dirty="0" err="1"/>
              <a:t>produto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6771" y="478856"/>
            <a:ext cx="9817003" cy="137774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Conceituando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3076" name="Picture 4" descr="https://static1.squarespace.com/static/54ed2ad1e4b0d6a5d74687f0/t/54f62f3ae4b0eea6cb6739cb/1425420106750/Training+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52" y="4813314"/>
            <a:ext cx="2001618" cy="9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tlassian.com/agile/agile-iron-triangle/sectionWrap/00/column/00/moreContent/05/imageBinary/waterfall-v-agile-iron-triangle-v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98" y="1921687"/>
            <a:ext cx="6410992" cy="29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de cantos arredondados 13"/>
          <p:cNvSpPr/>
          <p:nvPr/>
        </p:nvSpPr>
        <p:spPr>
          <a:xfrm>
            <a:off x="996772" y="2085407"/>
            <a:ext cx="2559426" cy="260680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3011" tIns="56506" rIns="113011" bIns="56506" rtlCol="0" anchor="t"/>
          <a:lstStyle/>
          <a:p>
            <a:pPr marL="211896" indent="-211896" defTabSz="565056" font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Cascata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: </a:t>
            </a: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escopo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 </a:t>
            </a: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fixo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. investimos o tempo e recursos que forem necessários até que ele seja completo.</a:t>
            </a:r>
          </a:p>
          <a:p>
            <a:pPr marL="211896" indent="-211896" defTabSz="565056" fontAlgn="ctr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000000"/>
              </a:solidFill>
              <a:cs typeface="Simplon BP Regular"/>
            </a:endParaRPr>
          </a:p>
          <a:p>
            <a:pPr marL="211896" indent="-211896" defTabSz="565056" fontAlgn="ctr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Ágil: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  </a:t>
            </a: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equipe fixa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 trabalhando em ciclos de </a:t>
            </a:r>
            <a:r>
              <a:rPr lang="pt-BR" sz="1400" b="1" dirty="0">
                <a:solidFill>
                  <a:srgbClr val="000000"/>
                </a:solidFill>
                <a:cs typeface="Simplon BP Regular"/>
              </a:rPr>
              <a:t>duração fixa</a:t>
            </a:r>
            <a:r>
              <a:rPr lang="pt-BR" sz="1400" dirty="0">
                <a:solidFill>
                  <a:srgbClr val="000000"/>
                </a:solidFill>
                <a:cs typeface="Simplon BP Regular"/>
              </a:rPr>
              <a:t>, escopo  definido em cada ciclo.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564557" y="5814097"/>
            <a:ext cx="3840681" cy="9092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3011" tIns="56506" rIns="113011" bIns="56506" rtlCol="0" anchor="t"/>
          <a:lstStyle/>
          <a:p>
            <a:pPr defTabSz="565056" fontAlgn="ctr"/>
            <a:r>
              <a:rPr lang="pt-BR" sz="1500" b="1" dirty="0">
                <a:solidFill>
                  <a:srgbClr val="000000"/>
                </a:solidFill>
                <a:cs typeface="Simplon BP Regular"/>
              </a:rPr>
              <a:t>Cascata: </a:t>
            </a:r>
            <a:r>
              <a:rPr lang="pt-BR" sz="1500" dirty="0">
                <a:solidFill>
                  <a:srgbClr val="000000"/>
                </a:solidFill>
                <a:cs typeface="Simplon BP Regular"/>
              </a:rPr>
              <a:t>equipes especializadas agrupadas por projeto e tramitando a demanda através de etapas definidas.</a:t>
            </a:r>
          </a:p>
        </p:txBody>
      </p:sp>
      <p:pic>
        <p:nvPicPr>
          <p:cNvPr id="3074" name="Picture 2" descr="https://d30y9cdsu7xlg0.cloudfront.net/png/186452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29" y="4264914"/>
            <a:ext cx="1800661" cy="203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7122497" y="5814097"/>
            <a:ext cx="3840681" cy="9092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13011" tIns="56506" rIns="113011" bIns="56506" rtlCol="0" anchor="t"/>
          <a:lstStyle/>
          <a:p>
            <a:pPr defTabSz="565056" fontAlgn="ctr"/>
            <a:r>
              <a:rPr lang="pt-BR" sz="1500" b="1" dirty="0">
                <a:solidFill>
                  <a:srgbClr val="000000"/>
                </a:solidFill>
                <a:cs typeface="Simplon BP Regular"/>
              </a:rPr>
              <a:t>Ágil</a:t>
            </a:r>
            <a:r>
              <a:rPr lang="pt-BR" sz="1500" dirty="0">
                <a:solidFill>
                  <a:srgbClr val="000000"/>
                </a:solidFill>
                <a:cs typeface="Simplon BP Regular"/>
              </a:rPr>
              <a:t>:  equipes multidisciplinares e auto gerenciadas atuando ponta a ponta agrupadas por produto.</a:t>
            </a:r>
          </a:p>
        </p:txBody>
      </p:sp>
      <p:pic>
        <p:nvPicPr>
          <p:cNvPr id="3082" name="Picture 10" descr="https://d30y9cdsu7xlg0.cloudfront.net/png/11513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809" y="4776338"/>
            <a:ext cx="894482" cy="10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h6.ggpht.com/hdISlG8CIZV8WRfG47_CwE10CdTN8AydALNzVkuDFchUsdCgVAj-AGuCBvrjhn1Hxro=w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25" y="4765493"/>
            <a:ext cx="913692" cy="10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2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 err="1">
                <a:solidFill>
                  <a:srgbClr val="00D318"/>
                </a:solidFill>
              </a:rPr>
              <a:t>Estruturas</a:t>
            </a:r>
            <a:r>
              <a:rPr lang="en-US" dirty="0">
                <a:solidFill>
                  <a:srgbClr val="00D318"/>
                </a:solidFill>
              </a:rPr>
              <a:t> de Squads que </a:t>
            </a:r>
            <a:r>
              <a:rPr lang="en-US" dirty="0" err="1">
                <a:solidFill>
                  <a:srgbClr val="00D318"/>
                </a:solidFill>
              </a:rPr>
              <a:t>temos</a:t>
            </a:r>
            <a:r>
              <a:rPr lang="en-US" dirty="0">
                <a:solidFill>
                  <a:srgbClr val="00D318"/>
                </a:solidFill>
              </a:rPr>
              <a:t> </a:t>
            </a:r>
            <a:r>
              <a:rPr lang="en-US" dirty="0" err="1">
                <a:solidFill>
                  <a:srgbClr val="00D318"/>
                </a:solidFill>
              </a:rPr>
              <a:t>atualmente</a:t>
            </a:r>
            <a:endParaRPr lang="en-US" dirty="0">
              <a:solidFill>
                <a:srgbClr val="00D31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744" y="1615263"/>
            <a:ext cx="11538857" cy="4829080"/>
          </a:xfrm>
          <a:prstGeom prst="rect">
            <a:avLst/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8382" y="3004457"/>
            <a:ext cx="11231218" cy="15178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NOVA INTERATIVA  </a:t>
            </a:r>
            <a:r>
              <a:rPr lang="pt-BR" sz="1600" dirty="0">
                <a:solidFill>
                  <a:srgbClr val="4D4D4D"/>
                </a:solidFill>
                <a:latin typeface="Simplon BP"/>
              </a:rPr>
              <a:t>- 1 SQUAD, SISTEMA AUTOCONTIDO (DESENVOLVE,TESTA E IMPLANTA COM INDEPENDÊNCIA</a:t>
            </a:r>
          </a:p>
          <a:p>
            <a:endParaRPr lang="pt-BR" sz="1600" b="1" dirty="0">
              <a:solidFill>
                <a:srgbClr val="4D4D4D"/>
              </a:solidFill>
              <a:latin typeface="Simplon BP"/>
            </a:endParaRPr>
          </a:p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NBA </a:t>
            </a:r>
            <a:r>
              <a:rPr lang="pt-BR" sz="1600" dirty="0">
                <a:solidFill>
                  <a:srgbClr val="4D4D4D"/>
                </a:solidFill>
                <a:latin typeface="Simplon BP"/>
              </a:rPr>
              <a:t>- 2 SQUAD, POSSUEM BACLOGS DISTINTOS, SISTEMA AUTOCONTIDO (DESENVOLVE,TESTA E IMPLANTA </a:t>
            </a:r>
          </a:p>
          <a:p>
            <a:r>
              <a:rPr lang="pt-BR" sz="1600" dirty="0">
                <a:solidFill>
                  <a:srgbClr val="4D4D4D"/>
                </a:solidFill>
                <a:latin typeface="Simplon BP"/>
              </a:rPr>
              <a:t>COM INDEPENDÊNCIA</a:t>
            </a:r>
          </a:p>
          <a:p>
            <a:endParaRPr lang="pt-BR" sz="1600" dirty="0">
              <a:solidFill>
                <a:srgbClr val="4D4D4D"/>
              </a:solidFill>
              <a:latin typeface="Simplon BP"/>
            </a:endParaRPr>
          </a:p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NOVO FRONT END </a:t>
            </a:r>
            <a:r>
              <a:rPr lang="pt-BR" sz="1600" dirty="0">
                <a:solidFill>
                  <a:srgbClr val="4D4D4D"/>
                </a:solidFill>
                <a:latin typeface="Simplon BP"/>
              </a:rPr>
              <a:t>– 3 SQUADS – UM ÚNICO BACKLOG DE INICIATIVAS E FEATURES, COM USER STORIES </a:t>
            </a:r>
          </a:p>
          <a:p>
            <a:r>
              <a:rPr lang="pt-BR" sz="1600" dirty="0">
                <a:solidFill>
                  <a:srgbClr val="4D4D4D"/>
                </a:solidFill>
                <a:latin typeface="Simplon BP"/>
              </a:rPr>
              <a:t>DEFINIDAS PARA CADA TIME. </a:t>
            </a:r>
          </a:p>
          <a:p>
            <a:r>
              <a:rPr lang="pt-BR" sz="1600" dirty="0">
                <a:solidFill>
                  <a:srgbClr val="4D4D4D"/>
                </a:solidFill>
                <a:latin typeface="Simplon BP"/>
              </a:rPr>
              <a:t>Perguntas que o SCRUM não responde nesse contexto: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D4D4D"/>
                </a:solidFill>
                <a:latin typeface="Simplon BP"/>
              </a:rPr>
              <a:t>Como planejar e sincronizar as entregas dos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D4D4D"/>
                </a:solidFill>
                <a:latin typeface="Simplon BP"/>
              </a:rPr>
              <a:t>Como planejar as dependências de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D4D4D"/>
                </a:solidFill>
                <a:latin typeface="Simplon BP"/>
              </a:rPr>
              <a:t>Quem é o dono do </a:t>
            </a:r>
            <a:r>
              <a:rPr lang="pt-BR" sz="1600" dirty="0" err="1">
                <a:solidFill>
                  <a:srgbClr val="4D4D4D"/>
                </a:solidFill>
                <a:latin typeface="Simplon BP"/>
              </a:rPr>
              <a:t>Backlog</a:t>
            </a:r>
            <a:r>
              <a:rPr lang="pt-BR" sz="1600" dirty="0">
                <a:solidFill>
                  <a:srgbClr val="4D4D4D"/>
                </a:solidFill>
                <a:latin typeface="Simplon BP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D4D4D"/>
                </a:solidFill>
                <a:latin typeface="Simplon BP"/>
              </a:rPr>
              <a:t>Quem acompanha/facilita os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D4D4D"/>
                </a:solidFill>
                <a:latin typeface="Simplon BP"/>
              </a:rPr>
              <a:t>A Solução de arquitetura para os times como um todo?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4D4D4D"/>
              </a:solidFill>
              <a:latin typeface="Simplon BP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627420" y="5751212"/>
            <a:ext cx="1779262" cy="609600"/>
            <a:chOff x="1669774" y="5738191"/>
            <a:chExt cx="1779262" cy="609600"/>
          </a:xfrm>
        </p:grpSpPr>
        <p:sp>
          <p:nvSpPr>
            <p:cNvPr id="7" name="Seta para a direita 6"/>
            <p:cNvSpPr/>
            <p:nvPr/>
          </p:nvSpPr>
          <p:spPr>
            <a:xfrm>
              <a:off x="1669774" y="5738191"/>
              <a:ext cx="1779262" cy="6096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 dirty="0" err="1">
                <a:solidFill>
                  <a:schemeClr val="bg2"/>
                </a:solidFill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817051" y="5885908"/>
              <a:ext cx="1487120" cy="30821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ATENDE???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454881" y="5546507"/>
            <a:ext cx="1251735" cy="1314444"/>
            <a:chOff x="3911656" y="5347958"/>
            <a:chExt cx="1251735" cy="1314444"/>
          </a:xfrm>
        </p:grpSpPr>
        <p:pic>
          <p:nvPicPr>
            <p:cNvPr id="11" name="Picture 10" descr="https://d30y9cdsu7xlg0.cloudfront.net/png/11513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55" y="5347958"/>
              <a:ext cx="894481" cy="100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3911656" y="6357602"/>
              <a:ext cx="1251735" cy="30480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pt-BR" sz="1000" b="1" dirty="0">
                  <a:solidFill>
                    <a:srgbClr val="4D4D4D"/>
                  </a:solidFill>
                  <a:latin typeface="Simplon BP"/>
                </a:rPr>
                <a:t>FRAMEWORK        SCRUM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6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Planejamento do Trabalho Sincronizado entre as </a:t>
            </a:r>
            <a:r>
              <a:rPr lang="pt-BR" dirty="0" err="1"/>
              <a:t>Squads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24" y="247623"/>
            <a:ext cx="8274835" cy="999807"/>
          </a:xfrm>
        </p:spPr>
        <p:txBody>
          <a:bodyPr/>
          <a:lstStyle/>
          <a:p>
            <a:r>
              <a:rPr lang="pt-BR" dirty="0">
                <a:ln w="0"/>
                <a:solidFill>
                  <a:srgbClr val="A02B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Planejamento de PI (Exemplo)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94990" y="2324100"/>
            <a:ext cx="10077836" cy="4079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3" tIns="45716" rIns="91433" bIns="45716" rtlCol="0" anchor="t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PI 1 (Atendimento e Automação de Conta)</a:t>
            </a:r>
          </a:p>
        </p:txBody>
      </p:sp>
      <p:pic>
        <p:nvPicPr>
          <p:cNvPr id="7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t="45302" r="61201" b="43932"/>
          <a:stretch/>
        </p:blipFill>
        <p:spPr bwMode="auto">
          <a:xfrm>
            <a:off x="1203247" y="3293117"/>
            <a:ext cx="1143081" cy="6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t="45302" r="61201" b="43932"/>
          <a:stretch/>
        </p:blipFill>
        <p:spPr bwMode="auto">
          <a:xfrm>
            <a:off x="1203247" y="4339563"/>
            <a:ext cx="1143081" cy="6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8" t="45302" r="61201" b="43932"/>
          <a:stretch/>
        </p:blipFill>
        <p:spPr bwMode="auto">
          <a:xfrm>
            <a:off x="1203247" y="5386009"/>
            <a:ext cx="1143081" cy="65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292185" y="3507713"/>
            <a:ext cx="9144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600" dirty="0">
                <a:solidFill>
                  <a:sysClr val="windowText" lastClr="000000"/>
                </a:solidFill>
                <a:latin typeface="Simplon BP"/>
              </a:rPr>
              <a:t>API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04885" y="4536413"/>
            <a:ext cx="9144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600" dirty="0">
                <a:solidFill>
                  <a:sysClr val="windowText" lastClr="000000"/>
                </a:solidFill>
                <a:latin typeface="Simplon BP"/>
              </a:rPr>
              <a:t>SOA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04804" y="5599301"/>
            <a:ext cx="9144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600" dirty="0">
                <a:solidFill>
                  <a:sysClr val="windowText" lastClr="000000"/>
                </a:solidFill>
                <a:latin typeface="Simplon BP"/>
              </a:rPr>
              <a:t>LISA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618743" y="2806700"/>
            <a:ext cx="1550670" cy="33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SPRINT 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320837" y="2806700"/>
            <a:ext cx="1550670" cy="33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SPRINT 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022933" y="2806700"/>
            <a:ext cx="1550670" cy="33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SPRINT 3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725029" y="2806700"/>
            <a:ext cx="1550670" cy="33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SPRINT 4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427127" y="2806700"/>
            <a:ext cx="1550670" cy="33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SPRINT 5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995236" y="3304658"/>
            <a:ext cx="797685" cy="204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995236" y="3637229"/>
            <a:ext cx="797685" cy="204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995236" y="4498315"/>
            <a:ext cx="797685" cy="204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sysClr val="windowText" lastClr="000000"/>
                </a:solidFill>
                <a:latin typeface="Simplon BP"/>
              </a:rPr>
              <a:t>F2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995236" y="5688997"/>
            <a:ext cx="797685" cy="2042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F4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90299" y="3304658"/>
            <a:ext cx="797685" cy="204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790299" y="4498315"/>
            <a:ext cx="797685" cy="204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F3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790299" y="5688997"/>
            <a:ext cx="797685" cy="204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sysClr val="windowText" lastClr="000000"/>
                </a:solidFill>
                <a:latin typeface="Simplon BP"/>
              </a:rPr>
              <a:t>F2</a:t>
            </a:r>
          </a:p>
        </p:txBody>
      </p:sp>
      <p:cxnSp>
        <p:nvCxnSpPr>
          <p:cNvPr id="28" name="Conector de seta reta 27"/>
          <p:cNvCxnSpPr>
            <a:stCxn id="20" idx="3"/>
            <a:endCxn id="24" idx="1"/>
          </p:cNvCxnSpPr>
          <p:nvPr/>
        </p:nvCxnSpPr>
        <p:spPr>
          <a:xfrm>
            <a:off x="3792918" y="3739339"/>
            <a:ext cx="997378" cy="8610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1" idx="3"/>
            <a:endCxn id="26" idx="1"/>
          </p:cNvCxnSpPr>
          <p:nvPr/>
        </p:nvCxnSpPr>
        <p:spPr>
          <a:xfrm>
            <a:off x="3792922" y="4600424"/>
            <a:ext cx="997378" cy="11906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399426" y="4498315"/>
            <a:ext cx="797685" cy="204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F3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8101522" y="5688997"/>
            <a:ext cx="797685" cy="2042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F3</a:t>
            </a:r>
          </a:p>
        </p:txBody>
      </p:sp>
      <p:cxnSp>
        <p:nvCxnSpPr>
          <p:cNvPr id="35" name="Conector de seta reta 34"/>
          <p:cNvCxnSpPr>
            <a:stCxn id="33" idx="3"/>
            <a:endCxn id="34" idx="1"/>
          </p:cNvCxnSpPr>
          <p:nvPr/>
        </p:nvCxnSpPr>
        <p:spPr>
          <a:xfrm>
            <a:off x="7197112" y="4600424"/>
            <a:ext cx="904411" cy="11906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4790299" y="4816834"/>
            <a:ext cx="797685" cy="2042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F5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399426" y="3304658"/>
            <a:ext cx="797685" cy="2042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F5</a:t>
            </a:r>
          </a:p>
        </p:txBody>
      </p:sp>
      <p:cxnSp>
        <p:nvCxnSpPr>
          <p:cNvPr id="40" name="Conector de seta reta 39"/>
          <p:cNvCxnSpPr>
            <a:stCxn id="38" idx="3"/>
            <a:endCxn id="39" idx="1"/>
          </p:cNvCxnSpPr>
          <p:nvPr/>
        </p:nvCxnSpPr>
        <p:spPr>
          <a:xfrm flipV="1">
            <a:off x="5587981" y="3406768"/>
            <a:ext cx="811444" cy="15121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8101520" y="3304658"/>
            <a:ext cx="797685" cy="204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F6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6399426" y="5688997"/>
            <a:ext cx="797685" cy="204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F5</a:t>
            </a:r>
          </a:p>
        </p:txBody>
      </p:sp>
      <p:cxnSp>
        <p:nvCxnSpPr>
          <p:cNvPr id="49" name="Conector de seta reta 48"/>
          <p:cNvCxnSpPr>
            <a:stCxn id="38" idx="3"/>
            <a:endCxn id="48" idx="1"/>
          </p:cNvCxnSpPr>
          <p:nvPr/>
        </p:nvCxnSpPr>
        <p:spPr>
          <a:xfrm>
            <a:off x="5587980" y="4918944"/>
            <a:ext cx="811442" cy="8721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8101522" y="4498315"/>
            <a:ext cx="797685" cy="20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F7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8101522" y="4816834"/>
            <a:ext cx="797685" cy="2042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F8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9696852" y="3304658"/>
            <a:ext cx="505609" cy="2042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white"/>
                </a:solidFill>
                <a:latin typeface="Simplon BP"/>
              </a:rPr>
              <a:t>F8</a:t>
            </a:r>
          </a:p>
        </p:txBody>
      </p:sp>
      <p:cxnSp>
        <p:nvCxnSpPr>
          <p:cNvPr id="55" name="Conector de seta reta 54"/>
          <p:cNvCxnSpPr>
            <a:stCxn id="53" idx="3"/>
            <a:endCxn id="54" idx="1"/>
          </p:cNvCxnSpPr>
          <p:nvPr/>
        </p:nvCxnSpPr>
        <p:spPr>
          <a:xfrm flipV="1">
            <a:off x="8899207" y="3406768"/>
            <a:ext cx="797646" cy="15121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0387167" y="3309963"/>
            <a:ext cx="379870" cy="2945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Preparação </a:t>
            </a:r>
            <a:r>
              <a:rPr lang="pt-BR" sz="1900" dirty="0" err="1">
                <a:solidFill>
                  <a:prstClr val="black"/>
                </a:solidFill>
                <a:latin typeface="Simplon BP"/>
              </a:rPr>
              <a:t>Próixma</a:t>
            </a:r>
            <a:r>
              <a:rPr lang="pt-BR" sz="1900" dirty="0">
                <a:solidFill>
                  <a:prstClr val="black"/>
                </a:solidFill>
                <a:latin typeface="Simplon BP"/>
              </a:rPr>
              <a:t> PI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9696852" y="5688997"/>
            <a:ext cx="505609" cy="20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900" dirty="0">
                <a:solidFill>
                  <a:prstClr val="black"/>
                </a:solidFill>
                <a:latin typeface="Simplon BP"/>
              </a:rPr>
              <a:t>F7</a:t>
            </a:r>
          </a:p>
        </p:txBody>
      </p:sp>
      <p:cxnSp>
        <p:nvCxnSpPr>
          <p:cNvPr id="66" name="Conector de seta reta 65"/>
          <p:cNvCxnSpPr>
            <a:stCxn id="52" idx="3"/>
            <a:endCxn id="65" idx="1"/>
          </p:cNvCxnSpPr>
          <p:nvPr/>
        </p:nvCxnSpPr>
        <p:spPr>
          <a:xfrm>
            <a:off x="8899205" y="4600424"/>
            <a:ext cx="797650" cy="11906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Estrela de 5 pontas 68"/>
          <p:cNvSpPr/>
          <p:nvPr/>
        </p:nvSpPr>
        <p:spPr>
          <a:xfrm>
            <a:off x="4803133" y="1955801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sp>
        <p:nvSpPr>
          <p:cNvPr id="70" name="Estrela de 5 pontas 69"/>
          <p:cNvSpPr/>
          <p:nvPr/>
        </p:nvSpPr>
        <p:spPr>
          <a:xfrm>
            <a:off x="5781034" y="1955801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sp>
        <p:nvSpPr>
          <p:cNvPr id="71" name="Estrela de 5 pontas 70"/>
          <p:cNvSpPr/>
          <p:nvPr/>
        </p:nvSpPr>
        <p:spPr>
          <a:xfrm>
            <a:off x="7047094" y="1955801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sp>
        <p:nvSpPr>
          <p:cNvPr id="73" name="Estrela de 5 pontas 72"/>
          <p:cNvSpPr/>
          <p:nvPr/>
        </p:nvSpPr>
        <p:spPr>
          <a:xfrm>
            <a:off x="9807845" y="1955801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sp>
        <p:nvSpPr>
          <p:cNvPr id="74" name="Estrela de 5 pontas 73"/>
          <p:cNvSpPr/>
          <p:nvPr/>
        </p:nvSpPr>
        <p:spPr>
          <a:xfrm>
            <a:off x="9135340" y="831819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 dirty="0">
              <a:solidFill>
                <a:prstClr val="white"/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9818752" y="533400"/>
            <a:ext cx="9144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ysClr val="windowText" lastClr="000000"/>
                </a:solidFill>
                <a:latin typeface="Simplon BP"/>
              </a:rPr>
              <a:t>Janelas de Migração</a:t>
            </a:r>
          </a:p>
          <a:p>
            <a:pPr algn="ctr" defTabSz="457166"/>
            <a:r>
              <a:rPr lang="pt-BR" sz="1400" dirty="0">
                <a:solidFill>
                  <a:sysClr val="windowText" lastClr="000000"/>
                </a:solidFill>
                <a:latin typeface="Simplon BP"/>
              </a:rPr>
              <a:t>HML / PRD</a:t>
            </a:r>
          </a:p>
        </p:txBody>
      </p:sp>
      <p:sp>
        <p:nvSpPr>
          <p:cNvPr id="76" name="Estrela de 5 pontas 75"/>
          <p:cNvSpPr/>
          <p:nvPr/>
        </p:nvSpPr>
        <p:spPr>
          <a:xfrm>
            <a:off x="8575944" y="1955801"/>
            <a:ext cx="300030" cy="2921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white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4790299" y="3637229"/>
            <a:ext cx="797685" cy="204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X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6399424" y="4217897"/>
            <a:ext cx="797685" cy="204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X</a:t>
            </a:r>
          </a:p>
        </p:txBody>
      </p:sp>
      <p:cxnSp>
        <p:nvCxnSpPr>
          <p:cNvPr id="79" name="Conector de seta reta 78"/>
          <p:cNvCxnSpPr>
            <a:stCxn id="77" idx="3"/>
            <a:endCxn id="78" idx="1"/>
          </p:cNvCxnSpPr>
          <p:nvPr/>
        </p:nvCxnSpPr>
        <p:spPr>
          <a:xfrm>
            <a:off x="5587982" y="3739337"/>
            <a:ext cx="811442" cy="5806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tângulo 81"/>
          <p:cNvSpPr/>
          <p:nvPr/>
        </p:nvSpPr>
        <p:spPr>
          <a:xfrm>
            <a:off x="8101522" y="4217897"/>
            <a:ext cx="797685" cy="204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X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6399426" y="3637229"/>
            <a:ext cx="797685" cy="204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Y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8101520" y="3637229"/>
            <a:ext cx="797685" cy="204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Y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4790297" y="4217897"/>
            <a:ext cx="797685" cy="2042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r>
              <a:rPr lang="pt-BR" sz="1100" dirty="0">
                <a:solidFill>
                  <a:prstClr val="black"/>
                </a:solidFill>
                <a:latin typeface="Simplon BP"/>
              </a:rPr>
              <a:t>TI PRJ Z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9917374" y="1066800"/>
            <a:ext cx="914400" cy="914400"/>
          </a:xfrm>
          <a:prstGeom prst="rect">
            <a:avLst/>
          </a:prstGeom>
        </p:spPr>
        <p:txBody>
          <a:bodyPr vert="horz" wrap="none" lIns="91433" tIns="45716" rIns="91433" bIns="45716" rtlCol="0" anchor="ctr">
            <a:noAutofit/>
          </a:bodyPr>
          <a:lstStyle/>
          <a:p>
            <a:pPr algn="ctr" defTabSz="457166"/>
            <a:r>
              <a:rPr lang="pt-BR" sz="1400" dirty="0">
                <a:solidFill>
                  <a:sysClr val="windowText" lastClr="000000"/>
                </a:solidFill>
                <a:latin typeface="Simplon BP"/>
              </a:rPr>
              <a:t>DSOL</a:t>
            </a:r>
          </a:p>
          <a:p>
            <a:pPr algn="ctr" defTabSz="457166"/>
            <a:r>
              <a:rPr lang="pt-BR" sz="1400" dirty="0">
                <a:solidFill>
                  <a:sysClr val="windowText" lastClr="000000"/>
                </a:solidFill>
                <a:latin typeface="Simplon BP"/>
              </a:rPr>
              <a:t>de Programa Bimodal</a:t>
            </a:r>
          </a:p>
        </p:txBody>
      </p:sp>
      <p:pic>
        <p:nvPicPr>
          <p:cNvPr id="2050" name="Picture 2" descr="Resultado de imagem para icone exclamaç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15" y="3620747"/>
            <a:ext cx="230978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Resultado de imagem para icone exclamaç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97" y="4497914"/>
            <a:ext cx="230978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Resultado de imagem para icone exclamaç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50" y="1421214"/>
            <a:ext cx="230978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Resultado de imagem para icone exclamaç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15" y="3282575"/>
            <a:ext cx="230978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Resultado de imagem para icone exclamaçã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21" y="3305814"/>
            <a:ext cx="230978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esquerda 1">
            <a:hlinkClick r:id="rId4" action="ppaction://hlinksldjump"/>
          </p:cNvPr>
          <p:cNvSpPr/>
          <p:nvPr/>
        </p:nvSpPr>
        <p:spPr>
          <a:xfrm>
            <a:off x="10117236" y="184123"/>
            <a:ext cx="779534" cy="40008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3" tIns="45716" rIns="91433" bIns="45716" rtlCol="0" anchor="ctr"/>
          <a:lstStyle/>
          <a:p>
            <a:pPr algn="ctr" defTabSz="457166"/>
            <a:endParaRPr lang="pt-BR" sz="1900">
              <a:solidFill>
                <a:prstClr val="black"/>
              </a:solidFill>
            </a:endParaRPr>
          </a:p>
        </p:txBody>
      </p:sp>
      <p:sp>
        <p:nvSpPr>
          <p:cNvPr id="63" name="Botão de ação: Retornar 62">
            <a:hlinkClick r:id="rId5" action="ppaction://hlinksldjump" highlightClick="1"/>
          </p:cNvPr>
          <p:cNvSpPr/>
          <p:nvPr/>
        </p:nvSpPr>
        <p:spPr>
          <a:xfrm>
            <a:off x="11679595" y="6429325"/>
            <a:ext cx="311257" cy="287996"/>
          </a:xfrm>
          <a:prstGeom prst="actionButtonReturn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27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funciona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 Scrum:</a:t>
            </a:r>
          </a:p>
        </p:txBody>
      </p:sp>
      <p:pic>
        <p:nvPicPr>
          <p:cNvPr id="13" name="Picture 4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03" y="1102908"/>
            <a:ext cx="7624802" cy="57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 flipH="1">
            <a:off x="5596411" y="5734113"/>
            <a:ext cx="2827099" cy="463826"/>
          </a:xfrm>
          <a:prstGeom prst="rightArrow">
            <a:avLst/>
          </a:prstGeom>
          <a:solidFill>
            <a:srgbClr val="0070CD"/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020" tIns="56510" rIns="113020" bIns="56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66"/>
            <a:endParaRPr lang="pt-BR" sz="1300" dirty="0">
              <a:solidFill>
                <a:srgbClr val="FFFF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76691" y="1427692"/>
            <a:ext cx="2433271" cy="1219200"/>
          </a:xfrm>
          <a:prstGeom prst="rect">
            <a:avLst/>
          </a:prstGeom>
        </p:spPr>
        <p:txBody>
          <a:bodyPr vert="horz" wrap="none" lIns="113020" tIns="56510" rIns="113020" bIns="56510" rtlCol="0" anchor="ctr">
            <a:noAutofit/>
          </a:bodyPr>
          <a:lstStyle/>
          <a:p>
            <a:pPr defTabSz="457166"/>
            <a:r>
              <a:rPr lang="pt-BR" sz="2000" b="1" dirty="0" err="1">
                <a:solidFill>
                  <a:srgbClr val="4D4D4D"/>
                </a:solidFill>
                <a:latin typeface="Simplon BP"/>
                <a:hlinkClick r:id="rId3"/>
              </a:rPr>
              <a:t>Scrum</a:t>
            </a:r>
            <a:r>
              <a:rPr lang="pt-BR" sz="2000" b="1" dirty="0">
                <a:solidFill>
                  <a:srgbClr val="4D4D4D"/>
                </a:solidFill>
                <a:latin typeface="Simplon BP"/>
                <a:hlinkClick r:id="rId3"/>
              </a:rPr>
              <a:t> em 9 minutos</a:t>
            </a:r>
            <a:endParaRPr lang="pt-BR" sz="2000" b="1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7915" y="61415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66"/>
            <a:r>
              <a:rPr lang="pt-BR" sz="1000" b="1" dirty="0">
                <a:solidFill>
                  <a:sysClr val="windowText" lastClr="000000"/>
                </a:solidFill>
              </a:rPr>
              <a:t>REFINAMENTO BACKLOG</a:t>
            </a:r>
            <a:br>
              <a:rPr lang="pt-BR" sz="1000" b="1" dirty="0">
                <a:solidFill>
                  <a:sysClr val="windowText" lastClr="000000"/>
                </a:solidFill>
              </a:rPr>
            </a:br>
            <a:r>
              <a:rPr lang="pt-BR" sz="1000" b="1" dirty="0">
                <a:solidFill>
                  <a:sysClr val="windowText" lastClr="000000"/>
                </a:solidFill>
              </a:rPr>
              <a:t>PRÓXIMA SPRINT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2248" y="1702676"/>
            <a:ext cx="2031353" cy="31058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b="1" dirty="0" smtClean="0">
                <a:solidFill>
                  <a:srgbClr val="4D4D4D"/>
                </a:solidFill>
                <a:latin typeface="Simplon BP"/>
              </a:rPr>
              <a:t>Maiores informações sobre SCRUM na OI – IT CORE consulte a </a:t>
            </a:r>
          </a:p>
          <a:p>
            <a:endParaRPr lang="pt-BR" dirty="0" smtClean="0">
              <a:solidFill>
                <a:srgbClr val="4D4D4D"/>
              </a:solidFill>
              <a:latin typeface="Simplon BP"/>
            </a:endParaRPr>
          </a:p>
          <a:p>
            <a:r>
              <a:rPr lang="pt-BR" dirty="0" smtClean="0">
                <a:solidFill>
                  <a:srgbClr val="4D4D4D"/>
                </a:solidFill>
                <a:latin typeface="Simplon BP"/>
                <a:hlinkClick r:id="rId4"/>
              </a:rPr>
              <a:t>WIKI PROGRAMA BIMODAL</a:t>
            </a:r>
            <a:endParaRPr lang="pt-BR" dirty="0" smtClean="0">
              <a:solidFill>
                <a:srgbClr val="4D4D4D"/>
              </a:solidFill>
              <a:latin typeface="Simplon BP"/>
            </a:endParaRPr>
          </a:p>
          <a:p>
            <a:endParaRPr lang="pt-BR" sz="1600" dirty="0">
              <a:solidFill>
                <a:srgbClr val="4D4D4D"/>
              </a:solidFill>
              <a:latin typeface="Simplon BP"/>
            </a:endParaRPr>
          </a:p>
          <a:p>
            <a:endParaRPr lang="pt-BR" sz="1600" dirty="0" err="1" smtClean="0">
              <a:solidFill>
                <a:srgbClr val="4D4D4D"/>
              </a:solidFill>
              <a:latin typeface="Simplon BP"/>
            </a:endParaRPr>
          </a:p>
        </p:txBody>
      </p:sp>
      <p:pic>
        <p:nvPicPr>
          <p:cNvPr id="8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45" y="3654376"/>
            <a:ext cx="260983" cy="3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INICIATIVAS ÁGEIS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863549" y="3234706"/>
            <a:ext cx="4770782" cy="133490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17" name="Canto dobrado 16"/>
          <p:cNvSpPr/>
          <p:nvPr/>
        </p:nvSpPr>
        <p:spPr>
          <a:xfrm>
            <a:off x="2420506" y="2988287"/>
            <a:ext cx="1359180" cy="2405758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38290" y="2557533"/>
            <a:ext cx="1763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pt-BR" sz="1100" b="1" dirty="0" err="1">
                <a:solidFill>
                  <a:prstClr val="black"/>
                </a:solidFill>
                <a:latin typeface="Simplon BP Regular" pitchFamily="2" charset="0"/>
              </a:rPr>
              <a:t>Backlog</a:t>
            </a:r>
            <a:endParaRPr lang="pt-BR" sz="11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algn="ctr" defTabSz="914126"/>
            <a:r>
              <a:rPr lang="pt-BR" sz="1100" b="1" dirty="0">
                <a:solidFill>
                  <a:prstClr val="black"/>
                </a:solidFill>
                <a:latin typeface="Simplon BP Regular" pitchFamily="2" charset="0"/>
              </a:rPr>
              <a:t>Priorizado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76582" y="3055664"/>
            <a:ext cx="1244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1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Feature</a:t>
            </a: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2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F3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F4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F5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F6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F7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F8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F9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F10</a:t>
            </a:r>
          </a:p>
          <a:p>
            <a:pPr marL="285664" indent="-285664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...</a:t>
            </a:r>
          </a:p>
        </p:txBody>
      </p:sp>
      <p:sp>
        <p:nvSpPr>
          <p:cNvPr id="20" name="Canto dobrado 19"/>
          <p:cNvSpPr/>
          <p:nvPr/>
        </p:nvSpPr>
        <p:spPr>
          <a:xfrm>
            <a:off x="5344373" y="3499818"/>
            <a:ext cx="983161" cy="683789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pt-BR" sz="800">
              <a:solidFill>
                <a:prstClr val="white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293472" y="3557474"/>
            <a:ext cx="9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946" indent="-179946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9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User</a:t>
            </a:r>
            <a:r>
              <a:rPr lang="pt-BR" sz="9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</a:t>
            </a:r>
            <a:r>
              <a:rPr lang="pt-BR" sz="9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Storie</a:t>
            </a:r>
            <a:r>
              <a:rPr lang="pt-BR" sz="9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1</a:t>
            </a:r>
          </a:p>
          <a:p>
            <a:pPr marL="179946" indent="-179946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9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User</a:t>
            </a:r>
            <a:r>
              <a:rPr lang="pt-BR" sz="9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</a:t>
            </a:r>
            <a:r>
              <a:rPr lang="pt-BR" sz="900" dirty="0" err="1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Storie</a:t>
            </a:r>
            <a:r>
              <a:rPr lang="pt-BR" sz="9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 2</a:t>
            </a:r>
          </a:p>
          <a:p>
            <a:pPr marL="179946" indent="-179946" defTabSz="914126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900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...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514737" y="3494608"/>
            <a:ext cx="2576254" cy="6424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pt-BR" sz="1799">
              <a:solidFill>
                <a:prstClr val="white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7405334" y="3604052"/>
            <a:ext cx="193756" cy="322173"/>
            <a:chOff x="795934" y="2818975"/>
            <a:chExt cx="647680" cy="1349211"/>
          </a:xfrm>
          <a:solidFill>
            <a:srgbClr val="4DE5FF"/>
          </a:solidFill>
        </p:grpSpPr>
        <p:grpSp>
          <p:nvGrpSpPr>
            <p:cNvPr id="25" name="Grupo 24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27" name="Elipse 26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26" name="Retângulo de cantos arredondados 25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960379" y="3604052"/>
            <a:ext cx="193756" cy="322173"/>
            <a:chOff x="795934" y="2818975"/>
            <a:chExt cx="647680" cy="1349211"/>
          </a:xfrm>
          <a:solidFill>
            <a:srgbClr val="4DE5FF"/>
          </a:solidFill>
        </p:grpSpPr>
        <p:grpSp>
          <p:nvGrpSpPr>
            <p:cNvPr id="33" name="Grupo 32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35" name="Elipse 34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34" name="Retângulo de cantos arredondados 33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8458670" y="3604052"/>
            <a:ext cx="193756" cy="322173"/>
            <a:chOff x="795934" y="2818975"/>
            <a:chExt cx="647680" cy="1349211"/>
          </a:xfrm>
          <a:solidFill>
            <a:srgbClr val="4DE5FF"/>
          </a:solidFill>
        </p:grpSpPr>
        <p:grpSp>
          <p:nvGrpSpPr>
            <p:cNvPr id="41" name="Grupo 4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43" name="Elipse 4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42" name="Retângulo de cantos arredondados 41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sp>
        <p:nvSpPr>
          <p:cNvPr id="48" name="CaixaDeTexto 47"/>
          <p:cNvSpPr txBox="1"/>
          <p:nvPr/>
        </p:nvSpPr>
        <p:spPr>
          <a:xfrm>
            <a:off x="7310058" y="3921688"/>
            <a:ext cx="467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DEV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7851939" y="3921688"/>
            <a:ext cx="387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DEV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353088" y="3921688"/>
            <a:ext cx="404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DEV</a:t>
            </a:r>
          </a:p>
        </p:txBody>
      </p:sp>
      <p:cxnSp>
        <p:nvCxnSpPr>
          <p:cNvPr id="56" name="Conector de seta reta 55"/>
          <p:cNvCxnSpPr/>
          <p:nvPr/>
        </p:nvCxnSpPr>
        <p:spPr>
          <a:xfrm>
            <a:off x="3449037" y="3203799"/>
            <a:ext cx="1905826" cy="4904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3449372" y="3346209"/>
            <a:ext cx="1937739" cy="6960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2017293" y="3313699"/>
            <a:ext cx="193756" cy="322173"/>
            <a:chOff x="795934" y="2818975"/>
            <a:chExt cx="647680" cy="1349211"/>
          </a:xfrm>
          <a:solidFill>
            <a:schemeClr val="bg1">
              <a:lumMod val="50000"/>
            </a:schemeClr>
          </a:solidFill>
        </p:grpSpPr>
        <p:grpSp>
          <p:nvGrpSpPr>
            <p:cNvPr id="88" name="Grupo 87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90" name="Elipse 89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89" name="Retângulo de cantos arredondados 88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sp>
        <p:nvSpPr>
          <p:cNvPr id="78" name="CaixaDeTexto 77"/>
          <p:cNvSpPr txBox="1"/>
          <p:nvPr/>
        </p:nvSpPr>
        <p:spPr>
          <a:xfrm>
            <a:off x="1847225" y="3608231"/>
            <a:ext cx="610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(</a:t>
            </a:r>
            <a:r>
              <a:rPr lang="pt-BR" sz="800" b="1" dirty="0" err="1">
                <a:solidFill>
                  <a:prstClr val="black"/>
                </a:solidFill>
                <a:latin typeface="Simplon BP Regular" pitchFamily="2" charset="0"/>
              </a:rPr>
              <a:t>Product</a:t>
            </a:r>
            <a:endParaRPr lang="pt-BR" sz="8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defTabSz="914126"/>
            <a:r>
              <a:rPr lang="pt-BR" sz="800" b="1" dirty="0" err="1">
                <a:solidFill>
                  <a:prstClr val="black"/>
                </a:solidFill>
                <a:latin typeface="Simplon BP Regular" pitchFamily="2" charset="0"/>
              </a:rPr>
              <a:t>Owner</a:t>
            </a:r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) 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2017293" y="4181963"/>
            <a:ext cx="193756" cy="322173"/>
            <a:chOff x="795934" y="2818975"/>
            <a:chExt cx="647680" cy="1349211"/>
          </a:xfrm>
          <a:solidFill>
            <a:srgbClr val="FF0000"/>
          </a:solidFill>
        </p:grpSpPr>
        <p:grpSp>
          <p:nvGrpSpPr>
            <p:cNvPr id="81" name="Grupo 80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83" name="Elipse 82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>
                <a:off x="1417694" y="3378783"/>
                <a:ext cx="169570" cy="6825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82" name="Retângulo de cantos arredondados 81"/>
            <p:cNvSpPr/>
            <p:nvPr/>
          </p:nvSpPr>
          <p:spPr>
            <a:xfrm>
              <a:off x="1311742" y="3217700"/>
              <a:ext cx="131872" cy="47912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sp>
        <p:nvSpPr>
          <p:cNvPr id="80" name="CaixaDeTexto 79"/>
          <p:cNvSpPr txBox="1"/>
          <p:nvPr/>
        </p:nvSpPr>
        <p:spPr>
          <a:xfrm>
            <a:off x="1849305" y="4527756"/>
            <a:ext cx="77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(</a:t>
            </a:r>
            <a:r>
              <a:rPr lang="pt-BR" sz="800" b="1" dirty="0" err="1">
                <a:solidFill>
                  <a:prstClr val="black"/>
                </a:solidFill>
                <a:latin typeface="Simplon BP Regular" pitchFamily="2" charset="0"/>
              </a:rPr>
              <a:t>Scrum</a:t>
            </a:r>
            <a:endParaRPr lang="pt-BR" sz="8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Master)</a:t>
            </a:r>
          </a:p>
        </p:txBody>
      </p:sp>
      <p:grpSp>
        <p:nvGrpSpPr>
          <p:cNvPr id="114" name="Grupo 113"/>
          <p:cNvGrpSpPr/>
          <p:nvPr/>
        </p:nvGrpSpPr>
        <p:grpSpPr>
          <a:xfrm>
            <a:off x="6850288" y="3594746"/>
            <a:ext cx="193756" cy="322173"/>
            <a:chOff x="795934" y="2818975"/>
            <a:chExt cx="647680" cy="1349211"/>
          </a:xfrm>
          <a:solidFill>
            <a:srgbClr val="4DE5FF"/>
          </a:solidFill>
        </p:grpSpPr>
        <p:grpSp>
          <p:nvGrpSpPr>
            <p:cNvPr id="115" name="Grupo 114"/>
            <p:cNvGrpSpPr/>
            <p:nvPr/>
          </p:nvGrpSpPr>
          <p:grpSpPr>
            <a:xfrm>
              <a:off x="795934" y="2818975"/>
              <a:ext cx="482422" cy="1349211"/>
              <a:chOff x="979812" y="2139222"/>
              <a:chExt cx="620331" cy="1922139"/>
            </a:xfrm>
            <a:grpFill/>
          </p:grpSpPr>
          <p:sp>
            <p:nvSpPr>
              <p:cNvPr id="117" name="Elipse 116"/>
              <p:cNvSpPr/>
              <p:nvPr/>
            </p:nvSpPr>
            <p:spPr>
              <a:xfrm>
                <a:off x="1175143" y="2139222"/>
                <a:ext cx="412125" cy="4925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1175141" y="2664005"/>
                <a:ext cx="425002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119" name="Retângulo de cantos arredondados 118"/>
              <p:cNvSpPr/>
              <p:nvPr/>
            </p:nvSpPr>
            <p:spPr>
              <a:xfrm>
                <a:off x="979812" y="2689763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120" name="Retângulo de cantos arredondados 119"/>
              <p:cNvSpPr/>
              <p:nvPr/>
            </p:nvSpPr>
            <p:spPr>
              <a:xfrm>
                <a:off x="12051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  <p:sp>
            <p:nvSpPr>
              <p:cNvPr id="121" name="Retângulo de cantos arredondados 120"/>
              <p:cNvSpPr/>
              <p:nvPr/>
            </p:nvSpPr>
            <p:spPr>
              <a:xfrm>
                <a:off x="1417692" y="3378781"/>
                <a:ext cx="169571" cy="682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799">
                  <a:solidFill>
                    <a:srgbClr val="EEECE1"/>
                  </a:solidFill>
                </a:endParaRPr>
              </a:p>
            </p:txBody>
          </p:sp>
        </p:grpSp>
        <p:sp>
          <p:nvSpPr>
            <p:cNvPr id="116" name="Retângulo de cantos arredondados 115"/>
            <p:cNvSpPr/>
            <p:nvPr/>
          </p:nvSpPr>
          <p:spPr>
            <a:xfrm>
              <a:off x="1311741" y="3217701"/>
              <a:ext cx="131873" cy="47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pt-BR" sz="1799">
                <a:solidFill>
                  <a:srgbClr val="EEECE1"/>
                </a:solidFill>
              </a:endParaRPr>
            </a:p>
          </p:txBody>
        </p:sp>
      </p:grpSp>
      <p:sp>
        <p:nvSpPr>
          <p:cNvPr id="122" name="CaixaDeTexto 121"/>
          <p:cNvSpPr txBox="1"/>
          <p:nvPr/>
        </p:nvSpPr>
        <p:spPr>
          <a:xfrm>
            <a:off x="6768179" y="3912382"/>
            <a:ext cx="467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pt-BR" sz="800" b="1" dirty="0">
                <a:solidFill>
                  <a:prstClr val="black"/>
                </a:solidFill>
                <a:latin typeface="Simplon BP Regular" pitchFamily="2" charset="0"/>
              </a:rPr>
              <a:t>DEV</a:t>
            </a:r>
          </a:p>
        </p:txBody>
      </p:sp>
      <p:grpSp>
        <p:nvGrpSpPr>
          <p:cNvPr id="162" name="Grupo 161"/>
          <p:cNvGrpSpPr/>
          <p:nvPr/>
        </p:nvGrpSpPr>
        <p:grpSpPr>
          <a:xfrm>
            <a:off x="5261491" y="5718982"/>
            <a:ext cx="1779262" cy="609600"/>
            <a:chOff x="1669774" y="5738191"/>
            <a:chExt cx="1779262" cy="6096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3" name="Seta para a direita 162"/>
            <p:cNvSpPr/>
            <p:nvPr/>
          </p:nvSpPr>
          <p:spPr>
            <a:xfrm>
              <a:off x="1669774" y="5738191"/>
              <a:ext cx="1779262" cy="609600"/>
            </a:xfrm>
            <a:prstGeom prst="rightArrow">
              <a:avLst/>
            </a:prstGeom>
            <a:grp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 dirty="0" err="1">
                <a:solidFill>
                  <a:schemeClr val="bg2"/>
                </a:solidFill>
              </a:endParaRP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1847404" y="5949937"/>
              <a:ext cx="1450619" cy="201948"/>
            </a:xfrm>
            <a:prstGeom prst="rect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INICIATIVA: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7269819" y="5703091"/>
            <a:ext cx="2784199" cy="6572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 smtClean="0">
                <a:solidFill>
                  <a:srgbClr val="4D4D4D"/>
                </a:solidFill>
                <a:latin typeface="Simplon BP"/>
              </a:rPr>
              <a:t>NOVA OI ATENDE</a:t>
            </a:r>
            <a:endParaRPr lang="pt-BR" sz="1600" b="1" dirty="0">
              <a:solidFill>
                <a:srgbClr val="4D4D4D"/>
              </a:solidFill>
              <a:latin typeface="Simplon BP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1478627"/>
              </p:ext>
            </p:extLst>
          </p:nvPr>
        </p:nvGraphicFramePr>
        <p:xfrm>
          <a:off x="1076914" y="1597936"/>
          <a:ext cx="9197010" cy="92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6" name="Grupo 95"/>
          <p:cNvGrpSpPr/>
          <p:nvPr/>
        </p:nvGrpSpPr>
        <p:grpSpPr>
          <a:xfrm>
            <a:off x="1993213" y="5491840"/>
            <a:ext cx="1251735" cy="1314444"/>
            <a:chOff x="3911656" y="5347958"/>
            <a:chExt cx="1251735" cy="1314444"/>
          </a:xfrm>
        </p:grpSpPr>
        <p:pic>
          <p:nvPicPr>
            <p:cNvPr id="97" name="Picture 10" descr="https://d30y9cdsu7xlg0.cloudfront.net/png/11513-20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55" y="5347958"/>
              <a:ext cx="894481" cy="100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CaixaDeTexto 97"/>
            <p:cNvSpPr txBox="1"/>
            <p:nvPr/>
          </p:nvSpPr>
          <p:spPr>
            <a:xfrm>
              <a:off x="3911656" y="6357602"/>
              <a:ext cx="1251735" cy="30480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pt-BR" sz="1000" b="1" dirty="0">
                  <a:solidFill>
                    <a:srgbClr val="4D4D4D"/>
                  </a:solidFill>
                  <a:latin typeface="Simplon BP"/>
                </a:rPr>
                <a:t>FRAMEWORK        SCRUM</a:t>
              </a:r>
            </a:p>
          </p:txBody>
        </p:sp>
      </p:grpSp>
      <p:sp>
        <p:nvSpPr>
          <p:cNvPr id="99" name="Seta em curva para a direita 98"/>
          <p:cNvSpPr/>
          <p:nvPr/>
        </p:nvSpPr>
        <p:spPr>
          <a:xfrm>
            <a:off x="590736" y="4431654"/>
            <a:ext cx="1122293" cy="1925894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78112" y="4715639"/>
            <a:ext cx="1192025" cy="1267747"/>
          </a:xfrm>
          <a:prstGeom prst="curvedRightArrow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ATENDE ?</a:t>
            </a:r>
          </a:p>
        </p:txBody>
      </p:sp>
      <p:pic>
        <p:nvPicPr>
          <p:cNvPr id="101" name="Picture 5" descr="Resultado de imagem para cert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23" y="6012062"/>
            <a:ext cx="1069449" cy="6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/>
      <p:bldP spid="19" grpId="0"/>
      <p:bldP spid="20" grpId="0" animBg="1"/>
      <p:bldP spid="21" grpId="0"/>
      <p:bldP spid="22" grpId="0" animBg="1"/>
      <p:bldP spid="48" grpId="0"/>
      <p:bldP spid="49" grpId="0"/>
      <p:bldP spid="50" grpId="0"/>
      <p:bldP spid="78" grpId="0"/>
      <p:bldP spid="80" grpId="0"/>
      <p:bldP spid="122" grpId="0"/>
      <p:bldP spid="11" grpId="0" animBg="1"/>
      <p:bldP spid="99" grpId="0" animBg="1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INICIATIVAS ÁGEIS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01581" y="5822214"/>
            <a:ext cx="1811789" cy="5353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 smtClean="0">
                <a:solidFill>
                  <a:srgbClr val="4D4D4D"/>
                </a:solidFill>
                <a:latin typeface="Simplon BP"/>
              </a:rPr>
              <a:t>PROJETO </a:t>
            </a:r>
            <a:r>
              <a:rPr lang="pt-BR" sz="1600" b="1" dirty="0">
                <a:solidFill>
                  <a:srgbClr val="4D4D4D"/>
                </a:solidFill>
                <a:latin typeface="Simplon BP"/>
              </a:rPr>
              <a:t>NBA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4050984192"/>
              </p:ext>
            </p:extLst>
          </p:nvPr>
        </p:nvGraphicFramePr>
        <p:xfrm>
          <a:off x="1076915" y="1563248"/>
          <a:ext cx="9960055" cy="98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048" y="2546877"/>
            <a:ext cx="5450171" cy="1427527"/>
          </a:xfrm>
          <a:prstGeom prst="rect">
            <a:avLst/>
          </a:prstGeom>
        </p:spPr>
      </p:pic>
      <p:pic>
        <p:nvPicPr>
          <p:cNvPr id="174" name="Imagem 1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048" y="4064312"/>
            <a:ext cx="5450171" cy="1427527"/>
          </a:xfrm>
          <a:prstGeom prst="rect">
            <a:avLst/>
          </a:prstGeom>
        </p:spPr>
      </p:pic>
      <p:grpSp>
        <p:nvGrpSpPr>
          <p:cNvPr id="177" name="Grupo 176"/>
          <p:cNvGrpSpPr/>
          <p:nvPr/>
        </p:nvGrpSpPr>
        <p:grpSpPr>
          <a:xfrm>
            <a:off x="1993213" y="5491840"/>
            <a:ext cx="1251735" cy="1314444"/>
            <a:chOff x="3911656" y="5347958"/>
            <a:chExt cx="1251735" cy="1314444"/>
          </a:xfrm>
        </p:grpSpPr>
        <p:pic>
          <p:nvPicPr>
            <p:cNvPr id="178" name="Picture 10" descr="https://d30y9cdsu7xlg0.cloudfront.net/png/11513-20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55" y="5347958"/>
              <a:ext cx="894481" cy="100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CaixaDeTexto 178"/>
            <p:cNvSpPr txBox="1"/>
            <p:nvPr/>
          </p:nvSpPr>
          <p:spPr>
            <a:xfrm>
              <a:off x="3911656" y="6357602"/>
              <a:ext cx="1251735" cy="30480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pt-BR" sz="1000" b="1" dirty="0">
                  <a:solidFill>
                    <a:srgbClr val="4D4D4D"/>
                  </a:solidFill>
                  <a:latin typeface="Simplon BP"/>
                </a:rPr>
                <a:t>FRAMEWORK        SCRUM</a:t>
              </a:r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5261491" y="5769950"/>
            <a:ext cx="1779262" cy="609600"/>
            <a:chOff x="1669774" y="5738191"/>
            <a:chExt cx="1779262" cy="6096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1" name="Seta para a direita 180"/>
            <p:cNvSpPr/>
            <p:nvPr/>
          </p:nvSpPr>
          <p:spPr>
            <a:xfrm>
              <a:off x="1669774" y="5738191"/>
              <a:ext cx="1779262" cy="609600"/>
            </a:xfrm>
            <a:prstGeom prst="rightArrow">
              <a:avLst/>
            </a:prstGeom>
            <a:grp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 dirty="0" err="1">
                <a:solidFill>
                  <a:schemeClr val="bg2"/>
                </a:solidFill>
              </a:endParaRP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1847404" y="5949937"/>
              <a:ext cx="1450619" cy="201948"/>
            </a:xfrm>
            <a:prstGeom prst="rect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INICIATIVA</a:t>
              </a:r>
            </a:p>
          </p:txBody>
        </p:sp>
      </p:grpSp>
      <p:sp>
        <p:nvSpPr>
          <p:cNvPr id="17" name="Seta em curva para a direita 16"/>
          <p:cNvSpPr/>
          <p:nvPr/>
        </p:nvSpPr>
        <p:spPr>
          <a:xfrm>
            <a:off x="590736" y="4431654"/>
            <a:ext cx="1122293" cy="1925894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8112" y="4715639"/>
            <a:ext cx="1192025" cy="1267747"/>
          </a:xfrm>
          <a:prstGeom prst="curvedRightArrow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ATENDE ?</a:t>
            </a:r>
          </a:p>
        </p:txBody>
      </p:sp>
      <p:pic>
        <p:nvPicPr>
          <p:cNvPr id="19" name="Picture 5" descr="Resultado de imagem para cer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41" y="5838158"/>
            <a:ext cx="1069449" cy="6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INICIATIVAS ÁGEIS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233810219"/>
              </p:ext>
            </p:extLst>
          </p:nvPr>
        </p:nvGraphicFramePr>
        <p:xfrm>
          <a:off x="1076915" y="1447225"/>
          <a:ext cx="10810288" cy="136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7"/>
          <a:srcRect l="9961"/>
          <a:stretch/>
        </p:blipFill>
        <p:spPr>
          <a:xfrm>
            <a:off x="2695434" y="2817680"/>
            <a:ext cx="6785086" cy="3084483"/>
          </a:xfrm>
          <a:prstGeom prst="rect">
            <a:avLst/>
          </a:prstGeom>
        </p:spPr>
      </p:pic>
      <p:sp>
        <p:nvSpPr>
          <p:cNvPr id="662" name="CaixaDeTexto 661"/>
          <p:cNvSpPr txBox="1"/>
          <p:nvPr/>
        </p:nvSpPr>
        <p:spPr>
          <a:xfrm>
            <a:off x="7119286" y="6115020"/>
            <a:ext cx="3338761" cy="5573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TRIBO DE SERVIÇOS,</a:t>
            </a:r>
          </a:p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TRIBO </a:t>
            </a:r>
            <a:r>
              <a:rPr lang="pt-BR" sz="1600" b="1" dirty="0" smtClean="0">
                <a:solidFill>
                  <a:srgbClr val="4D4D4D"/>
                </a:solidFill>
                <a:latin typeface="Simplon BP"/>
              </a:rPr>
              <a:t>OI 360º</a:t>
            </a:r>
            <a:endParaRPr lang="pt-BR" sz="1600" b="1" dirty="0">
              <a:solidFill>
                <a:srgbClr val="4D4D4D"/>
              </a:solidFill>
              <a:latin typeface="Simplon BP"/>
            </a:endParaRPr>
          </a:p>
        </p:txBody>
      </p:sp>
      <p:grpSp>
        <p:nvGrpSpPr>
          <p:cNvPr id="668" name="Grupo 667"/>
          <p:cNvGrpSpPr/>
          <p:nvPr/>
        </p:nvGrpSpPr>
        <p:grpSpPr>
          <a:xfrm>
            <a:off x="5198346" y="6102184"/>
            <a:ext cx="1779262" cy="609600"/>
            <a:chOff x="1669774" y="5738191"/>
            <a:chExt cx="1779262" cy="6096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9" name="Seta para a direita 668"/>
            <p:cNvSpPr/>
            <p:nvPr/>
          </p:nvSpPr>
          <p:spPr>
            <a:xfrm>
              <a:off x="1669774" y="5738191"/>
              <a:ext cx="1779262" cy="609600"/>
            </a:xfrm>
            <a:prstGeom prst="rightArrow">
              <a:avLst/>
            </a:prstGeom>
            <a:grp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 dirty="0" err="1">
                <a:solidFill>
                  <a:schemeClr val="bg2"/>
                </a:solidFill>
              </a:endParaRPr>
            </a:p>
          </p:txBody>
        </p:sp>
        <p:sp>
          <p:nvSpPr>
            <p:cNvPr id="670" name="CaixaDeTexto 669"/>
            <p:cNvSpPr txBox="1"/>
            <p:nvPr/>
          </p:nvSpPr>
          <p:spPr>
            <a:xfrm>
              <a:off x="1847404" y="5949937"/>
              <a:ext cx="1450619" cy="201948"/>
            </a:xfrm>
            <a:prstGeom prst="rect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b="1" dirty="0">
                  <a:solidFill>
                    <a:srgbClr val="4D4D4D"/>
                  </a:solidFill>
                  <a:latin typeface="Simplon BP"/>
                </a:rPr>
                <a:t>IINICIATIVAS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1993213" y="5491840"/>
            <a:ext cx="1251735" cy="1314444"/>
            <a:chOff x="3911656" y="5347958"/>
            <a:chExt cx="1251735" cy="1314444"/>
          </a:xfrm>
        </p:grpSpPr>
        <p:pic>
          <p:nvPicPr>
            <p:cNvPr id="16" name="Picture 10" descr="https://d30y9cdsu7xlg0.cloudfront.net/png/11513-20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55" y="5347958"/>
              <a:ext cx="894481" cy="100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3911656" y="6357602"/>
              <a:ext cx="1251735" cy="30480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pt-BR" sz="1000" b="1" dirty="0">
                  <a:solidFill>
                    <a:srgbClr val="4D4D4D"/>
                  </a:solidFill>
                  <a:latin typeface="Simplon BP"/>
                </a:rPr>
                <a:t>FRAMEWORK        SCRUM</a:t>
              </a:r>
            </a:p>
          </p:txBody>
        </p:sp>
      </p:grpSp>
      <p:sp>
        <p:nvSpPr>
          <p:cNvPr id="18" name="Seta em curva para a direita 17"/>
          <p:cNvSpPr/>
          <p:nvPr/>
        </p:nvSpPr>
        <p:spPr>
          <a:xfrm>
            <a:off x="590736" y="4431654"/>
            <a:ext cx="1122293" cy="1925894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8112" y="4715639"/>
            <a:ext cx="1192025" cy="1267747"/>
          </a:xfrm>
          <a:prstGeom prst="curvedRightArrow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ATENDE ?</a:t>
            </a:r>
          </a:p>
        </p:txBody>
      </p:sp>
      <p:sp>
        <p:nvSpPr>
          <p:cNvPr id="20" name="CaixaDeTexto 19"/>
          <p:cNvSpPr txBox="1"/>
          <p:nvPr/>
        </p:nvSpPr>
        <p:spPr>
          <a:xfrm rot="483360">
            <a:off x="2179199" y="5453959"/>
            <a:ext cx="912905" cy="9342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pt-BR" sz="96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on BP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02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o explicativo em forma de nuvem 48"/>
          <p:cNvSpPr/>
          <p:nvPr/>
        </p:nvSpPr>
        <p:spPr>
          <a:xfrm>
            <a:off x="8465523" y="2903255"/>
            <a:ext cx="2254469" cy="1685645"/>
          </a:xfrm>
          <a:prstGeom prst="cloudCallout">
            <a:avLst>
              <a:gd name="adj1" fmla="val -124330"/>
              <a:gd name="adj2" fmla="val 126099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 a Solução de arquitetura do produto/serviços e seus incrementos?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915" y="35642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3 - PERGUNTAS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35597" y="5811724"/>
            <a:ext cx="1243113" cy="886770"/>
          </a:xfrm>
          <a:custGeom>
            <a:avLst/>
            <a:gdLst>
              <a:gd name="T0" fmla="*/ 267 w 535"/>
              <a:gd name="T1" fmla="*/ 448 h 448"/>
              <a:gd name="T2" fmla="*/ 268 w 535"/>
              <a:gd name="T3" fmla="*/ 448 h 448"/>
              <a:gd name="T4" fmla="*/ 535 w 535"/>
              <a:gd name="T5" fmla="*/ 448 h 448"/>
              <a:gd name="T6" fmla="*/ 348 w 535"/>
              <a:gd name="T7" fmla="*/ 374 h 448"/>
              <a:gd name="T8" fmla="*/ 368 w 535"/>
              <a:gd name="T9" fmla="*/ 273 h 448"/>
              <a:gd name="T10" fmla="*/ 374 w 535"/>
              <a:gd name="T11" fmla="*/ 243 h 448"/>
              <a:gd name="T12" fmla="*/ 382 w 535"/>
              <a:gd name="T13" fmla="*/ 235 h 448"/>
              <a:gd name="T14" fmla="*/ 402 w 535"/>
              <a:gd name="T15" fmla="*/ 168 h 448"/>
              <a:gd name="T16" fmla="*/ 388 w 535"/>
              <a:gd name="T17" fmla="*/ 146 h 448"/>
              <a:gd name="T18" fmla="*/ 386 w 535"/>
              <a:gd name="T19" fmla="*/ 112 h 448"/>
              <a:gd name="T20" fmla="*/ 288 w 535"/>
              <a:gd name="T21" fmla="*/ 1 h 448"/>
              <a:gd name="T22" fmla="*/ 268 w 535"/>
              <a:gd name="T23" fmla="*/ 0 h 448"/>
              <a:gd name="T24" fmla="*/ 268 w 535"/>
              <a:gd name="T25" fmla="*/ 0 h 448"/>
              <a:gd name="T26" fmla="*/ 248 w 535"/>
              <a:gd name="T27" fmla="*/ 1 h 448"/>
              <a:gd name="T28" fmla="*/ 150 w 535"/>
              <a:gd name="T29" fmla="*/ 112 h 448"/>
              <a:gd name="T30" fmla="*/ 147 w 535"/>
              <a:gd name="T31" fmla="*/ 146 h 448"/>
              <a:gd name="T32" fmla="*/ 134 w 535"/>
              <a:gd name="T33" fmla="*/ 168 h 448"/>
              <a:gd name="T34" fmla="*/ 153 w 535"/>
              <a:gd name="T35" fmla="*/ 235 h 448"/>
              <a:gd name="T36" fmla="*/ 162 w 535"/>
              <a:gd name="T37" fmla="*/ 243 h 448"/>
              <a:gd name="T38" fmla="*/ 168 w 535"/>
              <a:gd name="T39" fmla="*/ 273 h 448"/>
              <a:gd name="T40" fmla="*/ 187 w 535"/>
              <a:gd name="T41" fmla="*/ 374 h 448"/>
              <a:gd name="T42" fmla="*/ 0 w 535"/>
              <a:gd name="T43" fmla="*/ 448 h 448"/>
              <a:gd name="T44" fmla="*/ 267 w 535"/>
              <a:gd name="T45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5" h="448">
                <a:moveTo>
                  <a:pt x="267" y="448"/>
                </a:moveTo>
                <a:cubicBezTo>
                  <a:pt x="268" y="448"/>
                  <a:pt x="268" y="448"/>
                  <a:pt x="268" y="448"/>
                </a:cubicBezTo>
                <a:cubicBezTo>
                  <a:pt x="535" y="448"/>
                  <a:pt x="535" y="448"/>
                  <a:pt x="535" y="448"/>
                </a:cubicBezTo>
                <a:cubicBezTo>
                  <a:pt x="348" y="374"/>
                  <a:pt x="348" y="374"/>
                  <a:pt x="348" y="374"/>
                </a:cubicBezTo>
                <a:cubicBezTo>
                  <a:pt x="317" y="334"/>
                  <a:pt x="361" y="304"/>
                  <a:pt x="368" y="273"/>
                </a:cubicBezTo>
                <a:cubicBezTo>
                  <a:pt x="370" y="264"/>
                  <a:pt x="370" y="250"/>
                  <a:pt x="374" y="243"/>
                </a:cubicBezTo>
                <a:cubicBezTo>
                  <a:pt x="378" y="236"/>
                  <a:pt x="375" y="241"/>
                  <a:pt x="382" y="235"/>
                </a:cubicBezTo>
                <a:cubicBezTo>
                  <a:pt x="397" y="222"/>
                  <a:pt x="402" y="169"/>
                  <a:pt x="402" y="168"/>
                </a:cubicBezTo>
                <a:cubicBezTo>
                  <a:pt x="401" y="144"/>
                  <a:pt x="396" y="162"/>
                  <a:pt x="388" y="146"/>
                </a:cubicBezTo>
                <a:cubicBezTo>
                  <a:pt x="384" y="138"/>
                  <a:pt x="386" y="123"/>
                  <a:pt x="386" y="112"/>
                </a:cubicBezTo>
                <a:cubicBezTo>
                  <a:pt x="382" y="53"/>
                  <a:pt x="355" y="7"/>
                  <a:pt x="288" y="1"/>
                </a:cubicBezTo>
                <a:cubicBezTo>
                  <a:pt x="281" y="0"/>
                  <a:pt x="274" y="0"/>
                  <a:pt x="26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61" y="0"/>
                  <a:pt x="255" y="0"/>
                  <a:pt x="248" y="1"/>
                </a:cubicBezTo>
                <a:cubicBezTo>
                  <a:pt x="181" y="7"/>
                  <a:pt x="154" y="53"/>
                  <a:pt x="150" y="112"/>
                </a:cubicBezTo>
                <a:cubicBezTo>
                  <a:pt x="149" y="123"/>
                  <a:pt x="151" y="138"/>
                  <a:pt x="147" y="146"/>
                </a:cubicBezTo>
                <a:cubicBezTo>
                  <a:pt x="139" y="162"/>
                  <a:pt x="134" y="144"/>
                  <a:pt x="134" y="168"/>
                </a:cubicBezTo>
                <a:cubicBezTo>
                  <a:pt x="134" y="169"/>
                  <a:pt x="139" y="222"/>
                  <a:pt x="153" y="235"/>
                </a:cubicBezTo>
                <a:cubicBezTo>
                  <a:pt x="160" y="241"/>
                  <a:pt x="158" y="236"/>
                  <a:pt x="162" y="243"/>
                </a:cubicBezTo>
                <a:cubicBezTo>
                  <a:pt x="166" y="250"/>
                  <a:pt x="166" y="264"/>
                  <a:pt x="168" y="273"/>
                </a:cubicBezTo>
                <a:cubicBezTo>
                  <a:pt x="175" y="304"/>
                  <a:pt x="218" y="334"/>
                  <a:pt x="187" y="374"/>
                </a:cubicBezTo>
                <a:cubicBezTo>
                  <a:pt x="0" y="448"/>
                  <a:pt x="0" y="448"/>
                  <a:pt x="0" y="448"/>
                </a:cubicBezTo>
                <a:lnTo>
                  <a:pt x="267" y="448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latin typeface="+mj-lt"/>
            </a:endParaRPr>
          </a:p>
        </p:txBody>
      </p:sp>
      <p:sp>
        <p:nvSpPr>
          <p:cNvPr id="39" name="Divisa 4"/>
          <p:cNvSpPr/>
          <p:nvPr/>
        </p:nvSpPr>
        <p:spPr>
          <a:xfrm>
            <a:off x="5960895" y="1941073"/>
            <a:ext cx="2885310" cy="10322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15240" rIns="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1600" b="1" dirty="0">
              <a:solidFill>
                <a:srgbClr val="FF0000"/>
              </a:solidFill>
              <a:latin typeface="Simplon BP"/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b="1" dirty="0">
                <a:solidFill>
                  <a:schemeClr val="bg2"/>
                </a:solidFill>
                <a:latin typeface="Simplon BP"/>
              </a:rPr>
              <a:t>PARA O </a:t>
            </a:r>
            <a:r>
              <a:rPr lang="pt-BR" sz="1600" b="1" kern="1200" dirty="0">
                <a:solidFill>
                  <a:schemeClr val="bg2"/>
                </a:solidFill>
                <a:latin typeface="Simplon BP"/>
              </a:rPr>
              <a:t>CENÁRIO 3 PRECISAMOS RESPONDER:</a:t>
            </a:r>
            <a:endParaRPr lang="pt-BR" sz="1600" kern="1200" dirty="0">
              <a:solidFill>
                <a:schemeClr val="bg2"/>
              </a:solidFill>
            </a:endParaRPr>
          </a:p>
        </p:txBody>
      </p:sp>
      <p:pic>
        <p:nvPicPr>
          <p:cNvPr id="3074" name="Picture 2" descr="Resultado de imagem para POR QUÊ?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92" y="1049752"/>
            <a:ext cx="1451003" cy="1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 em forma de nuvem 3"/>
          <p:cNvSpPr/>
          <p:nvPr/>
        </p:nvSpPr>
        <p:spPr>
          <a:xfrm>
            <a:off x="1177583" y="4968902"/>
            <a:ext cx="2254469" cy="1685645"/>
          </a:xfrm>
          <a:prstGeom prst="cloudCallout">
            <a:avLst>
              <a:gd name="adj1" fmla="val 177069"/>
              <a:gd name="adj2" fmla="val 16671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Quem é responsável por trazer novas necessidades ?</a:t>
            </a:r>
          </a:p>
        </p:txBody>
      </p:sp>
      <p:sp>
        <p:nvSpPr>
          <p:cNvPr id="46" name="Texto explicativo em forma de nuvem 45"/>
          <p:cNvSpPr/>
          <p:nvPr/>
        </p:nvSpPr>
        <p:spPr>
          <a:xfrm>
            <a:off x="3432051" y="2986635"/>
            <a:ext cx="2254469" cy="1685645"/>
          </a:xfrm>
          <a:prstGeom prst="cloudCallout">
            <a:avLst>
              <a:gd name="adj1" fmla="val 63083"/>
              <a:gd name="adj2" fmla="val 119551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Como o Backlog </a:t>
            </a:r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Único</a:t>
            </a:r>
            <a:r>
              <a:rPr lang="en-US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é </a:t>
            </a:r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incrementado</a:t>
            </a:r>
            <a:r>
              <a:rPr lang="en-US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47" name="Texto explicativo em forma de nuvem 46"/>
          <p:cNvSpPr/>
          <p:nvPr/>
        </p:nvSpPr>
        <p:spPr>
          <a:xfrm>
            <a:off x="5717377" y="2903256"/>
            <a:ext cx="2622587" cy="1685645"/>
          </a:xfrm>
          <a:prstGeom prst="cloudCallout">
            <a:avLst>
              <a:gd name="adj1" fmla="val -7546"/>
              <a:gd name="adj2" fmla="val 117680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Quem acompanha/facilita as </a:t>
            </a:r>
            <a:r>
              <a:rPr lang="pt-BR" sz="1400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Squads</a:t>
            </a:r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48" name="Texto explicativo em forma de nuvem 47"/>
          <p:cNvSpPr/>
          <p:nvPr/>
        </p:nvSpPr>
        <p:spPr>
          <a:xfrm>
            <a:off x="1177582" y="3222606"/>
            <a:ext cx="2254469" cy="1685645"/>
          </a:xfrm>
          <a:prstGeom prst="cloudCallout">
            <a:avLst>
              <a:gd name="adj1" fmla="val 178466"/>
              <a:gd name="adj2" fmla="val 118616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Quem é o dono do </a:t>
            </a:r>
            <a:r>
              <a:rPr lang="pt-BR" sz="1400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Único (</a:t>
            </a:r>
            <a:r>
              <a:rPr lang="pt-BR" sz="1400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r>
              <a:rPr lang="pt-BR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)?</a:t>
            </a:r>
          </a:p>
        </p:txBody>
      </p:sp>
      <p:sp>
        <p:nvSpPr>
          <p:cNvPr id="40" name="Texto explicativo em forma de nuvem 39"/>
          <p:cNvSpPr/>
          <p:nvPr/>
        </p:nvSpPr>
        <p:spPr>
          <a:xfrm>
            <a:off x="8696901" y="4626773"/>
            <a:ext cx="2254469" cy="1685645"/>
          </a:xfrm>
          <a:prstGeom prst="cloudCallout">
            <a:avLst>
              <a:gd name="adj1" fmla="val -142512"/>
              <a:gd name="adj2" fmla="val 30700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Como sincronizar as </a:t>
            </a:r>
            <a:r>
              <a:rPr lang="en-US" sz="1400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entregas</a:t>
            </a:r>
            <a:r>
              <a:rPr lang="en-US" sz="14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das Squads?  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4321485" y="1682720"/>
            <a:ext cx="1251735" cy="1314444"/>
            <a:chOff x="3911656" y="5347958"/>
            <a:chExt cx="1251735" cy="1314444"/>
          </a:xfrm>
        </p:grpSpPr>
        <p:pic>
          <p:nvPicPr>
            <p:cNvPr id="34" name="Picture 10" descr="https://d30y9cdsu7xlg0.cloudfront.net/png/11513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855" y="5347958"/>
              <a:ext cx="894481" cy="100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aixaDeTexto 34"/>
            <p:cNvSpPr txBox="1"/>
            <p:nvPr/>
          </p:nvSpPr>
          <p:spPr>
            <a:xfrm>
              <a:off x="3911656" y="6357602"/>
              <a:ext cx="1251735" cy="30480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pt-BR" sz="1000" b="1" dirty="0">
                  <a:solidFill>
                    <a:srgbClr val="4D4D4D"/>
                  </a:solidFill>
                  <a:latin typeface="Simplon BP"/>
                </a:rPr>
                <a:t>FRAMEWORK        SCRUM</a:t>
              </a:r>
            </a:p>
          </p:txBody>
        </p:sp>
      </p:grpSp>
      <p:sp>
        <p:nvSpPr>
          <p:cNvPr id="36" name="Seta em curva para a direita 35"/>
          <p:cNvSpPr/>
          <p:nvPr/>
        </p:nvSpPr>
        <p:spPr>
          <a:xfrm>
            <a:off x="2844660" y="1024356"/>
            <a:ext cx="1122293" cy="1925894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091472" y="1353431"/>
            <a:ext cx="1192025" cy="1267747"/>
          </a:xfrm>
          <a:prstGeom prst="curvedRightArrow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pt-BR" sz="1600" b="1" dirty="0">
                <a:solidFill>
                  <a:srgbClr val="4D4D4D"/>
                </a:solidFill>
                <a:latin typeface="Simplon BP"/>
              </a:rPr>
              <a:t>ATENDE ?</a:t>
            </a:r>
          </a:p>
        </p:txBody>
      </p:sp>
      <p:sp>
        <p:nvSpPr>
          <p:cNvPr id="53" name="CaixaDeTexto 52"/>
          <p:cNvSpPr txBox="1"/>
          <p:nvPr/>
        </p:nvSpPr>
        <p:spPr>
          <a:xfrm rot="483360">
            <a:off x="4542474" y="1625320"/>
            <a:ext cx="912905" cy="9342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pt-BR" sz="96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on BP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004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4" grpId="0" animBg="1"/>
      <p:bldP spid="39" grpId="0"/>
      <p:bldP spid="4" grpId="0" animBg="1"/>
      <p:bldP spid="46" grpId="0" animBg="1"/>
      <p:bldP spid="47" grpId="0" animBg="1"/>
      <p:bldP spid="48" grpId="0" animBg="1"/>
      <p:bldP spid="40" grpId="0" animBg="1"/>
      <p:bldP spid="36" grpId="0" animBg="1"/>
      <p:bldP spid="4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8822" y="254190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 – BUSCANDO RESPOSTAS</a:t>
            </a:r>
          </a:p>
        </p:txBody>
      </p:sp>
      <p:graphicFrame>
        <p:nvGraphicFramePr>
          <p:cNvPr id="221" name="Diagrama 220"/>
          <p:cNvGraphicFramePr/>
          <p:nvPr>
            <p:extLst>
              <p:ext uri="{D42A27DB-BD31-4B8C-83A1-F6EECF244321}">
                <p14:modId xmlns:p14="http://schemas.microsoft.com/office/powerpoint/2010/main" val="3235292856"/>
              </p:ext>
            </p:extLst>
          </p:nvPr>
        </p:nvGraphicFramePr>
        <p:xfrm>
          <a:off x="931030" y="1126592"/>
          <a:ext cx="10092041" cy="725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440301" y="1330129"/>
            <a:ext cx="5010652" cy="6485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endParaRPr lang="pt-BR" sz="1600" dirty="0" err="1">
              <a:solidFill>
                <a:srgbClr val="4D4D4D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225795" y="1202102"/>
            <a:ext cx="4921740" cy="556371"/>
            <a:chOff x="5903480" y="1202102"/>
            <a:chExt cx="4921740" cy="556371"/>
          </a:xfrm>
        </p:grpSpPr>
        <p:sp>
          <p:nvSpPr>
            <p:cNvPr id="7" name="CaixaDeTexto 6"/>
            <p:cNvSpPr txBox="1"/>
            <p:nvPr/>
          </p:nvSpPr>
          <p:spPr>
            <a:xfrm>
              <a:off x="5903480" y="1202102"/>
              <a:ext cx="4314663" cy="55637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Os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PO´s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de outras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Squads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GP´s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de demandas de legados e o dono do </a:t>
              </a:r>
              <a:r>
                <a:rPr lang="pt-BR" sz="1600" dirty="0" smtClean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produto</a:t>
              </a:r>
              <a:endParaRPr lang="pt-BR" sz="16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9986591" y="1234403"/>
              <a:ext cx="838629" cy="428345"/>
              <a:chOff x="7360906" y="1301277"/>
              <a:chExt cx="906826" cy="479114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8073976" y="1458218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155" name="Grupo 154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157" name="Elipse 15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8" name="Retângulo de cantos arredondados 15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9" name="Retângulo de cantos arredondados 15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0" name="Retângulo de cantos arredondados 15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61" name="Retângulo de cantos arredondados 16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02" name="Grupo 101"/>
              <p:cNvGrpSpPr/>
              <p:nvPr/>
            </p:nvGrpSpPr>
            <p:grpSpPr>
              <a:xfrm>
                <a:off x="7873523" y="1379800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119" name="Grupo 118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121" name="Elipse 120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22" name="Retângulo de cantos arredondados 121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33" name="Retângulo de cantos arredondados 132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43" name="Retângulo de cantos arredondados 142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54" name="Retângulo de cantos arredondados 153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20" name="Retângulo de cantos arredondados 119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03" name="Grupo 102"/>
              <p:cNvGrpSpPr/>
              <p:nvPr/>
            </p:nvGrpSpPr>
            <p:grpSpPr>
              <a:xfrm>
                <a:off x="7360906" y="1301277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112" name="Grupo 111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114" name="Elipse 11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5" name="Retângulo de cantos arredondados 11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6" name="Retângulo de cantos arredondados 11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7" name="Retângulo de cantos arredondados 11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8" name="Retângulo de cantos arredondados 11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13" name="Retângulo de cantos arredondados 112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04" name="Grupo 103"/>
              <p:cNvGrpSpPr/>
              <p:nvPr/>
            </p:nvGrpSpPr>
            <p:grpSpPr>
              <a:xfrm>
                <a:off x="7610213" y="1322596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105" name="Grupo 104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107" name="Elipse 10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08" name="Retângulo de cantos arredondados 10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09" name="Retângulo de cantos arredondados 10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0" name="Retângulo de cantos arredondados 10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11" name="Retângulo de cantos arredondados 11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600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06" name="Retângulo de cantos arredondados 105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</p:grpSp>
      </p:grpSp>
      <p:graphicFrame>
        <p:nvGraphicFramePr>
          <p:cNvPr id="162" name="Diagrama 161"/>
          <p:cNvGraphicFramePr/>
          <p:nvPr>
            <p:extLst>
              <p:ext uri="{D42A27DB-BD31-4B8C-83A1-F6EECF244321}">
                <p14:modId xmlns:p14="http://schemas.microsoft.com/office/powerpoint/2010/main" val="3813281120"/>
              </p:ext>
            </p:extLst>
          </p:nvPr>
        </p:nvGraphicFramePr>
        <p:xfrm>
          <a:off x="931030" y="1886624"/>
          <a:ext cx="10099995" cy="76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5236926" y="1904750"/>
            <a:ext cx="4857294" cy="703280"/>
            <a:chOff x="6931410" y="2754767"/>
            <a:chExt cx="4621567" cy="1119354"/>
          </a:xfrm>
        </p:grpSpPr>
        <p:sp>
          <p:nvSpPr>
            <p:cNvPr id="164" name="CaixaDeTexto 163"/>
            <p:cNvSpPr txBox="1"/>
            <p:nvPr/>
          </p:nvSpPr>
          <p:spPr>
            <a:xfrm>
              <a:off x="6931410" y="2754767"/>
              <a:ext cx="3767959" cy="11193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dirty="0" smtClean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 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dono do produto, ele é o  </a:t>
              </a:r>
              <a:r>
                <a:rPr lang="pt-BR" sz="1600" b="1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 dos </a:t>
              </a:r>
              <a:r>
                <a:rPr lang="pt-BR" sz="1600" b="1" dirty="0" err="1" smtClean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PO´s</a:t>
              </a:r>
              <a:endParaRPr lang="pt-BR" sz="16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11118970" y="3165107"/>
              <a:ext cx="434007" cy="513359"/>
              <a:chOff x="795934" y="2818975"/>
              <a:chExt cx="647680" cy="134921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99" name="Grupo 198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201" name="Elipse 200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02" name="Retângulo de cantos arredondados 201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03" name="Retângulo de cantos arredondados 202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04" name="Retângulo de cantos arredondados 203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05" name="Retângulo de cantos arredondados 204"/>
                <p:cNvSpPr/>
                <p:nvPr/>
              </p:nvSpPr>
              <p:spPr>
                <a:xfrm>
                  <a:off x="14176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00" name="Retângulo de cantos arredondados 199"/>
              <p:cNvSpPr/>
              <p:nvPr/>
            </p:nvSpPr>
            <p:spPr>
              <a:xfrm>
                <a:off x="1311741" y="3217701"/>
                <a:ext cx="131873" cy="47912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600">
                  <a:solidFill>
                    <a:srgbClr val="EEECE1"/>
                  </a:solidFill>
                </a:endParaRPr>
              </a:p>
            </p:txBody>
          </p:sp>
        </p:grpSp>
      </p:grpSp>
      <p:graphicFrame>
        <p:nvGraphicFramePr>
          <p:cNvPr id="220" name="Diagrama 219"/>
          <p:cNvGraphicFramePr/>
          <p:nvPr>
            <p:extLst>
              <p:ext uri="{D42A27DB-BD31-4B8C-83A1-F6EECF244321}">
                <p14:modId xmlns:p14="http://schemas.microsoft.com/office/powerpoint/2010/main" val="1857364561"/>
              </p:ext>
            </p:extLst>
          </p:nvPr>
        </p:nvGraphicFramePr>
        <p:xfrm>
          <a:off x="931027" y="2734635"/>
          <a:ext cx="10172484" cy="92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5299757" y="2993038"/>
            <a:ext cx="5164276" cy="596349"/>
            <a:chOff x="7336192" y="4242708"/>
            <a:chExt cx="4449277" cy="1034649"/>
          </a:xfrm>
        </p:grpSpPr>
        <p:sp>
          <p:nvSpPr>
            <p:cNvPr id="212" name="CaixaDeTexto 211"/>
            <p:cNvSpPr txBox="1"/>
            <p:nvPr/>
          </p:nvSpPr>
          <p:spPr>
            <a:xfrm>
              <a:off x="7336192" y="4242708"/>
              <a:ext cx="4228167" cy="103464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Em uma reunião,  os responsáveis apresentam as novas necessidades para o dono do produto, que incrementa o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Backlog</a:t>
              </a:r>
              <a:endParaRPr lang="pt-BR" sz="16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pt-BR" sz="1600" dirty="0" err="1">
                <a:solidFill>
                  <a:srgbClr val="4D4D4D"/>
                </a:solidFill>
              </a:endParaRPr>
            </a:p>
          </p:txBody>
        </p:sp>
        <p:grpSp>
          <p:nvGrpSpPr>
            <p:cNvPr id="213" name="Group 194"/>
            <p:cNvGrpSpPr/>
            <p:nvPr/>
          </p:nvGrpSpPr>
          <p:grpSpPr>
            <a:xfrm>
              <a:off x="11077292" y="4586069"/>
              <a:ext cx="708177" cy="586803"/>
              <a:chOff x="6350" y="0"/>
              <a:chExt cx="733775" cy="608013"/>
            </a:xfrm>
            <a:solidFill>
              <a:srgbClr val="00CEFF"/>
            </a:solidFill>
          </p:grpSpPr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215" name="Oval 10"/>
              <p:cNvSpPr>
                <a:spLocks noChangeArrowheads="1"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216" name="Freeform 11"/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217" name="Freeform 12"/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218" name="Freeform 13"/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219" name="Oval 14"/>
              <p:cNvSpPr>
                <a:spLocks noChangeArrowheads="1"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</p:grpSp>
      </p:grp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62973007"/>
              </p:ext>
            </p:extLst>
          </p:nvPr>
        </p:nvGraphicFramePr>
        <p:xfrm>
          <a:off x="931028" y="3715097"/>
          <a:ext cx="10089397" cy="693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5243726" y="3627512"/>
            <a:ext cx="4787513" cy="703280"/>
            <a:chOff x="7101756" y="5574602"/>
            <a:chExt cx="4408708" cy="1119354"/>
          </a:xfrm>
        </p:grpSpPr>
        <p:sp>
          <p:nvSpPr>
            <p:cNvPr id="222" name="CaixaDeTexto 221"/>
            <p:cNvSpPr txBox="1"/>
            <p:nvPr/>
          </p:nvSpPr>
          <p:spPr>
            <a:xfrm>
              <a:off x="7101756" y="5574602"/>
              <a:ext cx="3767959" cy="11193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endParaRPr lang="pt-BR" sz="9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Devemos ter um </a:t>
              </a:r>
              <a:r>
                <a:rPr lang="pt-BR" sz="1600" b="1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SM dos </a:t>
              </a:r>
              <a:r>
                <a:rPr lang="pt-BR" sz="1600" b="1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SM´s</a:t>
              </a:r>
              <a:endParaRPr lang="pt-BR" sz="16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3" name="Grupo 222"/>
            <p:cNvGrpSpPr/>
            <p:nvPr/>
          </p:nvGrpSpPr>
          <p:grpSpPr>
            <a:xfrm>
              <a:off x="11074864" y="5942121"/>
              <a:ext cx="435600" cy="514800"/>
              <a:chOff x="795934" y="2818975"/>
              <a:chExt cx="647680" cy="1349211"/>
            </a:xfrm>
            <a:solidFill>
              <a:srgbClr val="FF0000"/>
            </a:solidFill>
          </p:grpSpPr>
          <p:grpSp>
            <p:nvGrpSpPr>
              <p:cNvPr id="224" name="Grupo 223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226" name="Elipse 225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27" name="Retângulo de cantos arredondados 226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28" name="Retângulo de cantos arredondados 227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29" name="Retângulo de cantos arredondados 228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230" name="Retângulo de cantos arredondados 229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225" name="Retângulo de cantos arredondados 224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600">
                  <a:solidFill>
                    <a:srgbClr val="EEECE1"/>
                  </a:solidFill>
                </a:endParaRPr>
              </a:p>
            </p:txBody>
          </p:sp>
        </p:grpSp>
      </p:grpSp>
      <p:graphicFrame>
        <p:nvGraphicFramePr>
          <p:cNvPr id="75" name="Diagrama 74"/>
          <p:cNvGraphicFramePr/>
          <p:nvPr>
            <p:extLst>
              <p:ext uri="{D42A27DB-BD31-4B8C-83A1-F6EECF244321}">
                <p14:modId xmlns:p14="http://schemas.microsoft.com/office/powerpoint/2010/main" val="2934671496"/>
              </p:ext>
            </p:extLst>
          </p:nvPr>
        </p:nvGraphicFramePr>
        <p:xfrm>
          <a:off x="915212" y="4503903"/>
          <a:ext cx="10290009" cy="115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76" name="CaixaDeTexto 75"/>
          <p:cNvSpPr txBox="1"/>
          <p:nvPr/>
        </p:nvSpPr>
        <p:spPr>
          <a:xfrm>
            <a:off x="4440301" y="4841940"/>
            <a:ext cx="5010652" cy="5449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endParaRPr lang="pt-BR" sz="1600" dirty="0" err="1">
              <a:solidFill>
                <a:srgbClr val="4D4D4D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5249489" y="4798502"/>
            <a:ext cx="5030213" cy="661428"/>
            <a:chOff x="7554353" y="1665560"/>
            <a:chExt cx="3988424" cy="1065733"/>
          </a:xfrm>
        </p:grpSpPr>
        <p:sp>
          <p:nvSpPr>
            <p:cNvPr id="78" name="CaixaDeTexto 77"/>
            <p:cNvSpPr txBox="1"/>
            <p:nvPr/>
          </p:nvSpPr>
          <p:spPr>
            <a:xfrm>
              <a:off x="7554353" y="1665560"/>
              <a:ext cx="3663560" cy="106573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Devemos ter um arquiteto no caso de  produto e podemos ter vários arquitetos envolvidos no caso de serviços.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endParaRPr lang="pt-BR" sz="1600" dirty="0" err="1">
                <a:solidFill>
                  <a:srgbClr val="4D4D4D"/>
                </a:solidFill>
              </a:endParaRPr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11107177" y="1728993"/>
              <a:ext cx="435600" cy="514800"/>
              <a:chOff x="795934" y="2818975"/>
              <a:chExt cx="647680" cy="1349211"/>
            </a:xfrm>
            <a:solidFill>
              <a:srgbClr val="FFCC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795934" y="2818975"/>
                <a:ext cx="482422" cy="1349211"/>
                <a:chOff x="979812" y="2139222"/>
                <a:chExt cx="620331" cy="1922139"/>
              </a:xfrm>
              <a:grpFill/>
            </p:grpSpPr>
            <p:sp>
              <p:nvSpPr>
                <p:cNvPr id="82" name="Elipse 81"/>
                <p:cNvSpPr/>
                <p:nvPr/>
              </p:nvSpPr>
              <p:spPr>
                <a:xfrm>
                  <a:off x="1175143" y="2139222"/>
                  <a:ext cx="412125" cy="49258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83" name="Retângulo de cantos arredondados 82"/>
                <p:cNvSpPr/>
                <p:nvPr/>
              </p:nvSpPr>
              <p:spPr>
                <a:xfrm>
                  <a:off x="1175141" y="2664005"/>
                  <a:ext cx="425002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84" name="Retângulo de cantos arredondados 83"/>
                <p:cNvSpPr/>
                <p:nvPr/>
              </p:nvSpPr>
              <p:spPr>
                <a:xfrm>
                  <a:off x="979812" y="2689763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85" name="Retângulo de cantos arredondados 84"/>
                <p:cNvSpPr/>
                <p:nvPr/>
              </p:nvSpPr>
              <p:spPr>
                <a:xfrm>
                  <a:off x="1205192" y="3378781"/>
                  <a:ext cx="169571" cy="68258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86" name="Retângulo de cantos arredondados 85"/>
                <p:cNvSpPr/>
                <p:nvPr/>
              </p:nvSpPr>
              <p:spPr>
                <a:xfrm>
                  <a:off x="1417694" y="3378783"/>
                  <a:ext cx="169570" cy="6825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600">
                    <a:solidFill>
                      <a:srgbClr val="EEECE1"/>
                    </a:solidFill>
                  </a:endParaRPr>
                </a:p>
              </p:txBody>
            </p:sp>
          </p:grpSp>
          <p:sp>
            <p:nvSpPr>
              <p:cNvPr id="81" name="Retângulo de cantos arredondados 80"/>
              <p:cNvSpPr/>
              <p:nvPr/>
            </p:nvSpPr>
            <p:spPr>
              <a:xfrm>
                <a:off x="1311742" y="3217700"/>
                <a:ext cx="131872" cy="4791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pt-BR" sz="1600">
                  <a:solidFill>
                    <a:srgbClr val="EEECE1"/>
                  </a:solidFill>
                </a:endParaRPr>
              </a:p>
            </p:txBody>
          </p:sp>
        </p:grpSp>
      </p:grpSp>
      <p:graphicFrame>
        <p:nvGraphicFramePr>
          <p:cNvPr id="87" name="Diagrama 86"/>
          <p:cNvGraphicFramePr/>
          <p:nvPr>
            <p:extLst>
              <p:ext uri="{D42A27DB-BD31-4B8C-83A1-F6EECF244321}">
                <p14:modId xmlns:p14="http://schemas.microsoft.com/office/powerpoint/2010/main" val="2384362533"/>
              </p:ext>
            </p:extLst>
          </p:nvPr>
        </p:nvGraphicFramePr>
        <p:xfrm>
          <a:off x="978821" y="5695837"/>
          <a:ext cx="10162791" cy="98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88" name="Grupo 87"/>
          <p:cNvGrpSpPr/>
          <p:nvPr/>
        </p:nvGrpSpPr>
        <p:grpSpPr>
          <a:xfrm>
            <a:off x="5190099" y="5832684"/>
            <a:ext cx="5249726" cy="707212"/>
            <a:chOff x="7593850" y="3124689"/>
            <a:chExt cx="4185134" cy="1119354"/>
          </a:xfrm>
        </p:grpSpPr>
        <p:sp>
          <p:nvSpPr>
            <p:cNvPr id="89" name="CaixaDeTexto 88"/>
            <p:cNvSpPr txBox="1"/>
            <p:nvPr/>
          </p:nvSpPr>
          <p:spPr>
            <a:xfrm>
              <a:off x="7593850" y="3124689"/>
              <a:ext cx="3767959" cy="11193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Squads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precisam se reunir para alinhar as entregas e identificar dependências entre </a:t>
              </a:r>
              <a:r>
                <a:rPr lang="pt-BR" sz="16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features</a:t>
              </a:r>
              <a:r>
                <a:rPr lang="pt-BR" sz="16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pt-BR" sz="1600" dirty="0">
                <a:solidFill>
                  <a:srgbClr val="4D4D4D"/>
                </a:solidFill>
              </a:endParaRPr>
            </a:p>
          </p:txBody>
        </p:sp>
        <p:grpSp>
          <p:nvGrpSpPr>
            <p:cNvPr id="90" name="Group 194"/>
            <p:cNvGrpSpPr/>
            <p:nvPr/>
          </p:nvGrpSpPr>
          <p:grpSpPr>
            <a:xfrm>
              <a:off x="11070807" y="3139839"/>
              <a:ext cx="708177" cy="586803"/>
              <a:chOff x="6350" y="0"/>
              <a:chExt cx="733775" cy="608013"/>
            </a:xfrm>
            <a:solidFill>
              <a:srgbClr val="00CEFF"/>
            </a:solidFill>
          </p:grpSpPr>
          <p:sp>
            <p:nvSpPr>
              <p:cNvPr id="91" name="Freeform 9"/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92" name="Oval 10"/>
              <p:cNvSpPr>
                <a:spLocks noChangeArrowheads="1"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93" name="Freeform 11"/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94" name="Freeform 12"/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95" name="Freeform 13"/>
              <p:cNvSpPr>
                <a:spLocks/>
              </p:cNvSpPr>
              <p:nvPr/>
            </p:nvSpPr>
            <p:spPr bwMode="auto">
              <a:xfrm>
                <a:off x="303704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1" grpId="0">
        <p:bldAsOne/>
      </p:bldGraphic>
      <p:bldGraphic spid="162" grpId="0">
        <p:bldAsOne/>
      </p:bldGraphic>
      <p:bldGraphic spid="220" grpId="0">
        <p:bldAsOne/>
      </p:bldGraphic>
      <p:bldGraphic spid="2" grpId="0">
        <p:bldAsOne/>
      </p:bldGraphic>
      <p:bldGraphic spid="75" grpId="0">
        <p:bldAsOne/>
      </p:bldGraphic>
      <p:bldGraphic spid="8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05" y="364653"/>
            <a:ext cx="9562512" cy="1258841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CORE: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Cenário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 –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respondendo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"/>
          <a:srcRect l="9961"/>
          <a:stretch/>
        </p:blipFill>
        <p:spPr>
          <a:xfrm>
            <a:off x="1899669" y="2516230"/>
            <a:ext cx="6785086" cy="308448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"/>
          <a:srcRect r="89489"/>
          <a:stretch/>
        </p:blipFill>
        <p:spPr>
          <a:xfrm>
            <a:off x="986723" y="2575824"/>
            <a:ext cx="792048" cy="3084483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040601" y="980581"/>
            <a:ext cx="4332537" cy="1340726"/>
            <a:chOff x="57398" y="5266554"/>
            <a:chExt cx="3575272" cy="1341121"/>
          </a:xfrm>
        </p:grpSpPr>
        <p:sp>
          <p:nvSpPr>
            <p:cNvPr id="5" name="Texto Explicativo 1 4"/>
            <p:cNvSpPr/>
            <p:nvPr/>
          </p:nvSpPr>
          <p:spPr>
            <a:xfrm>
              <a:off x="57398" y="5266554"/>
              <a:ext cx="2806262" cy="1341121"/>
            </a:xfrm>
            <a:prstGeom prst="borderCallout1">
              <a:avLst>
                <a:gd name="adj1" fmla="val 48357"/>
                <a:gd name="adj2" fmla="val 976"/>
                <a:gd name="adj3" fmla="val 134174"/>
                <a:gd name="adj4" fmla="val -72206"/>
              </a:avLst>
            </a:prstGeom>
            <a:no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0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Os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PO´s</a:t>
              </a:r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de outras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Squads</a:t>
              </a:r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GP´s</a:t>
              </a:r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de demandas de legados e o dono do produto</a:t>
              </a:r>
            </a:p>
            <a:p>
              <a:pPr algn="ctr"/>
              <a:endParaRPr lang="pt-BR" sz="1400" dirty="0" err="1">
                <a:solidFill>
                  <a:schemeClr val="bg2"/>
                </a:solidFill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725844" y="5605263"/>
              <a:ext cx="906826" cy="479114"/>
              <a:chOff x="7360906" y="1301277"/>
              <a:chExt cx="906826" cy="479114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8073976" y="1458218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36" name="Grupo 35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38" name="Elipse 37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9" name="Retângulo de cantos arredondados 38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0" name="Retângulo de cantos arredondados 39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1" name="Retângulo de cantos arredondados 40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43" name="Retângulo de cantos arredondados 42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7873523" y="1379800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31" name="Elipse 30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3" name="Retângulo de cantos arredondados 32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4" name="Retângulo de cantos arredondados 33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35" name="Retângulo de cantos arredondados 34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7360906" y="1301277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22" name="Grupo 21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24" name="Elipse 23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7610213" y="1322596"/>
                <a:ext cx="193756" cy="322173"/>
                <a:chOff x="8889158" y="1729863"/>
                <a:chExt cx="193756" cy="322173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8889158" y="1729863"/>
                  <a:ext cx="144318" cy="322173"/>
                  <a:chOff x="979812" y="2139222"/>
                  <a:chExt cx="620331" cy="1922139"/>
                </a:xfrm>
                <a:solidFill>
                  <a:srgbClr val="00D318"/>
                </a:solidFill>
              </p:grpSpPr>
              <p:sp>
                <p:nvSpPr>
                  <p:cNvPr id="17" name="Elipse 16"/>
                  <p:cNvSpPr/>
                  <p:nvPr/>
                </p:nvSpPr>
                <p:spPr>
                  <a:xfrm>
                    <a:off x="1175143" y="2139222"/>
                    <a:ext cx="412125" cy="49258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1175141" y="2664005"/>
                    <a:ext cx="425002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979812" y="2689763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>
                    <a:off x="12051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  <p:sp>
                <p:nvSpPr>
                  <p:cNvPr id="21" name="Retângulo de cantos arredondados 20"/>
                  <p:cNvSpPr/>
                  <p:nvPr/>
                </p:nvSpPr>
                <p:spPr>
                  <a:xfrm>
                    <a:off x="1417692" y="3378781"/>
                    <a:ext cx="169571" cy="68258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126"/>
                    <a:endParaRPr lang="pt-BR" sz="1799">
                      <a:solidFill>
                        <a:srgbClr val="EEECE1"/>
                      </a:solidFill>
                    </a:endParaRPr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9043464" y="1825073"/>
                  <a:ext cx="39450" cy="114408"/>
                </a:xfrm>
                <a:prstGeom prst="roundRect">
                  <a:avLst/>
                </a:prstGeom>
                <a:solidFill>
                  <a:srgbClr val="00D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pt-BR" sz="1799">
                    <a:solidFill>
                      <a:srgbClr val="EEECE1"/>
                    </a:solidFill>
                  </a:endParaRPr>
                </a:p>
              </p:txBody>
            </p:sp>
          </p:grpSp>
        </p:grpSp>
      </p:grpSp>
      <p:sp>
        <p:nvSpPr>
          <p:cNvPr id="7" name="Texto Explicativo 1 6"/>
          <p:cNvSpPr/>
          <p:nvPr/>
        </p:nvSpPr>
        <p:spPr>
          <a:xfrm>
            <a:off x="299270" y="1216741"/>
            <a:ext cx="2720610" cy="778268"/>
          </a:xfrm>
          <a:prstGeom prst="borderCallout1">
            <a:avLst>
              <a:gd name="adj1" fmla="val 98373"/>
              <a:gd name="adj2" fmla="val 13541"/>
              <a:gd name="adj3" fmla="val 201414"/>
              <a:gd name="adj4" fmla="val 35029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pt-BR" sz="20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 dono do produto, ele é o  </a:t>
            </a:r>
            <a:r>
              <a:rPr lang="pt-BR" sz="20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 dos </a:t>
            </a:r>
            <a:r>
              <a:rPr lang="pt-BR" sz="2000" b="1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PO´s</a:t>
            </a:r>
            <a:endParaRPr lang="pt-BR" sz="2000" b="1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890864" y="1381773"/>
            <a:ext cx="3265291" cy="1998076"/>
            <a:chOff x="8723180" y="2986836"/>
            <a:chExt cx="3265291" cy="1998076"/>
          </a:xfrm>
        </p:grpSpPr>
        <p:sp>
          <p:nvSpPr>
            <p:cNvPr id="83" name="Texto Explicativo 1 82"/>
            <p:cNvSpPr/>
            <p:nvPr/>
          </p:nvSpPr>
          <p:spPr>
            <a:xfrm>
              <a:off x="8723180" y="2986836"/>
              <a:ext cx="2719716" cy="1998076"/>
            </a:xfrm>
            <a:prstGeom prst="borderCallout1">
              <a:avLst>
                <a:gd name="adj1" fmla="val 39575"/>
                <a:gd name="adj2" fmla="val -906"/>
                <a:gd name="adj3" fmla="val 67678"/>
                <a:gd name="adj4" fmla="val -217047"/>
              </a:avLst>
            </a:prstGeom>
            <a:no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Em uma reunião,  os responsáveis apresentam as novas necessidades para o dono do produto, que incrementa o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Backlog</a:t>
              </a:r>
              <a:endParaRPr lang="pt-BR" sz="20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4" name="Group 194"/>
            <p:cNvGrpSpPr/>
            <p:nvPr/>
          </p:nvGrpSpPr>
          <p:grpSpPr>
            <a:xfrm>
              <a:off x="11280294" y="4188819"/>
              <a:ext cx="708177" cy="586803"/>
              <a:chOff x="6350" y="0"/>
              <a:chExt cx="733775" cy="608013"/>
            </a:xfrm>
            <a:solidFill>
              <a:srgbClr val="00CEFF"/>
            </a:solidFill>
          </p:grpSpPr>
          <p:sp>
            <p:nvSpPr>
              <p:cNvPr id="85" name="Freeform 9"/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86" name="Oval 10"/>
              <p:cNvSpPr>
                <a:spLocks noChangeArrowheads="1"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89" name="Freeform 13"/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</p:grpSp>
      </p:grpSp>
      <p:sp>
        <p:nvSpPr>
          <p:cNvPr id="98" name="Texto Explicativo 1 97"/>
          <p:cNvSpPr/>
          <p:nvPr/>
        </p:nvSpPr>
        <p:spPr>
          <a:xfrm>
            <a:off x="1109996" y="5652285"/>
            <a:ext cx="3440396" cy="418641"/>
          </a:xfrm>
          <a:prstGeom prst="borderCallout1">
            <a:avLst>
              <a:gd name="adj1" fmla="val -794"/>
              <a:gd name="adj2" fmla="val 5669"/>
              <a:gd name="adj3" fmla="val -104755"/>
              <a:gd name="adj4" fmla="val 5911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0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Devemos ter um </a:t>
            </a:r>
            <a:r>
              <a:rPr lang="pt-BR" sz="20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SM dos </a:t>
            </a:r>
            <a:r>
              <a:rPr lang="pt-BR" sz="2000" b="1" dirty="0" err="1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SM´s</a:t>
            </a:r>
            <a:endParaRPr lang="pt-BR" sz="2000" b="1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Texto Explicativo 1 98"/>
          <p:cNvSpPr/>
          <p:nvPr/>
        </p:nvSpPr>
        <p:spPr>
          <a:xfrm>
            <a:off x="184890" y="6137600"/>
            <a:ext cx="7225403" cy="647448"/>
          </a:xfrm>
          <a:prstGeom prst="borderCallout1">
            <a:avLst>
              <a:gd name="adj1" fmla="val -3316"/>
              <a:gd name="adj2" fmla="val 4630"/>
              <a:gd name="adj3" fmla="val -338459"/>
              <a:gd name="adj4" fmla="val 15280"/>
            </a:avLst>
          </a:prstGeom>
          <a:noFill/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20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20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Devemos </a:t>
            </a:r>
            <a:r>
              <a:rPr lang="pt-BR" sz="20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ter um arquiteto no caso de  produto e podemos ter vários arquitetos envolvidos no caso de serviços</a:t>
            </a:r>
            <a:r>
              <a:rPr lang="pt-BR" sz="20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pt-BR" sz="20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pt-BR" sz="1400" dirty="0" err="1">
              <a:solidFill>
                <a:schemeClr val="bg2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8914793" y="5119521"/>
            <a:ext cx="3238297" cy="1664735"/>
            <a:chOff x="8729148" y="5207339"/>
            <a:chExt cx="3238297" cy="1664735"/>
          </a:xfrm>
        </p:grpSpPr>
        <p:sp>
          <p:nvSpPr>
            <p:cNvPr id="100" name="Texto Explicativo 1 99"/>
            <p:cNvSpPr/>
            <p:nvPr/>
          </p:nvSpPr>
          <p:spPr>
            <a:xfrm>
              <a:off x="8729148" y="5207339"/>
              <a:ext cx="2751082" cy="1664735"/>
            </a:xfrm>
            <a:prstGeom prst="borderCallout1">
              <a:avLst>
                <a:gd name="adj1" fmla="val 39575"/>
                <a:gd name="adj2" fmla="val -906"/>
                <a:gd name="adj3" fmla="val 20771"/>
                <a:gd name="adj4" fmla="val -12186"/>
              </a:avLst>
            </a:prstGeom>
            <a:noFill/>
            <a:ln w="12700">
              <a:solidFill>
                <a:srgbClr val="A02B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As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Squads</a:t>
              </a:r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precisam se reunir para alinhar as entregas e identificar dependências entre </a:t>
              </a:r>
              <a:r>
                <a:rPr lang="pt-BR" sz="2000" dirty="0" err="1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features</a:t>
              </a:r>
              <a:r>
                <a:rPr lang="pt-BR" sz="2000" dirty="0">
                  <a:solidFill>
                    <a:schemeClr val="bg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pt-BR" sz="2000" dirty="0">
                <a:solidFill>
                  <a:srgbClr val="4D4D4D"/>
                </a:solidFill>
              </a:endParaRPr>
            </a:p>
          </p:txBody>
        </p:sp>
        <p:grpSp>
          <p:nvGrpSpPr>
            <p:cNvPr id="101" name="Group 194"/>
            <p:cNvGrpSpPr/>
            <p:nvPr/>
          </p:nvGrpSpPr>
          <p:grpSpPr>
            <a:xfrm>
              <a:off x="11259268" y="6043947"/>
              <a:ext cx="708177" cy="586803"/>
              <a:chOff x="6350" y="0"/>
              <a:chExt cx="733775" cy="608013"/>
            </a:xfrm>
            <a:solidFill>
              <a:srgbClr val="00CEFF"/>
            </a:solidFill>
          </p:grpSpPr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132112" y="309563"/>
                <a:ext cx="307975" cy="290513"/>
              </a:xfrm>
              <a:custGeom>
                <a:avLst/>
                <a:gdLst>
                  <a:gd name="T0" fmla="*/ 194 w 194"/>
                  <a:gd name="T1" fmla="*/ 0 h 183"/>
                  <a:gd name="T2" fmla="*/ 0 w 194"/>
                  <a:gd name="T3" fmla="*/ 0 h 183"/>
                  <a:gd name="T4" fmla="*/ 0 w 194"/>
                  <a:gd name="T5" fmla="*/ 31 h 183"/>
                  <a:gd name="T6" fmla="*/ 19 w 194"/>
                  <a:gd name="T7" fmla="*/ 31 h 183"/>
                  <a:gd name="T8" fmla="*/ 19 w 194"/>
                  <a:gd name="T9" fmla="*/ 183 h 183"/>
                  <a:gd name="T10" fmla="*/ 161 w 194"/>
                  <a:gd name="T11" fmla="*/ 183 h 183"/>
                  <a:gd name="T12" fmla="*/ 161 w 194"/>
                  <a:gd name="T13" fmla="*/ 31 h 183"/>
                  <a:gd name="T14" fmla="*/ 194 w 194"/>
                  <a:gd name="T15" fmla="*/ 31 h 183"/>
                  <a:gd name="T16" fmla="*/ 194 w 194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183">
                    <a:moveTo>
                      <a:pt x="194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19" y="31"/>
                    </a:lnTo>
                    <a:lnTo>
                      <a:pt x="19" y="183"/>
                    </a:lnTo>
                    <a:lnTo>
                      <a:pt x="161" y="183"/>
                    </a:lnTo>
                    <a:lnTo>
                      <a:pt x="161" y="31"/>
                    </a:lnTo>
                    <a:lnTo>
                      <a:pt x="194" y="31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103" name="Oval 10"/>
              <p:cNvSpPr>
                <a:spLocks noChangeArrowheads="1"/>
              </p:cNvSpPr>
              <p:nvPr/>
            </p:nvSpPr>
            <p:spPr bwMode="auto">
              <a:xfrm>
                <a:off x="44450" y="0"/>
                <a:ext cx="111125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104" name="Freeform 11"/>
              <p:cNvSpPr>
                <a:spLocks/>
              </p:cNvSpPr>
              <p:nvPr/>
            </p:nvSpPr>
            <p:spPr bwMode="auto">
              <a:xfrm>
                <a:off x="535337" y="252413"/>
                <a:ext cx="204788" cy="352425"/>
              </a:xfrm>
              <a:custGeom>
                <a:avLst/>
                <a:gdLst>
                  <a:gd name="T0" fmla="*/ 50 w 54"/>
                  <a:gd name="T1" fmla="*/ 0 h 92"/>
                  <a:gd name="T2" fmla="*/ 49 w 54"/>
                  <a:gd name="T3" fmla="*/ 1 h 92"/>
                  <a:gd name="T4" fmla="*/ 29 w 54"/>
                  <a:gd name="T5" fmla="*/ 47 h 92"/>
                  <a:gd name="T6" fmla="*/ 25 w 54"/>
                  <a:gd name="T7" fmla="*/ 47 h 92"/>
                  <a:gd name="T8" fmla="*/ 1 w 54"/>
                  <a:gd name="T9" fmla="*/ 56 h 92"/>
                  <a:gd name="T10" fmla="*/ 0 w 54"/>
                  <a:gd name="T11" fmla="*/ 57 h 92"/>
                  <a:gd name="T12" fmla="*/ 3 w 54"/>
                  <a:gd name="T13" fmla="*/ 61 h 92"/>
                  <a:gd name="T14" fmla="*/ 4 w 54"/>
                  <a:gd name="T15" fmla="*/ 61 h 92"/>
                  <a:gd name="T16" fmla="*/ 17 w 54"/>
                  <a:gd name="T17" fmla="*/ 54 h 92"/>
                  <a:gd name="T18" fmla="*/ 17 w 54"/>
                  <a:gd name="T19" fmla="*/ 81 h 92"/>
                  <a:gd name="T20" fmla="*/ 9 w 54"/>
                  <a:gd name="T21" fmla="*/ 85 h 92"/>
                  <a:gd name="T22" fmla="*/ 11 w 54"/>
                  <a:gd name="T23" fmla="*/ 90 h 92"/>
                  <a:gd name="T24" fmla="*/ 19 w 54"/>
                  <a:gd name="T25" fmla="*/ 86 h 92"/>
                  <a:gd name="T26" fmla="*/ 27 w 54"/>
                  <a:gd name="T27" fmla="*/ 92 h 92"/>
                  <a:gd name="T28" fmla="*/ 30 w 54"/>
                  <a:gd name="T29" fmla="*/ 87 h 92"/>
                  <a:gd name="T30" fmla="*/ 22 w 54"/>
                  <a:gd name="T31" fmla="*/ 81 h 92"/>
                  <a:gd name="T32" fmla="*/ 22 w 54"/>
                  <a:gd name="T33" fmla="*/ 53 h 92"/>
                  <a:gd name="T34" fmla="*/ 25 w 54"/>
                  <a:gd name="T35" fmla="*/ 52 h 92"/>
                  <a:gd name="T36" fmla="*/ 30 w 54"/>
                  <a:gd name="T37" fmla="*/ 53 h 92"/>
                  <a:gd name="T38" fmla="*/ 32 w 54"/>
                  <a:gd name="T39" fmla="*/ 54 h 92"/>
                  <a:gd name="T40" fmla="*/ 33 w 54"/>
                  <a:gd name="T41" fmla="*/ 51 h 92"/>
                  <a:gd name="T42" fmla="*/ 53 w 54"/>
                  <a:gd name="T43" fmla="*/ 5 h 92"/>
                  <a:gd name="T44" fmla="*/ 54 w 54"/>
                  <a:gd name="T45" fmla="*/ 5 h 92"/>
                  <a:gd name="T46" fmla="*/ 50 w 54"/>
                  <a:gd name="T4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92">
                    <a:moveTo>
                      <a:pt x="50" y="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1" y="8"/>
                      <a:pt x="32" y="37"/>
                      <a:pt x="29" y="47"/>
                    </a:cubicBezTo>
                    <a:cubicBezTo>
                      <a:pt x="27" y="47"/>
                      <a:pt x="26" y="47"/>
                      <a:pt x="25" y="47"/>
                    </a:cubicBezTo>
                    <a:cubicBezTo>
                      <a:pt x="13" y="47"/>
                      <a:pt x="1" y="56"/>
                      <a:pt x="1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1"/>
                      <a:pt x="10" y="56"/>
                      <a:pt x="17" y="54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4" y="52"/>
                      <a:pt x="25" y="52"/>
                    </a:cubicBezTo>
                    <a:cubicBezTo>
                      <a:pt x="27" y="52"/>
                      <a:pt x="28" y="53"/>
                      <a:pt x="30" y="53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7" y="36"/>
                      <a:pt x="47" y="11"/>
                      <a:pt x="53" y="5"/>
                    </a:cubicBezTo>
                    <a:cubicBezTo>
                      <a:pt x="54" y="5"/>
                      <a:pt x="54" y="5"/>
                      <a:pt x="54" y="5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>
                <a:off x="6350" y="114300"/>
                <a:ext cx="244475" cy="485775"/>
              </a:xfrm>
              <a:custGeom>
                <a:avLst/>
                <a:gdLst>
                  <a:gd name="T0" fmla="*/ 48 w 64"/>
                  <a:gd name="T1" fmla="*/ 27 h 127"/>
                  <a:gd name="T2" fmla="*/ 28 w 64"/>
                  <a:gd name="T3" fmla="*/ 28 h 127"/>
                  <a:gd name="T4" fmla="*/ 30 w 64"/>
                  <a:gd name="T5" fmla="*/ 18 h 127"/>
                  <a:gd name="T6" fmla="*/ 19 w 64"/>
                  <a:gd name="T7" fmla="*/ 1 h 127"/>
                  <a:gd name="T8" fmla="*/ 7 w 64"/>
                  <a:gd name="T9" fmla="*/ 4 h 127"/>
                  <a:gd name="T10" fmla="*/ 5 w 64"/>
                  <a:gd name="T11" fmla="*/ 5 h 127"/>
                  <a:gd name="T12" fmla="*/ 0 w 64"/>
                  <a:gd name="T13" fmla="*/ 35 h 127"/>
                  <a:gd name="T14" fmla="*/ 6 w 64"/>
                  <a:gd name="T15" fmla="*/ 74 h 127"/>
                  <a:gd name="T16" fmla="*/ 6 w 64"/>
                  <a:gd name="T17" fmla="*/ 118 h 127"/>
                  <a:gd name="T18" fmla="*/ 20 w 64"/>
                  <a:gd name="T19" fmla="*/ 118 h 127"/>
                  <a:gd name="T20" fmla="*/ 20 w 64"/>
                  <a:gd name="T21" fmla="*/ 72 h 127"/>
                  <a:gd name="T22" fmla="*/ 23 w 64"/>
                  <a:gd name="T23" fmla="*/ 72 h 127"/>
                  <a:gd name="T24" fmla="*/ 24 w 64"/>
                  <a:gd name="T25" fmla="*/ 66 h 127"/>
                  <a:gd name="T26" fmla="*/ 25 w 64"/>
                  <a:gd name="T27" fmla="*/ 44 h 127"/>
                  <a:gd name="T28" fmla="*/ 56 w 64"/>
                  <a:gd name="T29" fmla="*/ 40 h 127"/>
                  <a:gd name="T30" fmla="*/ 48 w 64"/>
                  <a:gd name="T31" fmla="*/ 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127">
                    <a:moveTo>
                      <a:pt x="48" y="27"/>
                    </a:moveTo>
                    <a:cubicBezTo>
                      <a:pt x="40" y="31"/>
                      <a:pt x="34" y="31"/>
                      <a:pt x="28" y="28"/>
                    </a:cubicBezTo>
                    <a:cubicBezTo>
                      <a:pt x="29" y="25"/>
                      <a:pt x="29" y="21"/>
                      <a:pt x="30" y="18"/>
                    </a:cubicBezTo>
                    <a:cubicBezTo>
                      <a:pt x="33" y="10"/>
                      <a:pt x="26" y="2"/>
                      <a:pt x="19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6" y="4"/>
                      <a:pt x="5" y="5"/>
                      <a:pt x="5" y="5"/>
                    </a:cubicBezTo>
                    <a:cubicBezTo>
                      <a:pt x="2" y="16"/>
                      <a:pt x="0" y="35"/>
                      <a:pt x="0" y="35"/>
                    </a:cubicBezTo>
                    <a:cubicBezTo>
                      <a:pt x="0" y="65"/>
                      <a:pt x="3" y="73"/>
                      <a:pt x="6" y="74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6" y="127"/>
                      <a:pt x="20" y="127"/>
                      <a:pt x="20" y="118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3" y="70"/>
                      <a:pt x="24" y="68"/>
                      <a:pt x="24" y="66"/>
                    </a:cubicBezTo>
                    <a:cubicBezTo>
                      <a:pt x="24" y="58"/>
                      <a:pt x="25" y="51"/>
                      <a:pt x="25" y="44"/>
                    </a:cubicBezTo>
                    <a:cubicBezTo>
                      <a:pt x="35" y="47"/>
                      <a:pt x="45" y="46"/>
                      <a:pt x="56" y="40"/>
                    </a:cubicBezTo>
                    <a:cubicBezTo>
                      <a:pt x="64" y="36"/>
                      <a:pt x="57" y="23"/>
                      <a:pt x="48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330549" y="80963"/>
                <a:ext cx="406400" cy="527050"/>
              </a:xfrm>
              <a:custGeom>
                <a:avLst/>
                <a:gdLst>
                  <a:gd name="T0" fmla="*/ 84 w 107"/>
                  <a:gd name="T1" fmla="*/ 76 h 138"/>
                  <a:gd name="T2" fmla="*/ 95 w 107"/>
                  <a:gd name="T3" fmla="*/ 48 h 138"/>
                  <a:gd name="T4" fmla="*/ 74 w 107"/>
                  <a:gd name="T5" fmla="*/ 28 h 138"/>
                  <a:gd name="T6" fmla="*/ 70 w 107"/>
                  <a:gd name="T7" fmla="*/ 33 h 138"/>
                  <a:gd name="T8" fmla="*/ 38 w 107"/>
                  <a:gd name="T9" fmla="*/ 27 h 138"/>
                  <a:gd name="T10" fmla="*/ 32 w 107"/>
                  <a:gd name="T11" fmla="*/ 28 h 138"/>
                  <a:gd name="T12" fmla="*/ 2 w 107"/>
                  <a:gd name="T13" fmla="*/ 0 h 138"/>
                  <a:gd name="T14" fmla="*/ 0 w 107"/>
                  <a:gd name="T15" fmla="*/ 3 h 138"/>
                  <a:gd name="T16" fmla="*/ 29 w 107"/>
                  <a:gd name="T17" fmla="*/ 31 h 138"/>
                  <a:gd name="T18" fmla="*/ 34 w 107"/>
                  <a:gd name="T19" fmla="*/ 42 h 138"/>
                  <a:gd name="T20" fmla="*/ 62 w 107"/>
                  <a:gd name="T21" fmla="*/ 48 h 138"/>
                  <a:gd name="T22" fmla="*/ 55 w 107"/>
                  <a:gd name="T23" fmla="*/ 75 h 138"/>
                  <a:gd name="T24" fmla="*/ 20 w 107"/>
                  <a:gd name="T25" fmla="*/ 126 h 138"/>
                  <a:gd name="T26" fmla="*/ 38 w 107"/>
                  <a:gd name="T27" fmla="*/ 126 h 138"/>
                  <a:gd name="T28" fmla="*/ 70 w 107"/>
                  <a:gd name="T29" fmla="*/ 90 h 138"/>
                  <a:gd name="T30" fmla="*/ 84 w 107"/>
                  <a:gd name="T31" fmla="*/ 7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8">
                    <a:moveTo>
                      <a:pt x="84" y="76"/>
                    </a:moveTo>
                    <a:cubicBezTo>
                      <a:pt x="84" y="66"/>
                      <a:pt x="87" y="56"/>
                      <a:pt x="95" y="48"/>
                    </a:cubicBezTo>
                    <a:cubicBezTo>
                      <a:pt x="107" y="35"/>
                      <a:pt x="87" y="15"/>
                      <a:pt x="74" y="28"/>
                    </a:cubicBezTo>
                    <a:cubicBezTo>
                      <a:pt x="73" y="30"/>
                      <a:pt x="71" y="32"/>
                      <a:pt x="70" y="33"/>
                    </a:cubicBezTo>
                    <a:cubicBezTo>
                      <a:pt x="59" y="32"/>
                      <a:pt x="48" y="31"/>
                      <a:pt x="38" y="27"/>
                    </a:cubicBezTo>
                    <a:cubicBezTo>
                      <a:pt x="35" y="26"/>
                      <a:pt x="33" y="27"/>
                      <a:pt x="32" y="2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7" y="35"/>
                      <a:pt x="28" y="40"/>
                      <a:pt x="34" y="42"/>
                    </a:cubicBezTo>
                    <a:cubicBezTo>
                      <a:pt x="43" y="45"/>
                      <a:pt x="52" y="47"/>
                      <a:pt x="62" y="48"/>
                    </a:cubicBezTo>
                    <a:cubicBezTo>
                      <a:pt x="58" y="56"/>
                      <a:pt x="56" y="65"/>
                      <a:pt x="55" y="75"/>
                    </a:cubicBezTo>
                    <a:cubicBezTo>
                      <a:pt x="34" y="83"/>
                      <a:pt x="23" y="102"/>
                      <a:pt x="20" y="126"/>
                    </a:cubicBezTo>
                    <a:cubicBezTo>
                      <a:pt x="18" y="138"/>
                      <a:pt x="37" y="138"/>
                      <a:pt x="38" y="126"/>
                    </a:cubicBezTo>
                    <a:cubicBezTo>
                      <a:pt x="41" y="107"/>
                      <a:pt x="52" y="94"/>
                      <a:pt x="70" y="90"/>
                    </a:cubicBezTo>
                    <a:cubicBezTo>
                      <a:pt x="78" y="90"/>
                      <a:pt x="83" y="84"/>
                      <a:pt x="84" y="7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  <p:sp>
            <p:nvSpPr>
              <p:cNvPr id="107" name="Oval 14"/>
              <p:cNvSpPr>
                <a:spLocks noChangeArrowheads="1"/>
              </p:cNvSpPr>
              <p:nvPr/>
            </p:nvSpPr>
            <p:spPr bwMode="auto">
              <a:xfrm>
                <a:off x="595662" y="53975"/>
                <a:ext cx="111125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/>
              </a:p>
            </p:txBody>
          </p:sp>
        </p:grpSp>
      </p:grpSp>
      <p:sp>
        <p:nvSpPr>
          <p:cNvPr id="44" name="Faixa para baixo 43"/>
          <p:cNvSpPr/>
          <p:nvPr/>
        </p:nvSpPr>
        <p:spPr>
          <a:xfrm>
            <a:off x="1500761" y="2074546"/>
            <a:ext cx="8607972" cy="3507727"/>
          </a:xfrm>
          <a:prstGeom prst="ribbon">
            <a:avLst/>
          </a:prstGeom>
          <a:solidFill>
            <a:schemeClr val="bg1"/>
          </a:solidFill>
          <a:ln w="12700">
            <a:solidFill>
              <a:srgbClr val="A02B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400" dirty="0">
                <a:solidFill>
                  <a:srgbClr val="A02BFF"/>
                </a:solidFill>
              </a:rPr>
              <a:t>Chamamos essa organização de </a:t>
            </a:r>
            <a:r>
              <a:rPr lang="pt-BR" sz="4400" b="1" dirty="0">
                <a:solidFill>
                  <a:srgbClr val="A02BFF"/>
                </a:solidFill>
              </a:rPr>
              <a:t>TRIBO</a:t>
            </a:r>
          </a:p>
        </p:txBody>
      </p:sp>
    </p:spTree>
    <p:extLst>
      <p:ext uri="{BB962C8B-B14F-4D97-AF65-F5344CB8AC3E}">
        <p14:creationId xmlns:p14="http://schemas.microsoft.com/office/powerpoint/2010/main" val="9903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8" grpId="0" animBg="1"/>
      <p:bldP spid="99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Personalizada 1">
      <a:dk1>
        <a:srgbClr val="FFFFFF"/>
      </a:dk1>
      <a:lt1>
        <a:srgbClr val="FFFFFF"/>
      </a:lt1>
      <a:dk2>
        <a:srgbClr val="4D4D4D"/>
      </a:dk2>
      <a:lt2>
        <a:srgbClr val="4D4D4D"/>
      </a:lt2>
      <a:accent1>
        <a:srgbClr val="A02BFF"/>
      </a:accent1>
      <a:accent2>
        <a:srgbClr val="EA288C"/>
      </a:accent2>
      <a:accent3>
        <a:srgbClr val="FF6D00"/>
      </a:accent3>
      <a:accent4>
        <a:srgbClr val="FFFF00"/>
      </a:accent4>
      <a:accent5>
        <a:srgbClr val="00D318"/>
      </a:accent5>
      <a:accent6>
        <a:srgbClr val="00CEFF"/>
      </a:accent6>
      <a:hlink>
        <a:srgbClr val="4D4D4D"/>
      </a:hlink>
      <a:folHlink>
        <a:srgbClr val="4D4D4D"/>
      </a:folHlink>
    </a:clrScheme>
    <a:fontScheme name="Fonte Oi 1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A02BFF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ctr">
        <a:noAutofit/>
      </a:bodyPr>
      <a:lstStyle>
        <a:defPPr marL="176213" indent="-176213">
          <a:buFont typeface="Wingdings" panose="05000000000000000000" pitchFamily="2" charset="2"/>
          <a:buChar char="§"/>
          <a:defRPr sz="1600" dirty="0" err="1" smtClean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Personalizada 1">
      <a:dk1>
        <a:srgbClr val="FFFFFF"/>
      </a:dk1>
      <a:lt1>
        <a:srgbClr val="FFFFFF"/>
      </a:lt1>
      <a:dk2>
        <a:srgbClr val="4D4D4D"/>
      </a:dk2>
      <a:lt2>
        <a:srgbClr val="4D4D4D"/>
      </a:lt2>
      <a:accent1>
        <a:srgbClr val="A02BFF"/>
      </a:accent1>
      <a:accent2>
        <a:srgbClr val="EA288C"/>
      </a:accent2>
      <a:accent3>
        <a:srgbClr val="FF6D00"/>
      </a:accent3>
      <a:accent4>
        <a:srgbClr val="FFFF00"/>
      </a:accent4>
      <a:accent5>
        <a:srgbClr val="00D318"/>
      </a:accent5>
      <a:accent6>
        <a:srgbClr val="00CEFF"/>
      </a:accent6>
      <a:hlink>
        <a:srgbClr val="4D4D4D"/>
      </a:hlink>
      <a:folHlink>
        <a:srgbClr val="4D4D4D"/>
      </a:folHlink>
    </a:clrScheme>
    <a:fontScheme name="Fonte Oi 1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A02BFF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ctr">
        <a:noAutofit/>
      </a:bodyPr>
      <a:lstStyle>
        <a:defPPr marL="176213" indent="-176213">
          <a:buFont typeface="Wingdings" panose="05000000000000000000" pitchFamily="2" charset="2"/>
          <a:buChar char="§"/>
          <a:defRPr sz="1600" dirty="0" err="1" smtClean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Personalizada 1">
      <a:dk1>
        <a:srgbClr val="FFFFFF"/>
      </a:dk1>
      <a:lt1>
        <a:srgbClr val="FFFFFF"/>
      </a:lt1>
      <a:dk2>
        <a:srgbClr val="4D4D4D"/>
      </a:dk2>
      <a:lt2>
        <a:srgbClr val="4D4D4D"/>
      </a:lt2>
      <a:accent1>
        <a:srgbClr val="A02BFF"/>
      </a:accent1>
      <a:accent2>
        <a:srgbClr val="EA288C"/>
      </a:accent2>
      <a:accent3>
        <a:srgbClr val="FF6D00"/>
      </a:accent3>
      <a:accent4>
        <a:srgbClr val="FFFF00"/>
      </a:accent4>
      <a:accent5>
        <a:srgbClr val="00D318"/>
      </a:accent5>
      <a:accent6>
        <a:srgbClr val="00CEFF"/>
      </a:accent6>
      <a:hlink>
        <a:srgbClr val="4D4D4D"/>
      </a:hlink>
      <a:folHlink>
        <a:srgbClr val="4D4D4D"/>
      </a:folHlink>
    </a:clrScheme>
    <a:fontScheme name="Fonte Oi 1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A02BFF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ctr">
        <a:noAutofit/>
      </a:bodyPr>
      <a:lstStyle>
        <a:defPPr marL="176213" indent="-176213">
          <a:buFont typeface="Wingdings" panose="05000000000000000000" pitchFamily="2" charset="2"/>
          <a:buChar char="§"/>
          <a:defRPr sz="1600" dirty="0" err="1" smtClean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285750" indent="-285750">
          <a:buFont typeface="Arial"/>
          <a:buChar char="•"/>
          <a:defRPr sz="2100" baseline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vado_x0020_Por xmlns="4147c134-c124-470b-82c5-8e3262786405">
      <UserInfo>
        <DisplayName>Leandro Monteiro De Barros Moura</DisplayName>
        <AccountId>761</AccountId>
        <AccountType/>
      </UserInfo>
    </Aprovado_x0020_Por>
    <Data_x0020_de_x0020_Expira_x00e7__x00e3_o xmlns="4147c134-c124-470b-82c5-8e3262786405" xsi:nil="true"/>
    <Treinamentos_x0020_em_x0020_videos xmlns="4147c134-c124-470b-82c5-8e3262786405">
      <Url xsi:nil="true"/>
      <Description xsi:nil="true"/>
    </Treinamentos_x0020_em_x0020_video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9F4BB575B9704D9BEC920E4BF590B1" ma:contentTypeVersion="3" ma:contentTypeDescription="Crie um novo documento." ma:contentTypeScope="" ma:versionID="4f7a08b5983e7f98c8f48fbe48f2c10f">
  <xsd:schema xmlns:xsd="http://www.w3.org/2001/XMLSchema" xmlns:xs="http://www.w3.org/2001/XMLSchema" xmlns:p="http://schemas.microsoft.com/office/2006/metadata/properties" xmlns:ns2="4147c134-c124-470b-82c5-8e3262786405" targetNamespace="http://schemas.microsoft.com/office/2006/metadata/properties" ma:root="true" ma:fieldsID="b2a5ea310754aad6d8315cadf2d5649e" ns2:_="">
    <xsd:import namespace="4147c134-c124-470b-82c5-8e3262786405"/>
    <xsd:element name="properties">
      <xsd:complexType>
        <xsd:sequence>
          <xsd:element name="documentManagement">
            <xsd:complexType>
              <xsd:all>
                <xsd:element ref="ns2:Data_x0020_de_x0020_Expira_x00e7__x00e3_o" minOccurs="0"/>
                <xsd:element ref="ns2:Aprovado_x0020_Por" minOccurs="0"/>
                <xsd:element ref="ns2:Treinamentos_x0020_em_x0020_vide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7c134-c124-470b-82c5-8e3262786405" elementFormDefault="qualified">
    <xsd:import namespace="http://schemas.microsoft.com/office/2006/documentManagement/types"/>
    <xsd:import namespace="http://schemas.microsoft.com/office/infopath/2007/PartnerControls"/>
    <xsd:element name="Data_x0020_de_x0020_Expira_x00e7__x00e3_o" ma:index="8" nillable="true" ma:displayName="Data de Expiração" ma:format="DateOnly" ma:internalName="Data_x0020_de_x0020_Expira_x00e7__x00e3_o">
      <xsd:simpleType>
        <xsd:restriction base="dms:DateTime"/>
      </xsd:simpleType>
    </xsd:element>
    <xsd:element name="Aprovado_x0020_Por" ma:index="9" nillable="true" ma:displayName="Aprovado Por" ma:list="UserInfo" ma:SharePointGroup="0" ma:internalName="Aprovado_x0020_P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reinamentos_x0020_em_x0020_videos" ma:index="10" nillable="true" ma:displayName="Treinamentos em videos" ma:format="Hyperlink" ma:internalName="Treinamentos_x0020_em_x0020_video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159C1-CE78-4667-B4D6-52C0B15E4B2E}"/>
</file>

<file path=customXml/itemProps2.xml><?xml version="1.0" encoding="utf-8"?>
<ds:datastoreItem xmlns:ds="http://schemas.openxmlformats.org/officeDocument/2006/customXml" ds:itemID="{A4ADE834-35BE-443B-9D0C-4288C294B1D4}"/>
</file>

<file path=customXml/itemProps3.xml><?xml version="1.0" encoding="utf-8"?>
<ds:datastoreItem xmlns:ds="http://schemas.openxmlformats.org/officeDocument/2006/customXml" ds:itemID="{7B470AAB-E958-4860-BF86-746A184B56B0}"/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1810</Words>
  <Application>Microsoft Office PowerPoint</Application>
  <PresentationFormat>Personalizar</PresentationFormat>
  <Paragraphs>487</Paragraphs>
  <Slides>22</Slides>
  <Notes>2</Notes>
  <HiddenSlides>5</HiddenSlides>
  <MMClips>0</MMClips>
  <ScaleCrop>false</ScaleCrop>
  <HeadingPairs>
    <vt:vector size="6" baseType="variant">
      <vt:variant>
        <vt:lpstr>Tema</vt:lpstr>
      </vt:variant>
      <vt:variant>
        <vt:i4>6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Tema do Office</vt:lpstr>
      <vt:lpstr>2_Office Theme</vt:lpstr>
      <vt:lpstr>3_Office Theme</vt:lpstr>
      <vt:lpstr>1_Office Theme</vt:lpstr>
      <vt:lpstr>4_Office Theme</vt:lpstr>
      <vt:lpstr>5_Office Theme</vt:lpstr>
      <vt:lpstr>Slide do think-cell</vt:lpstr>
      <vt:lpstr>WORKSHOP  Iniciativas Ágeis - IT Core </vt:lpstr>
      <vt:lpstr>Conceituando:</vt:lpstr>
      <vt:lpstr>Como funciona o Scrum:</vt:lpstr>
      <vt:lpstr>IT CORE: Cenários DE INICIATIVAS ÁGEIS</vt:lpstr>
      <vt:lpstr>IT CORE: Cenários DE INICIATIVAS ÁGEIS</vt:lpstr>
      <vt:lpstr>IT CORE: Cenários DE INICIATIVAS ÁGEIS</vt:lpstr>
      <vt:lpstr>IT CORE: Cenário 3 - PERGUNTAS</vt:lpstr>
      <vt:lpstr>IT CORE: Cenário 3 – BUSCANDO RESPOSTAS</vt:lpstr>
      <vt:lpstr>IT CORE: Cenário 3 – respondendo!</vt:lpstr>
      <vt:lpstr>CONCEITos para o setup de uma tribo</vt:lpstr>
      <vt:lpstr>CERIMÔNIAS DA TRIBO</vt:lpstr>
      <vt:lpstr>Atividades pré PI planning</vt:lpstr>
      <vt:lpstr>Atividades da PI planning</vt:lpstr>
      <vt:lpstr>Atividades durante o PI (5 sprints)</vt:lpstr>
      <vt:lpstr>Apresentação do PowerPoint</vt:lpstr>
      <vt:lpstr>Apresentação do PowerPoint</vt:lpstr>
      <vt:lpstr>INICIATIVAS ÁGEIS EM ANDAMENTO – TRIBO DE SERVIÇOS</vt:lpstr>
      <vt:lpstr>INICIATIVAS ÁGEIS EM ANDAMENTO – EXPOSIÇÃO DE SERVIÇOS  DO SIEBEL E ROBOTICS</vt:lpstr>
      <vt:lpstr>INICIATIVAS ÁGEIS EM ANDAMENTO – TRIBO do OI 360º</vt:lpstr>
      <vt:lpstr>Apresentação do PowerPoint</vt:lpstr>
      <vt:lpstr>Estruturas de Squads que temos atualmente</vt:lpstr>
      <vt:lpstr>Planejamento de PI (Exemplo)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Heloisa Cuconato Claro</dc:creator>
  <cp:lastModifiedBy>Usuário do Windows</cp:lastModifiedBy>
  <cp:revision>129</cp:revision>
  <dcterms:created xsi:type="dcterms:W3CDTF">2017-09-11T23:37:28Z</dcterms:created>
  <dcterms:modified xsi:type="dcterms:W3CDTF">2017-12-20T21:06:19Z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0x010100749F4BB575B9704D9BEC920E4BF590B1</vt:lpwstr>
  </property>
</Properties>
</file>