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1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tags/tag11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7.xml" ContentType="application/vnd.openxmlformats-officedocument.theme+xml"/>
  <Override PartName="/ppt/tags/tag1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9.xml" ContentType="application/vnd.openxmlformats-officedocument.theme+xml"/>
  <Override PartName="/ppt/tags/tag13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4"/>
    <p:sldMasterId id="2147483978" r:id="rId5"/>
    <p:sldMasterId id="2147483983" r:id="rId6"/>
    <p:sldMasterId id="2147483993" r:id="rId7"/>
    <p:sldMasterId id="2147483998" r:id="rId8"/>
    <p:sldMasterId id="2147484004" r:id="rId9"/>
    <p:sldMasterId id="2147484028" r:id="rId10"/>
    <p:sldMasterId id="2147484035" r:id="rId11"/>
    <p:sldMasterId id="2147484042" r:id="rId12"/>
    <p:sldMasterId id="2147484048" r:id="rId13"/>
    <p:sldMasterId id="2147484054" r:id="rId14"/>
    <p:sldMasterId id="2147484061" r:id="rId15"/>
    <p:sldMasterId id="2147484067" r:id="rId16"/>
    <p:sldMasterId id="2147484072" r:id="rId17"/>
    <p:sldMasterId id="2147484080" r:id="rId18"/>
    <p:sldMasterId id="2147484087" r:id="rId19"/>
    <p:sldMasterId id="2147484095" r:id="rId20"/>
    <p:sldMasterId id="2147484109" r:id="rId21"/>
    <p:sldMasterId id="2147484118" r:id="rId22"/>
    <p:sldMasterId id="2147484141" r:id="rId23"/>
  </p:sldMasterIdLst>
  <p:notesMasterIdLst>
    <p:notesMasterId r:id="rId35"/>
  </p:notesMasterIdLst>
  <p:handoutMasterIdLst>
    <p:handoutMasterId r:id="rId36"/>
  </p:handoutMasterIdLst>
  <p:sldIdLst>
    <p:sldId id="418" r:id="rId24"/>
    <p:sldId id="518" r:id="rId25"/>
    <p:sldId id="516" r:id="rId26"/>
    <p:sldId id="515" r:id="rId27"/>
    <p:sldId id="519" r:id="rId28"/>
    <p:sldId id="524" r:id="rId29"/>
    <p:sldId id="521" r:id="rId30"/>
    <p:sldId id="522" r:id="rId31"/>
    <p:sldId id="525" r:id="rId32"/>
    <p:sldId id="523" r:id="rId33"/>
    <p:sldId id="517" r:id="rId34"/>
  </p:sldIdLst>
  <p:sldSz cx="9144000" cy="5143500" type="screen16x9"/>
  <p:notesSz cx="6883400" cy="9906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">
          <p15:clr>
            <a:srgbClr val="A4A3A4"/>
          </p15:clr>
        </p15:guide>
        <p15:guide id="2" orient="horz" pos="30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374">
          <p15:clr>
            <a:srgbClr val="A4A3A4"/>
          </p15:clr>
        </p15:guide>
        <p15:guide id="6" orient="horz" pos="999">
          <p15:clr>
            <a:srgbClr val="A4A3A4"/>
          </p15:clr>
        </p15:guide>
        <p15:guide id="7" orient="horz" pos="1362">
          <p15:clr>
            <a:srgbClr val="A4A3A4"/>
          </p15:clr>
        </p15:guide>
        <p15:guide id="8" orient="horz" pos="1417">
          <p15:clr>
            <a:srgbClr val="A4A3A4"/>
          </p15:clr>
        </p15:guide>
        <p15:guide id="9" orient="horz" pos="1782">
          <p15:clr>
            <a:srgbClr val="A4A3A4"/>
          </p15:clr>
        </p15:guide>
        <p15:guide id="10" orient="horz" pos="1838">
          <p15:clr>
            <a:srgbClr val="A4A3A4"/>
          </p15:clr>
        </p15:guide>
        <p15:guide id="11" orient="horz" pos="2199">
          <p15:clr>
            <a:srgbClr val="A4A3A4"/>
          </p15:clr>
        </p15:guide>
        <p15:guide id="12" orient="horz" pos="2256">
          <p15:clr>
            <a:srgbClr val="A4A3A4"/>
          </p15:clr>
        </p15:guide>
        <p15:guide id="13" orient="horz" pos="2621">
          <p15:clr>
            <a:srgbClr val="A4A3A4"/>
          </p15:clr>
        </p15:guide>
        <p15:guide id="14" orient="horz" pos="423">
          <p15:clr>
            <a:srgbClr val="A4A3A4"/>
          </p15:clr>
        </p15:guide>
        <p15:guide id="15" orient="horz" pos="467">
          <p15:clr>
            <a:srgbClr val="A4A3A4"/>
          </p15:clr>
        </p15:guide>
        <p15:guide id="16" orient="horz" pos="941">
          <p15:clr>
            <a:srgbClr val="A4A3A4"/>
          </p15:clr>
        </p15:guide>
        <p15:guide id="17" orient="horz" pos="2675">
          <p15:clr>
            <a:srgbClr val="A4A3A4"/>
          </p15:clr>
        </p15:guide>
        <p15:guide id="18" orient="horz" pos="2799" userDrawn="1">
          <p15:clr>
            <a:srgbClr val="A4A3A4"/>
          </p15:clr>
        </p15:guide>
        <p15:guide id="19" pos="364">
          <p15:clr>
            <a:srgbClr val="A4A3A4"/>
          </p15:clr>
        </p15:guide>
        <p15:guide id="20" pos="1157">
          <p15:clr>
            <a:srgbClr val="A4A3A4"/>
          </p15:clr>
        </p15:guide>
        <p15:guide id="21" pos="1213">
          <p15:clr>
            <a:srgbClr val="A4A3A4"/>
          </p15:clr>
        </p15:guide>
        <p15:guide id="22" pos="2007">
          <p15:clr>
            <a:srgbClr val="A4A3A4"/>
          </p15:clr>
        </p15:guide>
        <p15:guide id="23" pos="2404" userDrawn="1">
          <p15:clr>
            <a:srgbClr val="A4A3A4"/>
          </p15:clr>
        </p15:guide>
        <p15:guide id="24" pos="2858">
          <p15:clr>
            <a:srgbClr val="A4A3A4"/>
          </p15:clr>
        </p15:guide>
        <p15:guide id="25" pos="2912">
          <p15:clr>
            <a:srgbClr val="A4A3A4"/>
          </p15:clr>
        </p15:guide>
        <p15:guide id="26" pos="3706">
          <p15:clr>
            <a:srgbClr val="A4A3A4"/>
          </p15:clr>
        </p15:guide>
        <p15:guide id="27" pos="3761">
          <p15:clr>
            <a:srgbClr val="A4A3A4"/>
          </p15:clr>
        </p15:guide>
        <p15:guide id="28" pos="4808" userDrawn="1">
          <p15:clr>
            <a:srgbClr val="A4A3A4"/>
          </p15:clr>
        </p15:guide>
        <p15:guide id="29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0">
          <p15:clr>
            <a:srgbClr val="A4A3A4"/>
          </p15:clr>
        </p15:guide>
        <p15:guide id="4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D4D4D"/>
    <a:srgbClr val="00D318"/>
    <a:srgbClr val="4D4E50"/>
    <a:srgbClr val="FF6D00"/>
    <a:srgbClr val="A02BFF"/>
    <a:srgbClr val="00CEFF"/>
    <a:srgbClr val="EA288C"/>
    <a:srgbClr val="BB0F9A"/>
    <a:srgbClr val="FDF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606" autoAdjust="0"/>
  </p:normalViewPr>
  <p:slideViewPr>
    <p:cSldViewPr snapToGrid="0" snapToObjects="1">
      <p:cViewPr varScale="1">
        <p:scale>
          <a:sx n="91" d="100"/>
          <a:sy n="91" d="100"/>
        </p:scale>
        <p:origin x="222" y="114"/>
      </p:cViewPr>
      <p:guideLst>
        <p:guide orient="horz" pos="203"/>
        <p:guide orient="horz" pos="3040"/>
        <p:guide orient="horz" pos="527"/>
        <p:guide orient="horz" pos="577"/>
        <p:guide orient="horz" pos="374"/>
        <p:guide orient="horz" pos="999"/>
        <p:guide orient="horz" pos="1362"/>
        <p:guide orient="horz" pos="1417"/>
        <p:guide orient="horz" pos="1782"/>
        <p:guide orient="horz" pos="1838"/>
        <p:guide orient="horz" pos="2199"/>
        <p:guide orient="horz" pos="2256"/>
        <p:guide orient="horz" pos="2621"/>
        <p:guide orient="horz" pos="423"/>
        <p:guide orient="horz" pos="467"/>
        <p:guide orient="horz" pos="941"/>
        <p:guide orient="horz" pos="2675"/>
        <p:guide orient="horz" pos="2799"/>
        <p:guide pos="364"/>
        <p:guide pos="1157"/>
        <p:guide pos="1213"/>
        <p:guide pos="2007"/>
        <p:guide pos="2404"/>
        <p:guide pos="2858"/>
        <p:guide pos="2912"/>
        <p:guide pos="3706"/>
        <p:guide pos="3761"/>
        <p:guide pos="4808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  <p:guide orient="horz" pos="3120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3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" Target="slides/slide5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6D8B42B7-21BD-514C-9322-63B6A413DDF2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B1EAF82C-FEC8-C94A-A2BD-186C692AC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3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D719933C-C5F1-1147-A588-0123CEDC937F}" type="datetime1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28671B71-4A79-7E4C-8EA9-76B1FFE203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5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671B71-4A79-7E4C-8EA9-76B1FFE20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54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43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6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9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07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7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2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3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5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4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385" y="274719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 smtClean="0"/>
              <a:t>Click to edit Master title style</a:t>
            </a:r>
            <a:endParaRPr lang="pt-BR" noProof="0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76" y="710331"/>
            <a:ext cx="8496300" cy="34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546" tIns="45276" rIns="90546" bIns="45276">
            <a:spAutoFit/>
          </a:bodyPr>
          <a:lstStyle>
            <a:lvl1pPr>
              <a:buNone/>
              <a:defRPr kumimoji="0" lang="pt-B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488" y="486603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3F431-8AFC-43AC-B91F-636EEDDE67EE}" type="slidenum">
              <a:rPr>
                <a:solidFill>
                  <a:srgbClr val="FFFFFF">
                    <a:lumMod val="65000"/>
                  </a:srgbClr>
                </a:solidFill>
              </a:rPr>
              <a:pPr>
                <a:defRPr/>
              </a:pPr>
              <a:t>‹nº›</a:t>
            </a:fld>
            <a:endParaRPr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37" y="4893470"/>
            <a:ext cx="1911350" cy="250031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5" y="4894660"/>
            <a:ext cx="5500688" cy="248840"/>
          </a:xfrm>
          <a:prstGeom prst="rect">
            <a:avLst/>
          </a:prstGeom>
          <a:ln/>
        </p:spPr>
        <p:txBody>
          <a:bodyPr lIns="90546" tIns="45276" rIns="90546" bIns="45276"/>
          <a:lstStyle>
            <a:lvl1pPr>
              <a:defRPr/>
            </a:lvl1pPr>
          </a:lstStyle>
          <a:p>
            <a:pPr defTabSz="452709">
              <a:defRPr/>
            </a:pPr>
            <a:endParaRPr lang="pt-BR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349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42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3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2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440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4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746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7076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/>
              <a:pPr algn="ct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127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F6F597C-7282-4B68-8635-1AB4C1CF1A07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/>
              <a:t>02/01/2018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EA5310-A1A2-4A74-BE06-D50AF2203BA9}" type="slidenum">
              <a:rPr lang="pt-BR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47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6905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78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1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721814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42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585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01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837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8383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6609625"/>
              </p:ext>
            </p:extLst>
          </p:nvPr>
        </p:nvGraphicFramePr>
        <p:xfrm>
          <a:off x="2278" y="1288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6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8" y="1288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2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0270" tIns="45138" rIns="90270" bIns="45138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6" y="262993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5" y="382042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12/06/2015 13:09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2312"/>
            <a:ext cx="24237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15-04-2015 17:43 Bahia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23" y="494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79455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0" y="493091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35" y="1633211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35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379043" y="1400677"/>
            <a:ext cx="3204044" cy="234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84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7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4925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6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211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8918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86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377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83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9314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9650" y="4819650"/>
            <a:ext cx="303141" cy="22180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37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34766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99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547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0603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0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3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5327823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40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12787"/>
          </a:xfr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087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653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380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780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2683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90407"/>
            <a:ext cx="457200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pt-BR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FF6D00"/>
                </a:solidFill>
              </a:rPr>
              <a:t>&lt;PROJETO XPTO&gt;</a:t>
            </a:r>
            <a:endParaRPr lang="pt-BR" dirty="0">
              <a:solidFill>
                <a:srgbClr val="FF6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85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85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9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2890" y="4817806"/>
            <a:ext cx="309727" cy="22365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4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68836"/>
            <a:ext cx="8229600" cy="66516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 algn="l" fontAlgn="base">
              <a:lnSpc>
                <a:spcPts val="5600"/>
              </a:lnSpc>
              <a:spcAft>
                <a:spcPct val="0"/>
              </a:spcAft>
            </a:pPr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5574" y="4758813"/>
            <a:ext cx="570271" cy="32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101254"/>
            <a:ext cx="3568615" cy="170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r>
              <a:rPr lang="pt-BR" dirty="0" smtClean="0">
                <a:solidFill>
                  <a:srgbClr val="E4D700"/>
                </a:solidFill>
              </a:rPr>
              <a:t>&lt;PROJETO XPTO&gt;</a:t>
            </a:r>
            <a:endParaRPr lang="pt-BR" dirty="0">
              <a:solidFill>
                <a:srgbClr val="E4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bg>
      <p:bgPr>
        <a:gradFill flip="none" rotWithShape="1">
          <a:gsLst>
            <a:gs pos="0">
              <a:srgbClr val="00CEFF">
                <a:alpha val="30000"/>
              </a:srgbClr>
            </a:gs>
            <a:gs pos="80000">
              <a:schemeClr val="bg1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23037" y="267316"/>
            <a:ext cx="4522527" cy="5432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 baseline="0">
                <a:solidFill>
                  <a:srgbClr val="A02BFF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smtClean="0"/>
              <a:t>Obrigado.</a:t>
            </a:r>
            <a:endParaRPr lang="en-US" dirty="0"/>
          </a:p>
        </p:txBody>
      </p:sp>
      <p:pic>
        <p:nvPicPr>
          <p:cNvPr id="5" name="Picture 4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6"/>
          <a:stretch/>
        </p:blipFill>
        <p:spPr>
          <a:xfrm>
            <a:off x="772380" y="-13295"/>
            <a:ext cx="3099195" cy="5156795"/>
          </a:xfrm>
          <a:prstGeom prst="rect">
            <a:avLst/>
          </a:prstGeom>
        </p:spPr>
      </p:pic>
      <p:pic>
        <p:nvPicPr>
          <p:cNvPr id="6" name="Picture 5" descr="obrigado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0"/>
          <a:stretch/>
        </p:blipFill>
        <p:spPr>
          <a:xfrm>
            <a:off x="5495636" y="-92364"/>
            <a:ext cx="2645075" cy="51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2699875"/>
              </p:ext>
            </p:extLst>
          </p:nvPr>
        </p:nvGraphicFramePr>
        <p:xfrm>
          <a:off x="1627" y="1216"/>
          <a:ext cx="1619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32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7" y="1216"/>
                        <a:ext cx="1619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01B0B5"/>
              </a:gs>
              <a:gs pos="70000">
                <a:srgbClr val="009AA6"/>
              </a:gs>
              <a:gs pos="97000">
                <a:srgbClr val="00889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PT" sz="160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3707904" y="262405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900" b="1" smtClean="0">
                <a:solidFill>
                  <a:srgbClr val="FFFFFF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614312" y="27941"/>
            <a:ext cx="301290" cy="9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pt-PT" sz="8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3707904" y="381456"/>
            <a:ext cx="33342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Last Modified 28/08/2015 12:00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3707904" y="501723"/>
            <a:ext cx="30136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smtClean="0">
                <a:solidFill>
                  <a:srgbClr val="FFFFFF"/>
                </a:solidFill>
                <a:latin typeface="Arial"/>
              </a:rPr>
              <a:t>Printed 28/08/2015 03:04 E. South America Standard Time</a:t>
            </a:r>
            <a:endParaRPr lang="pt-PT" sz="900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7" y="6"/>
            <a:ext cx="9140760" cy="5144715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2278" y="306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Document type</a:t>
              </a:r>
              <a:endParaRPr lang="pt-PT" sz="1400" dirty="0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2278" y="3275"/>
              <a:ext cx="3109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40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2278" y="3665"/>
              <a:ext cx="3226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CONFIDENTIAL AND PROPRIETARY</a:t>
              </a:r>
            </a:p>
            <a:p>
              <a:pPr defTabSz="804863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PT" sz="800" smtClean="0">
                  <a:solidFill>
                    <a:srgbClr val="FFFFFF"/>
                  </a:solidFill>
                </a:rPr>
                <a:t>Any use of this material without specific permission of McKinsey &amp; Company is strictly prohibited</a:t>
              </a:r>
              <a:endParaRPr lang="pt-PT" sz="800">
                <a:solidFill>
                  <a:srgbClr val="FFFFFF"/>
                </a:solidFill>
              </a:endParaRP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pt-PT" sz="160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6" y="4930909"/>
            <a:ext cx="1670055" cy="14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707904" y="1632709"/>
            <a:ext cx="5036084" cy="984885"/>
          </a:xfrm>
          <a:prstGeom prst="rect">
            <a:avLst/>
          </a:prstGeom>
        </p:spPr>
        <p:txBody>
          <a:bodyPr/>
          <a:lstStyle>
            <a:lvl1pPr>
              <a:defRPr sz="3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  <a:endParaRPr lang="pt-PT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707904" y="2959274"/>
            <a:ext cx="5036084" cy="215444"/>
          </a:xfrm>
        </p:spPr>
        <p:txBody>
          <a:bodyPr>
            <a:spAutoFit/>
          </a:bodyPr>
          <a:lstStyle>
            <a:lvl1pPr>
              <a:defRPr sz="140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subtitle style</a:t>
            </a:r>
          </a:p>
        </p:txBody>
      </p:sp>
      <p:pic>
        <p:nvPicPr>
          <p:cNvPr id="21" name="Picture 9" descr="PPT Aqua_Bases-0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250671" y="381450"/>
            <a:ext cx="3665991" cy="26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2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1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99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9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68314" y="1419226"/>
            <a:ext cx="3887786" cy="34575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Master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4787900" y="1419225"/>
            <a:ext cx="3887788" cy="345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1F497D"/>
                </a:solidFill>
              </a:rPr>
              <a:t>MATERIAL CONFIDENCIAL  |  SLIDE Nº</a:t>
            </a:r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1F497D"/>
                </a:solidFill>
              </a:rPr>
              <a:pPr/>
              <a:t>‹nº›</a:t>
            </a:fld>
            <a:endParaRPr lang="pt-BR" dirty="0">
              <a:solidFill>
                <a:srgbClr val="1F497D"/>
              </a:solidFill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87252"/>
            <a:ext cx="8207375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188912" indent="0">
              <a:buNone/>
              <a:defRPr sz="2100">
                <a:solidFill>
                  <a:schemeClr val="accent3"/>
                </a:solidFill>
              </a:defRPr>
            </a:lvl2pPr>
            <a:lvl3pPr marL="365125" indent="0">
              <a:buNone/>
              <a:defRPr sz="2100">
                <a:solidFill>
                  <a:schemeClr val="accent3"/>
                </a:solidFill>
              </a:defRPr>
            </a:lvl3pPr>
            <a:lvl4pPr marL="541337" indent="0">
              <a:buNone/>
              <a:defRPr sz="2100">
                <a:solidFill>
                  <a:schemeClr val="accent3"/>
                </a:solidFill>
              </a:defRPr>
            </a:lvl4pPr>
            <a:lvl5pPr marL="717550" indent="0">
              <a:buNone/>
              <a:defRPr sz="2100">
                <a:solidFill>
                  <a:schemeClr val="accent3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pt-BR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Subtítulo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21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21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endParaRPr lang="en-US" sz="21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4342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i Cap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9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23037" y="2179939"/>
            <a:ext cx="4268026" cy="11956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</a:p>
          <a:p>
            <a:pPr marL="0" marR="0" lvl="0" indent="0" algn="l" defTabSz="457189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3037" y="1370193"/>
            <a:ext cx="3803592" cy="5612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189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cap="all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smtClean="0"/>
              <a:t>has </a:t>
            </a:r>
            <a:br>
              <a:rPr lang="en-US" dirty="0" smtClean="0"/>
            </a:br>
            <a:r>
              <a:rPr lang="en-US" dirty="0" smtClean="0"/>
              <a:t>id </a:t>
            </a:r>
            <a:r>
              <a:rPr lang="en-US" dirty="0" err="1" smtClean="0"/>
              <a:t>cibo</a:t>
            </a:r>
            <a:r>
              <a:rPr lang="en-US" dirty="0" smtClean="0"/>
              <a:t> </a:t>
            </a:r>
            <a:r>
              <a:rPr lang="en-US" dirty="0" err="1" smtClean="0"/>
              <a:t>quidam</a:t>
            </a:r>
            <a:r>
              <a:rPr lang="en-US" dirty="0" smtClean="0"/>
              <a:t> </a:t>
            </a:r>
            <a:r>
              <a:rPr lang="en-US" dirty="0" err="1" smtClean="0"/>
              <a:t>facilis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3039" y="267317"/>
            <a:ext cx="3803590" cy="9441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3600"/>
              </a:lnSpc>
              <a:defRPr sz="3600">
                <a:solidFill>
                  <a:srgbClr val="00D318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o </a:t>
            </a:r>
            <a:r>
              <a:rPr lang="en-US" dirty="0" err="1" smtClean="0"/>
              <a:t>Título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12606" y="4674441"/>
            <a:ext cx="2134943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aseline="0">
                <a:solidFill>
                  <a:srgbClr val="4D4D4D"/>
                </a:solidFill>
              </a:defRPr>
            </a:lvl1pPr>
          </a:lstStyle>
          <a:p>
            <a:pPr defTabSz="457189"/>
            <a:r>
              <a:rPr lang="en-US" smtClean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 defTabSz="457189"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</p:spTree>
    <p:extLst>
      <p:ext uri="{BB962C8B-B14F-4D97-AF65-F5344CB8AC3E}">
        <p14:creationId xmlns:p14="http://schemas.microsoft.com/office/powerpoint/2010/main" val="40096840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1522" y="309787"/>
            <a:ext cx="7776863" cy="207749"/>
          </a:xfrm>
          <a:prstGeom prst="rect">
            <a:avLst/>
          </a:prstGeom>
        </p:spPr>
        <p:txBody>
          <a:bodyPr/>
          <a:lstStyle>
            <a:lvl1pPr>
              <a:defRPr sz="1350" b="1">
                <a:solidFill>
                  <a:srgbClr val="009AA6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19603" y="4924835"/>
            <a:ext cx="213009" cy="116622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825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8723889-CC3D-43B0-8E0A-03E600D31C56}" type="slidenum">
              <a:rPr 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90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2849960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75876" y="411833"/>
            <a:ext cx="8210924" cy="727993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algn="l" eaLnBrk="1" latinLnBrk="0" hangingPunct="1">
              <a:lnSpc>
                <a:spcPts val="5599"/>
              </a:lnSpc>
              <a:spcBef>
                <a:spcPct val="0"/>
              </a:spcBef>
              <a:defRPr lang="pt-BR">
                <a:solidFill>
                  <a:schemeClr val="tx2"/>
                </a:solidFill>
              </a:defRPr>
            </a:lvl1pPr>
          </a:lstStyle>
          <a:p>
            <a:pPr marL="0" lvl="0" eaLnBrk="1" latinLnBrk="0" hangingPunct="1">
              <a:lnSpc>
                <a:spcPts val="5599"/>
              </a:lnSpc>
              <a:spcBef>
                <a:spcPct val="0"/>
              </a:spcBef>
            </a:pPr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126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290" y="274648"/>
            <a:ext cx="8208963" cy="784225"/>
          </a:xfrm>
          <a:prstGeom prst="rect">
            <a:avLst/>
          </a:prstGeom>
        </p:spPr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8"/>
          </p:nvPr>
        </p:nvSpPr>
        <p:spPr>
          <a:xfrm>
            <a:off x="539751" y="710331"/>
            <a:ext cx="8496300" cy="3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None/>
              <a:defRPr kumimoji="0" lang="pt-BR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MS Gothic" charset="-128"/>
                <a:cs typeface="+mn-cs"/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9"/>
          </p:nvPr>
        </p:nvSpPr>
        <p:spPr>
          <a:xfrm>
            <a:off x="8100394" y="4865968"/>
            <a:ext cx="503859" cy="27463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C483F431-8AFC-43AC-B91F-636EEDDE67EE}" type="slidenum">
              <a:rPr lang="en-US" smtClean="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n-US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Date Placeholder 14"/>
          <p:cNvSpPr>
            <a:spLocks noGrp="1"/>
          </p:cNvSpPr>
          <p:nvPr>
            <p:ph type="dt" sz="half" idx="20"/>
          </p:nvPr>
        </p:nvSpPr>
        <p:spPr>
          <a:xfrm>
            <a:off x="517526" y="4893471"/>
            <a:ext cx="1911350" cy="25003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De dd/mm/aaaa a dd/mm/aaaa</a:t>
            </a:r>
            <a:endParaRPr lang="pt-B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21"/>
          </p:nvPr>
        </p:nvSpPr>
        <p:spPr>
          <a:xfrm>
            <a:off x="2428876" y="4894661"/>
            <a:ext cx="5500688" cy="2488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3714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mtClean="0">
                <a:solidFill>
                  <a:prstClr val="black"/>
                </a:solidFill>
                <a:cs typeface="Arial" panose="020B0604020202020204" pitchFamily="34" charset="0"/>
              </a:rPr>
              <a:t>Relatório de Progresso - PRJ#1</a:t>
            </a:r>
            <a:endParaRPr lang="pt-BR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20126" y="4810125"/>
            <a:ext cx="312492" cy="23133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0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12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3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CE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43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A288C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75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D0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16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i 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02B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14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6" y="274641"/>
            <a:ext cx="8207375" cy="71278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4876007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7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68A0-D2AB-4E43-9AE7-DC069DEAEF9F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45A58-EB92-4659-86A6-E21BC27740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8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28C1-A84F-4A39-A664-DBA00541A8C6}" type="slidenum">
              <a:rPr>
                <a:solidFill>
                  <a:srgbClr val="000000"/>
                </a:solidFill>
              </a:rPr>
              <a:pPr/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298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8312" y="1419226"/>
            <a:ext cx="8207375" cy="3457574"/>
          </a:xfrm>
        </p:spPr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/>
              <a:t>MATERIAL CONFIDENCIAL  |  SLIDE Nº</a:t>
            </a:r>
            <a:endParaRPr lang="pt-BR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887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PT" dirty="0" smtClean="0"/>
              <a:t>Índice</a:t>
            </a:r>
            <a:endParaRPr lang="en-US" dirty="0"/>
          </a:p>
        </p:txBody>
      </p:sp>
      <p:sp>
        <p:nvSpPr>
          <p:cNvPr id="10" name="Title 22"/>
          <p:cNvSpPr txBox="1">
            <a:spLocks/>
          </p:cNvSpPr>
          <p:nvPr userDrawn="1"/>
        </p:nvSpPr>
        <p:spPr>
          <a:xfrm>
            <a:off x="4811667" y="274639"/>
            <a:ext cx="3864021" cy="4647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algn="l" defTabSz="457200" rtl="0" eaLnBrk="1" latinLnBrk="0" hangingPunct="1">
              <a:lnSpc>
                <a:spcPts val="6800"/>
              </a:lnSpc>
              <a:spcBef>
                <a:spcPts val="3300"/>
              </a:spcBef>
              <a:buNone/>
              <a:defRPr sz="6600" b="0" i="1" kern="1200" baseline="0">
                <a:solidFill>
                  <a:schemeClr val="tx1"/>
                </a:solidFill>
                <a:latin typeface="Georgia"/>
                <a:ea typeface="+mj-ea"/>
                <a:cs typeface="Georgia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</a:pPr>
            <a:r>
              <a:rPr lang="pt-BR" sz="2100" i="0" dirty="0" smtClean="0">
                <a:solidFill>
                  <a:srgbClr val="9F37FE"/>
                </a:solidFill>
                <a:latin typeface="Simplon BP Bold"/>
                <a:cs typeface="Simplon BP Bold"/>
              </a:rPr>
              <a:t>SUMÁRIO EXECUTIVO</a:t>
            </a:r>
            <a:endParaRPr lang="en-US" sz="2100" i="0" dirty="0">
              <a:solidFill>
                <a:srgbClr val="9F37FE"/>
              </a:solidFill>
              <a:latin typeface="Simplon BP Bold"/>
              <a:cs typeface="Simplon BP Bold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058863"/>
            <a:ext cx="3887787" cy="3180758"/>
          </a:xfrm>
        </p:spPr>
        <p:txBody>
          <a:bodyPr/>
          <a:lstStyle>
            <a:lvl1pPr marL="0" indent="0">
              <a:buNone/>
              <a:defRPr/>
            </a:lvl1pPr>
            <a:lvl2pPr marL="188912" indent="0">
              <a:buNone/>
              <a:defRPr/>
            </a:lvl2pPr>
            <a:lvl3pPr marL="365125" indent="0">
              <a:buNone/>
              <a:defRPr/>
            </a:lvl3pPr>
            <a:lvl4pPr marL="541337" indent="0">
              <a:buNone/>
              <a:defRPr/>
            </a:lvl4pPr>
            <a:lvl5pPr marL="717550" indent="0">
              <a:buNone/>
              <a:defRPr/>
            </a:lvl5pPr>
          </a:lstStyle>
          <a:p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Lorem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ipsum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dolor sit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amet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consectetuer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adipiscing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elit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sed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nonummy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nibh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euismod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tincidunt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laoreet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dolore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magna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erat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volutpat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wisi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enim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ad minim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veniam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,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quis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nostrud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exerci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tation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ullamcorper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suscipit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lobortis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nisl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ut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aliquip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ex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ea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commodo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400" dirty="0" err="1" smtClean="0">
                <a:solidFill>
                  <a:srgbClr val="4D4E50"/>
                </a:solidFill>
                <a:latin typeface="Simplon BP Regular"/>
                <a:cs typeface="Simplon BP Regular"/>
              </a:rPr>
              <a:t>consequat</a:t>
            </a:r>
            <a:r>
              <a:rPr lang="en-US" sz="14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. </a:t>
            </a:r>
            <a:endParaRPr lang="en-US" sz="14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811713" y="1058863"/>
            <a:ext cx="3863975" cy="3180758"/>
          </a:xfrm>
        </p:spPr>
        <p:txBody>
          <a:bodyPr/>
          <a:lstStyle>
            <a:lvl1pPr marL="0" indent="0">
              <a:buNone/>
              <a:defRPr sz="2100"/>
            </a:lvl1pPr>
            <a:lvl2pPr marL="188912" indent="0">
              <a:buNone/>
              <a:defRPr sz="2100"/>
            </a:lvl2pPr>
            <a:lvl3pPr marL="365125" indent="0">
              <a:buNone/>
              <a:defRPr sz="2100"/>
            </a:lvl3pPr>
            <a:lvl4pPr marL="541337" indent="0">
              <a:buNone/>
              <a:defRPr sz="2100"/>
            </a:lvl4pPr>
            <a:lvl5pPr marL="717550" indent="0">
              <a:buNone/>
              <a:defRPr sz="2100"/>
            </a:lvl5pPr>
          </a:lstStyle>
          <a:p>
            <a:pPr lvl="0"/>
            <a:r>
              <a:rPr lang="pt-PT" dirty="0" smtClean="0"/>
              <a:t>3. </a:t>
            </a:r>
            <a:r>
              <a:rPr lang="pt-PT" dirty="0" err="1" smtClean="0"/>
              <a:t>Impsum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5.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endParaRPr lang="pt-PT" dirty="0" smtClean="0"/>
          </a:p>
          <a:p>
            <a:pPr lvl="0"/>
            <a:r>
              <a:rPr lang="pt-PT" dirty="0" smtClean="0"/>
              <a:t>10.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endParaRPr lang="pt-PT" dirty="0" smtClean="0"/>
          </a:p>
          <a:p>
            <a:pPr lvl="0"/>
            <a:r>
              <a:rPr lang="pt-PT" dirty="0" smtClean="0"/>
              <a:t>15.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312" y="4478746"/>
            <a:ext cx="2735536" cy="36004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pt-BR" sz="2100" dirty="0" smtClean="0">
                <a:solidFill>
                  <a:srgbClr val="9F37FE"/>
                </a:solidFill>
                <a:latin typeface="Simplon BP" charset="0"/>
                <a:ea typeface="Simplon BP" charset="0"/>
                <a:cs typeface="Simplon BP" charset="0"/>
              </a:rPr>
              <a:t>TOTAL DE SLIDES:</a:t>
            </a:r>
            <a:endParaRPr lang="en-US" sz="2100" dirty="0" smtClean="0">
              <a:solidFill>
                <a:srgbClr val="9F37FE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915618" y="4478746"/>
            <a:ext cx="576262" cy="360040"/>
          </a:xfrm>
          <a:noFill/>
        </p:spPr>
        <p:txBody>
          <a:bodyPr wrap="none" lIns="36000" tIns="36000" rIns="36000" bIns="36000" rtlCol="0" anchor="ctr" anchorCtr="0">
            <a:noAutofit/>
          </a:bodyPr>
          <a:lstStyle>
            <a:lvl1pPr marL="0" indent="0">
              <a:buNone/>
              <a:defRPr lang="en-US" sz="2100" dirty="0">
                <a:solidFill>
                  <a:schemeClr val="accent1"/>
                </a:solidFill>
                <a:latin typeface="Simplon BP" charset="0"/>
                <a:ea typeface="Simplon BP" charset="0"/>
                <a:cs typeface="Simplon BP" charset="0"/>
              </a:defRPr>
            </a:lvl1pPr>
          </a:lstStyle>
          <a:p>
            <a:pPr marL="0" lvl="0">
              <a:lnSpc>
                <a:spcPts val="1800"/>
              </a:lnSpc>
              <a:spcAft>
                <a:spcPts val="0"/>
              </a:spcAft>
            </a:pPr>
            <a:r>
              <a:rPr lang="pt-PT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84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787900" y="274638"/>
            <a:ext cx="3887787" cy="4602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44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6">
          <p15:clr>
            <a:srgbClr val="FBAE40"/>
          </p15:clr>
        </p15:guide>
        <p15:guide id="2" pos="274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I Titulo Corpo Lateral Desta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3" y="274638"/>
            <a:ext cx="3879285" cy="46021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PT" dirty="0" smtClean="0"/>
              <a:t>Título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DOLOR SIT AMET CONSECTETOR LOREM IPSUM INSERIR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274638"/>
            <a:ext cx="3898900" cy="4602162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1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ips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Amet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;</a:t>
            </a:r>
          </a:p>
          <a:p>
            <a:pPr lvl="0"/>
            <a:r>
              <a:rPr lang="pt-PT" dirty="0" err="1" smtClean="0"/>
              <a:t>Lorem</a:t>
            </a:r>
            <a:r>
              <a:rPr lang="pt-PT" dirty="0" smtClean="0"/>
              <a:t> </a:t>
            </a:r>
            <a:r>
              <a:rPr lang="pt-PT" dirty="0" err="1" smtClean="0"/>
              <a:t>ipsum</a:t>
            </a:r>
            <a:r>
              <a:rPr lang="pt-PT" dirty="0" smtClean="0"/>
              <a:t> </a:t>
            </a:r>
            <a:r>
              <a:rPr lang="pt-PT" dirty="0" err="1" smtClean="0"/>
              <a:t>dolor</a:t>
            </a:r>
            <a:r>
              <a:rPr lang="pt-PT" dirty="0" smtClean="0"/>
              <a:t> </a:t>
            </a:r>
            <a:r>
              <a:rPr lang="pt-PT" dirty="0" err="1" smtClean="0"/>
              <a:t>sit</a:t>
            </a:r>
            <a:r>
              <a:rPr lang="pt-PT" dirty="0" smtClean="0"/>
              <a:t> </a:t>
            </a:r>
            <a:r>
              <a:rPr lang="pt-PT" dirty="0" err="1" smtClean="0"/>
              <a:t>amet</a:t>
            </a:r>
            <a:r>
              <a:rPr lang="pt-PT" dirty="0" smtClean="0"/>
              <a:t>.</a:t>
            </a:r>
          </a:p>
          <a:p>
            <a:pPr lvl="0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2325015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744">
          <p15:clr>
            <a:srgbClr val="FBAE40"/>
          </p15:clr>
        </p15:guide>
        <p15:guide id="2" pos="301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833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96747" y="4748981"/>
            <a:ext cx="717941" cy="239986"/>
          </a:xfrm>
          <a:prstGeom prst="rect">
            <a:avLst/>
          </a:prstGeom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>
          <a:xfrm>
            <a:off x="8808688" y="4866567"/>
            <a:ext cx="306000" cy="122400"/>
          </a:xfrm>
          <a:prstGeom prst="rect">
            <a:avLst/>
          </a:prstGeom>
          <a:noFill/>
        </p:spPr>
        <p:txBody>
          <a:bodyPr/>
          <a:lstStyle/>
          <a:p>
            <a:pPr algn="ctr"/>
            <a:fld id="{B2531E6E-6E7D-4785-BFDF-BAABB6C6AA33}" type="slidenum">
              <a:rPr lang="pt-BR" smtClean="0">
                <a:solidFill>
                  <a:prstClr val="black"/>
                </a:solidFill>
              </a:rPr>
              <a:pPr algn="ctr"/>
              <a:t>‹nº›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59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52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3.xml"/><Relationship Id="rId9" Type="http://schemas.openxmlformats.org/officeDocument/2006/relationships/image" Target="../media/image6.e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7" Type="http://schemas.openxmlformats.org/officeDocument/2006/relationships/theme" Target="../theme/theme1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9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ags" Target="../tags/tag13.xml"/><Relationship Id="rId5" Type="http://schemas.openxmlformats.org/officeDocument/2006/relationships/vmlDrawing" Target="../drawings/vmlDrawing8.v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.xml"/><Relationship Id="rId11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10" Type="http://schemas.openxmlformats.org/officeDocument/2006/relationships/image" Target="../media/image1.emf"/><Relationship Id="rId4" Type="http://schemas.openxmlformats.org/officeDocument/2006/relationships/theme" Target="../theme/theme2.xml"/><Relationship Id="rId9" Type="http://schemas.openxmlformats.org/officeDocument/2006/relationships/oleObject" Target="../embeddings/oleObject1.bin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5.v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latin typeface="Georgia" pitchFamily="18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sz="28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sz="1400" i="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i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</a:t>
            </a:r>
            <a:r>
              <a:rPr lang="en-US" sz="1400" i="0" baseline="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BP Regular 14pt</a:t>
            </a:r>
            <a:endParaRPr lang="en-US" sz="1400" i="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40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160  G 43  B 255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109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77</a:t>
            </a: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  </a:t>
            </a:r>
            <a:r>
              <a:rPr lang="en-US" sz="1200" baseline="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</a:t>
            </a:r>
            <a:r>
              <a:rPr lang="en-US" sz="1600" i="0" baseline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</a:t>
            </a:r>
            <a:r>
              <a:rPr lang="en-US" sz="1600" i="0" baseline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i="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1600" i="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i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i="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i="0" baseline="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  <a:endParaRPr lang="en-US" sz="1600" i="0" dirty="0" smtClean="0">
              <a:solidFill>
                <a:srgbClr val="4D4D4D"/>
              </a:solidFill>
              <a:latin typeface="Simplon BP Regular" pitchFamily="2" charset="0"/>
              <a:cs typeface="Simplon Oi Headline"/>
            </a:endParaRP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975" r:id="rId2"/>
    <p:sldLayoutId id="214748393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1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5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6" r:id="rId4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153167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5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7" r:id="rId4"/>
    <p:sldLayoutId id="2147484078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8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0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5" r:id="rId9"/>
    <p:sldLayoutId id="214748410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561585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53" r:id="rId9"/>
    <p:sldLayoutId id="2147484154" r:id="rId10"/>
    <p:sldLayoutId id="2147484155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A037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137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text styles</a:t>
            </a:r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Second level</a:t>
            </a:r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Third level</a:t>
            </a:r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Fourth level</a:t>
            </a:r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07375" cy="7842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8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chemeClr val="accent1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6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92221278"/>
              </p:ext>
            </p:extLst>
          </p:nvPr>
        </p:nvGraphicFramePr>
        <p:xfrm>
          <a:off x="1" y="15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63" name="Slide do think-cell" r:id="rId9" imgW="270" imgH="270" progId="TCLayout.ActiveDocument.1">
                  <p:embed/>
                </p:oleObj>
              </mc:Choice>
              <mc:Fallback>
                <p:oleObj name="Slide do think-cell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" y="15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92" y="1474236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12/06/2015 13:09 E. South America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260699" y="3137775"/>
            <a:ext cx="162544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15-04-2015 17:43 Bahia Standard Time</a:t>
            </a:r>
            <a:endParaRPr lang="pt-PT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49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90" y="17616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78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err="1" smtClean="0">
                <a:solidFill>
                  <a:srgbClr val="808080"/>
                </a:solidFill>
              </a:rPr>
              <a:t>TRACKER</a:t>
            </a:r>
            <a:endParaRPr lang="pt-PT" sz="140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2126" y="407064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29549"/>
            <a:ext cx="8722840" cy="308561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495233" indent="-495233" defTabSz="883885" fontAlgn="base">
                <a:spcBef>
                  <a:spcPct val="0"/>
                </a:spcBef>
                <a:spcAft>
                  <a:spcPct val="0"/>
                </a:spcAft>
                <a:tabLst>
                  <a:tab pos="266419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6" y="740307"/>
            <a:ext cx="4350892" cy="511433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90626" y="4901190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74508" y="4906207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83885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40" y="128665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90626" y="4729549"/>
            <a:ext cx="342165" cy="31190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83885" rtl="0" eaLnBrk="1" fontAlgn="base" hangingPunct="1">
        <a:spcBef>
          <a:spcPct val="0"/>
        </a:spcBef>
        <a:spcAft>
          <a:spcPct val="0"/>
        </a:spcAft>
        <a:tabLst>
          <a:tab pos="266419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1340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02687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54039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05381" algn="l" defTabSz="88388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1199" indent="-18963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1340" indent="-258584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06501" indent="-153585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0211" indent="-128508" algn="l" defTabSz="88388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1340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268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4039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81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72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8074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418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0767" algn="l" defTabSz="9026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82866198"/>
              </p:ext>
            </p:extLst>
          </p:nvPr>
        </p:nvGraphicFramePr>
        <p:xfrm>
          <a:off x="0" y="1"/>
          <a:ext cx="161984" cy="1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09" name="Slide do think-cell" r:id="rId10" imgW="270" imgH="270" progId="TCLayout.ActiveDocument.1">
                  <p:embed/>
                </p:oleObj>
              </mc:Choice>
              <mc:Fallback>
                <p:oleObj name="Slide do think-cell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161984" cy="1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957036" y="1474167"/>
            <a:ext cx="223138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Last Modified 28/08/2015 12:00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64438" y="3137656"/>
            <a:ext cx="201657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smtClean="0">
                <a:solidFill>
                  <a:srgbClr val="000000"/>
                </a:solidFill>
                <a:latin typeface="Arial"/>
              </a:rPr>
              <a:t>Printed 28/08/2015 03:04 E. South America Standard Time</a:t>
            </a:r>
            <a:endParaRPr lang="pt-PT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60" y="1493000"/>
            <a:ext cx="438976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Text</a:t>
            </a:r>
            <a:endParaRPr lang="pt-PT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21489" y="176148"/>
            <a:ext cx="8275764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PT" noProof="0" smtClean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21482" y="20652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PT" sz="1400" dirty="0" err="1" smtClean="0">
                <a:solidFill>
                  <a:srgbClr val="808080"/>
                </a:solidFill>
              </a:rPr>
              <a:t>TRACKER</a:t>
            </a:r>
            <a:endParaRPr lang="pt-PT" sz="1400" dirty="0">
              <a:solidFill>
                <a:srgbClr val="808080"/>
              </a:solidFill>
            </a:endParaRP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21494" y="406961"/>
            <a:ext cx="87941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sz="1600" smtClean="0">
                <a:solidFill>
                  <a:srgbClr val="808080"/>
                </a:solidFill>
                <a:latin typeface="Arial"/>
              </a:rPr>
              <a:t>Unit of measure</a:t>
            </a:r>
            <a:endParaRPr lang="pt-PT" sz="1600" dirty="0" smtClean="0">
              <a:solidFill>
                <a:srgbClr val="808080"/>
              </a:solidFill>
              <a:latin typeface="Arial"/>
            </a:endParaRP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21489" y="4734060"/>
            <a:ext cx="8722840" cy="308559"/>
            <a:chOff x="75" y="3879"/>
            <a:chExt cx="5385" cy="254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9"/>
              <a:ext cx="5385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sz="1000" smtClean="0">
                  <a:solidFill>
                    <a:srgbClr val="000000"/>
                  </a:solidFill>
                  <a:latin typeface="Arial"/>
                </a:rPr>
                <a:t>1 Footnote</a:t>
              </a:r>
              <a:endParaRPr lang="pt-PT" sz="1000" dirty="0" smtClea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06"/>
              <a:ext cx="432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t" anchorCtr="0">
              <a:spAutoFit/>
            </a:bodyPr>
            <a:lstStyle/>
            <a:p>
              <a:pPr marL="501650" indent="-501650" defTabSz="895350" fontAlgn="base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</a:pPr>
              <a:r>
                <a:rPr lang="pt-PT" sz="1000" smtClean="0">
                  <a:solidFill>
                    <a:srgbClr val="000000"/>
                  </a:solidFill>
                </a:rPr>
                <a:t>FONTE: Fonte</a:t>
              </a:r>
              <a:endParaRPr lang="pt-PT" sz="1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482161" y="739825"/>
            <a:ext cx="4350892" cy="511434"/>
            <a:chOff x="915" y="609"/>
            <a:chExt cx="2686" cy="421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b="1" smtClean="0">
                  <a:solidFill>
                    <a:srgbClr val="00474C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PT" sz="1600" smtClean="0">
                  <a:solidFill>
                    <a:srgbClr val="808080"/>
                  </a:solidFill>
                </a:rPr>
                <a:t>Unit of measure</a:t>
              </a:r>
              <a:endParaRPr lang="pt-PT" sz="1600" dirty="0">
                <a:solidFill>
                  <a:srgbClr val="808080"/>
                </a:solidFill>
              </a:endParaRPr>
            </a:p>
          </p:txBody>
        </p:sp>
      </p:grp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90626" y="4900545"/>
            <a:ext cx="40892" cy="13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200" smtClean="0">
                <a:solidFill>
                  <a:srgbClr val="000000"/>
                </a:solidFill>
              </a:rPr>
              <a:t>|</a:t>
            </a:r>
            <a:endParaRPr lang="pt-PT" sz="1200" dirty="0">
              <a:solidFill>
                <a:srgbClr val="000000"/>
              </a:solidFill>
            </a:endParaRPr>
          </a:p>
        </p:txBody>
      </p:sp>
      <p:sp>
        <p:nvSpPr>
          <p:cNvPr id="23" name="SlideLogoText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73899" y="4906200"/>
            <a:ext cx="1628651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 fontAlgn="base">
              <a:spcBef>
                <a:spcPct val="0"/>
              </a:spcBef>
              <a:spcAft>
                <a:spcPct val="0"/>
              </a:spcAft>
            </a:pPr>
            <a:r>
              <a:rPr lang="pt-PT" sz="1000" smtClean="0">
                <a:solidFill>
                  <a:srgbClr val="000000"/>
                </a:solidFill>
              </a:rPr>
              <a:t>MATERIAL CONFIDENCIAL</a:t>
            </a:r>
            <a:endParaRPr lang="pt-PT" sz="1000" dirty="0">
              <a:solidFill>
                <a:srgbClr val="000000"/>
              </a:solidFill>
            </a:endParaRPr>
          </a:p>
        </p:txBody>
      </p:sp>
      <p:pic>
        <p:nvPicPr>
          <p:cNvPr id="20" name="Picture 9" descr="PPT Aqua_Bases-0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2" t="27638" r="50000" b="27725"/>
          <a:stretch>
            <a:fillRect/>
          </a:stretch>
        </p:blipFill>
        <p:spPr bwMode="auto">
          <a:xfrm>
            <a:off x="8543039" y="128169"/>
            <a:ext cx="479472" cy="35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31518" y="4811200"/>
            <a:ext cx="301099" cy="23025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5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7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555463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38" name="Slide do think-cell" r:id="rId8" imgW="270" imgH="270" progId="TCLayout.ActiveDocument.1">
                  <p:embed/>
                </p:oleObj>
              </mc:Choice>
              <mc:Fallback>
                <p:oleObj name="Slide do think-cell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8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586773" y="614032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800"/>
              </a:lnSpc>
              <a:spcBef>
                <a:spcPts val="800"/>
              </a:spcBef>
            </a:pPr>
            <a:endParaRPr lang="en-US" sz="1600" i="1" dirty="0" smtClean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3089236" y="16496"/>
            <a:ext cx="3003150" cy="2056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600"/>
              </a:lnSpc>
              <a:spcBef>
                <a:spcPts val="800"/>
              </a:spcBef>
            </a:pP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Título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Simplon </a:t>
            </a:r>
            <a:r>
              <a:rPr lang="en-US" sz="5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5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-3052358" y="2331223"/>
            <a:ext cx="2739264" cy="1102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-3052358" y="3618366"/>
            <a:ext cx="2739264" cy="2964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</a:pPr>
            <a:r>
              <a:rPr lang="en-US" sz="1400" dirty="0" err="1" smtClean="0">
                <a:solidFill>
                  <a:srgbClr val="4D4D4D"/>
                </a:solidFill>
                <a:latin typeface="Simplon BP Regular"/>
                <a:cs typeface="Simplon BP Regular"/>
              </a:rPr>
              <a:t>Textos</a:t>
            </a:r>
            <a:r>
              <a:rPr lang="en-US" sz="14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 Simplon BP Regular 14pt</a:t>
            </a:r>
          </a:p>
        </p:txBody>
      </p:sp>
      <p:sp>
        <p:nvSpPr>
          <p:cNvPr id="74" name="Rectangle 35"/>
          <p:cNvSpPr/>
          <p:nvPr userDrawn="1"/>
        </p:nvSpPr>
        <p:spPr>
          <a:xfrm>
            <a:off x="10008318" y="309078"/>
            <a:ext cx="8866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ROXO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ROSA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LARANJA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AMARELO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VERDE</a:t>
            </a: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AZUL</a:t>
            </a:r>
          </a:p>
          <a:p>
            <a:endParaRPr lang="en-US" sz="1200" dirty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endParaRPr lang="en-US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  <a:p>
            <a:r>
              <a:rPr lang="en-US" sz="12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CINZA</a:t>
            </a:r>
            <a:endParaRPr lang="hr-HR" sz="1200" dirty="0" smtClean="0">
              <a:solidFill>
                <a:srgbClr val="4D4D4D"/>
              </a:solidFill>
              <a:latin typeface="Simplon BP Regular"/>
              <a:cs typeface="Simplon BP Regular"/>
            </a:endParaRPr>
          </a:p>
        </p:txBody>
      </p:sp>
      <p:sp>
        <p:nvSpPr>
          <p:cNvPr id="75" name="Rectangle 36"/>
          <p:cNvSpPr/>
          <p:nvPr userDrawn="1"/>
        </p:nvSpPr>
        <p:spPr>
          <a:xfrm>
            <a:off x="10016846" y="108554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G 40  B 140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6" name="Rectangle 37"/>
          <p:cNvSpPr/>
          <p:nvPr userDrawn="1"/>
        </p:nvSpPr>
        <p:spPr>
          <a:xfrm>
            <a:off x="10016846" y="538722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160  G 43  B 255 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7" name="Rectangle 38"/>
          <p:cNvSpPr/>
          <p:nvPr userDrawn="1"/>
        </p:nvSpPr>
        <p:spPr>
          <a:xfrm>
            <a:off x="10016846" y="1596923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109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8" name="Rectangle 39"/>
          <p:cNvSpPr/>
          <p:nvPr userDrawn="1"/>
        </p:nvSpPr>
        <p:spPr>
          <a:xfrm>
            <a:off x="10016846" y="2151554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G 255  B 0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79" name="Rectangle 39"/>
          <p:cNvSpPr/>
          <p:nvPr userDrawn="1"/>
        </p:nvSpPr>
        <p:spPr>
          <a:xfrm>
            <a:off x="10016846" y="2708709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211  B 24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Rectangle 39"/>
          <p:cNvSpPr/>
          <p:nvPr userDrawn="1"/>
        </p:nvSpPr>
        <p:spPr>
          <a:xfrm>
            <a:off x="10016846" y="3284401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G 206  B 255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1" name="Freeform 5"/>
          <p:cNvSpPr>
            <a:spLocks/>
          </p:cNvSpPr>
          <p:nvPr userDrawn="1"/>
        </p:nvSpPr>
        <p:spPr bwMode="auto">
          <a:xfrm>
            <a:off x="9314424" y="305319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2" name="Freeform 5"/>
          <p:cNvSpPr>
            <a:spLocks/>
          </p:cNvSpPr>
          <p:nvPr userDrawn="1"/>
        </p:nvSpPr>
        <p:spPr bwMode="auto">
          <a:xfrm>
            <a:off x="9314424" y="2504374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3" name="Freeform 5"/>
          <p:cNvSpPr>
            <a:spLocks/>
          </p:cNvSpPr>
          <p:nvPr userDrawn="1"/>
        </p:nvSpPr>
        <p:spPr bwMode="auto">
          <a:xfrm>
            <a:off x="9314424" y="195555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4" name="Freeform 5"/>
          <p:cNvSpPr>
            <a:spLocks/>
          </p:cNvSpPr>
          <p:nvPr userDrawn="1"/>
        </p:nvSpPr>
        <p:spPr bwMode="auto">
          <a:xfrm>
            <a:off x="9314424" y="1406726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5" name="Freeform 5"/>
          <p:cNvSpPr>
            <a:spLocks/>
          </p:cNvSpPr>
          <p:nvPr userDrawn="1"/>
        </p:nvSpPr>
        <p:spPr bwMode="auto">
          <a:xfrm>
            <a:off x="9314424" y="857902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6" name="Freeform 5"/>
          <p:cNvSpPr>
            <a:spLocks/>
          </p:cNvSpPr>
          <p:nvPr userDrawn="1"/>
        </p:nvSpPr>
        <p:spPr bwMode="auto">
          <a:xfrm>
            <a:off x="9314424" y="30907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87" name="Rectangle 39"/>
          <p:cNvSpPr/>
          <p:nvPr userDrawn="1"/>
        </p:nvSpPr>
        <p:spPr>
          <a:xfrm>
            <a:off x="10016846" y="3843078"/>
            <a:ext cx="1356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77  G 77  B 77</a:t>
            </a:r>
            <a:endParaRPr lang="en-US" sz="12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88" name="Freeform 5"/>
          <p:cNvSpPr>
            <a:spLocks/>
          </p:cNvSpPr>
          <p:nvPr userDrawn="1"/>
        </p:nvSpPr>
        <p:spPr bwMode="auto">
          <a:xfrm>
            <a:off x="9314424" y="3611875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4" name="TextBox 39"/>
          <p:cNvSpPr txBox="1"/>
          <p:nvPr userDrawn="1"/>
        </p:nvSpPr>
        <p:spPr>
          <a:xfrm>
            <a:off x="9314424" y="13858"/>
            <a:ext cx="1231861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Cores </a:t>
            </a: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endParaRPr lang="en-US" sz="1600" dirty="0" smtClean="0">
              <a:solidFill>
                <a:srgbClr val="4D4D4D"/>
              </a:solidFill>
              <a:latin typeface="Simplon Oi Headline"/>
              <a:cs typeface="Simplon Oi Headline"/>
            </a:endParaRPr>
          </a:p>
        </p:txBody>
      </p:sp>
      <p:sp>
        <p:nvSpPr>
          <p:cNvPr id="105" name="TextBox 39"/>
          <p:cNvSpPr txBox="1"/>
          <p:nvPr userDrawn="1"/>
        </p:nvSpPr>
        <p:spPr>
          <a:xfrm>
            <a:off x="-6817" y="5262133"/>
            <a:ext cx="6322688" cy="2623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6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de cores 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(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usar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apenas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2 cores dos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esquemas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 </a:t>
            </a:r>
            <a:r>
              <a:rPr lang="en-US" sz="1600" dirty="0" err="1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abaixo</a:t>
            </a:r>
            <a:r>
              <a:rPr lang="en-US" sz="1600" dirty="0" smtClean="0">
                <a:solidFill>
                  <a:srgbClr val="4D4D4D"/>
                </a:solidFill>
                <a:latin typeface="Simplon BP Regular" pitchFamily="2" charset="0"/>
                <a:cs typeface="Simplon Oi Headline"/>
              </a:rPr>
              <a:t>)</a:t>
            </a:r>
          </a:p>
        </p:txBody>
      </p:sp>
      <p:sp>
        <p:nvSpPr>
          <p:cNvPr id="106" name="Freeform 5"/>
          <p:cNvSpPr>
            <a:spLocks/>
          </p:cNvSpPr>
          <p:nvPr userDrawn="1"/>
        </p:nvSpPr>
        <p:spPr bwMode="auto">
          <a:xfrm>
            <a:off x="0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7" name="Freeform 5"/>
          <p:cNvSpPr>
            <a:spLocks/>
          </p:cNvSpPr>
          <p:nvPr userDrawn="1"/>
        </p:nvSpPr>
        <p:spPr bwMode="auto">
          <a:xfrm>
            <a:off x="-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8" name="Freeform 5"/>
          <p:cNvSpPr>
            <a:spLocks/>
          </p:cNvSpPr>
          <p:nvPr userDrawn="1"/>
        </p:nvSpPr>
        <p:spPr bwMode="auto">
          <a:xfrm>
            <a:off x="750887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09" name="Freeform 5"/>
          <p:cNvSpPr>
            <a:spLocks/>
          </p:cNvSpPr>
          <p:nvPr userDrawn="1"/>
        </p:nvSpPr>
        <p:spPr bwMode="auto">
          <a:xfrm>
            <a:off x="1501775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0" name="Freeform 5"/>
          <p:cNvSpPr>
            <a:spLocks/>
          </p:cNvSpPr>
          <p:nvPr userDrawn="1"/>
        </p:nvSpPr>
        <p:spPr bwMode="auto">
          <a:xfrm>
            <a:off x="2418557" y="5543551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1" name="Freeform 5"/>
          <p:cNvSpPr>
            <a:spLocks/>
          </p:cNvSpPr>
          <p:nvPr userDrawn="1"/>
        </p:nvSpPr>
        <p:spPr bwMode="auto">
          <a:xfrm>
            <a:off x="2418556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2" name="Freeform 5"/>
          <p:cNvSpPr>
            <a:spLocks/>
          </p:cNvSpPr>
          <p:nvPr userDrawn="1"/>
        </p:nvSpPr>
        <p:spPr bwMode="auto">
          <a:xfrm>
            <a:off x="3169444" y="6105040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3" name="Freeform 5"/>
          <p:cNvSpPr>
            <a:spLocks/>
          </p:cNvSpPr>
          <p:nvPr userDrawn="1"/>
        </p:nvSpPr>
        <p:spPr bwMode="auto">
          <a:xfrm>
            <a:off x="3920332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4" name="Freeform 5"/>
          <p:cNvSpPr>
            <a:spLocks/>
          </p:cNvSpPr>
          <p:nvPr userDrawn="1"/>
        </p:nvSpPr>
        <p:spPr bwMode="auto">
          <a:xfrm>
            <a:off x="4814095" y="5543549"/>
            <a:ext cx="2214564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5" name="Freeform 5"/>
          <p:cNvSpPr>
            <a:spLocks/>
          </p:cNvSpPr>
          <p:nvPr userDrawn="1"/>
        </p:nvSpPr>
        <p:spPr bwMode="auto">
          <a:xfrm>
            <a:off x="4814094" y="6105039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6" name="Freeform 5"/>
          <p:cNvSpPr>
            <a:spLocks/>
          </p:cNvSpPr>
          <p:nvPr userDrawn="1"/>
        </p:nvSpPr>
        <p:spPr bwMode="auto">
          <a:xfrm>
            <a:off x="5564982" y="6105038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117" name="Freeform 5"/>
          <p:cNvSpPr>
            <a:spLocks/>
          </p:cNvSpPr>
          <p:nvPr userDrawn="1"/>
        </p:nvSpPr>
        <p:spPr bwMode="auto">
          <a:xfrm>
            <a:off x="6315871" y="6105041"/>
            <a:ext cx="712788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3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400"/>
        </a:lnSpc>
        <a:spcBef>
          <a:spcPts val="1100"/>
        </a:spcBef>
        <a:buNone/>
        <a:defRPr sz="2200" i="1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2000"/>
        </a:lnSpc>
        <a:spcBef>
          <a:spcPts val="900"/>
        </a:spcBef>
        <a:buFont typeface="Arial"/>
        <a:buNone/>
        <a:defRPr sz="1800" b="0" i="0" kern="1200" baseline="0">
          <a:solidFill>
            <a:schemeClr val="tx1"/>
          </a:solidFill>
          <a:latin typeface="Museo Sans 300"/>
          <a:ea typeface="+mn-ea"/>
          <a:cs typeface="Museo Sans 300"/>
        </a:defRPr>
      </a:lvl1pPr>
      <a:lvl2pPr marL="176213" indent="-176213" algn="l" defTabSz="457200" rtl="0" eaLnBrk="1" latinLnBrk="0" hangingPunct="1">
        <a:lnSpc>
          <a:spcPts val="2000"/>
        </a:lnSpc>
        <a:spcBef>
          <a:spcPts val="900"/>
        </a:spcBef>
        <a:buSzPct val="50000"/>
        <a:buFont typeface="Arial"/>
        <a:buChar char="•"/>
        <a:tabLst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9144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6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3716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1828800" indent="0" algn="l" defTabSz="457200" rtl="0" eaLnBrk="1" latinLnBrk="0" hangingPunct="1">
        <a:lnSpc>
          <a:spcPts val="2200"/>
        </a:lnSpc>
        <a:spcBef>
          <a:spcPts val="0"/>
        </a:spcBef>
        <a:buFont typeface="Arial"/>
        <a:buNone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2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1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2" y="1419224"/>
            <a:ext cx="8218487" cy="34575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</a:pPr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BR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68313" y="274639"/>
            <a:ext cx="8207375" cy="7127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5658" y="0"/>
            <a:ext cx="179146" cy="1363279"/>
          </a:xfrm>
          <a:prstGeom prst="rect">
            <a:avLst/>
          </a:prstGeom>
          <a:noFill/>
        </p:spPr>
        <p:txBody>
          <a:bodyPr vert="vert270" wrap="square" lIns="0" tIns="0" rIns="0" bIns="0" rtlCol="0" anchor="t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Simplon </a:t>
            </a:r>
            <a:r>
              <a:rPr lang="en-US" sz="1000" dirty="0" err="1" smtClean="0">
                <a:solidFill>
                  <a:srgbClr val="4D4D4D"/>
                </a:solidFill>
                <a:latin typeface="Simplon Oi Headline"/>
                <a:cs typeface="Simplon Oi Headline"/>
              </a:rPr>
              <a:t>Oi</a:t>
            </a:r>
            <a:r>
              <a:rPr lang="en-US" sz="1000" dirty="0" smtClean="0">
                <a:solidFill>
                  <a:srgbClr val="4D4D4D"/>
                </a:solidFill>
                <a:latin typeface="Simplon Oi Headline"/>
                <a:cs typeface="Simplon Oi Headline"/>
              </a:rPr>
              <a:t> 42pt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15658" y="1419622"/>
            <a:ext cx="179146" cy="1800201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pPr algn="r"/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21PT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5658" y="3219823"/>
            <a:ext cx="179146" cy="1634040"/>
          </a:xfrm>
          <a:prstGeom prst="rect">
            <a:avLst/>
          </a:prstGeom>
          <a:noFill/>
        </p:spPr>
        <p:txBody>
          <a:bodyPr vert="vert270" wrap="square" lIns="0" tIns="0" rIns="0" bIns="0" rtlCol="0">
            <a:noAutofit/>
          </a:bodyPr>
          <a:lstStyle/>
          <a:p>
            <a:r>
              <a:rPr lang="en-US" sz="1000" dirty="0" smtClean="0">
                <a:solidFill>
                  <a:srgbClr val="4D4D4D"/>
                </a:solidFill>
                <a:latin typeface="Simplon BP Regular"/>
                <a:cs typeface="Simplon BP Regular"/>
              </a:rPr>
              <a:t>Simplon BP Regular 14pt</a:t>
            </a:r>
          </a:p>
        </p:txBody>
      </p:sp>
      <p:sp>
        <p:nvSpPr>
          <p:cNvPr id="16" name="Freeform 5"/>
          <p:cNvSpPr>
            <a:spLocks/>
          </p:cNvSpPr>
          <p:nvPr userDrawn="1"/>
        </p:nvSpPr>
        <p:spPr bwMode="auto">
          <a:xfrm>
            <a:off x="9140713" y="305319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206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255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7" name="Freeform 5"/>
          <p:cNvSpPr>
            <a:spLocks/>
          </p:cNvSpPr>
          <p:nvPr userDrawn="1"/>
        </p:nvSpPr>
        <p:spPr bwMode="auto">
          <a:xfrm>
            <a:off x="9140713" y="2504374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211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24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>
            <a:off x="9140713" y="1955550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140713" y="1406726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255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109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9140713" y="857902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R 234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G 40  </a:t>
            </a:r>
          </a:p>
          <a:p>
            <a:r>
              <a:rPr lang="en-US" sz="800" dirty="0" smtClean="0">
                <a:solidFill>
                  <a:srgbClr val="4D4E50"/>
                </a:solidFill>
                <a:latin typeface="Simplon BP Regular"/>
                <a:cs typeface="Simplon BP Regular"/>
              </a:rPr>
              <a:t>B 140</a:t>
            </a:r>
            <a:endParaRPr lang="en-US" sz="800" dirty="0">
              <a:solidFill>
                <a:srgbClr val="4D4E50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Freeform 5"/>
          <p:cNvSpPr>
            <a:spLocks/>
          </p:cNvSpPr>
          <p:nvPr userDrawn="1"/>
        </p:nvSpPr>
        <p:spPr bwMode="auto">
          <a:xfrm>
            <a:off x="9140713" y="309078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160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43  </a:t>
            </a:r>
          </a:p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255 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28" name="Freeform 5"/>
          <p:cNvSpPr>
            <a:spLocks/>
          </p:cNvSpPr>
          <p:nvPr userDrawn="1"/>
        </p:nvSpPr>
        <p:spPr bwMode="auto">
          <a:xfrm>
            <a:off x="9140713" y="3611875"/>
            <a:ext cx="327831" cy="511175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non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R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G 77  </a:t>
            </a:r>
          </a:p>
          <a:p>
            <a:r>
              <a:rPr lang="en-US" sz="800" dirty="0" smtClean="0">
                <a:solidFill>
                  <a:srgbClr val="FFFFFF"/>
                </a:solidFill>
                <a:latin typeface="Simplon BP Regular"/>
                <a:cs typeface="Simplon BP Regular"/>
              </a:rPr>
              <a:t>B 77</a:t>
            </a:r>
            <a:endParaRPr lang="en-US" sz="80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30" name="TextBox 39"/>
          <p:cNvSpPr txBox="1"/>
          <p:nvPr userDrawn="1"/>
        </p:nvSpPr>
        <p:spPr>
          <a:xfrm>
            <a:off x="7058370" y="5189701"/>
            <a:ext cx="2050133" cy="334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800"/>
              </a:spcBef>
            </a:pP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de cores (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usar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apenas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2 cores dos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esquemas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 </a:t>
            </a:r>
            <a:r>
              <a:rPr lang="en-US" sz="1100" dirty="0" err="1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abaixo</a:t>
            </a:r>
            <a:r>
              <a:rPr lang="en-US" sz="1100" dirty="0" smtClean="0">
                <a:solidFill>
                  <a:srgbClr val="4D4D4D"/>
                </a:solidFill>
                <a:latin typeface="Simplon BP" charset="0"/>
                <a:ea typeface="Simplon BP" charset="0"/>
                <a:cs typeface="Simplon BP" charset="0"/>
              </a:rPr>
              <a:t>)</a:t>
            </a:r>
            <a:endParaRPr lang="en-US" sz="1600" dirty="0" smtClean="0">
              <a:solidFill>
                <a:srgbClr val="4D4D4D"/>
              </a:solidFill>
              <a:latin typeface="Simplon BP" charset="0"/>
              <a:ea typeface="Simplon BP" charset="0"/>
              <a:cs typeface="Simplon BP" charset="0"/>
            </a:endParaRPr>
          </a:p>
        </p:txBody>
      </p:sp>
      <p:sp>
        <p:nvSpPr>
          <p:cNvPr id="31" name="Freeform 5"/>
          <p:cNvSpPr>
            <a:spLocks/>
          </p:cNvSpPr>
          <p:nvPr userDrawn="1"/>
        </p:nvSpPr>
        <p:spPr bwMode="auto">
          <a:xfrm>
            <a:off x="-8387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EA288C"/>
              </a:gs>
              <a:gs pos="50000">
                <a:srgbClr val="A02BFF"/>
              </a:gs>
              <a:gs pos="100000">
                <a:srgbClr val="00CEFF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2" name="Freeform 5"/>
          <p:cNvSpPr>
            <a:spLocks/>
          </p:cNvSpPr>
          <p:nvPr userDrawn="1"/>
        </p:nvSpPr>
        <p:spPr bwMode="auto">
          <a:xfrm>
            <a:off x="-8388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>
            <a:off x="742500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A02B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4" name="Freeform 5"/>
          <p:cNvSpPr>
            <a:spLocks/>
          </p:cNvSpPr>
          <p:nvPr userDrawn="1"/>
        </p:nvSpPr>
        <p:spPr bwMode="auto">
          <a:xfrm>
            <a:off x="1493388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5" name="Freeform 5"/>
          <p:cNvSpPr>
            <a:spLocks/>
          </p:cNvSpPr>
          <p:nvPr userDrawn="1"/>
        </p:nvSpPr>
        <p:spPr bwMode="auto">
          <a:xfrm>
            <a:off x="2410170" y="5164041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00CEFF"/>
              </a:gs>
              <a:gs pos="50000">
                <a:srgbClr val="00D318"/>
              </a:gs>
              <a:gs pos="100000">
                <a:srgbClr val="FFFF00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6" name="Freeform 5"/>
          <p:cNvSpPr>
            <a:spLocks/>
          </p:cNvSpPr>
          <p:nvPr userDrawn="1"/>
        </p:nvSpPr>
        <p:spPr bwMode="auto">
          <a:xfrm>
            <a:off x="2410169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CE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7" name="Freeform 5"/>
          <p:cNvSpPr>
            <a:spLocks/>
          </p:cNvSpPr>
          <p:nvPr userDrawn="1"/>
        </p:nvSpPr>
        <p:spPr bwMode="auto">
          <a:xfrm>
            <a:off x="3161057" y="5365489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00D3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8" name="Freeform 5"/>
          <p:cNvSpPr>
            <a:spLocks/>
          </p:cNvSpPr>
          <p:nvPr userDrawn="1"/>
        </p:nvSpPr>
        <p:spPr bwMode="auto">
          <a:xfrm>
            <a:off x="3911945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39" name="Freeform 5"/>
          <p:cNvSpPr>
            <a:spLocks/>
          </p:cNvSpPr>
          <p:nvPr userDrawn="1"/>
        </p:nvSpPr>
        <p:spPr bwMode="auto">
          <a:xfrm>
            <a:off x="4805708" y="5164039"/>
            <a:ext cx="2214564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gradFill>
            <a:gsLst>
              <a:gs pos="0">
                <a:srgbClr val="FFFF00"/>
              </a:gs>
              <a:gs pos="50000">
                <a:srgbClr val="FF6D00"/>
              </a:gs>
              <a:gs pos="100000">
                <a:srgbClr val="EA288C"/>
              </a:gs>
            </a:gsLst>
            <a:lin ang="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0" name="Freeform 5"/>
          <p:cNvSpPr>
            <a:spLocks/>
          </p:cNvSpPr>
          <p:nvPr userDrawn="1"/>
        </p:nvSpPr>
        <p:spPr bwMode="auto">
          <a:xfrm>
            <a:off x="4805707" y="5365488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1" name="Freeform 5"/>
          <p:cNvSpPr>
            <a:spLocks/>
          </p:cNvSpPr>
          <p:nvPr userDrawn="1"/>
        </p:nvSpPr>
        <p:spPr bwMode="auto">
          <a:xfrm>
            <a:off x="5556595" y="5365487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FF6D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42" name="Freeform 5"/>
          <p:cNvSpPr>
            <a:spLocks/>
          </p:cNvSpPr>
          <p:nvPr userDrawn="1"/>
        </p:nvSpPr>
        <p:spPr bwMode="auto">
          <a:xfrm>
            <a:off x="6307484" y="5365490"/>
            <a:ext cx="712788" cy="158588"/>
          </a:xfrm>
          <a:custGeom>
            <a:avLst/>
            <a:gdLst>
              <a:gd name="T0" fmla="*/ 0 w 3197"/>
              <a:gd name="T1" fmla="*/ 2666 h 2666"/>
              <a:gd name="T2" fmla="*/ 0 w 3197"/>
              <a:gd name="T3" fmla="*/ 2666 h 2666"/>
              <a:gd name="T4" fmla="*/ 3197 w 3197"/>
              <a:gd name="T5" fmla="*/ 2666 h 2666"/>
              <a:gd name="T6" fmla="*/ 3197 w 3197"/>
              <a:gd name="T7" fmla="*/ 0 h 2666"/>
              <a:gd name="T8" fmla="*/ 0 w 3197"/>
              <a:gd name="T9" fmla="*/ 0 h 2666"/>
              <a:gd name="T10" fmla="*/ 0 w 3197"/>
              <a:gd name="T11" fmla="*/ 2666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7" h="2666">
                <a:moveTo>
                  <a:pt x="0" y="2666"/>
                </a:moveTo>
                <a:lnTo>
                  <a:pt x="0" y="2666"/>
                </a:lnTo>
                <a:lnTo>
                  <a:pt x="3197" y="2666"/>
                </a:lnTo>
                <a:lnTo>
                  <a:pt x="3197" y="0"/>
                </a:lnTo>
                <a:lnTo>
                  <a:pt x="0" y="0"/>
                </a:lnTo>
                <a:lnTo>
                  <a:pt x="0" y="2666"/>
                </a:lnTo>
                <a:close/>
              </a:path>
            </a:pathLst>
          </a:custGeom>
          <a:solidFill>
            <a:srgbClr val="EA288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rgbClr val="000000"/>
              </a:solidFill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4876006"/>
            <a:ext cx="7787207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442392" cy="21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‹nº›</a:t>
            </a:fld>
            <a:endParaRPr lang="pt-BR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pt-BR" sz="4200" b="0" i="0" kern="1200" noProof="0">
          <a:solidFill>
            <a:srgbClr val="00CEFF"/>
          </a:solidFill>
          <a:latin typeface="Simplon Oi Headline"/>
          <a:ea typeface="ＭＳ Ｐゴシック" charset="0"/>
          <a:cs typeface="Simplon Oi Headline"/>
        </a:defRPr>
      </a:lvl1pPr>
    </p:titleStyle>
    <p:bodyStyle>
      <a:lvl1pPr marL="184150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/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1pPr>
      <a:lvl2pPr marL="365125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365125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2pPr>
      <a:lvl3pPr marL="541338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541338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3pPr>
      <a:lvl4pPr marL="717550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717550" algn="l"/>
        </a:tabLst>
        <a:defRPr lang="es-ES_tradnl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4pPr>
      <a:lvl5pPr marL="893763" indent="-176213" algn="l" defTabSz="4572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charset="2"/>
        <a:buChar char="§"/>
        <a:tabLst>
          <a:tab pos="893763" algn="l"/>
        </a:tabLst>
        <a:defRPr lang="pt-BR" sz="1400" kern="1200" smtClean="0">
          <a:solidFill>
            <a:srgbClr val="000000"/>
          </a:solidFill>
          <a:latin typeface="Simplon BP Regular"/>
          <a:ea typeface="ＭＳ Ｐゴシック" charset="0"/>
          <a:cs typeface="Simplon BP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orient="horz" pos="894">
          <p15:clr>
            <a:srgbClr val="F26B43"/>
          </p15:clr>
        </p15:guide>
        <p15:guide id="3" orient="horz" pos="169">
          <p15:clr>
            <a:srgbClr val="F26B43"/>
          </p15:clr>
        </p15:guide>
        <p15:guide id="4" pos="295">
          <p15:clr>
            <a:srgbClr val="F26B43"/>
          </p15:clr>
        </p15:guide>
        <p15:guide id="5" pos="5465">
          <p15:clr>
            <a:srgbClr val="F26B43"/>
          </p15:clr>
        </p15:guide>
        <p15:guide id="6" orient="horz" pos="3072">
          <p15:clr>
            <a:srgbClr val="F26B43"/>
          </p15:clr>
        </p15:guide>
        <p15:guide id="7" orient="horz" pos="6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313" y="274638"/>
            <a:ext cx="6479951" cy="784225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Novo </a:t>
            </a:r>
            <a:r>
              <a:rPr lang="en-US" dirty="0" err="1"/>
              <a:t>Antifraude</a:t>
            </a:r>
            <a:r>
              <a:rPr lang="en-US" dirty="0"/>
              <a:t> </a:t>
            </a:r>
            <a:r>
              <a:rPr lang="en-US" dirty="0" smtClean="0"/>
              <a:t>RAID-FMS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Core Team</a:t>
            </a:r>
            <a:br>
              <a:rPr lang="en-US" dirty="0" smtClean="0"/>
            </a:br>
            <a:r>
              <a:rPr lang="en-US" dirty="0" smtClean="0"/>
              <a:t>26/12/17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130380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revisão do DAS, confirmado impacto de desenvolvimento e testes para as frentes 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Integração,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além do sistema de crédito, implicando no aumento do escopo inicial previsto na etapa de planejamento do Programa Novo Antifraude.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acordo com o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macrocronograma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divulgado pela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na fase de planejamento do Programa (Onda 0), não foi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contemplado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paralelismo entre as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Ondas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PRJ26905 </a:t>
            </a:r>
            <a:r>
              <a:rPr lang="pt-BR" sz="1600" dirty="0"/>
              <a:t>- [Novo Antifraude RAID-FMS] - Onda 3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</a:t>
            </a:r>
            <a:r>
              <a:rPr lang="pt-BR" sz="1000" dirty="0">
                <a:solidFill>
                  <a:schemeClr val="tx1"/>
                </a:solidFill>
              </a:rPr>
              <a:t>novas regras para Oi Total 2P+Fixa R1 1P+Transact Online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1032529"/>
            <a:ext cx="3977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Projeto candidatado na Tribo de Serviços de 02/01 para alinhamento do escopo relacionado ao SOA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alterados em 27/12, após alinhamento entre Fraude e Crédito, atualmente em validação no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pelas Frentes de Trabalho.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Aguardando confirmação da data de término do DSOL do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Transact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até 05/01.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24/01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– Início DSOL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RAID-FMS –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24/01 – Início DSOL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Transact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Experian</a:t>
            </a: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Oval 113"/>
          <p:cNvSpPr>
            <a:spLocks noChangeAspect="1"/>
          </p:cNvSpPr>
          <p:nvPr/>
        </p:nvSpPr>
        <p:spPr>
          <a:xfrm rot="5400000">
            <a:off x="6743817" y="203887"/>
            <a:ext cx="106540" cy="178971"/>
          </a:xfrm>
          <a:prstGeom prst="ellipse">
            <a:avLst/>
          </a:prstGeom>
          <a:solidFill>
            <a:srgbClr val="FFFF00"/>
          </a:solidFill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2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8303"/>
            <a:ext cx="8207375" cy="71278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Agenda </a:t>
            </a:r>
            <a:r>
              <a:rPr lang="pt-BR" sz="3200" dirty="0"/>
              <a:t>de reuniões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6878638" y="640234"/>
            <a:ext cx="1455737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Sexta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69069" y="92268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MANHÃ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69069" y="2979258"/>
            <a:ext cx="311150" cy="186144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/>
          <a:extLst/>
        </p:spPr>
        <p:txBody>
          <a:bodyPr vert="wordArtVert" lIns="46800" rIns="45720"/>
          <a:lstStyle/>
          <a:p>
            <a:pPr marL="196850" indent="-196850" algn="ctr" eaLnBrk="0" hangingPunct="0">
              <a:lnSpc>
                <a:spcPct val="95000"/>
              </a:lnSpc>
              <a:spcBef>
                <a:spcPct val="5000"/>
              </a:spcBef>
              <a:defRPr/>
            </a:pPr>
            <a:r>
              <a:rPr lang="pt-BR" sz="1000" b="1" dirty="0">
                <a:solidFill>
                  <a:prstClr val="white"/>
                </a:solidFill>
                <a:latin typeface="Simplon BP Regular" pitchFamily="2" charset="0"/>
              </a:rPr>
              <a:t>TARDE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302250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Quinta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730625" y="640234"/>
            <a:ext cx="1455738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Quarta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2160588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>
                <a:solidFill>
                  <a:prstClr val="white"/>
                </a:solidFill>
                <a:latin typeface="Simplon BP Regular" pitchFamily="2" charset="0"/>
              </a:rPr>
              <a:t>Terça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582613" y="640234"/>
            <a:ext cx="1454150" cy="206375"/>
          </a:xfrm>
          <a:prstGeom prst="rect">
            <a:avLst/>
          </a:prstGeom>
          <a:solidFill>
            <a:schemeClr val="accent6"/>
          </a:solidFill>
          <a:ln w="38100" algn="ctr">
            <a:solidFill>
              <a:schemeClr val="accent6"/>
            </a:solidFill>
            <a:miter lim="800000"/>
            <a:headEnd/>
            <a:tailEnd/>
          </a:ln>
        </p:spPr>
        <p:txBody>
          <a:bodyPr lIns="46800" rIns="45720" anchor="ctr"/>
          <a:lstStyle>
            <a:lvl1pPr marL="196850" indent="-1968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pt-BR" altLang="pt-BR" sz="1000" b="1" dirty="0">
                <a:solidFill>
                  <a:prstClr val="white"/>
                </a:solidFill>
                <a:latin typeface="Simplon BP Regular" pitchFamily="2" charset="0"/>
              </a:rPr>
              <a:t>Segunda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817563" y="4930676"/>
            <a:ext cx="249237" cy="165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 anchor="ctr"/>
          <a:lstStyle/>
          <a:p>
            <a:pPr algn="ctr" eaLnBrk="0" hangingPunct="0">
              <a:defRPr/>
            </a:pPr>
            <a:endParaRPr 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5" name="CaixaDeTexto 22"/>
          <p:cNvSpPr txBox="1">
            <a:spLocks noChangeArrowheads="1"/>
          </p:cNvSpPr>
          <p:nvPr/>
        </p:nvSpPr>
        <p:spPr bwMode="auto">
          <a:xfrm>
            <a:off x="1084263" y="4917976"/>
            <a:ext cx="701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Presencial</a:t>
            </a:r>
          </a:p>
        </p:txBody>
      </p:sp>
      <p:sp>
        <p:nvSpPr>
          <p:cNvPr id="16" name="CaixaDeTexto 23"/>
          <p:cNvSpPr txBox="1">
            <a:spLocks noChangeArrowheads="1"/>
          </p:cNvSpPr>
          <p:nvPr/>
        </p:nvSpPr>
        <p:spPr bwMode="auto">
          <a:xfrm>
            <a:off x="3175" y="4917976"/>
            <a:ext cx="6445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Legenda: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1898650" y="4930676"/>
            <a:ext cx="247650" cy="163512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algn="ctr"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18" name="CaixaDeTexto 25"/>
          <p:cNvSpPr txBox="1">
            <a:spLocks noChangeArrowheads="1"/>
          </p:cNvSpPr>
          <p:nvPr/>
        </p:nvSpPr>
        <p:spPr bwMode="auto">
          <a:xfrm>
            <a:off x="2133600" y="4917976"/>
            <a:ext cx="13858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Atividade de Preparação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5286327" y="1511499"/>
            <a:ext cx="1454150" cy="946401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Acompanhamento de Pendências – Envio de e-mail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PMO </a:t>
            </a: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Resp. Pendências Abertas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,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3817938" y="4930676"/>
            <a:ext cx="249237" cy="163512"/>
          </a:xfrm>
          <a:prstGeom prst="rect">
            <a:avLst/>
          </a:prstGeom>
          <a:noFill/>
          <a:ln w="12700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endParaRPr lang="pt-BR" altLang="pt-BR" sz="90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1" name="CaixaDeTexto 28"/>
          <p:cNvSpPr txBox="1">
            <a:spLocks noChangeArrowheads="1"/>
          </p:cNvSpPr>
          <p:nvPr/>
        </p:nvSpPr>
        <p:spPr bwMode="auto">
          <a:xfrm>
            <a:off x="4125913" y="4917976"/>
            <a:ext cx="11541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>
                <a:solidFill>
                  <a:prstClr val="black"/>
                </a:solidFill>
                <a:latin typeface="Simplon BP Regular" pitchFamily="2" charset="0"/>
              </a:rPr>
              <a:t>Divulgação Material</a:t>
            </a:r>
          </a:p>
        </p:txBody>
      </p:sp>
      <p:sp>
        <p:nvSpPr>
          <p:cNvPr id="22" name="CaixaDeTexto 33"/>
          <p:cNvSpPr txBox="1">
            <a:spLocks noChangeArrowheads="1"/>
          </p:cNvSpPr>
          <p:nvPr/>
        </p:nvSpPr>
        <p:spPr bwMode="auto">
          <a:xfrm>
            <a:off x="96764" y="2787774"/>
            <a:ext cx="6572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14:00</a:t>
            </a: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82613" y="2968160"/>
            <a:ext cx="1454400" cy="657690"/>
          </a:xfrm>
          <a:prstGeom prst="rect">
            <a:avLst/>
          </a:prstGeom>
          <a:noFill/>
          <a:ln w="15875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Preparação do Material para o Core Team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Semanal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</a:t>
            </a: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endParaRPr lang="pt-BR" alt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2191154" y="2968160"/>
            <a:ext cx="1454150" cy="1861200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Divulgação Ata de Core Team , Cadastramento das Pendências e das Decisões, Premissas e Restrições definidas na reunião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Responsável: PMO </a:t>
            </a:r>
          </a:p>
          <a:p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Membros do Core Team</a:t>
            </a:r>
          </a:p>
        </p:txBody>
      </p:sp>
      <p:sp>
        <p:nvSpPr>
          <p:cNvPr id="25" name="CaixaDeTexto 41"/>
          <p:cNvSpPr txBox="1">
            <a:spLocks noChangeArrowheads="1"/>
          </p:cNvSpPr>
          <p:nvPr/>
        </p:nvSpPr>
        <p:spPr bwMode="auto">
          <a:xfrm>
            <a:off x="96764" y="715608"/>
            <a:ext cx="6588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900" dirty="0" smtClean="0">
                <a:solidFill>
                  <a:schemeClr val="bg1">
                    <a:lumMod val="50000"/>
                  </a:schemeClr>
                </a:solidFill>
                <a:latin typeface="Simplon BP Regular" pitchFamily="2" charset="0"/>
              </a:rPr>
              <a:t>09:00</a:t>
            </a:r>
            <a:endParaRPr lang="pt-BR" altLang="pt-BR" sz="900" dirty="0">
              <a:solidFill>
                <a:schemeClr val="bg1">
                  <a:lumMod val="50000"/>
                </a:schemeClr>
              </a:solidFill>
              <a:latin typeface="Simplon BP Regular" pitchFamily="2" charset="0"/>
            </a:endParaRPr>
          </a:p>
        </p:txBody>
      </p:sp>
      <p:sp>
        <p:nvSpPr>
          <p:cNvPr id="26" name="Rectangle 47"/>
          <p:cNvSpPr>
            <a:spLocks noChangeArrowheads="1"/>
          </p:cNvSpPr>
          <p:nvPr/>
        </p:nvSpPr>
        <p:spPr bwMode="auto">
          <a:xfrm>
            <a:off x="582613" y="3675315"/>
            <a:ext cx="1454150" cy="1165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</a:t>
            </a:r>
            <a:r>
              <a:rPr 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Core Team</a:t>
            </a:r>
          </a:p>
          <a:p>
            <a:pPr eaLnBrk="0">
              <a:defRPr/>
            </a:pPr>
            <a:endParaRPr lang="pt-BR" sz="900" b="1" dirty="0" smtClean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Periodicidade: Semanal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GPs, CT, CF,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Gestão 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e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7" name="Rectangle 68"/>
          <p:cNvSpPr>
            <a:spLocks noChangeArrowheads="1"/>
          </p:cNvSpPr>
          <p:nvPr/>
        </p:nvSpPr>
        <p:spPr bwMode="auto">
          <a:xfrm>
            <a:off x="6878638" y="923798"/>
            <a:ext cx="1454150" cy="726589"/>
          </a:xfrm>
          <a:prstGeom prst="rect">
            <a:avLst/>
          </a:prstGeom>
          <a:noFill/>
          <a:ln w="15875">
            <a:solidFill>
              <a:srgbClr val="FF99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t" anchorCtr="1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Envio do Status </a:t>
            </a:r>
            <a:r>
              <a:rPr lang="pt-BR" altLang="pt-BR" sz="900" b="1" dirty="0" err="1">
                <a:solidFill>
                  <a:prstClr val="black"/>
                </a:solidFill>
                <a:latin typeface="Simplon BP Regular" pitchFamily="2" charset="0"/>
              </a:rPr>
              <a:t>Report</a:t>
            </a:r>
            <a:r>
              <a:rPr lang="pt-BR" altLang="pt-BR" sz="900" b="1" dirty="0">
                <a:solidFill>
                  <a:prstClr val="black"/>
                </a:solidFill>
                <a:latin typeface="Simplon BP Regular" pitchFamily="2" charset="0"/>
              </a:rPr>
              <a:t> pelos Fornecedores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Público: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PMO, GPs e </a:t>
            </a:r>
            <a:r>
              <a:rPr lang="pt-BR" alt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endParaRPr lang="pt-BR" alt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6879975" y="1747197"/>
            <a:ext cx="1454400" cy="10667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6"/>
            </a:solidFill>
            <a:prstDash val="solid"/>
            <a:miter lim="800000"/>
            <a:headEnd/>
            <a:tailEnd/>
          </a:ln>
          <a:effectLst/>
          <a:extLst/>
        </p:spPr>
        <p:txBody>
          <a:bodyPr lIns="18000" rIns="18000"/>
          <a:lstStyle/>
          <a:p>
            <a:pPr eaLnBrk="0">
              <a:defRPr/>
            </a:pPr>
            <a:r>
              <a:rPr lang="pt-BR" sz="900" b="1" dirty="0">
                <a:solidFill>
                  <a:prstClr val="black"/>
                </a:solidFill>
                <a:latin typeface="Simplon BP Regular" pitchFamily="2" charset="0"/>
              </a:rPr>
              <a:t>Reunião de Status com fornecedores </a:t>
            </a:r>
          </a:p>
          <a:p>
            <a:pPr eaLnBrk="0">
              <a:defRPr/>
            </a:pPr>
            <a:endParaRPr 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Participa: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GP, CT, Gestão 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de Testes, </a:t>
            </a:r>
            <a:r>
              <a:rPr lang="pt-BR" sz="900" dirty="0" err="1">
                <a:solidFill>
                  <a:prstClr val="black"/>
                </a:solidFill>
                <a:latin typeface="Simplon BP Regular" pitchFamily="2" charset="0"/>
              </a:rPr>
              <a:t>RTs</a:t>
            </a:r>
            <a:r>
              <a:rPr lang="pt-BR" sz="900" dirty="0">
                <a:solidFill>
                  <a:prstClr val="black"/>
                </a:solidFill>
                <a:latin typeface="Simplon BP Regular" pitchFamily="2" charset="0"/>
              </a:rPr>
              <a:t> </a:t>
            </a:r>
            <a:r>
              <a:rPr lang="pt-BR" sz="900" dirty="0" smtClean="0">
                <a:solidFill>
                  <a:prstClr val="black"/>
                </a:solidFill>
                <a:latin typeface="Simplon BP Regular" pitchFamily="2" charset="0"/>
              </a:rPr>
              <a:t>e PMO</a:t>
            </a:r>
            <a:endParaRPr lang="pt-BR" sz="900" i="1" kern="0" dirty="0">
              <a:solidFill>
                <a:prstClr val="black"/>
              </a:solidFill>
              <a:latin typeface="Simplon BP Regular" pitchFamily="2" charset="0"/>
            </a:endParaRPr>
          </a:p>
          <a:p>
            <a:pPr eaLnBrk="0">
              <a:defRPr/>
            </a:pP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Foco: Cronograma, Riscos, </a:t>
            </a:r>
            <a:r>
              <a:rPr lang="pt-BR" sz="900" i="1" kern="0" dirty="0" err="1">
                <a:solidFill>
                  <a:prstClr val="black"/>
                </a:solidFill>
                <a:latin typeface="Simplon BP Regular" pitchFamily="2" charset="0"/>
              </a:rPr>
              <a:t>Issues</a:t>
            </a:r>
            <a:r>
              <a:rPr lang="pt-BR" sz="900" i="1" kern="0" dirty="0">
                <a:solidFill>
                  <a:prstClr val="black"/>
                </a:solidFill>
                <a:latin typeface="Simplon BP Regular" pitchFamily="2" charset="0"/>
              </a:rPr>
              <a:t> e Pendências</a:t>
            </a:r>
            <a:endParaRPr lang="pt-BR" sz="900" dirty="0">
              <a:solidFill>
                <a:prstClr val="black"/>
              </a:solidFill>
              <a:latin typeface="Simplon BP Regular" pitchFamily="2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859744" y="3977554"/>
            <a:ext cx="1454150" cy="862301"/>
          </a:xfrm>
          <a:prstGeom prst="rect">
            <a:avLst/>
          </a:prstGeom>
          <a:noFill/>
          <a:ln w="15875">
            <a:solidFill>
              <a:srgbClr val="FF954D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0" bIns="36000" anchor="ctr" anchorCtr="0"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hangingPunct="1"/>
            <a:r>
              <a:rPr lang="pt-BR" altLang="pt-BR" sz="900" b="1" dirty="0" smtClean="0">
                <a:solidFill>
                  <a:prstClr val="black"/>
                </a:solidFill>
                <a:latin typeface="Simplon BP Regular" pitchFamily="2" charset="0"/>
              </a:rPr>
              <a:t>Acompanhamento e Atualização de Pendências para Core Team</a:t>
            </a:r>
          </a:p>
          <a:p>
            <a:pPr hangingPunct="1"/>
            <a:endParaRPr lang="pt-BR" altLang="pt-BR" sz="900" b="1" dirty="0">
              <a:solidFill>
                <a:prstClr val="black"/>
              </a:solidFill>
              <a:latin typeface="Simplon BP Regular" pitchFamily="2" charset="0"/>
            </a:endParaRPr>
          </a:p>
          <a:p>
            <a:pPr hangingPunct="1"/>
            <a:r>
              <a:rPr lang="pt-BR" altLang="pt-BR" sz="900" dirty="0">
                <a:solidFill>
                  <a:prstClr val="black"/>
                </a:solidFill>
                <a:latin typeface="Simplon BP Regular" pitchFamily="2" charset="0"/>
              </a:rPr>
              <a:t>Resp.: </a:t>
            </a:r>
            <a:r>
              <a:rPr lang="pt-BR" altLang="pt-BR" sz="900" dirty="0" smtClean="0">
                <a:solidFill>
                  <a:prstClr val="black"/>
                </a:solidFill>
                <a:latin typeface="Simplon BP Regular" pitchFamily="2" charset="0"/>
              </a:rPr>
              <a:t>Responsável pelas pendências em Aberto</a:t>
            </a:r>
          </a:p>
        </p:txBody>
      </p:sp>
    </p:spTree>
    <p:extLst>
      <p:ext uri="{BB962C8B-B14F-4D97-AF65-F5344CB8AC3E}">
        <p14:creationId xmlns:p14="http://schemas.microsoft.com/office/powerpoint/2010/main" val="416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pt-BR" sz="3200" dirty="0" smtClean="0"/>
              <a:t>Organograma</a:t>
            </a:r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MATERIAL CONFIDENCIAL  |  SLIDE Nº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Rectangle 36"/>
          <p:cNvSpPr/>
          <p:nvPr/>
        </p:nvSpPr>
        <p:spPr>
          <a:xfrm>
            <a:off x="4772432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dirty="0">
                <a:latin typeface="Simplon BP Regular"/>
                <a:cs typeface="Simplon BP Regular"/>
              </a:rPr>
              <a:t>INTEGRAÇÔES TI </a:t>
            </a:r>
            <a:endParaRPr lang="pt-BR" sz="1100" b="1" dirty="0" smtClean="0"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>
                <a:latin typeface="Simplon BP Regular"/>
                <a:cs typeface="Simplon BP Regular"/>
              </a:rPr>
              <a:t>Eduardo 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23499" y="1001339"/>
            <a:ext cx="6691573" cy="360000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plon BP Regular"/>
                <a:cs typeface="Simplon BP Regular"/>
              </a:rPr>
              <a:t>SPONSOR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>
                <a:solidFill>
                  <a:srgbClr val="FFFFFF"/>
                </a:solidFill>
                <a:latin typeface="Simplon BP Regular"/>
                <a:cs typeface="Simplon BP Regular"/>
              </a:rPr>
              <a:t>Gaspar Carreira / André </a:t>
            </a:r>
            <a:r>
              <a:rPr lang="pt-BR" sz="1100" kern="0" dirty="0" err="1">
                <a:solidFill>
                  <a:srgbClr val="FFFFFF"/>
                </a:solidFill>
                <a:latin typeface="Simplon BP Regular"/>
                <a:cs typeface="Simplon BP Regular"/>
              </a:rPr>
              <a:t>Ituassú</a:t>
            </a:r>
            <a:endParaRPr lang="pt-BR" sz="1100" kern="0" dirty="0">
              <a:solidFill>
                <a:srgbClr val="FFFFFF"/>
              </a:solidFill>
              <a:latin typeface="Simplon BP Regular"/>
              <a:cs typeface="Simplon BP Regular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18392" y="2283718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ARQ. SOLUÇÕES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 smtClean="0">
                <a:latin typeface="Simplon BP Regular"/>
                <a:cs typeface="Simplon BP Regular"/>
              </a:rPr>
              <a:t>Marcelus</a:t>
            </a:r>
            <a:r>
              <a:rPr lang="pt-BR" sz="1100" kern="0" dirty="0" smtClean="0">
                <a:latin typeface="Simplon BP Regular"/>
                <a:cs typeface="Simplon BP Regular"/>
              </a:rPr>
              <a:t> Silva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72432" y="1887484"/>
            <a:ext cx="264264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pt-BR" sz="12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T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ÉCNICA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100" kern="0" dirty="0" err="1" smtClean="0">
                <a:latin typeface="Simplon BP Regular"/>
                <a:cs typeface="Simplon BP Regular"/>
              </a:rPr>
              <a:t>Frossard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18392" y="1887484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200" b="1" kern="0" dirty="0">
                <a:latin typeface="Simplon BP Regular"/>
                <a:cs typeface="Simplon BP Regular"/>
              </a:rPr>
              <a:t>PMO</a:t>
            </a:r>
          </a:p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kern="0" dirty="0" smtClean="0">
                <a:latin typeface="Simplon BP Regular"/>
                <a:cs typeface="Simplon BP Regular"/>
              </a:rPr>
              <a:t>Adriana Almeida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6119073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Planej.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Paulo Lyra/Fabian</a:t>
            </a:r>
          </a:p>
        </p:txBody>
      </p:sp>
      <p:sp>
        <p:nvSpPr>
          <p:cNvPr id="14" name="Rectangle 36"/>
          <p:cNvSpPr/>
          <p:nvPr/>
        </p:nvSpPr>
        <p:spPr>
          <a:xfrm>
            <a:off x="4772432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Solução AF/Dados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r>
              <a:rPr lang="pt-BR" sz="1100" dirty="0">
                <a:latin typeface="Simplon BP Regular"/>
                <a:cs typeface="Simplon BP Regular"/>
              </a:rPr>
              <a:t> </a:t>
            </a:r>
            <a:r>
              <a:rPr lang="pt-BR" sz="1100" dirty="0" smtClean="0">
                <a:latin typeface="Simplon BP Regular"/>
                <a:cs typeface="Simplon BP Regular"/>
              </a:rPr>
              <a:t>Carlos</a:t>
            </a:r>
            <a:endParaRPr lang="pt-BR" sz="1100" kern="0" dirty="0">
              <a:latin typeface="Simplon BP Regular"/>
              <a:cs typeface="Simplon BP Regular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23055" y="1439581"/>
            <a:ext cx="6691572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GP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Leandro </a:t>
            </a:r>
            <a:r>
              <a:rPr lang="pt-BR" sz="1200" kern="0" dirty="0" err="1" smtClean="0">
                <a:latin typeface="Simplon BP Regular"/>
                <a:cs typeface="Simplon BP Regular"/>
              </a:rPr>
              <a:t>Frossard</a:t>
            </a:r>
            <a:endParaRPr lang="pt-BR" sz="1200" b="1" kern="0" dirty="0">
              <a:latin typeface="Simplon BP Regular"/>
              <a:cs typeface="Simplon BP Regular"/>
            </a:endParaRPr>
          </a:p>
        </p:txBody>
      </p:sp>
      <p:sp>
        <p:nvSpPr>
          <p:cNvPr id="17" name="CaixaDeTexto 219"/>
          <p:cNvSpPr txBox="1"/>
          <p:nvPr/>
        </p:nvSpPr>
        <p:spPr>
          <a:xfrm>
            <a:off x="582860" y="4906672"/>
            <a:ext cx="641997" cy="249748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algn="ctr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11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pPr algn="l"/>
            <a:r>
              <a:rPr lang="pt-BR" sz="800" dirty="0"/>
              <a:t>Não Alocado</a:t>
            </a:r>
          </a:p>
        </p:txBody>
      </p:sp>
      <p:sp>
        <p:nvSpPr>
          <p:cNvPr id="18" name="CaixaDeTexto 220"/>
          <p:cNvSpPr txBox="1"/>
          <p:nvPr/>
        </p:nvSpPr>
        <p:spPr>
          <a:xfrm>
            <a:off x="1371375" y="4928121"/>
            <a:ext cx="1109599" cy="206851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>
            <a:defPPr>
              <a:defRPr lang="en-US"/>
            </a:defPPr>
            <a:lvl1pPr marR="0" lvl="0" indent="0" defTabSz="91440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defRPr>
            </a:lvl1pPr>
          </a:lstStyle>
          <a:p>
            <a:r>
              <a:rPr lang="pt-BR" dirty="0"/>
              <a:t>Alocação não atende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23499" y="1887484"/>
            <a:ext cx="2642481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COORDENAÇÃO </a:t>
            </a:r>
            <a:r>
              <a:rPr kumimoji="0" lang="es-ES_tradnl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implon BP Regular"/>
                <a:cs typeface="Simplon BP Regular"/>
              </a:rPr>
              <a:t>FUNCIONAL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21" name="Rectangle 30"/>
          <p:cNvSpPr/>
          <p:nvPr/>
        </p:nvSpPr>
        <p:spPr>
          <a:xfrm>
            <a:off x="2070141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Unidade de Venda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Debora Farias</a:t>
            </a:r>
          </a:p>
        </p:txBody>
      </p:sp>
      <p:sp>
        <p:nvSpPr>
          <p:cNvPr id="22" name="Rectangle 36"/>
          <p:cNvSpPr/>
          <p:nvPr/>
        </p:nvSpPr>
        <p:spPr>
          <a:xfrm>
            <a:off x="723500" y="230302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PREVENÇÂO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Rodrigo Freitas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7481190" y="1439581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lvl="0"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GP 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481190" y="1001339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SPONSOR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Alexsandra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481190" y="188748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pt-BR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COORDENAÇ</a:t>
            </a:r>
            <a:r>
              <a:rPr kumimoji="0" lang="es-ES_tradnl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implon BP Regular"/>
                <a:cs typeface="Simplon BP Regular"/>
              </a:rPr>
              <a:t>ÃO</a:t>
            </a:r>
            <a:endParaRPr kumimoji="0" lang="pt-B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Placido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Cavalcante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 flipH="1">
            <a:off x="7481189" y="705575"/>
            <a:ext cx="1197672" cy="295764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30" charset="0"/>
              <a:buNone/>
              <a:tabLst/>
              <a:defRPr/>
            </a:pPr>
            <a:r>
              <a:rPr lang="pt-BR" sz="1200" b="1" kern="0" dirty="0" smtClean="0">
                <a:latin typeface="Simplon BP Regular"/>
                <a:cs typeface="Simplon BP Regular"/>
              </a:rPr>
              <a:t>Integrador (</a:t>
            </a:r>
            <a:r>
              <a:rPr lang="pt-BR" sz="1200" b="1" kern="0" dirty="0" err="1" smtClean="0">
                <a:latin typeface="Simplon BP Regular"/>
                <a:cs typeface="Simplon BP Regular"/>
              </a:rPr>
              <a:t>WeDo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)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723499" y="705575"/>
            <a:ext cx="6691573" cy="295764"/>
          </a:xfrm>
          <a:prstGeom prst="rect">
            <a:avLst/>
          </a:prstGeom>
          <a:noFill/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b"/>
          <a:lstStyle/>
          <a:p>
            <a:pPr marL="0" marR="0" lvl="0" indent="0" algn="ctr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s-ES_tradnl" sz="1200" b="1" kern="0" dirty="0" smtClean="0">
                <a:latin typeface="Simplon BP Regular"/>
                <a:cs typeface="Simplon BP Regular"/>
              </a:rPr>
              <a:t>OI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implon BP Regular"/>
              <a:cs typeface="Simplon BP Regular"/>
            </a:endParaRPr>
          </a:p>
        </p:txBody>
      </p:sp>
      <p:sp>
        <p:nvSpPr>
          <p:cNvPr id="28" name="Elipse 217"/>
          <p:cNvSpPr/>
          <p:nvPr/>
        </p:nvSpPr>
        <p:spPr>
          <a:xfrm>
            <a:off x="457200" y="495954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lipse 222"/>
          <p:cNvSpPr/>
          <p:nvPr/>
        </p:nvSpPr>
        <p:spPr>
          <a:xfrm>
            <a:off x="1250015" y="4959546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0"/>
          <p:cNvSpPr/>
          <p:nvPr/>
        </p:nvSpPr>
        <p:spPr>
          <a:xfrm>
            <a:off x="6119073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Projetos INFRA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Wagner Veloso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1" name="Rectangle 36"/>
          <p:cNvSpPr/>
          <p:nvPr/>
        </p:nvSpPr>
        <p:spPr>
          <a:xfrm>
            <a:off x="4772432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SCORE EXT. e TV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Leandro </a:t>
            </a:r>
            <a:r>
              <a:rPr lang="pt-BR" sz="1100" dirty="0" err="1">
                <a:latin typeface="Simplon BP Regular"/>
                <a:cs typeface="Simplon BP Regular"/>
              </a:rPr>
              <a:t>Frossard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32" name="Rectangle 30"/>
          <p:cNvSpPr/>
          <p:nvPr/>
        </p:nvSpPr>
        <p:spPr>
          <a:xfrm>
            <a:off x="2070141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Treinamento/BPO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Cezar Fernandes</a:t>
            </a:r>
          </a:p>
        </p:txBody>
      </p:sp>
      <p:sp>
        <p:nvSpPr>
          <p:cNvPr id="33" name="Rectangle 36"/>
          <p:cNvSpPr/>
          <p:nvPr/>
        </p:nvSpPr>
        <p:spPr>
          <a:xfrm>
            <a:off x="723500" y="2718564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DETECÇÂO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Kleyton</a:t>
            </a:r>
            <a:r>
              <a:rPr lang="pt-BR" sz="1100" dirty="0">
                <a:latin typeface="Simplon BP Regular"/>
                <a:cs typeface="Simplon BP Regular"/>
              </a:rPr>
              <a:t> Soares</a:t>
            </a:r>
          </a:p>
        </p:txBody>
      </p:sp>
      <p:sp>
        <p:nvSpPr>
          <p:cNvPr id="34" name="Rectangle 30"/>
          <p:cNvSpPr/>
          <p:nvPr/>
        </p:nvSpPr>
        <p:spPr>
          <a:xfrm>
            <a:off x="6119073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Sistemas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Christiano Maia</a:t>
            </a:r>
          </a:p>
        </p:txBody>
      </p:sp>
      <p:sp>
        <p:nvSpPr>
          <p:cNvPr id="35" name="Rectangle 30"/>
          <p:cNvSpPr/>
          <p:nvPr/>
        </p:nvSpPr>
        <p:spPr>
          <a:xfrm>
            <a:off x="2070141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Fraude Interna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Iran</a:t>
            </a:r>
          </a:p>
        </p:txBody>
      </p:sp>
      <p:sp>
        <p:nvSpPr>
          <p:cNvPr id="36" name="Rectangle 36"/>
          <p:cNvSpPr/>
          <p:nvPr/>
        </p:nvSpPr>
        <p:spPr>
          <a:xfrm>
            <a:off x="723500" y="314181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VENDAS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TBD</a:t>
            </a:r>
          </a:p>
        </p:txBody>
      </p:sp>
      <p:sp>
        <p:nvSpPr>
          <p:cNvPr id="37" name="Rectangle 30"/>
          <p:cNvSpPr/>
          <p:nvPr/>
        </p:nvSpPr>
        <p:spPr>
          <a:xfrm>
            <a:off x="6119073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Segurança NDS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Flavio de Jesus</a:t>
            </a:r>
          </a:p>
        </p:txBody>
      </p:sp>
      <p:sp>
        <p:nvSpPr>
          <p:cNvPr id="38" name="Rectangle 36"/>
          <p:cNvSpPr/>
          <p:nvPr/>
        </p:nvSpPr>
        <p:spPr>
          <a:xfrm>
            <a:off x="4772432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 smtClean="0">
                <a:latin typeface="Simplon BP Regular"/>
                <a:cs typeface="Simplon BP Regular"/>
              </a:rPr>
              <a:t>Gestão de Testes</a:t>
            </a:r>
            <a:endParaRPr lang="pt-BR" sz="1100" b="1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kumimoji="0" lang="pt-B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implon BP Regular"/>
                <a:ea typeface="MS Gothic" charset="-128"/>
                <a:cs typeface="Simplon BP Regular"/>
              </a:rPr>
              <a:t>Luciana (Link)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implon BP Regular"/>
              <a:ea typeface="MS Gothic" charset="-128"/>
              <a:cs typeface="Simplon BP Regular"/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723500" y="3555805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CRÉDITO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smtClean="0">
                <a:latin typeface="Simplon BP Regular"/>
                <a:cs typeface="Simplon BP Regular"/>
              </a:rPr>
              <a:t>Frederico </a:t>
            </a:r>
            <a:r>
              <a:rPr lang="pt-BR" sz="1100" dirty="0" err="1" smtClean="0">
                <a:latin typeface="Simplon BP Regular"/>
                <a:cs typeface="Simplon BP Regular"/>
              </a:rPr>
              <a:t>Basili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6119073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Intel.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Eduardo Fernandes</a:t>
            </a:r>
          </a:p>
        </p:txBody>
      </p:sp>
      <p:sp>
        <p:nvSpPr>
          <p:cNvPr id="42" name="Rectangle 36"/>
          <p:cNvSpPr/>
          <p:nvPr/>
        </p:nvSpPr>
        <p:spPr>
          <a:xfrm>
            <a:off x="4772432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Infra e Operações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 err="1">
                <a:latin typeface="Simplon BP Regular"/>
                <a:cs typeface="Simplon BP Regular"/>
              </a:rPr>
              <a:t>Judney</a:t>
            </a:r>
            <a:r>
              <a:rPr lang="pt-BR" sz="1100" dirty="0">
                <a:latin typeface="Simplon BP Regular"/>
                <a:cs typeface="Simplon BP Regular"/>
              </a:rPr>
              <a:t>/</a:t>
            </a:r>
            <a:r>
              <a:rPr lang="pt-BR" sz="1100" dirty="0" err="1">
                <a:latin typeface="Simplon BP Regular"/>
                <a:cs typeface="Simplon BP Regular"/>
              </a:rPr>
              <a:t>Antonio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723500" y="3974368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UTC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Ariane Carla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481190" y="230302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Funcional</a:t>
            </a:r>
            <a:endParaRPr lang="pt-BR" sz="1100" b="1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Luiz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Bráz</a:t>
            </a: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 PT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481190" y="2718564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 smtClean="0">
                <a:solidFill>
                  <a:schemeClr val="bg1"/>
                </a:solidFill>
                <a:latin typeface="Simplon BP Regular"/>
                <a:cs typeface="Simplon BP Regular"/>
              </a:rPr>
              <a:t>Arq. </a:t>
            </a: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Técnico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André </a:t>
            </a:r>
            <a:r>
              <a:rPr lang="pt-BR" sz="1100" kern="0" dirty="0" err="1">
                <a:solidFill>
                  <a:schemeClr val="bg1"/>
                </a:solidFill>
                <a:latin typeface="Simplon BP Regular"/>
                <a:cs typeface="Simplon BP Regular"/>
              </a:rPr>
              <a:t>Jacomino</a:t>
            </a:r>
            <a:endParaRPr lang="pt-BR" sz="1100" kern="0" dirty="0">
              <a:solidFill>
                <a:schemeClr val="bg1"/>
              </a:solidFill>
              <a:latin typeface="Simplon BP Regular"/>
              <a:cs typeface="Simplon BP Regular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7481190" y="3141817"/>
            <a:ext cx="1197673" cy="360000"/>
          </a:xfrm>
          <a:prstGeom prst="rect">
            <a:avLst/>
          </a:prstGeom>
          <a:solidFill>
            <a:schemeClr val="tx2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b="1" kern="0" dirty="0">
                <a:solidFill>
                  <a:schemeClr val="bg1"/>
                </a:solidFill>
                <a:latin typeface="Simplon BP Regular"/>
                <a:cs typeface="Simplon BP Regular"/>
              </a:rPr>
              <a:t>Infra/DBA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100" kern="0" dirty="0">
                <a:solidFill>
                  <a:schemeClr val="bg1"/>
                </a:solidFill>
                <a:latin typeface="Simplon BP Regular"/>
                <a:cs typeface="Simplon BP Regular"/>
              </a:rPr>
              <a:t>Leonardo Martins</a:t>
            </a:r>
          </a:p>
        </p:txBody>
      </p:sp>
      <p:sp>
        <p:nvSpPr>
          <p:cNvPr id="51" name="Rectangle 36"/>
          <p:cNvSpPr/>
          <p:nvPr/>
        </p:nvSpPr>
        <p:spPr>
          <a:xfrm>
            <a:off x="6119073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Seg. de Acessos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Amaury </a:t>
            </a:r>
            <a:r>
              <a:rPr lang="pt-BR" sz="1100" dirty="0" err="1">
                <a:latin typeface="Simplon BP Regular"/>
                <a:cs typeface="Simplon BP Regular"/>
              </a:rPr>
              <a:t>Araujo</a:t>
            </a:r>
            <a:endParaRPr lang="pt-BR" sz="1100" dirty="0">
              <a:latin typeface="Simplon BP Regular"/>
              <a:cs typeface="Simplon BP Regular"/>
            </a:endParaRPr>
          </a:p>
        </p:txBody>
      </p:sp>
      <p:sp>
        <p:nvSpPr>
          <p:cNvPr id="52" name="Rectangle 36"/>
          <p:cNvSpPr/>
          <p:nvPr/>
        </p:nvSpPr>
        <p:spPr>
          <a:xfrm>
            <a:off x="4756956" y="4376697"/>
            <a:ext cx="1296000" cy="3600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mpd="sng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b="1" dirty="0">
                <a:latin typeface="Simplon BP Regular"/>
                <a:cs typeface="Simplon BP Regular"/>
              </a:rPr>
              <a:t>DATA LAKE</a:t>
            </a:r>
          </a:p>
          <a:p>
            <a:pPr algn="ctr" defTabSz="622300">
              <a:lnSpc>
                <a:spcPts val="1200"/>
              </a:lnSpc>
              <a:spcBef>
                <a:spcPct val="0"/>
              </a:spcBef>
              <a:buClr>
                <a:srgbClr val="000000"/>
              </a:buClr>
              <a:buSzPct val="100000"/>
            </a:pPr>
            <a:r>
              <a:rPr lang="pt-BR" sz="1100" dirty="0">
                <a:latin typeface="Simplon BP Regular"/>
                <a:cs typeface="Simplon BP Regular"/>
              </a:rPr>
              <a:t>Thiago Jordão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3412823" y="269216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 smtClean="0">
                <a:latin typeface="Simplon BP Regular"/>
                <a:cs typeface="Simplon BP Regular"/>
              </a:rPr>
              <a:t>Relacionamento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Marcio Cesar</a:t>
            </a: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3404808" y="352324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TML Releases</a:t>
            </a: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>
                <a:latin typeface="Simplon BP Regular"/>
                <a:cs typeface="Simplon BP Regular"/>
              </a:rPr>
              <a:t>Sabrina Mota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404808" y="3107707"/>
            <a:ext cx="1296000" cy="360000"/>
          </a:xfrm>
          <a:prstGeom prst="rect">
            <a:avLst/>
          </a:prstGeom>
          <a:solidFill>
            <a:schemeClr val="accent6"/>
          </a:solidFill>
          <a:ln w="12700" cmpd="sng">
            <a:noFill/>
            <a:prstDash val="solid"/>
            <a:miter lim="800000"/>
            <a:headEnd/>
            <a:tailEnd/>
          </a:ln>
          <a:effectLst/>
        </p:spPr>
        <p:txBody>
          <a:bodyPr wrap="none" lIns="36000" rIns="36000" anchor="ctr"/>
          <a:lstStyle/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b="1" kern="0" dirty="0">
                <a:latin typeface="Simplon BP Regular"/>
                <a:cs typeface="Simplon BP Regular"/>
              </a:rPr>
              <a:t>Transição </a:t>
            </a:r>
            <a:r>
              <a:rPr lang="pt-BR" sz="1200" b="1" kern="0" dirty="0" smtClean="0">
                <a:latin typeface="Simplon BP Regular"/>
                <a:cs typeface="Simplon BP Regular"/>
              </a:rPr>
              <a:t>Prod.</a:t>
            </a:r>
            <a:endParaRPr lang="pt-BR" sz="1200" b="1" kern="0" dirty="0">
              <a:latin typeface="Simplon BP Regular"/>
              <a:cs typeface="Simplon BP Regular"/>
            </a:endParaRPr>
          </a:p>
          <a:p>
            <a:pPr algn="ctr" defTabSz="914400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pt-BR" sz="1200" kern="0" dirty="0" smtClean="0">
                <a:latin typeface="Simplon BP Regular"/>
                <a:cs typeface="Simplon BP Regular"/>
              </a:rPr>
              <a:t>Camila Costa</a:t>
            </a:r>
            <a:endParaRPr lang="pt-BR" sz="1200" kern="0" dirty="0">
              <a:latin typeface="Simplon BP Regular"/>
              <a:cs typeface="Simplon BP Regular"/>
            </a:endParaRPr>
          </a:p>
        </p:txBody>
      </p:sp>
      <p:sp>
        <p:nvSpPr>
          <p:cNvPr id="48" name="Elipse 217"/>
          <p:cNvSpPr/>
          <p:nvPr/>
        </p:nvSpPr>
        <p:spPr>
          <a:xfrm>
            <a:off x="5892885" y="336385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Elipse 217"/>
          <p:cNvSpPr/>
          <p:nvPr/>
        </p:nvSpPr>
        <p:spPr>
          <a:xfrm>
            <a:off x="5892885" y="37530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Elipse 217"/>
          <p:cNvSpPr/>
          <p:nvPr/>
        </p:nvSpPr>
        <p:spPr>
          <a:xfrm>
            <a:off x="5892885" y="459035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Elipse 217"/>
          <p:cNvSpPr/>
          <p:nvPr/>
        </p:nvSpPr>
        <p:spPr>
          <a:xfrm>
            <a:off x="4539269" y="372387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>
            <a:normAutofit fontScale="2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200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703321" y="1200110"/>
            <a:ext cx="1479366" cy="597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PRJ00024387</a:t>
            </a:r>
          </a:p>
          <a:p>
            <a:pPr algn="ctr"/>
            <a:r>
              <a:rPr lang="pt-BR" sz="900" dirty="0"/>
              <a:t>Projeto: Novo Antifraude RAID-FMS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589050" y="2058083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PRJ00024506</a:t>
            </a:r>
          </a:p>
          <a:p>
            <a:pPr algn="ctr"/>
            <a:r>
              <a:rPr lang="pt-BR" sz="900" dirty="0"/>
              <a:t>Aquisição Infra Novo Antifraude RAID-FMS 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2484393" y="2056125"/>
            <a:ext cx="1683481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PRJ00024931</a:t>
            </a:r>
          </a:p>
          <a:p>
            <a:pPr algn="ctr"/>
            <a:r>
              <a:rPr lang="pt-BR" sz="900" dirty="0"/>
              <a:t>Aquisição Infra de Produção do Novo Antifraude RAID-FMS 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4891375" y="2056125"/>
            <a:ext cx="1485894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PRJ00026001</a:t>
            </a:r>
          </a:p>
          <a:p>
            <a:pPr algn="ctr"/>
            <a:r>
              <a:rPr lang="pt-BR" sz="900" dirty="0"/>
              <a:t>Aquisição Infra </a:t>
            </a:r>
            <a:r>
              <a:rPr lang="pt-BR" sz="900" dirty="0" err="1"/>
              <a:t>Hadoop</a:t>
            </a:r>
            <a:r>
              <a:rPr lang="pt-BR" sz="900" dirty="0"/>
              <a:t> para o Novo Antifraude RAID-FMS 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7160405" y="204706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PRJ00025887</a:t>
            </a:r>
          </a:p>
          <a:p>
            <a:pPr algn="ctr"/>
            <a:r>
              <a:rPr lang="pt-BR" sz="900" b="1" dirty="0"/>
              <a:t>[Novo Antifraude RAID-FMS] - Onda 1</a:t>
            </a:r>
            <a:endParaRPr lang="pt-BR" sz="900" dirty="0"/>
          </a:p>
        </p:txBody>
      </p:sp>
      <p:sp>
        <p:nvSpPr>
          <p:cNvPr id="10" name="Retângulo Arredondado 9"/>
          <p:cNvSpPr/>
          <p:nvPr/>
        </p:nvSpPr>
        <p:spPr>
          <a:xfrm>
            <a:off x="468617" y="3454648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PRJ00025351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68617" y="445395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PRJ00025837</a:t>
            </a:r>
          </a:p>
          <a:p>
            <a:pPr algn="ctr"/>
            <a:r>
              <a:rPr lang="pt-BR" sz="900" b="1" dirty="0"/>
              <a:t>[Novo Antifraude RAID-FMS] - Onda 2</a:t>
            </a:r>
            <a:endParaRPr lang="pt-BR" sz="900" dirty="0"/>
          </a:p>
        </p:txBody>
      </p:sp>
      <p:cxnSp>
        <p:nvCxnSpPr>
          <p:cNvPr id="13" name="Conector reto 12"/>
          <p:cNvCxnSpPr>
            <a:stCxn id="5" idx="0"/>
            <a:endCxn id="4" idx="2"/>
          </p:cNvCxnSpPr>
          <p:nvPr/>
        </p:nvCxnSpPr>
        <p:spPr>
          <a:xfrm flipV="1">
            <a:off x="1266687" y="1797736"/>
            <a:ext cx="3176317" cy="260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0"/>
            <a:endCxn id="4" idx="2"/>
          </p:cNvCxnSpPr>
          <p:nvPr/>
        </p:nvCxnSpPr>
        <p:spPr>
          <a:xfrm flipV="1">
            <a:off x="3326134" y="1797736"/>
            <a:ext cx="1116870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8" idx="0"/>
            <a:endCxn id="4" idx="2"/>
          </p:cNvCxnSpPr>
          <p:nvPr/>
        </p:nvCxnSpPr>
        <p:spPr>
          <a:xfrm flipH="1" flipV="1">
            <a:off x="4443004" y="1797736"/>
            <a:ext cx="1191318" cy="25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0"/>
            <a:endCxn id="4" idx="2"/>
          </p:cNvCxnSpPr>
          <p:nvPr/>
        </p:nvCxnSpPr>
        <p:spPr>
          <a:xfrm flipH="1" flipV="1">
            <a:off x="4443004" y="1797736"/>
            <a:ext cx="3395038" cy="24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1" idx="0"/>
            <a:endCxn id="10" idx="2"/>
          </p:cNvCxnSpPr>
          <p:nvPr/>
        </p:nvCxnSpPr>
        <p:spPr>
          <a:xfrm flipV="1">
            <a:off x="1146254" y="4003288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Arredondado 9"/>
          <p:cNvSpPr/>
          <p:nvPr/>
        </p:nvSpPr>
        <p:spPr>
          <a:xfrm>
            <a:off x="2070427" y="3462696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/>
              <a:t>PRJ00025964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</p:txBody>
      </p:sp>
      <p:sp>
        <p:nvSpPr>
          <p:cNvPr id="22" name="Retângulo Arredondado 10"/>
          <p:cNvSpPr/>
          <p:nvPr/>
        </p:nvSpPr>
        <p:spPr>
          <a:xfrm>
            <a:off x="2070427" y="4462004"/>
            <a:ext cx="1355273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smtClean="0"/>
          </a:p>
          <a:p>
            <a:pPr algn="ctr"/>
            <a:endParaRPr lang="pt-BR" sz="900" dirty="0"/>
          </a:p>
          <a:p>
            <a:pPr algn="ctr"/>
            <a:r>
              <a:rPr lang="pt-BR" sz="900" dirty="0" smtClean="0"/>
              <a:t>PRJ00026905</a:t>
            </a:r>
          </a:p>
          <a:p>
            <a:pPr algn="ctr"/>
            <a:r>
              <a:rPr lang="pt-BR" sz="900" b="1" dirty="0"/>
              <a:t>[Novo Antifraude RAID-FMS] - Onda 3</a:t>
            </a:r>
            <a:endParaRPr lang="pt-BR" sz="900" dirty="0"/>
          </a:p>
          <a:p>
            <a:pPr algn="ctr"/>
            <a:endParaRPr lang="pt-BR" sz="900" dirty="0" smtClean="0"/>
          </a:p>
          <a:p>
            <a:pPr algn="ctr"/>
            <a:endParaRPr lang="pt-BR" sz="900" dirty="0"/>
          </a:p>
        </p:txBody>
      </p:sp>
      <p:cxnSp>
        <p:nvCxnSpPr>
          <p:cNvPr id="23" name="Conector reto 22"/>
          <p:cNvCxnSpPr>
            <a:stCxn id="22" idx="0"/>
            <a:endCxn id="20" idx="2"/>
          </p:cNvCxnSpPr>
          <p:nvPr/>
        </p:nvCxnSpPr>
        <p:spPr>
          <a:xfrm flipV="1">
            <a:off x="2748063" y="4011336"/>
            <a:ext cx="0" cy="4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463078" y="70201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POR TI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97320" y="2787645"/>
            <a:ext cx="485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Simplon BP Regular" pitchFamily="2" charset="0"/>
              </a:rPr>
              <a:t>ABERTOS PELO USUÁRIO/RELACIONAMENTO</a:t>
            </a:r>
          </a:p>
        </p:txBody>
      </p:sp>
      <p:sp>
        <p:nvSpPr>
          <p:cNvPr id="25" name="Título 2"/>
          <p:cNvSpPr txBox="1">
            <a:spLocks/>
          </p:cNvSpPr>
          <p:nvPr/>
        </p:nvSpPr>
        <p:spPr>
          <a:xfrm>
            <a:off x="77519" y="-70820"/>
            <a:ext cx="8710521" cy="52927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457200" rtl="0" eaLnBrk="1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None/>
              <a:defRPr lang="pt-BR" sz="4500" b="0" i="0" kern="1200" noProof="0">
                <a:solidFill>
                  <a:srgbClr val="A037FF"/>
                </a:solidFill>
                <a:latin typeface="Simplon Oi Headline"/>
                <a:ea typeface="ＭＳ Ｐゴシック" charset="0"/>
                <a:cs typeface="Simplon Oi Headline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600" dirty="0" smtClean="0"/>
              <a:t>Programa Novo antifraude RAID-FMS (PRJ00024387/PRJ25351/PRJ25964)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176547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Devido ao planejamento da disponibilização do ambiente de PRD para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Ago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/18 e, e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 virtude do projeto BONIFICAÇÃO-Oi, ter suspendido empréstimos de HW, usaremos como contingência para as Ondas 2 e 3, o ambiente de DEV definitivo, em disponibilização.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DSOL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61107" y="711255"/>
            <a:ext cx="2699576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de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290111" y="3501182"/>
            <a:ext cx="2539725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89245"/>
            <a:ext cx="631695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/>
              <a:t>PRJ24506 - Aquisição Infra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</a:t>
            </a:r>
            <a:r>
              <a:rPr lang="pt-BR" sz="1000" dirty="0" smtClean="0">
                <a:solidFill>
                  <a:schemeClr val="tx1"/>
                </a:solidFill>
              </a:rPr>
              <a:t>nificar </a:t>
            </a:r>
            <a:r>
              <a:rPr lang="pt-BR" sz="1000" dirty="0">
                <a:solidFill>
                  <a:schemeClr val="tx1"/>
                </a:solidFill>
              </a:rPr>
              <a:t>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23174" y="980966"/>
            <a:ext cx="397751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 disponibilizados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Instalação do RAID-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Vanilla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com 50% de evolução, aguardando encerramento da </a:t>
            </a:r>
            <a:r>
              <a:rPr lang="pt-BR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ARS </a:t>
            </a:r>
            <a:r>
              <a:rPr lang="pt-BR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016728239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configuração das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Tablespaces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para conclusão da instalação, planejada para 04/01.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HML em cadastramento no CMDB. Processo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aquisição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iniciado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 04/12. Aguardando término do processo e geração dos Pedidos de Compra atualização do cronograma atualizado de entrega desta Infra pelo RT (Wagner), atualmente planejada para Maio/18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Realizada áudio em 29/12 para esclarecimentos sobre o DSOL enviado em 20/12, aguardando entrega da versão revisada.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TBD – Envio do DSOL revisado após Áudio realizada em 29/12 –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Resp.: 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Wagner Veloso 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  <a:endParaRPr lang="pt-PT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smtClean="0"/>
              <a:t>Plano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60800" y="78612"/>
            <a:ext cx="6549650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PRJ24931 - Aquisição </a:t>
            </a:r>
            <a:r>
              <a:rPr lang="pt-BR" sz="1600" dirty="0"/>
              <a:t>Infra de Produção do Novo Antifraude RAID-FMS 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HW, SW e Serviços visando Unificar os processos de Gestão de Fraudes e habilitar as capacidades para a transformação digital na Oi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989996"/>
            <a:ext cx="39775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ETI revisada e Orçamento confirmado para início do processo de Aquisição dos Servidores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Após retorno do time de Planejamento de Capacidade, previsto para 08/01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será possível ter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previsão de emissão do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Pedido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Compra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data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 entrega dos servidores, para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atualização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38447" y="3752952"/>
            <a:ext cx="8061656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05/01 – Encaminhar para o time de Planejamento de Capacidade a solicitação de aquisição dos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2800" indent="-17280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08/01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– Receber o retorno do time de Planejamento de Capacidade em relação a data em que será enviada a RFP para o time de Contratações;</a:t>
            </a:r>
          </a:p>
        </p:txBody>
      </p:sp>
    </p:spTree>
    <p:extLst>
      <p:ext uri="{BB962C8B-B14F-4D97-AF65-F5344CB8AC3E}">
        <p14:creationId xmlns:p14="http://schemas.microsoft.com/office/powerpoint/2010/main" val="19797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1017901"/>
            <a:ext cx="3979804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N/A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tx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29903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1001559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70362" y="98986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881383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89201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69444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86246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5019211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410316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PRJ26001 -  </a:t>
            </a:r>
            <a:r>
              <a:rPr lang="pt-BR" sz="1600" dirty="0"/>
              <a:t>Aquisição Infra </a:t>
            </a:r>
            <a:r>
              <a:rPr lang="pt-BR" sz="1600" dirty="0" err="1"/>
              <a:t>Hadoop</a:t>
            </a:r>
            <a:r>
              <a:rPr lang="pt-BR" sz="1600" dirty="0"/>
              <a:t> para o Novo Antifraude RAID-FMS </a:t>
            </a:r>
            <a:br>
              <a:rPr lang="pt-BR" sz="1600" dirty="0"/>
            </a:br>
            <a:r>
              <a:rPr lang="pt-BR" sz="1000" dirty="0" smtClean="0">
                <a:solidFill>
                  <a:schemeClr val="tx1"/>
                </a:solidFill>
              </a:rPr>
              <a:t>Escopo: </a:t>
            </a:r>
            <a:r>
              <a:rPr lang="pt-BR" sz="1000" dirty="0">
                <a:solidFill>
                  <a:schemeClr val="tx1"/>
                </a:solidFill>
              </a:rPr>
              <a:t>Aquisição de infraestrutura de </a:t>
            </a:r>
            <a:r>
              <a:rPr lang="pt-BR" sz="1000" dirty="0" err="1" smtClean="0">
                <a:solidFill>
                  <a:schemeClr val="tx1"/>
                </a:solidFill>
              </a:rPr>
              <a:t>Hadoop</a:t>
            </a:r>
            <a:r>
              <a:rPr lang="pt-BR" sz="1000" dirty="0" smtClean="0">
                <a:solidFill>
                  <a:schemeClr val="tx1"/>
                </a:solidFill>
              </a:rPr>
              <a:t> visando </a:t>
            </a:r>
            <a:r>
              <a:rPr lang="pt-BR" sz="1000" dirty="0">
                <a:solidFill>
                  <a:schemeClr val="tx1"/>
                </a:solidFill>
              </a:rPr>
              <a:t>garantir a entrada em PRD </a:t>
            </a:r>
            <a:r>
              <a:rPr lang="pt-BR" sz="1000" dirty="0" smtClean="0">
                <a:solidFill>
                  <a:schemeClr val="tx1"/>
                </a:solidFill>
              </a:rPr>
              <a:t>do </a:t>
            </a:r>
            <a:r>
              <a:rPr lang="pt-BR" sz="1000" dirty="0">
                <a:solidFill>
                  <a:schemeClr val="tx1"/>
                </a:solidFill>
              </a:rPr>
              <a:t>Programa RAID-FMS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83846" y="1096327"/>
            <a:ext cx="3977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Orçamento confirmado e processo de aquisição iniciado em 26/12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 Infra poderá ser utilizada a partir da Onda 7.1.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72262"/>
            <a:ext cx="8118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TBD: término do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processo de Aquisição de HW e SW.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54103"/>
            <a:ext cx="39798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 de Atenção: </a:t>
            </a:r>
            <a:r>
              <a:rPr lang="pt-PT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pendente término da negociação contratual entre Oi e WeDo para criação do Pedido de Compra e faturamento da 1ª parcela do Programa, referente à entrega do Blueprint.</a:t>
            </a:r>
            <a:endParaRPr lang="pt-PT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rgbClr val="4D4D4D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rgbClr val="00D318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6361601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PRJ25887 - [Novo </a:t>
            </a:r>
            <a:r>
              <a:rPr lang="pt-BR" sz="1600" dirty="0"/>
              <a:t>Antifraude RAID-FMS] - Onda </a:t>
            </a:r>
            <a:r>
              <a:rPr lang="pt-BR" sz="1600" dirty="0" smtClean="0"/>
              <a:t>1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Solução Antifraude na Oi a partir da aplicação RAID-FMS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846" y="989997"/>
            <a:ext cx="3977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Subprojeto concluído no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Clarity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em 13/11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N/A</a:t>
            </a: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ixaDeTexto 29"/>
          <p:cNvSpPr txBox="1"/>
          <p:nvPr/>
        </p:nvSpPr>
        <p:spPr>
          <a:xfrm>
            <a:off x="4305578" y="944271"/>
            <a:ext cx="39798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000" b="1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Pontos de Atenção: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Início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 UAT em 10/1/18 tem dependência com a entrega e liberação dos acessos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 configurações dos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 FMSDX02 e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FMSDX03, conforme status do PRJ24506.</a:t>
            </a:r>
            <a:endParaRPr lang="pt-BR" sz="1000" dirty="0" smtClean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>
          <a:xfrm>
            <a:off x="7859941" y="4948014"/>
            <a:ext cx="442392" cy="215997"/>
          </a:xfrm>
        </p:spPr>
        <p:txBody>
          <a:bodyPr/>
          <a:lstStyle/>
          <a:p>
            <a:fld id="{74850952-3374-434C-8FC6-DE28F8CD25B0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Round Same Side Corner Rectangle 3"/>
          <p:cNvSpPr/>
          <p:nvPr/>
        </p:nvSpPr>
        <p:spPr>
          <a:xfrm rot="10800000">
            <a:off x="6577445" y="48051"/>
            <a:ext cx="2506664" cy="497446"/>
          </a:xfrm>
          <a:prstGeom prst="round2SameRect">
            <a:avLst>
              <a:gd name="adj1" fmla="val 10565"/>
              <a:gd name="adj2" fmla="val 0"/>
            </a:avLst>
          </a:prstGeom>
          <a:solidFill>
            <a:srgbClr val="DBDBDC"/>
          </a:solidFill>
          <a:ln>
            <a:solidFill>
              <a:srgbClr val="DBDBD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>
              <a:latin typeface="Simplon BP Regular"/>
              <a:cs typeface="Simplon BP Regular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7406263" y="376188"/>
            <a:ext cx="1258630" cy="117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36000" tIns="36000" rIns="36000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800" dirty="0" err="1" smtClean="0"/>
              <a:t>Fase</a:t>
            </a:r>
            <a:r>
              <a:rPr lang="en-US" sz="800" dirty="0" smtClean="0"/>
              <a:t> </a:t>
            </a:r>
            <a:r>
              <a:rPr lang="en-US" sz="800" dirty="0" err="1" smtClean="0"/>
              <a:t>atual</a:t>
            </a:r>
            <a:endParaRPr lang="en-US" sz="800" dirty="0"/>
          </a:p>
        </p:txBody>
      </p:sp>
      <p:grpSp>
        <p:nvGrpSpPr>
          <p:cNvPr id="7" name="Group 10"/>
          <p:cNvGrpSpPr/>
          <p:nvPr/>
        </p:nvGrpSpPr>
        <p:grpSpPr>
          <a:xfrm>
            <a:off x="7148727" y="83127"/>
            <a:ext cx="1886667" cy="253643"/>
            <a:chOff x="7348372" y="85799"/>
            <a:chExt cx="1258630" cy="215119"/>
          </a:xfrm>
        </p:grpSpPr>
        <p:sp>
          <p:nvSpPr>
            <p:cNvPr id="8" name="Rounded Rectangle 139"/>
            <p:cNvSpPr/>
            <p:nvPr/>
          </p:nvSpPr>
          <p:spPr>
            <a:xfrm>
              <a:off x="7348372" y="85799"/>
              <a:ext cx="125863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" name="Divisa 648"/>
            <p:cNvSpPr/>
            <p:nvPr/>
          </p:nvSpPr>
          <p:spPr bwMode="auto">
            <a:xfrm>
              <a:off x="7667806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3</a:t>
              </a:r>
            </a:p>
          </p:txBody>
        </p:sp>
        <p:sp>
          <p:nvSpPr>
            <p:cNvPr id="10" name="Pentágono 647"/>
            <p:cNvSpPr/>
            <p:nvPr/>
          </p:nvSpPr>
          <p:spPr bwMode="auto">
            <a:xfrm>
              <a:off x="7411059" y="121355"/>
              <a:ext cx="123034" cy="144001"/>
            </a:xfrm>
            <a:prstGeom prst="homePlate">
              <a:avLst>
                <a:gd name="adj" fmla="val 27990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1</a:t>
              </a:r>
            </a:p>
          </p:txBody>
        </p:sp>
        <p:sp>
          <p:nvSpPr>
            <p:cNvPr id="11" name="Divisa 658"/>
            <p:cNvSpPr/>
            <p:nvPr/>
          </p:nvSpPr>
          <p:spPr bwMode="auto">
            <a:xfrm>
              <a:off x="8106655" y="121355"/>
              <a:ext cx="161968" cy="144001"/>
            </a:xfrm>
            <a:prstGeom prst="chevron">
              <a:avLst>
                <a:gd name="adj" fmla="val 25473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bg2"/>
                  </a:solidFill>
                  <a:latin typeface="Simplon BP Regular"/>
                  <a:cs typeface="Simplon BP Regular"/>
                </a:rPr>
                <a:t>6</a:t>
              </a:r>
            </a:p>
          </p:txBody>
        </p:sp>
        <p:sp>
          <p:nvSpPr>
            <p:cNvPr id="12" name="Divisa 660"/>
            <p:cNvSpPr/>
            <p:nvPr/>
          </p:nvSpPr>
          <p:spPr bwMode="auto">
            <a:xfrm>
              <a:off x="7521523" y="121355"/>
              <a:ext cx="158853" cy="144001"/>
            </a:xfrm>
            <a:prstGeom prst="chevron">
              <a:avLst>
                <a:gd name="adj" fmla="val 25473"/>
              </a:avLst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tx1"/>
                  </a:solidFill>
                  <a:latin typeface="Simplon BP Regular"/>
                  <a:cs typeface="Simplon BP Regular"/>
                </a:rPr>
                <a:t>2</a:t>
              </a:r>
            </a:p>
          </p:txBody>
        </p:sp>
        <p:sp>
          <p:nvSpPr>
            <p:cNvPr id="13" name="Divisa 661"/>
            <p:cNvSpPr/>
            <p:nvPr/>
          </p:nvSpPr>
          <p:spPr bwMode="auto">
            <a:xfrm>
              <a:off x="7814089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4</a:t>
              </a:r>
            </a:p>
          </p:txBody>
        </p:sp>
        <p:sp>
          <p:nvSpPr>
            <p:cNvPr id="14" name="Divisa 659"/>
            <p:cNvSpPr/>
            <p:nvPr/>
          </p:nvSpPr>
          <p:spPr bwMode="auto">
            <a:xfrm>
              <a:off x="7960372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5</a:t>
              </a:r>
            </a:p>
          </p:txBody>
        </p:sp>
        <p:sp>
          <p:nvSpPr>
            <p:cNvPr id="15" name="Divisa 653"/>
            <p:cNvSpPr/>
            <p:nvPr/>
          </p:nvSpPr>
          <p:spPr bwMode="auto">
            <a:xfrm>
              <a:off x="8256053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solidFill>
                    <a:schemeClr val="dk1"/>
                  </a:solidFill>
                  <a:latin typeface="Simplon BP Regular"/>
                  <a:cs typeface="Simplon BP Regular"/>
                </a:rPr>
                <a:t>7</a:t>
              </a:r>
            </a:p>
          </p:txBody>
        </p:sp>
        <p:sp>
          <p:nvSpPr>
            <p:cNvPr id="16" name="Divisa 653"/>
            <p:cNvSpPr/>
            <p:nvPr/>
          </p:nvSpPr>
          <p:spPr bwMode="auto">
            <a:xfrm>
              <a:off x="8402336" y="121355"/>
              <a:ext cx="158853" cy="144001"/>
            </a:xfrm>
            <a:prstGeom prst="chevron">
              <a:avLst>
                <a:gd name="adj" fmla="val 25473"/>
              </a:avLst>
            </a:prstGeom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0" rIns="36000" bIns="0" rtlCol="0" anchor="ctr"/>
            <a:lstStyle/>
            <a:p>
              <a:pPr algn="ctr"/>
              <a:r>
                <a:rPr lang="pt-BR" sz="800" b="1" dirty="0">
                  <a:latin typeface="Simplon BP Regular"/>
                  <a:cs typeface="Simplon BP Regular"/>
                </a:rPr>
                <a:t>8</a:t>
              </a:r>
            </a:p>
          </p:txBody>
        </p:sp>
      </p:grpSp>
      <p:grpSp>
        <p:nvGrpSpPr>
          <p:cNvPr id="17" name="Group 9"/>
          <p:cNvGrpSpPr/>
          <p:nvPr/>
        </p:nvGrpSpPr>
        <p:grpSpPr>
          <a:xfrm rot="5400000">
            <a:off x="6566142" y="154268"/>
            <a:ext cx="453407" cy="267362"/>
            <a:chOff x="6694192" y="85799"/>
            <a:chExt cx="612000" cy="215119"/>
          </a:xfrm>
        </p:grpSpPr>
        <p:sp>
          <p:nvSpPr>
            <p:cNvPr id="18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36000" tIns="36000" rIns="36000" bIns="0" rtlCol="0" anchor="b"/>
            <a:lstStyle/>
            <a:p>
              <a:pPr algn="ctr"/>
              <a:endParaRPr lang="en-US" sz="800" b="1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9" name="Oval 113"/>
            <p:cNvSpPr>
              <a:spLocks noChangeAspect="1"/>
            </p:cNvSpPr>
            <p:nvPr/>
          </p:nvSpPr>
          <p:spPr>
            <a:xfrm>
              <a:off x="6743174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0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21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noFill/>
            <a:ln w="127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47" name="Rectangle 42"/>
          <p:cNvSpPr/>
          <p:nvPr/>
        </p:nvSpPr>
        <p:spPr>
          <a:xfrm>
            <a:off x="423359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49" name="Rectangle 37"/>
          <p:cNvSpPr/>
          <p:nvPr/>
        </p:nvSpPr>
        <p:spPr>
          <a:xfrm>
            <a:off x="83846" y="855271"/>
            <a:ext cx="4060800" cy="256344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n-US" sz="1000" dirty="0" smtClean="0">
              <a:latin typeface="Simplon BP Regular"/>
              <a:cs typeface="Simplon BP Regular"/>
            </a:endParaRPr>
          </a:p>
        </p:txBody>
      </p:sp>
      <p:sp>
        <p:nvSpPr>
          <p:cNvPr id="50" name="Rounded Rectangle 40"/>
          <p:cNvSpPr/>
          <p:nvPr/>
        </p:nvSpPr>
        <p:spPr>
          <a:xfrm>
            <a:off x="144347" y="711255"/>
            <a:ext cx="1436188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Status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Executivo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4305577" y="711255"/>
            <a:ext cx="2810632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Pontos</a:t>
            </a:r>
            <a:r>
              <a:rPr lang="en-US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atenç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ão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Principais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Riscos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52" name="Rectangle 43"/>
          <p:cNvSpPr/>
          <p:nvPr/>
        </p:nvSpPr>
        <p:spPr>
          <a:xfrm>
            <a:off x="83846" y="3605646"/>
            <a:ext cx="8210550" cy="1342592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8000" numCol="2" rtlCol="0" anchor="t"/>
          <a:lstStyle/>
          <a:p>
            <a:pPr marL="171450" indent="-171450">
              <a:spcAft>
                <a:spcPts val="600"/>
              </a:spcAft>
              <a:buFont typeface="Wingdings" charset="2"/>
              <a:buChar char="§"/>
            </a:pPr>
            <a:endParaRPr lang="es-ES_tradnl" sz="1000" dirty="0">
              <a:latin typeface="Simplon BP Regular"/>
              <a:cs typeface="Simplon BP Regular"/>
            </a:endParaRPr>
          </a:p>
        </p:txBody>
      </p:sp>
      <p:sp>
        <p:nvSpPr>
          <p:cNvPr id="53" name="Rounded Rectangle 44"/>
          <p:cNvSpPr/>
          <p:nvPr/>
        </p:nvSpPr>
        <p:spPr>
          <a:xfrm>
            <a:off x="157864" y="3501182"/>
            <a:ext cx="2804220" cy="20431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Pr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óximos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Passos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/ </a:t>
            </a:r>
            <a:r>
              <a:rPr lang="es-ES_tradnl" sz="1200" dirty="0" err="1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Decisões</a:t>
            </a:r>
            <a:r>
              <a:rPr lang="es-ES_tradnl" sz="1200" dirty="0" smtClean="0">
                <a:solidFill>
                  <a:srgbClr val="4D4D4D"/>
                </a:solidFill>
                <a:latin typeface="Simplon Oi Headline" charset="0"/>
                <a:ea typeface="Simplon Oi Headline" charset="0"/>
                <a:cs typeface="Simplon Oi Headline" charset="0"/>
              </a:rPr>
              <a:t> A tomar</a:t>
            </a:r>
            <a:endParaRPr lang="en-US" sz="1200" dirty="0" smtClean="0">
              <a:solidFill>
                <a:srgbClr val="4D4D4D"/>
              </a:solidFill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4" name="Retângulo 87"/>
          <p:cNvSpPr/>
          <p:nvPr/>
        </p:nvSpPr>
        <p:spPr>
          <a:xfrm>
            <a:off x="-23058" y="4987312"/>
            <a:ext cx="8308440" cy="1767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pt-BR" sz="800" i="1" dirty="0">
                <a:latin typeface="Simplon BP Regular"/>
                <a:cs typeface="Simplon BP Regular"/>
              </a:rPr>
              <a:t>Etapa do Status: 1 - </a:t>
            </a:r>
            <a:r>
              <a:rPr lang="pt-BR" sz="800" i="1" dirty="0" smtClean="0">
                <a:latin typeface="Simplon BP Regular"/>
                <a:cs typeface="Simplon BP Regular"/>
              </a:rPr>
              <a:t>Plano; </a:t>
            </a:r>
            <a:r>
              <a:rPr lang="pt-BR" sz="800" i="1" dirty="0">
                <a:latin typeface="Simplon BP Regular"/>
                <a:cs typeface="Simplon BP Regular"/>
              </a:rPr>
              <a:t>2 - DSOL; 3 - Aprovação Financeira; 4 – Planejamento; 5 – Desenvolvimento/Execução; 6 – Testes/Homologação; 7 - Produção; 8 - Pós-Implantação</a:t>
            </a:r>
            <a:endParaRPr lang="pt-BR" sz="800" i="1" dirty="0">
              <a:solidFill>
                <a:schemeClr val="dk1"/>
              </a:solidFill>
              <a:latin typeface="Simplon BP Regular"/>
              <a:cs typeface="Simplon BP Regular"/>
            </a:endParaRPr>
          </a:p>
        </p:txBody>
      </p:sp>
      <p:sp>
        <p:nvSpPr>
          <p:cNvPr id="65" name="Título 2"/>
          <p:cNvSpPr>
            <a:spLocks noGrp="1"/>
          </p:cNvSpPr>
          <p:nvPr>
            <p:ph type="title"/>
          </p:nvPr>
        </p:nvSpPr>
        <p:spPr>
          <a:xfrm>
            <a:off x="167129" y="78612"/>
            <a:ext cx="4755745" cy="52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600" dirty="0" smtClean="0"/>
              <a:t>PRJ25837 </a:t>
            </a:r>
            <a:r>
              <a:rPr lang="pt-BR" sz="1600" dirty="0"/>
              <a:t>- [Novo Antifraude RAID-FMS] - Onda </a:t>
            </a:r>
            <a:r>
              <a:rPr lang="pt-BR" sz="1600" dirty="0" smtClean="0"/>
              <a:t>2</a:t>
            </a:r>
            <a:br>
              <a:rPr lang="pt-BR" sz="1600" dirty="0" smtClean="0"/>
            </a:br>
            <a:r>
              <a:rPr lang="pt-BR" sz="1000" dirty="0" smtClean="0">
                <a:solidFill>
                  <a:schemeClr val="tx1"/>
                </a:solidFill>
              </a:rPr>
              <a:t>Escopo: Implementar nova regra para Motor </a:t>
            </a:r>
            <a:r>
              <a:rPr lang="pt-BR" sz="1000" dirty="0">
                <a:solidFill>
                  <a:schemeClr val="tx1"/>
                </a:solidFill>
              </a:rPr>
              <a:t>de regras e TV </a:t>
            </a:r>
            <a:r>
              <a:rPr lang="pt-BR" sz="1000" dirty="0" err="1">
                <a:solidFill>
                  <a:schemeClr val="tx1"/>
                </a:solidFill>
              </a:rPr>
              <a:t>Offline</a:t>
            </a:r>
            <a:r>
              <a:rPr lang="pt-BR" sz="1000" dirty="0">
                <a:solidFill>
                  <a:schemeClr val="tx1"/>
                </a:solidFill>
              </a:rPr>
              <a:t/>
            </a:r>
            <a:br>
              <a:rPr lang="pt-BR" sz="1000" dirty="0">
                <a:solidFill>
                  <a:schemeClr val="tx1"/>
                </a:solidFill>
              </a:rPr>
            </a:b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03510" y="914544"/>
            <a:ext cx="39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Construção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finalizada em 27/12,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conforme planejado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Em Teste de Sistemas, de 29/12 a 09/01, conforme cronograma.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Proposta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treinamento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enviada pela </a:t>
            </a:r>
            <a:r>
              <a:rPr lang="pt-BR" sz="1000" dirty="0" err="1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 </a:t>
            </a:r>
            <a:r>
              <a:rPr lang="pt-BR" sz="1000" dirty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12.dez. Solicitado c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omparativo com o treinamento já incluído no Projeto, a ser entregue pela </a:t>
            </a:r>
            <a:r>
              <a:rPr lang="pt-BR" sz="1000" dirty="0" err="1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em </a:t>
            </a:r>
            <a:r>
              <a:rPr lang="pt-BR" sz="1000" dirty="0" smtClean="0">
                <a:latin typeface="Simplon BP Ligh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03/01 (Anterior: 29/12)</a:t>
            </a:r>
            <a:endParaRPr lang="pt-BR" sz="1000" dirty="0">
              <a:latin typeface="Simplon BP Ligh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66928" y="3750996"/>
            <a:ext cx="8118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04/01 – Entrega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Runbook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 e Manual de Operações – Resp.: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10/01 – Início UAT – Resp.: Oi-Fraude;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000" dirty="0" smtClean="0">
                <a:latin typeface="Simplon BP Light" pitchFamily="2" charset="0"/>
                <a:cs typeface="Times New Roman" panose="02020603050405020304" pitchFamily="18" charset="0"/>
              </a:rPr>
              <a:t>; </a:t>
            </a:r>
            <a:r>
              <a:rPr lang="pt-BR" sz="1000" dirty="0" err="1" smtClean="0">
                <a:latin typeface="Simplon BP Light" pitchFamily="2" charset="0"/>
                <a:cs typeface="Times New Roman" panose="02020603050405020304" pitchFamily="18" charset="0"/>
              </a:rPr>
              <a:t>Oi-TI</a:t>
            </a: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endParaRPr lang="pt-BR" sz="1000" dirty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00" dirty="0" smtClean="0">
              <a:latin typeface="Simplon BP Ligh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600" dirty="0"/>
              <a:t>Premissas </a:t>
            </a:r>
            <a:r>
              <a:rPr lang="pt-BR" sz="3600" dirty="0" err="1"/>
              <a:t>pré-validação</a:t>
            </a:r>
            <a:r>
              <a:rPr lang="pt-BR" sz="3600" dirty="0"/>
              <a:t> Pacote Cargas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smtClean="0">
                <a:solidFill>
                  <a:srgbClr val="5F5F5F"/>
                </a:solidFill>
              </a:rPr>
              <a:t>MATERIAL CONFIDENCIAL  |  SLIDE Nº</a:t>
            </a:r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srgbClr val="5F5F5F"/>
                </a:solidFill>
              </a:rPr>
              <a:pPr/>
              <a:t>9</a:t>
            </a:fld>
            <a:endParaRPr lang="pt-BR" dirty="0">
              <a:solidFill>
                <a:srgbClr val="5F5F5F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1813" y="1007040"/>
            <a:ext cx="8400380" cy="383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Para validação dos carregamentos, considerar as seguintes premissas, sob risco de atrasar o cronograma: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Nomenclatura DSOL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Transferência em modo binário para o servidor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Arquivos enviados de acordo com a periodicidade definida no DSOL (diários, mensais,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)</a:t>
            </a:r>
          </a:p>
          <a:p>
            <a:pPr indent="-2286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Arquivos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full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+ incrementais (SIAF)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Importante</a:t>
            </a:r>
          </a:p>
          <a:p>
            <a:pPr algn="just"/>
            <a:r>
              <a:rPr lang="pt-BR" sz="1400" b="1" u="sng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•      Ajustes identificados durante a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pré-validação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e avaliados como impeditivos serão tratados como CR (de TI ou Usuário)</a:t>
            </a: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•      Qualquer crítica ou ponto de ajuste identificado deverá ser consolidado e endereçado ao GP/PMO em 19/12 para avaliação, de forma a não impactar a atividade de Construção. Relatório final com pontos observados serão analisados pela </a:t>
            </a:r>
            <a:r>
              <a:rPr lang="pt-BR" sz="1400" dirty="0" err="1">
                <a:latin typeface="Simplon BP Light" pitchFamily="2" charset="0"/>
                <a:cs typeface="Times New Roman" panose="02020603050405020304" pitchFamily="18" charset="0"/>
              </a:rPr>
              <a:t>WeDo</a:t>
            </a:r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 em 19/12</a:t>
            </a:r>
          </a:p>
          <a:p>
            <a:pPr algn="just"/>
            <a:r>
              <a:rPr lang="pt-BR" sz="1400" dirty="0">
                <a:latin typeface="Simplon BP Light" pitchFamily="2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Botão de ação: Voltar ou Anterior 5">
            <a:hlinkClick r:id="" action="ppaction://hlinkshowjump?jump=previousslide" highlightClick="1"/>
          </p:cNvPr>
          <p:cNvSpPr/>
          <p:nvPr/>
        </p:nvSpPr>
        <p:spPr>
          <a:xfrm>
            <a:off x="8475406" y="4424516"/>
            <a:ext cx="296787" cy="324465"/>
          </a:xfrm>
          <a:prstGeom prst="actionButtonBackPrevious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lang="pt-BR" sz="1400" smtClean="0"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48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1.00000000000000000000E+000&quot;&gt;&lt;m_ppcolschidx val=&quot;0&quot;/&gt;&lt;m_rgb r=&quot;e9&quot; g=&quot;d8&quot; b=&quot;1&quot;/&gt;&lt;/elem&gt;&lt;/m_vecMRU&gt;&lt;/m_mruColor&gt;&lt;m_mapectfillschemeMRU&gt;&lt;key val=&quot;4&quot;/&gt;&lt;elem&gt;&lt;m_nPartnerID val=&quot;530&quot;/&gt;&lt;m_nIndex val=&quot;2&quot;/&gt;&lt;/elem&gt;&lt;/m_mapectfillschemeMRU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&gt;&lt;m_strFormatTime&gt;%1/%y&lt;/m_strFormatTime&gt;&lt;/m_precDefault&gt;&lt;/CDefaultPrec&gt;&lt;CDefaultPrec id=&quot;3&quot;&gt;&lt;m_precDefault/&gt;&lt;/CDefaultPrec&gt;&lt;CDefaultPrec id=&quot;2&quot;&gt;&lt;m_precDefault/&gt;&lt;/CDefaultPrec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BBR0598.TP.130513.PPT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1.xml><?xml version="1.0" encoding="utf-8"?>
<a:theme xmlns:a="http://schemas.openxmlformats.org/drawingml/2006/main" name="3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2.xml><?xml version="1.0" encoding="utf-8"?>
<a:theme xmlns:a="http://schemas.openxmlformats.org/drawingml/2006/main" name="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13.xml><?xml version="1.0" encoding="utf-8"?>
<a:theme xmlns:a="http://schemas.openxmlformats.org/drawingml/2006/main" name="4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4.xml><?xml version="1.0" encoding="utf-8"?>
<a:theme xmlns:a="http://schemas.openxmlformats.org/drawingml/2006/main" name="4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5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16.xml><?xml version="1.0" encoding="utf-8"?>
<a:theme xmlns:a="http://schemas.openxmlformats.org/drawingml/2006/main" name="5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7.xml><?xml version="1.0" encoding="utf-8"?>
<a:theme xmlns:a="http://schemas.openxmlformats.org/drawingml/2006/main" name="7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18.xml><?xml version="1.0" encoding="utf-8"?>
<a:theme xmlns:a="http://schemas.openxmlformats.org/drawingml/2006/main" name="Bloqueio Parcial Banda Larga Fi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F09D9C31-3427-414E-9EA0-15981CE6AB2C}"/>
    </a:ext>
  </a:extLst>
</a:theme>
</file>

<file path=ppt/theme/theme19.xml><?xml version="1.0" encoding="utf-8"?>
<a:theme xmlns:a="http://schemas.openxmlformats.org/drawingml/2006/main" name="1_Oi Mestre_Roxo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lIns="36000" tIns="36000" rIns="36000" bIns="36000" rtlCol="0" anchor="ctr"/>
      <a:lstStyle>
        <a:defPPr algn="ctr">
          <a:defRPr sz="140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400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D633ACB-E436-40B5-8FC8-A0E2E76C29F1}" vid="{1803645D-E579-41F6-A920-D51F0D581FC5}"/>
    </a:ext>
  </a:extLst>
</a:theme>
</file>

<file path=ppt/theme/theme2.xml><?xml version="1.0" encoding="utf-8"?>
<a:theme xmlns:a="http://schemas.openxmlformats.org/drawingml/2006/main" name="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6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lank">
  <a:themeElements>
    <a:clrScheme name="Custom 191">
      <a:dk1>
        <a:srgbClr val="000000"/>
      </a:dk1>
      <a:lt1>
        <a:srgbClr val="FFFFFF"/>
      </a:lt1>
      <a:dk2>
        <a:srgbClr val="00474C"/>
      </a:dk2>
      <a:lt2>
        <a:srgbClr val="FFFFFF"/>
      </a:lt2>
      <a:accent1>
        <a:srgbClr val="B2DBDE"/>
      </a:accent1>
      <a:accent2>
        <a:srgbClr val="4DACB3"/>
      </a:accent2>
      <a:accent3>
        <a:srgbClr val="008892"/>
      </a:accent3>
      <a:accent4>
        <a:srgbClr val="00474C"/>
      </a:accent4>
      <a:accent5>
        <a:srgbClr val="FF6600"/>
      </a:accent5>
      <a:accent6>
        <a:srgbClr val="808080"/>
      </a:accent6>
      <a:hlink>
        <a:srgbClr val="008892"/>
      </a:hlink>
      <a:folHlink>
        <a:srgbClr val="00474C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3_FBBR0598.TP.130513">
  <a:themeElements>
    <a:clrScheme name="FutureBrand Colour Palet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434BB"/>
      </a:accent1>
      <a:accent2>
        <a:srgbClr val="CA005D"/>
      </a:accent2>
      <a:accent3>
        <a:srgbClr val="E4D700"/>
      </a:accent3>
      <a:accent4>
        <a:srgbClr val="ED2939"/>
      </a:accent4>
      <a:accent5>
        <a:srgbClr val="009B38"/>
      </a:accent5>
      <a:accent6>
        <a:srgbClr val="00B9E4"/>
      </a:accent6>
      <a:hlink>
        <a:srgbClr val="000000"/>
      </a:hlink>
      <a:folHlink>
        <a:srgbClr val="000080"/>
      </a:folHlink>
    </a:clrScheme>
    <a:fontScheme name="FUTUREBRAND">
      <a:majorFont>
        <a:latin typeface="Museo Sans 300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ts val="1800"/>
          </a:lnSpc>
          <a:spcBef>
            <a:spcPts val="800"/>
          </a:spcBef>
          <a:defRPr sz="1600" i="1" dirty="0">
            <a:latin typeface="Georgia" pitchFamily="18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1800"/>
          </a:lnSpc>
          <a:spcBef>
            <a:spcPts val="800"/>
          </a:spcBef>
          <a:defRPr sz="1600" i="1" dirty="0" smtClean="0">
            <a:latin typeface="Georgia" pitchFamily="18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ppt/theme/theme9.xml><?xml version="1.0" encoding="utf-8"?>
<a:theme xmlns:a="http://schemas.openxmlformats.org/drawingml/2006/main" name="1_Base_Azul">
  <a:themeElements>
    <a:clrScheme name="OI">
      <a:dk1>
        <a:srgbClr val="000000"/>
      </a:dk1>
      <a:lt1>
        <a:srgbClr val="FFFFFF"/>
      </a:lt1>
      <a:dk2>
        <a:srgbClr val="5F5F5F"/>
      </a:dk2>
      <a:lt2>
        <a:srgbClr val="EEECE1"/>
      </a:lt2>
      <a:accent1>
        <a:srgbClr val="9F37FE"/>
      </a:accent1>
      <a:accent2>
        <a:srgbClr val="EA2A8B"/>
      </a:accent2>
      <a:accent3>
        <a:srgbClr val="FF6D00"/>
      </a:accent3>
      <a:accent4>
        <a:srgbClr val="FEFB02"/>
      </a:accent4>
      <a:accent5>
        <a:srgbClr val="00D318"/>
      </a:accent5>
      <a:accent6>
        <a:srgbClr val="00CEFF"/>
      </a:accent6>
      <a:hlink>
        <a:srgbClr val="00CEFF"/>
      </a:hlink>
      <a:folHlink>
        <a:srgbClr val="9F37F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/>
          </a:solidFill>
        </a:ln>
      </a:spPr>
      <a:bodyPr rtlCol="0" anchor="ctr"/>
      <a:lstStyle>
        <a:defPPr algn="ctr">
          <a:defRPr sz="1400" dirty="0" smtClean="0">
            <a:latin typeface="Simplon BP Regular"/>
            <a:cs typeface="Simplon BP Regular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latin typeface="Simplon BP" charset="0"/>
            <a:ea typeface="Simplon BP" charset="0"/>
            <a:cs typeface="Simplon BP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2016_template_v02.potx [Somente leitura]" id="{3AEC3B34-0B1C-45A4-A1E9-C16ED717C3E1}" vid="{2D8F0F73-0309-4DA4-837E-9300297D75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2C0AC69D28145B78355A31DAD8B76" ma:contentTypeVersion="1" ma:contentTypeDescription="Crie um novo documento." ma:contentTypeScope="" ma:versionID="c9262f290b72f011e454101c02818f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AB35F4-13D5-4EF7-9906-2B17145DB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E43F0-B2E4-4B8F-BB5D-28B2EAB90953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112BB5-BFCB-4014-A61A-9526562E3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FBBR0598.TP.130513.PPT</Template>
  <TotalTime>82912</TotalTime>
  <Words>1454</Words>
  <Application>Microsoft Office PowerPoint</Application>
  <PresentationFormat>Apresentação na tela (16:9)</PresentationFormat>
  <Paragraphs>307</Paragraphs>
  <Slides>11</Slides>
  <Notes>1</Notes>
  <HiddenSlides>2</HiddenSlides>
  <MMClips>0</MMClips>
  <ScaleCrop>false</ScaleCrop>
  <HeadingPairs>
    <vt:vector size="8" baseType="variant">
      <vt:variant>
        <vt:lpstr>Fontes usadas</vt:lpstr>
      </vt:variant>
      <vt:variant>
        <vt:i4>13</vt:i4>
      </vt:variant>
      <vt:variant>
        <vt:lpstr>Tema</vt:lpstr>
      </vt:variant>
      <vt:variant>
        <vt:i4>20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45" baseType="lpstr">
      <vt:lpstr>MS Gothic</vt:lpstr>
      <vt:lpstr>ＭＳ Ｐゴシック</vt:lpstr>
      <vt:lpstr>Arial</vt:lpstr>
      <vt:lpstr>Calibri</vt:lpstr>
      <vt:lpstr>Georgia</vt:lpstr>
      <vt:lpstr>Museo Sans 300</vt:lpstr>
      <vt:lpstr>Simplon BP</vt:lpstr>
      <vt:lpstr>Simplon BP Bold</vt:lpstr>
      <vt:lpstr>Simplon BP Light</vt:lpstr>
      <vt:lpstr>Simplon BP Regular</vt:lpstr>
      <vt:lpstr>Simplon Oi Headline</vt:lpstr>
      <vt:lpstr>Times New Roman</vt:lpstr>
      <vt:lpstr>Wingdings</vt:lpstr>
      <vt:lpstr>FBBR0598.TP.130513.PPT</vt:lpstr>
      <vt:lpstr>Blank</vt:lpstr>
      <vt:lpstr>1_Blank</vt:lpstr>
      <vt:lpstr>FBBR0598.TP.130513</vt:lpstr>
      <vt:lpstr>1_FBBR0598.TP.130513</vt:lpstr>
      <vt:lpstr>2_FBBR0598.TP.130513</vt:lpstr>
      <vt:lpstr>3_FBBR0598.TP.130513</vt:lpstr>
      <vt:lpstr>Base_Azul</vt:lpstr>
      <vt:lpstr>1_Base_Azul</vt:lpstr>
      <vt:lpstr>2_Base_Azul</vt:lpstr>
      <vt:lpstr>3_Base_Azul</vt:lpstr>
      <vt:lpstr>Oi Mestre_Roxo</vt:lpstr>
      <vt:lpstr>4_Base_Azul</vt:lpstr>
      <vt:lpstr>4_FBBR0598.TP.130513</vt:lpstr>
      <vt:lpstr>5_Base_Azul</vt:lpstr>
      <vt:lpstr>5_FBBR0598.TP.130513</vt:lpstr>
      <vt:lpstr>7_FBBR0598.TP.130513</vt:lpstr>
      <vt:lpstr>Bloqueio Parcial Banda Larga Fixo</vt:lpstr>
      <vt:lpstr>1_Oi Mestre_Roxo</vt:lpstr>
      <vt:lpstr>6_FBBR0598.TP.130513</vt:lpstr>
      <vt:lpstr>Slide do think-cell</vt:lpstr>
      <vt:lpstr>Programa Novo Antifraude RAID-FMS  Core Team 26/12/17  </vt:lpstr>
      <vt:lpstr>Organograma</vt:lpstr>
      <vt:lpstr>Apresentação do PowerPoint</vt:lpstr>
      <vt:lpstr>PRJ24506 - Aquisição Infra Novo Antifraude RAID-FMS  Escopo: Aquisição de infraestrutura de HW, SW e Serviços visando unificar os processos de Gestão de Fraudes e habilitar as capacidades para a transformação digital na Oi</vt:lpstr>
      <vt:lpstr>PRJ24931 - Aquisição Infra de Produção do Novo Antifraude RAID-FMS  Escopo: Aquisição de infraestrutura de HW, SW e Serviços visando Unificar os processos de Gestão de Fraudes e habilitar as capacidades para a transformação digital na Oi</vt:lpstr>
      <vt:lpstr>PRJ26001 -  Aquisição Infra Hadoop para o Novo Antifraude RAID-FMS  Escopo: Aquisição de infraestrutura de Hadoop visando garantir a entrada em PRD do Programa RAID-FMS</vt:lpstr>
      <vt:lpstr>PRJ25887 - [Novo Antifraude RAID-FMS] - Onda 1 Escopo: Implementar nova Solução Antifraude na Oi a partir da aplicação RAID-FMS</vt:lpstr>
      <vt:lpstr>PRJ25837 - [Novo Antifraude RAID-FMS] - Onda 2 Escopo: Implementar nova regra para Motor de regras e TV Offline </vt:lpstr>
      <vt:lpstr>Premissas pré-validação Pacote Cargas</vt:lpstr>
      <vt:lpstr>PRJ26905 - [Novo Antifraude RAID-FMS] - Onda 3 Escopo: Implementar novas regras para Oi Total 2P+Fixa R1 1P+Transact Online  </vt:lpstr>
      <vt:lpstr>Agenda de reuniões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Insira o título do projeto em até duas linhas</dc:title>
  <dc:creator>FutureBrand</dc:creator>
  <cp:lastModifiedBy>Usuário do Windows</cp:lastModifiedBy>
  <cp:revision>2347</cp:revision>
  <cp:lastPrinted>2017-12-04T17:20:24Z</cp:lastPrinted>
  <dcterms:created xsi:type="dcterms:W3CDTF">2013-05-14T05:19:21Z</dcterms:created>
  <dcterms:modified xsi:type="dcterms:W3CDTF">2018-01-02T13:36:04Z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0x010100AC82C0AC69D28145B78355A31DAD8B76</vt:lpwstr>
  </property>
</Properties>
</file>