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Old Standard TT"/>
      <p:regular r:id="rId29"/>
      <p:bold r:id="rId30"/>
      <p: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italic.fntdata"/><Relationship Id="rId3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da7a0cb1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da7a0cb1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103b298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103b298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103b298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103b298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103b298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103b298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103b2984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103b2984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103b2984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103b2984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103b2984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103b2984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103b2984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103b2984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103b2984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103b2984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103b2984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103b2984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da7a0cb1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da7a0cb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da7a0cb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da7a0cb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da7a0cb1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da7a0cb1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103b2984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103b298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32b4ea9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32b4ea9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103b2984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103b2984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32b4ea93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32b4ea93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da7a0cb1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da7a0cb1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fever.ai/dataset/feve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ieeexplore.ieee.org/document/9415192" TargetMode="External"/><Relationship Id="rId4" Type="http://schemas.openxmlformats.org/officeDocument/2006/relationships/hyperlink" Target="https://huggingface.co/docs/transformers/model_doc/deber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12700" y="408750"/>
            <a:ext cx="8118600" cy="1103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Fact Extraction and Verification</a:t>
            </a:r>
            <a:endParaRPr/>
          </a:p>
        </p:txBody>
      </p:sp>
      <p:sp>
        <p:nvSpPr>
          <p:cNvPr id="86" name="Google Shape;86;p13"/>
          <p:cNvSpPr txBox="1"/>
          <p:nvPr>
            <p:ph idx="1" type="subTitle"/>
          </p:nvPr>
        </p:nvSpPr>
        <p:spPr>
          <a:xfrm>
            <a:off x="4812425" y="2077475"/>
            <a:ext cx="3715800" cy="268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- 19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Aditya R Hedge(201IT105)</a:t>
            </a:r>
            <a:endParaRPr/>
          </a:p>
          <a:p>
            <a:pPr indent="0" lvl="0" marL="0" rtl="0" algn="l">
              <a:spcBef>
                <a:spcPts val="0"/>
              </a:spcBef>
              <a:spcAft>
                <a:spcPts val="0"/>
              </a:spcAft>
              <a:buNone/>
            </a:pPr>
            <a:r>
              <a:rPr lang="en"/>
              <a:t>Buddha Teja(201IT115)</a:t>
            </a:r>
            <a:endParaRPr/>
          </a:p>
          <a:p>
            <a:pPr indent="0" lvl="0" marL="0" rtl="0" algn="l">
              <a:spcBef>
                <a:spcPts val="0"/>
              </a:spcBef>
              <a:spcAft>
                <a:spcPts val="0"/>
              </a:spcAft>
              <a:buNone/>
            </a:pPr>
            <a:r>
              <a:rPr lang="en"/>
              <a:t>Dhruv N Pai(201IT118)</a:t>
            </a:r>
            <a:endParaRPr/>
          </a:p>
          <a:p>
            <a:pPr indent="0" lvl="0" marL="0" rtl="0" algn="l">
              <a:spcBef>
                <a:spcPts val="0"/>
              </a:spcBef>
              <a:spcAft>
                <a:spcPts val="0"/>
              </a:spcAft>
              <a:buNone/>
            </a:pPr>
            <a:r>
              <a:rPr lang="en"/>
              <a:t>Bharath C Kulkarni(201IT213)</a:t>
            </a:r>
            <a:endParaRPr/>
          </a:p>
        </p:txBody>
      </p:sp>
      <p:sp>
        <p:nvSpPr>
          <p:cNvPr id="87" name="Google Shape;87;p13"/>
          <p:cNvSpPr txBox="1"/>
          <p:nvPr/>
        </p:nvSpPr>
        <p:spPr>
          <a:xfrm>
            <a:off x="512700" y="2414700"/>
            <a:ext cx="38085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Old Standard TT"/>
                <a:ea typeface="Old Standard TT"/>
                <a:cs typeface="Old Standard TT"/>
                <a:sym typeface="Old Standard TT"/>
              </a:rPr>
              <a:t>Guided by</a:t>
            </a:r>
            <a:endParaRPr sz="2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2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b="1" lang="en" sz="2200">
                <a:solidFill>
                  <a:schemeClr val="lt1"/>
                </a:solidFill>
                <a:latin typeface="Old Standard TT"/>
                <a:ea typeface="Old Standard TT"/>
                <a:cs typeface="Old Standard TT"/>
                <a:sym typeface="Old Standard TT"/>
              </a:rPr>
              <a:t>Dr. Anand Kumar</a:t>
            </a:r>
            <a:endParaRPr b="1" sz="2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b="1" sz="2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b="1" sz="2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rPr lang="en">
                <a:latin typeface="Old Standard TT"/>
                <a:ea typeface="Old Standard TT"/>
                <a:cs typeface="Old Standard TT"/>
                <a:sym typeface="Old Standard TT"/>
              </a:rPr>
              <a:t>    </a:t>
            </a:r>
            <a:endParaRPr>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4" name="Google Shape;144;p2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50" name="Google Shape;150;p2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56" name="Google Shape;156;p2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25"/>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8" name="Google Shape;168;p26"/>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4" name="Google Shape;174;p27"/>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0" name="Google Shape;180;p28"/>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6" name="Google Shape;186;p29"/>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92" name="Google Shape;192;p30"/>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ctrTitle"/>
          </p:nvPr>
        </p:nvSpPr>
        <p:spPr>
          <a:xfrm>
            <a:off x="512700" y="350450"/>
            <a:ext cx="7704900" cy="843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98" name="Google Shape;198;p31"/>
          <p:cNvSpPr txBox="1"/>
          <p:nvPr>
            <p:ph idx="1" type="subTitle"/>
          </p:nvPr>
        </p:nvSpPr>
        <p:spPr>
          <a:xfrm>
            <a:off x="512700" y="1704174"/>
            <a:ext cx="8118600" cy="2964900"/>
          </a:xfrm>
          <a:prstGeom prst="rect">
            <a:avLst/>
          </a:prstGeom>
        </p:spPr>
        <p:txBody>
          <a:bodyPr anchorCtr="0" anchor="t" bIns="91425" lIns="91425" spcFirstLastPara="1" rIns="91425" wrap="square" tIns="91425">
            <a:normAutofit fontScale="85000" lnSpcReduction="10000"/>
          </a:bodyPr>
          <a:lstStyle/>
          <a:p>
            <a:pPr indent="0" lvl="0" marL="457200" rtl="0" algn="l">
              <a:spcBef>
                <a:spcPts val="0"/>
              </a:spcBef>
              <a:spcAft>
                <a:spcPts val="0"/>
              </a:spcAft>
              <a:buNone/>
            </a:pPr>
            <a:r>
              <a:rPr lang="en"/>
              <a:t>We are planning to </a:t>
            </a:r>
            <a:endParaRPr/>
          </a:p>
          <a:p>
            <a:pPr indent="0" lvl="0" marL="457200" rtl="0" algn="l">
              <a:spcBef>
                <a:spcPts val="0"/>
              </a:spcBef>
              <a:spcAft>
                <a:spcPts val="0"/>
              </a:spcAft>
              <a:buNone/>
            </a:pPr>
            <a:r>
              <a:t/>
            </a:r>
            <a:endParaRPr/>
          </a:p>
          <a:p>
            <a:pPr indent="-341947" lvl="0" marL="457200" rtl="0" algn="l">
              <a:spcBef>
                <a:spcPts val="0"/>
              </a:spcBef>
              <a:spcAft>
                <a:spcPts val="0"/>
              </a:spcAft>
              <a:buSzPct val="100000"/>
              <a:buChar char="●"/>
            </a:pPr>
            <a:r>
              <a:rPr lang="en"/>
              <a:t>Implement Fact Extraction for the Claim by generating evidences from the wikipedia using the </a:t>
            </a:r>
            <a:r>
              <a:rPr lang="en"/>
              <a:t>topic</a:t>
            </a:r>
            <a:r>
              <a:rPr lang="en"/>
              <a:t> and context similarity techniques</a:t>
            </a:r>
            <a:endParaRPr/>
          </a:p>
          <a:p>
            <a:pPr indent="0" lvl="0" marL="457200" rtl="0" algn="l">
              <a:spcBef>
                <a:spcPts val="0"/>
              </a:spcBef>
              <a:spcAft>
                <a:spcPts val="0"/>
              </a:spcAft>
              <a:buNone/>
            </a:pPr>
            <a:r>
              <a:t/>
            </a:r>
            <a:endParaRPr/>
          </a:p>
          <a:p>
            <a:pPr indent="-341947" lvl="0" marL="457200" rtl="0" algn="l">
              <a:spcBef>
                <a:spcPts val="0"/>
              </a:spcBef>
              <a:spcAft>
                <a:spcPts val="0"/>
              </a:spcAft>
              <a:buSzPct val="100000"/>
              <a:buChar char="●"/>
            </a:pPr>
            <a:r>
              <a:rPr lang="en"/>
              <a:t>Eliminate the redundant evidences based on their relative correlations</a:t>
            </a:r>
            <a:endParaRPr/>
          </a:p>
          <a:p>
            <a:pPr indent="0" lvl="0" marL="457200" rtl="0" algn="l">
              <a:spcBef>
                <a:spcPts val="0"/>
              </a:spcBef>
              <a:spcAft>
                <a:spcPts val="0"/>
              </a:spcAft>
              <a:buNone/>
            </a:pPr>
            <a:r>
              <a:t/>
            </a:r>
            <a:endParaRPr/>
          </a:p>
          <a:p>
            <a:pPr indent="-341947" lvl="0" marL="457200" rtl="0" algn="l">
              <a:spcBef>
                <a:spcPts val="0"/>
              </a:spcBef>
              <a:spcAft>
                <a:spcPts val="0"/>
              </a:spcAft>
              <a:buSzPct val="100000"/>
              <a:buChar char="●"/>
            </a:pPr>
            <a:r>
              <a:rPr lang="en"/>
              <a:t>Focus on individual Evidences collected rather than all the evidences combined</a:t>
            </a:r>
            <a:endParaRPr/>
          </a:p>
          <a:p>
            <a:pPr indent="0" lvl="0" marL="457200" rtl="0" algn="l">
              <a:spcBef>
                <a:spcPts val="0"/>
              </a:spcBef>
              <a:spcAft>
                <a:spcPts val="0"/>
              </a:spcAft>
              <a:buNone/>
            </a:pPr>
            <a:r>
              <a:t/>
            </a:r>
            <a:endParaRPr/>
          </a:p>
          <a:p>
            <a:pPr indent="-341947" lvl="0" marL="457200" rtl="0" algn="l">
              <a:spcBef>
                <a:spcPts val="0"/>
              </a:spcBef>
              <a:spcAft>
                <a:spcPts val="0"/>
              </a:spcAft>
              <a:buSzPct val="100000"/>
              <a:buChar char="●"/>
            </a:pPr>
            <a:r>
              <a:rPr lang="en"/>
              <a:t>Try for different models like the RoBERTa, ELECTRA…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512700" y="644350"/>
            <a:ext cx="7745400" cy="1005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93" name="Google Shape;93;p14"/>
          <p:cNvSpPr txBox="1"/>
          <p:nvPr>
            <p:ph idx="1" type="subTitle"/>
          </p:nvPr>
        </p:nvSpPr>
        <p:spPr>
          <a:xfrm>
            <a:off x="512700" y="1875800"/>
            <a:ext cx="8244300" cy="2782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Fever Dataset :- </a:t>
            </a:r>
            <a:r>
              <a:rPr lang="en" u="sng">
                <a:solidFill>
                  <a:srgbClr val="0000FF"/>
                </a:solidFill>
                <a:hlinkClick r:id="rId3">
                  <a:extLst>
                    <a:ext uri="{A12FA001-AC4F-418D-AE19-62706E023703}">
                      <ahyp:hlinkClr val="tx"/>
                    </a:ext>
                  </a:extLst>
                </a:hlinkClick>
              </a:rPr>
              <a:t>https://fever.ai/dataset/fever.html</a:t>
            </a:r>
            <a:r>
              <a:rPr lang="en">
                <a:solidFill>
                  <a:srgbClr val="0000FF"/>
                </a:solidFill>
              </a:rPr>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It contains nearly 145K samples of claims and evidence_ids (which are used to extract evidences related to claims using the wikipedia API), we have considered the samples with verifiability status as non verifiability doesn’t contain any evidences related to their claims.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generated our own dataset by combining the evidences into one large evidence text. Our generated dataset will have claim+evidence as one of the attributes and labels as another attribute.</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375275" y="520800"/>
            <a:ext cx="8118600" cy="691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9" name="Google Shape;99;p15"/>
          <p:cNvSpPr txBox="1"/>
          <p:nvPr>
            <p:ph idx="1" type="subTitle"/>
          </p:nvPr>
        </p:nvSpPr>
        <p:spPr>
          <a:xfrm>
            <a:off x="433225" y="1433350"/>
            <a:ext cx="8198100" cy="3176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Fact Extraction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For the train data </a:t>
            </a:r>
            <a:r>
              <a:rPr lang="en"/>
              <a:t>whose</a:t>
            </a:r>
            <a:r>
              <a:rPr lang="en"/>
              <a:t> evidences are already collected, the facts for them are extracted using a wikipedia API, In here we improved the computation by eliminating the redundant evidences and replacing the highly correlated evidences.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For the test data whose claims are only known, the evidences are extracted based on all the possible key words,phrases and names that are involved with in the claim.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subTitle"/>
          </p:nvPr>
        </p:nvSpPr>
        <p:spPr>
          <a:xfrm>
            <a:off x="512700" y="1931125"/>
            <a:ext cx="8118600" cy="269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Fact Extraction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 As the average number of evidences per claim is 2.6,  For each of the evidence_ids(keywords) that are generated three of the top evidences are selected using the context similarity of the extracted evidence’s content(extracted using the wikipedia API and then cleaned accordingly) </a:t>
            </a:r>
            <a:endParaRPr/>
          </a:p>
          <a:p>
            <a:pPr indent="0" lvl="0" marL="0" rtl="0" algn="l">
              <a:spcBef>
                <a:spcPts val="0"/>
              </a:spcBef>
              <a:spcAft>
                <a:spcPts val="0"/>
              </a:spcAft>
              <a:buNone/>
            </a:pPr>
            <a:r>
              <a:t/>
            </a:r>
            <a:endParaRPr/>
          </a:p>
        </p:txBody>
      </p:sp>
      <p:sp>
        <p:nvSpPr>
          <p:cNvPr id="105" name="Google Shape;105;p16"/>
          <p:cNvSpPr txBox="1"/>
          <p:nvPr>
            <p:ph type="ctrTitle"/>
          </p:nvPr>
        </p:nvSpPr>
        <p:spPr>
          <a:xfrm>
            <a:off x="375275" y="901000"/>
            <a:ext cx="8118600" cy="78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375275" y="901000"/>
            <a:ext cx="8118600" cy="78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11" name="Google Shape;111;p17"/>
          <p:cNvSpPr txBox="1"/>
          <p:nvPr>
            <p:ph idx="1" type="subTitle"/>
          </p:nvPr>
        </p:nvSpPr>
        <p:spPr>
          <a:xfrm>
            <a:off x="512700" y="1931125"/>
            <a:ext cx="8118600" cy="2697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Fact Verification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Encoded tokens of the Claim+Evidences and the labels related to them are sent as an input to the DeBERTa Model in the batch sizes of 32 and for 10 epochs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improved the accuracy of DeBERTa model on the dataset by tuning the hyper parameters and optimizing the test_evidences. As the test accuracy of the data doesn’t change much even there is a change in train data accuracy on the model for epochs higher than 10, we have considered 10 epochs to prevent the overfitting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612975" y="354875"/>
            <a:ext cx="7590600" cy="81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7" name="Google Shape;117;p18"/>
          <p:cNvSpPr txBox="1"/>
          <p:nvPr/>
        </p:nvSpPr>
        <p:spPr>
          <a:xfrm>
            <a:off x="5897550" y="1233300"/>
            <a:ext cx="2689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highlight>
                  <a:schemeClr val="dk1"/>
                </a:highlight>
                <a:latin typeface="Roboto"/>
                <a:ea typeface="Roboto"/>
                <a:cs typeface="Roboto"/>
                <a:sym typeface="Roboto"/>
              </a:rPr>
              <a:t>The average accuracy of the model over the 20K samples of the data is 72.3%</a:t>
            </a:r>
            <a:endParaRPr b="1" sz="1800">
              <a:solidFill>
                <a:schemeClr val="lt1"/>
              </a:solidFill>
              <a:highlight>
                <a:schemeClr val="dk1"/>
              </a:highlight>
              <a:latin typeface="Roboto"/>
              <a:ea typeface="Roboto"/>
              <a:cs typeface="Roboto"/>
              <a:sym typeface="Roboto"/>
            </a:endParaRPr>
          </a:p>
        </p:txBody>
      </p:sp>
      <p:pic>
        <p:nvPicPr>
          <p:cNvPr id="118" name="Google Shape;118;p18"/>
          <p:cNvPicPr preferRelativeResize="0"/>
          <p:nvPr/>
        </p:nvPicPr>
        <p:blipFill>
          <a:blip r:embed="rId3">
            <a:alphaModFix/>
          </a:blip>
          <a:stretch>
            <a:fillRect/>
          </a:stretch>
        </p:blipFill>
        <p:spPr>
          <a:xfrm>
            <a:off x="424800" y="1233300"/>
            <a:ext cx="4500145" cy="366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598100" y="7176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24" name="Google Shape;124;p19"/>
          <p:cNvSpPr txBox="1"/>
          <p:nvPr>
            <p:ph idx="1" type="subTitle"/>
          </p:nvPr>
        </p:nvSpPr>
        <p:spPr>
          <a:xfrm>
            <a:off x="598100" y="1741650"/>
            <a:ext cx="8222100" cy="298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considered claim of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Extracted Evidence_ids along with their rankings are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truthness of the claim according to </a:t>
            </a:r>
            <a:endParaRPr/>
          </a:p>
          <a:p>
            <a:pPr indent="0" lvl="0" marL="0" rtl="0" algn="l">
              <a:spcBef>
                <a:spcPts val="0"/>
              </a:spcBef>
              <a:spcAft>
                <a:spcPts val="0"/>
              </a:spcAft>
              <a:buNone/>
            </a:pPr>
            <a:r>
              <a:rPr lang="en"/>
              <a:t>These Evidence_ids are :</a:t>
            </a:r>
            <a:endParaRPr/>
          </a:p>
        </p:txBody>
      </p:sp>
      <p:pic>
        <p:nvPicPr>
          <p:cNvPr id="125" name="Google Shape;125;p19"/>
          <p:cNvPicPr preferRelativeResize="0"/>
          <p:nvPr/>
        </p:nvPicPr>
        <p:blipFill>
          <a:blip r:embed="rId3">
            <a:alphaModFix/>
          </a:blip>
          <a:stretch>
            <a:fillRect/>
          </a:stretch>
        </p:blipFill>
        <p:spPr>
          <a:xfrm>
            <a:off x="6038900" y="3693138"/>
            <a:ext cx="2781300" cy="1028700"/>
          </a:xfrm>
          <a:prstGeom prst="rect">
            <a:avLst/>
          </a:prstGeom>
          <a:noFill/>
          <a:ln>
            <a:noFill/>
          </a:ln>
        </p:spPr>
      </p:pic>
      <p:pic>
        <p:nvPicPr>
          <p:cNvPr id="126" name="Google Shape;126;p19"/>
          <p:cNvPicPr preferRelativeResize="0"/>
          <p:nvPr/>
        </p:nvPicPr>
        <p:blipFill>
          <a:blip r:embed="rId4">
            <a:alphaModFix/>
          </a:blip>
          <a:stretch>
            <a:fillRect/>
          </a:stretch>
        </p:blipFill>
        <p:spPr>
          <a:xfrm>
            <a:off x="678200" y="2283375"/>
            <a:ext cx="5810250" cy="323850"/>
          </a:xfrm>
          <a:prstGeom prst="rect">
            <a:avLst/>
          </a:prstGeom>
          <a:noFill/>
          <a:ln>
            <a:noFill/>
          </a:ln>
        </p:spPr>
      </p:pic>
      <p:pic>
        <p:nvPicPr>
          <p:cNvPr id="127" name="Google Shape;127;p19"/>
          <p:cNvPicPr preferRelativeResize="0"/>
          <p:nvPr/>
        </p:nvPicPr>
        <p:blipFill>
          <a:blip r:embed="rId5">
            <a:alphaModFix/>
          </a:blip>
          <a:stretch>
            <a:fillRect/>
          </a:stretch>
        </p:blipFill>
        <p:spPr>
          <a:xfrm>
            <a:off x="289550" y="3291925"/>
            <a:ext cx="8839200" cy="241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ctrTitle"/>
          </p:nvPr>
        </p:nvSpPr>
        <p:spPr>
          <a:xfrm>
            <a:off x="530025" y="188975"/>
            <a:ext cx="7895100" cy="774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33" name="Google Shape;133;p20"/>
          <p:cNvSpPr txBox="1"/>
          <p:nvPr>
            <p:ph idx="1" type="subTitle"/>
          </p:nvPr>
        </p:nvSpPr>
        <p:spPr>
          <a:xfrm>
            <a:off x="530025" y="1101525"/>
            <a:ext cx="8254500" cy="376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hlinkClick r:id="rId3"/>
              </a:rPr>
              <a:t>https://ieeexplore.ieee.org/document/9415192</a:t>
            </a:r>
            <a:endParaRPr/>
          </a:p>
          <a:p>
            <a:pPr indent="0" lvl="0" marL="0" rtl="0" algn="l">
              <a:spcBef>
                <a:spcPts val="0"/>
              </a:spcBef>
              <a:spcAft>
                <a:spcPts val="0"/>
              </a:spcAft>
              <a:buNone/>
            </a:pPr>
            <a:r>
              <a:t/>
            </a:r>
            <a:endParaRPr/>
          </a:p>
          <a:p>
            <a:pPr indent="0" lvl="0" marL="0" rtl="0" algn="l">
              <a:lnSpc>
                <a:spcPct val="123913"/>
              </a:lnSpc>
              <a:spcBef>
                <a:spcPts val="0"/>
              </a:spcBef>
              <a:spcAft>
                <a:spcPts val="0"/>
              </a:spcAft>
              <a:buNone/>
            </a:pPr>
            <a:r>
              <a:rPr lang="en" sz="1900">
                <a:highlight>
                  <a:schemeClr val="dk1"/>
                </a:highlight>
                <a:latin typeface="Arial"/>
                <a:ea typeface="Arial"/>
                <a:cs typeface="Arial"/>
                <a:sym typeface="Arial"/>
              </a:rPr>
              <a:t>An Empirical Comparison of BERT, RoBERTa, and Electra for Fact Verification</a:t>
            </a:r>
            <a:endParaRPr sz="1900">
              <a:highlight>
                <a:schemeClr val="dk1"/>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paper, bert, Roberta and electra are compared for fact verification. According to this paper Roberta shows best accuracy followed by bert and electra.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https://huggingface.co/docs/transformers/model_doc/deberta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huggingface website we found out that compared to RoBERTa, a DeBERTa model trained on half of the training data performs consistently better on a wide range of NLP tasks.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2537025" y="1684975"/>
            <a:ext cx="43641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