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631E-D43B-4489-971A-A08C4E26F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4AD16-7E6A-4A14-97E3-C5B4F9C35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1E9A9-5FFE-426C-9A40-E12EDC3D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3B07-2272-42F5-AB4A-19D8C490E8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91FA5-128B-4D98-8E94-9B6E2EF8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73061-68C0-4AED-A896-D90FC731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F59A-2E4C-41E8-BD2C-736D05CD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7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D26F-DA11-48B0-ABA3-4218F93E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9B3B0-33A9-4194-B587-FB544EDCF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93FE2-99D6-4EE5-A9E9-F53CEB81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3B07-2272-42F5-AB4A-19D8C490E8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4BF3B-9A4F-48FC-B4D9-31F3F404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C6AED-498F-4E9E-88E9-2D0F9E4B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F59A-2E4C-41E8-BD2C-736D05CD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2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61E3F-750B-4D14-BA51-70BFB7D63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B7FA8-77BB-441A-BF55-01E865253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8A6E-F5B0-4715-B988-8034F35A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3B07-2272-42F5-AB4A-19D8C490E8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30509-C98D-4BD1-A4EE-75ECE978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C6E7D-A5F5-42CB-B349-75B60186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F59A-2E4C-41E8-BD2C-736D05CD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3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512D-6E47-4D88-A8D4-AEA55B1D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288D2-60D1-498C-8B87-4CBE8EE6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C9566-259C-41A8-B60B-1273D8DF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3B07-2272-42F5-AB4A-19D8C490E8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29122-E997-41A1-8E1F-D24EF228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7B02-BFEF-45F8-BE07-F3384A7F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F59A-2E4C-41E8-BD2C-736D05CD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2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6D9F-C7D2-47F5-9C7F-28FF1604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30B84-B530-41BB-AB86-D3C4FB2C2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755E2-FD2A-4CA6-BDC2-D080188C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3B07-2272-42F5-AB4A-19D8C490E8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1E6AF-375D-45FB-8662-685BDA4A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B27FC-446B-4E18-8F7E-BCB2CA8B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F59A-2E4C-41E8-BD2C-736D05CD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D7A1-8DD9-41AF-B882-84C0DA10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2CE0-29CF-49C6-91A8-2EACFDF3B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28333-5877-4CA4-A418-DBD25B048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D8DBD-7E93-49C4-AD7D-917C8E06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3B07-2272-42F5-AB4A-19D8C490E8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1BD8E-0FC3-4ED4-AA59-250A81B4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42055-B47C-4B92-8EA0-D9E870D5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F59A-2E4C-41E8-BD2C-736D05CD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9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0135-C38A-4B5F-BFEB-F0EE6106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466D2-6DA4-41D2-91FD-A48482966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18D16-D50A-4C5C-B260-3B0826F90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26ED4-3182-4874-AB3F-5ACD0E529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92EFD-1153-4F18-8A4B-800448FFE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D680F-AB60-4DAA-9E3E-503BD13C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3B07-2272-42F5-AB4A-19D8C490E8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F6804-E54C-41D1-B0CE-F3B5C93C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0BB1F-5320-4377-AB38-D0EE8254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F59A-2E4C-41E8-BD2C-736D05CD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8305-E7F8-4770-81BA-40A1347F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92A3E-3E29-4016-9E2C-0ABF8248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3B07-2272-42F5-AB4A-19D8C490E8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34F5A-A0A2-4845-890C-FDA387A5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844D8-90B3-4162-BDBD-F3D04559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F59A-2E4C-41E8-BD2C-736D05CD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2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51B28-B918-4F9C-8970-D78882E6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3B07-2272-42F5-AB4A-19D8C490E8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972E5-391F-4E9D-92E0-61068E36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D8C20-02D9-4FAF-A289-4B6E79A1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F59A-2E4C-41E8-BD2C-736D05CD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7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344B-D1F2-4AF3-8013-DB8AA8F1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B7E4-FE9D-4910-8140-F2AC3C27C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AD22C-550A-41C5-A751-45A0A6A50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95B3F-5FCF-4344-99AA-4F068C7A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3B07-2272-42F5-AB4A-19D8C490E8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1B967-D108-46D0-ACC4-AF1B675B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E8968-3B28-4A20-A807-042B6C3B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F59A-2E4C-41E8-BD2C-736D05CD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9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863A-6A08-49E8-8C8B-FB20E436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03A00-3DA8-462E-A307-F9C71126A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EFB92-1F94-4DE5-B253-B28F3448B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6462A-5DCD-4A73-9F5D-7AF274A4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3B07-2272-42F5-AB4A-19D8C490E8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53042-7669-472B-BC6F-1699910D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250DA-E6EF-415D-BAD7-BB3CCAF1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F59A-2E4C-41E8-BD2C-736D05CD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6D4ED-DB5E-4A5D-8862-BC644D82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1626B-5E2C-4B0C-A423-AB1598E11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2F5E-5743-4CDC-8E57-53C90339E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3B07-2272-42F5-AB4A-19D8C490E8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5AEC8-B486-47BB-9044-84B88E265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96275-D04A-43D9-9E33-1178E7450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3F59A-2E4C-41E8-BD2C-736D05CD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3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73A7-AF40-4A1F-B975-FF9EE0CC6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6158"/>
            <a:ext cx="9144000" cy="3432325"/>
          </a:xfrm>
        </p:spPr>
        <p:txBody>
          <a:bodyPr>
            <a:normAutofit fontScale="90000"/>
          </a:bodyPr>
          <a:lstStyle/>
          <a:p>
            <a:r>
              <a:rPr lang="en-US" dirty="0"/>
              <a:t>Heterogeneous Parallel Computing for Efficient Polygon Clipping Computation over Big Spatial Datasets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4B69-7F18-440F-A6D0-E413FE9A2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0558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Buddhi Ashan</a:t>
            </a:r>
          </a:p>
        </p:txBody>
      </p:sp>
    </p:spTree>
    <p:extLst>
      <p:ext uri="{BB962C8B-B14F-4D97-AF65-F5344CB8AC3E}">
        <p14:creationId xmlns:p14="http://schemas.microsoft.com/office/powerpoint/2010/main" val="54508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2D3D-E368-442C-BFA7-6FADD379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C5B8EF6-3315-43C8-A7AF-4B25682F2D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48308850"/>
                  </p:ext>
                </p:extLst>
              </p:nvPr>
            </p:nvGraphicFramePr>
            <p:xfrm>
              <a:off x="3312543" y="1811547"/>
              <a:ext cx="5594026" cy="436541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594026">
                      <a:extLst>
                        <a:ext uri="{9D8B030D-6E8A-4147-A177-3AD203B41FA5}">
                          <a16:colId xmlns:a16="http://schemas.microsoft.com/office/drawing/2014/main" val="4261246166"/>
                        </a:ext>
                      </a:extLst>
                    </a:gridCol>
                  </a:tblGrid>
                  <a:tr h="2831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Algorithm 1 Greiner-</a:t>
                          </a:r>
                          <a:r>
                            <a:rPr lang="en-US" sz="1000" dirty="0" err="1">
                              <a:effectLst/>
                            </a:rPr>
                            <a:t>Hormann</a:t>
                          </a:r>
                          <a:r>
                            <a:rPr lang="en-US" sz="1000" dirty="0">
                              <a:effectLst/>
                            </a:rPr>
                            <a:t> Polygon Clipping Including Degeneracy Handling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0055" marR="60055" marT="60055" marB="60055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8889420"/>
                      </a:ext>
                    </a:extLst>
                  </a:tr>
                  <a:tr h="4082245">
                    <a:tc>
                      <a:txBody>
                        <a:bodyPr/>
                        <a:lstStyle/>
                        <a:p>
                          <a:pPr marL="342900" marR="0" lvl="0" indent="-34290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000" u="none" strike="noStrike" dirty="0">
                              <a:effectLst/>
                            </a:rPr>
                            <a:t>Input: </a:t>
                          </a:r>
                          <a14:m>
                            <m:oMath xmlns:m="http://schemas.openxmlformats.org/officeDocument/2006/math">
                              <m:r>
                                <a:rPr lang="en-US" sz="1000" u="none" strike="noStrike">
                                  <a:effectLst/>
                                </a:rPr>
                                <m:t>𝑃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u="none" strike="noStrike">
                                      <a:effectLst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1000" u="none" strike="noStrike">
                                      <a:effectLst/>
                                    </a:rPr>
                                    <m:t>𝑃</m:t>
                                  </m:r>
                                </m:sup>
                              </m:sSup>
                              <m:r>
                                <a:rPr lang="en-US" sz="1000" u="none" strike="noStrike">
                                  <a:effectLst/>
                                </a:rPr>
                                <m:t>) 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𝑎𝑛𝑑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 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𝑄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u="none" strike="noStrike">
                                      <a:effectLst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1000" u="none" strike="noStrike">
                                      <a:effectLst/>
                                    </a:rPr>
                                    <m:t>𝑄</m:t>
                                  </m:r>
                                </m:sup>
                              </m:sSup>
                              <m:r>
                                <a:rPr lang="en-US" sz="1000" u="none" strike="noStrike">
                                  <a:effectLst/>
                                </a:rPr>
                                <m:t>). 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𝑛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=|</m:t>
                              </m:r>
                              <m:sSup>
                                <m:sSup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u="none" strike="noStrike">
                                      <a:effectLst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sz="1000" u="none" strike="noStrike">
                                      <a:effectLst/>
                                    </a:rPr>
                                    <m:t>𝑃</m:t>
                                  </m:r>
                                </m:sup>
                              </m:sSup>
                              <m:r>
                                <a:rPr lang="en-US" sz="1000" u="none" strike="noStrike">
                                  <a:effectLst/>
                                </a:rPr>
                                <m:t>|+|</m:t>
                              </m:r>
                              <m:sSup>
                                <m:sSup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u="none" strike="noStrike">
                                      <a:effectLst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sz="1000" u="none" strike="noStrike">
                                      <a:effectLst/>
                                    </a:rPr>
                                    <m:t>𝑄</m:t>
                                  </m:r>
                                </m:sup>
                              </m:sSup>
                              <m:r>
                                <a:rPr lang="en-US" sz="1000" u="none" strike="noStrike">
                                  <a:effectLst/>
                                </a:rPr>
                                <m:t>|</m:t>
                              </m:r>
                            </m:oMath>
                          </a14:m>
                          <a:endParaRPr lang="en-US" sz="1000" u="none" strike="noStrike" dirty="0">
                            <a:effectLst/>
                          </a:endParaRPr>
                        </a:p>
                        <a:p>
                          <a:pPr marL="342900" marR="0" lvl="0" indent="-34290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000" u="none" strike="noStrike" dirty="0">
                              <a:effectLst/>
                            </a:rPr>
                            <a:t>Find edge intersection </a:t>
                          </a:r>
                          <a14:m>
                            <m:oMath xmlns:m="http://schemas.openxmlformats.org/officeDocument/2006/math">
                              <m:r>
                                <a:rPr lang="en-US" sz="1000" u="none" strike="noStrike">
                                  <a:effectLst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sz="1000" u="none" strike="noStrike" dirty="0">
                              <a:effectLst/>
                            </a:rPr>
                            <a:t> between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1000" u="none" strike="noStrike">
                                          <a:effectLst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u="none" strike="noStrike">
                                          <a:effectLst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000" u="none" strike="noStrike">
                                          <a:effectLst/>
                                        </a:rPr>
                                        <m:t>𝑃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1000" u="none" strike="noStrike">
                                      <a:effectLst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000" u="none" strike="noStrike">
                                  <a:effectLst/>
                                </a:rPr>
                                <m:t>𝑎𝑛𝑑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1000" u="none" strike="noStrike">
                                          <a:effectLst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u="none" strike="noStrike">
                                          <a:effectLst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000" u="none" strike="noStrike">
                                          <a:effectLst/>
                                        </a:rPr>
                                        <m:t>𝑄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1000" u="none" strike="noStrike">
                                      <a:effectLst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000" u="none" strike="noStrike">
                                  <a:effectLst/>
                                </a:rPr>
                                <m:t> 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𝑤h𝑒𝑟𝑒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1000" u="none" strike="noStrike">
                                          <a:effectLst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u="none" strike="noStrike">
                                          <a:effectLst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000" u="none" strike="noStrike">
                                          <a:effectLst/>
                                        </a:rPr>
                                        <m:t>𝑃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1000" u="none" strike="noStrike">
                                      <a:effectLst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000" u="none" strike="noStrike">
                                  <a:effectLst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1000" u="none" strike="noStrike">
                                          <a:effectLst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u="none" strike="noStrike">
                                          <a:effectLst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1000" u="none" strike="noStrike">
                                          <a:effectLst/>
                                        </a:rPr>
                                        <m:t>𝑃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1000" u="none" strike="noStrike">
                                      <a:effectLst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000" u="none" strike="noStrike">
                                  <a:effectLst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1000" u="none" strike="noStrike">
                                          <a:effectLst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u="none" strike="noStrike">
                                          <a:effectLst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1000" u="none" strike="noStrike">
                                          <a:effectLst/>
                                        </a:rPr>
                                        <m:t>𝑃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1000" u="none" strike="noStrike">
                                      <a:effectLst/>
                                    </a:rPr>
                                    <m:t>𝑗</m:t>
                                  </m:r>
                                  <m:r>
                                    <a:rPr lang="en-US" sz="1000" u="none" strike="noStrike">
                                      <a:effectLst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000" u="none" strike="noStrike">
                                  <a:effectLst/>
                                </a:rPr>
                                <m:t>) 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𝑎𝑛𝑑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1000" u="none" strike="noStrike">
                                          <a:effectLst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u="none" strike="noStrike">
                                          <a:effectLst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000" u="none" strike="noStrike">
                                          <a:effectLst/>
                                        </a:rPr>
                                        <m:t>𝑄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1000" u="none" strike="noStrike">
                                      <a:effectLst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000" u="none" strike="noStrike">
                                  <a:effectLst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1000" u="none" strike="noStrike">
                                          <a:effectLst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u="none" strike="noStrike">
                                          <a:effectLst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1000" u="none" strike="noStrike">
                                          <a:effectLst/>
                                        </a:rPr>
                                        <m:t>𝑄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1000" u="none" strike="noStrike">
                                      <a:effectLst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000" u="none" strike="noStrike">
                                  <a:effectLst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1000" u="none" strike="noStrike">
                                          <a:effectLst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u="none" strike="noStrike">
                                          <a:effectLst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1000" u="none" strike="noStrike">
                                          <a:effectLst/>
                                        </a:rPr>
                                        <m:t>𝑄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1000" u="none" strike="noStrike">
                                      <a:effectLst/>
                                    </a:rPr>
                                    <m:t>𝑗</m:t>
                                  </m:r>
                                  <m:r>
                                    <a:rPr lang="en-US" sz="1000" u="none" strike="noStrike">
                                      <a:effectLst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000" u="none" strike="noStrike">
                                  <a:effectLst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000" u="none" strike="noStrike" dirty="0">
                              <a:effectLst/>
                            </a:rPr>
                            <a:t>. Calculate </a:t>
                          </a:r>
                          <a14:m>
                            <m:oMath xmlns:m="http://schemas.openxmlformats.org/officeDocument/2006/math">
                              <m:r>
                                <a:rPr lang="en-US" sz="1000" u="none" strike="noStrike">
                                  <a:effectLst/>
                                </a:rPr>
                                <m:t>𝐼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, 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𝛼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 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𝑎𝑛𝑑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 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𝛽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000" u="none" strike="noStrike" dirty="0">
                              <a:effectLst/>
                            </a:rPr>
                            <a:t>values</a:t>
                          </a:r>
                        </a:p>
                        <a:p>
                          <a:pPr marL="342900" marR="0" lvl="0" indent="-34290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000" u="none" strike="noStrike" dirty="0">
                              <a:effectLst/>
                            </a:rPr>
                            <a:t>Classify intersection type based on </a:t>
                          </a:r>
                          <a14:m>
                            <m:oMath xmlns:m="http://schemas.openxmlformats.org/officeDocument/2006/math">
                              <m:r>
                                <a:rPr lang="en-US" sz="1000" u="none" strike="noStrike">
                                  <a:effectLst/>
                                </a:rPr>
                                <m:t>𝐼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, 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𝛼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 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𝑎𝑛𝑑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 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𝛽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000" u="none" strike="noStrike" dirty="0">
                              <a:effectLst/>
                            </a:rPr>
                            <a:t>values {X-intersection, T-</a:t>
                          </a:r>
                          <a:r>
                            <a:rPr lang="en-US" sz="1000" u="none" strike="noStrike" dirty="0" err="1">
                              <a:effectLst/>
                            </a:rPr>
                            <a:t>intersetion</a:t>
                          </a:r>
                          <a:r>
                            <a:rPr lang="en-US" sz="1000" u="none" strike="noStrike" dirty="0">
                              <a:effectLst/>
                            </a:rPr>
                            <a:t>-P/Q, V-intersection, X-overlap, </a:t>
                          </a:r>
                          <a:r>
                            <a:rPr lang="en-US" sz="1000" u="none" strike="noStrike" dirty="0" err="1">
                              <a:effectLst/>
                            </a:rPr>
                            <a:t>T_overlap_P</a:t>
                          </a:r>
                          <a:r>
                            <a:rPr lang="en-US" sz="1000" u="none" strike="noStrike" dirty="0">
                              <a:effectLst/>
                            </a:rPr>
                            <a:t>/Q, V-overlap}. Insert vertex into relevant polygon (P or/and Q), link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u="none" strike="noStrike">
                                      <a:effectLst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000" u="none" strike="noStrike">
                                      <a:effectLst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1000" u="none" strike="noStrike">
                                  <a:effectLst/>
                                </a:rPr>
                                <m:t> 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𝑜𝑟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/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𝑎𝑛𝑑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u="none" strike="noStrike">
                                      <a:effectLst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000" u="none" strike="noStrike">
                                      <a:effectLst/>
                                    </a:rPr>
                                    <m:t>𝑄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u="none" strike="noStrike" dirty="0">
                              <a:effectLst/>
                            </a:rPr>
                            <a:t> with relevant neighbor </a:t>
                          </a:r>
                          <a14:m>
                            <m:oMath xmlns:m="http://schemas.openxmlformats.org/officeDocument/2006/math">
                              <m:r>
                                <a:rPr lang="en-US" sz="1000" u="none" strike="noStrike">
                                  <a:effectLst/>
                                </a:rPr>
                                <m:t>{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𝐼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u="none" strike="noStrike">
                                      <a:effectLst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000" u="none" strike="noStrike">
                                      <a:effectLst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u="none" strike="noStrike">
                                  <a:effectLst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u="none" strike="noStrike">
                                      <a:effectLst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000" u="none" strike="noStrike">
                                      <a:effectLst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u="none" strike="noStrike">
                                  <a:effectLst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sz="1000" u="none" strike="noStrike" dirty="0">
                              <a:effectLst/>
                            </a:rPr>
                            <a:t>.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u="none" strike="noStrike">
                                      <a:effectLst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000" u="none" strike="noStrike">
                                      <a:effectLst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u="none" strike="noStrike">
                                  <a:effectLst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u="none" strike="noStrike">
                                      <a:effectLst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000" u="none" strike="noStrike">
                                      <a:effectLst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u="none" strike="noStrike">
                                  <a:effectLst/>
                                </a:rPr>
                                <m:t> 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𝑎𝑙𝑠𝑜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 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𝑐𝑜𝑢𝑙𝑑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 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𝑏𝑒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 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𝑛𝑒𝑖𝑔h𝑏𝑜𝑟𝑠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 </m:t>
                              </m:r>
                              <m:r>
                                <a:rPr lang="en-US" sz="1000" u="none" strike="noStrike">
                                  <a:effectLst/>
                                </a:rPr>
                                <m:t>𝑤h𝑒𝑛</m:t>
                              </m:r>
                            </m:oMath>
                          </a14:m>
                          <a:r>
                            <a:rPr lang="en-US" sz="1000" u="none" strike="noStrike" dirty="0">
                              <a:effectLst/>
                            </a:rPr>
                            <a:t> V-intersection/overlap)</a:t>
                          </a:r>
                        </a:p>
                        <a:p>
                          <a:pPr marL="342900" marR="0" lvl="0" indent="-34290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000" u="none" strike="noStrike" dirty="0">
                              <a:effectLst/>
                            </a:rPr>
                            <a:t>Labeling phase consists of 6 sequential stages.  Calculate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u="none" strike="noStrike">
                                      <a:effectLst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000" u="none" strike="noStrike">
                                      <a:effectLst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sz="1000" u="none" strike="noStrike">
                                  <a:effectLst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u="none" strike="noStrike">
                                      <a:effectLst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000" u="none" strike="noStrike">
                                      <a:effectLst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sz="1000" u="none" strike="noStrike">
                                  <a:effectLst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u="none" strike="noStrike">
                                      <a:effectLst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000" u="none" strike="noStrike">
                                      <a:effectLst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sz="1000" u="none" strike="noStrike">
                                  <a:effectLst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u="none" strike="noStrike">
                                      <a:effectLst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000" u="none" strike="noStrike">
                                      <a:effectLst/>
                                    </a:rPr>
                                    <m:t>+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u="none" strike="noStrike" dirty="0">
                              <a:effectLst/>
                            </a:rPr>
                            <a:t>. Calculate relative position type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u="none" strike="noStrike">
                                      <a:effectLst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000" u="none" strike="noStrike">
                                      <a:effectLst/>
                                    </a:rPr>
                                    <m:t>_</m:t>
                                  </m:r>
                                </m:sub>
                              </m:sSub>
                              <m:r>
                                <a:rPr lang="en-US" sz="1000" u="none" strike="noStrike">
                                  <a:effectLst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000" u="none" strike="noStrike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u="none" strike="noStrike">
                                      <a:effectLst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000" u="none" strike="noStrike">
                                      <a:effectLst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sz="1000" u="none" strike="noStrike">
                                  <a:effectLst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000" u="none" strike="noStrike" dirty="0">
                              <a:effectLst/>
                            </a:rPr>
                            <a:t>based on above mentioned parameters and intersection point. </a:t>
                          </a:r>
                        </a:p>
                        <a:p>
                          <a:pPr marL="742950" marR="0" lvl="1" indent="-28575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lphaLcParenR"/>
                          </a:pPr>
                          <a:r>
                            <a:rPr lang="en-US" sz="1000" dirty="0">
                              <a:effectLst/>
                            </a:rPr>
                            <a:t>Classify relative position type {LEFT, RIGHT}_TURN, IS_P_{m, p}. Classify non-overlapping cases {CROSSING, BOUNCING}, and overlapping cases {RIGHT_ON, LEFT_ON, ON_ON, ON_LEFT, ON_RIGHT} label based on relative position type.</a:t>
                          </a:r>
                        </a:p>
                        <a:p>
                          <a:pPr marL="742950" marR="0" lvl="1" indent="-28575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lphaLcParenR"/>
                          </a:pPr>
                          <a:r>
                            <a:rPr lang="en-US" sz="1000" dirty="0">
                              <a:effectLst/>
                            </a:rPr>
                            <a:t>Intersection vertices of </a:t>
                          </a:r>
                          <a14:m>
                            <m:oMath xmlns:m="http://schemas.openxmlformats.org/officeDocument/2006/math">
                              <m:r>
                                <a:rPr lang="en-US" sz="1000">
                                  <a:effectLst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sz="1000" dirty="0">
                              <a:effectLst/>
                            </a:rPr>
                            <a:t> with adjacent overlapping edges form polygonal intersection chains </a:t>
                          </a:r>
                          <a14:m>
                            <m:oMath xmlns:m="http://schemas.openxmlformats.org/officeDocument/2006/math">
                              <m:r>
                                <a:rPr lang="en-US" sz="1000">
                                  <a:effectLst/>
                                </a:rPr>
                                <m:t>𝐼</m:t>
                              </m:r>
                              <m:r>
                                <a:rPr lang="en-US" sz="1000">
                                  <a:effectLst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sz="10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>
                                  <a:effectLst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0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000">
                                  <a:effectLst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10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sz="1000">
                                  <a:effectLst/>
                                </a:rPr>
                                <m:t> </m:t>
                              </m:r>
                              <m:r>
                                <a:rPr lang="en-US" sz="1000">
                                  <a:effectLst/>
                                </a:rPr>
                                <m:t>𝑤𝑖𝑡h</m:t>
                              </m:r>
                              <m:r>
                                <a:rPr lang="en-US" sz="1000">
                                  <a:effectLst/>
                                </a:rPr>
                                <m:t> </m:t>
                              </m:r>
                              <m:r>
                                <a:rPr lang="en-US" sz="1000">
                                  <a:effectLst/>
                                </a:rPr>
                                <m:t>𝑘</m:t>
                              </m:r>
                              <m:r>
                                <a:rPr lang="en-US" sz="1000">
                                  <a:effectLst/>
                                </a:rPr>
                                <m:t>&gt;1)</m:t>
                              </m:r>
                            </m:oMath>
                          </a14:m>
                          <a:r>
                            <a:rPr lang="en-US" sz="1000" dirty="0">
                              <a:effectLst/>
                            </a:rPr>
                            <a:t>, 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effectLst/>
                            </a:rPr>
                            <a:t> is marked as </a:t>
                          </a:r>
                          <a14:m>
                            <m:oMath xmlns:m="http://schemas.openxmlformats.org/officeDocument/2006/math">
                              <m:r>
                                <a:rPr lang="en-US" sz="1000">
                                  <a:effectLst/>
                                </a:rPr>
                                <m:t>𝑥</m:t>
                              </m:r>
                              <m:r>
                                <a:rPr lang="en-US" sz="1000">
                                  <a:effectLst/>
                                </a:rPr>
                                <m:t>/</m:t>
                              </m:r>
                              <m:r>
                                <a:rPr lang="en-US" sz="1000">
                                  <a:effectLst/>
                                </a:rPr>
                                <m:t>𝑜𝑛</m:t>
                              </m:r>
                              <m:r>
                                <a:rPr lang="en-US" sz="1000">
                                  <a:effectLst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0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000">
                                  <a:effectLst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10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</a:rPr>
                                    <m:t>𝑘</m:t>
                                  </m:r>
                                  <m:r>
                                    <a:rPr lang="en-US" sz="1000">
                                      <a:effectLst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effectLst/>
                            </a:rPr>
                            <a:t> are marked as </a:t>
                          </a:r>
                          <a14:m>
                            <m:oMath xmlns:m="http://schemas.openxmlformats.org/officeDocument/2006/math">
                              <m:r>
                                <a:rPr lang="en-US" sz="1000">
                                  <a:effectLst/>
                                </a:rPr>
                                <m:t>𝑜𝑛</m:t>
                              </m:r>
                              <m:r>
                                <a:rPr lang="en-US" sz="1000">
                                  <a:effectLst/>
                                </a:rPr>
                                <m:t>/</m:t>
                              </m:r>
                              <m:r>
                                <a:rPr lang="en-US" sz="1000">
                                  <a:effectLst/>
                                </a:rPr>
                                <m:t>𝑜𝑛</m:t>
                              </m:r>
                            </m:oMath>
                          </a14:m>
                          <a:r>
                            <a:rPr lang="en-US" sz="1000" dirty="0">
                              <a:effectLst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effectLst/>
                            </a:rPr>
                            <a:t> is marked as </a:t>
                          </a:r>
                          <a14:m>
                            <m:oMath xmlns:m="http://schemas.openxmlformats.org/officeDocument/2006/math">
                              <m:r>
                                <a:rPr lang="en-US" sz="1000">
                                  <a:effectLst/>
                                </a:rPr>
                                <m:t>𝑜𝑛</m:t>
                              </m:r>
                              <m:r>
                                <a:rPr lang="en-US" sz="1000">
                                  <a:effectLst/>
                                </a:rPr>
                                <m:t>/</m:t>
                              </m:r>
                              <m:r>
                                <a:rPr lang="en-US" sz="1000">
                                  <a:effectLst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000" dirty="0">
                              <a:effectLst/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sz="1000">
                                  <a:effectLst/>
                                </a:rPr>
                                <m:t>𝑥</m:t>
                              </m:r>
                              <m:r>
                                <a:rPr lang="en-US" sz="1000">
                                  <a:effectLst/>
                                </a:rPr>
                                <m:t>,</m:t>
                              </m:r>
                              <m:r>
                                <a:rPr lang="en-US" sz="1000">
                                  <a:effectLst/>
                                </a:rPr>
                                <m:t>𝑦</m:t>
                              </m:r>
                              <m:r>
                                <a:rPr lang="en-US" sz="1000">
                                  <a:effectLst/>
                                </a:rPr>
                                <m:t>𝜖</m:t>
                              </m:r>
                              <m:r>
                                <a:rPr lang="en-US" sz="1000">
                                  <a:effectLst/>
                                </a:rPr>
                                <m:t>{</m:t>
                              </m:r>
                              <m:r>
                                <a:rPr lang="en-US" sz="1000">
                                  <a:effectLst/>
                                </a:rPr>
                                <m:t>𝑙𝑒𝑓𝑡</m:t>
                              </m:r>
                              <m:r>
                                <a:rPr lang="en-US" sz="1000">
                                  <a:effectLst/>
                                </a:rPr>
                                <m:t>, </m:t>
                              </m:r>
                              <m:r>
                                <a:rPr lang="en-US" sz="1000">
                                  <a:effectLst/>
                                </a:rPr>
                                <m:t>𝑟𝑖𝑔h𝑡</m:t>
                              </m:r>
                              <m:r>
                                <a:rPr lang="en-US" sz="1000">
                                  <a:effectLst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sz="1000" dirty="0">
                              <a:effectLst/>
                            </a:rPr>
                            <a:t>. Classify intersection chains {DELAYED_CROSSING, DELAYED_BOUNCING} using overlapping case from step (a). </a:t>
                          </a:r>
                        </a:p>
                        <a:p>
                          <a:pPr marL="742950" marR="0" lvl="1" indent="-28575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lphaLcParenR"/>
                          </a:pPr>
                          <a:r>
                            <a:rPr lang="en-US" sz="1000" dirty="0">
                              <a:effectLst/>
                            </a:rPr>
                            <a:t>Copy intersection labels of polygon P to polygon Q. </a:t>
                          </a:r>
                        </a:p>
                        <a:p>
                          <a:pPr marL="742950" marR="0" lvl="1" indent="-28575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lphaLcParenR"/>
                          </a:pPr>
                          <a:r>
                            <a:rPr lang="en-US" sz="1000" dirty="0">
                              <a:effectLst/>
                            </a:rPr>
                            <a:t>Special case handling. Loop over components of polygon P and Q. Uses </a:t>
                          </a:r>
                          <a:r>
                            <a:rPr lang="en-US" sz="1000" dirty="0" err="1">
                              <a:effectLst/>
                            </a:rPr>
                            <a:t>noCrossingVertices</a:t>
                          </a:r>
                          <a:r>
                            <a:rPr lang="en-US" sz="1000" dirty="0">
                              <a:effectLst/>
                            </a:rPr>
                            <a:t>(), </a:t>
                          </a:r>
                          <a:r>
                            <a:rPr lang="en-US" sz="1000" dirty="0" err="1">
                              <a:effectLst/>
                            </a:rPr>
                            <a:t>allonon</a:t>
                          </a:r>
                          <a:r>
                            <a:rPr lang="en-US" sz="1000" dirty="0">
                              <a:effectLst/>
                            </a:rPr>
                            <a:t>(), </a:t>
                          </a:r>
                          <a:r>
                            <a:rPr lang="en-US" sz="1000" dirty="0" err="1">
                              <a:effectLst/>
                            </a:rPr>
                            <a:t>getNonIntersectionPoint</a:t>
                          </a:r>
                          <a:r>
                            <a:rPr lang="en-US" sz="1000" dirty="0">
                              <a:effectLst/>
                            </a:rPr>
                            <a:t>()</a:t>
                          </a:r>
                        </a:p>
                        <a:p>
                          <a:pPr marL="742950" marR="0" lvl="1" indent="-28575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lphaLcParenR"/>
                          </a:pPr>
                          <a:r>
                            <a:rPr lang="en-US" sz="1000" dirty="0">
                              <a:effectLst/>
                            </a:rPr>
                            <a:t>Apply entry/exit label. Loop over P and Q. If P and Q intersects, </a:t>
                          </a:r>
                          <a:r>
                            <a:rPr lang="en-US" sz="1000" dirty="0" err="1">
                              <a:effectLst/>
                            </a:rPr>
                            <a:t>getNonIntersectionVertex</a:t>
                          </a:r>
                          <a:r>
                            <a:rPr lang="en-US" sz="1000" dirty="0">
                              <a:effectLst/>
                            </a:rPr>
                            <a:t>(). Label all intersections using point-in-polygon test. </a:t>
                          </a:r>
                        </a:p>
                        <a:p>
                          <a:pPr marL="742950" marR="0" lvl="1" indent="-28575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lphaLcParenR"/>
                          </a:pPr>
                          <a:r>
                            <a:rPr lang="en-US" sz="1000" dirty="0">
                              <a:effectLst/>
                            </a:rPr>
                            <a:t>Handle split vertex pairs. </a:t>
                          </a:r>
                        </a:p>
                        <a:p>
                          <a:pPr marL="742950" marR="0" lvl="1" indent="-28575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lphaLcParenR"/>
                          </a:pPr>
                          <a:r>
                            <a:rPr lang="en-US" sz="1000" dirty="0">
                              <a:effectLst/>
                            </a:rPr>
                            <a:t>Handle CROSSING vertex candidates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0055" marR="60055" marT="60055" marB="60055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5393384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C5B8EF6-3315-43C8-A7AF-4B25682F2D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48308850"/>
                  </p:ext>
                </p:extLst>
              </p:nvPr>
            </p:nvGraphicFramePr>
            <p:xfrm>
              <a:off x="3312543" y="1811547"/>
              <a:ext cx="5594026" cy="436541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594026">
                      <a:extLst>
                        <a:ext uri="{9D8B030D-6E8A-4147-A177-3AD203B41FA5}">
                          <a16:colId xmlns:a16="http://schemas.microsoft.com/office/drawing/2014/main" val="4261246166"/>
                        </a:ext>
                      </a:extLst>
                    </a:gridCol>
                  </a:tblGrid>
                  <a:tr h="2831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Algorithm 1 Greiner-</a:t>
                          </a:r>
                          <a:r>
                            <a:rPr lang="en-US" sz="1000" dirty="0" err="1">
                              <a:effectLst/>
                            </a:rPr>
                            <a:t>Hormann</a:t>
                          </a:r>
                          <a:r>
                            <a:rPr lang="en-US" sz="1000" dirty="0">
                              <a:effectLst/>
                            </a:rPr>
                            <a:t> Polygon Clipping Including Degeneracy Handling</a:t>
                          </a: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0055" marR="60055" marT="60055" marB="60055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8889420"/>
                      </a:ext>
                    </a:extLst>
                  </a:tr>
                  <a:tr h="40822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55" marR="60055" marT="60055" marB="60055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7164" r="-1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3384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90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3BB4-A486-481A-B18B-94963C71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652"/>
          </a:xfrm>
        </p:spPr>
        <p:txBody>
          <a:bodyPr/>
          <a:lstStyle/>
          <a:p>
            <a:r>
              <a:rPr lang="en-US" dirty="0"/>
              <a:t>Acquire Intersection Type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197418-21CA-4E4D-8CE7-6FE38395F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169153"/>
              </p:ext>
            </p:extLst>
          </p:nvPr>
        </p:nvGraphicFramePr>
        <p:xfrm>
          <a:off x="1025894" y="2277908"/>
          <a:ext cx="1219200" cy="1320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525252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3509165"/>
                    </a:ext>
                  </a:extLst>
                </a:gridCol>
              </a:tblGrid>
              <a:tr h="140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6429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86804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8841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7934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4170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9692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2473760"/>
                  </a:ext>
                </a:extLst>
              </a:tr>
            </a:tbl>
          </a:graphicData>
        </a:graphic>
      </p:graphicFrame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D0264DD4-39CC-499F-AC1F-5FD3857AA1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63"/>
          <a:stretch/>
        </p:blipFill>
        <p:spPr>
          <a:xfrm>
            <a:off x="8138958" y="1299112"/>
            <a:ext cx="2642377" cy="137046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F15DC2-F50F-4025-8C52-B84B9F3E7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225907"/>
              </p:ext>
            </p:extLst>
          </p:nvPr>
        </p:nvGraphicFramePr>
        <p:xfrm>
          <a:off x="1025894" y="4185204"/>
          <a:ext cx="1219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821040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792249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2774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667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2046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2722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403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95999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34F7C9-CA73-4154-BCAF-D952FAEE0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157386"/>
              </p:ext>
            </p:extLst>
          </p:nvPr>
        </p:nvGraphicFramePr>
        <p:xfrm>
          <a:off x="3368306" y="2658373"/>
          <a:ext cx="77978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9270406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37051913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26068521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994114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3143663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80162743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97857921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57205985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8653073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9484935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053752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intersect_type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ep1-x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ep1-y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ep2-x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ep2-y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eq1-x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eq1-y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eq2-x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eq2-y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alpha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3691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902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1.35294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-1.05882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344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-0.32927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1.70732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5301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709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0.972973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1.81081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3372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0.328767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-0.41096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4074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2.47727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-2.34091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3577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-0.3625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0311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1398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0349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826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47416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6748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6788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1.26415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-0.48113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4074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-1.78788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2.37879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464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4.78947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-8.26316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8917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0.217021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0.748936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6012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-1.07692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-2.26923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6065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0.760331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0.35124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380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05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C4AD-584C-4D18-9581-AF6F18A9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Calculation: Output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E44D50-4502-499E-B167-0F3D46761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508664"/>
              </p:ext>
            </p:extLst>
          </p:nvPr>
        </p:nvGraphicFramePr>
        <p:xfrm>
          <a:off x="1007853" y="2123017"/>
          <a:ext cx="4724400" cy="1945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80939489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51580277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03156391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8104844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32848854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1998632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97227141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relativePositionType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23009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-23517.6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-23517.6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14983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00313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-56875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32373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45872.3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-23872.3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58568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-23872.3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-59764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3.64E-12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381.596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256.383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49854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8002.66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20034.5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3.64E-12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381.596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256.383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82682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28863.3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12732.4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-7.28E-12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272.934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460.124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85966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-53312.2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-23517.6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-7.28E-12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272.934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460.124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406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94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B5B8-CE20-4798-B584-62D25003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From Step 1</a:t>
            </a:r>
          </a:p>
        </p:txBody>
      </p:sp>
      <p:pic>
        <p:nvPicPr>
          <p:cNvPr id="53" name="Content Placeholder 52" descr="Diagram&#10;&#10;Description automatically generated">
            <a:extLst>
              <a:ext uri="{FF2B5EF4-FFF2-40B4-BE49-F238E27FC236}">
                <a16:creationId xmlns:a16="http://schemas.microsoft.com/office/drawing/2014/main" id="{6F85B859-78EB-4AED-9874-6057FA37C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58" y="1690688"/>
            <a:ext cx="7411484" cy="4039164"/>
          </a:xfrm>
        </p:spPr>
      </p:pic>
    </p:spTree>
    <p:extLst>
      <p:ext uri="{BB962C8B-B14F-4D97-AF65-F5344CB8AC3E}">
        <p14:creationId xmlns:p14="http://schemas.microsoft.com/office/powerpoint/2010/main" val="107077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A803-8861-4F48-AFE1-0AAFDD4A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1)Initial Classification Label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842FA-B743-421E-8955-9FD6A3FA3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 Steps in labeling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Classify intersection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labels from P to Q. Check for special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entry/exit flags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Handle split vertex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Handle CROSSING vertex candidates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29FC512-6F4E-430F-920C-19E47F24F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616044"/>
              </p:ext>
            </p:extLst>
          </p:nvPr>
        </p:nvGraphicFramePr>
        <p:xfrm>
          <a:off x="7442918" y="2173856"/>
          <a:ext cx="3327400" cy="777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55551946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0355936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2151042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442520857"/>
                    </a:ext>
                  </a:extLst>
                </a:gridCol>
              </a:tblGrid>
              <a:tr h="126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BOUNCING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8749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BOUNCING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7417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381.596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256.383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CROSSING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96773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272.934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460.124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CROSSING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944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57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D111-AC6D-41AF-94D6-F30F0899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Classify Intersection Chain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C31C27-9A1A-4BA5-80AB-0458AF276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160180"/>
              </p:ext>
            </p:extLst>
          </p:nvPr>
        </p:nvGraphicFramePr>
        <p:xfrm>
          <a:off x="1335417" y="2229644"/>
          <a:ext cx="3327400" cy="80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47856176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12989217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4199853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45326259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BOUNCING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72336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BOUNCING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0238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381.596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256.383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CROSSING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7527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272.934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460.124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CROSSING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849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7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1491-15C9-4A61-ADF3-697040BB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Set Entry/Exit Flag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516025-47FA-4D51-94EE-FD9F1686D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270104"/>
              </p:ext>
            </p:extLst>
          </p:nvPr>
        </p:nvGraphicFramePr>
        <p:xfrm>
          <a:off x="1093877" y="1828800"/>
          <a:ext cx="33274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43630759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27771174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71356330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3096568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&amp;2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NEITHER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69883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&amp;2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NEITHER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5966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381.596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256.383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&amp;1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42352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272.934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460.124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&amp;0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38075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272.934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460.124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&amp;1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51687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&amp;2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NEITHER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76426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&amp;2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NEITHER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51298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381.596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256.383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&amp;0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EXIT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488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16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F6C2-32B2-4433-B55B-CDD77915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B525-8E46-4C2C-A315-9771CAB2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7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873</Words>
  <Application>Microsoft Office PowerPoint</Application>
  <PresentationFormat>Widescreen</PresentationFormat>
  <Paragraphs>412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Heterogeneous Parallel Computing for Efficient Polygon Clipping Computation over Big Spatial Datasets </vt:lpstr>
      <vt:lpstr>Sequential Algorithm</vt:lpstr>
      <vt:lpstr>Acquire Intersection Type</vt:lpstr>
      <vt:lpstr>Intersection Calculation: Output</vt:lpstr>
      <vt:lpstr>Data Structure From Step 1</vt:lpstr>
      <vt:lpstr>1)Initial Classification Label</vt:lpstr>
      <vt:lpstr>2) Classify Intersection Chain</vt:lpstr>
      <vt:lpstr>4) Set Entry/Exit Flag</vt:lpstr>
      <vt:lpstr>Parallel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Buddhi Ashan Mallika Kankanamalage</dc:creator>
  <cp:lastModifiedBy>Buddhi Ashan Mallika Kankanamalage</cp:lastModifiedBy>
  <cp:revision>12</cp:revision>
  <dcterms:created xsi:type="dcterms:W3CDTF">2022-04-26T02:23:38Z</dcterms:created>
  <dcterms:modified xsi:type="dcterms:W3CDTF">2022-04-26T14:01:58Z</dcterms:modified>
</cp:coreProperties>
</file>