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75" r:id="rId4"/>
    <p:sldId id="267" r:id="rId5"/>
    <p:sldId id="268" r:id="rId6"/>
    <p:sldId id="269" r:id="rId7"/>
    <p:sldId id="261" r:id="rId8"/>
    <p:sldId id="258" r:id="rId9"/>
    <p:sldId id="263" r:id="rId10"/>
    <p:sldId id="270" r:id="rId11"/>
    <p:sldId id="264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8E7"/>
    <a:srgbClr val="FFE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8EAA3-9276-6C29-F9DD-1E917F2309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98FF2-DF14-F3B0-1A44-AF49EE75A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CEFB8-10EC-44CF-BEAD-AD4B889AF74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0E39-3124-A28B-4943-CDEE26EF8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7135A-7432-E052-1A3F-41271BA90D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385A-F73E-48F2-8AF9-8C0B92A3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129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94FD-9859-4801-A761-2879B64B61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B86DF-E0B6-410B-8270-BC0DE684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4903-7666-100F-FD2B-19955D03F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C353C-DDB5-46D7-712E-E2F58F8EB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62B9-91DE-4BC5-8ED2-842421B5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A0DA-77F0-476D-8141-56C6F3EB35D7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90AD-3B9B-8D01-CDDA-F784CC3E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0ED8-EAC2-70EC-9919-F1E3155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B9B3-03E6-3110-10E7-DE99BFD6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0E83-C2AC-4F30-7E0A-F0DD6949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6DE6C-145D-E4C0-6849-4F1EC59B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7D87-C7C5-4D36-9AA3-EFD64B5D2250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050A-D537-18C0-677B-EFF573D8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1237-6981-9D4F-6567-16972F0F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6E74E-2A1D-35A4-28FC-4830C108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A07E-9029-2EA5-08A9-501ACA95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BBDD-3ECD-6BE4-183D-5B847E57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89FC-3F7A-4F55-8237-1C5F3F12C28B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CD65-0908-628A-4A0F-54BE236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5F18-E2DB-44E4-CEC4-FFE6AA3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8FA0-FAA7-D7BD-C320-287FB480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6189-40A4-96E8-D622-1F762724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BA1B-2A9C-CAB5-2AED-59C4310B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CAD4-5F75-4577-9609-0EE5F940C50B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A75D-4629-C13A-DC41-B7A89E1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50B7-0E67-06E2-1941-374AA71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A2B9-282B-837B-4952-01A5A8FB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7AD0-CCBC-D491-67F5-3BA221BE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9426-96C2-370D-BB61-317043BA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F3F8-3FF5-4AEE-B7B0-76D055353053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3AF-B5E0-F1D4-ADD3-1FC580C3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B70B-62F3-1195-F072-29D13D46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1FFC-851D-2694-DEEF-08B310A5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B25D-EF7E-B228-C9C7-51240C2F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1879E-453C-0297-0BA6-64C6DF3D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5029-EEF3-E6BA-F428-D5334960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3710-048B-4F4B-AC14-D9C755CE7568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7355-DA1A-8B68-50A2-D1247E20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7634-A7C3-5E19-AD07-81646BB7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6B35-421B-EE4D-FE2C-23FCBFA0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98A0-F87F-1E92-CAE0-30D5672EA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41632-2870-F2A2-4964-FF3A7E00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1B9AF-B140-4115-D61B-EFE69C22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37976-10B3-6A28-39EA-7A86FC844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18169-ED8B-F39D-9405-FD7E508F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8B8-D0E4-40C6-8C2F-C86442F09278}" type="datetime1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CCAC2-2828-C460-71A7-D3A43FE9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C875A-1F30-9989-FD11-3DF8E1B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DE9E-32AD-CC2C-C09B-B3FB6BC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62CEA-A3FA-8BF9-81F0-D1F32D3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E64-9C49-417F-BFF7-8C7DE470A880}" type="datetime1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E1212-9FF8-04EC-5D73-B447AB3B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09B92-9606-990D-BB98-7F148B7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24AFD-8A8B-C99F-4DE2-19BA22C5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24FA-29B2-46CB-A3C7-08CEDF2F988A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F528B-AC32-5E62-7A3C-A78700A1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61AA0-6BBA-9ED1-72C1-DBA19AC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C26-102F-4D81-10A6-DC0734CB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34A8-B870-32B1-8645-D6B84B1C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CB2C-66A8-7068-7554-88195589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FA4A-0383-C386-FCCA-810C2C77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355B-96B8-411F-8D46-CDFAA6984F8E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8FFF-AFD3-81F1-FFAF-4DAA23C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E656-08EC-A363-2EF7-93FF95D0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B9D8-193D-F5F5-0577-C16E1F21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2BAEB-7A4B-3105-473A-BB8041A7A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3E0B-FE04-8D11-8D60-308A5BFF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1CAC7-52DF-9A6C-8235-F4B9AD3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B26E-2B71-44B3-9D93-D103FB759126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0D28-1F3E-450E-0957-E99162B1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E6ED-30EA-3D5D-8FCC-8160C471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9A691-6662-FF35-C96C-CB68E826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58CB-AFA7-DAB7-FAB9-5BA210D8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170C-C170-FDDC-0E71-DE13F1DA5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78162-9983-47B0-B2F1-878C58A02442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EA7B-71E7-C15F-12EF-276B99839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Data Parallel DNN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920F-0638-69B1-2902-029FC3FC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4E033-D19F-4467-8E78-32098091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8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BfV3D9Sa4G3o_Uys4egCFLIO-jNlQV4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ddhi1/pdc-class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25CA-9A9A-3C89-898C-6C330726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076324"/>
            <a:ext cx="11620500" cy="16811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Parallel DNN Training with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4FBB4-1C92-A567-B340-5BE517034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18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High Performance Machine Learning</a:t>
            </a:r>
          </a:p>
          <a:p>
            <a:r>
              <a:rPr lang="en-US" sz="3200" dirty="0"/>
              <a:t>CS 5463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0015AD-DB89-D5E8-3C54-8C7A986B852C}"/>
              </a:ext>
            </a:extLst>
          </p:cNvPr>
          <p:cNvSpPr txBox="1">
            <a:spLocks/>
          </p:cNvSpPr>
          <p:nvPr/>
        </p:nvSpPr>
        <p:spPr>
          <a:xfrm>
            <a:off x="1524000" y="5324474"/>
            <a:ext cx="9144000" cy="120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Buddhi Ashan M. K.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47287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4136-AE69-61F5-1038-2D6B7278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Device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45DB-ABA0-4C9D-6D1E-0126E223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tf.distribute.HierarchicalCopyAllReduce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tf.distribute.ReductionToOneDevice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tf.distribute.NcclAllReduce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(default)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3674B-E716-52B5-9F56-891E426C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5BB25-FC0D-CCAA-2175-045E0564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3272B6-C648-3D60-0137-E546CADB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3678128"/>
            <a:ext cx="9353550" cy="64633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mirrored_strategy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tf.distribute.MirroredStrategy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cross_device_ops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tf.distribute.HierarchicalCopyAllReduce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547A-CAA2-75CF-1AD2-B9E5F090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DNN Training</a:t>
            </a:r>
          </a:p>
        </p:txBody>
      </p: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9D860B6B-AC18-77B9-E620-698548EED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5"/>
          <a:stretch/>
        </p:blipFill>
        <p:spPr>
          <a:xfrm>
            <a:off x="3333750" y="1690688"/>
            <a:ext cx="5657850" cy="41462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59AB-5B8B-B077-122E-50AE6091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B42C-5546-A531-E75C-550E0941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7DEC2-879A-A71F-9ECA-D66996816FDA}"/>
              </a:ext>
            </a:extLst>
          </p:cNvPr>
          <p:cNvSpPr txBox="1"/>
          <p:nvPr/>
        </p:nvSpPr>
        <p:spPr>
          <a:xfrm>
            <a:off x="838200" y="61042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</a:rPr>
              <a:t>Abadi, </a:t>
            </a:r>
            <a:r>
              <a:rPr lang="en-US" sz="1200" i="1" dirty="0" err="1">
                <a:effectLst/>
              </a:rPr>
              <a:t>Martın</a:t>
            </a:r>
            <a:r>
              <a:rPr lang="en-US" sz="1200" i="1" dirty="0">
                <a:effectLst/>
              </a:rPr>
              <a:t>, Paul Barham, Jianmin Chen, </a:t>
            </a:r>
            <a:r>
              <a:rPr lang="en-US" sz="1200" i="1" dirty="0" err="1">
                <a:effectLst/>
              </a:rPr>
              <a:t>Zhifeng</a:t>
            </a:r>
            <a:r>
              <a:rPr lang="en-US" sz="1200" i="1" dirty="0">
                <a:effectLst/>
              </a:rPr>
              <a:t> Chen, Andy Davis, Jeffrey Dean, Matthieu Devin, et al. n.d. “TensorFlow: A System for Large-Scale Machine Learning.”</a:t>
            </a:r>
          </a:p>
        </p:txBody>
      </p:sp>
    </p:spTree>
    <p:extLst>
      <p:ext uri="{BB962C8B-B14F-4D97-AF65-F5344CB8AC3E}">
        <p14:creationId xmlns:p14="http://schemas.microsoft.com/office/powerpoint/2010/main" val="179000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13C3-58F0-2903-7D09-4F44EAF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MultiWorkerMirroredStrategy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BFBC-9CE4-62E3-ADCE-6D4DDC39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distributed training across multiple workers, each with potentially multiple GPUs.</a:t>
            </a:r>
          </a:p>
          <a:p>
            <a:r>
              <a:rPr lang="en-US" dirty="0"/>
              <a:t>Creates copies of all variables in the model on each device across all workers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A7CFD-CACF-0367-A716-BD34EF49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8A420-4C22-963B-B549-C908690A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2DF6-173B-9E25-64D3-AA864A62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Device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EF87-7ED6-7ECB-8A50-5677C3EE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communicationImplementation.RING</a:t>
            </a:r>
            <a:r>
              <a:rPr lang="en-US" dirty="0"/>
              <a:t>: RPC-based and supports both CPUs and GPUs. 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communicationImplementation.NCCL</a:t>
            </a:r>
            <a:r>
              <a:rPr lang="en-US" dirty="0"/>
              <a:t>: NCCL and provides state-of-art performance on GPUs but it doesn't support CPUs.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collectiveCommunication.AUTO</a:t>
            </a:r>
            <a:r>
              <a:rPr lang="en-US" dirty="0"/>
              <a:t>: defers the choice to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8A9D7-B73F-1EEF-88D9-33FE8BD4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45499-EB11-C795-0666-4415A352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A128F9-FAC0-9F3B-E7E8-6F1D46930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7" y="4562404"/>
            <a:ext cx="10106025" cy="1754326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communication_options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tf.distribute.experimental.CommunicationOptions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implementation=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tf.distribute.experimental.CommunicationImplementation.NCCL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strategy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tf.distribute.MultiWorkerMirroredStrategy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communication_options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communication_options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856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DB16-5C5C-D9C7-216E-86A5CC8E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Colab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FB55-2B11-ED03-F794-B7231093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https://colab.research.google.com/drive/1VBfV3D9Sa4G3o_Uys4egCFLIO-jNlQV4?usp=sharing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D0625-7A00-328F-8DE4-955F82E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A13F9-FC35-7D21-AA85-4B1AF06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3CDE-ECE6-43A2-144C-BEB3CE08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DCD2-1F01-2327-934B-9B7108EB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8F26-70B0-05BE-C0D7-FA49D6A4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srun</a:t>
            </a:r>
            <a:r>
              <a:rPr lang="en-US" dirty="0">
                <a:latin typeface="Consolas" panose="020B0609020204030204" pitchFamily="49" charset="0"/>
              </a:rPr>
              <a:t> -p compute1 -N 2 -n 128 -t 0:30:0 --</a:t>
            </a:r>
            <a:r>
              <a:rPr lang="en-US" dirty="0" err="1">
                <a:latin typeface="Consolas" panose="020B0609020204030204" pitchFamily="49" charset="0"/>
              </a:rPr>
              <a:t>pty</a:t>
            </a:r>
            <a:r>
              <a:rPr lang="en-US" dirty="0">
                <a:latin typeface="Consolas" panose="020B0609020204030204" pitchFamily="49" charset="0"/>
              </a:rPr>
              <a:t> bash </a:t>
            </a:r>
          </a:p>
          <a:p>
            <a:r>
              <a:rPr lang="en-US" dirty="0">
                <a:latin typeface="Consolas" panose="020B0609020204030204" pitchFamily="49" charset="0"/>
              </a:rPr>
              <a:t>ml  anaconda3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create --name </a:t>
            </a:r>
            <a:r>
              <a:rPr lang="en-US" dirty="0" err="1">
                <a:latin typeface="Consolas" panose="020B0609020204030204" pitchFamily="49" charset="0"/>
              </a:rPr>
              <a:t>tf-gpu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tensorflow-gpu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activate </a:t>
            </a:r>
            <a:r>
              <a:rPr lang="en-US" dirty="0" err="1">
                <a:latin typeface="Consolas" panose="020B0609020204030204" pitchFamily="49" charset="0"/>
              </a:rPr>
              <a:t>tf-gpu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How to get the list of available nodes: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echo $SLURM_NODELIST </a:t>
            </a:r>
          </a:p>
          <a:p>
            <a:r>
              <a:rPr lang="en-US" dirty="0">
                <a:latin typeface="Consolas" panose="020B0609020204030204" pitchFamily="49" charset="0"/>
              </a:rPr>
              <a:t>ssh &lt;other node id&gt;</a:t>
            </a:r>
          </a:p>
          <a:p>
            <a:r>
              <a:rPr lang="en-US" dirty="0">
                <a:latin typeface="Consolas" panose="020B0609020204030204" pitchFamily="49" charset="0"/>
              </a:rPr>
              <a:t>ml  anaconda3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create --name </a:t>
            </a:r>
            <a:r>
              <a:rPr lang="en-US" dirty="0" err="1">
                <a:latin typeface="Consolas" panose="020B0609020204030204" pitchFamily="49" charset="0"/>
              </a:rPr>
              <a:t>tf-gpu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tensorflow-gpu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activate </a:t>
            </a:r>
            <a:r>
              <a:rPr lang="en-US" dirty="0" err="1">
                <a:latin typeface="Consolas" panose="020B0609020204030204" pitchFamily="49" charset="0"/>
              </a:rPr>
              <a:t>tf-gpu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0193E-71E9-D0F0-8708-3734295A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A070A-98CD-C92B-2B1C-74FCC56A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451-0D1B-0DF3-E0A9-D9F88674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3616-127C-1B45-5CBF-9DE2524D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API to distribute training across multiple GPUs, multiple machines, or TPUs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tf.distribute.Strategy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Supports </a:t>
            </a:r>
          </a:p>
          <a:p>
            <a:pPr lvl="1"/>
            <a:r>
              <a:rPr lang="en-US" dirty="0"/>
              <a:t>high-level API methods via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Custom training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DD45-20FE-B28E-58F9-DECE9A87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DB7F1-F2C9-E580-91AE-45368315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007-B5AD-D23D-EC16-20B16F4F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D98B-5A35-86FA-E90B-C3483192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files we are using in the class can be found at the following git repo:</a:t>
            </a:r>
          </a:p>
          <a:p>
            <a:endParaRPr lang="en-US" dirty="0">
              <a:hlinkClick r:id="rId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hlinkClick r:id="rId2"/>
              </a:rPr>
              <a:t>https://github.com/buddhi1/pdc-class.git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Clone the repo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https://github.com/buddhi1/pdc-class.git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Or download as a zip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62FB5-8FA0-EA60-61D4-84D1D7C9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D2AB1-173A-AAFA-7897-1B96148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BACE-D33E-928E-9AE7-01262960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5C0E-32B2-DB68-72C8-EF11630C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Synchronous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MirroredStrategy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MultiWorkerMirroredStrategy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CentralStorageStrategy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Asynchronous training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ParameterServerStrategy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 different platforms including multiple GPUs, multiple machines, and TPUs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FA60-5D06-BCCD-0EF0-694E14FA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2DC0-2D4D-F7A2-6A2B-2B71DEB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915A-5BBE-DE06-479F-188ABA6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node Multi GPU DNN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EE1A-9F05-633B-7F41-9B90D4F4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CB0B5-FB02-4F43-9C20-47BDC53E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E9530-4160-1721-E764-D2D035F7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9DC7BA41-DD40-24DE-5A4F-B25BB265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45"/>
          <a:stretch/>
        </p:blipFill>
        <p:spPr>
          <a:xfrm>
            <a:off x="3895725" y="1835794"/>
            <a:ext cx="4191000" cy="4146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CC00B-5637-44F9-BC08-9C5FA13060AE}"/>
              </a:ext>
            </a:extLst>
          </p:cNvPr>
          <p:cNvSpPr txBox="1"/>
          <p:nvPr/>
        </p:nvSpPr>
        <p:spPr>
          <a:xfrm>
            <a:off x="838200" y="61042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</a:rPr>
              <a:t>Abadi, </a:t>
            </a:r>
            <a:r>
              <a:rPr lang="en-US" sz="1200" i="1" dirty="0" err="1">
                <a:effectLst/>
              </a:rPr>
              <a:t>Martın</a:t>
            </a:r>
            <a:r>
              <a:rPr lang="en-US" sz="1200" i="1" dirty="0">
                <a:effectLst/>
              </a:rPr>
              <a:t>, Paul Barham, Jianmin Chen, </a:t>
            </a:r>
            <a:r>
              <a:rPr lang="en-US" sz="1200" i="1" dirty="0" err="1">
                <a:effectLst/>
              </a:rPr>
              <a:t>Zhifeng</a:t>
            </a:r>
            <a:r>
              <a:rPr lang="en-US" sz="1200" i="1" dirty="0">
                <a:effectLst/>
              </a:rPr>
              <a:t> Chen, Andy Davis, Jeffrey Dean, Matthieu Devin, et al. n.d. “TensorFlow: A System for Large-Scale Machine Learning.”</a:t>
            </a:r>
          </a:p>
        </p:txBody>
      </p:sp>
    </p:spTree>
    <p:extLst>
      <p:ext uri="{BB962C8B-B14F-4D97-AF65-F5344CB8AC3E}">
        <p14:creationId xmlns:p14="http://schemas.microsoft.com/office/powerpoint/2010/main" val="212889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4D4-7917-97CA-64A8-C30FA74E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MirroredStrategy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CC46-B59B-5992-E894-DB94BC8F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distributed training on multiple GPUs on one machine.</a:t>
            </a:r>
          </a:p>
          <a:p>
            <a:r>
              <a:rPr lang="en-US" dirty="0"/>
              <a:t>The model replicated across all devices.</a:t>
            </a:r>
          </a:p>
          <a:p>
            <a:r>
              <a:rPr lang="en-US" dirty="0"/>
              <a:t>Together, these variables form a single conceptual variable called </a:t>
            </a:r>
            <a:r>
              <a:rPr lang="en-US" i="1" dirty="0" err="1">
                <a:latin typeface="Consolas" panose="020B0609020204030204" pitchFamily="49" charset="0"/>
              </a:rPr>
              <a:t>MirroredVariable</a:t>
            </a:r>
            <a:r>
              <a:rPr lang="en-US" dirty="0"/>
              <a:t>. </a:t>
            </a:r>
          </a:p>
          <a:p>
            <a:r>
              <a:rPr lang="en-US" dirty="0"/>
              <a:t>These variables are kept in sync with each other by applying identical updates.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379C8-8688-9B70-0F10-B1DDA18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A9682-D673-E7FF-792B-8EF6ED7A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73B0-5E3D-2AA8-F69A-45D70C77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C237-4C5D-543F-C85B-6F7A8371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srun</a:t>
            </a:r>
            <a:r>
              <a:rPr lang="en-US" dirty="0">
                <a:latin typeface="Consolas" panose="020B0609020204030204" pitchFamily="49" charset="0"/>
              </a:rPr>
              <a:t> -p gpu2v100 -</a:t>
            </a:r>
            <a:r>
              <a:rPr lang="en-US" dirty="0" err="1">
                <a:latin typeface="Consolas" panose="020B0609020204030204" pitchFamily="49" charset="0"/>
              </a:rPr>
              <a:t>gres</a:t>
            </a:r>
            <a:r>
              <a:rPr lang="en-US" dirty="0">
                <a:latin typeface="Consolas" panose="020B0609020204030204" pitchFamily="49" charset="0"/>
              </a:rPr>
              <a:t>=gpu:2 -N 1 -n 64 -t 0:30:0 --</a:t>
            </a:r>
            <a:r>
              <a:rPr lang="en-US" dirty="0" err="1">
                <a:latin typeface="Consolas" panose="020B0609020204030204" pitchFamily="49" charset="0"/>
              </a:rPr>
              <a:t>pty</a:t>
            </a:r>
            <a:r>
              <a:rPr lang="en-US" dirty="0">
                <a:latin typeface="Consolas" panose="020B0609020204030204" pitchFamily="49" charset="0"/>
              </a:rPr>
              <a:t> bash </a:t>
            </a:r>
          </a:p>
          <a:p>
            <a:r>
              <a:rPr lang="en-US" dirty="0">
                <a:latin typeface="Consolas" panose="020B0609020204030204" pitchFamily="49" charset="0"/>
              </a:rPr>
              <a:t>ml  anaconda3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create --name </a:t>
            </a:r>
            <a:r>
              <a:rPr lang="en-US" dirty="0" err="1">
                <a:latin typeface="Consolas" panose="020B0609020204030204" pitchFamily="49" charset="0"/>
              </a:rPr>
              <a:t>tf-gpu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tensorflow-gpu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activate </a:t>
            </a:r>
            <a:r>
              <a:rPr lang="en-US" dirty="0" err="1">
                <a:latin typeface="Consolas" panose="020B0609020204030204" pitchFamily="49" charset="0"/>
              </a:rPr>
              <a:t>tf-gpu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All commands can be found in the commandsForArc.txt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5FA3-CEC8-D12F-9344-0F0A57C3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C189F-0965-863F-778E-33729248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372-DC04-6B32-14E6-CCC5B51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dgx</a:t>
            </a:r>
            <a:r>
              <a:rPr lang="en-US" dirty="0"/>
              <a:t> with Eight GPUs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48D340-2CB9-6176-929F-143DCD31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90688"/>
            <a:ext cx="4314725" cy="46490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ECA03-7F45-D718-4195-6116DF7F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51E4-A227-D5B6-6B42-64E516B3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7126-DD96-B929-C8B1-852096DA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Arc: 1 GPU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60C7959-7DBD-ACBB-3E21-24BC1D3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22" y="1381013"/>
            <a:ext cx="6744155" cy="48742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CCE4-8926-4208-66A1-61D356A6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Parallel DNN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8113D-2B85-ED4C-7246-49A4164C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033-D19F-4467-8E78-32098091D3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21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617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Consolas</vt:lpstr>
      <vt:lpstr>Grandview</vt:lpstr>
      <vt:lpstr>Grandview Display</vt:lpstr>
      <vt:lpstr>Office Theme</vt:lpstr>
      <vt:lpstr>Data Parallel DNN Training with Tensorflow</vt:lpstr>
      <vt:lpstr>Overview</vt:lpstr>
      <vt:lpstr>Class Code Repository</vt:lpstr>
      <vt:lpstr>Types of Strategies </vt:lpstr>
      <vt:lpstr>Single node Multi GPU DNN Training</vt:lpstr>
      <vt:lpstr>MirroredStrategy</vt:lpstr>
      <vt:lpstr>Arc</vt:lpstr>
      <vt:lpstr> dgx with Eight GPUs</vt:lpstr>
      <vt:lpstr>Arc: 1 GPU</vt:lpstr>
      <vt:lpstr>Cross Device Communication</vt:lpstr>
      <vt:lpstr>Distributed DNN Training</vt:lpstr>
      <vt:lpstr>MultiWorkerMirroredStrategy</vt:lpstr>
      <vt:lpstr>Cross Device Communication</vt:lpstr>
      <vt:lpstr>Google Colab </vt:lpstr>
      <vt:lpstr>Arc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Buddhi Ashan</dc:creator>
  <cp:lastModifiedBy>Buddhi Ashan</cp:lastModifiedBy>
  <cp:revision>88</cp:revision>
  <dcterms:created xsi:type="dcterms:W3CDTF">2025-03-10T19:11:57Z</dcterms:created>
  <dcterms:modified xsi:type="dcterms:W3CDTF">2025-03-18T00:56:54Z</dcterms:modified>
</cp:coreProperties>
</file>