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D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3260" y="2838734"/>
            <a:ext cx="4094328" cy="100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Topics to be covered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16406" y="705134"/>
            <a:ext cx="3725839" cy="128289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1.Computer Abstraction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03827" y="982637"/>
            <a:ext cx="3725839" cy="12828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2.Arithmetic </a:t>
            </a:r>
            <a:r>
              <a:rPr lang="en-US" dirty="0"/>
              <a:t>for Computers</a:t>
            </a:r>
          </a:p>
        </p:txBody>
      </p:sp>
      <p:sp>
        <p:nvSpPr>
          <p:cNvPr id="7" name="Oval 6"/>
          <p:cNvSpPr/>
          <p:nvPr/>
        </p:nvSpPr>
        <p:spPr>
          <a:xfrm>
            <a:off x="8466161" y="2565779"/>
            <a:ext cx="3725839" cy="12828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3.Language </a:t>
            </a:r>
            <a:r>
              <a:rPr lang="en-US" dirty="0"/>
              <a:t>of the computer</a:t>
            </a:r>
          </a:p>
        </p:txBody>
      </p:sp>
      <p:sp>
        <p:nvSpPr>
          <p:cNvPr id="8" name="Oval 7"/>
          <p:cNvSpPr/>
          <p:nvPr/>
        </p:nvSpPr>
        <p:spPr>
          <a:xfrm>
            <a:off x="7997588" y="4049973"/>
            <a:ext cx="3725839" cy="12828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4.Memory Hierarchy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3821" y="4751696"/>
            <a:ext cx="2333767" cy="128289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5.The Processor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4711" y="4633415"/>
            <a:ext cx="2702256" cy="128289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6.Pipelining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7505" y="3364172"/>
            <a:ext cx="3038901" cy="128289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7.Instruction Set Architecture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218" y="1610435"/>
            <a:ext cx="3625755" cy="1282890"/>
          </a:xfrm>
          <a:prstGeom prst="ellipse">
            <a:avLst/>
          </a:prstGeom>
          <a:solidFill>
            <a:srgbClr val="55D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8.Input Output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1886" y="2838735"/>
            <a:ext cx="3329453" cy="70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Computers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16406" y="218364"/>
            <a:ext cx="3029803" cy="13772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designed for use by an individual</a:t>
            </a:r>
          </a:p>
        </p:txBody>
      </p:sp>
      <p:sp>
        <p:nvSpPr>
          <p:cNvPr id="6" name="Oval 5"/>
          <p:cNvSpPr/>
          <p:nvPr/>
        </p:nvSpPr>
        <p:spPr>
          <a:xfrm>
            <a:off x="7303827" y="0"/>
            <a:ext cx="4214883" cy="1710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</a:t>
            </a:r>
            <a:r>
              <a:rPr lang="en-US" dirty="0"/>
              <a:t>larger programs</a:t>
            </a:r>
          </a:p>
          <a:p>
            <a:pPr algn="ctr"/>
            <a:r>
              <a:rPr lang="en-US" dirty="0"/>
              <a:t>for multiple users, often simultaneously, and</a:t>
            </a:r>
          </a:p>
          <a:p>
            <a:pPr algn="ctr"/>
            <a:r>
              <a:rPr lang="en-US" dirty="0"/>
              <a:t>typically accessed only via a network.</a:t>
            </a:r>
          </a:p>
        </p:txBody>
      </p:sp>
      <p:sp>
        <p:nvSpPr>
          <p:cNvPr id="7" name="Oval 6"/>
          <p:cNvSpPr/>
          <p:nvPr/>
        </p:nvSpPr>
        <p:spPr>
          <a:xfrm>
            <a:off x="8746722" y="1988024"/>
            <a:ext cx="3029803" cy="27636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class of computers with the highest</a:t>
            </a:r>
          </a:p>
          <a:p>
            <a:r>
              <a:rPr lang="en-US" dirty="0"/>
              <a:t>performance and cost; they are configured as</a:t>
            </a:r>
          </a:p>
          <a:p>
            <a:r>
              <a:rPr lang="en-US" dirty="0"/>
              <a:t>servers and typically cost millions of dollars.</a:t>
            </a:r>
          </a:p>
        </p:txBody>
      </p:sp>
      <p:sp>
        <p:nvSpPr>
          <p:cNvPr id="8" name="Oval 7"/>
          <p:cNvSpPr/>
          <p:nvPr/>
        </p:nvSpPr>
        <p:spPr>
          <a:xfrm>
            <a:off x="4772883" y="4800324"/>
            <a:ext cx="3755736" cy="18195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room or building designed to handle the</a:t>
            </a:r>
          </a:p>
          <a:p>
            <a:r>
              <a:rPr lang="en-US" dirty="0"/>
              <a:t>power, cooling, and networking needs of a</a:t>
            </a:r>
          </a:p>
          <a:p>
            <a:r>
              <a:rPr lang="en-US" dirty="0"/>
              <a:t>large number of servers.</a:t>
            </a:r>
          </a:p>
        </p:txBody>
      </p:sp>
      <p:sp>
        <p:nvSpPr>
          <p:cNvPr id="9" name="Oval 8"/>
          <p:cNvSpPr/>
          <p:nvPr/>
        </p:nvSpPr>
        <p:spPr>
          <a:xfrm>
            <a:off x="26681" y="3431234"/>
            <a:ext cx="3919052" cy="163556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computer inside another device used for</a:t>
            </a:r>
          </a:p>
          <a:p>
            <a:r>
              <a:rPr lang="en-US" dirty="0"/>
              <a:t>running one predetermined application or</a:t>
            </a:r>
          </a:p>
          <a:p>
            <a:r>
              <a:rPr lang="en-US" dirty="0"/>
              <a:t>collection of software.</a:t>
            </a:r>
          </a:p>
        </p:txBody>
      </p:sp>
      <p:cxnSp>
        <p:nvCxnSpPr>
          <p:cNvPr id="3" name="Straight Arrow Connector 2"/>
          <p:cNvCxnSpPr>
            <a:stCxn id="4" idx="0"/>
            <a:endCxn id="5" idx="4"/>
          </p:cNvCxnSpPr>
          <p:nvPr/>
        </p:nvCxnSpPr>
        <p:spPr>
          <a:xfrm flipH="1" flipV="1">
            <a:off x="4831308" y="1595651"/>
            <a:ext cx="725305" cy="1243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18800" y="1950037"/>
            <a:ext cx="1511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Desktop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71515" y="1737659"/>
            <a:ext cx="2339754" cy="110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2879092" y="3189258"/>
            <a:ext cx="1012794" cy="35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1"/>
          </p:cNvCxnSpPr>
          <p:nvPr/>
        </p:nvCxnSpPr>
        <p:spPr>
          <a:xfrm flipH="1">
            <a:off x="5322898" y="3539781"/>
            <a:ext cx="233715" cy="1527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" idx="2"/>
          </p:cNvCxnSpPr>
          <p:nvPr/>
        </p:nvCxnSpPr>
        <p:spPr>
          <a:xfrm>
            <a:off x="7221339" y="3189258"/>
            <a:ext cx="1525383" cy="180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30456" y="2021612"/>
            <a:ext cx="1364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7303828" y="3300107"/>
            <a:ext cx="1710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Super-Computers</a:t>
            </a:r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5360701" y="4269199"/>
            <a:ext cx="1710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Datacenter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26681" y="2638680"/>
            <a:ext cx="2722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Embedded-Computer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49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1886" y="2838735"/>
            <a:ext cx="3329453" cy="70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terms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0" y="423171"/>
            <a:ext cx="6114197" cy="13772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microprocessor containing multiple</a:t>
            </a:r>
          </a:p>
          <a:p>
            <a:pPr algn="ctr"/>
            <a:r>
              <a:rPr lang="en-US" sz="2000" dirty="0" smtClean="0"/>
              <a:t>Processors (cores) </a:t>
            </a:r>
            <a:r>
              <a:rPr lang="en-US" sz="2000" dirty="0"/>
              <a:t>in a single integrated</a:t>
            </a:r>
          </a:p>
          <a:p>
            <a:pPr algn="ctr"/>
            <a:r>
              <a:rPr lang="en-US" sz="2000" dirty="0"/>
              <a:t>circuit.</a:t>
            </a:r>
          </a:p>
        </p:txBody>
      </p:sp>
      <p:sp>
        <p:nvSpPr>
          <p:cNvPr id="6" name="Oval 5"/>
          <p:cNvSpPr/>
          <p:nvPr/>
        </p:nvSpPr>
        <p:spPr>
          <a:xfrm>
            <a:off x="7303827" y="0"/>
            <a:ext cx="4665260" cy="1710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 provides services that are</a:t>
            </a:r>
          </a:p>
          <a:p>
            <a:pPr algn="ctr"/>
            <a:r>
              <a:rPr lang="en-US" dirty="0"/>
              <a:t>commonly useful, including operating</a:t>
            </a:r>
          </a:p>
          <a:p>
            <a:pPr algn="ctr"/>
            <a:r>
              <a:rPr lang="en-US" dirty="0"/>
              <a:t>systems, compilers, loaders, and assemblers.</a:t>
            </a:r>
          </a:p>
        </p:txBody>
      </p:sp>
      <p:sp>
        <p:nvSpPr>
          <p:cNvPr id="7" name="Oval 6"/>
          <p:cNvSpPr/>
          <p:nvPr/>
        </p:nvSpPr>
        <p:spPr>
          <a:xfrm>
            <a:off x="7612846" y="3884865"/>
            <a:ext cx="3029803" cy="27636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Supervising program that manages the</a:t>
            </a:r>
          </a:p>
          <a:p>
            <a:r>
              <a:rPr lang="en-US" dirty="0"/>
              <a:t>resources of a computer for the benefit of the</a:t>
            </a:r>
          </a:p>
          <a:p>
            <a:r>
              <a:rPr lang="en-US" dirty="0"/>
              <a:t>programs that run on that computer</a:t>
            </a:r>
          </a:p>
        </p:txBody>
      </p:sp>
      <p:sp>
        <p:nvSpPr>
          <p:cNvPr id="8" name="Oval 7"/>
          <p:cNvSpPr/>
          <p:nvPr/>
        </p:nvSpPr>
        <p:spPr>
          <a:xfrm>
            <a:off x="705850" y="4356904"/>
            <a:ext cx="3522354" cy="18195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program that translates high level language</a:t>
            </a:r>
          </a:p>
          <a:p>
            <a:pPr algn="ctr"/>
            <a:r>
              <a:rPr lang="en-US" dirty="0"/>
              <a:t>statements into assembly language</a:t>
            </a:r>
          </a:p>
          <a:p>
            <a:pPr algn="ctr"/>
            <a:r>
              <a:rPr lang="en-US" dirty="0"/>
              <a:t>statements.</a:t>
            </a:r>
          </a:p>
        </p:txBody>
      </p:sp>
      <p:cxnSp>
        <p:nvCxnSpPr>
          <p:cNvPr id="3" name="Straight Arrow Connector 2"/>
          <p:cNvCxnSpPr>
            <a:stCxn id="4" idx="0"/>
            <a:endCxn id="5" idx="4"/>
          </p:cNvCxnSpPr>
          <p:nvPr/>
        </p:nvCxnSpPr>
        <p:spPr>
          <a:xfrm flipH="1" flipV="1">
            <a:off x="3057099" y="1800458"/>
            <a:ext cx="2499514" cy="10382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82940" y="1842405"/>
            <a:ext cx="1511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Multicore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71515" y="1737659"/>
            <a:ext cx="2339754" cy="110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1"/>
          </p:cNvCxnSpPr>
          <p:nvPr/>
        </p:nvCxnSpPr>
        <p:spPr>
          <a:xfrm flipH="1">
            <a:off x="1221687" y="3539781"/>
            <a:ext cx="4334926" cy="10835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" idx="2"/>
          </p:cNvCxnSpPr>
          <p:nvPr/>
        </p:nvCxnSpPr>
        <p:spPr>
          <a:xfrm>
            <a:off x="7221339" y="3189258"/>
            <a:ext cx="391507" cy="20774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30456" y="2021612"/>
            <a:ext cx="13647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 Software</a:t>
            </a:r>
          </a:p>
          <a:p>
            <a:pPr algn="ctr"/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6381651" y="3854398"/>
            <a:ext cx="1710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Operating System</a:t>
            </a:r>
          </a:p>
          <a:p>
            <a:pPr algn="ctr"/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2946262" y="4081579"/>
            <a:ext cx="1710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Compiler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607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1886" y="2838735"/>
            <a:ext cx="3329453" cy="70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 Performance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191070" y="218364"/>
            <a:ext cx="6155140" cy="137728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Determines both no of source-level statements and the number of I/0 operations executed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7303827" y="0"/>
            <a:ext cx="4214883" cy="17103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Determines the number of computer instructions for each source-level statement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792736" y="4198732"/>
            <a:ext cx="3029803" cy="19288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Determines how fast instructions can be executed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210" y="4417527"/>
            <a:ext cx="3755736" cy="1491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how fast I/O operations may be executed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0"/>
            <a:endCxn id="5" idx="4"/>
          </p:cNvCxnSpPr>
          <p:nvPr/>
        </p:nvCxnSpPr>
        <p:spPr>
          <a:xfrm flipH="1" flipV="1">
            <a:off x="3268640" y="1595651"/>
            <a:ext cx="2287973" cy="1243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9332" y="1969694"/>
            <a:ext cx="1511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Algorithm</a:t>
            </a:r>
            <a:endParaRPr lang="en-US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071515" y="1737659"/>
            <a:ext cx="2339754" cy="110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1"/>
          </p:cNvCxnSpPr>
          <p:nvPr/>
        </p:nvCxnSpPr>
        <p:spPr>
          <a:xfrm flipH="1">
            <a:off x="1096225" y="3539781"/>
            <a:ext cx="4460388" cy="10961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" idx="2"/>
          </p:cNvCxnSpPr>
          <p:nvPr/>
        </p:nvCxnSpPr>
        <p:spPr>
          <a:xfrm>
            <a:off x="7221339" y="3189258"/>
            <a:ext cx="1571397" cy="19739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14917" y="1788926"/>
            <a:ext cx="2977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Programming languages , compiler, and architecture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7303828" y="3300107"/>
            <a:ext cx="1710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Processor and memory system</a:t>
            </a:r>
            <a:endParaRPr 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3529028" y="3905974"/>
            <a:ext cx="1710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I/O system (HW and OS)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4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247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</dc:creator>
  <cp:lastModifiedBy>Buddhika</cp:lastModifiedBy>
  <cp:revision>16</cp:revision>
  <dcterms:created xsi:type="dcterms:W3CDTF">2018-10-07T02:06:03Z</dcterms:created>
  <dcterms:modified xsi:type="dcterms:W3CDTF">2018-10-07T04:15:34Z</dcterms:modified>
</cp:coreProperties>
</file>