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69" r:id="rId2"/>
  </p:sldMasterIdLst>
  <p:notesMasterIdLst>
    <p:notesMasterId r:id="rId39"/>
  </p:notesMasterIdLst>
  <p:handoutMasterIdLst>
    <p:handoutMasterId r:id="rId40"/>
  </p:handoutMasterIdLst>
  <p:sldIdLst>
    <p:sldId id="256" r:id="rId3"/>
    <p:sldId id="462" r:id="rId4"/>
    <p:sldId id="439" r:id="rId5"/>
    <p:sldId id="472" r:id="rId6"/>
    <p:sldId id="465" r:id="rId7"/>
    <p:sldId id="436" r:id="rId8"/>
    <p:sldId id="443" r:id="rId9"/>
    <p:sldId id="466" r:id="rId10"/>
    <p:sldId id="468" r:id="rId11"/>
    <p:sldId id="444" r:id="rId12"/>
    <p:sldId id="445" r:id="rId13"/>
    <p:sldId id="446" r:id="rId14"/>
    <p:sldId id="480" r:id="rId15"/>
    <p:sldId id="474" r:id="rId16"/>
    <p:sldId id="447" r:id="rId17"/>
    <p:sldId id="448" r:id="rId18"/>
    <p:sldId id="449" r:id="rId19"/>
    <p:sldId id="450" r:id="rId20"/>
    <p:sldId id="451" r:id="rId21"/>
    <p:sldId id="476" r:id="rId22"/>
    <p:sldId id="475" r:id="rId23"/>
    <p:sldId id="452" r:id="rId24"/>
    <p:sldId id="453" r:id="rId25"/>
    <p:sldId id="454" r:id="rId26"/>
    <p:sldId id="477" r:id="rId27"/>
    <p:sldId id="478" r:id="rId28"/>
    <p:sldId id="455" r:id="rId29"/>
    <p:sldId id="456" r:id="rId30"/>
    <p:sldId id="457" r:id="rId31"/>
    <p:sldId id="458" r:id="rId32"/>
    <p:sldId id="459" r:id="rId33"/>
    <p:sldId id="460" r:id="rId34"/>
    <p:sldId id="479" r:id="rId35"/>
    <p:sldId id="461" r:id="rId36"/>
    <p:sldId id="471" r:id="rId37"/>
    <p:sldId id="261" r:id="rId38"/>
  </p:sldIdLst>
  <p:sldSz cx="9144000" cy="6858000" type="screen4x3"/>
  <p:notesSz cx="6858000" cy="9144000"/>
  <p:custDataLst>
    <p:tags r:id="rId41"/>
  </p:custDataLst>
  <p:defaultTextStyle>
    <a:defPPr>
      <a:defRPr lang="en-US"/>
    </a:defPPr>
    <a:lvl1pPr algn="ctr" rtl="0" eaLnBrk="0" fontAlgn="base" hangingPunct="0">
      <a:spcBef>
        <a:spcPct val="0"/>
      </a:spcBef>
      <a:spcAft>
        <a:spcPct val="0"/>
      </a:spcAft>
      <a:defRPr sz="2000" kern="1200">
        <a:solidFill>
          <a:schemeClr val="tx2"/>
        </a:solidFill>
        <a:latin typeface="Arial" pitchFamily="34" charset="0"/>
        <a:ea typeface="+mn-ea"/>
        <a:cs typeface="+mn-cs"/>
      </a:defRPr>
    </a:lvl1pPr>
    <a:lvl2pPr marL="457200" algn="ctr" rtl="0" eaLnBrk="0" fontAlgn="base" hangingPunct="0">
      <a:spcBef>
        <a:spcPct val="0"/>
      </a:spcBef>
      <a:spcAft>
        <a:spcPct val="0"/>
      </a:spcAft>
      <a:defRPr sz="2000" kern="1200">
        <a:solidFill>
          <a:schemeClr val="tx2"/>
        </a:solidFill>
        <a:latin typeface="Arial" pitchFamily="34" charset="0"/>
        <a:ea typeface="+mn-ea"/>
        <a:cs typeface="+mn-cs"/>
      </a:defRPr>
    </a:lvl2pPr>
    <a:lvl3pPr marL="914400" algn="ctr" rtl="0" eaLnBrk="0" fontAlgn="base" hangingPunct="0">
      <a:spcBef>
        <a:spcPct val="0"/>
      </a:spcBef>
      <a:spcAft>
        <a:spcPct val="0"/>
      </a:spcAft>
      <a:defRPr sz="2000" kern="1200">
        <a:solidFill>
          <a:schemeClr val="tx2"/>
        </a:solidFill>
        <a:latin typeface="Arial" pitchFamily="34" charset="0"/>
        <a:ea typeface="+mn-ea"/>
        <a:cs typeface="+mn-cs"/>
      </a:defRPr>
    </a:lvl3pPr>
    <a:lvl4pPr marL="1371600" algn="ctr" rtl="0" eaLnBrk="0" fontAlgn="base" hangingPunct="0">
      <a:spcBef>
        <a:spcPct val="0"/>
      </a:spcBef>
      <a:spcAft>
        <a:spcPct val="0"/>
      </a:spcAft>
      <a:defRPr sz="2000" kern="1200">
        <a:solidFill>
          <a:schemeClr val="tx2"/>
        </a:solidFill>
        <a:latin typeface="Arial" pitchFamily="34" charset="0"/>
        <a:ea typeface="+mn-ea"/>
        <a:cs typeface="+mn-cs"/>
      </a:defRPr>
    </a:lvl4pPr>
    <a:lvl5pPr marL="1828800" algn="ctr" rtl="0" eaLnBrk="0" fontAlgn="base" hangingPunct="0">
      <a:spcBef>
        <a:spcPct val="0"/>
      </a:spcBef>
      <a:spcAft>
        <a:spcPct val="0"/>
      </a:spcAft>
      <a:defRPr sz="2000" kern="1200">
        <a:solidFill>
          <a:schemeClr val="tx2"/>
        </a:solidFill>
        <a:latin typeface="Arial" pitchFamily="34" charset="0"/>
        <a:ea typeface="+mn-ea"/>
        <a:cs typeface="+mn-cs"/>
      </a:defRPr>
    </a:lvl5pPr>
    <a:lvl6pPr marL="2286000" algn="l" defTabSz="914400" rtl="0" eaLnBrk="1" latinLnBrk="0" hangingPunct="1">
      <a:defRPr sz="2000" kern="1200">
        <a:solidFill>
          <a:schemeClr val="tx2"/>
        </a:solidFill>
        <a:latin typeface="Arial" pitchFamily="34" charset="0"/>
        <a:ea typeface="+mn-ea"/>
        <a:cs typeface="+mn-cs"/>
      </a:defRPr>
    </a:lvl6pPr>
    <a:lvl7pPr marL="2743200" algn="l" defTabSz="914400" rtl="0" eaLnBrk="1" latinLnBrk="0" hangingPunct="1">
      <a:defRPr sz="2000" kern="1200">
        <a:solidFill>
          <a:schemeClr val="tx2"/>
        </a:solidFill>
        <a:latin typeface="Arial" pitchFamily="34" charset="0"/>
        <a:ea typeface="+mn-ea"/>
        <a:cs typeface="+mn-cs"/>
      </a:defRPr>
    </a:lvl7pPr>
    <a:lvl8pPr marL="3200400" algn="l" defTabSz="914400" rtl="0" eaLnBrk="1" latinLnBrk="0" hangingPunct="1">
      <a:defRPr sz="2000" kern="1200">
        <a:solidFill>
          <a:schemeClr val="tx2"/>
        </a:solidFill>
        <a:latin typeface="Arial" pitchFamily="34" charset="0"/>
        <a:ea typeface="+mn-ea"/>
        <a:cs typeface="+mn-cs"/>
      </a:defRPr>
    </a:lvl8pPr>
    <a:lvl9pPr marL="3657600" algn="l" defTabSz="914400" rtl="0" eaLnBrk="1" latinLnBrk="0" hangingPunct="1">
      <a:defRPr sz="2000" kern="1200">
        <a:solidFill>
          <a:schemeClr val="tx2"/>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dhar Gangadharan" initials="SG" lastIdx="3" clrIdx="0"/>
  <p:cmAuthor id="1" name="amitoj"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4B360"/>
    <a:srgbClr val="D9D9D9"/>
    <a:srgbClr val="18F1FC"/>
    <a:srgbClr val="ED279D"/>
    <a:srgbClr val="65B360"/>
    <a:srgbClr val="E9D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73" autoAdjust="0"/>
    <p:restoredTop sz="94709" autoAdjust="0"/>
  </p:normalViewPr>
  <p:slideViewPr>
    <p:cSldViewPr>
      <p:cViewPr varScale="1">
        <p:scale>
          <a:sx n="92" d="100"/>
          <a:sy n="92" d="100"/>
        </p:scale>
        <p:origin x="115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557629E9-1360-4EBF-AFC0-67D1DB5AD79E}" type="datetimeFigureOut">
              <a:rPr lang="en-US"/>
              <a:pPr>
                <a:defRPr/>
              </a:pPr>
              <a:t>2/20/2015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AC843046-C4BA-43F9-A88D-31705F2E3935}" type="slidenum">
              <a:rPr lang="en-US"/>
              <a:pPr>
                <a:defRPr/>
              </a:pPr>
              <a:t>‹#›</a:t>
            </a:fld>
            <a:endParaRPr lang="en-US"/>
          </a:p>
        </p:txBody>
      </p:sp>
    </p:spTree>
    <p:extLst>
      <p:ext uri="{BB962C8B-B14F-4D97-AF65-F5344CB8AC3E}">
        <p14:creationId xmlns:p14="http://schemas.microsoft.com/office/powerpoint/2010/main" val="2382829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Arial" charset="0"/>
              </a:defRPr>
            </a:lvl1pPr>
          </a:lstStyle>
          <a:p>
            <a:pPr>
              <a:defRPr/>
            </a:pPr>
            <a:fld id="{73596F40-6329-47D9-8CA4-7443F0C8113E}" type="slidenum">
              <a:rPr lang="en-US"/>
              <a:pPr>
                <a:defRPr/>
              </a:pPr>
              <a:t>‹#›</a:t>
            </a:fld>
            <a:endParaRPr lang="en-US"/>
          </a:p>
        </p:txBody>
      </p:sp>
    </p:spTree>
    <p:extLst>
      <p:ext uri="{BB962C8B-B14F-4D97-AF65-F5344CB8AC3E}">
        <p14:creationId xmlns:p14="http://schemas.microsoft.com/office/powerpoint/2010/main" val="32003549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1</a:t>
            </a:fld>
            <a:endParaRPr lang="en-US" dirty="0"/>
          </a:p>
        </p:txBody>
      </p:sp>
    </p:spTree>
    <p:extLst>
      <p:ext uri="{BB962C8B-B14F-4D97-AF65-F5344CB8AC3E}">
        <p14:creationId xmlns:p14="http://schemas.microsoft.com/office/powerpoint/2010/main" val="70816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3</a:t>
            </a:fld>
            <a:endParaRPr lang="en-US"/>
          </a:p>
        </p:txBody>
      </p:sp>
    </p:spTree>
    <p:extLst>
      <p:ext uri="{BB962C8B-B14F-4D97-AF65-F5344CB8AC3E}">
        <p14:creationId xmlns:p14="http://schemas.microsoft.com/office/powerpoint/2010/main" val="1028316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5</a:t>
            </a:fld>
            <a:endParaRPr lang="en-US"/>
          </a:p>
        </p:txBody>
      </p:sp>
    </p:spTree>
    <p:extLst>
      <p:ext uri="{BB962C8B-B14F-4D97-AF65-F5344CB8AC3E}">
        <p14:creationId xmlns:p14="http://schemas.microsoft.com/office/powerpoint/2010/main" val="152478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9</a:t>
            </a:fld>
            <a:endParaRPr lang="en-US"/>
          </a:p>
        </p:txBody>
      </p:sp>
    </p:spTree>
    <p:extLst>
      <p:ext uri="{BB962C8B-B14F-4D97-AF65-F5344CB8AC3E}">
        <p14:creationId xmlns:p14="http://schemas.microsoft.com/office/powerpoint/2010/main" val="3860975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14</a:t>
            </a:fld>
            <a:endParaRPr lang="en-US"/>
          </a:p>
        </p:txBody>
      </p:sp>
    </p:spTree>
    <p:extLst>
      <p:ext uri="{BB962C8B-B14F-4D97-AF65-F5344CB8AC3E}">
        <p14:creationId xmlns:p14="http://schemas.microsoft.com/office/powerpoint/2010/main" val="175398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21</a:t>
            </a:fld>
            <a:endParaRPr lang="en-US"/>
          </a:p>
        </p:txBody>
      </p:sp>
    </p:spTree>
    <p:extLst>
      <p:ext uri="{BB962C8B-B14F-4D97-AF65-F5344CB8AC3E}">
        <p14:creationId xmlns:p14="http://schemas.microsoft.com/office/powerpoint/2010/main" val="82955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3596F40-6329-47D9-8CA4-7443F0C8113E}" type="slidenum">
              <a:rPr lang="en-US" smtClean="0"/>
              <a:pPr>
                <a:defRPr/>
              </a:pPr>
              <a:t>26</a:t>
            </a:fld>
            <a:endParaRPr lang="en-US"/>
          </a:p>
        </p:txBody>
      </p:sp>
    </p:spTree>
    <p:extLst>
      <p:ext uri="{BB962C8B-B14F-4D97-AF65-F5344CB8AC3E}">
        <p14:creationId xmlns:p14="http://schemas.microsoft.com/office/powerpoint/2010/main" val="2471698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p:spPr>
        <p:txBody>
          <a:bodyPr/>
          <a:lstStyle/>
          <a:p>
            <a:endParaRPr lang="ko-KR" altLang="ko-KR" dirty="0" smtClean="0">
              <a:latin typeface="Arial" pitchFamily="34" charset="0"/>
              <a:cs typeface="Arial" pitchFamily="34" charset="0"/>
            </a:endParaRPr>
          </a:p>
        </p:txBody>
      </p:sp>
      <p:sp>
        <p:nvSpPr>
          <p:cNvPr id="9220" name="Slide Number Placeholder 3"/>
          <p:cNvSpPr>
            <a:spLocks noGrp="1"/>
          </p:cNvSpPr>
          <p:nvPr>
            <p:ph type="sldNum" sz="quarter" idx="5"/>
          </p:nvPr>
        </p:nvSpPr>
        <p:spPr>
          <a:noFill/>
        </p:spPr>
        <p:txBody>
          <a:bodyPr/>
          <a:lstStyle/>
          <a:p>
            <a:fld id="{A4F41220-D690-4E82-AF7B-CA0E58BC09B3}" type="slidenum">
              <a:rPr lang="en-US" altLang="ko-KR" smtClean="0">
                <a:latin typeface="Arial" pitchFamily="34" charset="0"/>
              </a:rPr>
              <a:pPr/>
              <a:t>36</a:t>
            </a:fld>
            <a:endParaRPr lang="en-US" altLang="ko-KR" smtClean="0">
              <a:latin typeface="Arial" pitchFamily="34" charset="0"/>
            </a:endParaRPr>
          </a:p>
        </p:txBody>
      </p:sp>
    </p:spTree>
    <p:extLst>
      <p:ext uri="{BB962C8B-B14F-4D97-AF65-F5344CB8AC3E}">
        <p14:creationId xmlns:p14="http://schemas.microsoft.com/office/powerpoint/2010/main" val="2106046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6786563" y="6638925"/>
            <a:ext cx="2071401" cy="363176"/>
          </a:xfrm>
          <a:prstGeom prst="rect">
            <a:avLst/>
          </a:prstGeom>
          <a:noFill/>
          <a:ln w="9525" algn="ctr">
            <a:noFill/>
            <a:miter lim="800000"/>
            <a:headEnd/>
            <a:tailEnd/>
          </a:ln>
          <a:effectLst/>
        </p:spPr>
        <p:txBody>
          <a:bodyPr wrap="none">
            <a:spAutoFit/>
          </a:bodyPr>
          <a:lstStyle/>
          <a:p>
            <a:pPr algn="l" eaLnBrk="1" hangingPunct="1">
              <a:spcBef>
                <a:spcPct val="20000"/>
              </a:spcBef>
              <a:defRPr/>
            </a:pPr>
            <a:r>
              <a:rPr lang="en-US" sz="800" i="1" dirty="0">
                <a:solidFill>
                  <a:srgbClr val="4D4D4D"/>
                </a:solidFill>
                <a:latin typeface="Arial" charset="0"/>
              </a:rPr>
              <a:t>Atrenta Confidential   © </a:t>
            </a:r>
            <a:r>
              <a:rPr lang="en-US" sz="800" i="1" dirty="0" smtClean="0">
                <a:solidFill>
                  <a:srgbClr val="4D4D4D"/>
                </a:solidFill>
                <a:latin typeface="Arial" charset="0"/>
              </a:rPr>
              <a:t>2012 </a:t>
            </a:r>
            <a:r>
              <a:rPr lang="en-US" sz="800" i="1" dirty="0">
                <a:solidFill>
                  <a:srgbClr val="4D4D4D"/>
                </a:solidFill>
                <a:latin typeface="Arial" charset="0"/>
              </a:rPr>
              <a:t>Atrenta Inc.</a:t>
            </a:r>
          </a:p>
          <a:p>
            <a:pPr algn="l" eaLnBrk="1" hangingPunct="1">
              <a:spcBef>
                <a:spcPct val="20000"/>
              </a:spcBef>
              <a:defRPr/>
            </a:pPr>
            <a:endParaRPr lang="en-US" sz="800" i="1" dirty="0">
              <a:solidFill>
                <a:srgbClr val="4D4D4D"/>
              </a:solidFill>
              <a:latin typeface="Arial" charset="0"/>
            </a:endParaRPr>
          </a:p>
        </p:txBody>
      </p:sp>
      <p:grpSp>
        <p:nvGrpSpPr>
          <p:cNvPr id="6" name="Group 8"/>
          <p:cNvGrpSpPr>
            <a:grpSpLocks/>
          </p:cNvGrpSpPr>
          <p:nvPr/>
        </p:nvGrpSpPr>
        <p:grpSpPr bwMode="auto">
          <a:xfrm>
            <a:off x="3962400" y="3236913"/>
            <a:ext cx="5029200" cy="195262"/>
            <a:chOff x="2448" y="2064"/>
            <a:chExt cx="3168" cy="123"/>
          </a:xfrm>
        </p:grpSpPr>
        <p:sp>
          <p:nvSpPr>
            <p:cNvPr id="7" name="AutoShape 9"/>
            <p:cNvSpPr>
              <a:spLocks noChangeAspect="1" noChangeArrowheads="1" noTextEdit="1"/>
            </p:cNvSpPr>
            <p:nvPr/>
          </p:nvSpPr>
          <p:spPr bwMode="auto">
            <a:xfrm>
              <a:off x="2448" y="2106"/>
              <a:ext cx="3168" cy="81"/>
            </a:xfrm>
            <a:prstGeom prst="rect">
              <a:avLst/>
            </a:prstGeom>
            <a:solidFill>
              <a:srgbClr val="5A9C3F"/>
            </a:solidFill>
            <a:ln w="9525">
              <a:noFill/>
              <a:miter lim="800000"/>
              <a:headEnd/>
              <a:tailEnd/>
            </a:ln>
          </p:spPr>
          <p:txBody>
            <a:bodyPr/>
            <a:lstStyle/>
            <a:p>
              <a:pPr>
                <a:defRPr/>
              </a:pPr>
              <a:endParaRPr lang="en-US" sz="2400" dirty="0"/>
            </a:p>
          </p:txBody>
        </p:sp>
        <p:sp>
          <p:nvSpPr>
            <p:cNvPr id="8" name="AutoShape 10"/>
            <p:cNvSpPr>
              <a:spLocks noChangeAspect="1" noChangeArrowheads="1" noTextEdit="1"/>
            </p:cNvSpPr>
            <p:nvPr/>
          </p:nvSpPr>
          <p:spPr bwMode="gray">
            <a:xfrm>
              <a:off x="2448" y="2064"/>
              <a:ext cx="3168" cy="83"/>
            </a:xfrm>
            <a:prstGeom prst="rect">
              <a:avLst/>
            </a:prstGeom>
            <a:solidFill>
              <a:srgbClr val="E9D666"/>
            </a:solidFill>
            <a:ln w="9525" algn="ctr">
              <a:noFill/>
              <a:miter lim="800000"/>
              <a:headEnd/>
              <a:tailEnd/>
            </a:ln>
            <a:effectLst/>
          </p:spPr>
          <p:txBody>
            <a:bodyPr/>
            <a:lstStyle/>
            <a:p>
              <a:pPr>
                <a:defRPr/>
              </a:pPr>
              <a:endParaRPr lang="en-US" sz="2400" dirty="0"/>
            </a:p>
          </p:txBody>
        </p:sp>
      </p:grpSp>
      <p:pic>
        <p:nvPicPr>
          <p:cNvPr id="9" name="Picture 13" descr="Atrenta_Logo_ppt"/>
          <p:cNvPicPr>
            <a:picLocks noChangeAspect="1" noChangeArrowheads="1"/>
          </p:cNvPicPr>
          <p:nvPr/>
        </p:nvPicPr>
        <p:blipFill>
          <a:blip r:embed="rId2" cstate="print"/>
          <a:srcRect/>
          <a:stretch>
            <a:fillRect/>
          </a:stretch>
        </p:blipFill>
        <p:spPr bwMode="auto">
          <a:xfrm>
            <a:off x="204788" y="762000"/>
            <a:ext cx="3605212" cy="5251450"/>
          </a:xfrm>
          <a:prstGeom prst="rect">
            <a:avLst/>
          </a:prstGeom>
          <a:noFill/>
          <a:ln w="9525">
            <a:noFill/>
            <a:miter lim="800000"/>
            <a:headEnd/>
            <a:tailEnd/>
          </a:ln>
        </p:spPr>
      </p:pic>
      <p:pic>
        <p:nvPicPr>
          <p:cNvPr id="11" name="Picture 22" descr="disclaimer.jpg"/>
          <p:cNvPicPr>
            <a:picLocks noChangeAspect="1"/>
          </p:cNvPicPr>
          <p:nvPr/>
        </p:nvPicPr>
        <p:blipFill>
          <a:blip r:embed="rId3" cstate="print"/>
          <a:srcRect b="52831"/>
          <a:stretch>
            <a:fillRect/>
          </a:stretch>
        </p:blipFill>
        <p:spPr bwMode="auto">
          <a:xfrm>
            <a:off x="307975" y="6248400"/>
            <a:ext cx="8455025" cy="304800"/>
          </a:xfrm>
          <a:prstGeom prst="rect">
            <a:avLst/>
          </a:prstGeom>
          <a:noFill/>
          <a:ln w="9525">
            <a:noFill/>
            <a:miter lim="800000"/>
            <a:headEnd/>
            <a:tailEnd/>
          </a:ln>
        </p:spPr>
      </p:pic>
      <p:sp>
        <p:nvSpPr>
          <p:cNvPr id="4098" name="Rectangle 2"/>
          <p:cNvSpPr>
            <a:spLocks noGrp="1" noChangeArrowheads="1"/>
          </p:cNvSpPr>
          <p:nvPr>
            <p:ph type="ctrTitle"/>
          </p:nvPr>
        </p:nvSpPr>
        <p:spPr>
          <a:xfrm>
            <a:off x="3962400" y="1905000"/>
            <a:ext cx="5105400" cy="1470025"/>
          </a:xfrm>
        </p:spPr>
        <p:txBody>
          <a:bodyPr/>
          <a:lstStyle>
            <a:lvl1pPr>
              <a:defRPr/>
            </a:lvl1pPr>
          </a:lstStyle>
          <a:p>
            <a:r>
              <a:rPr lang="en-US" smtClean="0"/>
              <a:t>Click to edit Master title style</a:t>
            </a:r>
            <a:endParaRPr lang="en-US" dirty="0"/>
          </a:p>
        </p:txBody>
      </p:sp>
      <p:sp>
        <p:nvSpPr>
          <p:cNvPr id="4099" name="Rectangle 3"/>
          <p:cNvSpPr>
            <a:spLocks noGrp="1" noChangeArrowheads="1"/>
          </p:cNvSpPr>
          <p:nvPr>
            <p:ph type="subTitle" idx="1"/>
          </p:nvPr>
        </p:nvSpPr>
        <p:spPr>
          <a:xfrm>
            <a:off x="3962400" y="3508375"/>
            <a:ext cx="4343400" cy="1752600"/>
          </a:xfrm>
        </p:spPr>
        <p:txBody>
          <a:bodyPr/>
          <a:lstStyle>
            <a:lvl1pPr marL="0" indent="0">
              <a:buFontTx/>
              <a:buNone/>
              <a:defRPr sz="2000">
                <a:solidFill>
                  <a:srgbClr val="64B360"/>
                </a:solidFill>
              </a:defRPr>
            </a:lvl1pPr>
          </a:lstStyle>
          <a:p>
            <a:r>
              <a:rPr lang="en-US" smtClean="0"/>
              <a:t>Click to edit Master subtitle style</a:t>
            </a:r>
            <a:endParaRPr lang="en-US" dirty="0"/>
          </a:p>
        </p:txBody>
      </p:sp>
      <p:pic>
        <p:nvPicPr>
          <p:cNvPr id="12" name="Picture 11" descr="ppt_strip_frn.jpg"/>
          <p:cNvPicPr>
            <a:picLocks noChangeAspect="1"/>
          </p:cNvPicPr>
          <p:nvPr userDrawn="1"/>
        </p:nvPicPr>
        <p:blipFill>
          <a:blip r:embed="rId4" cstate="print"/>
          <a:stretch>
            <a:fillRect/>
          </a:stretch>
        </p:blipFill>
        <p:spPr>
          <a:xfrm>
            <a:off x="228600" y="6546773"/>
            <a:ext cx="3690257" cy="311227"/>
          </a:xfrm>
          <a:prstGeom prst="rect">
            <a:avLst/>
          </a:prstGeom>
        </p:spPr>
      </p:pic>
      <p:sp>
        <p:nvSpPr>
          <p:cNvPr id="4" name="Line 2"/>
          <p:cNvSpPr>
            <a:spLocks noChangeShapeType="1"/>
          </p:cNvSpPr>
          <p:nvPr/>
        </p:nvSpPr>
        <p:spPr bwMode="auto">
          <a:xfrm>
            <a:off x="-12700" y="6556375"/>
            <a:ext cx="9144000" cy="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126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22" descr="disclaimer.jpg"/>
          <p:cNvPicPr>
            <a:picLocks noChangeAspect="1"/>
          </p:cNvPicPr>
          <p:nvPr/>
        </p:nvPicPr>
        <p:blipFill>
          <a:blip r:embed="rId2" cstate="print"/>
          <a:srcRect b="52831"/>
          <a:stretch>
            <a:fillRect/>
          </a:stretch>
        </p:blipFill>
        <p:spPr bwMode="auto">
          <a:xfrm>
            <a:off x="307975" y="6248400"/>
            <a:ext cx="8455025" cy="304800"/>
          </a:xfrm>
          <a:prstGeom prst="rect">
            <a:avLst/>
          </a:prstGeom>
          <a:noFill/>
          <a:ln w="9525">
            <a:noFill/>
            <a:miter lim="800000"/>
            <a:headEnd/>
            <a:tailEnd/>
          </a:ln>
        </p:spPr>
      </p:pic>
      <p:sp>
        <p:nvSpPr>
          <p:cNvPr id="4098" name="Rectangle 2"/>
          <p:cNvSpPr>
            <a:spLocks noGrp="1" noChangeArrowheads="1"/>
          </p:cNvSpPr>
          <p:nvPr>
            <p:ph type="ctrTitle" hasCustomPrompt="1"/>
          </p:nvPr>
        </p:nvSpPr>
        <p:spPr>
          <a:xfrm>
            <a:off x="4576812" y="2564904"/>
            <a:ext cx="4459684" cy="432048"/>
          </a:xfrm>
          <a:prstGeom prst="rect">
            <a:avLst/>
          </a:prstGeom>
        </p:spPr>
        <p:txBody>
          <a:bodyPr/>
          <a:lstStyle>
            <a:lvl1pPr>
              <a:defRPr sz="2400">
                <a:solidFill>
                  <a:srgbClr val="64B360"/>
                </a:solidFill>
              </a:defRPr>
            </a:lvl1pPr>
          </a:lstStyle>
          <a:p>
            <a:r>
              <a:rPr lang="en-US" dirty="0" smtClean="0"/>
              <a:t>Click to edit Master title style                                                                                 </a:t>
            </a:r>
            <a:endParaRPr lang="en-US" dirty="0"/>
          </a:p>
        </p:txBody>
      </p:sp>
      <p:sp>
        <p:nvSpPr>
          <p:cNvPr id="4099" name="Rectangle 3"/>
          <p:cNvSpPr>
            <a:spLocks noGrp="1" noChangeArrowheads="1"/>
          </p:cNvSpPr>
          <p:nvPr>
            <p:ph type="subTitle" idx="1"/>
          </p:nvPr>
        </p:nvSpPr>
        <p:spPr>
          <a:xfrm>
            <a:off x="4596276" y="2996952"/>
            <a:ext cx="4464496" cy="792088"/>
          </a:xfrm>
        </p:spPr>
        <p:txBody>
          <a:bodyPr/>
          <a:lstStyle>
            <a:lvl1pPr marL="0" indent="0">
              <a:buFontTx/>
              <a:buNone/>
              <a:defRPr sz="1800">
                <a:solidFill>
                  <a:schemeClr val="tx1"/>
                </a:solidFill>
              </a:defRPr>
            </a:lvl1pPr>
          </a:lstStyle>
          <a:p>
            <a:r>
              <a:rPr lang="en-US" smtClean="0"/>
              <a:t>Click to edit Master subtitle style</a:t>
            </a:r>
            <a:endParaRPr lang="en-US" dirty="0"/>
          </a:p>
        </p:txBody>
      </p:sp>
      <p:sp>
        <p:nvSpPr>
          <p:cNvPr id="4" name="Line 2"/>
          <p:cNvSpPr>
            <a:spLocks noChangeShapeType="1"/>
          </p:cNvSpPr>
          <p:nvPr/>
        </p:nvSpPr>
        <p:spPr bwMode="auto">
          <a:xfrm>
            <a:off x="-12700" y="6556375"/>
            <a:ext cx="9144000" cy="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pic>
        <p:nvPicPr>
          <p:cNvPr id="1027" name="Picture 3" descr="C:\Users\DR\Desktop\SpyGlass\pp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970" y="1910680"/>
            <a:ext cx="4303030" cy="2323108"/>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6"/>
          <p:cNvSpPr txBox="1">
            <a:spLocks noChangeArrowheads="1"/>
          </p:cNvSpPr>
          <p:nvPr/>
        </p:nvSpPr>
        <p:spPr bwMode="auto">
          <a:xfrm>
            <a:off x="-12700" y="6597352"/>
            <a:ext cx="2279791" cy="393954"/>
          </a:xfrm>
          <a:prstGeom prst="rect">
            <a:avLst/>
          </a:prstGeom>
          <a:noFill/>
          <a:ln w="9525" algn="ctr">
            <a:noFill/>
            <a:miter lim="800000"/>
            <a:headEnd/>
            <a:tailEnd/>
          </a:ln>
          <a:effectLst/>
        </p:spPr>
        <p:txBody>
          <a:bodyPr wrap="none">
            <a:spAutoFit/>
          </a:bodyPr>
          <a:lstStyle/>
          <a:p>
            <a:pPr algn="l" eaLnBrk="1" hangingPunct="1">
              <a:spcBef>
                <a:spcPct val="20000"/>
              </a:spcBef>
              <a:defRPr/>
            </a:pPr>
            <a:r>
              <a:rPr lang="en-US" sz="1000" i="0" dirty="0" smtClean="0">
                <a:solidFill>
                  <a:srgbClr val="4D4D4D"/>
                </a:solidFill>
                <a:latin typeface="Calibri" pitchFamily="34" charset="0"/>
                <a:cs typeface="Calibri" pitchFamily="34" charset="0"/>
              </a:rPr>
              <a:t>Atrenta Confidential © 201</a:t>
            </a:r>
            <a:r>
              <a:rPr lang="en-US" sz="1000" i="0" baseline="0" dirty="0" smtClean="0">
                <a:solidFill>
                  <a:srgbClr val="4D4D4D"/>
                </a:solidFill>
                <a:latin typeface="Calibri" pitchFamily="34" charset="0"/>
                <a:cs typeface="Calibri" pitchFamily="34" charset="0"/>
              </a:rPr>
              <a:t>2 Atrenta Inc</a:t>
            </a:r>
            <a:endParaRPr lang="en-US" sz="1000" i="0" dirty="0">
              <a:solidFill>
                <a:srgbClr val="4D4D4D"/>
              </a:solidFill>
              <a:latin typeface="Calibri" pitchFamily="34" charset="0"/>
              <a:cs typeface="Calibri" pitchFamily="34" charset="0"/>
            </a:endParaRPr>
          </a:p>
          <a:p>
            <a:pPr algn="l" eaLnBrk="1" hangingPunct="1">
              <a:spcBef>
                <a:spcPct val="20000"/>
              </a:spcBef>
              <a:defRPr/>
            </a:pPr>
            <a:endParaRPr lang="en-US" sz="800" i="1" dirty="0">
              <a:solidFill>
                <a:srgbClr val="4D4D4D"/>
              </a:solidFill>
              <a:latin typeface="Arial" charset="0"/>
            </a:endParaRPr>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3630" y="324066"/>
            <a:ext cx="8229600" cy="715962"/>
          </a:xfrm>
          <a:prstGeom prst="rect">
            <a:avLst/>
          </a:prstGeom>
        </p:spPr>
        <p:txBody>
          <a:bodyPr/>
          <a:lstStyle>
            <a:lvl1pPr>
              <a:defRPr b="1">
                <a:solidFill>
                  <a:schemeClr val="bg1"/>
                </a:solidFill>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Calibri" pitchFamily="34" charset="0"/>
                <a:cs typeface="Calibri"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1"/>
          <p:cNvSpPr>
            <a:spLocks noGrp="1"/>
          </p:cNvSpPr>
          <p:nvPr>
            <p:ph type="title"/>
          </p:nvPr>
        </p:nvSpPr>
        <p:spPr>
          <a:xfrm>
            <a:off x="333630" y="324066"/>
            <a:ext cx="8229600" cy="715962"/>
          </a:xfrm>
          <a:prstGeom prst="rect">
            <a:avLst/>
          </a:prstGeom>
        </p:spPr>
        <p:txBody>
          <a:bodyPr/>
          <a:lstStyle>
            <a:lvl1pPr>
              <a:defRPr b="1">
                <a:solidFill>
                  <a:schemeClr val="bg1"/>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33630" y="324066"/>
            <a:ext cx="8229600" cy="715962"/>
          </a:xfrm>
          <a:prstGeom prst="rect">
            <a:avLst/>
          </a:prstGeom>
        </p:spPr>
        <p:txBody>
          <a:bodyPr/>
          <a:lstStyle>
            <a:lvl1pPr>
              <a:defRPr b="1">
                <a:solidFill>
                  <a:schemeClr val="bg1"/>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333630" y="324066"/>
            <a:ext cx="8229600" cy="715962"/>
          </a:xfrm>
          <a:prstGeom prst="rect">
            <a:avLst/>
          </a:prstGeom>
        </p:spPr>
        <p:txBody>
          <a:bodyPr/>
          <a:lstStyle>
            <a:lvl1pPr>
              <a:defRPr b="1">
                <a:solidFill>
                  <a:schemeClr val="bg1"/>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10766"/>
            <a:ext cx="3008313" cy="1162050"/>
          </a:xfrm>
          <a:prstGeom prst="rect">
            <a:avLst/>
          </a:prstGeom>
        </p:spPr>
        <p:txBody>
          <a:bodyPr anchor="b"/>
          <a:lstStyle>
            <a:lvl1pPr algn="l">
              <a:defRPr sz="2000" b="1">
                <a:latin typeface="Calibri" pitchFamily="34" charset="0"/>
                <a:cs typeface="Calibri"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980728"/>
            <a:ext cx="5111750" cy="51454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844824"/>
            <a:ext cx="3008313" cy="42813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225752"/>
            <a:ext cx="5486400" cy="566738"/>
          </a:xfrm>
          <a:prstGeom prst="rect">
            <a:avLst/>
          </a:prstGeom>
        </p:spPr>
        <p:txBody>
          <a:bodyPr anchor="b"/>
          <a:lstStyle>
            <a:lvl1pPr algn="l">
              <a:defRPr sz="2000" b="1">
                <a:latin typeface="Calibri" pitchFamily="34" charset="0"/>
                <a:cs typeface="Calibri"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1037927"/>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792490"/>
            <a:ext cx="5486400" cy="804862"/>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333630" y="324066"/>
            <a:ext cx="8229600" cy="715962"/>
          </a:xfrm>
          <a:prstGeom prst="rect">
            <a:avLst/>
          </a:prstGeom>
        </p:spPr>
        <p:txBody>
          <a:bodyPr/>
          <a:lstStyle>
            <a:lvl1pPr>
              <a:defRPr b="1">
                <a:solidFill>
                  <a:schemeClr val="bg1"/>
                </a:solidFill>
                <a:latin typeface="Calibri" pitchFamily="34" charset="0"/>
                <a:cs typeface="Calibri" pitchFamily="34" charset="0"/>
              </a:defRPr>
            </a:lvl1pPr>
          </a:lstStyle>
          <a:p>
            <a:r>
              <a:rPr lang="en-US" smtClean="0"/>
              <a:t>Click to edit Master title style</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47254"/>
            <a:ext cx="2057400" cy="6126162"/>
          </a:xfrm>
          <a:prstGeom prst="rect">
            <a:avLst/>
          </a:prstGeom>
        </p:spPr>
        <p:txBody>
          <a:bodyPr vert="eaVert"/>
          <a:lstStyle>
            <a:lvl1pPr>
              <a:defRPr>
                <a:latin typeface="Calibri" pitchFamily="34" charset="0"/>
                <a:cs typeface="Calibri"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047254"/>
            <a:ext cx="6019800" cy="6126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304800" y="228600"/>
            <a:ext cx="8534400" cy="685800"/>
          </a:xfrm>
          <a:prstGeom prst="rect">
            <a:avLst/>
          </a:prstGeom>
          <a:solidFill>
            <a:srgbClr val="E9D666"/>
          </a:solidFill>
          <a:ln w="9525" algn="ctr">
            <a:noFill/>
            <a:miter lim="800000"/>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
        <p:nvSpPr>
          <p:cNvPr id="1027"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Line 9"/>
          <p:cNvSpPr>
            <a:spLocks noChangeShapeType="1"/>
          </p:cNvSpPr>
          <p:nvPr/>
        </p:nvSpPr>
        <p:spPr bwMode="auto">
          <a:xfrm>
            <a:off x="0" y="228600"/>
            <a:ext cx="9144000" cy="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
        <p:nvSpPr>
          <p:cNvPr id="11" name="Line 10"/>
          <p:cNvSpPr>
            <a:spLocks noChangeShapeType="1"/>
          </p:cNvSpPr>
          <p:nvPr/>
        </p:nvSpPr>
        <p:spPr bwMode="auto">
          <a:xfrm>
            <a:off x="0" y="914400"/>
            <a:ext cx="9144000" cy="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
        <p:nvSpPr>
          <p:cNvPr id="13" name="Text Box 13"/>
          <p:cNvSpPr txBox="1">
            <a:spLocks noChangeArrowheads="1"/>
          </p:cNvSpPr>
          <p:nvPr/>
        </p:nvSpPr>
        <p:spPr bwMode="auto">
          <a:xfrm rot="16200000">
            <a:off x="-754063" y="5467351"/>
            <a:ext cx="1878013" cy="239712"/>
          </a:xfrm>
          <a:prstGeom prst="rect">
            <a:avLst/>
          </a:prstGeom>
          <a:noFill/>
          <a:ln w="9525" algn="ctr">
            <a:noFill/>
            <a:miter lim="800000"/>
            <a:headEnd/>
            <a:tailEnd/>
          </a:ln>
          <a:effectLst/>
        </p:spPr>
        <p:txBody>
          <a:bodyPr wrap="none"/>
          <a:lstStyle/>
          <a:p>
            <a:pPr algn="l" eaLnBrk="1" hangingPunct="1">
              <a:lnSpc>
                <a:spcPct val="115000"/>
              </a:lnSpc>
              <a:spcBef>
                <a:spcPct val="20000"/>
              </a:spcBef>
              <a:defRPr/>
            </a:pPr>
            <a:r>
              <a:rPr lang="en-US" sz="800" i="1" dirty="0">
                <a:solidFill>
                  <a:srgbClr val="4D4D4D"/>
                </a:solidFill>
                <a:latin typeface="Times" pitchFamily="18" charset="0"/>
              </a:rPr>
              <a:t>Atrenta Confidential  © </a:t>
            </a:r>
            <a:r>
              <a:rPr lang="en-US" sz="800" i="1" dirty="0" smtClean="0">
                <a:solidFill>
                  <a:srgbClr val="4D4D4D"/>
                </a:solidFill>
                <a:latin typeface="Times" pitchFamily="18" charset="0"/>
              </a:rPr>
              <a:t>2012 </a:t>
            </a:r>
            <a:r>
              <a:rPr lang="en-US" sz="800" i="1" dirty="0">
                <a:solidFill>
                  <a:srgbClr val="4D4D4D"/>
                </a:solidFill>
                <a:latin typeface="Times" pitchFamily="18" charset="0"/>
              </a:rPr>
              <a:t>Atrenta Inc.</a:t>
            </a:r>
          </a:p>
          <a:p>
            <a:pPr algn="l" eaLnBrk="1" hangingPunct="1">
              <a:spcBef>
                <a:spcPct val="20000"/>
              </a:spcBef>
              <a:defRPr/>
            </a:pPr>
            <a:endParaRPr lang="en-US" sz="800" i="1" dirty="0">
              <a:solidFill>
                <a:srgbClr val="4D4D4D"/>
              </a:solidFill>
              <a:latin typeface="Times" pitchFamily="18" charset="0"/>
            </a:endParaRPr>
          </a:p>
        </p:txBody>
      </p:sp>
      <p:sp>
        <p:nvSpPr>
          <p:cNvPr id="14" name="Rectangle 11"/>
          <p:cNvSpPr>
            <a:spLocks noChangeArrowheads="1"/>
          </p:cNvSpPr>
          <p:nvPr/>
        </p:nvSpPr>
        <p:spPr bwMode="auto">
          <a:xfrm>
            <a:off x="8556625" y="6586538"/>
            <a:ext cx="609600" cy="228600"/>
          </a:xfrm>
          <a:prstGeom prst="rect">
            <a:avLst/>
          </a:prstGeom>
          <a:noFill/>
          <a:ln w="9525">
            <a:noFill/>
            <a:miter lim="800000"/>
            <a:headEnd/>
            <a:tailEnd/>
          </a:ln>
          <a:effectLst/>
        </p:spPr>
        <p:txBody>
          <a:bodyPr/>
          <a:lstStyle/>
          <a:p>
            <a:pPr algn="r" eaLnBrk="1" hangingPunct="1">
              <a:defRPr/>
            </a:pPr>
            <a:fld id="{E6F4D3B0-3DFA-43D9-A2A5-D266EF85D82B}" type="slidenum">
              <a:rPr lang="en-US" sz="1200">
                <a:solidFill>
                  <a:schemeClr val="tx1"/>
                </a:solidFill>
              </a:rPr>
              <a:pPr algn="r" eaLnBrk="1" hangingPunct="1">
                <a:defRPr/>
              </a:pPr>
              <a:t>‹#›</a:t>
            </a:fld>
            <a:endParaRPr lang="en-US" sz="1200" dirty="0">
              <a:solidFill>
                <a:schemeClr val="tx1"/>
              </a:solidFill>
            </a:endParaRPr>
          </a:p>
        </p:txBody>
      </p:sp>
      <p:pic>
        <p:nvPicPr>
          <p:cNvPr id="28" name="Picture 27" descr="ppt_strip.jpg"/>
          <p:cNvPicPr>
            <a:picLocks noChangeAspect="1"/>
          </p:cNvPicPr>
          <p:nvPr/>
        </p:nvPicPr>
        <p:blipFill>
          <a:blip r:embed="rId13" cstate="print"/>
          <a:stretch>
            <a:fillRect/>
          </a:stretch>
        </p:blipFill>
        <p:spPr>
          <a:xfrm>
            <a:off x="304800" y="6553200"/>
            <a:ext cx="8546592" cy="310896"/>
          </a:xfrm>
          <a:prstGeom prst="rect">
            <a:avLst/>
          </a:prstGeom>
        </p:spPr>
      </p:pic>
      <p:sp>
        <p:nvSpPr>
          <p:cNvPr id="12" name="Line 12"/>
          <p:cNvSpPr>
            <a:spLocks noChangeShapeType="1"/>
          </p:cNvSpPr>
          <p:nvPr/>
        </p:nvSpPr>
        <p:spPr bwMode="auto">
          <a:xfrm>
            <a:off x="0" y="6553200"/>
            <a:ext cx="9144000" cy="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
        <p:nvSpPr>
          <p:cNvPr id="8" name="Line 7"/>
          <p:cNvSpPr>
            <a:spLocks noChangeShapeType="1"/>
          </p:cNvSpPr>
          <p:nvPr/>
        </p:nvSpPr>
        <p:spPr bwMode="auto">
          <a:xfrm>
            <a:off x="304800" y="0"/>
            <a:ext cx="0" cy="687705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
        <p:nvSpPr>
          <p:cNvPr id="9" name="Line 8"/>
          <p:cNvSpPr>
            <a:spLocks noChangeShapeType="1"/>
          </p:cNvSpPr>
          <p:nvPr/>
        </p:nvSpPr>
        <p:spPr bwMode="auto">
          <a:xfrm>
            <a:off x="8839200" y="0"/>
            <a:ext cx="0" cy="6858000"/>
          </a:xfrm>
          <a:prstGeom prst="line">
            <a:avLst/>
          </a:prstGeom>
          <a:noFill/>
          <a:ln w="9525">
            <a:solidFill>
              <a:srgbClr val="B2B2B2"/>
            </a:solidFill>
            <a:round/>
            <a:headEnd/>
            <a:tailEnd/>
          </a:ln>
          <a:effectLst/>
        </p:spPr>
        <p:txBody>
          <a:bodyPr wrap="none" anchor="ctr"/>
          <a:lstStyle/>
          <a:p>
            <a:pPr algn="l" eaLnBrk="1" fontAlgn="auto" hangingPunct="1">
              <a:spcBef>
                <a:spcPts val="0"/>
              </a:spcBef>
              <a:spcAft>
                <a:spcPts val="0"/>
              </a:spcAft>
              <a:defRPr/>
            </a:pPr>
            <a:endParaRPr lang="en-US" sz="1800">
              <a:solidFill>
                <a:schemeClr val="tx1"/>
              </a:solidFill>
              <a:latin typeface="+mn-lt"/>
            </a:endParaRPr>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wipe dir="r"/>
  </p:transition>
  <p:txStyles>
    <p:title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defRPr>
      </a:lvl2pPr>
      <a:lvl3pPr algn="l" rtl="0" eaLnBrk="1" fontAlgn="base" hangingPunct="1">
        <a:spcBef>
          <a:spcPct val="0"/>
        </a:spcBef>
        <a:spcAft>
          <a:spcPct val="0"/>
        </a:spcAft>
        <a:defRPr sz="3000" b="1">
          <a:solidFill>
            <a:schemeClr val="tx2"/>
          </a:solidFill>
          <a:latin typeface="Arial" charset="0"/>
        </a:defRPr>
      </a:lvl3pPr>
      <a:lvl4pPr algn="l" rtl="0" eaLnBrk="1" fontAlgn="base" hangingPunct="1">
        <a:spcBef>
          <a:spcPct val="0"/>
        </a:spcBef>
        <a:spcAft>
          <a:spcPct val="0"/>
        </a:spcAft>
        <a:defRPr sz="3000" b="1">
          <a:solidFill>
            <a:schemeClr val="tx2"/>
          </a:solidFill>
          <a:latin typeface="Arial" charset="0"/>
        </a:defRPr>
      </a:lvl4pPr>
      <a:lvl5pPr algn="l" rtl="0" eaLnBrk="1" fontAlgn="base" hangingPunct="1">
        <a:spcBef>
          <a:spcPct val="0"/>
        </a:spcBef>
        <a:spcAft>
          <a:spcPct val="0"/>
        </a:spcAft>
        <a:defRPr sz="3000" b="1">
          <a:solidFill>
            <a:schemeClr val="tx2"/>
          </a:solidFill>
          <a:latin typeface="Arial" charset="0"/>
        </a:defRPr>
      </a:lvl5pPr>
      <a:lvl6pPr marL="457200" algn="l" rtl="0" eaLnBrk="1" fontAlgn="base" hangingPunct="1">
        <a:spcBef>
          <a:spcPct val="0"/>
        </a:spcBef>
        <a:spcAft>
          <a:spcPct val="0"/>
        </a:spcAft>
        <a:defRPr sz="3000" b="1">
          <a:solidFill>
            <a:schemeClr val="tx2"/>
          </a:solidFill>
          <a:latin typeface="Arial" charset="0"/>
        </a:defRPr>
      </a:lvl6pPr>
      <a:lvl7pPr marL="914400" algn="l" rtl="0" eaLnBrk="1" fontAlgn="base" hangingPunct="1">
        <a:spcBef>
          <a:spcPct val="0"/>
        </a:spcBef>
        <a:spcAft>
          <a:spcPct val="0"/>
        </a:spcAft>
        <a:defRPr sz="3000" b="1">
          <a:solidFill>
            <a:schemeClr val="tx2"/>
          </a:solidFill>
          <a:latin typeface="Arial" charset="0"/>
        </a:defRPr>
      </a:lvl7pPr>
      <a:lvl8pPr marL="1371600" algn="l" rtl="0" eaLnBrk="1" fontAlgn="base" hangingPunct="1">
        <a:spcBef>
          <a:spcPct val="0"/>
        </a:spcBef>
        <a:spcAft>
          <a:spcPct val="0"/>
        </a:spcAft>
        <a:defRPr sz="3000" b="1">
          <a:solidFill>
            <a:schemeClr val="tx2"/>
          </a:solidFill>
          <a:latin typeface="Arial" charset="0"/>
        </a:defRPr>
      </a:lvl8pPr>
      <a:lvl9pPr marL="1828800" algn="l" rtl="0" eaLnBrk="1" fontAlgn="base" hangingPunct="1">
        <a:spcBef>
          <a:spcPct val="0"/>
        </a:spcBef>
        <a:spcAft>
          <a:spcPct val="0"/>
        </a:spcAft>
        <a:defRPr sz="3000" b="1">
          <a:solidFill>
            <a:schemeClr val="tx2"/>
          </a:solidFill>
          <a:latin typeface="Arial" charset="0"/>
        </a:defRPr>
      </a:lvl9pPr>
    </p:titleStyle>
    <p:bodyStyle>
      <a:lvl1pPr marL="342900" indent="-342900" algn="l" rtl="0" eaLnBrk="1" fontAlgn="base" hangingPunct="1">
        <a:spcBef>
          <a:spcPct val="20000"/>
        </a:spcBef>
        <a:spcAft>
          <a:spcPct val="0"/>
        </a:spcAft>
        <a:buBlip>
          <a:blip r:embed="rId14"/>
        </a:buBlip>
        <a:defRPr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1600">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Rectangle 11"/>
          <p:cNvSpPr>
            <a:spLocks noChangeArrowheads="1"/>
          </p:cNvSpPr>
          <p:nvPr/>
        </p:nvSpPr>
        <p:spPr bwMode="auto">
          <a:xfrm>
            <a:off x="8556625" y="6586538"/>
            <a:ext cx="609600" cy="228600"/>
          </a:xfrm>
          <a:prstGeom prst="rect">
            <a:avLst/>
          </a:prstGeom>
          <a:noFill/>
          <a:ln w="9525">
            <a:noFill/>
            <a:miter lim="800000"/>
            <a:headEnd/>
            <a:tailEnd/>
          </a:ln>
          <a:effectLst/>
        </p:spPr>
        <p:txBody>
          <a:bodyPr/>
          <a:lstStyle/>
          <a:p>
            <a:pPr algn="r" eaLnBrk="1" hangingPunct="1">
              <a:defRPr/>
            </a:pPr>
            <a:fld id="{E6F4D3B0-3DFA-43D9-A2A5-D266EF85D82B}" type="slidenum">
              <a:rPr lang="en-US" sz="1200">
                <a:solidFill>
                  <a:schemeClr val="tx1"/>
                </a:solidFill>
                <a:latin typeface="Calibri" pitchFamily="34" charset="0"/>
                <a:cs typeface="Calibri" pitchFamily="34" charset="0"/>
              </a:rPr>
              <a:pPr algn="r" eaLnBrk="1" hangingPunct="1">
                <a:defRPr/>
              </a:pPr>
              <a:t>‹#›</a:t>
            </a:fld>
            <a:endParaRPr lang="en-US" sz="1200" dirty="0">
              <a:solidFill>
                <a:schemeClr val="tx1"/>
              </a:solidFill>
              <a:latin typeface="Calibri" pitchFamily="34" charset="0"/>
              <a:cs typeface="Calibri" pitchFamily="34" charset="0"/>
            </a:endParaRPr>
          </a:p>
        </p:txBody>
      </p:sp>
      <p:pic>
        <p:nvPicPr>
          <p:cNvPr id="15" name="Picture 2" descr="C:\Users\DR\Desktop\SpyGlass\pp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258552"/>
            <a:ext cx="8534400" cy="697462"/>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
          <p:cNvSpPr txBox="1">
            <a:spLocks noChangeArrowheads="1"/>
          </p:cNvSpPr>
          <p:nvPr/>
        </p:nvSpPr>
        <p:spPr bwMode="auto">
          <a:xfrm>
            <a:off x="-12700" y="6597352"/>
            <a:ext cx="2279791" cy="393954"/>
          </a:xfrm>
          <a:prstGeom prst="rect">
            <a:avLst/>
          </a:prstGeom>
          <a:noFill/>
          <a:ln w="9525" algn="ctr">
            <a:noFill/>
            <a:miter lim="800000"/>
            <a:headEnd/>
            <a:tailEnd/>
          </a:ln>
          <a:effectLst/>
        </p:spPr>
        <p:txBody>
          <a:bodyPr wrap="none">
            <a:spAutoFit/>
          </a:bodyPr>
          <a:lstStyle/>
          <a:p>
            <a:pPr algn="l" eaLnBrk="1" hangingPunct="1">
              <a:spcBef>
                <a:spcPct val="20000"/>
              </a:spcBef>
              <a:defRPr/>
            </a:pPr>
            <a:r>
              <a:rPr lang="en-US" sz="1000" i="0" dirty="0" smtClean="0">
                <a:solidFill>
                  <a:srgbClr val="4D4D4D"/>
                </a:solidFill>
                <a:latin typeface="Calibri" pitchFamily="34" charset="0"/>
                <a:cs typeface="Calibri" pitchFamily="34" charset="0"/>
              </a:rPr>
              <a:t>Atrenta Confidential © 201</a:t>
            </a:r>
            <a:r>
              <a:rPr lang="en-US" sz="1000" i="0" baseline="0" dirty="0" smtClean="0">
                <a:solidFill>
                  <a:srgbClr val="4D4D4D"/>
                </a:solidFill>
                <a:latin typeface="Calibri" pitchFamily="34" charset="0"/>
                <a:cs typeface="Calibri" pitchFamily="34" charset="0"/>
              </a:rPr>
              <a:t>2 Atrenta Inc</a:t>
            </a:r>
            <a:endParaRPr lang="en-US" sz="1000" i="0" dirty="0">
              <a:solidFill>
                <a:srgbClr val="4D4D4D"/>
              </a:solidFill>
              <a:latin typeface="Calibri" pitchFamily="34" charset="0"/>
              <a:cs typeface="Calibri" pitchFamily="34" charset="0"/>
            </a:endParaRPr>
          </a:p>
          <a:p>
            <a:pPr algn="l" eaLnBrk="1" hangingPunct="1">
              <a:spcBef>
                <a:spcPct val="20000"/>
              </a:spcBef>
              <a:defRPr/>
            </a:pPr>
            <a:endParaRPr lang="en-US" sz="800" i="1" dirty="0">
              <a:solidFill>
                <a:srgbClr val="4D4D4D"/>
              </a:solidFill>
              <a:latin typeface="Arial" charset="0"/>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000" b="1">
          <a:solidFill>
            <a:schemeClr val="tx2"/>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defRPr>
      </a:lvl2pPr>
      <a:lvl3pPr algn="l" rtl="0" eaLnBrk="1" fontAlgn="base" hangingPunct="1">
        <a:spcBef>
          <a:spcPct val="0"/>
        </a:spcBef>
        <a:spcAft>
          <a:spcPct val="0"/>
        </a:spcAft>
        <a:defRPr sz="3000" b="1">
          <a:solidFill>
            <a:schemeClr val="tx2"/>
          </a:solidFill>
          <a:latin typeface="Arial" charset="0"/>
        </a:defRPr>
      </a:lvl3pPr>
      <a:lvl4pPr algn="l" rtl="0" eaLnBrk="1" fontAlgn="base" hangingPunct="1">
        <a:spcBef>
          <a:spcPct val="0"/>
        </a:spcBef>
        <a:spcAft>
          <a:spcPct val="0"/>
        </a:spcAft>
        <a:defRPr sz="3000" b="1">
          <a:solidFill>
            <a:schemeClr val="tx2"/>
          </a:solidFill>
          <a:latin typeface="Arial" charset="0"/>
        </a:defRPr>
      </a:lvl4pPr>
      <a:lvl5pPr algn="l" rtl="0" eaLnBrk="1" fontAlgn="base" hangingPunct="1">
        <a:spcBef>
          <a:spcPct val="0"/>
        </a:spcBef>
        <a:spcAft>
          <a:spcPct val="0"/>
        </a:spcAft>
        <a:defRPr sz="3000" b="1">
          <a:solidFill>
            <a:schemeClr val="tx2"/>
          </a:solidFill>
          <a:latin typeface="Arial" charset="0"/>
        </a:defRPr>
      </a:lvl5pPr>
      <a:lvl6pPr marL="457200" algn="l" rtl="0" eaLnBrk="1" fontAlgn="base" hangingPunct="1">
        <a:spcBef>
          <a:spcPct val="0"/>
        </a:spcBef>
        <a:spcAft>
          <a:spcPct val="0"/>
        </a:spcAft>
        <a:defRPr sz="3000" b="1">
          <a:solidFill>
            <a:schemeClr val="tx2"/>
          </a:solidFill>
          <a:latin typeface="Arial" charset="0"/>
        </a:defRPr>
      </a:lvl6pPr>
      <a:lvl7pPr marL="914400" algn="l" rtl="0" eaLnBrk="1" fontAlgn="base" hangingPunct="1">
        <a:spcBef>
          <a:spcPct val="0"/>
        </a:spcBef>
        <a:spcAft>
          <a:spcPct val="0"/>
        </a:spcAft>
        <a:defRPr sz="3000" b="1">
          <a:solidFill>
            <a:schemeClr val="tx2"/>
          </a:solidFill>
          <a:latin typeface="Arial" charset="0"/>
        </a:defRPr>
      </a:lvl7pPr>
      <a:lvl8pPr marL="1371600" algn="l" rtl="0" eaLnBrk="1" fontAlgn="base" hangingPunct="1">
        <a:spcBef>
          <a:spcPct val="0"/>
        </a:spcBef>
        <a:spcAft>
          <a:spcPct val="0"/>
        </a:spcAft>
        <a:defRPr sz="3000" b="1">
          <a:solidFill>
            <a:schemeClr val="tx2"/>
          </a:solidFill>
          <a:latin typeface="Arial" charset="0"/>
        </a:defRPr>
      </a:lvl8pPr>
      <a:lvl9pPr marL="1828800" algn="l" rtl="0" eaLnBrk="1" fontAlgn="base" hangingPunct="1">
        <a:spcBef>
          <a:spcPct val="0"/>
        </a:spcBef>
        <a:spcAft>
          <a:spcPct val="0"/>
        </a:spcAft>
        <a:defRPr sz="3000" b="1">
          <a:solidFill>
            <a:schemeClr val="tx2"/>
          </a:solidFill>
          <a:latin typeface="Arial" charset="0"/>
        </a:defRPr>
      </a:lvl9pPr>
    </p:titleStyle>
    <p:bodyStyle>
      <a:lvl1pPr marL="342900" indent="-342900" algn="l" rtl="0" eaLnBrk="1" fontAlgn="base" hangingPunct="1">
        <a:spcBef>
          <a:spcPct val="20000"/>
        </a:spcBef>
        <a:spcAft>
          <a:spcPct val="0"/>
        </a:spcAft>
        <a:buFontTx/>
        <a:buBlip>
          <a:blip r:embed="rId14"/>
        </a:buBlip>
        <a:defRPr b="1">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Clr>
          <a:srgbClr val="64B360"/>
        </a:buClr>
        <a:buFont typeface="Wingdings" pitchFamily="2" charset="2"/>
        <a:buChar char="§"/>
        <a:defRPr sz="1600">
          <a:solidFill>
            <a:schemeClr val="tx1"/>
          </a:solidFill>
          <a:latin typeface="Calibri" pitchFamily="34" charset="0"/>
          <a:cs typeface="Calibri" pitchFamily="34" charset="0"/>
        </a:defRPr>
      </a:lvl2pPr>
      <a:lvl3pPr marL="1143000" indent="-228600" algn="l" rtl="0" eaLnBrk="1" fontAlgn="base" hangingPunct="1">
        <a:spcBef>
          <a:spcPct val="20000"/>
        </a:spcBef>
        <a:spcAft>
          <a:spcPct val="0"/>
        </a:spcAft>
        <a:buClr>
          <a:srgbClr val="64B360"/>
        </a:buClr>
        <a:buChar char="•"/>
        <a:defRPr sz="1600">
          <a:solidFill>
            <a:schemeClr val="tx1"/>
          </a:solidFill>
          <a:latin typeface="Calibri" pitchFamily="34" charset="0"/>
          <a:cs typeface="Calibri" pitchFamily="34" charset="0"/>
        </a:defRPr>
      </a:lvl3pPr>
      <a:lvl4pPr marL="1600200" indent="-228600" algn="l" rtl="0" eaLnBrk="1" fontAlgn="base" hangingPunct="1">
        <a:spcBef>
          <a:spcPct val="20000"/>
        </a:spcBef>
        <a:spcAft>
          <a:spcPct val="0"/>
        </a:spcAft>
        <a:buClr>
          <a:srgbClr val="64B360"/>
        </a:buClr>
        <a:buChar char="–"/>
        <a:defRPr sz="1400">
          <a:solidFill>
            <a:schemeClr val="tx1"/>
          </a:solidFill>
          <a:latin typeface="Calibri" pitchFamily="34" charset="0"/>
          <a:cs typeface="Calibri" pitchFamily="34" charset="0"/>
        </a:defRPr>
      </a:lvl4pPr>
      <a:lvl5pPr marL="2057400" indent="-228600" algn="l" rtl="0" eaLnBrk="1" fontAlgn="base" hangingPunct="1">
        <a:spcBef>
          <a:spcPct val="20000"/>
        </a:spcBef>
        <a:spcAft>
          <a:spcPct val="0"/>
        </a:spcAft>
        <a:buClr>
          <a:srgbClr val="64B360"/>
        </a:buClr>
        <a:buChar char="»"/>
        <a:defRPr sz="1400">
          <a:solidFill>
            <a:schemeClr val="tx1"/>
          </a:solidFill>
          <a:latin typeface="Calibri" pitchFamily="34" charset="0"/>
          <a:cs typeface="Calibri" pitchFamily="34"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cs.washington.edu/courses/cse451/12sp/tutorials/tutorial_cscope.html" TargetMode="External"/><Relationship Id="rId2" Type="http://schemas.openxmlformats.org/officeDocument/2006/relationships/hyperlink" Target="http://cscope.sourceforge.net/cscope_man_page.html" TargetMode="External"/><Relationship Id="rId1" Type="http://schemas.openxmlformats.org/officeDocument/2006/relationships/slideLayout" Target="../slideLayouts/slideLayout13.xml"/><Relationship Id="rId4" Type="http://schemas.openxmlformats.org/officeDocument/2006/relationships/hyperlink" Target="http://mylinuxbook.com/cscop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www.ntu.edu.sg/home/ehchua/programming/cpp/gcc_make.html" TargetMode="External"/><Relationship Id="rId2" Type="http://schemas.openxmlformats.org/officeDocument/2006/relationships/hyperlink" Target="https://courses.cs.washington.edu/courses/cse378/98wi/help/compilation.html"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www.cs.uregina.ca/Links/class-info/330/CompileDebug/" TargetMode="External"/><Relationship Id="rId2" Type="http://schemas.openxmlformats.org/officeDocument/2006/relationships/hyperlink" Target="https://www.sourceware.org/gdb/onlinedocs/gdb.html"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en.wikipedia.org/wiki/Valgrind" TargetMode="External"/><Relationship Id="rId2" Type="http://schemas.openxmlformats.org/officeDocument/2006/relationships/hyperlink" Target="http://valgrind.org/docs/manual/index.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www.linux.com/learn/tutorials/228600-vim-101-a-beginners-guide-to-vim" TargetMode="External"/><Relationship Id="rId2" Type="http://schemas.openxmlformats.org/officeDocument/2006/relationships/hyperlink" Target="http://vim.wikia.com/wiki/Vim_Tips_Wiki" TargetMode="External"/><Relationship Id="rId1" Type="http://schemas.openxmlformats.org/officeDocument/2006/relationships/slideLayout" Target="../slideLayouts/slideLayout13.xml"/><Relationship Id="rId4" Type="http://schemas.openxmlformats.org/officeDocument/2006/relationships/hyperlink" Target="http://www.yolinux.com/TUTORIALS/LinuxTutorialAdvanced_vi.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9"/>
          <p:cNvSpPr txBox="1">
            <a:spLocks noChangeArrowheads="1"/>
          </p:cNvSpPr>
          <p:nvPr/>
        </p:nvSpPr>
        <p:spPr bwMode="auto">
          <a:xfrm>
            <a:off x="4419600" y="1875472"/>
            <a:ext cx="4724400" cy="1015663"/>
          </a:xfrm>
          <a:prstGeom prst="rect">
            <a:avLst/>
          </a:prstGeom>
          <a:noFill/>
          <a:ln w="9525" algn="ctr">
            <a:noFill/>
            <a:miter lim="800000"/>
            <a:headEnd/>
            <a:tailEnd/>
          </a:ln>
        </p:spPr>
        <p:txBody>
          <a:bodyPr wrap="square">
            <a:spAutoFit/>
          </a:bodyPr>
          <a:lstStyle/>
          <a:p>
            <a:pPr algn="l" eaLnBrk="1" hangingPunct="1">
              <a:spcBef>
                <a:spcPct val="50000"/>
              </a:spcBef>
            </a:pPr>
            <a:r>
              <a:rPr lang="en-US" sz="3000" b="1" dirty="0" smtClean="0">
                <a:solidFill>
                  <a:srgbClr val="64B360"/>
                </a:solidFill>
              </a:rPr>
              <a:t>C++ Development </a:t>
            </a:r>
            <a:r>
              <a:rPr lang="en-US" sz="3000" b="1" dirty="0" smtClean="0">
                <a:solidFill>
                  <a:srgbClr val="64B360"/>
                </a:solidFill>
              </a:rPr>
              <a:t>Environment in </a:t>
            </a:r>
            <a:r>
              <a:rPr lang="en-US" sz="3000" b="1" dirty="0" smtClean="0">
                <a:solidFill>
                  <a:srgbClr val="64B360"/>
                </a:solidFill>
              </a:rPr>
              <a:t>Linux</a:t>
            </a:r>
          </a:p>
        </p:txBody>
      </p:sp>
      <p:sp>
        <p:nvSpPr>
          <p:cNvPr id="3075" name="Text Box 10"/>
          <p:cNvSpPr txBox="1">
            <a:spLocks noChangeArrowheads="1"/>
          </p:cNvSpPr>
          <p:nvPr/>
        </p:nvSpPr>
        <p:spPr bwMode="auto">
          <a:xfrm>
            <a:off x="4572000" y="3657600"/>
            <a:ext cx="3581400" cy="400110"/>
          </a:xfrm>
          <a:prstGeom prst="rect">
            <a:avLst/>
          </a:prstGeom>
          <a:noFill/>
          <a:ln w="9525" algn="ctr">
            <a:noFill/>
            <a:miter lim="800000"/>
            <a:headEnd/>
            <a:tailEnd/>
          </a:ln>
        </p:spPr>
        <p:txBody>
          <a:bodyPr wrap="square">
            <a:spAutoFit/>
          </a:bodyPr>
          <a:lstStyle/>
          <a:p>
            <a:pPr algn="l" eaLnBrk="1" hangingPunct="1">
              <a:spcBef>
                <a:spcPct val="50000"/>
              </a:spcBef>
            </a:pPr>
            <a:r>
              <a:rPr lang="en-US" b="1" dirty="0" smtClean="0">
                <a:solidFill>
                  <a:schemeClr val="tx1"/>
                </a:solidFill>
                <a:latin typeface="Calibri" pitchFamily="34" charset="0"/>
              </a:rPr>
              <a:t>Sampath Amarasinghe</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cscope</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Purpose : used to browse source code.</a:t>
            </a:r>
          </a:p>
          <a:p>
            <a:pPr lvl="1"/>
            <a:r>
              <a:rPr lang="en-US" i="1" dirty="0"/>
              <a:t>cscope</a:t>
            </a:r>
            <a:r>
              <a:rPr lang="en-US" dirty="0"/>
              <a:t> is an interactive, screen-oriented tool that allows the user to browse through C/C++ source files for specified elements of code.</a:t>
            </a:r>
          </a:p>
          <a:p>
            <a:pPr lvl="1"/>
            <a:endParaRPr lang="en-US" dirty="0"/>
          </a:p>
          <a:p>
            <a:r>
              <a:rPr lang="en-US" dirty="0"/>
              <a:t>Functionalities - Allows searching code for finding….</a:t>
            </a:r>
          </a:p>
          <a:p>
            <a:pPr lvl="1"/>
            <a:r>
              <a:rPr lang="en-US" dirty="0"/>
              <a:t>Global definitions</a:t>
            </a:r>
          </a:p>
          <a:p>
            <a:pPr lvl="1"/>
            <a:r>
              <a:rPr lang="en-US" dirty="0"/>
              <a:t>Functions called by a function.</a:t>
            </a:r>
          </a:p>
          <a:p>
            <a:pPr lvl="1"/>
            <a:r>
              <a:rPr lang="en-US" dirty="0"/>
              <a:t>Functions calling a function.</a:t>
            </a:r>
          </a:p>
          <a:p>
            <a:pPr lvl="1"/>
            <a:r>
              <a:rPr lang="en-US" dirty="0"/>
              <a:t>Text string</a:t>
            </a:r>
          </a:p>
          <a:p>
            <a:pPr lvl="1"/>
            <a:r>
              <a:rPr lang="en-US" dirty="0"/>
              <a:t>a file and few others….</a:t>
            </a:r>
          </a:p>
          <a:p>
            <a:pPr marL="457200" lvl="1" indent="0">
              <a:buNone/>
            </a:pPr>
            <a:endParaRPr lang="en-US" dirty="0"/>
          </a:p>
          <a:p>
            <a:r>
              <a:rPr lang="en-US" dirty="0"/>
              <a:t>Steps</a:t>
            </a:r>
          </a:p>
          <a:p>
            <a:pPr lvl="1"/>
            <a:r>
              <a:rPr lang="en-US" dirty="0"/>
              <a:t>Creates a file called </a:t>
            </a:r>
            <a:r>
              <a:rPr lang="en-US" dirty="0" err="1"/>
              <a:t>sources.files</a:t>
            </a:r>
            <a:r>
              <a:rPr lang="en-US" dirty="0"/>
              <a:t> which contains all the file names in the current project.</a:t>
            </a:r>
          </a:p>
          <a:p>
            <a:pPr lvl="2"/>
            <a:r>
              <a:rPr lang="en-US" b="1" i="1" dirty="0"/>
              <a:t>find . -name "*.</a:t>
            </a:r>
            <a:r>
              <a:rPr lang="en-US" b="1" i="1" dirty="0" err="1"/>
              <a:t>cpp</a:t>
            </a:r>
            <a:r>
              <a:rPr lang="en-US" b="1" i="1" dirty="0"/>
              <a:t>" -o -name "*.h" -o -name "*.c" &gt; </a:t>
            </a:r>
            <a:r>
              <a:rPr lang="en-US" b="1" i="1" dirty="0" err="1"/>
              <a:t>sources.files</a:t>
            </a:r>
            <a:endParaRPr lang="en-US" b="1" i="1" dirty="0"/>
          </a:p>
          <a:p>
            <a:pPr lvl="1"/>
            <a:r>
              <a:rPr lang="en-US" dirty="0"/>
              <a:t>Create the cscope database and run. [following command will create a file called </a:t>
            </a:r>
            <a:r>
              <a:rPr lang="en-US" dirty="0" err="1"/>
              <a:t>csocpe.out</a:t>
            </a:r>
            <a:r>
              <a:rPr lang="en-US" dirty="0"/>
              <a:t>]</a:t>
            </a:r>
          </a:p>
          <a:p>
            <a:pPr lvl="2"/>
            <a:r>
              <a:rPr lang="en-US" b="1" i="1" dirty="0"/>
              <a:t>cscope </a:t>
            </a:r>
            <a:r>
              <a:rPr lang="en-US" b="1" i="1" dirty="0" err="1"/>
              <a:t>sources.files</a:t>
            </a:r>
            <a:endParaRPr lang="en-US" b="1" i="1" dirty="0"/>
          </a:p>
          <a:p>
            <a:pPr marL="914400" lvl="2" indent="0">
              <a:buNone/>
            </a:pPr>
            <a:r>
              <a:rPr lang="en-US" dirty="0"/>
              <a:t>	</a:t>
            </a:r>
            <a:r>
              <a:rPr lang="en-US" dirty="0" smtClean="0"/>
              <a:t>	</a:t>
            </a:r>
          </a:p>
        </p:txBody>
      </p:sp>
    </p:spTree>
    <p:extLst>
      <p:ext uri="{BB962C8B-B14F-4D97-AF65-F5344CB8AC3E}">
        <p14:creationId xmlns:p14="http://schemas.microsoft.com/office/powerpoint/2010/main" val="33334705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cscope</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Frequently used cscope options</a:t>
            </a:r>
          </a:p>
          <a:p>
            <a:pPr lvl="1" algn="just"/>
            <a:r>
              <a:rPr lang="en-US" dirty="0"/>
              <a:t>-q  Enable fast symbol lookup via an inverted index. This option causes cscope to create 2 more files (default names ``</a:t>
            </a:r>
            <a:r>
              <a:rPr lang="en-US" dirty="0" err="1"/>
              <a:t>cscope.in.out</a:t>
            </a:r>
            <a:r>
              <a:rPr lang="en-US" dirty="0"/>
              <a:t>'' and ``</a:t>
            </a:r>
            <a:r>
              <a:rPr lang="en-US" dirty="0" err="1"/>
              <a:t>cscope.po.out</a:t>
            </a:r>
            <a:r>
              <a:rPr lang="en-US" dirty="0"/>
              <a:t>'') in addition to the normal database. This allows a faster symbol search algorithm that provides noticeably </a:t>
            </a:r>
            <a:r>
              <a:rPr lang="en-US" b="1" dirty="0"/>
              <a:t>faster lookup performance for large projects</a:t>
            </a:r>
            <a:r>
              <a:rPr lang="en-US" dirty="0"/>
              <a:t>.</a:t>
            </a:r>
          </a:p>
          <a:p>
            <a:pPr lvl="1"/>
            <a:r>
              <a:rPr lang="en-US" dirty="0"/>
              <a:t>-b build cross-reference data only but does not start the Cscope browser. </a:t>
            </a:r>
          </a:p>
          <a:p>
            <a:pPr lvl="1"/>
            <a:r>
              <a:rPr lang="en-US" dirty="0"/>
              <a:t>-R recursively search subdirectories for source files.</a:t>
            </a:r>
          </a:p>
          <a:p>
            <a:pPr lvl="1"/>
            <a:r>
              <a:rPr lang="en-US" dirty="0"/>
              <a:t> -</a:t>
            </a:r>
            <a:r>
              <a:rPr lang="en-US" dirty="0" err="1"/>
              <a:t>i</a:t>
            </a:r>
            <a:r>
              <a:rPr lang="en-US" dirty="0"/>
              <a:t> &lt;file name&gt; include source files.</a:t>
            </a:r>
          </a:p>
          <a:p>
            <a:pPr lvl="1"/>
            <a:endParaRPr lang="en-US" dirty="0"/>
          </a:p>
          <a:p>
            <a:r>
              <a:rPr lang="en-US" dirty="0"/>
              <a:t>CSCOPE_EDITOR variable</a:t>
            </a:r>
          </a:p>
          <a:p>
            <a:pPr lvl="1"/>
            <a:r>
              <a:rPr lang="en-US" dirty="0"/>
              <a:t>Use this if you wish to use a different editor with cscope. It is very common that using </a:t>
            </a:r>
            <a:r>
              <a:rPr lang="en-US" dirty="0" err="1"/>
              <a:t>gvim</a:t>
            </a:r>
            <a:r>
              <a:rPr lang="en-US" dirty="0"/>
              <a:t> as the cscope editor in Atrenta.</a:t>
            </a:r>
          </a:p>
          <a:p>
            <a:pPr lvl="2"/>
            <a:r>
              <a:rPr lang="en-US" b="1" i="1" dirty="0" err="1"/>
              <a:t>setenv</a:t>
            </a:r>
            <a:r>
              <a:rPr lang="en-US" b="1" i="1" dirty="0"/>
              <a:t> CSCOPE_EDITOR </a:t>
            </a:r>
            <a:r>
              <a:rPr lang="en-US" b="1" i="1" dirty="0" err="1"/>
              <a:t>gvim</a:t>
            </a:r>
            <a:endParaRPr lang="en-US" b="1" i="1" dirty="0"/>
          </a:p>
          <a:p>
            <a:pPr lvl="2"/>
            <a:endParaRPr lang="en-US" b="1" i="1" dirty="0"/>
          </a:p>
          <a:p>
            <a:r>
              <a:rPr lang="en-US" dirty="0"/>
              <a:t>Demonstration note</a:t>
            </a:r>
          </a:p>
          <a:p>
            <a:pPr lvl="1"/>
            <a:r>
              <a:rPr lang="en-US" dirty="0"/>
              <a:t>Use tabs to switch between file </a:t>
            </a:r>
            <a:r>
              <a:rPr lang="en-US" dirty="0" smtClean="0"/>
              <a:t>area </a:t>
            </a:r>
            <a:r>
              <a:rPr lang="en-US" dirty="0"/>
              <a:t>and input area.</a:t>
            </a:r>
          </a:p>
          <a:p>
            <a:pPr lvl="1"/>
            <a:r>
              <a:rPr lang="en-US" dirty="0" err="1"/>
              <a:t>Ctrl+D</a:t>
            </a:r>
            <a:r>
              <a:rPr lang="en-US" dirty="0"/>
              <a:t> for exit.</a:t>
            </a:r>
          </a:p>
          <a:p>
            <a:pPr marL="914400" lvl="2" indent="0">
              <a:buNone/>
            </a:pPr>
            <a:r>
              <a:rPr lang="en-US" dirty="0"/>
              <a:t>	</a:t>
            </a:r>
            <a:r>
              <a:rPr lang="en-US" dirty="0" smtClean="0"/>
              <a:t>	</a:t>
            </a:r>
          </a:p>
        </p:txBody>
      </p:sp>
    </p:spTree>
    <p:extLst>
      <p:ext uri="{BB962C8B-B14F-4D97-AF65-F5344CB8AC3E}">
        <p14:creationId xmlns:p14="http://schemas.microsoft.com/office/powerpoint/2010/main" val="8335327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cscope</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How database is updated when a particular file is changed by user.</a:t>
            </a:r>
          </a:p>
          <a:p>
            <a:pPr lvl="1" algn="just"/>
            <a:r>
              <a:rPr lang="en-US" i="1" dirty="0"/>
              <a:t>cscope</a:t>
            </a:r>
            <a:r>
              <a:rPr lang="en-US" dirty="0"/>
              <a:t> builds the symbol cross-reference the first time it is used on the source files for the program being browsed. On a subsequent invocation,</a:t>
            </a:r>
            <a:r>
              <a:rPr lang="en-US" b="1" dirty="0"/>
              <a:t> </a:t>
            </a:r>
            <a:r>
              <a:rPr lang="en-US" b="1" i="1" dirty="0"/>
              <a:t>cscope</a:t>
            </a:r>
            <a:r>
              <a:rPr lang="en-US" b="1" dirty="0"/>
              <a:t> rebuilds the cross-reference only if a source file has changed</a:t>
            </a:r>
            <a:r>
              <a:rPr lang="en-US" dirty="0"/>
              <a:t>. When the cross-reference is rebuilt, the data for the unchanged files are copied from the old cross-reference, which makes rebuilding faster than the initial build.  </a:t>
            </a:r>
          </a:p>
          <a:p>
            <a:pPr algn="just"/>
            <a:endParaRPr lang="en-US" dirty="0"/>
          </a:p>
          <a:p>
            <a:pPr algn="just"/>
            <a:r>
              <a:rPr lang="en-US" dirty="0"/>
              <a:t>References for further study</a:t>
            </a:r>
          </a:p>
          <a:p>
            <a:pPr lvl="1" algn="just"/>
            <a:r>
              <a:rPr lang="en-US" dirty="0">
                <a:hlinkClick r:id="rId2"/>
              </a:rPr>
              <a:t>http://cscope.sourceforge.net/cscope_man_page.html</a:t>
            </a:r>
            <a:endParaRPr lang="en-US" dirty="0"/>
          </a:p>
          <a:p>
            <a:pPr lvl="1" algn="just"/>
            <a:r>
              <a:rPr lang="en-US" dirty="0">
                <a:hlinkClick r:id="rId3"/>
              </a:rPr>
              <a:t>https://courses.cs.washington.edu/courses/cse451/12sp/tutorials/tutorial_cscope.html</a:t>
            </a:r>
            <a:endParaRPr lang="en-US" dirty="0"/>
          </a:p>
          <a:p>
            <a:pPr lvl="1" algn="just"/>
            <a:r>
              <a:rPr lang="en-US" dirty="0">
                <a:hlinkClick r:id="rId4"/>
              </a:rPr>
              <a:t>http://mylinuxbook.com/cscope</a:t>
            </a:r>
            <a:r>
              <a:rPr lang="en-US" dirty="0" smtClean="0">
                <a:hlinkClick r:id="rId4"/>
              </a:rPr>
              <a:t>/</a:t>
            </a:r>
            <a:r>
              <a:rPr lang="en-US" dirty="0" smtClean="0"/>
              <a:t>	</a:t>
            </a:r>
          </a:p>
        </p:txBody>
      </p:sp>
    </p:spTree>
    <p:extLst>
      <p:ext uri="{BB962C8B-B14F-4D97-AF65-F5344CB8AC3E}">
        <p14:creationId xmlns:p14="http://schemas.microsoft.com/office/powerpoint/2010/main" val="3507126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4030" y="4495800"/>
            <a:ext cx="1828800" cy="1066800"/>
          </a:xfrm>
        </p:spPr>
        <p:txBody>
          <a:bodyPr/>
          <a:lstStyle/>
          <a:p>
            <a:pPr marL="0" indent="0">
              <a:buNone/>
            </a:pPr>
            <a:r>
              <a:rPr lang="en-US" sz="6000" dirty="0" smtClean="0"/>
              <a:t>  g++</a:t>
            </a:r>
          </a:p>
          <a:p>
            <a:pPr marL="0" indent="0">
              <a:buNone/>
            </a:pPr>
            <a:endParaRPr lang="en-US" dirty="0"/>
          </a:p>
        </p:txBody>
      </p:sp>
    </p:spTree>
    <p:extLst>
      <p:ext uri="{BB962C8B-B14F-4D97-AF65-F5344CB8AC3E}">
        <p14:creationId xmlns:p14="http://schemas.microsoft.com/office/powerpoint/2010/main" val="24739022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
            </a:r>
            <a:r>
              <a:rPr lang="en-US" dirty="0" smtClean="0"/>
              <a:t>++ - overview</a:t>
            </a:r>
            <a:endParaRPr lang="en-US" dirty="0"/>
          </a:p>
        </p:txBody>
      </p:sp>
      <p:pic>
        <p:nvPicPr>
          <p:cNvPr id="4" name="Picture 3" descr="C:\Documents and Settings\ron\Local Settings\Temporary Internet Files\Content.IE5\91DJPQUX\MC900252547[1].wmf"/>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62000" y="2133600"/>
            <a:ext cx="914400" cy="914400"/>
          </a:xfrm>
          <a:prstGeom prst="rect">
            <a:avLst/>
          </a:prstGeom>
          <a:noFill/>
          <a:effectLst>
            <a:outerShdw blurRad="76200" dir="13500000" sy="23000" kx="1200000" algn="br" rotWithShape="0">
              <a:prstClr val="black">
                <a:alpha val="20000"/>
              </a:prstClr>
            </a:outerShdw>
          </a:effectLst>
        </p:spPr>
      </p:pic>
      <p:sp>
        <p:nvSpPr>
          <p:cNvPr id="8" name="Content Placeholder 7"/>
          <p:cNvSpPr>
            <a:spLocks noGrp="1"/>
          </p:cNvSpPr>
          <p:nvPr>
            <p:ph idx="1"/>
          </p:nvPr>
        </p:nvSpPr>
        <p:spPr>
          <a:xfrm>
            <a:off x="1828800" y="1143000"/>
            <a:ext cx="6858000" cy="5257800"/>
          </a:xfrm>
        </p:spPr>
        <p:txBody>
          <a:bodyPr>
            <a:normAutofit/>
          </a:bodyPr>
          <a:lstStyle/>
          <a:p>
            <a:pPr lvl="1"/>
            <a:endParaRPr lang="en-US" dirty="0" smtClean="0"/>
          </a:p>
          <a:p>
            <a:pPr lvl="1"/>
            <a:endParaRPr lang="en-US" dirty="0"/>
          </a:p>
          <a:p>
            <a:pPr marL="457200" lvl="1" indent="0">
              <a:buNone/>
            </a:pPr>
            <a:endParaRPr lang="en-US" dirty="0"/>
          </a:p>
          <a:p>
            <a:pPr lvl="1"/>
            <a:r>
              <a:rPr lang="en-US" b="1" dirty="0" smtClean="0"/>
              <a:t>Introduction</a:t>
            </a:r>
            <a:endParaRPr lang="en-US" b="1" dirty="0"/>
          </a:p>
          <a:p>
            <a:pPr lvl="1"/>
            <a:r>
              <a:rPr lang="en-US" b="1" dirty="0"/>
              <a:t>Different steps in compilation</a:t>
            </a:r>
          </a:p>
          <a:p>
            <a:pPr lvl="1"/>
            <a:r>
              <a:rPr lang="en-US" b="1" dirty="0"/>
              <a:t>Commands</a:t>
            </a:r>
          </a:p>
          <a:p>
            <a:pPr lvl="1"/>
            <a:r>
              <a:rPr lang="en-US" b="1" dirty="0"/>
              <a:t>Useful and common options</a:t>
            </a:r>
          </a:p>
          <a:p>
            <a:pPr lvl="1"/>
            <a:r>
              <a:rPr lang="en-US" b="1" dirty="0"/>
              <a:t>Demonstration using an example program</a:t>
            </a:r>
          </a:p>
          <a:p>
            <a:pPr lvl="1"/>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905815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Compiler</a:t>
            </a:r>
            <a:endParaRPr lang="en-US" dirty="0"/>
          </a:p>
        </p:txBody>
      </p:sp>
      <p:sp>
        <p:nvSpPr>
          <p:cNvPr id="3" name="Content Placeholder 2"/>
          <p:cNvSpPr>
            <a:spLocks noGrp="1"/>
          </p:cNvSpPr>
          <p:nvPr>
            <p:ph idx="1"/>
          </p:nvPr>
        </p:nvSpPr>
        <p:spPr>
          <a:xfrm>
            <a:off x="1143000" y="1219200"/>
            <a:ext cx="7543800" cy="5181600"/>
          </a:xfrm>
        </p:spPr>
        <p:txBody>
          <a:bodyPr/>
          <a:lstStyle/>
          <a:p>
            <a:pPr lvl="0"/>
            <a:r>
              <a:rPr lang="en-US" altLang="en-US" sz="1600" dirty="0">
                <a:solidFill>
                  <a:srgbClr val="000000"/>
                </a:solidFill>
                <a:cs typeface="Times New Roman" panose="02020603050405020304" pitchFamily="18" charset="0"/>
              </a:rPr>
              <a:t>What is g++?</a:t>
            </a:r>
          </a:p>
          <a:p>
            <a:pPr lvl="1"/>
            <a:r>
              <a:rPr lang="en-US" altLang="en-US" dirty="0">
                <a:solidFill>
                  <a:srgbClr val="000000"/>
                </a:solidFill>
                <a:cs typeface="Times New Roman" panose="02020603050405020304" pitchFamily="18" charset="0"/>
              </a:rPr>
              <a:t>g++ is a program that will take your C++ source code and compile it into a binary file that can be executed to actually run your program</a:t>
            </a:r>
            <a:r>
              <a:rPr lang="en-US" altLang="en-US" dirty="0"/>
              <a:t>.</a:t>
            </a:r>
            <a:endParaRPr lang="en-US" altLang="en-US" sz="1800" dirty="0"/>
          </a:p>
          <a:p>
            <a:pPr lvl="0"/>
            <a:r>
              <a:rPr lang="en-US" altLang="en-US" dirty="0"/>
              <a:t>Different steps in compilation</a:t>
            </a:r>
          </a:p>
          <a:p>
            <a:pPr lvl="1"/>
            <a:r>
              <a:rPr lang="en-US" altLang="en-US" dirty="0"/>
              <a:t>Preprocessing</a:t>
            </a:r>
          </a:p>
          <a:p>
            <a:pPr lvl="2"/>
            <a:r>
              <a:rPr lang="en-US" altLang="en-US" dirty="0"/>
              <a:t>preprocessor expands all those macros definitions and include statements (and anything else that starts with a #). The output of is just C++ code.</a:t>
            </a:r>
          </a:p>
          <a:p>
            <a:pPr lvl="1"/>
            <a:r>
              <a:rPr lang="en-US" altLang="en-US" dirty="0"/>
              <a:t>Compilation</a:t>
            </a:r>
          </a:p>
          <a:p>
            <a:pPr lvl="2" algn="just"/>
            <a:r>
              <a:rPr lang="en-US" altLang="en-US" dirty="0"/>
              <a:t>The compiler effectively translates preprocessed C++ code into assembly code, performing various optimizations. Since a compiler generates assembly code specific to a particular architecture, you cannot use the assembly output of one architecture in another architecture.</a:t>
            </a:r>
          </a:p>
          <a:p>
            <a:pPr lvl="1"/>
            <a:r>
              <a:rPr lang="en-US" altLang="en-US" dirty="0"/>
              <a:t>Assembling</a:t>
            </a:r>
          </a:p>
          <a:p>
            <a:pPr lvl="2" algn="just"/>
            <a:r>
              <a:rPr lang="en-US" dirty="0"/>
              <a:t>The assembly code generated by the compilation step is then passed to the assembler which translates it into machine code; the resulting file is called an object file. An object file is a binary representation of your program. A typical object file contains the program text (instructions) and data (constants and strings), information about instructions and data that depend on absolute addresses, a symbol table of unresolved references, and possibly some debugging information.</a:t>
            </a:r>
            <a:endParaRPr lang="en-US" altLang="en-US" dirty="0"/>
          </a:p>
          <a:p>
            <a:endParaRPr lang="en-US" dirty="0" smtClean="0"/>
          </a:p>
        </p:txBody>
      </p:sp>
    </p:spTree>
    <p:extLst>
      <p:ext uri="{BB962C8B-B14F-4D97-AF65-F5344CB8AC3E}">
        <p14:creationId xmlns:p14="http://schemas.microsoft.com/office/powerpoint/2010/main" val="8117520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Compiler</a:t>
            </a:r>
            <a:endParaRPr lang="en-US" dirty="0"/>
          </a:p>
        </p:txBody>
      </p:sp>
      <p:sp>
        <p:nvSpPr>
          <p:cNvPr id="3" name="Content Placeholder 2"/>
          <p:cNvSpPr>
            <a:spLocks noGrp="1"/>
          </p:cNvSpPr>
          <p:nvPr>
            <p:ph idx="1"/>
          </p:nvPr>
        </p:nvSpPr>
        <p:spPr>
          <a:xfrm>
            <a:off x="1143000" y="1219200"/>
            <a:ext cx="7543800" cy="5181600"/>
          </a:xfrm>
        </p:spPr>
        <p:txBody>
          <a:bodyPr/>
          <a:lstStyle/>
          <a:p>
            <a:pPr lvl="0"/>
            <a:r>
              <a:rPr lang="en-US" altLang="en-US" dirty="0"/>
              <a:t>Different steps in compilation </a:t>
            </a:r>
            <a:r>
              <a:rPr lang="en-US" altLang="en-US" dirty="0" err="1"/>
              <a:t>ctd</a:t>
            </a:r>
            <a:r>
              <a:rPr lang="en-US" altLang="en-US" sz="1600" dirty="0"/>
              <a:t>…</a:t>
            </a:r>
          </a:p>
          <a:p>
            <a:pPr lvl="1"/>
            <a:r>
              <a:rPr lang="en-US" altLang="en-US" dirty="0"/>
              <a:t>Linking</a:t>
            </a:r>
            <a:endParaRPr lang="en-US" altLang="en-US" sz="1400" dirty="0"/>
          </a:p>
          <a:p>
            <a:pPr lvl="2" algn="just"/>
            <a:r>
              <a:rPr lang="en-US" dirty="0"/>
              <a:t>The linker produces a binary executable that can be run from the command interface by linking (resolving all the references) all the object files generated in the previous step.</a:t>
            </a:r>
            <a:endParaRPr lang="en-US" altLang="en-US" sz="1400" dirty="0"/>
          </a:p>
          <a:p>
            <a:r>
              <a:rPr lang="en-US" altLang="en-US" dirty="0"/>
              <a:t>commands</a:t>
            </a:r>
          </a:p>
          <a:p>
            <a:pPr lvl="1"/>
            <a:r>
              <a:rPr lang="en-US" altLang="en-US" dirty="0"/>
              <a:t>Preprocessing ; do not compile, assemble or link</a:t>
            </a:r>
          </a:p>
          <a:p>
            <a:pPr lvl="3"/>
            <a:r>
              <a:rPr lang="en-US" altLang="en-US" b="1" i="1" dirty="0"/>
              <a:t>g++ -E  hello.cpp –o </a:t>
            </a:r>
            <a:r>
              <a:rPr lang="en-US" altLang="en-US" b="1" i="1" dirty="0" err="1"/>
              <a:t>hello.ii</a:t>
            </a:r>
            <a:endParaRPr lang="en-US" altLang="en-US" b="1" i="1" dirty="0"/>
          </a:p>
          <a:p>
            <a:pPr lvl="1"/>
            <a:r>
              <a:rPr lang="en-US" altLang="en-US" dirty="0"/>
              <a:t>Compilation  ; Compile only; do not assemble or link</a:t>
            </a:r>
          </a:p>
          <a:p>
            <a:pPr lvl="3"/>
            <a:r>
              <a:rPr lang="en-US" altLang="en-US" b="1" i="1" dirty="0"/>
              <a:t>g++ -S hello.cpp –o </a:t>
            </a:r>
            <a:r>
              <a:rPr lang="en-US" altLang="en-US" b="1" i="1" dirty="0" err="1"/>
              <a:t>hello.s</a:t>
            </a:r>
            <a:endParaRPr lang="en-US" altLang="en-US" b="1" i="1" dirty="0"/>
          </a:p>
          <a:p>
            <a:pPr lvl="1"/>
            <a:r>
              <a:rPr lang="en-US" altLang="en-US" dirty="0"/>
              <a:t>Assembling ; Compile and assemble, but do not link</a:t>
            </a:r>
          </a:p>
          <a:p>
            <a:pPr lvl="3"/>
            <a:r>
              <a:rPr lang="en-US" altLang="en-US" b="1" i="1" dirty="0"/>
              <a:t>g++ hello.cpp –o </a:t>
            </a:r>
            <a:r>
              <a:rPr lang="en-US" altLang="en-US" b="1" i="1" dirty="0" err="1"/>
              <a:t>hello.o</a:t>
            </a:r>
            <a:endParaRPr lang="en-US" altLang="en-US" b="1" i="1" dirty="0"/>
          </a:p>
          <a:p>
            <a:pPr lvl="1"/>
            <a:r>
              <a:rPr lang="en-US" altLang="en-US" dirty="0"/>
              <a:t>Linking ; compile, assemble and link</a:t>
            </a:r>
          </a:p>
          <a:p>
            <a:pPr lvl="2"/>
            <a:r>
              <a:rPr lang="en-US" altLang="en-US" b="1" i="1" dirty="0"/>
              <a:t>g++ hello.cpp –o hello</a:t>
            </a:r>
          </a:p>
          <a:p>
            <a:pPr marL="914400" lvl="2" indent="0">
              <a:buNone/>
            </a:pPr>
            <a:endParaRPr lang="en-US" altLang="en-US" b="1" i="1" dirty="0">
              <a:latin typeface="Arial" panose="020B0604020202020204" pitchFamily="34" charset="0"/>
            </a:endParaRPr>
          </a:p>
          <a:p>
            <a:pPr lvl="0"/>
            <a:r>
              <a:rPr lang="en-US" dirty="0"/>
              <a:t>How to get all the intermediate files </a:t>
            </a:r>
            <a:endParaRPr lang="en-US" altLang="en-US" b="0" dirty="0">
              <a:latin typeface="Arial" panose="020B0604020202020204" pitchFamily="34" charset="0"/>
            </a:endParaRPr>
          </a:p>
          <a:p>
            <a:pPr marL="457200" lvl="1" indent="0">
              <a:buNone/>
            </a:pPr>
            <a:r>
              <a:rPr lang="en-US" altLang="en-US" b="1" i="1" dirty="0"/>
              <a:t>g++ hello.cpp –o hello –save-temps</a:t>
            </a:r>
          </a:p>
          <a:p>
            <a:pPr marL="0" indent="0">
              <a:buNone/>
            </a:pPr>
            <a:endParaRPr lang="en-US" dirty="0" smtClean="0"/>
          </a:p>
        </p:txBody>
      </p:sp>
    </p:spTree>
    <p:extLst>
      <p:ext uri="{BB962C8B-B14F-4D97-AF65-F5344CB8AC3E}">
        <p14:creationId xmlns:p14="http://schemas.microsoft.com/office/powerpoint/2010/main" val="18906644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Compiler</a:t>
            </a:r>
            <a:endParaRPr lang="en-US" dirty="0"/>
          </a:p>
        </p:txBody>
      </p:sp>
      <p:sp>
        <p:nvSpPr>
          <p:cNvPr id="3" name="Content Placeholder 2"/>
          <p:cNvSpPr>
            <a:spLocks noGrp="1"/>
          </p:cNvSpPr>
          <p:nvPr>
            <p:ph idx="1"/>
          </p:nvPr>
        </p:nvSpPr>
        <p:spPr>
          <a:xfrm>
            <a:off x="1143000" y="1219200"/>
            <a:ext cx="7543800" cy="5181600"/>
          </a:xfrm>
        </p:spPr>
        <p:txBody>
          <a:bodyPr/>
          <a:lstStyle/>
          <a:p>
            <a:pPr lvl="0"/>
            <a:r>
              <a:rPr lang="en-US" altLang="en-US" dirty="0" smtClean="0"/>
              <a:t>Graphical View</a:t>
            </a:r>
            <a:endParaRPr lang="en-US" altLang="en-US" sz="1600" dirty="0" smtClean="0"/>
          </a:p>
          <a:p>
            <a:pPr marL="0" indent="0">
              <a:buNone/>
            </a:pPr>
            <a:endParaRPr lang="en-US" dirty="0" smtClean="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124200" y="1209368"/>
            <a:ext cx="4184578" cy="5181600"/>
          </a:xfrm>
          <a:prstGeom prst="rect">
            <a:avLst/>
          </a:prstGeom>
          <a:noFill/>
          <a:ln w="9525">
            <a:noFill/>
            <a:miter lim="800000"/>
            <a:headEnd/>
            <a:tailEnd/>
          </a:ln>
        </p:spPr>
      </p:pic>
    </p:spTree>
    <p:extLst>
      <p:ext uri="{BB962C8B-B14F-4D97-AF65-F5344CB8AC3E}">
        <p14:creationId xmlns:p14="http://schemas.microsoft.com/office/powerpoint/2010/main" val="1483899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Compiler</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Frequent compiler options</a:t>
            </a:r>
          </a:p>
          <a:p>
            <a:pPr lvl="1" algn="just"/>
            <a:r>
              <a:rPr lang="en-US" dirty="0"/>
              <a:t>-Wall flag will show ALL the warning messages you may get that describe possible errors in your source code. If warnings are the only messages you receive when you compile your source code, and executable will still be created. Only if there are ERROR messages will an executable not be created.</a:t>
            </a:r>
          </a:p>
          <a:p>
            <a:pPr lvl="1"/>
            <a:r>
              <a:rPr lang="en-US" dirty="0"/>
              <a:t>g++ optimizations</a:t>
            </a:r>
          </a:p>
          <a:p>
            <a:pPr lvl="2"/>
            <a:r>
              <a:rPr lang="en-US" dirty="0"/>
              <a:t>-O1    only perform basic optimizations.</a:t>
            </a:r>
          </a:p>
          <a:p>
            <a:pPr lvl="2"/>
            <a:r>
              <a:rPr lang="en-US" dirty="0"/>
              <a:t>-O2    performs deep optimizations. it is balanced between code size and speed.</a:t>
            </a:r>
          </a:p>
          <a:p>
            <a:endParaRPr lang="en-US" dirty="0"/>
          </a:p>
          <a:p>
            <a:r>
              <a:rPr lang="en-US" dirty="0"/>
              <a:t>Demonstration</a:t>
            </a:r>
          </a:p>
          <a:p>
            <a:pPr lvl="1"/>
            <a:r>
              <a:rPr lang="en-US" dirty="0"/>
              <a:t>Different steps of the compilation process will be demonstrated.</a:t>
            </a:r>
          </a:p>
          <a:p>
            <a:pPr lvl="1"/>
            <a:endParaRPr lang="en-US" dirty="0"/>
          </a:p>
          <a:p>
            <a:pPr algn="just"/>
            <a:r>
              <a:rPr lang="en-US" b="0" dirty="0"/>
              <a:t>Note : Compiling your source code files can be tedious, specially when you want to include several source files and have to type the compiling command every time you want to do it.  I</a:t>
            </a:r>
            <a:r>
              <a:rPr lang="en-US" dirty="0"/>
              <a:t>t is very common to use the makefile utility for compilation specially for large projects</a:t>
            </a:r>
            <a:r>
              <a:rPr lang="en-US" b="0" dirty="0"/>
              <a:t>. We uses </a:t>
            </a:r>
            <a:r>
              <a:rPr lang="en-US" b="0" dirty="0" err="1"/>
              <a:t>makefiles</a:t>
            </a:r>
            <a:r>
              <a:rPr lang="en-US" b="0" dirty="0"/>
              <a:t>  for simplify our complex compilation process.</a:t>
            </a:r>
          </a:p>
          <a:p>
            <a:pPr marL="0" indent="0">
              <a:buNone/>
            </a:pPr>
            <a:endParaRPr lang="en-US" dirty="0" smtClean="0"/>
          </a:p>
        </p:txBody>
      </p:sp>
    </p:spTree>
    <p:extLst>
      <p:ext uri="{BB962C8B-B14F-4D97-AF65-F5344CB8AC3E}">
        <p14:creationId xmlns:p14="http://schemas.microsoft.com/office/powerpoint/2010/main" val="35517491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Compiler</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References for further study</a:t>
            </a:r>
          </a:p>
          <a:p>
            <a:pPr lvl="1"/>
            <a:r>
              <a:rPr lang="en-US" dirty="0">
                <a:hlinkClick r:id="rId2"/>
              </a:rPr>
              <a:t>https://courses.cs.washington.edu/courses/cse378/98wi/help/compilation.html</a:t>
            </a:r>
            <a:endParaRPr lang="en-US" dirty="0"/>
          </a:p>
          <a:p>
            <a:pPr lvl="1"/>
            <a:r>
              <a:rPr lang="en-US" dirty="0">
                <a:hlinkClick r:id="rId3"/>
              </a:rPr>
              <a:t>http://www.ntu.edu.sg/home/ehchua/programming/cpp/gcc_make.html</a:t>
            </a:r>
            <a:endParaRPr lang="en-US" dirty="0"/>
          </a:p>
          <a:p>
            <a:pPr marL="0" indent="0">
              <a:buNone/>
            </a:pPr>
            <a:endParaRPr lang="en-US" dirty="0" smtClean="0"/>
          </a:p>
        </p:txBody>
      </p:sp>
    </p:spTree>
    <p:extLst>
      <p:ext uri="{BB962C8B-B14F-4D97-AF65-F5344CB8AC3E}">
        <p14:creationId xmlns:p14="http://schemas.microsoft.com/office/powerpoint/2010/main" val="41346525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a:xfrm>
            <a:off x="762000" y="1219200"/>
            <a:ext cx="7924800" cy="5181600"/>
          </a:xfrm>
        </p:spPr>
        <p:txBody>
          <a:bodyPr/>
          <a:lstStyle/>
          <a:p>
            <a:endParaRPr lang="en-US" dirty="0" smtClean="0"/>
          </a:p>
          <a:p>
            <a:r>
              <a:rPr lang="en-US" dirty="0" smtClean="0"/>
              <a:t>Sampath Amarasinghe</a:t>
            </a:r>
          </a:p>
          <a:p>
            <a:r>
              <a:rPr lang="en-US" dirty="0" smtClean="0"/>
              <a:t>Upul Kumara</a:t>
            </a:r>
          </a:p>
          <a:p>
            <a:r>
              <a:rPr lang="en-US" dirty="0" smtClean="0"/>
              <a:t>Kasun Sameera</a:t>
            </a:r>
          </a:p>
          <a:p>
            <a:r>
              <a:rPr lang="en-US" dirty="0" smtClean="0"/>
              <a:t>Samitha Senarathna</a:t>
            </a:r>
            <a:endParaRPr lang="en-US" dirty="0"/>
          </a:p>
        </p:txBody>
      </p:sp>
    </p:spTree>
    <p:extLst>
      <p:ext uri="{BB962C8B-B14F-4D97-AF65-F5344CB8AC3E}">
        <p14:creationId xmlns:p14="http://schemas.microsoft.com/office/powerpoint/2010/main" val="820807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smtClean="0"/>
              <a:t>GDB</a:t>
            </a:r>
            <a:endParaRPr lang="en-US" sz="6000" dirty="0"/>
          </a:p>
        </p:txBody>
      </p:sp>
    </p:spTree>
    <p:extLst>
      <p:ext uri="{BB962C8B-B14F-4D97-AF65-F5344CB8AC3E}">
        <p14:creationId xmlns:p14="http://schemas.microsoft.com/office/powerpoint/2010/main" val="24476282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GDB - overview</a:t>
            </a:r>
            <a:endParaRPr lang="en-US" dirty="0"/>
          </a:p>
        </p:txBody>
      </p:sp>
      <p:pic>
        <p:nvPicPr>
          <p:cNvPr id="4" name="Picture 3" descr="C:\Documents and Settings\ron\Local Settings\Temporary Internet Files\Content.IE5\91DJPQUX\MC900252547[1].wmf"/>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62000" y="2133600"/>
            <a:ext cx="914400" cy="914400"/>
          </a:xfrm>
          <a:prstGeom prst="rect">
            <a:avLst/>
          </a:prstGeom>
          <a:noFill/>
          <a:effectLst>
            <a:outerShdw blurRad="76200" dir="13500000" sy="23000" kx="1200000" algn="br" rotWithShape="0">
              <a:prstClr val="black">
                <a:alpha val="20000"/>
              </a:prstClr>
            </a:outerShdw>
          </a:effectLst>
        </p:spPr>
      </p:pic>
      <p:sp>
        <p:nvSpPr>
          <p:cNvPr id="8" name="Content Placeholder 7"/>
          <p:cNvSpPr>
            <a:spLocks noGrp="1"/>
          </p:cNvSpPr>
          <p:nvPr>
            <p:ph idx="1"/>
          </p:nvPr>
        </p:nvSpPr>
        <p:spPr>
          <a:xfrm>
            <a:off x="1828800" y="1143000"/>
            <a:ext cx="6858000" cy="5257800"/>
          </a:xfrm>
        </p:spPr>
        <p:txBody>
          <a:bodyPr>
            <a:normAutofit/>
          </a:bodyPr>
          <a:lstStyle/>
          <a:p>
            <a:pPr lvl="1"/>
            <a:endParaRPr lang="en-US" dirty="0" smtClean="0"/>
          </a:p>
          <a:p>
            <a:pPr lvl="1"/>
            <a:endParaRPr lang="en-US" dirty="0"/>
          </a:p>
          <a:p>
            <a:pPr marL="457200" lvl="1" indent="0">
              <a:buNone/>
            </a:pPr>
            <a:endParaRPr lang="en-US" dirty="0" smtClean="0"/>
          </a:p>
          <a:p>
            <a:pPr lvl="1"/>
            <a:r>
              <a:rPr lang="en-US" b="1" dirty="0"/>
              <a:t>Need for debugging</a:t>
            </a:r>
          </a:p>
          <a:p>
            <a:pPr lvl="1"/>
            <a:r>
              <a:rPr lang="en-US" b="1" dirty="0"/>
              <a:t>Common errors</a:t>
            </a:r>
          </a:p>
          <a:p>
            <a:pPr lvl="1"/>
            <a:r>
              <a:rPr lang="en-US" b="1" dirty="0"/>
              <a:t>Internal details</a:t>
            </a:r>
          </a:p>
          <a:p>
            <a:pPr lvl="1"/>
            <a:r>
              <a:rPr lang="en-US" b="1" dirty="0"/>
              <a:t>Demonstration using an example program</a:t>
            </a:r>
          </a:p>
          <a:p>
            <a:pPr lvl="1"/>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5498601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GDB (GNU debugger)</a:t>
            </a:r>
          </a:p>
        </p:txBody>
      </p:sp>
      <p:sp>
        <p:nvSpPr>
          <p:cNvPr id="3" name="Content Placeholder 2"/>
          <p:cNvSpPr>
            <a:spLocks noGrp="1"/>
          </p:cNvSpPr>
          <p:nvPr>
            <p:ph idx="1"/>
          </p:nvPr>
        </p:nvSpPr>
        <p:spPr>
          <a:xfrm>
            <a:off x="1143000" y="1219200"/>
            <a:ext cx="7543800" cy="5181600"/>
          </a:xfrm>
        </p:spPr>
        <p:txBody>
          <a:bodyPr/>
          <a:lstStyle/>
          <a:p>
            <a:r>
              <a:rPr lang="en-US" dirty="0"/>
              <a:t>What is the need of debugging?</a:t>
            </a:r>
          </a:p>
          <a:p>
            <a:pPr lvl="1" algn="just"/>
            <a:r>
              <a:rPr lang="en-US" dirty="0"/>
              <a:t>Before a bug can be fixed, the source of the bug must be located. For example, with segmentation faults, it is useful to know on which line of code the segmentation  fault is occurring. Once the line of code in question has been found, it is useful to know about the values in that method, who called the method, and why (specifically) the error is occurring. Using a </a:t>
            </a:r>
            <a:r>
              <a:rPr lang="en-US" dirty="0" smtClean="0"/>
              <a:t>debugger makes </a:t>
            </a:r>
            <a:r>
              <a:rPr lang="en-US" dirty="0"/>
              <a:t>finding all of this information very simple</a:t>
            </a:r>
            <a:r>
              <a:rPr lang="en-US" dirty="0" smtClean="0"/>
              <a:t>.</a:t>
            </a:r>
            <a:endParaRPr lang="en-US" dirty="0"/>
          </a:p>
          <a:p>
            <a:r>
              <a:rPr lang="en-US" dirty="0"/>
              <a:t>GDB is the debugger used in Atrenta for the above mentioned requirement.</a:t>
            </a:r>
          </a:p>
          <a:p>
            <a:r>
              <a:rPr lang="en-US" dirty="0"/>
              <a:t>There are four common mistakes that lead to segmentation faults.</a:t>
            </a:r>
          </a:p>
          <a:p>
            <a:pPr lvl="1"/>
            <a:r>
              <a:rPr lang="en-US" dirty="0"/>
              <a:t>dereferencing NULL</a:t>
            </a:r>
          </a:p>
          <a:p>
            <a:pPr lvl="1"/>
            <a:r>
              <a:rPr lang="en-US" dirty="0"/>
              <a:t>dereferencing an uninitialized pointer</a:t>
            </a:r>
          </a:p>
          <a:p>
            <a:pPr lvl="1"/>
            <a:r>
              <a:rPr lang="en-US" dirty="0"/>
              <a:t>dereferencing a pointer that has been freed (or deleted, in C++) or that has gone out of scope (in the case of arrays declared in functions)</a:t>
            </a:r>
          </a:p>
          <a:p>
            <a:pPr lvl="1"/>
            <a:r>
              <a:rPr lang="en-US" dirty="0"/>
              <a:t> writing off the end of an array</a:t>
            </a:r>
            <a:r>
              <a:rPr lang="en-US" dirty="0" smtClean="0"/>
              <a:t>.</a:t>
            </a:r>
            <a:endParaRPr lang="en-US" dirty="0"/>
          </a:p>
          <a:p>
            <a:pPr algn="just"/>
            <a:r>
              <a:rPr lang="en-US" b="0" dirty="0"/>
              <a:t>The strategy for debugging all of these problems is the same: load the core file into GDB, do a </a:t>
            </a:r>
            <a:r>
              <a:rPr lang="en-US" b="0" dirty="0" err="1"/>
              <a:t>backtrace</a:t>
            </a:r>
            <a:r>
              <a:rPr lang="en-US" b="0" dirty="0"/>
              <a:t>, move into the scope of your code, and get an idea on what caused the segmentation fault.</a:t>
            </a:r>
            <a:endParaRPr lang="en-US" dirty="0"/>
          </a:p>
          <a:p>
            <a:pPr marL="0" indent="0">
              <a:buNone/>
            </a:pPr>
            <a:endParaRPr lang="en-US" dirty="0" smtClean="0"/>
          </a:p>
        </p:txBody>
      </p:sp>
    </p:spTree>
    <p:extLst>
      <p:ext uri="{BB962C8B-B14F-4D97-AF65-F5344CB8AC3E}">
        <p14:creationId xmlns:p14="http://schemas.microsoft.com/office/powerpoint/2010/main" val="40501706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GDB (GNU debugger)</a:t>
            </a:r>
          </a:p>
        </p:txBody>
      </p:sp>
      <p:sp>
        <p:nvSpPr>
          <p:cNvPr id="3" name="Content Placeholder 2"/>
          <p:cNvSpPr>
            <a:spLocks noGrp="1"/>
          </p:cNvSpPr>
          <p:nvPr>
            <p:ph idx="1"/>
          </p:nvPr>
        </p:nvSpPr>
        <p:spPr>
          <a:xfrm>
            <a:off x="1143000" y="1219200"/>
            <a:ext cx="7543800" cy="5181600"/>
          </a:xfrm>
        </p:spPr>
        <p:txBody>
          <a:bodyPr/>
          <a:lstStyle/>
          <a:p>
            <a:r>
              <a:rPr lang="en-US" dirty="0"/>
              <a:t>How GDB works internally?</a:t>
            </a:r>
          </a:p>
          <a:p>
            <a:pPr lvl="1"/>
            <a:r>
              <a:rPr lang="en-US" dirty="0"/>
              <a:t>When used  -</a:t>
            </a:r>
            <a:r>
              <a:rPr lang="en-US" dirty="0" err="1"/>
              <a:t>ggdb</a:t>
            </a:r>
            <a:r>
              <a:rPr lang="en-US" dirty="0"/>
              <a:t> or -g option, g++ creates additional information about the program and deposits it in a </a:t>
            </a:r>
            <a:r>
              <a:rPr lang="en-US" b="1" dirty="0"/>
              <a:t>symbol table</a:t>
            </a:r>
            <a:r>
              <a:rPr lang="en-US" dirty="0"/>
              <a:t>. The debugger must have this symbol table to do its work.</a:t>
            </a:r>
          </a:p>
          <a:p>
            <a:pPr lvl="1"/>
            <a:r>
              <a:rPr lang="en-US" dirty="0"/>
              <a:t>A Symbol Table maps instructions in the compiled binary program to their corresponding variable, function, or line in the source code. This mapping could be something like: Program instruction =&gt; item name, item type, original file, line number defined.</a:t>
            </a:r>
          </a:p>
          <a:p>
            <a:pPr lvl="1"/>
            <a:r>
              <a:rPr lang="en-US" dirty="0"/>
              <a:t>So if you plan to debug your program then it is required to create Symbol table which will have required information to debug the program.</a:t>
            </a:r>
          </a:p>
          <a:p>
            <a:pPr lvl="1"/>
            <a:r>
              <a:rPr lang="en-US" dirty="0"/>
              <a:t>A symbol table works for a particular version of the program –if the program changes, a new table must be made.</a:t>
            </a:r>
          </a:p>
          <a:p>
            <a:pPr lvl="1"/>
            <a:r>
              <a:rPr lang="en-US" dirty="0"/>
              <a:t>Debug builds are often larger and slower than non-debug builds; debug builds contain the symbol table and other information.</a:t>
            </a:r>
          </a:p>
          <a:p>
            <a:pPr lvl="1"/>
            <a:r>
              <a:rPr lang="en-US" dirty="0"/>
              <a:t>If you wish to debug a binary program you did not compile yourself, you must get the symbol tables from the author.</a:t>
            </a:r>
          </a:p>
          <a:p>
            <a:pPr lvl="1"/>
            <a:r>
              <a:rPr lang="en-US" dirty="0"/>
              <a:t>To let GDB be able to read all that information line by line from the symbol table, we need to compile it a bit differently as mentioned above.</a:t>
            </a:r>
          </a:p>
          <a:p>
            <a:pPr marL="0" indent="0">
              <a:buNone/>
            </a:pPr>
            <a:endParaRPr lang="en-US" dirty="0" smtClean="0"/>
          </a:p>
        </p:txBody>
      </p:sp>
    </p:spTree>
    <p:extLst>
      <p:ext uri="{BB962C8B-B14F-4D97-AF65-F5344CB8AC3E}">
        <p14:creationId xmlns:p14="http://schemas.microsoft.com/office/powerpoint/2010/main" val="5636942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GDB (GNU debugger)</a:t>
            </a:r>
          </a:p>
        </p:txBody>
      </p:sp>
      <p:sp>
        <p:nvSpPr>
          <p:cNvPr id="3" name="Content Placeholder 2"/>
          <p:cNvSpPr>
            <a:spLocks noGrp="1"/>
          </p:cNvSpPr>
          <p:nvPr>
            <p:ph idx="1"/>
          </p:nvPr>
        </p:nvSpPr>
        <p:spPr>
          <a:xfrm>
            <a:off x="1143000" y="1219200"/>
            <a:ext cx="7543800" cy="5181600"/>
          </a:xfrm>
        </p:spPr>
        <p:txBody>
          <a:bodyPr/>
          <a:lstStyle/>
          <a:p>
            <a:r>
              <a:rPr lang="en-US" dirty="0"/>
              <a:t>Demonstration (example code is provided)</a:t>
            </a:r>
          </a:p>
          <a:p>
            <a:pPr lvl="1"/>
            <a:r>
              <a:rPr lang="en-US" dirty="0"/>
              <a:t>Run program and see the segmentation fault.</a:t>
            </a:r>
          </a:p>
          <a:p>
            <a:pPr lvl="1"/>
            <a:r>
              <a:rPr lang="en-US" dirty="0"/>
              <a:t>Run </a:t>
            </a:r>
            <a:r>
              <a:rPr lang="en-US" dirty="0" err="1"/>
              <a:t>gdb</a:t>
            </a:r>
            <a:r>
              <a:rPr lang="en-US" dirty="0"/>
              <a:t> and identify problematic line.</a:t>
            </a:r>
          </a:p>
          <a:p>
            <a:pPr lvl="1"/>
            <a:r>
              <a:rPr lang="en-US" dirty="0"/>
              <a:t>Examine stack and get more information.</a:t>
            </a:r>
          </a:p>
          <a:p>
            <a:pPr lvl="1"/>
            <a:r>
              <a:rPr lang="en-US" dirty="0"/>
              <a:t>Add breakpoints to determine the root cause for the issue.</a:t>
            </a:r>
          </a:p>
          <a:p>
            <a:pPr lvl="1"/>
            <a:r>
              <a:rPr lang="en-US" dirty="0"/>
              <a:t>Run program and When hit a breakpoint open graphical view and go step by step.</a:t>
            </a:r>
          </a:p>
          <a:p>
            <a:pPr lvl="1"/>
            <a:r>
              <a:rPr lang="en-US" dirty="0"/>
              <a:t>determine root cause for the issue and fix.</a:t>
            </a:r>
          </a:p>
          <a:p>
            <a:pPr marL="457200" lvl="1" indent="0">
              <a:buNone/>
            </a:pPr>
            <a:endParaRPr lang="en-US" dirty="0"/>
          </a:p>
          <a:p>
            <a:pPr marL="457200" lvl="1" indent="0">
              <a:buNone/>
            </a:pPr>
            <a:r>
              <a:rPr lang="en-US" dirty="0"/>
              <a:t>You will see most of the frequently used </a:t>
            </a:r>
            <a:r>
              <a:rPr lang="en-US" dirty="0" err="1"/>
              <a:t>gdb</a:t>
            </a:r>
            <a:r>
              <a:rPr lang="en-US" dirty="0"/>
              <a:t> commands in this demonstration.</a:t>
            </a:r>
          </a:p>
          <a:p>
            <a:pPr marL="457200" lvl="1" indent="0">
              <a:buNone/>
            </a:pPr>
            <a:endParaRPr lang="en-US" dirty="0"/>
          </a:p>
          <a:p>
            <a:r>
              <a:rPr lang="en-US" dirty="0"/>
              <a:t>References for further study</a:t>
            </a:r>
          </a:p>
          <a:p>
            <a:pPr lvl="1"/>
            <a:r>
              <a:rPr lang="en-US" dirty="0">
                <a:hlinkClick r:id="rId2"/>
              </a:rPr>
              <a:t>https://www.sourceware.org/gdb/onlinedocs/gdb.html</a:t>
            </a:r>
            <a:endParaRPr lang="en-US" dirty="0"/>
          </a:p>
          <a:p>
            <a:pPr lvl="1"/>
            <a:r>
              <a:rPr lang="en-US" dirty="0">
                <a:hlinkClick r:id="rId3"/>
              </a:rPr>
              <a:t>http://www.cs.uregina.ca/Links/class-info/330/CompileDebug/</a:t>
            </a:r>
            <a:endParaRPr lang="en-US" dirty="0"/>
          </a:p>
          <a:p>
            <a:pPr marL="0" indent="0">
              <a:buNone/>
            </a:pPr>
            <a:endParaRPr lang="en-US" dirty="0" smtClean="0"/>
          </a:p>
        </p:txBody>
      </p:sp>
    </p:spTree>
    <p:extLst>
      <p:ext uri="{BB962C8B-B14F-4D97-AF65-F5344CB8AC3E}">
        <p14:creationId xmlns:p14="http://schemas.microsoft.com/office/powerpoint/2010/main" val="12665407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err="1" smtClean="0"/>
              <a:t>Valgrind</a:t>
            </a:r>
            <a:endParaRPr lang="en-US" sz="6000" dirty="0"/>
          </a:p>
        </p:txBody>
      </p:sp>
    </p:spTree>
    <p:extLst>
      <p:ext uri="{BB962C8B-B14F-4D97-AF65-F5344CB8AC3E}">
        <p14:creationId xmlns:p14="http://schemas.microsoft.com/office/powerpoint/2010/main" val="6018421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Valgrind</a:t>
            </a:r>
            <a:r>
              <a:rPr lang="en-US" dirty="0" smtClean="0"/>
              <a:t> - overview</a:t>
            </a:r>
            <a:endParaRPr lang="en-US" dirty="0"/>
          </a:p>
        </p:txBody>
      </p:sp>
      <p:pic>
        <p:nvPicPr>
          <p:cNvPr id="4" name="Picture 3" descr="C:\Documents and Settings\ron\Local Settings\Temporary Internet Files\Content.IE5\91DJPQUX\MC900252547[1].wmf"/>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62000" y="2133600"/>
            <a:ext cx="914400" cy="914400"/>
          </a:xfrm>
          <a:prstGeom prst="rect">
            <a:avLst/>
          </a:prstGeom>
          <a:noFill/>
          <a:effectLst>
            <a:outerShdw blurRad="76200" dir="13500000" sy="23000" kx="1200000" algn="br" rotWithShape="0">
              <a:prstClr val="black">
                <a:alpha val="20000"/>
              </a:prstClr>
            </a:outerShdw>
          </a:effectLst>
        </p:spPr>
      </p:pic>
      <p:sp>
        <p:nvSpPr>
          <p:cNvPr id="8" name="Content Placeholder 7"/>
          <p:cNvSpPr>
            <a:spLocks noGrp="1"/>
          </p:cNvSpPr>
          <p:nvPr>
            <p:ph idx="1"/>
          </p:nvPr>
        </p:nvSpPr>
        <p:spPr>
          <a:xfrm>
            <a:off x="1828800" y="1143000"/>
            <a:ext cx="6858000" cy="5257800"/>
          </a:xfrm>
        </p:spPr>
        <p:txBody>
          <a:bodyPr>
            <a:normAutofit/>
          </a:bodyPr>
          <a:lstStyle/>
          <a:p>
            <a:pPr lvl="1"/>
            <a:endParaRPr lang="en-US" dirty="0" smtClean="0"/>
          </a:p>
          <a:p>
            <a:pPr lvl="1"/>
            <a:endParaRPr lang="en-US" dirty="0"/>
          </a:p>
          <a:p>
            <a:pPr marL="457200" lvl="1" indent="0">
              <a:buNone/>
            </a:pPr>
            <a:endParaRPr lang="en-US" dirty="0" smtClean="0"/>
          </a:p>
          <a:p>
            <a:pPr lvl="1"/>
            <a:r>
              <a:rPr lang="en-US" b="1" dirty="0"/>
              <a:t>What is </a:t>
            </a:r>
            <a:r>
              <a:rPr lang="en-US" b="1" dirty="0" err="1"/>
              <a:t>Valgrind</a:t>
            </a:r>
            <a:r>
              <a:rPr lang="en-US" b="1" dirty="0"/>
              <a:t>?</a:t>
            </a:r>
          </a:p>
          <a:p>
            <a:pPr lvl="1"/>
            <a:r>
              <a:rPr lang="en-US" b="1" dirty="0"/>
              <a:t>What is </a:t>
            </a:r>
            <a:r>
              <a:rPr lang="en-US" b="1" dirty="0" err="1"/>
              <a:t>Valgrind</a:t>
            </a:r>
            <a:r>
              <a:rPr lang="en-US" b="1" dirty="0"/>
              <a:t> for?</a:t>
            </a:r>
          </a:p>
          <a:p>
            <a:pPr lvl="1"/>
            <a:r>
              <a:rPr lang="en-US" b="1" dirty="0"/>
              <a:t>Basic tools in </a:t>
            </a:r>
            <a:r>
              <a:rPr lang="en-US" b="1" dirty="0" err="1"/>
              <a:t>Valgrind</a:t>
            </a:r>
            <a:endParaRPr lang="en-US" b="1" dirty="0"/>
          </a:p>
          <a:p>
            <a:pPr lvl="1"/>
            <a:r>
              <a:rPr lang="en-US" b="1" dirty="0" err="1"/>
              <a:t>Valgrind</a:t>
            </a:r>
            <a:r>
              <a:rPr lang="en-US" b="1" dirty="0"/>
              <a:t> usage in Atrenta</a:t>
            </a:r>
          </a:p>
          <a:p>
            <a:pPr lvl="1"/>
            <a:r>
              <a:rPr lang="en-US" b="1" dirty="0"/>
              <a:t>Demonstration using an example program</a:t>
            </a:r>
          </a:p>
          <a:p>
            <a:pPr lvl="1"/>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71449680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What is Valgrind?</a:t>
            </a:r>
          </a:p>
          <a:p>
            <a:pPr lvl="1" algn="just"/>
            <a:r>
              <a:rPr lang="en-US" dirty="0"/>
              <a:t>Valgrind is an instrumentation framework for building dynamic analysis tools. There are Valgrind tools that can automatically detect many memory management and threading bugs, and profile your programs in detail.</a:t>
            </a:r>
          </a:p>
          <a:p>
            <a:pPr algn="r">
              <a:buNone/>
            </a:pPr>
            <a:endParaRPr lang="en-US" dirty="0"/>
          </a:p>
          <a:p>
            <a:r>
              <a:rPr lang="en-US" dirty="0"/>
              <a:t>What is </a:t>
            </a:r>
            <a:r>
              <a:rPr lang="en-US" dirty="0" smtClean="0"/>
              <a:t>Valgrind </a:t>
            </a:r>
            <a:r>
              <a:rPr lang="en-US" dirty="0"/>
              <a:t>for?</a:t>
            </a:r>
          </a:p>
          <a:p>
            <a:pPr lvl="1" algn="just"/>
            <a:r>
              <a:rPr lang="en-US" dirty="0"/>
              <a:t>Valgrind is well-known as a tool for finding errors of work with memory. But except this, it also contain number of additional utilities for performance profiling, finding synchronization errors in multi-threading programs and analysis of memory consumption.</a:t>
            </a:r>
          </a:p>
          <a:p>
            <a:pPr marL="0" indent="0">
              <a:buNone/>
            </a:pPr>
            <a:endParaRPr lang="en-US" dirty="0" smtClean="0"/>
          </a:p>
        </p:txBody>
      </p:sp>
    </p:spTree>
    <p:extLst>
      <p:ext uri="{BB962C8B-B14F-4D97-AF65-F5344CB8AC3E}">
        <p14:creationId xmlns:p14="http://schemas.microsoft.com/office/powerpoint/2010/main" val="158447091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Basic tools in Valgrind</a:t>
            </a:r>
          </a:p>
          <a:p>
            <a:pPr lvl="1"/>
            <a:r>
              <a:rPr lang="en-US" dirty="0"/>
              <a:t>Memory error detection</a:t>
            </a:r>
          </a:p>
          <a:p>
            <a:pPr lvl="2"/>
            <a:r>
              <a:rPr lang="en-US" dirty="0" err="1"/>
              <a:t>Ptrcheck</a:t>
            </a:r>
            <a:endParaRPr lang="en-US" dirty="0"/>
          </a:p>
          <a:p>
            <a:pPr lvl="2"/>
            <a:r>
              <a:rPr lang="en-US" dirty="0" err="1"/>
              <a:t>Memcheck</a:t>
            </a:r>
            <a:endParaRPr lang="en-US" dirty="0"/>
          </a:p>
          <a:p>
            <a:pPr lvl="1"/>
            <a:r>
              <a:rPr lang="en-US" dirty="0"/>
              <a:t>Thread error detection</a:t>
            </a:r>
          </a:p>
          <a:p>
            <a:pPr lvl="2"/>
            <a:r>
              <a:rPr lang="en-US" dirty="0" err="1"/>
              <a:t>Helgrind</a:t>
            </a:r>
            <a:endParaRPr lang="en-US" dirty="0"/>
          </a:p>
          <a:p>
            <a:pPr lvl="2"/>
            <a:r>
              <a:rPr lang="en-US" dirty="0"/>
              <a:t>DRD</a:t>
            </a:r>
          </a:p>
          <a:p>
            <a:pPr lvl="1"/>
            <a:r>
              <a:rPr lang="en-US" dirty="0" err="1"/>
              <a:t>Proilers</a:t>
            </a:r>
            <a:endParaRPr lang="en-US" dirty="0"/>
          </a:p>
          <a:p>
            <a:pPr lvl="2"/>
            <a:r>
              <a:rPr lang="en-US" dirty="0" err="1"/>
              <a:t>Cachegrind</a:t>
            </a:r>
            <a:endParaRPr lang="en-US" dirty="0"/>
          </a:p>
          <a:p>
            <a:pPr lvl="2"/>
            <a:r>
              <a:rPr lang="en-US" dirty="0" err="1"/>
              <a:t>Callgrind</a:t>
            </a:r>
            <a:endParaRPr lang="en-US" dirty="0"/>
          </a:p>
          <a:p>
            <a:pPr lvl="2"/>
            <a:r>
              <a:rPr lang="en-US" dirty="0"/>
              <a:t>Massif</a:t>
            </a:r>
          </a:p>
          <a:p>
            <a:pPr marL="0" indent="0">
              <a:buNone/>
            </a:pPr>
            <a:endParaRPr lang="en-US" dirty="0" smtClean="0"/>
          </a:p>
        </p:txBody>
      </p:sp>
    </p:spTree>
    <p:extLst>
      <p:ext uri="{BB962C8B-B14F-4D97-AF65-F5344CB8AC3E}">
        <p14:creationId xmlns:p14="http://schemas.microsoft.com/office/powerpoint/2010/main" val="97910335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Valgrind usage at Atrenta	</a:t>
            </a:r>
          </a:p>
          <a:p>
            <a:pPr lvl="1"/>
            <a:r>
              <a:rPr lang="en-US" dirty="0" err="1"/>
              <a:t>Memcheck</a:t>
            </a:r>
            <a:endParaRPr lang="en-US" dirty="0"/>
          </a:p>
          <a:p>
            <a:pPr lvl="2"/>
            <a:r>
              <a:rPr lang="en-US" dirty="0"/>
              <a:t>Illegal reads</a:t>
            </a:r>
          </a:p>
          <a:p>
            <a:pPr lvl="2"/>
            <a:r>
              <a:rPr lang="en-US" dirty="0"/>
              <a:t>Illegal writes</a:t>
            </a:r>
          </a:p>
          <a:p>
            <a:pPr lvl="2"/>
            <a:r>
              <a:rPr lang="en-US" dirty="0"/>
              <a:t>Conditional jumps</a:t>
            </a:r>
          </a:p>
          <a:p>
            <a:pPr lvl="2"/>
            <a:r>
              <a:rPr lang="en-US" dirty="0"/>
              <a:t>Memory leaks</a:t>
            </a:r>
          </a:p>
          <a:p>
            <a:pPr lvl="2"/>
            <a:endParaRPr lang="en-US" dirty="0"/>
          </a:p>
          <a:p>
            <a:r>
              <a:rPr lang="en-US" dirty="0"/>
              <a:t>Example : Running </a:t>
            </a:r>
            <a:r>
              <a:rPr lang="en-US" dirty="0" err="1"/>
              <a:t>valgrind</a:t>
            </a:r>
            <a:endParaRPr lang="en-US" dirty="0"/>
          </a:p>
          <a:p>
            <a:pPr lvl="1"/>
            <a:r>
              <a:rPr lang="en-US" dirty="0"/>
              <a:t>Set </a:t>
            </a:r>
            <a:r>
              <a:rPr lang="en-US" dirty="0" err="1"/>
              <a:t>valgrind</a:t>
            </a:r>
            <a:r>
              <a:rPr lang="en-US" dirty="0"/>
              <a:t> options </a:t>
            </a:r>
          </a:p>
          <a:p>
            <a:pPr lvl="2"/>
            <a:r>
              <a:rPr lang="en-US" b="1" i="1" dirty="0"/>
              <a:t>VALGRIND_OPTS=--tool=</a:t>
            </a:r>
            <a:r>
              <a:rPr lang="en-US" b="1" i="1" dirty="0" err="1"/>
              <a:t>memcheck</a:t>
            </a:r>
            <a:r>
              <a:rPr lang="en-US" b="1" i="1" dirty="0"/>
              <a:t> --leak-check=full --leak-resolution=high --</a:t>
            </a:r>
            <a:r>
              <a:rPr lang="en-US" b="1" i="1" dirty="0" err="1"/>
              <a:t>num</a:t>
            </a:r>
            <a:r>
              <a:rPr lang="en-US" b="1" i="1" dirty="0"/>
              <a:t>-callers=18 --log-file=</a:t>
            </a:r>
            <a:r>
              <a:rPr lang="en-US" b="1" i="1" dirty="0" err="1"/>
              <a:t>valgrind.out.pid</a:t>
            </a:r>
            <a:endParaRPr lang="en-US" b="1" i="1" dirty="0"/>
          </a:p>
          <a:p>
            <a:pPr lvl="1"/>
            <a:r>
              <a:rPr lang="en-US" dirty="0"/>
              <a:t>Compile the program in debug mode</a:t>
            </a:r>
          </a:p>
          <a:p>
            <a:pPr lvl="2"/>
            <a:r>
              <a:rPr lang="en-US" b="1" i="1" dirty="0"/>
              <a:t>g++ -g main.cpp</a:t>
            </a:r>
          </a:p>
          <a:p>
            <a:pPr lvl="1"/>
            <a:r>
              <a:rPr lang="en-US" dirty="0"/>
              <a:t>Run compiled program with </a:t>
            </a:r>
            <a:r>
              <a:rPr lang="en-US" dirty="0" err="1"/>
              <a:t>valgrind</a:t>
            </a:r>
            <a:endParaRPr lang="en-US" dirty="0"/>
          </a:p>
          <a:p>
            <a:pPr lvl="2"/>
            <a:r>
              <a:rPr lang="en-US" b="1" i="1" dirty="0" err="1"/>
              <a:t>valgrind</a:t>
            </a:r>
            <a:r>
              <a:rPr lang="en-US" b="1" i="1" dirty="0"/>
              <a:t> ./</a:t>
            </a:r>
            <a:r>
              <a:rPr lang="en-US" b="1" i="1" dirty="0" err="1"/>
              <a:t>a.out</a:t>
            </a:r>
            <a:endParaRPr lang="en-US" b="1" i="1" dirty="0"/>
          </a:p>
          <a:p>
            <a:pPr lvl="1"/>
            <a:r>
              <a:rPr lang="en-US" dirty="0"/>
              <a:t>Check the </a:t>
            </a:r>
            <a:r>
              <a:rPr lang="en-US" dirty="0" err="1"/>
              <a:t>valgrind.out.pid</a:t>
            </a:r>
            <a:r>
              <a:rPr lang="en-US" dirty="0"/>
              <a:t> file to find the issues in the program.</a:t>
            </a:r>
          </a:p>
          <a:p>
            <a:pPr marL="0" indent="0">
              <a:buNone/>
            </a:pPr>
            <a:endParaRPr lang="en-US" dirty="0" smtClean="0"/>
          </a:p>
        </p:txBody>
      </p:sp>
    </p:spTree>
    <p:extLst>
      <p:ext uri="{BB962C8B-B14F-4D97-AF65-F5344CB8AC3E}">
        <p14:creationId xmlns:p14="http://schemas.microsoft.com/office/powerpoint/2010/main" val="14906580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pic>
        <p:nvPicPr>
          <p:cNvPr id="4" name="Picture 3" descr="C:\Documents and Settings\ron\Local Settings\Temporary Internet Files\Content.IE5\I0ZSKNSH\MC900439824[1].png"/>
          <p:cNvPicPr>
            <a:picLocks noChangeAspect="1" noChangeArrowheads="1"/>
          </p:cNvPicPr>
          <p:nvPr>
            <p:custDataLst>
              <p:tags r:id="rId1"/>
            </p:custDataLst>
          </p:nvPr>
        </p:nvPicPr>
        <p:blipFill>
          <a:blip r:embed="rId4" cstate="print">
            <a:duotone>
              <a:prstClr val="black"/>
              <a:srgbClr val="D9C3A5">
                <a:tint val="50000"/>
                <a:satMod val="180000"/>
              </a:srgbClr>
            </a:duotone>
          </a:blip>
          <a:srcRect/>
          <a:stretch>
            <a:fillRect/>
          </a:stretch>
        </p:blipFill>
        <p:spPr bwMode="auto">
          <a:xfrm>
            <a:off x="457200" y="1143000"/>
            <a:ext cx="1371600" cy="1371600"/>
          </a:xfrm>
          <a:prstGeom prst="rect">
            <a:avLst/>
          </a:prstGeom>
          <a:noFill/>
          <a:effectLst>
            <a:outerShdw blurRad="50800" dist="38100" dir="2700000" algn="tl" rotWithShape="0">
              <a:prstClr val="black">
                <a:alpha val="40000"/>
              </a:prstClr>
            </a:outerShdw>
          </a:effectLst>
        </p:spPr>
      </p:pic>
      <p:sp>
        <p:nvSpPr>
          <p:cNvPr id="8" name="Content Placeholder 7"/>
          <p:cNvSpPr>
            <a:spLocks noGrp="1"/>
          </p:cNvSpPr>
          <p:nvPr>
            <p:ph idx="1"/>
          </p:nvPr>
        </p:nvSpPr>
        <p:spPr>
          <a:xfrm>
            <a:off x="2286000" y="1143000"/>
            <a:ext cx="6400800" cy="5257800"/>
          </a:xfrm>
        </p:spPr>
        <p:txBody>
          <a:bodyPr>
            <a:normAutofit/>
          </a:bodyPr>
          <a:lstStyle/>
          <a:p>
            <a:r>
              <a:rPr lang="en-US" sz="2000" dirty="0"/>
              <a:t>Basic Tools</a:t>
            </a:r>
          </a:p>
          <a:p>
            <a:pPr lvl="1"/>
            <a:r>
              <a:rPr lang="en-US" sz="1800" dirty="0" smtClean="0"/>
              <a:t>vim</a:t>
            </a:r>
          </a:p>
          <a:p>
            <a:pPr lvl="1"/>
            <a:r>
              <a:rPr lang="en-US" sz="1800" dirty="0" smtClean="0"/>
              <a:t>cscope</a:t>
            </a:r>
          </a:p>
          <a:p>
            <a:r>
              <a:rPr lang="en-US" sz="2000" dirty="0" smtClean="0"/>
              <a:t>Compilation Tools</a:t>
            </a:r>
          </a:p>
          <a:p>
            <a:pPr lvl="1"/>
            <a:r>
              <a:rPr lang="en-US" sz="1800" dirty="0"/>
              <a:t>g</a:t>
            </a:r>
            <a:r>
              <a:rPr lang="en-US" sz="1800" dirty="0" smtClean="0"/>
              <a:t>++</a:t>
            </a:r>
          </a:p>
          <a:p>
            <a:r>
              <a:rPr lang="en-US" sz="2000" dirty="0" smtClean="0"/>
              <a:t>Error Detection Tools</a:t>
            </a:r>
          </a:p>
          <a:p>
            <a:pPr lvl="1"/>
            <a:r>
              <a:rPr lang="en-US" sz="1800" dirty="0" smtClean="0"/>
              <a:t>GDB</a:t>
            </a:r>
          </a:p>
          <a:p>
            <a:pPr lvl="1"/>
            <a:r>
              <a:rPr lang="en-US" sz="1800" dirty="0" smtClean="0"/>
              <a:t>Valgrind</a:t>
            </a:r>
          </a:p>
          <a:p>
            <a:r>
              <a:rPr lang="en-US" sz="2000" dirty="0" smtClean="0"/>
              <a:t>Other Linux Utilities</a:t>
            </a:r>
          </a:p>
        </p:txBody>
      </p:sp>
    </p:spTree>
    <p:extLst>
      <p:ext uri="{BB962C8B-B14F-4D97-AF65-F5344CB8AC3E}">
        <p14:creationId xmlns:p14="http://schemas.microsoft.com/office/powerpoint/2010/main" val="212905140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Simple erroneous program</a:t>
            </a:r>
          </a:p>
          <a:p>
            <a:pPr marL="0" indent="0">
              <a:buNone/>
            </a:pPr>
            <a:endParaRPr lang="en-US" dirty="0" smtClean="0"/>
          </a:p>
        </p:txBody>
      </p:sp>
      <p:pic>
        <p:nvPicPr>
          <p:cNvPr id="5" name="Content Placeholder 5" descr="main.cpp"/>
          <p:cNvPicPr>
            <a:picLocks noChangeAspect="1"/>
          </p:cNvPicPr>
          <p:nvPr/>
        </p:nvPicPr>
        <p:blipFill>
          <a:blip r:embed="rId2"/>
          <a:stretch>
            <a:fillRect/>
          </a:stretch>
        </p:blipFill>
        <p:spPr bwMode="auto">
          <a:xfrm>
            <a:off x="1438530" y="1619073"/>
            <a:ext cx="6019800" cy="4381854"/>
          </a:xfrm>
          <a:prstGeom prst="rect">
            <a:avLst/>
          </a:prstGeom>
          <a:noFill/>
          <a:ln w="9525">
            <a:noFill/>
            <a:miter lim="800000"/>
            <a:headEnd/>
            <a:tailEnd/>
          </a:ln>
        </p:spPr>
      </p:pic>
    </p:spTree>
    <p:extLst>
      <p:ext uri="{BB962C8B-B14F-4D97-AF65-F5344CB8AC3E}">
        <p14:creationId xmlns:p14="http://schemas.microsoft.com/office/powerpoint/2010/main" val="367321409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Simple erroneous program – Analysis</a:t>
            </a:r>
          </a:p>
          <a:p>
            <a:pPr lvl="1"/>
            <a:r>
              <a:rPr lang="en-US" dirty="0"/>
              <a:t>Conditional jump</a:t>
            </a:r>
          </a:p>
          <a:p>
            <a:pPr lvl="2"/>
            <a:r>
              <a:rPr lang="en-US" dirty="0"/>
              <a:t>==4918== Conditional jump or move depends on uninitialized value(s)</a:t>
            </a:r>
          </a:p>
          <a:p>
            <a:pPr lvl="2"/>
            <a:r>
              <a:rPr lang="en-US" dirty="0"/>
              <a:t>==4918==    at 0x80484B8: main (main.cpp:11)</a:t>
            </a:r>
          </a:p>
          <a:p>
            <a:pPr lvl="1"/>
            <a:r>
              <a:rPr lang="en-US" dirty="0"/>
              <a:t>Invalid read</a:t>
            </a:r>
          </a:p>
          <a:p>
            <a:pPr lvl="2"/>
            <a:r>
              <a:rPr lang="en-US" dirty="0"/>
              <a:t>==4918== Invalid read of size 1</a:t>
            </a:r>
          </a:p>
          <a:p>
            <a:pPr lvl="2"/>
            <a:r>
              <a:rPr lang="en-US" dirty="0"/>
              <a:t>==4918==    at 0x80484CC: main (main.cpp:14)</a:t>
            </a:r>
          </a:p>
          <a:p>
            <a:pPr lvl="2"/>
            <a:r>
              <a:rPr lang="en-US" dirty="0"/>
              <a:t>==4918==  Address 0x402408C is not </a:t>
            </a:r>
            <a:r>
              <a:rPr lang="en-US" dirty="0" err="1"/>
              <a:t>stack'd</a:t>
            </a:r>
            <a:r>
              <a:rPr lang="en-US" dirty="0"/>
              <a:t>, </a:t>
            </a:r>
            <a:r>
              <a:rPr lang="en-US" dirty="0" err="1"/>
              <a:t>malloc'd</a:t>
            </a:r>
            <a:r>
              <a:rPr lang="en-US" dirty="0"/>
              <a:t> or (recently) </a:t>
            </a:r>
            <a:r>
              <a:rPr lang="en-US" dirty="0" err="1"/>
              <a:t>free'd</a:t>
            </a:r>
            <a:endParaRPr lang="en-US" dirty="0"/>
          </a:p>
          <a:p>
            <a:pPr lvl="1"/>
            <a:r>
              <a:rPr lang="en-US" dirty="0"/>
              <a:t>Invalid write</a:t>
            </a:r>
          </a:p>
          <a:p>
            <a:pPr lvl="2"/>
            <a:r>
              <a:rPr lang="en-US" dirty="0"/>
              <a:t>==4918== Invalid write of size 1</a:t>
            </a:r>
          </a:p>
          <a:p>
            <a:pPr lvl="2"/>
            <a:r>
              <a:rPr lang="en-US" dirty="0"/>
              <a:t>==4918==    at 0x80484D8: main (main.cpp:15)</a:t>
            </a:r>
          </a:p>
          <a:p>
            <a:pPr lvl="2"/>
            <a:r>
              <a:rPr lang="en-US" dirty="0"/>
              <a:t>==4918==  Address 0x402408C is not </a:t>
            </a:r>
            <a:r>
              <a:rPr lang="en-US" dirty="0" err="1"/>
              <a:t>stack'd</a:t>
            </a:r>
            <a:r>
              <a:rPr lang="en-US" dirty="0"/>
              <a:t>, </a:t>
            </a:r>
            <a:r>
              <a:rPr lang="en-US" dirty="0" err="1"/>
              <a:t>malloc'd</a:t>
            </a:r>
            <a:r>
              <a:rPr lang="en-US" dirty="0"/>
              <a:t> or (recently) </a:t>
            </a:r>
            <a:r>
              <a:rPr lang="en-US" dirty="0" err="1"/>
              <a:t>free'd</a:t>
            </a:r>
            <a:endParaRPr lang="en-US" dirty="0"/>
          </a:p>
          <a:p>
            <a:pPr lvl="1"/>
            <a:r>
              <a:rPr lang="en-US" dirty="0"/>
              <a:t>Memory leak</a:t>
            </a:r>
          </a:p>
          <a:p>
            <a:pPr lvl="2"/>
            <a:r>
              <a:rPr lang="en-US" dirty="0"/>
              <a:t>==4918== 64 bytes in 1 blocks are definitely lost in loss record 1 of 1</a:t>
            </a:r>
          </a:p>
          <a:p>
            <a:pPr lvl="2"/>
            <a:r>
              <a:rPr lang="en-US" dirty="0"/>
              <a:t>==4918==    at 0x40053C0: </a:t>
            </a:r>
            <a:r>
              <a:rPr lang="en-US" dirty="0" err="1"/>
              <a:t>malloc</a:t>
            </a:r>
            <a:r>
              <a:rPr lang="en-US" dirty="0"/>
              <a:t> (vg_replace_malloc.c:149)</a:t>
            </a:r>
          </a:p>
          <a:p>
            <a:pPr lvl="2"/>
            <a:r>
              <a:rPr lang="en-US" dirty="0"/>
              <a:t>==4918==    by 0x80484B0: main (main.cpp:8)</a:t>
            </a:r>
          </a:p>
          <a:p>
            <a:pPr marL="0" indent="0">
              <a:buNone/>
            </a:pPr>
            <a:endParaRPr lang="en-US" dirty="0" smtClean="0"/>
          </a:p>
        </p:txBody>
      </p:sp>
    </p:spTree>
    <p:extLst>
      <p:ext uri="{BB962C8B-B14F-4D97-AF65-F5344CB8AC3E}">
        <p14:creationId xmlns:p14="http://schemas.microsoft.com/office/powerpoint/2010/main" val="310366903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Valgrind</a:t>
            </a:r>
          </a:p>
        </p:txBody>
      </p:sp>
      <p:sp>
        <p:nvSpPr>
          <p:cNvPr id="3" name="Content Placeholder 2"/>
          <p:cNvSpPr>
            <a:spLocks noGrp="1"/>
          </p:cNvSpPr>
          <p:nvPr>
            <p:ph idx="1"/>
          </p:nvPr>
        </p:nvSpPr>
        <p:spPr>
          <a:xfrm>
            <a:off x="1143000" y="1219200"/>
            <a:ext cx="7543800" cy="5181600"/>
          </a:xfrm>
        </p:spPr>
        <p:txBody>
          <a:bodyPr/>
          <a:lstStyle/>
          <a:p>
            <a:r>
              <a:rPr lang="en-US" dirty="0"/>
              <a:t>References for further study</a:t>
            </a:r>
          </a:p>
          <a:p>
            <a:pPr lvl="1"/>
            <a:r>
              <a:rPr lang="en-US" dirty="0">
                <a:hlinkClick r:id="rId2"/>
              </a:rPr>
              <a:t>http://valgrind.org/docs/manual/index.html</a:t>
            </a:r>
            <a:endParaRPr lang="en-US" dirty="0"/>
          </a:p>
          <a:p>
            <a:pPr lvl="1"/>
            <a:r>
              <a:rPr lang="en-US" dirty="0">
                <a:hlinkClick r:id="rId3"/>
              </a:rPr>
              <a:t>http://en.wikipedia.org/wiki/Valgrind</a:t>
            </a:r>
            <a:endParaRPr lang="en-US" dirty="0"/>
          </a:p>
          <a:p>
            <a:pPr marL="0" indent="0">
              <a:buNone/>
            </a:pPr>
            <a:endParaRPr lang="en-US" dirty="0" smtClean="0"/>
          </a:p>
        </p:txBody>
      </p:sp>
    </p:spTree>
    <p:extLst>
      <p:ext uri="{BB962C8B-B14F-4D97-AF65-F5344CB8AC3E}">
        <p14:creationId xmlns:p14="http://schemas.microsoft.com/office/powerpoint/2010/main" val="2868029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smtClean="0"/>
              <a:t>OTHER </a:t>
            </a:r>
            <a:r>
              <a:rPr lang="en-US" sz="6000" dirty="0" err="1" smtClean="0"/>
              <a:t>lINUX</a:t>
            </a:r>
            <a:r>
              <a:rPr lang="en-US" sz="6000" dirty="0" smtClean="0"/>
              <a:t> UTILITIES </a:t>
            </a:r>
            <a:endParaRPr lang="en-US" sz="6000" dirty="0"/>
          </a:p>
        </p:txBody>
      </p:sp>
    </p:spTree>
    <p:extLst>
      <p:ext uri="{BB962C8B-B14F-4D97-AF65-F5344CB8AC3E}">
        <p14:creationId xmlns:p14="http://schemas.microsoft.com/office/powerpoint/2010/main" val="386559408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Linux Utilities</a:t>
            </a:r>
          </a:p>
        </p:txBody>
      </p:sp>
      <p:sp>
        <p:nvSpPr>
          <p:cNvPr id="3" name="Content Placeholder 2"/>
          <p:cNvSpPr>
            <a:spLocks noGrp="1"/>
          </p:cNvSpPr>
          <p:nvPr>
            <p:ph idx="1"/>
          </p:nvPr>
        </p:nvSpPr>
        <p:spPr>
          <a:xfrm>
            <a:off x="1143000" y="1219200"/>
            <a:ext cx="7620000" cy="5181600"/>
          </a:xfrm>
        </p:spPr>
        <p:txBody>
          <a:bodyPr/>
          <a:lstStyle/>
          <a:p>
            <a:r>
              <a:rPr lang="en-US" dirty="0"/>
              <a:t>Path variable</a:t>
            </a:r>
          </a:p>
          <a:p>
            <a:pPr lvl="1"/>
            <a:r>
              <a:rPr lang="en-US" dirty="0"/>
              <a:t>PATH is an </a:t>
            </a:r>
            <a:r>
              <a:rPr lang="en-US" i="1" dirty="0"/>
              <a:t>environmental variable</a:t>
            </a:r>
            <a:r>
              <a:rPr lang="en-US" dirty="0"/>
              <a:t> in Linux that </a:t>
            </a:r>
            <a:r>
              <a:rPr lang="en-US" dirty="0" smtClean="0"/>
              <a:t>tell the</a:t>
            </a:r>
            <a:r>
              <a:rPr lang="en-US" dirty="0"/>
              <a:t> </a:t>
            </a:r>
            <a:r>
              <a:rPr lang="en-US" i="1" dirty="0"/>
              <a:t>shell</a:t>
            </a:r>
            <a:r>
              <a:rPr lang="en-US" dirty="0"/>
              <a:t> which directories </a:t>
            </a:r>
            <a:r>
              <a:rPr lang="en-US" dirty="0" smtClean="0"/>
              <a:t>to </a:t>
            </a:r>
            <a:r>
              <a:rPr lang="en-US" dirty="0"/>
              <a:t>search for </a:t>
            </a:r>
            <a:r>
              <a:rPr lang="en-US" i="1" dirty="0"/>
              <a:t>executable files</a:t>
            </a:r>
            <a:r>
              <a:rPr lang="en-US" dirty="0"/>
              <a:t> in </a:t>
            </a:r>
            <a:r>
              <a:rPr lang="en-US" dirty="0" smtClean="0"/>
              <a:t>response.to</a:t>
            </a:r>
            <a:r>
              <a:rPr lang="en-US" dirty="0"/>
              <a:t> commands issued by the user.</a:t>
            </a:r>
          </a:p>
          <a:p>
            <a:r>
              <a:rPr lang="en-US" dirty="0"/>
              <a:t>Process related</a:t>
            </a:r>
          </a:p>
          <a:p>
            <a:pPr lvl="1"/>
            <a:r>
              <a:rPr lang="en-US" dirty="0" err="1"/>
              <a:t>ps</a:t>
            </a:r>
            <a:r>
              <a:rPr lang="en-US" dirty="0"/>
              <a:t>, kill, top, </a:t>
            </a:r>
            <a:r>
              <a:rPr lang="en-US" dirty="0" err="1"/>
              <a:t>bg</a:t>
            </a:r>
            <a:endParaRPr lang="en-US" dirty="0"/>
          </a:p>
          <a:p>
            <a:r>
              <a:rPr lang="en-US" dirty="0"/>
              <a:t>File related</a:t>
            </a:r>
          </a:p>
          <a:p>
            <a:pPr lvl="1"/>
            <a:r>
              <a:rPr lang="en-US" dirty="0" err="1"/>
              <a:t>ls</a:t>
            </a:r>
            <a:r>
              <a:rPr lang="en-US" dirty="0"/>
              <a:t> , </a:t>
            </a:r>
            <a:r>
              <a:rPr lang="en-US" dirty="0" err="1"/>
              <a:t>ll</a:t>
            </a:r>
            <a:r>
              <a:rPr lang="en-US" dirty="0"/>
              <a:t>, </a:t>
            </a:r>
            <a:r>
              <a:rPr lang="en-US" dirty="0" smtClean="0"/>
              <a:t>tree</a:t>
            </a:r>
            <a:endParaRPr lang="en-US" dirty="0"/>
          </a:p>
          <a:p>
            <a:r>
              <a:rPr lang="en-US" dirty="0"/>
              <a:t>Searching</a:t>
            </a:r>
          </a:p>
          <a:p>
            <a:pPr lvl="1"/>
            <a:r>
              <a:rPr lang="en-US" dirty="0" err="1"/>
              <a:t>grep</a:t>
            </a:r>
            <a:r>
              <a:rPr lang="en-US" dirty="0"/>
              <a:t>, find</a:t>
            </a:r>
          </a:p>
          <a:p>
            <a:r>
              <a:rPr lang="en-US" dirty="0"/>
              <a:t>Other</a:t>
            </a:r>
          </a:p>
          <a:p>
            <a:pPr lvl="1"/>
            <a:r>
              <a:rPr lang="en-US" dirty="0"/>
              <a:t>alias, which</a:t>
            </a:r>
          </a:p>
          <a:p>
            <a:r>
              <a:rPr lang="en-US" dirty="0"/>
              <a:t>Output redirection and pipe</a:t>
            </a:r>
          </a:p>
          <a:p>
            <a:r>
              <a:rPr lang="en-US" dirty="0"/>
              <a:t>Demonstration includes:</a:t>
            </a:r>
          </a:p>
          <a:p>
            <a:pPr lvl="1"/>
            <a:r>
              <a:rPr lang="en-US" dirty="0"/>
              <a:t>Usage of above commands.</a:t>
            </a:r>
          </a:p>
          <a:p>
            <a:pPr lvl="1"/>
            <a:r>
              <a:rPr lang="en-US" dirty="0"/>
              <a:t>How to implement your own commands. </a:t>
            </a:r>
          </a:p>
          <a:p>
            <a:pPr marL="0" indent="0">
              <a:buNone/>
            </a:pPr>
            <a:endParaRPr lang="en-US" dirty="0" smtClean="0"/>
          </a:p>
        </p:txBody>
      </p:sp>
    </p:spTree>
    <p:extLst>
      <p:ext uri="{BB962C8B-B14F-4D97-AF65-F5344CB8AC3E}">
        <p14:creationId xmlns:p14="http://schemas.microsoft.com/office/powerpoint/2010/main" val="112237859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ctr"/>
            <a:r>
              <a:rPr lang="en-US" sz="3200" dirty="0" smtClean="0"/>
              <a:t>unihelpdesk@atrenta.com</a:t>
            </a:r>
            <a:endParaRPr lang="en-US" sz="3200" dirty="0"/>
          </a:p>
        </p:txBody>
      </p:sp>
    </p:spTree>
    <p:extLst>
      <p:ext uri="{BB962C8B-B14F-4D97-AF65-F5344CB8AC3E}">
        <p14:creationId xmlns:p14="http://schemas.microsoft.com/office/powerpoint/2010/main" val="295747374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4596276" y="1752600"/>
            <a:ext cx="4459684" cy="432048"/>
          </a:xfrm>
        </p:spPr>
        <p:txBody>
          <a:bodyPr/>
          <a:lstStyle/>
          <a:p>
            <a:r>
              <a:rPr lang="en-US" altLang="ko-KR" sz="4000" i="1" dirty="0" smtClean="0">
                <a:latin typeface="Calibri" pitchFamily="34" charset="0"/>
                <a:ea typeface="굴림" pitchFamily="34" charset="-127"/>
              </a:rPr>
              <a:t/>
            </a:r>
            <a:br>
              <a:rPr lang="en-US" altLang="ko-KR" sz="4000" i="1" dirty="0" smtClean="0">
                <a:latin typeface="Calibri" pitchFamily="34" charset="0"/>
                <a:ea typeface="굴림" pitchFamily="34" charset="-127"/>
              </a:rPr>
            </a:br>
            <a:r>
              <a:rPr lang="en-US" altLang="ko-KR" sz="4000" i="1" dirty="0">
                <a:latin typeface="Calibri" pitchFamily="34" charset="0"/>
                <a:ea typeface="굴림" pitchFamily="34" charset="-127"/>
              </a:rPr>
              <a:t/>
            </a:r>
            <a:br>
              <a:rPr lang="en-US" altLang="ko-KR" sz="4000" i="1" dirty="0">
                <a:latin typeface="Calibri" pitchFamily="34" charset="0"/>
                <a:ea typeface="굴림" pitchFamily="34" charset="-127"/>
              </a:rPr>
            </a:br>
            <a:r>
              <a:rPr lang="en-US" altLang="ko-KR" sz="4000" i="1" dirty="0" smtClean="0">
                <a:latin typeface="Calibri" pitchFamily="34" charset="0"/>
                <a:ea typeface="굴림" pitchFamily="34" charset="-127"/>
              </a:rPr>
              <a:t>Thank you!</a:t>
            </a:r>
            <a:endParaRPr lang="en-US" altLang="ko-KR" sz="4000" i="1" baseline="30000" dirty="0" smtClean="0">
              <a:latin typeface="Calibri" pitchFamily="34" charset="0"/>
              <a:ea typeface="굴림" pitchFamily="34" charset="-127"/>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smtClean="0"/>
              <a:t>VIM </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013" y="3124200"/>
            <a:ext cx="1143000" cy="1143000"/>
          </a:xfrm>
          <a:prstGeom prst="rect">
            <a:avLst/>
          </a:prstGeom>
          <a:noFill/>
        </p:spPr>
      </p:pic>
    </p:spTree>
    <p:extLst>
      <p:ext uri="{BB962C8B-B14F-4D97-AF65-F5344CB8AC3E}">
        <p14:creationId xmlns:p14="http://schemas.microsoft.com/office/powerpoint/2010/main" val="2882451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VIM - overview</a:t>
            </a:r>
            <a:endParaRPr lang="en-US" dirty="0"/>
          </a:p>
        </p:txBody>
      </p:sp>
      <p:pic>
        <p:nvPicPr>
          <p:cNvPr id="4" name="Picture 3" descr="C:\Documents and Settings\ron\Local Settings\Temporary Internet Files\Content.IE5\91DJPQUX\MC900252547[1].wmf"/>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609600" y="2209800"/>
            <a:ext cx="914400" cy="914400"/>
          </a:xfrm>
          <a:prstGeom prst="rect">
            <a:avLst/>
          </a:prstGeom>
          <a:noFill/>
          <a:effectLst>
            <a:outerShdw blurRad="76200" dir="13500000" sy="23000" kx="1200000" algn="br" rotWithShape="0">
              <a:prstClr val="black">
                <a:alpha val="20000"/>
              </a:prstClr>
            </a:outerShdw>
          </a:effectLst>
        </p:spPr>
      </p:pic>
      <p:sp>
        <p:nvSpPr>
          <p:cNvPr id="8" name="Content Placeholder 7"/>
          <p:cNvSpPr>
            <a:spLocks noGrp="1"/>
          </p:cNvSpPr>
          <p:nvPr>
            <p:ph idx="1"/>
          </p:nvPr>
        </p:nvSpPr>
        <p:spPr>
          <a:xfrm>
            <a:off x="1828800" y="1143000"/>
            <a:ext cx="6858000" cy="5257800"/>
          </a:xfrm>
        </p:spPr>
        <p:txBody>
          <a:bodyPr>
            <a:normAutofit/>
          </a:bodyPr>
          <a:lstStyle/>
          <a:p>
            <a:endParaRPr lang="en-US" dirty="0" smtClean="0"/>
          </a:p>
          <a:p>
            <a:endParaRPr lang="en-US" dirty="0"/>
          </a:p>
          <a:p>
            <a:pPr marL="0" indent="0">
              <a:buNone/>
            </a:pPr>
            <a:endParaRPr lang="en-US" dirty="0"/>
          </a:p>
          <a:p>
            <a:pPr lvl="1"/>
            <a:r>
              <a:rPr lang="en-US" b="1" dirty="0" smtClean="0"/>
              <a:t>Introduction </a:t>
            </a:r>
          </a:p>
          <a:p>
            <a:pPr lvl="1"/>
            <a:r>
              <a:rPr lang="en-US" b="1" dirty="0" smtClean="0"/>
              <a:t>Why </a:t>
            </a:r>
            <a:r>
              <a:rPr lang="en-US" b="1" dirty="0"/>
              <a:t>vim</a:t>
            </a:r>
            <a:r>
              <a:rPr lang="en-US" b="1" dirty="0" smtClean="0"/>
              <a:t>?</a:t>
            </a:r>
          </a:p>
          <a:p>
            <a:pPr lvl="1"/>
            <a:r>
              <a:rPr lang="en-US" b="1" dirty="0" smtClean="0"/>
              <a:t>.</a:t>
            </a:r>
            <a:r>
              <a:rPr lang="en-US" b="1" dirty="0"/>
              <a:t>vimrc </a:t>
            </a:r>
            <a:r>
              <a:rPr lang="en-US" b="1" dirty="0" smtClean="0"/>
              <a:t>file</a:t>
            </a:r>
          </a:p>
          <a:p>
            <a:pPr lvl="1"/>
            <a:r>
              <a:rPr lang="en-US" b="1" dirty="0" smtClean="0"/>
              <a:t>demonstration </a:t>
            </a:r>
            <a:r>
              <a:rPr lang="en-US" b="1" dirty="0"/>
              <a:t>on useful and frequently used commands in vim</a:t>
            </a:r>
          </a:p>
          <a:p>
            <a:endParaRPr lang="en-US" dirty="0" smtClean="0"/>
          </a:p>
          <a:p>
            <a:pPr lvl="1"/>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263654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vim</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smtClean="0"/>
              <a:t>Introduction - What is vim?</a:t>
            </a:r>
          </a:p>
          <a:p>
            <a:pPr lvl="1"/>
            <a:r>
              <a:rPr lang="en-US" dirty="0" smtClean="0"/>
              <a:t>Vim </a:t>
            </a:r>
            <a:r>
              <a:rPr lang="en-US" dirty="0"/>
              <a:t>is a text editor that is usually found under Unix, Linux and other open-source OS </a:t>
            </a:r>
            <a:r>
              <a:rPr lang="en-US" dirty="0" smtClean="0"/>
              <a:t>environments.</a:t>
            </a:r>
          </a:p>
          <a:p>
            <a:pPr lvl="1"/>
            <a:r>
              <a:rPr lang="en-US" dirty="0"/>
              <a:t>Vim has two main modes: insert mode and command mode. When you start Vim, you’re in the latter “</a:t>
            </a:r>
            <a:r>
              <a:rPr lang="en-US" i="1" dirty="0"/>
              <a:t>command</a:t>
            </a:r>
            <a:r>
              <a:rPr lang="en-US" dirty="0"/>
              <a:t> mode”. </a:t>
            </a:r>
            <a:endParaRPr lang="en-US" dirty="0" smtClean="0"/>
          </a:p>
          <a:p>
            <a:pPr lvl="2"/>
            <a:r>
              <a:rPr lang="en-US" dirty="0" smtClean="0"/>
              <a:t>Command mode </a:t>
            </a:r>
            <a:r>
              <a:rPr lang="en-US" dirty="0"/>
              <a:t>allows you to execute </a:t>
            </a:r>
            <a:r>
              <a:rPr lang="en-US" dirty="0" smtClean="0"/>
              <a:t>vim commands.</a:t>
            </a:r>
          </a:p>
          <a:p>
            <a:pPr lvl="2"/>
            <a:r>
              <a:rPr lang="en-US" dirty="0" smtClean="0"/>
              <a:t>Insert mode allows you to type text into the editor as it is in other editors(note pad, word pad, gedit etc.)</a:t>
            </a:r>
          </a:p>
          <a:p>
            <a:pPr lvl="1"/>
            <a:endParaRPr lang="en-US" dirty="0"/>
          </a:p>
          <a:p>
            <a:r>
              <a:rPr lang="en-US" dirty="0" smtClean="0"/>
              <a:t>Why Vim?</a:t>
            </a:r>
          </a:p>
          <a:p>
            <a:pPr lvl="1"/>
            <a:r>
              <a:rPr lang="en-US" dirty="0" smtClean="0"/>
              <a:t>Has both advantages and disadvantages.</a:t>
            </a:r>
          </a:p>
          <a:p>
            <a:pPr lvl="2"/>
            <a:r>
              <a:rPr lang="en-US" dirty="0"/>
              <a:t>Advantages – packed with powerful text editing features, available in almost </a:t>
            </a:r>
            <a:r>
              <a:rPr lang="en-US" dirty="0" smtClean="0"/>
              <a:t>every platform.</a:t>
            </a:r>
            <a:endParaRPr lang="en-US" dirty="0"/>
          </a:p>
          <a:p>
            <a:pPr lvl="2"/>
            <a:r>
              <a:rPr lang="en-US" dirty="0"/>
              <a:t>Disadvantages – large learning curve, lack of code completion facilities</a:t>
            </a:r>
            <a:r>
              <a:rPr lang="en-US" dirty="0" smtClean="0"/>
              <a:t>. (has to install separate plugins to achieve this – e.g. omnicppcomplete )</a:t>
            </a:r>
          </a:p>
          <a:p>
            <a:pPr lvl="1"/>
            <a:r>
              <a:rPr lang="en-US" dirty="0" smtClean="0"/>
              <a:t>Once mastered, vim enhance your productivity.  </a:t>
            </a:r>
          </a:p>
          <a:p>
            <a:pPr lvl="1"/>
            <a:r>
              <a:rPr lang="en-US" dirty="0" smtClean="0"/>
              <a:t>A GUI version of vim is available called ‘gvim’ (graphical vim)</a:t>
            </a:r>
          </a:p>
          <a:p>
            <a:pPr marL="914400" lvl="2" indent="0">
              <a:buNone/>
            </a:pPr>
            <a:r>
              <a:rPr lang="en-US" dirty="0"/>
              <a:t>	</a:t>
            </a:r>
            <a:r>
              <a:rPr lang="en-US" dirty="0" smtClean="0"/>
              <a:t>	</a:t>
            </a:r>
          </a:p>
        </p:txBody>
      </p:sp>
    </p:spTree>
    <p:extLst>
      <p:ext uri="{BB962C8B-B14F-4D97-AF65-F5344CB8AC3E}">
        <p14:creationId xmlns:p14="http://schemas.microsoft.com/office/powerpoint/2010/main" val="169128249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vim</a:t>
            </a:r>
            <a:endParaRPr lang="en-US" dirty="0"/>
          </a:p>
        </p:txBody>
      </p:sp>
      <p:sp>
        <p:nvSpPr>
          <p:cNvPr id="3" name="Content Placeholder 2"/>
          <p:cNvSpPr>
            <a:spLocks noGrp="1"/>
          </p:cNvSpPr>
          <p:nvPr>
            <p:ph idx="1"/>
          </p:nvPr>
        </p:nvSpPr>
        <p:spPr>
          <a:xfrm>
            <a:off x="1143000" y="1219200"/>
            <a:ext cx="7543800" cy="5181600"/>
          </a:xfrm>
        </p:spPr>
        <p:txBody>
          <a:bodyPr/>
          <a:lstStyle/>
          <a:p>
            <a:r>
              <a:rPr lang="en-US" dirty="0"/>
              <a:t>.vimrc file</a:t>
            </a:r>
          </a:p>
          <a:p>
            <a:pPr lvl="1"/>
            <a:r>
              <a:rPr lang="en-US" dirty="0"/>
              <a:t>.vimrc file contains </a:t>
            </a:r>
            <a:r>
              <a:rPr lang="en-US" dirty="0" smtClean="0"/>
              <a:t>configuration </a:t>
            </a:r>
            <a:r>
              <a:rPr lang="en-US" dirty="0"/>
              <a:t>settings to initialize when it starts. Normally it is located in home directory.</a:t>
            </a:r>
          </a:p>
          <a:p>
            <a:endParaRPr lang="en-US" dirty="0"/>
          </a:p>
          <a:p>
            <a:r>
              <a:rPr lang="en-US" dirty="0"/>
              <a:t>Demonstration</a:t>
            </a:r>
          </a:p>
          <a:p>
            <a:pPr lvl="1"/>
            <a:r>
              <a:rPr lang="en-US" dirty="0"/>
              <a:t>Some frequently used and useful vim commands will be demonstrated along with the usage of .vimrc file.</a:t>
            </a:r>
          </a:p>
          <a:p>
            <a:pPr marL="457200" lvl="1" indent="0">
              <a:buNone/>
            </a:pPr>
            <a:endParaRPr lang="en-US" dirty="0"/>
          </a:p>
          <a:p>
            <a:r>
              <a:rPr lang="en-US" dirty="0"/>
              <a:t>References for further study</a:t>
            </a:r>
          </a:p>
          <a:p>
            <a:pPr lvl="1"/>
            <a:r>
              <a:rPr lang="en-US" dirty="0">
                <a:hlinkClick r:id="rId2"/>
              </a:rPr>
              <a:t>http://vim.wikia.com/wiki/Vim_Tips_Wiki</a:t>
            </a:r>
            <a:endParaRPr lang="en-US" dirty="0"/>
          </a:p>
          <a:p>
            <a:pPr lvl="1"/>
            <a:r>
              <a:rPr lang="en-US" dirty="0">
                <a:hlinkClick r:id="rId3"/>
              </a:rPr>
              <a:t>http://www.linux.com/learn/tutorials/228600-vim-101-a-beginners-guide-to-vim</a:t>
            </a:r>
            <a:endParaRPr lang="en-US" dirty="0"/>
          </a:p>
          <a:p>
            <a:pPr lvl="1"/>
            <a:r>
              <a:rPr lang="en-US" dirty="0">
                <a:hlinkClick r:id="rId4"/>
              </a:rPr>
              <a:t>http://www.yolinux.com/TUTORIALS/LinuxTutorialAdvanced_vi.html</a:t>
            </a:r>
            <a:endParaRPr lang="en-US" dirty="0"/>
          </a:p>
          <a:p>
            <a:pPr lvl="1"/>
            <a:r>
              <a:rPr lang="en-US" b="1" i="1" dirty="0" err="1"/>
              <a:t>vimtutor</a:t>
            </a:r>
            <a:r>
              <a:rPr lang="en-US" dirty="0"/>
              <a:t> program in Linux</a:t>
            </a:r>
          </a:p>
          <a:p>
            <a:pPr marL="914400" lvl="2" indent="0">
              <a:buNone/>
            </a:pPr>
            <a:r>
              <a:rPr lang="en-US" dirty="0"/>
              <a:t>	</a:t>
            </a:r>
            <a:r>
              <a:rPr lang="en-US" dirty="0" smtClean="0"/>
              <a:t>	</a:t>
            </a:r>
          </a:p>
        </p:txBody>
      </p:sp>
    </p:spTree>
    <p:extLst>
      <p:ext uri="{BB962C8B-B14F-4D97-AF65-F5344CB8AC3E}">
        <p14:creationId xmlns:p14="http://schemas.microsoft.com/office/powerpoint/2010/main" val="22499646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6000" dirty="0" smtClean="0"/>
              <a:t>CSCOPE</a:t>
            </a:r>
            <a:endParaRPr lang="en-US" sz="6000" dirty="0"/>
          </a:p>
        </p:txBody>
      </p:sp>
    </p:spTree>
    <p:extLst>
      <p:ext uri="{BB962C8B-B14F-4D97-AF65-F5344CB8AC3E}">
        <p14:creationId xmlns:p14="http://schemas.microsoft.com/office/powerpoint/2010/main" val="5267971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t>
            </a:r>
            <a:r>
              <a:rPr lang="en-US" dirty="0" err="1" smtClean="0"/>
              <a:t>scope</a:t>
            </a:r>
            <a:r>
              <a:rPr lang="en-US" dirty="0" smtClean="0"/>
              <a:t> - overview</a:t>
            </a:r>
            <a:endParaRPr lang="en-US" dirty="0"/>
          </a:p>
        </p:txBody>
      </p:sp>
      <p:pic>
        <p:nvPicPr>
          <p:cNvPr id="4" name="Picture 3" descr="C:\Documents and Settings\ron\Local Settings\Temporary Internet Files\Content.IE5\91DJPQUX\MC900252547[1].wmf"/>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62000" y="2133600"/>
            <a:ext cx="914400" cy="914400"/>
          </a:xfrm>
          <a:prstGeom prst="rect">
            <a:avLst/>
          </a:prstGeom>
          <a:noFill/>
          <a:effectLst>
            <a:outerShdw blurRad="76200" dir="13500000" sy="23000" kx="1200000" algn="br" rotWithShape="0">
              <a:prstClr val="black">
                <a:alpha val="20000"/>
              </a:prstClr>
            </a:outerShdw>
          </a:effectLst>
        </p:spPr>
      </p:pic>
      <p:sp>
        <p:nvSpPr>
          <p:cNvPr id="8" name="Content Placeholder 7"/>
          <p:cNvSpPr>
            <a:spLocks noGrp="1"/>
          </p:cNvSpPr>
          <p:nvPr>
            <p:ph idx="1"/>
          </p:nvPr>
        </p:nvSpPr>
        <p:spPr>
          <a:xfrm>
            <a:off x="1828800" y="1143000"/>
            <a:ext cx="6858000" cy="5257800"/>
          </a:xfrm>
        </p:spPr>
        <p:txBody>
          <a:bodyPr>
            <a:normAutofit/>
          </a:bodyPr>
          <a:lstStyle/>
          <a:p>
            <a:pPr lvl="1"/>
            <a:endParaRPr lang="en-US" dirty="0" smtClean="0"/>
          </a:p>
          <a:p>
            <a:pPr lvl="1"/>
            <a:endParaRPr lang="en-US" dirty="0"/>
          </a:p>
          <a:p>
            <a:pPr marL="457200" lvl="1" indent="0">
              <a:buNone/>
            </a:pPr>
            <a:endParaRPr lang="en-US" dirty="0"/>
          </a:p>
          <a:p>
            <a:pPr lvl="1"/>
            <a:r>
              <a:rPr lang="en-US" b="1" dirty="0" smtClean="0"/>
              <a:t>Introduction</a:t>
            </a:r>
          </a:p>
          <a:p>
            <a:pPr lvl="1"/>
            <a:r>
              <a:rPr lang="en-US" b="1" dirty="0" smtClean="0"/>
              <a:t>Available functionalities</a:t>
            </a:r>
          </a:p>
          <a:p>
            <a:pPr lvl="1"/>
            <a:r>
              <a:rPr lang="en-US" b="1" dirty="0" smtClean="0"/>
              <a:t>Steps </a:t>
            </a:r>
            <a:r>
              <a:rPr lang="en-US" b="1" dirty="0"/>
              <a:t>on setting up </a:t>
            </a:r>
            <a:r>
              <a:rPr lang="en-US" b="1" dirty="0" smtClean="0"/>
              <a:t>scope</a:t>
            </a:r>
          </a:p>
          <a:p>
            <a:pPr lvl="1"/>
            <a:r>
              <a:rPr lang="en-US" b="1" dirty="0" smtClean="0"/>
              <a:t>Useful </a:t>
            </a:r>
            <a:r>
              <a:rPr lang="en-US" b="1" dirty="0"/>
              <a:t>and common </a:t>
            </a:r>
            <a:r>
              <a:rPr lang="en-US" b="1" dirty="0" smtClean="0"/>
              <a:t>options</a:t>
            </a:r>
          </a:p>
          <a:p>
            <a:pPr lvl="1"/>
            <a:r>
              <a:rPr lang="en-US" b="1" dirty="0" smtClean="0"/>
              <a:t>Demonstration </a:t>
            </a:r>
            <a:r>
              <a:rPr lang="en-US" b="1" dirty="0"/>
              <a:t>using an example </a:t>
            </a:r>
            <a:r>
              <a:rPr lang="en-US" b="1" dirty="0" smtClean="0"/>
              <a:t>program</a:t>
            </a:r>
          </a:p>
          <a:p>
            <a:pPr lvl="1"/>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5735829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PPTtemplateJan2012">
  <a:themeElements>
    <a:clrScheme name="">
      <a:dk1>
        <a:srgbClr val="000000"/>
      </a:dk1>
      <a:lt1>
        <a:srgbClr val="FFFFFF"/>
      </a:lt1>
      <a:dk2>
        <a:srgbClr val="000000"/>
      </a:dk2>
      <a:lt2>
        <a:srgbClr val="808080"/>
      </a:lt2>
      <a:accent1>
        <a:srgbClr val="BBE0E3"/>
      </a:accent1>
      <a:accent2>
        <a:srgbClr val="3333FF"/>
      </a:accent2>
      <a:accent3>
        <a:srgbClr val="FFFFFF"/>
      </a:accent3>
      <a:accent4>
        <a:srgbClr val="000000"/>
      </a:accent4>
      <a:accent5>
        <a:srgbClr val="DAEDEF"/>
      </a:accent5>
      <a:accent6>
        <a:srgbClr val="2D2DE7"/>
      </a:accent6>
      <a:hlink>
        <a:srgbClr val="009999"/>
      </a:hlink>
      <a:folHlink>
        <a:srgbClr val="99CC00"/>
      </a:folHlink>
    </a:clrScheme>
    <a:fontScheme name="Atrenta_PPT_Template_Jan08_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5B360"/>
        </a:solidFill>
        <a:ln w="25400" algn="ctr">
          <a:solidFill>
            <a:srgbClr val="9B7D09"/>
          </a:solidFill>
          <a:round/>
          <a:headEnd/>
          <a:tailEnd/>
        </a:ln>
      </a:spPr>
      <a:bodyPr wrap="none" anchor="ctr"/>
      <a:lstStyle>
        <a:defPPr algn="l">
          <a:defRPr sz="2400" dirty="0"/>
        </a:defPPr>
      </a:lstStyle>
    </a:spDef>
    <a:lnDef>
      <a:spPr bwMode="auto">
        <a:xfrm>
          <a:off x="0" y="0"/>
          <a:ext cx="1" cy="1"/>
        </a:xfrm>
        <a:custGeom>
          <a:avLst/>
          <a:gdLst/>
          <a:ahLst/>
          <a:cxnLst/>
          <a:rect l="0" t="0" r="0" b="0"/>
          <a:pathLst/>
        </a:custGeom>
        <a:solidFill>
          <a:srgbClr val="65B360"/>
        </a:solidFill>
        <a:ln w="25400" cap="flat" cmpd="sng" algn="ctr">
          <a:solidFill>
            <a:srgbClr val="9B7D09"/>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Arial" charset="0"/>
          </a:defRPr>
        </a:defPPr>
      </a:lstStyle>
    </a:lnDef>
    <a:txDef>
      <a:spPr>
        <a:noFill/>
      </a:spPr>
      <a:bodyPr wrap="square" rtlCol="0">
        <a:spAutoFit/>
      </a:bodyPr>
      <a:lstStyle>
        <a:defPPr algn="l">
          <a:defRPr dirty="0" smtClean="0"/>
        </a:defPPr>
      </a:lstStyle>
    </a:txDef>
  </a:objectDefaults>
  <a:extraClrSchemeLst>
    <a:extraClrScheme>
      <a:clrScheme name="Atrenta_PPT_Template_Jan08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trenta_PPT_Template_Jan08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trenta_PPT_Template_Jan08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trenta_PPT_Template_Jan08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trenta_PPT_Template_Jan08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trenta_PPT_Template_Jan08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trenta_PPT_Template_Jan08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trenta_PPT_Template_Jan08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trenta_PPT_Template_Jan08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trenta_PPT_Template_Jan08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trenta_PPT_Template_Jan08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trenta_PPT_Template_Jan08_new 13">
        <a:dk1>
          <a:srgbClr val="000000"/>
        </a:dk1>
        <a:lt1>
          <a:srgbClr val="FFFFFF"/>
        </a:lt1>
        <a:dk2>
          <a:srgbClr val="000000"/>
        </a:dk2>
        <a:lt2>
          <a:srgbClr val="808080"/>
        </a:lt2>
        <a:accent1>
          <a:srgbClr val="64B360"/>
        </a:accent1>
        <a:accent2>
          <a:srgbClr val="333399"/>
        </a:accent2>
        <a:accent3>
          <a:srgbClr val="FFFFFF"/>
        </a:accent3>
        <a:accent4>
          <a:srgbClr val="000000"/>
        </a:accent4>
        <a:accent5>
          <a:srgbClr val="B8D6B6"/>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4">
        <a:dk1>
          <a:srgbClr val="000000"/>
        </a:dk1>
        <a:lt1>
          <a:srgbClr val="FFFFFF"/>
        </a:lt1>
        <a:dk2>
          <a:srgbClr val="000000"/>
        </a:dk2>
        <a:lt2>
          <a:srgbClr val="808080"/>
        </a:lt2>
        <a:accent1>
          <a:srgbClr val="64B360"/>
        </a:accent1>
        <a:accent2>
          <a:srgbClr val="5C93B3"/>
        </a:accent2>
        <a:accent3>
          <a:srgbClr val="FFFFFF"/>
        </a:accent3>
        <a:accent4>
          <a:srgbClr val="000000"/>
        </a:accent4>
        <a:accent5>
          <a:srgbClr val="B8D6B6"/>
        </a:accent5>
        <a:accent6>
          <a:srgbClr val="5385A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5">
        <a:dk1>
          <a:srgbClr val="000000"/>
        </a:dk1>
        <a:lt1>
          <a:srgbClr val="FFFFFF"/>
        </a:lt1>
        <a:dk2>
          <a:srgbClr val="000000"/>
        </a:dk2>
        <a:lt2>
          <a:srgbClr val="808080"/>
        </a:lt2>
        <a:accent1>
          <a:srgbClr val="64B360"/>
        </a:accent1>
        <a:accent2>
          <a:srgbClr val="E9D666"/>
        </a:accent2>
        <a:accent3>
          <a:srgbClr val="FFFFFF"/>
        </a:accent3>
        <a:accent4>
          <a:srgbClr val="000000"/>
        </a:accent4>
        <a:accent5>
          <a:srgbClr val="B8D6B6"/>
        </a:accent5>
        <a:accent6>
          <a:srgbClr val="D3C25C"/>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6">
        <a:dk1>
          <a:srgbClr val="000000"/>
        </a:dk1>
        <a:lt1>
          <a:srgbClr val="FFFFFF"/>
        </a:lt1>
        <a:dk2>
          <a:srgbClr val="000000"/>
        </a:dk2>
        <a:lt2>
          <a:srgbClr val="808080"/>
        </a:lt2>
        <a:accent1>
          <a:srgbClr val="64B360"/>
        </a:accent1>
        <a:accent2>
          <a:srgbClr val="E9D666"/>
        </a:accent2>
        <a:accent3>
          <a:srgbClr val="FFFFFF"/>
        </a:accent3>
        <a:accent4>
          <a:srgbClr val="000000"/>
        </a:accent4>
        <a:accent5>
          <a:srgbClr val="B8D6B6"/>
        </a:accent5>
        <a:accent6>
          <a:srgbClr val="D3C25C"/>
        </a:accent6>
        <a:hlink>
          <a:srgbClr val="009999"/>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_2012_new">
  <a:themeElements>
    <a:clrScheme name="">
      <a:dk1>
        <a:srgbClr val="000000"/>
      </a:dk1>
      <a:lt1>
        <a:srgbClr val="FFFFFF"/>
      </a:lt1>
      <a:dk2>
        <a:srgbClr val="000000"/>
      </a:dk2>
      <a:lt2>
        <a:srgbClr val="808080"/>
      </a:lt2>
      <a:accent1>
        <a:srgbClr val="BBE0E3"/>
      </a:accent1>
      <a:accent2>
        <a:srgbClr val="3333FF"/>
      </a:accent2>
      <a:accent3>
        <a:srgbClr val="FFFFFF"/>
      </a:accent3>
      <a:accent4>
        <a:srgbClr val="000000"/>
      </a:accent4>
      <a:accent5>
        <a:srgbClr val="DAEDEF"/>
      </a:accent5>
      <a:accent6>
        <a:srgbClr val="2D2DE7"/>
      </a:accent6>
      <a:hlink>
        <a:srgbClr val="009999"/>
      </a:hlink>
      <a:folHlink>
        <a:srgbClr val="99CC00"/>
      </a:folHlink>
    </a:clrScheme>
    <a:fontScheme name="Atrenta_PPT_Template_Jan08_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5B360"/>
        </a:solidFill>
        <a:ln w="25400" algn="ctr">
          <a:solidFill>
            <a:srgbClr val="9B7D09"/>
          </a:solidFill>
          <a:round/>
          <a:headEnd/>
          <a:tailEnd/>
        </a:ln>
      </a:spPr>
      <a:bodyPr wrap="none" anchor="ctr"/>
      <a:lstStyle>
        <a:defPPr algn="l">
          <a:defRPr sz="2400" dirty="0"/>
        </a:defPPr>
      </a:lstStyle>
    </a:spDef>
    <a:lnDef>
      <a:spPr bwMode="auto">
        <a:xfrm>
          <a:off x="0" y="0"/>
          <a:ext cx="1" cy="1"/>
        </a:xfrm>
        <a:custGeom>
          <a:avLst/>
          <a:gdLst/>
          <a:ahLst/>
          <a:cxnLst/>
          <a:rect l="0" t="0" r="0" b="0"/>
          <a:pathLst/>
        </a:custGeom>
        <a:solidFill>
          <a:srgbClr val="65B360"/>
        </a:solidFill>
        <a:ln w="25400" cap="flat" cmpd="sng" algn="ctr">
          <a:solidFill>
            <a:srgbClr val="9B7D09"/>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Arial" charset="0"/>
          </a:defRPr>
        </a:defPPr>
      </a:lstStyle>
    </a:lnDef>
    <a:txDef>
      <a:spPr>
        <a:noFill/>
      </a:spPr>
      <a:bodyPr wrap="square" rtlCol="0">
        <a:spAutoFit/>
      </a:bodyPr>
      <a:lstStyle>
        <a:defPPr algn="l">
          <a:defRPr dirty="0" smtClean="0"/>
        </a:defPPr>
      </a:lstStyle>
    </a:txDef>
  </a:objectDefaults>
  <a:extraClrSchemeLst>
    <a:extraClrScheme>
      <a:clrScheme name="Atrenta_PPT_Template_Jan08_ne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trenta_PPT_Template_Jan08_ne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trenta_PPT_Template_Jan08_ne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trenta_PPT_Template_Jan08_ne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trenta_PPT_Template_Jan08_ne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trenta_PPT_Template_Jan08_ne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trenta_PPT_Template_Jan08_ne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trenta_PPT_Template_Jan08_ne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trenta_PPT_Template_Jan08_ne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trenta_PPT_Template_Jan08_ne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trenta_PPT_Template_Jan08_ne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trenta_PPT_Template_Jan08_new 13">
        <a:dk1>
          <a:srgbClr val="000000"/>
        </a:dk1>
        <a:lt1>
          <a:srgbClr val="FFFFFF"/>
        </a:lt1>
        <a:dk2>
          <a:srgbClr val="000000"/>
        </a:dk2>
        <a:lt2>
          <a:srgbClr val="808080"/>
        </a:lt2>
        <a:accent1>
          <a:srgbClr val="64B360"/>
        </a:accent1>
        <a:accent2>
          <a:srgbClr val="333399"/>
        </a:accent2>
        <a:accent3>
          <a:srgbClr val="FFFFFF"/>
        </a:accent3>
        <a:accent4>
          <a:srgbClr val="000000"/>
        </a:accent4>
        <a:accent5>
          <a:srgbClr val="B8D6B6"/>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4">
        <a:dk1>
          <a:srgbClr val="000000"/>
        </a:dk1>
        <a:lt1>
          <a:srgbClr val="FFFFFF"/>
        </a:lt1>
        <a:dk2>
          <a:srgbClr val="000000"/>
        </a:dk2>
        <a:lt2>
          <a:srgbClr val="808080"/>
        </a:lt2>
        <a:accent1>
          <a:srgbClr val="64B360"/>
        </a:accent1>
        <a:accent2>
          <a:srgbClr val="5C93B3"/>
        </a:accent2>
        <a:accent3>
          <a:srgbClr val="FFFFFF"/>
        </a:accent3>
        <a:accent4>
          <a:srgbClr val="000000"/>
        </a:accent4>
        <a:accent5>
          <a:srgbClr val="B8D6B6"/>
        </a:accent5>
        <a:accent6>
          <a:srgbClr val="5385A2"/>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5">
        <a:dk1>
          <a:srgbClr val="000000"/>
        </a:dk1>
        <a:lt1>
          <a:srgbClr val="FFFFFF"/>
        </a:lt1>
        <a:dk2>
          <a:srgbClr val="000000"/>
        </a:dk2>
        <a:lt2>
          <a:srgbClr val="808080"/>
        </a:lt2>
        <a:accent1>
          <a:srgbClr val="64B360"/>
        </a:accent1>
        <a:accent2>
          <a:srgbClr val="E9D666"/>
        </a:accent2>
        <a:accent3>
          <a:srgbClr val="FFFFFF"/>
        </a:accent3>
        <a:accent4>
          <a:srgbClr val="000000"/>
        </a:accent4>
        <a:accent5>
          <a:srgbClr val="B8D6B6"/>
        </a:accent5>
        <a:accent6>
          <a:srgbClr val="D3C25C"/>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trenta_PPT_Template_Jan08_new 16">
        <a:dk1>
          <a:srgbClr val="000000"/>
        </a:dk1>
        <a:lt1>
          <a:srgbClr val="FFFFFF"/>
        </a:lt1>
        <a:dk2>
          <a:srgbClr val="000000"/>
        </a:dk2>
        <a:lt2>
          <a:srgbClr val="808080"/>
        </a:lt2>
        <a:accent1>
          <a:srgbClr val="64B360"/>
        </a:accent1>
        <a:accent2>
          <a:srgbClr val="E9D666"/>
        </a:accent2>
        <a:accent3>
          <a:srgbClr val="FFFFFF"/>
        </a:accent3>
        <a:accent4>
          <a:srgbClr val="000000"/>
        </a:accent4>
        <a:accent5>
          <a:srgbClr val="B8D6B6"/>
        </a:accent5>
        <a:accent6>
          <a:srgbClr val="D3C25C"/>
        </a:accent6>
        <a:hlink>
          <a:srgbClr val="009999"/>
        </a:hlink>
        <a:folHlink>
          <a:srgbClr val="6699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PPTtemplateJan2012</Template>
  <TotalTime>15579</TotalTime>
  <Words>1487</Words>
  <Application>Microsoft Office PowerPoint</Application>
  <PresentationFormat>On-screen Show (4:3)</PresentationFormat>
  <Paragraphs>298</Paragraphs>
  <Slides>36</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굴림</vt:lpstr>
      <vt:lpstr>맑은 고딕</vt:lpstr>
      <vt:lpstr>Arial</vt:lpstr>
      <vt:lpstr>Calibri</vt:lpstr>
      <vt:lpstr>Times</vt:lpstr>
      <vt:lpstr>Times New Roman</vt:lpstr>
      <vt:lpstr>Wingdings</vt:lpstr>
      <vt:lpstr>PPTtemplateJan2012</vt:lpstr>
      <vt:lpstr>ppt_2012_new</vt:lpstr>
      <vt:lpstr>PowerPoint Presentation</vt:lpstr>
      <vt:lpstr>Our Team</vt:lpstr>
      <vt:lpstr>Contents</vt:lpstr>
      <vt:lpstr>VIM </vt:lpstr>
      <vt:lpstr>VIM - overview</vt:lpstr>
      <vt:lpstr>vim</vt:lpstr>
      <vt:lpstr>vim</vt:lpstr>
      <vt:lpstr>CSCOPE</vt:lpstr>
      <vt:lpstr>cscope - overview</vt:lpstr>
      <vt:lpstr>cscope</vt:lpstr>
      <vt:lpstr>cscope</vt:lpstr>
      <vt:lpstr>cscope</vt:lpstr>
      <vt:lpstr>PowerPoint Presentation</vt:lpstr>
      <vt:lpstr>g++ - overview</vt:lpstr>
      <vt:lpstr>g++ Compiler</vt:lpstr>
      <vt:lpstr>g++ Compiler</vt:lpstr>
      <vt:lpstr>g++ Compiler</vt:lpstr>
      <vt:lpstr>g++ Compiler</vt:lpstr>
      <vt:lpstr>g++ Compiler</vt:lpstr>
      <vt:lpstr>GDB</vt:lpstr>
      <vt:lpstr>GDB - overview</vt:lpstr>
      <vt:lpstr>GDB (GNU debugger)</vt:lpstr>
      <vt:lpstr>GDB (GNU debugger)</vt:lpstr>
      <vt:lpstr>GDB (GNU debugger)</vt:lpstr>
      <vt:lpstr>Valgrind</vt:lpstr>
      <vt:lpstr>Valgrind - overview</vt:lpstr>
      <vt:lpstr>Valgrind</vt:lpstr>
      <vt:lpstr>Valgrind</vt:lpstr>
      <vt:lpstr>Valgrind</vt:lpstr>
      <vt:lpstr>Valgrind</vt:lpstr>
      <vt:lpstr>Valgrind</vt:lpstr>
      <vt:lpstr>Valgrind</vt:lpstr>
      <vt:lpstr>OTHER lINUX UTILITIES </vt:lpstr>
      <vt:lpstr>Other Linux Utilities</vt:lpstr>
      <vt:lpstr>PowerPoint Presentation</vt:lpstr>
      <vt:lpstr>  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Linux Development Environment</dc:subject>
  <dc:creator>Sampath Amarasinghe</dc:creator>
  <cp:lastModifiedBy>Sampath Amarasinghe</cp:lastModifiedBy>
  <cp:revision>723</cp:revision>
  <dcterms:created xsi:type="dcterms:W3CDTF">2012-05-03T18:43:15Z</dcterms:created>
  <dcterms:modified xsi:type="dcterms:W3CDTF">2015-02-20T07:30:39Z</dcterms:modified>
</cp:coreProperties>
</file>