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9" r:id="rId9"/>
    <p:sldId id="258" r:id="rId8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Product Presentation</a:t>
            </a:r>
            <a:endParaRPr lang="en-US" smtClean="0"/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The Furniture Store</a:t>
            </a: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DECO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Wall Clocks</a:t>
            </a:r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2857500" cy="2857500"/>
          </a:xfrm>
          <a:prstGeom prst="rect">
            <a:avLst/>
          </a:prstGeom>
          <a:ln w="63500">
            <a:solidFill>
              <a:srgbClr val="808080"/>
            </a:solidFill>
          </a:ln>
        </p:spPr>
      </p:pic>
      <p:sp>
        <p:nvSpPr>
          <p:cNvPr id="3" name="TextBox 3"/>
          <p:cNvSpPr txBox="true"/>
          <p:nvPr/>
        </p:nvSpPr>
        <p:spPr>
          <a:xfrm>
            <a:off x="4445000" y="1270000"/>
            <a:ext cx="5080000" cy="508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2500">
                <a:solidFill>
                  <a:srgbClr val="0000FF"/>
                </a:solidFill>
              </a:rPr>
              <a:t>Gabriel Clock</a:t>
            </a:r>
            <a:br>
              <a:rPr lang="en-US" sz="2500">
                <a:solidFill>
                  <a:srgbClr val="0000FF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High-quality silent quartz movement</a:t>
            </a:r>
            <a:br>
              <a:rPr lang="en-US">
                <a:solidFill>
                  <a:srgbClr val="FF0000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Industry-leading 5-year manufacturer's warranty</a:t>
            </a:r>
            <a:br>
              <a:rPr lang="en-US">
                <a:solidFill>
                  <a:srgbClr val="FF0000"/>
                </a:solidFill>
              </a:rPr>
            </a:br>
          </a:p>
        </p:txBody>
      </p:sp>
      <p:sp>
        <p:nvSpPr>
          <p:cNvPr id="4" name="TextBox 4"/>
          <p:cNvSpPr txBox="true"/>
          <p:nvPr/>
        </p:nvSpPr>
        <p:spPr>
          <a:xfrm>
            <a:off x="1270000" y="4445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b="true" lang="en-US" sz="3400">
                <a:solidFill>
                  <a:srgbClr val="FF00FF"/>
                </a:solidFill>
                <a:latin typeface="Courier New"/>
              </a:rPr>
              <a:t>$109.00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2857500" cy="2857500"/>
          </a:xfrm>
          <a:prstGeom prst="rect">
            <a:avLst/>
          </a:prstGeom>
          <a:ln w="63500">
            <a:solidFill>
              <a:srgbClr val="808080"/>
            </a:solidFill>
          </a:ln>
        </p:spPr>
      </p:pic>
      <p:sp>
        <p:nvSpPr>
          <p:cNvPr id="3" name="TextBox 3"/>
          <p:cNvSpPr txBox="true"/>
          <p:nvPr/>
        </p:nvSpPr>
        <p:spPr>
          <a:xfrm>
            <a:off x="4445000" y="1270000"/>
            <a:ext cx="5080000" cy="508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2500">
                <a:solidFill>
                  <a:srgbClr val="0000FF"/>
                </a:solidFill>
              </a:rPr>
              <a:t>Fenton Wall Clock</a:t>
            </a:r>
            <a:br>
              <a:rPr lang="en-US" sz="2500">
                <a:solidFill>
                  <a:srgbClr val="0000FF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Time Display: Analog</a:t>
            </a:r>
            <a:br>
              <a:rPr lang="en-US">
                <a:solidFill>
                  <a:srgbClr val="FF0000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Shape: Round</a:t>
            </a:r>
            <a:br>
              <a:rPr lang="en-US">
                <a:solidFill>
                  <a:srgbClr val="FF0000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Material: Plastic</a:t>
            </a:r>
            <a:br>
              <a:rPr lang="en-US">
                <a:solidFill>
                  <a:srgbClr val="FF0000"/>
                </a:solidFill>
              </a:rPr>
            </a:br>
          </a:p>
        </p:txBody>
      </p:sp>
      <p:sp>
        <p:nvSpPr>
          <p:cNvPr id="4" name="TextBox 4"/>
          <p:cNvSpPr txBox="true"/>
          <p:nvPr/>
        </p:nvSpPr>
        <p:spPr>
          <a:xfrm>
            <a:off x="1270000" y="4445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b="true" lang="en-US" sz="3400">
                <a:solidFill>
                  <a:srgbClr val="FF00FF"/>
                </a:solidFill>
                <a:latin typeface="Courier New"/>
              </a:rPr>
              <a:t>$37.00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2857500" cy="2857500"/>
          </a:xfrm>
          <a:prstGeom prst="rect">
            <a:avLst/>
          </a:prstGeom>
          <a:ln w="63500">
            <a:solidFill>
              <a:srgbClr val="808080"/>
            </a:solidFill>
          </a:ln>
        </p:spPr>
      </p:pic>
      <p:sp>
        <p:nvSpPr>
          <p:cNvPr id="3" name="TextBox 3"/>
          <p:cNvSpPr txBox="true"/>
          <p:nvPr/>
        </p:nvSpPr>
        <p:spPr>
          <a:xfrm>
            <a:off x="4445000" y="1270000"/>
            <a:ext cx="5080000" cy="508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2500">
                <a:solidFill>
                  <a:srgbClr val="0000FF"/>
                </a:solidFill>
              </a:rPr>
              <a:t>Wooden Metal Wall Clock</a:t>
            </a:r>
            <a:br>
              <a:rPr lang="en-US" sz="2500">
                <a:solidFill>
                  <a:srgbClr val="0000FF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Classical black metal hands</a:t>
            </a:r>
            <a:br>
              <a:rPr lang="en-US">
                <a:solidFill>
                  <a:srgbClr val="FF0000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large roman numerals</a:t>
            </a:r>
            <a:br>
              <a:rPr lang="en-US">
                <a:solidFill>
                  <a:srgbClr val="FF0000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Silent non-ticking</a:t>
            </a:r>
            <a:br>
              <a:rPr lang="en-US">
                <a:solidFill>
                  <a:srgbClr val="FF0000"/>
                </a:solidFill>
              </a:rPr>
            </a:br>
          </a:p>
        </p:txBody>
      </p:sp>
      <p:sp>
        <p:nvSpPr>
          <p:cNvPr id="4" name="TextBox 4"/>
          <p:cNvSpPr txBox="true"/>
          <p:nvPr/>
        </p:nvSpPr>
        <p:spPr>
          <a:xfrm>
            <a:off x="1270000" y="4445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b="true" lang="en-US" sz="3400">
                <a:solidFill>
                  <a:srgbClr val="FF00FF"/>
                </a:solidFill>
                <a:latin typeface="Courier New"/>
              </a:rPr>
              <a:t>$106.00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FURNITURE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Chairs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2857500" cy="2857500"/>
          </a:xfrm>
          <a:prstGeom prst="rect">
            <a:avLst/>
          </a:prstGeom>
          <a:ln w="63500">
            <a:solidFill>
              <a:srgbClr val="808080"/>
            </a:solidFill>
          </a:ln>
        </p:spPr>
      </p:pic>
      <p:sp>
        <p:nvSpPr>
          <p:cNvPr id="3" name="TextBox 3"/>
          <p:cNvSpPr txBox="true"/>
          <p:nvPr/>
        </p:nvSpPr>
        <p:spPr>
          <a:xfrm>
            <a:off x="4445000" y="1270000"/>
            <a:ext cx="5080000" cy="508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2500">
                <a:solidFill>
                  <a:srgbClr val="0000FF"/>
                </a:solidFill>
              </a:rPr>
              <a:t>Craftatoz Wooden Chair</a:t>
            </a:r>
            <a:br>
              <a:rPr lang="en-US" sz="2500">
                <a:solidFill>
                  <a:srgbClr val="0000FF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100 % Sheesham wood</a:t>
            </a:r>
            <a:br>
              <a:rPr lang="en-US">
                <a:solidFill>
                  <a:srgbClr val="FF0000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Finest polishing</a:t>
            </a:r>
            <a:br>
              <a:rPr lang="en-US">
                <a:solidFill>
                  <a:srgbClr val="FF0000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Creative curves and contours</a:t>
            </a:r>
            <a:br>
              <a:rPr lang="en-US">
                <a:solidFill>
                  <a:srgbClr val="FF0000"/>
                </a:solidFill>
              </a:rPr>
            </a:br>
          </a:p>
        </p:txBody>
      </p:sp>
      <p:sp>
        <p:nvSpPr>
          <p:cNvPr id="4" name="TextBox 4"/>
          <p:cNvSpPr txBox="true"/>
          <p:nvPr/>
        </p:nvSpPr>
        <p:spPr>
          <a:xfrm>
            <a:off x="1270000" y="4445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b="true" lang="en-US" sz="3400">
                <a:solidFill>
                  <a:srgbClr val="FF00FF"/>
                </a:solidFill>
                <a:latin typeface="Courier New"/>
              </a:rPr>
              <a:t>$399.00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2857500" cy="2857500"/>
          </a:xfrm>
          <a:prstGeom prst="rect">
            <a:avLst/>
          </a:prstGeom>
          <a:ln w="63500">
            <a:solidFill>
              <a:srgbClr val="808080"/>
            </a:solidFill>
          </a:ln>
        </p:spPr>
      </p:pic>
      <p:sp>
        <p:nvSpPr>
          <p:cNvPr id="3" name="TextBox 3"/>
          <p:cNvSpPr txBox="true"/>
          <p:nvPr/>
        </p:nvSpPr>
        <p:spPr>
          <a:xfrm>
            <a:off x="4445000" y="1270000"/>
            <a:ext cx="5080000" cy="508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2500">
                <a:solidFill>
                  <a:srgbClr val="0000FF"/>
                </a:solidFill>
              </a:rPr>
              <a:t>Premium Rome Series Wood Chair</a:t>
            </a:r>
            <a:br>
              <a:rPr lang="en-US" sz="2500">
                <a:solidFill>
                  <a:srgbClr val="0000FF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Teak Wood</a:t>
            </a:r>
            <a:br>
              <a:rPr lang="en-US">
                <a:solidFill>
                  <a:srgbClr val="FF0000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Polished</a:t>
            </a:r>
            <a:br>
              <a:rPr lang="en-US">
                <a:solidFill>
                  <a:srgbClr val="FF0000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Protective Foot Glide Insert</a:t>
            </a:r>
            <a:br>
              <a:rPr lang="en-US">
                <a:solidFill>
                  <a:srgbClr val="FF0000"/>
                </a:solidFill>
              </a:rPr>
            </a:br>
          </a:p>
        </p:txBody>
      </p:sp>
      <p:sp>
        <p:nvSpPr>
          <p:cNvPr id="4" name="TextBox 4"/>
          <p:cNvSpPr txBox="true"/>
          <p:nvPr/>
        </p:nvSpPr>
        <p:spPr>
          <a:xfrm>
            <a:off x="1270000" y="4445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b="true" lang="en-US" sz="3400">
                <a:solidFill>
                  <a:srgbClr val="FF00FF"/>
                </a:solidFill>
                <a:latin typeface="Courier New"/>
              </a:rPr>
              <a:t>$299.00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2857500" cy="2857500"/>
          </a:xfrm>
          <a:prstGeom prst="rect">
            <a:avLst/>
          </a:prstGeom>
          <a:ln w="63500">
            <a:solidFill>
              <a:srgbClr val="808080"/>
            </a:solidFill>
          </a:ln>
        </p:spPr>
      </p:pic>
      <p:sp>
        <p:nvSpPr>
          <p:cNvPr id="3" name="TextBox 3"/>
          <p:cNvSpPr txBox="true"/>
          <p:nvPr/>
        </p:nvSpPr>
        <p:spPr>
          <a:xfrm>
            <a:off x="4445000" y="1270000"/>
            <a:ext cx="5080000" cy="508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2500">
                <a:solidFill>
                  <a:srgbClr val="0000FF"/>
                </a:solidFill>
              </a:rPr>
              <a:t>Wish Chair - Beech / Natural</a:t>
            </a:r>
            <a:br>
              <a:rPr lang="en-US" sz="2500">
                <a:solidFill>
                  <a:srgbClr val="0000FF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Beech Wood Frame</a:t>
            </a:r>
            <a:br>
              <a:rPr lang="en-US">
                <a:solidFill>
                  <a:srgbClr val="FF0000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Paper Rope Seat</a:t>
            </a:r>
            <a:br>
              <a:rPr lang="en-US">
                <a:solidFill>
                  <a:srgbClr val="FF0000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Steam Bent Back Rail</a:t>
            </a:r>
            <a:br>
              <a:rPr lang="en-US">
                <a:solidFill>
                  <a:srgbClr val="FF0000"/>
                </a:solidFill>
              </a:rPr>
            </a:br>
          </a:p>
        </p:txBody>
      </p:sp>
      <p:sp>
        <p:nvSpPr>
          <p:cNvPr id="4" name="TextBox 4"/>
          <p:cNvSpPr txBox="true"/>
          <p:nvPr/>
        </p:nvSpPr>
        <p:spPr>
          <a:xfrm>
            <a:off x="1270000" y="4445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b="true" lang="en-US" sz="3400">
                <a:solidFill>
                  <a:srgbClr val="FF00FF"/>
                </a:solidFill>
                <a:latin typeface="Courier New"/>
              </a:rPr>
              <a:t>$299.00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DECO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Lamp Shades</a:t>
            </a:r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2857500" cy="2857500"/>
          </a:xfrm>
          <a:prstGeom prst="rect">
            <a:avLst/>
          </a:prstGeom>
          <a:ln w="63500">
            <a:solidFill>
              <a:srgbClr val="808080"/>
            </a:solidFill>
          </a:ln>
        </p:spPr>
      </p:pic>
      <p:sp>
        <p:nvSpPr>
          <p:cNvPr id="3" name="TextBox 3"/>
          <p:cNvSpPr txBox="true"/>
          <p:nvPr/>
        </p:nvSpPr>
        <p:spPr>
          <a:xfrm>
            <a:off x="4445000" y="1270000"/>
            <a:ext cx="5080000" cy="508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2500">
                <a:solidFill>
                  <a:srgbClr val="0000FF"/>
                </a:solidFill>
              </a:rPr>
              <a:t>Natural Rattan Accent Lamp Shade</a:t>
            </a:r>
            <a:br>
              <a:rPr lang="en-US" sz="2500">
                <a:solidFill>
                  <a:srgbClr val="0000FF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Crafted of natural rattan</a:t>
            </a:r>
            <a:br>
              <a:rPr lang="en-US">
                <a:solidFill>
                  <a:srgbClr val="FF0000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10.2"Dia. x 6.7"H</a:t>
            </a:r>
            <a:br>
              <a:rPr lang="en-US">
                <a:solidFill>
                  <a:srgbClr val="FF0000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Works with uno socket lamp bases only</a:t>
            </a:r>
            <a:br>
              <a:rPr lang="en-US">
                <a:solidFill>
                  <a:srgbClr val="FF0000"/>
                </a:solidFill>
              </a:rPr>
            </a:br>
          </a:p>
        </p:txBody>
      </p:sp>
      <p:sp>
        <p:nvSpPr>
          <p:cNvPr id="4" name="TextBox 4"/>
          <p:cNvSpPr txBox="true"/>
          <p:nvPr/>
        </p:nvSpPr>
        <p:spPr>
          <a:xfrm>
            <a:off x="1270000" y="4445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b="true" lang="en-US" sz="3400">
                <a:solidFill>
                  <a:srgbClr val="FF00FF"/>
                </a:solidFill>
                <a:latin typeface="Courier New"/>
              </a:rPr>
              <a:t>$17.00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2857500" cy="2857500"/>
          </a:xfrm>
          <a:prstGeom prst="rect">
            <a:avLst/>
          </a:prstGeom>
          <a:ln w="63500">
            <a:solidFill>
              <a:srgbClr val="808080"/>
            </a:solidFill>
          </a:ln>
        </p:spPr>
      </p:pic>
      <p:sp>
        <p:nvSpPr>
          <p:cNvPr id="3" name="TextBox 3"/>
          <p:cNvSpPr txBox="true"/>
          <p:nvPr/>
        </p:nvSpPr>
        <p:spPr>
          <a:xfrm>
            <a:off x="4445000" y="1270000"/>
            <a:ext cx="5080000" cy="508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2500">
                <a:solidFill>
                  <a:srgbClr val="0000FF"/>
                </a:solidFill>
              </a:rPr>
              <a:t>Beige Lamp Shade</a:t>
            </a:r>
            <a:br>
              <a:rPr lang="en-US" sz="2500">
                <a:solidFill>
                  <a:srgbClr val="0000FF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2 pack transitional hardback</a:t>
            </a:r>
            <a:br>
              <a:rPr lang="en-US">
                <a:solidFill>
                  <a:srgbClr val="FF0000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7" Dia. x 8.6"H</a:t>
            </a:r>
            <a:br>
              <a:rPr lang="en-US">
                <a:solidFill>
                  <a:srgbClr val="FF0000"/>
                </a:solidFill>
              </a:rPr>
            </a:br>
          </a:p>
        </p:txBody>
      </p:sp>
      <p:sp>
        <p:nvSpPr>
          <p:cNvPr id="4" name="TextBox 4"/>
          <p:cNvSpPr txBox="true"/>
          <p:nvPr/>
        </p:nvSpPr>
        <p:spPr>
          <a:xfrm>
            <a:off x="1270000" y="4445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b="true" lang="en-US" sz="3400">
                <a:solidFill>
                  <a:srgbClr val="FF00FF"/>
                </a:solidFill>
                <a:latin typeface="Courier New"/>
              </a:rPr>
              <a:t>$20.00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2857500" cy="2857500"/>
          </a:xfrm>
          <a:prstGeom prst="rect">
            <a:avLst/>
          </a:prstGeom>
          <a:ln w="63500">
            <a:solidFill>
              <a:srgbClr val="808080"/>
            </a:solidFill>
          </a:ln>
        </p:spPr>
      </p:pic>
      <p:sp>
        <p:nvSpPr>
          <p:cNvPr id="3" name="TextBox 3"/>
          <p:cNvSpPr txBox="true"/>
          <p:nvPr/>
        </p:nvSpPr>
        <p:spPr>
          <a:xfrm>
            <a:off x="4445000" y="1270000"/>
            <a:ext cx="5080000" cy="508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2500">
                <a:solidFill>
                  <a:srgbClr val="0000FF"/>
                </a:solidFill>
              </a:rPr>
              <a:t>Brass Pierced Table Lamp Shade</a:t>
            </a:r>
            <a:br>
              <a:rPr lang="en-US" sz="2500">
                <a:solidFill>
                  <a:srgbClr val="0000FF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Handcrafted of iron with antique brass finish</a:t>
            </a:r>
            <a:br>
              <a:rPr lang="en-US">
                <a:solidFill>
                  <a:srgbClr val="FF0000"/>
                </a:solidFill>
              </a:rPr>
            </a:b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Works with uno socket lamp bases only</a:t>
            </a:r>
            <a:br>
              <a:rPr lang="en-US">
                <a:solidFill>
                  <a:srgbClr val="FF0000"/>
                </a:solidFill>
              </a:rPr>
            </a:br>
          </a:p>
        </p:txBody>
      </p:sp>
      <p:sp>
        <p:nvSpPr>
          <p:cNvPr id="4" name="TextBox 4"/>
          <p:cNvSpPr txBox="true"/>
          <p:nvPr/>
        </p:nvSpPr>
        <p:spPr>
          <a:xfrm>
            <a:off x="1270000" y="4445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b="true" lang="en-US" sz="3400">
                <a:solidFill>
                  <a:srgbClr val="FF00FF"/>
                </a:solidFill>
                <a:latin typeface="Courier New"/>
              </a:rPr>
              <a:t>$50.00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