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4" r:id="rId7"/>
    <p:sldId id="266" r:id="rId8"/>
    <p:sldId id="267" r:id="rId9"/>
    <p:sldId id="260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20CF9-AD4E-4D39-AC9F-6ED90768CF8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9821-FAB1-492B-B95F-38E1DC56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D9821-FAB1-492B-B95F-38E1DC565B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24AE-3173-4252-B220-3C623550254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AB8-80AE-4D06-8BB3-8687E83151C4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E8E-E1AD-4484-AB68-68F3C147BA5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4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28A2-2400-4CBF-9DB2-01CE5CA72E3B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E48C-D1A5-4F1E-811E-41D57CCF9E5C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18C8-9B03-4018-B6B4-B5757A900A8A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9B1C-9C63-4ABF-B0F1-B5B3C167A4B0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7E9-DCAD-4698-B05E-8956D703B7AE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A0CB-3629-4ADD-81BE-907E80A5D89E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A3A-C58B-430C-868F-B78028EA66A1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9478-0D7C-47B2-82F8-6DF7435BD7CD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3FF8-1180-4EB2-8EE2-726F69DD1507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3487-26CD-40E0-A748-3021E1F4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6" y="1843705"/>
            <a:ext cx="115394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CIDFont+F1"/>
              </a:rPr>
              <a:t>Mining process in </a:t>
            </a:r>
            <a:r>
              <a:rPr lang="en-US" sz="5400" b="1" i="0" u="none" strike="noStrike" baseline="0" dirty="0" err="1">
                <a:solidFill>
                  <a:schemeClr val="accent5">
                    <a:lumMod val="50000"/>
                  </a:schemeClr>
                </a:solidFill>
                <a:latin typeface="CIDFont+F1"/>
              </a:rPr>
              <a:t>Cryptocurrency</a:t>
            </a:r>
            <a:endParaRPr lang="en-US" sz="5400" b="1" i="0" u="none" strike="noStrike" baseline="0" dirty="0">
              <a:solidFill>
                <a:schemeClr val="accent5">
                  <a:lumMod val="50000"/>
                </a:schemeClr>
              </a:solidFill>
              <a:latin typeface="CIDFont+F1"/>
            </a:endParaRPr>
          </a:p>
          <a:p>
            <a:pPr algn="ctr"/>
            <a:r>
              <a:rPr lang="en-US" sz="5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CIDFont+F1"/>
              </a:rPr>
              <a:t>using </a:t>
            </a:r>
            <a:r>
              <a:rPr lang="en-US" sz="5400" b="1" i="0" u="none" strike="noStrike" baseline="0" dirty="0" err="1">
                <a:solidFill>
                  <a:schemeClr val="accent5">
                    <a:lumMod val="50000"/>
                  </a:schemeClr>
                </a:solidFill>
                <a:latin typeface="CIDFont+F1"/>
              </a:rPr>
              <a:t>Blockchain</a:t>
            </a:r>
            <a:r>
              <a:rPr lang="en-US" sz="5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CIDFont+F1"/>
              </a:rPr>
              <a:t> Technology</a:t>
            </a:r>
            <a:endParaRPr 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Features of Cryptocurrency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18162C"/>
              </a:clrFrom>
              <a:clrTo>
                <a:srgbClr val="18162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-821" r="1643" b="821"/>
          <a:stretch/>
        </p:blipFill>
        <p:spPr bwMode="auto">
          <a:xfrm>
            <a:off x="798491" y="3488560"/>
            <a:ext cx="10431886" cy="34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1658" y="630580"/>
            <a:ext cx="2860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dirty="0">
                <a:latin typeface="CIDFont+F1"/>
              </a:rPr>
              <a:t>Steps to Mining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77808" y="1400392"/>
            <a:ext cx="108225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u="none" strike="noStrike" baseline="0" dirty="0">
                <a:latin typeface="CIDFont+F2"/>
              </a:rPr>
              <a:t> The miner collects all transactions broadcasted over the distributed</a:t>
            </a:r>
            <a:r>
              <a:rPr lang="en-US" b="0" i="0" u="none" strike="noStrike" dirty="0">
                <a:latin typeface="CIDFont+F2"/>
              </a:rPr>
              <a:t> </a:t>
            </a:r>
            <a:r>
              <a:rPr lang="en-US" b="0" i="0" u="none" strike="noStrike" baseline="0" dirty="0">
                <a:latin typeface="CIDFont+F2"/>
              </a:rPr>
              <a:t>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baseline="0" dirty="0">
                <a:latin typeface="CIDFont+F2"/>
              </a:rPr>
              <a:t> The transactions are checked and verified.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baseline="0" dirty="0">
                <a:latin typeface="CIDFont+F2"/>
              </a:rPr>
              <a:t> The most recent block on the longest path is selected on the</a:t>
            </a:r>
            <a:r>
              <a:rPr lang="en-US" b="0" i="0" u="none" strike="noStrike" dirty="0">
                <a:latin typeface="CIDFont+F2"/>
              </a:rPr>
              <a:t> </a:t>
            </a:r>
            <a:r>
              <a:rPr lang="en-US" b="0" i="0" u="none" strike="noStrike" baseline="0" dirty="0">
                <a:latin typeface="CIDFont+F2"/>
              </a:rPr>
              <a:t>blockchain.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dirty="0">
                <a:latin typeface="CIDFont+F2"/>
              </a:rPr>
              <a:t> </a:t>
            </a:r>
            <a:r>
              <a:rPr lang="en-US" b="0" i="0" u="none" strike="noStrike" baseline="0" dirty="0">
                <a:latin typeface="CIDFont+F2"/>
              </a:rPr>
              <a:t>The miner solves the Proof of Work and the solution is broadcasted to</a:t>
            </a:r>
            <a:r>
              <a:rPr lang="en-US" b="0" i="0" u="none" strike="noStrike" dirty="0">
                <a:latin typeface="CIDFont+F2"/>
              </a:rPr>
              <a:t> </a:t>
            </a:r>
            <a:r>
              <a:rPr lang="en-US" b="0" i="0" u="none" strike="noStrike" baseline="0" dirty="0">
                <a:latin typeface="CIDFont+F2"/>
              </a:rPr>
              <a:t>all the nodes in the network.</a:t>
            </a:r>
          </a:p>
          <a:p>
            <a:endParaRPr lang="en-US" dirty="0">
              <a:latin typeface="CIDFont+F2"/>
            </a:endParaRPr>
          </a:p>
          <a:p>
            <a:r>
              <a:rPr lang="en-US" b="0" i="0" u="none" strike="noStrike" baseline="0" dirty="0">
                <a:latin typeface="CIDFont+F2"/>
              </a:rPr>
              <a:t> The above steps are repeated. Any</a:t>
            </a:r>
            <a:r>
              <a:rPr lang="en-US" b="0" i="0" u="none" strike="noStrike" dirty="0">
                <a:latin typeface="CIDFont+F2"/>
              </a:rPr>
              <a:t> </a:t>
            </a:r>
            <a:r>
              <a:rPr lang="en-US" b="0" i="0" u="none" strike="noStrike" baseline="0" dirty="0">
                <a:latin typeface="CIDFont+F2"/>
              </a:rPr>
              <a:t>transaction not included in the block are saved for next cycle.</a:t>
            </a:r>
            <a:endParaRPr lang="en-US" dirty="0"/>
          </a:p>
        </p:txBody>
      </p:sp>
      <p:pic>
        <p:nvPicPr>
          <p:cNvPr id="8198" name="Picture 6" descr="Image result for Mining Pool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353956"/>
              </a:clrFrom>
              <a:clrTo>
                <a:srgbClr val="35395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623" y="182289"/>
            <a:ext cx="3324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BC6A8F-F80A-4319-901E-FA2ECA49DB13}"/>
              </a:ext>
            </a:extLst>
          </p:cNvPr>
          <p:cNvSpPr/>
          <p:nvPr/>
        </p:nvSpPr>
        <p:spPr>
          <a:xfrm>
            <a:off x="4718503" y="3401310"/>
            <a:ext cx="2244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baseline="0" dirty="0">
                <a:latin typeface="CIDFont+F1"/>
              </a:rPr>
              <a:t>Mining Pools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46EA6-76CB-453B-99EB-205E0300EA10}"/>
              </a:ext>
            </a:extLst>
          </p:cNvPr>
          <p:cNvSpPr/>
          <p:nvPr/>
        </p:nvSpPr>
        <p:spPr>
          <a:xfrm>
            <a:off x="877808" y="4201899"/>
            <a:ext cx="108225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CIDFont+F2"/>
              </a:rPr>
              <a:t>Mining pools are created to solve this problem.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u="none" strike="noStrike" baseline="0" dirty="0">
              <a:latin typeface="CIDFont+F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CIDFont+F2"/>
              </a:rPr>
              <a:t> It</a:t>
            </a:r>
            <a:r>
              <a:rPr lang="en-US" b="0" i="0" u="none" strike="noStrike" dirty="0">
                <a:latin typeface="CIDFont+F2"/>
              </a:rPr>
              <a:t> </a:t>
            </a:r>
            <a:r>
              <a:rPr lang="en-US" b="0" i="0" u="none" strike="noStrike" baseline="0" dirty="0">
                <a:latin typeface="CIDFont+F2"/>
              </a:rPr>
              <a:t>means pooling of resources by miners, who share their processing power</a:t>
            </a:r>
          </a:p>
          <a:p>
            <a:r>
              <a:rPr lang="en-US" b="0" i="0" u="none" strike="noStrike" baseline="0" dirty="0">
                <a:latin typeface="CIDFont+F2"/>
              </a:rPr>
              <a:t>     over a network, to split the reward equally among everyone in the pool,</a:t>
            </a:r>
          </a:p>
          <a:p>
            <a:r>
              <a:rPr lang="en-US" b="0" i="0" u="none" strike="noStrike" baseline="0" dirty="0">
                <a:latin typeface="CIDFont+F2"/>
              </a:rPr>
              <a:t>     according to the amount of work they contribute to the probability of</a:t>
            </a:r>
          </a:p>
          <a:p>
            <a:r>
              <a:rPr lang="en-US" b="0" i="0" u="none" strike="noStrike" baseline="0" dirty="0">
                <a:latin typeface="CIDFont+F2"/>
              </a:rPr>
              <a:t>     finding a block.</a:t>
            </a:r>
          </a:p>
        </p:txBody>
      </p:sp>
    </p:spTree>
    <p:extLst>
      <p:ext uri="{BB962C8B-B14F-4D97-AF65-F5344CB8AC3E}">
        <p14:creationId xmlns:p14="http://schemas.microsoft.com/office/powerpoint/2010/main" val="17289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8084" y="423861"/>
            <a:ext cx="4644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baseline="0" dirty="0">
                <a:latin typeface="CIDFont+F2"/>
              </a:rPr>
              <a:t>Conclusion and Future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83710" y="1299625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baseline="0" dirty="0">
                <a:latin typeface="CIDFont+F1"/>
              </a:rPr>
              <a:t>Future of </a:t>
            </a:r>
            <a:r>
              <a:rPr lang="en-US" sz="2800" b="0" i="0" u="none" strike="noStrike" baseline="0" dirty="0" err="1">
                <a:latin typeface="CIDFont+F1"/>
              </a:rPr>
              <a:t>Cryptocurrency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48742" y="2113834"/>
            <a:ext cx="10358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world is clearly divided when it comes to </a:t>
            </a:r>
            <a:r>
              <a:rPr lang="en-US" sz="2400" dirty="0" err="1"/>
              <a:t>cryptocurrencies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On one side are supporters such as Bill Gates, Al Gore and Richard Branson, who say that </a:t>
            </a:r>
            <a:r>
              <a:rPr lang="en-US" sz="2400" dirty="0" err="1"/>
              <a:t>cryptocurrencies</a:t>
            </a:r>
            <a:r>
              <a:rPr lang="en-US" sz="2400" dirty="0"/>
              <a:t> are better than regular currencies.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future, there’s going to be a conflict between regulation and anonymity.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Since several </a:t>
            </a:r>
            <a:r>
              <a:rPr lang="en-US" sz="2400" dirty="0" err="1"/>
              <a:t>cryptocurrencies</a:t>
            </a:r>
            <a:r>
              <a:rPr lang="en-US" sz="2400" dirty="0"/>
              <a:t> have been linked with terrorist attacks, governments would want to regulate how </a:t>
            </a:r>
            <a:r>
              <a:rPr lang="en-US" sz="2400" dirty="0" err="1"/>
              <a:t>cryptocurrencies</a:t>
            </a:r>
            <a:r>
              <a:rPr lang="en-US" sz="2400" dirty="0"/>
              <a:t>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main emphasis of </a:t>
            </a:r>
            <a:r>
              <a:rPr lang="en-US" sz="2400" dirty="0" err="1"/>
              <a:t>cryptocurrencies</a:t>
            </a:r>
            <a:r>
              <a:rPr lang="en-US" sz="2400" dirty="0"/>
              <a:t> is to ensure that users remain anonymous.</a:t>
            </a:r>
            <a:endParaRPr lang="en-US" sz="2400" b="0" i="0" u="none" strike="noStrike" baseline="0" dirty="0">
              <a:latin typeface="CIDFont+F2"/>
            </a:endParaRPr>
          </a:p>
        </p:txBody>
      </p:sp>
      <p:sp>
        <p:nvSpPr>
          <p:cNvPr id="5" name="AutoShape 2" descr="Image result for Future of Cryptocurren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Image result for Future of Cryptocurrenc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438B99"/>
              </a:clrFrom>
              <a:clrTo>
                <a:srgbClr val="438B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8" y="0"/>
            <a:ext cx="4133222" cy="211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6" descr="Image result for What is Cryptocurrency mining?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824249" y="770004"/>
            <a:ext cx="9680620" cy="541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1836" y="2408349"/>
            <a:ext cx="6709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8502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3354" y="295072"/>
            <a:ext cx="31742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0" u="none" strike="noStrike" baseline="0" dirty="0">
                <a:latin typeface="CIDFont+F1"/>
              </a:rPr>
              <a:t>Introduction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700804" y="1260988"/>
            <a:ext cx="4352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IDFont+F1"/>
              </a:rPr>
              <a:t>What is Cryptography?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804" y="2672879"/>
            <a:ext cx="10787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CIDFont+F2"/>
              </a:rPr>
              <a:t>Cryptography is a method of using encryption and decryption to</a:t>
            </a:r>
            <a:r>
              <a:rPr lang="en-US" sz="2000" b="0" i="0" u="none" strike="noStrike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secure</a:t>
            </a:r>
            <a:r>
              <a:rPr lang="en-US" sz="2000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communication in the presence of third parties with ill intent—that is,</a:t>
            </a:r>
            <a:r>
              <a:rPr lang="en-US" sz="2000" b="0" i="0" u="none" strike="noStrike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third parties who want to steal your data or</a:t>
            </a:r>
            <a:r>
              <a:rPr lang="en-US" sz="2000" b="0" i="0" u="none" strike="noStrike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eavesdrop on your</a:t>
            </a:r>
            <a:r>
              <a:rPr lang="en-US" sz="2000" b="0" i="0" u="none" strike="noStrike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conversation.</a:t>
            </a:r>
          </a:p>
          <a:p>
            <a:endParaRPr lang="en-US" sz="2000" b="0" i="0" u="none" strike="noStrike" baseline="0" dirty="0">
              <a:latin typeface="CIDFont+F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CIDFont+F2"/>
              </a:rPr>
              <a:t> Cryptography uses computational algorithms such as</a:t>
            </a:r>
            <a:r>
              <a:rPr lang="en-US" sz="2000" b="0" i="0" u="none" strike="noStrike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SHA-256, which is the hashing</a:t>
            </a:r>
            <a:r>
              <a:rPr lang="en-US" sz="2000" b="0" i="0" u="none" strike="noStrike" dirty="0">
                <a:latin typeface="CIDFont+F2"/>
              </a:rPr>
              <a:t>   </a:t>
            </a:r>
            <a:r>
              <a:rPr lang="en-US" sz="2000" b="0" i="0" u="none" strike="noStrike" baseline="0" dirty="0">
                <a:latin typeface="CIDFont+F2"/>
              </a:rPr>
              <a:t>algorithm that </a:t>
            </a:r>
            <a:r>
              <a:rPr lang="en-US" sz="2000" b="0" i="0" u="none" strike="noStrike" baseline="0" dirty="0" err="1">
                <a:latin typeface="CIDFont+F2"/>
              </a:rPr>
              <a:t>Bitcoin</a:t>
            </a:r>
            <a:r>
              <a:rPr lang="en-US" sz="2000" b="0" i="0" u="none" strike="noStrike" baseline="0" dirty="0">
                <a:latin typeface="CIDFont+F2"/>
              </a:rPr>
              <a:t> uses;</a:t>
            </a:r>
            <a:r>
              <a:rPr lang="en-US" sz="2000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a public </a:t>
            </a:r>
            <a:r>
              <a:rPr lang="en-US" sz="2000" b="0" i="0" u="none" strike="noStrike" baseline="0" dirty="0" err="1">
                <a:latin typeface="CIDFont+F2"/>
              </a:rPr>
              <a:t>key,which</a:t>
            </a:r>
            <a:r>
              <a:rPr lang="en-US" sz="2000" b="0" i="0" u="none" strike="noStrike" baseline="0" dirty="0">
                <a:latin typeface="CIDFont+F2"/>
              </a:rPr>
              <a:t> is like a digital identity of the user shared </a:t>
            </a:r>
          </a:p>
          <a:p>
            <a:r>
              <a:rPr lang="en-US" sz="2000" dirty="0">
                <a:latin typeface="CIDFont+F2"/>
              </a:rPr>
              <a:t>    </a:t>
            </a:r>
            <a:r>
              <a:rPr lang="en-US" sz="2000" b="0" i="0" u="none" strike="noStrike" baseline="0" dirty="0">
                <a:latin typeface="CIDFont+F2"/>
              </a:rPr>
              <a:t>with</a:t>
            </a:r>
            <a:r>
              <a:rPr lang="en-US" sz="2000" b="0" i="0" u="none" strike="noStrike" dirty="0">
                <a:latin typeface="CIDFont+F2"/>
              </a:rPr>
              <a:t> </a:t>
            </a:r>
            <a:r>
              <a:rPr lang="en-US" sz="2000" b="0" i="0" u="none" strike="noStrike" baseline="0" dirty="0" err="1">
                <a:latin typeface="CIDFont+F2"/>
              </a:rPr>
              <a:t>everyone;and</a:t>
            </a:r>
            <a:r>
              <a:rPr lang="en-US" sz="2000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a</a:t>
            </a:r>
            <a:r>
              <a:rPr lang="en-US" sz="2000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private key, which is a digital signature of the</a:t>
            </a:r>
            <a:r>
              <a:rPr lang="en-US" sz="2000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user that is kept</a:t>
            </a:r>
            <a:r>
              <a:rPr lang="en-US" sz="2000" b="0" i="0" u="none" strike="noStrike" dirty="0">
                <a:latin typeface="CIDFont+F2"/>
              </a:rPr>
              <a:t> hidden.</a:t>
            </a:r>
            <a:endParaRPr lang="en-US" dirty="0"/>
          </a:p>
        </p:txBody>
      </p:sp>
      <p:pic>
        <p:nvPicPr>
          <p:cNvPr id="1028" name="Picture 4" descr="Image result for cryptograph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4" b="6633"/>
          <a:stretch/>
        </p:blipFill>
        <p:spPr bwMode="auto">
          <a:xfrm>
            <a:off x="8510445" y="149515"/>
            <a:ext cx="3468344" cy="192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cryptography"/>
          <p:cNvSpPr>
            <a:spLocks noChangeAspect="1" noChangeArrowheads="1"/>
          </p:cNvSpPr>
          <p:nvPr/>
        </p:nvSpPr>
        <p:spPr bwMode="auto">
          <a:xfrm>
            <a:off x="155575" y="-754063"/>
            <a:ext cx="29146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320" y="526892"/>
            <a:ext cx="46714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IDFont+F1"/>
              </a:rPr>
              <a:t>What is </a:t>
            </a:r>
            <a:r>
              <a:rPr lang="en-US" sz="3200" dirty="0" err="1">
                <a:latin typeface="CIDFont+F1"/>
              </a:rPr>
              <a:t>Cryptocurrency</a:t>
            </a:r>
            <a:r>
              <a:rPr lang="en-US" sz="3200" dirty="0">
                <a:latin typeface="CIDFont+F1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0867" y="1692121"/>
            <a:ext cx="9727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CIDFont+F2"/>
              </a:rPr>
              <a:t>A </a:t>
            </a:r>
            <a:r>
              <a:rPr lang="en-US" sz="2000" b="0" i="0" u="none" strike="noStrike" baseline="0" dirty="0" err="1">
                <a:latin typeface="CIDFont+F2"/>
              </a:rPr>
              <a:t>cryptocurrency</a:t>
            </a:r>
            <a:r>
              <a:rPr lang="en-US" sz="2000" b="0" i="0" u="none" strike="noStrike" baseline="0" dirty="0">
                <a:latin typeface="CIDFont+F2"/>
              </a:rPr>
              <a:t> is a digital or virtual currency that is meant to be a</a:t>
            </a:r>
          </a:p>
          <a:p>
            <a:r>
              <a:rPr lang="en-US" sz="2000" b="0" i="0" u="none" strike="noStrike" baseline="0" dirty="0">
                <a:latin typeface="CIDFont+F2"/>
              </a:rPr>
              <a:t>     medium of exchanges.</a:t>
            </a:r>
          </a:p>
          <a:p>
            <a:endParaRPr lang="en-US" sz="2000" dirty="0">
              <a:latin typeface="CIDFont+F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IDFont+F2"/>
              </a:rPr>
              <a:t>I</a:t>
            </a:r>
            <a:r>
              <a:rPr lang="en-US" sz="2000" b="0" i="0" u="none" strike="noStrike" baseline="0" dirty="0">
                <a:latin typeface="CIDFont+F2"/>
              </a:rPr>
              <a:t>t is quite similar to real-world currency, except it</a:t>
            </a:r>
          </a:p>
          <a:p>
            <a:r>
              <a:rPr lang="en-US" sz="2000" b="0" i="0" u="none" strike="noStrike" baseline="0" dirty="0">
                <a:latin typeface="CIDFont+F2"/>
              </a:rPr>
              <a:t>    does not have any physical embodiment, and it uses cryptography to</a:t>
            </a:r>
          </a:p>
          <a:p>
            <a:r>
              <a:rPr lang="en-US" sz="2000" b="0" i="0" u="none" strike="noStrike" baseline="0" dirty="0">
                <a:latin typeface="CIDFont+F2"/>
              </a:rPr>
              <a:t>    work.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0320" y="3919179"/>
            <a:ext cx="3876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IDFont+F1"/>
              </a:rPr>
              <a:t>What is </a:t>
            </a:r>
            <a:r>
              <a:rPr lang="en-US" sz="3200" dirty="0" err="1">
                <a:latin typeface="CIDFont+F1"/>
              </a:rPr>
              <a:t>Blockchain</a:t>
            </a:r>
            <a:r>
              <a:rPr lang="en-US" sz="3200" dirty="0">
                <a:latin typeface="CIDFont+F1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0867" y="4928957"/>
            <a:ext cx="8208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>
                <a:latin typeface="CIDFont+F2"/>
              </a:rPr>
              <a:t>Blockchain</a:t>
            </a:r>
            <a:r>
              <a:rPr lang="en-US" sz="2000" b="0" i="0" u="none" strike="noStrike" baseline="0" dirty="0">
                <a:latin typeface="CIDFont+F2"/>
              </a:rPr>
              <a:t> is a system of recording information in a way that</a:t>
            </a:r>
          </a:p>
          <a:p>
            <a:r>
              <a:rPr lang="en-US" sz="2000" b="0" i="0" u="none" strike="noStrike" baseline="0" dirty="0">
                <a:latin typeface="CIDFont+F2"/>
              </a:rPr>
              <a:t>     makes it difficult or impossible to change, hack, or cheat the</a:t>
            </a:r>
          </a:p>
          <a:p>
            <a:r>
              <a:rPr lang="en-US" sz="2000" b="0" i="0" u="none" strike="noStrike" baseline="0" dirty="0">
                <a:latin typeface="CIDFont+F2"/>
              </a:rPr>
              <a:t>     system.</a:t>
            </a:r>
            <a:endParaRPr lang="en-US" sz="2000" dirty="0"/>
          </a:p>
        </p:txBody>
      </p:sp>
      <p:pic>
        <p:nvPicPr>
          <p:cNvPr id="2050" name="Picture 2" descr="Image result for Cryptocurrenc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06" y="0"/>
            <a:ext cx="3112394" cy="17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lock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5257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961" y="552648"/>
            <a:ext cx="8633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baseline="0" dirty="0">
                <a:latin typeface="CIDFont+F1"/>
              </a:rPr>
              <a:t>Traditional Currencies </a:t>
            </a:r>
            <a:r>
              <a:rPr lang="en-US" sz="3200" b="1" i="0" u="none" strike="noStrike" baseline="0" dirty="0" err="1">
                <a:latin typeface="CIDFont+F1"/>
              </a:rPr>
              <a:t>Vs</a:t>
            </a:r>
            <a:r>
              <a:rPr lang="en-US" sz="3200" b="1" i="0" u="none" strike="noStrike" baseline="0" dirty="0">
                <a:latin typeface="CIDFont+F1"/>
              </a:rPr>
              <a:t> </a:t>
            </a:r>
            <a:r>
              <a:rPr lang="en-US" sz="3200" b="1" i="0" u="none" strike="noStrike" baseline="0" dirty="0" err="1">
                <a:latin typeface="CIDFont+F1"/>
              </a:rPr>
              <a:t>Cryptocurrencies</a:t>
            </a:r>
            <a:endParaRPr lang="en-US" sz="3200" b="1" dirty="0"/>
          </a:p>
        </p:txBody>
      </p:sp>
      <p:pic>
        <p:nvPicPr>
          <p:cNvPr id="4098" name="Picture 2" descr="Image result for Traditional Currencies Vs Cryptocurrenci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12" y="5253893"/>
            <a:ext cx="3065171" cy="160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3910" y="1756063"/>
            <a:ext cx="24641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Iskoola Pot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Iskoola Pota"/>
              </a:rPr>
              <a:t>Anonymity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3910" y="2374703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Iskoola Pot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Iskoola Pota"/>
              </a:rPr>
              <a:t>Flexibility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910" y="2993343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Iskoola Pot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Iskoola Pota"/>
              </a:rPr>
              <a:t>No fraudulent activity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3910" y="3637465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Iskoola Pot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Iskoola Pota"/>
              </a:rPr>
              <a:t>Reduced cost </a:t>
            </a:r>
          </a:p>
        </p:txBody>
      </p:sp>
    </p:spTree>
    <p:extLst>
      <p:ext uri="{BB962C8B-B14F-4D97-AF65-F5344CB8AC3E}">
        <p14:creationId xmlns:p14="http://schemas.microsoft.com/office/powerpoint/2010/main" val="337582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898" y="633091"/>
            <a:ext cx="8864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baseline="0" dirty="0">
                <a:latin typeface="CIDFont+F1"/>
              </a:rPr>
              <a:t>What means </a:t>
            </a:r>
            <a:r>
              <a:rPr lang="en-US" sz="2400" b="1" i="0" u="none" strike="noStrike" baseline="0" dirty="0" err="1">
                <a:latin typeface="CIDFont+F1"/>
              </a:rPr>
              <a:t>Cryptocurrency</a:t>
            </a:r>
            <a:r>
              <a:rPr lang="en-US" sz="2400" b="1" i="0" u="none" strike="noStrike" baseline="0" dirty="0">
                <a:latin typeface="CIDFont+F1"/>
              </a:rPr>
              <a:t> mining and Who are the Minors?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695718" y="2310099"/>
            <a:ext cx="9032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>
                <a:latin typeface="CIDFont+F2"/>
              </a:rPr>
              <a:t>Cryptocurrency</a:t>
            </a:r>
            <a:r>
              <a:rPr lang="en-US" sz="2000" b="0" i="0" u="none" strike="noStrike" baseline="0" dirty="0">
                <a:latin typeface="CIDFont+F2"/>
              </a:rPr>
              <a:t> mining is the process in which transactions between</a:t>
            </a:r>
          </a:p>
          <a:p>
            <a:r>
              <a:rPr lang="en-US" sz="2000" b="0" i="0" u="none" strike="noStrike" baseline="0" dirty="0">
                <a:latin typeface="CIDFont+F2"/>
              </a:rPr>
              <a:t>    users are verified and added to the </a:t>
            </a:r>
            <a:r>
              <a:rPr lang="en-US" sz="2000" b="0" i="0" u="none" strike="noStrike" baseline="0" dirty="0" err="1">
                <a:latin typeface="CIDFont+F2"/>
              </a:rPr>
              <a:t>blockchain</a:t>
            </a:r>
            <a:r>
              <a:rPr lang="en-US" sz="2000" b="0" i="0" u="none" strike="noStrike" baseline="0" dirty="0">
                <a:latin typeface="CIDFont+F2"/>
              </a:rPr>
              <a:t> public ledger. </a:t>
            </a:r>
          </a:p>
          <a:p>
            <a:endParaRPr lang="en-US" sz="2000" dirty="0">
              <a:latin typeface="CIDFont+F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CIDFont+F2"/>
              </a:rPr>
              <a:t>The process</a:t>
            </a:r>
            <a:r>
              <a:rPr lang="en-US" sz="2000" b="0" i="0" u="none" strike="noStrike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of mining is also responsible for introducing new coins into the existing</a:t>
            </a:r>
            <a:r>
              <a:rPr lang="en-US" sz="2000" b="0" i="0" u="none" strike="noStrike" dirty="0">
                <a:latin typeface="CIDFont+F2"/>
              </a:rPr>
              <a:t> </a:t>
            </a:r>
            <a:r>
              <a:rPr lang="en-US" sz="2000" b="0" i="0" u="none" strike="noStrike" baseline="0" dirty="0">
                <a:latin typeface="CIDFont+F2"/>
              </a:rPr>
              <a:t>circulating supply and is one of the key elements that allow</a:t>
            </a:r>
          </a:p>
          <a:p>
            <a:r>
              <a:rPr lang="en-US" sz="2000" b="0" i="0" u="none" strike="noStrike" baseline="0" dirty="0">
                <a:latin typeface="CIDFont+F2"/>
              </a:rPr>
              <a:t>    </a:t>
            </a:r>
            <a:r>
              <a:rPr lang="en-US" sz="2000" b="0" i="0" u="none" strike="noStrike" baseline="0" dirty="0" err="1">
                <a:latin typeface="CIDFont+F2"/>
              </a:rPr>
              <a:t>cryptocurrencies</a:t>
            </a:r>
            <a:r>
              <a:rPr lang="en-US" sz="2000" b="0" i="0" u="none" strike="noStrike" baseline="0" dirty="0">
                <a:latin typeface="CIDFont+F2"/>
              </a:rPr>
              <a:t> to work as a peer-to-peer-decentralized network,</a:t>
            </a:r>
          </a:p>
          <a:p>
            <a:r>
              <a:rPr lang="en-US" sz="2000" b="0" i="0" u="none" strike="noStrike" baseline="0" dirty="0">
                <a:latin typeface="CIDFont+F2"/>
              </a:rPr>
              <a:t>    without the need for a third-party central authority.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5612" y="784469"/>
            <a:ext cx="4902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dirty="0">
                <a:latin typeface="CIDFont+F1"/>
              </a:rPr>
              <a:t>Features of </a:t>
            </a:r>
            <a:r>
              <a:rPr lang="en-US" sz="2800" b="1" i="0" u="none" strike="noStrike" baseline="0" dirty="0" err="1">
                <a:latin typeface="CIDFont+F1"/>
              </a:rPr>
              <a:t>Cryptocurrency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810973" y="2541344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i="0" u="none" strike="noStrike" baseline="0" dirty="0">
                <a:latin typeface="CIDFont+F1"/>
              </a:rPr>
              <a:t>They only exist Digital Environment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810973" y="3041203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IDFont+F1"/>
              </a:rPr>
              <a:t>2)  Operate with decentralized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0973" y="3541062"/>
            <a:ext cx="487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IDFont+F1"/>
              </a:rPr>
              <a:t>3)  Part of a Peer-To-Peer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0973" y="4040921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IDFont+F1"/>
              </a:rPr>
              <a:t>4)  Use Encryption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0973" y="4548197"/>
            <a:ext cx="6982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IDFont+F1"/>
              </a:rPr>
              <a:t>5)  Transaction are permanent Cannot be Undone</a:t>
            </a:r>
          </a:p>
        </p:txBody>
      </p:sp>
      <p:pic>
        <p:nvPicPr>
          <p:cNvPr id="3074" name="Picture 2" descr="Image result for Features of Cryptocurrency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18162C"/>
              </a:clrFrom>
              <a:clrTo>
                <a:srgbClr val="18162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-8095" r="1279" b="1"/>
          <a:stretch/>
        </p:blipFill>
        <p:spPr bwMode="auto">
          <a:xfrm>
            <a:off x="7675808" y="5055473"/>
            <a:ext cx="4512675" cy="16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5643" y="385225"/>
            <a:ext cx="71112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0" u="none" strike="noStrike" baseline="0" dirty="0">
                <a:latin typeface="CIDFont+F1"/>
              </a:rPr>
              <a:t>Benefits of </a:t>
            </a:r>
            <a:r>
              <a:rPr lang="en-US" sz="4000" b="1" i="0" u="none" strike="noStrike" baseline="0" dirty="0" err="1">
                <a:latin typeface="CIDFont+F1"/>
              </a:rPr>
              <a:t>Cryptocurrency</a:t>
            </a:r>
            <a:r>
              <a:rPr lang="en-US" sz="4000" b="1" i="0" u="none" strike="noStrike" baseline="0" dirty="0">
                <a:latin typeface="CIDFont+F1"/>
              </a:rPr>
              <a:t>?</a:t>
            </a:r>
            <a:endParaRPr lang="en-US" sz="4000" b="1" dirty="0"/>
          </a:p>
        </p:txBody>
      </p:sp>
      <p:pic>
        <p:nvPicPr>
          <p:cNvPr id="5122" name="Picture 2" descr="Image result for Benefits of Cryptocurrency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534352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0526" y="1808032"/>
            <a:ext cx="93414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CIDFont+F2"/>
              </a:rPr>
              <a:t>International </a:t>
            </a:r>
            <a:r>
              <a:rPr lang="en-US" sz="2000" b="0" i="0" u="none" strike="noStrike" baseline="0" dirty="0" err="1">
                <a:latin typeface="CIDFont+F2"/>
              </a:rPr>
              <a:t>cryptocurrency</a:t>
            </a:r>
            <a:r>
              <a:rPr lang="en-US" sz="2000" b="0" i="0" u="none" strike="noStrike" baseline="0" dirty="0">
                <a:latin typeface="CIDFont+F2"/>
              </a:rPr>
              <a:t> transactions are faster than wire transfers</a:t>
            </a:r>
          </a:p>
          <a:p>
            <a:r>
              <a:rPr lang="en-US" sz="2000" b="0" i="0" u="none" strike="noStrike" baseline="0" dirty="0">
                <a:latin typeface="CIDFont+F2"/>
              </a:rPr>
              <a:t>     too. </a:t>
            </a:r>
          </a:p>
          <a:p>
            <a:endParaRPr lang="en-US" sz="2000" dirty="0">
              <a:latin typeface="CIDFont+F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CIDFont+F2"/>
              </a:rPr>
              <a:t>Wire transfers take about half a day for the money to be moved</a:t>
            </a:r>
          </a:p>
          <a:p>
            <a:r>
              <a:rPr lang="en-US" sz="2000" b="0" i="0" u="none" strike="noStrike" baseline="0" dirty="0">
                <a:latin typeface="CIDFont+F2"/>
              </a:rPr>
              <a:t>     from one place to another. With </a:t>
            </a:r>
            <a:r>
              <a:rPr lang="en-US" sz="2000" b="0" i="0" u="none" strike="noStrike" baseline="0" dirty="0" err="1">
                <a:latin typeface="CIDFont+F2"/>
              </a:rPr>
              <a:t>cryptocurrencies</a:t>
            </a:r>
            <a:r>
              <a:rPr lang="en-US" sz="2000" b="0" i="0" u="none" strike="noStrike" baseline="0" dirty="0">
                <a:latin typeface="CIDFont+F2"/>
              </a:rPr>
              <a:t>, transactions take only</a:t>
            </a:r>
          </a:p>
          <a:p>
            <a:r>
              <a:rPr lang="en-US" sz="2000" b="0" i="0" u="none" strike="noStrike" baseline="0" dirty="0">
                <a:latin typeface="CIDFont+F2"/>
              </a:rPr>
              <a:t>     a matter of minutes or even seconds.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652" y="462498"/>
            <a:ext cx="8989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0" u="none" strike="noStrike" baseline="0" dirty="0" err="1">
                <a:latin typeface="CIDFont+F1"/>
              </a:rPr>
              <a:t>Cryptocurrency</a:t>
            </a:r>
            <a:r>
              <a:rPr lang="en-US" sz="4000" b="1" i="0" u="none" strike="noStrike" baseline="0" dirty="0">
                <a:latin typeface="CIDFont+F1"/>
              </a:rPr>
              <a:t> Mining and Process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607973" y="1750385"/>
            <a:ext cx="5992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0" u="none" strike="noStrike" baseline="0" dirty="0">
                <a:latin typeface="CIDFont+F1"/>
              </a:rPr>
              <a:t>What is </a:t>
            </a:r>
            <a:r>
              <a:rPr lang="en-US" sz="3200" i="0" u="none" strike="noStrike" baseline="0" dirty="0" err="1">
                <a:latin typeface="CIDFont+F1"/>
              </a:rPr>
              <a:t>Cryptocurrency</a:t>
            </a:r>
            <a:r>
              <a:rPr lang="en-US" sz="3200" i="0" u="none" strike="noStrike" baseline="0" dirty="0">
                <a:latin typeface="CIDFont+F1"/>
              </a:rPr>
              <a:t> mining?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62130" y="2915161"/>
            <a:ext cx="9521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The </a:t>
            </a:r>
            <a:r>
              <a:rPr lang="en-US" b="0" i="0" u="none" strike="noStrike" baseline="0" dirty="0" err="1">
                <a:solidFill>
                  <a:srgbClr val="231F20"/>
                </a:solidFill>
                <a:latin typeface="CIDFont+F1"/>
              </a:rPr>
              <a:t>Bitcoin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 software runs on a powerful computer called node. </a:t>
            </a:r>
          </a:p>
          <a:p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It also helps in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transmitting the information over the distributed network.</a:t>
            </a:r>
          </a:p>
          <a:p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The transactions are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propagated over the network through nodes which are known to it, which in turn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will spread it further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130" y="4787823"/>
            <a:ext cx="9247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The mining is the process of finding the valid block.</a:t>
            </a:r>
          </a:p>
          <a:p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 Anyone who has access to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internet can become a miner.</a:t>
            </a:r>
            <a:endParaRPr lang="en-US" dirty="0"/>
          </a:p>
        </p:txBody>
      </p:sp>
      <p:sp>
        <p:nvSpPr>
          <p:cNvPr id="7" name="AutoShape 4" descr="Image result for What is Cryptocurrency mining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Image result for What is Cryptocurrency mining?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39" y="4593999"/>
            <a:ext cx="3351461" cy="22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7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942" y="539771"/>
            <a:ext cx="5282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u="none" strike="noStrike" baseline="0" dirty="0">
                <a:latin typeface="CIDFont+F1"/>
              </a:rPr>
              <a:t>What is </a:t>
            </a:r>
            <a:r>
              <a:rPr lang="en-US" sz="2800" i="0" u="none" strike="noStrike" baseline="0" dirty="0" err="1">
                <a:latin typeface="CIDFont+F1"/>
              </a:rPr>
              <a:t>Cryptocurrency</a:t>
            </a:r>
            <a:r>
              <a:rPr lang="en-US" sz="2800" i="0" u="none" strike="noStrike" baseline="0" dirty="0">
                <a:latin typeface="CIDFont+F1"/>
              </a:rPr>
              <a:t> mining?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04942" y="1646529"/>
            <a:ext cx="10879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CIDFont+F1"/>
              </a:rPr>
              <a:t>M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iners are competing with each other to find the desired solution, which is based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on the cryptographic puzzle.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Once the desired solution is found, the miner adds the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block to the </a:t>
            </a:r>
            <a:r>
              <a:rPr lang="en-US" b="0" i="0" u="none" strike="noStrike" baseline="0" dirty="0" err="1">
                <a:solidFill>
                  <a:srgbClr val="231F20"/>
                </a:solidFill>
                <a:latin typeface="CIDFont+F1"/>
              </a:rPr>
              <a:t>blockchain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The miner in turn is rewarded by certain number of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 err="1">
                <a:solidFill>
                  <a:srgbClr val="231F20"/>
                </a:solidFill>
                <a:latin typeface="CIDFont+F1"/>
              </a:rPr>
              <a:t>Bitcoins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baseline="0" dirty="0" err="1">
                <a:solidFill>
                  <a:srgbClr val="231F20"/>
                </a:solidFill>
                <a:latin typeface="CIDFont+F1"/>
              </a:rPr>
              <a:t>Bitcoin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 can be generated if and only of the miner solves the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cryptographic puzzle.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The difficulty of solving the puzzle increases and the reward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in term of </a:t>
            </a:r>
            <a:r>
              <a:rPr lang="en-US" b="0" i="0" u="none" strike="noStrike" baseline="0" dirty="0" err="1">
                <a:solidFill>
                  <a:srgbClr val="231F20"/>
                </a:solidFill>
                <a:latin typeface="CIDFont+F1"/>
              </a:rPr>
              <a:t>Bitcoin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 decreases over the period.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The number of </a:t>
            </a:r>
            <a:r>
              <a:rPr lang="en-US" b="0" i="0" u="none" strike="noStrike" baseline="0" dirty="0" err="1">
                <a:solidFill>
                  <a:srgbClr val="231F20"/>
                </a:solidFill>
                <a:latin typeface="CIDFont+F1"/>
              </a:rPr>
              <a:t>Bitcoin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 that can be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generated in a given amount of time cannot exceed a specific amount.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CIDFont+F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The more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the hardware capability to solve the puzzle, the more will be the cost of</a:t>
            </a:r>
            <a:r>
              <a:rPr lang="en-US" b="0" i="0" u="none" strike="noStrike" dirty="0">
                <a:solidFill>
                  <a:srgbClr val="231F20"/>
                </a:solidFill>
                <a:latin typeface="CIDFont+F1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CIDFont+F1"/>
              </a:rPr>
              <a:t>mining</a:t>
            </a:r>
            <a:endParaRPr lang="en-US" dirty="0"/>
          </a:p>
        </p:txBody>
      </p:sp>
      <p:pic>
        <p:nvPicPr>
          <p:cNvPr id="9218" name="Picture 2" descr="Image result for Mining P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327" y="158443"/>
            <a:ext cx="35433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3487-26CD-40E0-A748-3021E1F444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801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CIDFont+F1</vt:lpstr>
      <vt:lpstr>CIDFont+F2</vt:lpstr>
      <vt:lpstr>Iskoola Pota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rangikalanka@gmail.com</dc:creator>
  <cp:lastModifiedBy>kasun buddika</cp:lastModifiedBy>
  <cp:revision>20</cp:revision>
  <dcterms:created xsi:type="dcterms:W3CDTF">2021-02-21T11:29:28Z</dcterms:created>
  <dcterms:modified xsi:type="dcterms:W3CDTF">2021-03-01T17:14:44Z</dcterms:modified>
</cp:coreProperties>
</file>