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1C5-92ED-3F48-BA06-0CE1F061A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8778A-FC10-804C-8E6A-AE7FE4A12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235A-470E-5F4E-8E1E-40CC6A7A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0C1C-63A1-AA44-8D70-FBBB3C05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2D3D-61BE-8548-A766-085CC2B0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849F-7184-7747-9623-61A26DA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9BFAB-212D-2741-A8CF-3DA72C24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222D-246F-294C-BC42-2D89F40A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18D56-8177-DF4D-8DB2-92B46AF3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FA8E-E4D1-454F-89F9-A01442C5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3E343-FBBE-5148-911B-E690EB058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58D77-F8BE-844F-B49B-8D30B868C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4056-4237-1648-B060-C0214582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4BA8-8BEB-034A-9BA1-7EB7CA98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1995-7661-E642-8AF2-9C32C390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7051-6FFE-8C49-AA1C-A938AA2A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7DDC-4950-0046-ACEB-5AE8973C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8F481-CDCC-BF41-98A1-70319182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A117-6389-664F-93BB-3392EFBD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FA72-B1F0-E74D-B91C-97198FD5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6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D1EC-9BC6-8C49-928D-1F4E4BDD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A646-BE91-FB46-BC7E-700E71F6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A077-6B54-4746-9BCC-C9FEF76A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4D30-2941-C34F-9C99-A10F33DF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268C-3150-E544-8A2C-3D06B70F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89C5-49EB-804C-A61E-29A7A393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1F0-0F07-6848-9BFB-48F4C0E74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05C36-6FBE-014A-957B-8DF051EFB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D1EF1-F4D8-FC4A-A504-2D0A7F42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3DD9-3405-8E49-8B18-C01068DE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2F61-6AC5-EB48-B463-C0DF4A13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7B63-8F53-2C46-91A6-1179F897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7D76F-12DD-5B45-B6C4-DF1732F3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9E94D-609F-7244-AEFC-D41D4B670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EC44-FBBC-4941-911C-3288C2091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BBE1D-56F0-AD43-BA84-B075FDEAA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20F54-C96E-8644-9704-3874F8FC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E9F90-C9EA-EC4D-A64B-CB9FE3D6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1EB54-94C1-CE43-9BC1-D64072F2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77B1-9FA5-C942-AA6A-C8BC2EE0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2D83C-1AB6-A048-A33A-51C29163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7B414-7D5C-1E45-80EF-1DA49880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DF11E-60E6-664B-8005-0E70020D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FA40F-1764-B242-8E14-4403E547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D4AFB-CCE3-A440-AB63-E1F2491E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6D23-6430-DB40-B280-D352C89F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A262-BAB0-5C49-B1BF-CA838C5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358A-E9F1-D749-97A1-1A6AE360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BF85-A856-7448-8405-7D9D3C77A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FE42-8362-0142-AEB5-68B82F09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F8140-414B-524F-B0F1-D40630D1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EB18E-9431-C243-864F-7E748B88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D88A-54FB-3C40-BADC-819CE364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E5B50-3A1C-144D-B175-54C421CC5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0E356-0543-DD45-ABB1-C3FF8CB66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3123C-DC13-2843-BB3B-0C149777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9AC9-3610-C141-8734-8F07D8EC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40CC4-7CD5-3E49-B96C-C698CB6C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11211-B1B8-2940-95CF-DD797BE3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267E8-E354-C345-8C66-0814BD7A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AA3B-5F5F-A748-8CDC-115C68AF1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6EF1-5D21-B249-B314-8D8BC132F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6B7B-773B-D945-A15E-4BF42B0C4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uddyp450/RedLightRu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foramerica.org/" TargetMode="External"/><Relationship Id="rId2" Type="http://schemas.openxmlformats.org/officeDocument/2006/relationships/hyperlink" Target="https://www.howtotrainaproductmanager.com/wear-your-hats-for-better-decis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ew.sh/" TargetMode="External"/><Relationship Id="rId2" Type="http://schemas.openxmlformats.org/officeDocument/2006/relationships/hyperlink" Target="https://postgis.net/instal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hyperlink" Target="https://www.enterprisedb.com/downloads/postgres-postgresql-downloa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-education.psu.edu/spatialdb/node/195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hyperlink" Target="https://mrcc.illinois.edu/gismaps/pointsfromcsv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oofish32/postgis-geoco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is.net/docs/Geocode_Intersection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651A8-73E4-2445-8ECD-A72588855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70" y="2751125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RedLightRunners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1D2A7-E62A-4240-925D-0A429F1F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370" y="4113831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hlinkClick r:id="rId2"/>
              </a:rPr>
              <a:t>https://github.com/buddyp450/RedLightRunners</a:t>
            </a:r>
            <a:endParaRPr lang="en-US" sz="2000" dirty="0"/>
          </a:p>
          <a:p>
            <a:pPr algn="l"/>
            <a:r>
              <a:rPr lang="en-US" sz="2000" dirty="0"/>
              <a:t>Author: Buddy Patton</a:t>
            </a:r>
          </a:p>
        </p:txBody>
      </p:sp>
      <p:sp>
        <p:nvSpPr>
          <p:cNvPr id="19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Traffic light">
            <a:extLst>
              <a:ext uri="{FF2B5EF4-FFF2-40B4-BE49-F238E27FC236}">
                <a16:creationId xmlns:a16="http://schemas.microsoft.com/office/drawing/2014/main" id="{AB205A01-3258-2E4C-9C44-D26FDEE45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9F2344-0439-0A4D-AA04-6EF7BC86EE67}"/>
              </a:ext>
            </a:extLst>
          </p:cNvPr>
          <p:cNvSpPr/>
          <p:nvPr/>
        </p:nvSpPr>
        <p:spPr>
          <a:xfrm>
            <a:off x="9665204" y="1647730"/>
            <a:ext cx="694301" cy="694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9525-FBC8-E042-9B09-7AAC8E7F4BD7}"/>
              </a:ext>
            </a:extLst>
          </p:cNvPr>
          <p:cNvSpPr txBox="1"/>
          <p:nvPr/>
        </p:nvSpPr>
        <p:spPr>
          <a:xfrm>
            <a:off x="1481370" y="4840282"/>
            <a:ext cx="221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NTID:   cpauz</a:t>
            </a:r>
          </a:p>
        </p:txBody>
      </p:sp>
    </p:spTree>
    <p:extLst>
      <p:ext uri="{BB962C8B-B14F-4D97-AF65-F5344CB8AC3E}">
        <p14:creationId xmlns:p14="http://schemas.microsoft.com/office/powerpoint/2010/main" val="14589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348A-3FCD-5F4E-8B7C-97690624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4EF0-05D2-7547-AFF3-15CACDF9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Docker to utilize existing potential solutions</a:t>
            </a:r>
          </a:p>
          <a:p>
            <a:r>
              <a:rPr lang="en-US" dirty="0"/>
              <a:t>Ingest the preliminary CSV data into LAT/LNG geo-points and then visualize it (</a:t>
            </a:r>
            <a:r>
              <a:rPr lang="en-US" dirty="0" err="1"/>
              <a:t>OpenStreetmap</a:t>
            </a:r>
            <a:r>
              <a:rPr lang="en-US" dirty="0"/>
              <a:t> &lt;?&gt;)</a:t>
            </a:r>
          </a:p>
          <a:p>
            <a:r>
              <a:rPr lang="en-US" dirty="0"/>
              <a:t>Automate the ingestion process to consume as much data as possible</a:t>
            </a:r>
          </a:p>
          <a:p>
            <a:r>
              <a:rPr lang="en-US" dirty="0"/>
              <a:t>Convert repository to a docker image containing the </a:t>
            </a:r>
            <a:r>
              <a:rPr lang="en-US" dirty="0" err="1"/>
              <a:t>postgres</a:t>
            </a:r>
            <a:r>
              <a:rPr lang="en-US" dirty="0"/>
              <a:t>/</a:t>
            </a:r>
            <a:r>
              <a:rPr lang="en-US" dirty="0" err="1"/>
              <a:t>postgis</a:t>
            </a:r>
            <a:r>
              <a:rPr lang="en-US" dirty="0"/>
              <a:t> implementation along with </a:t>
            </a:r>
            <a:r>
              <a:rPr lang="en-US" dirty="0" err="1"/>
              <a:t>visualizatation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8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1B12-58CF-3942-BDC9-06C0660A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4FB2-6ECA-8B48-ACD1-5E4F8EF3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Wear your hats</a:t>
            </a:r>
            <a:r>
              <a:rPr lang="en-US" dirty="0"/>
              <a:t> (overheard at ADS table)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Code for America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2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F4DE-9D62-A04F-B1DA-1748F7A7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Greensboro - NC</a:t>
            </a:r>
            <a:endParaRPr lang="en-US" dirty="0"/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E6F7BDC-3D70-FA44-961A-9BF1EF6C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0A72-3E46-AA4F-B15A-DD4CC7A9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Some self observations:</a:t>
            </a:r>
          </a:p>
          <a:p>
            <a:r>
              <a:rPr lang="en-US" sz="2400"/>
              <a:t>Certain intersections are “known” to be more dangerous than others</a:t>
            </a:r>
          </a:p>
          <a:p>
            <a:r>
              <a:rPr lang="en-US" sz="2400"/>
              <a:t>Could it be because of a lack of traffic law enforcement?</a:t>
            </a:r>
          </a:p>
          <a:p>
            <a:r>
              <a:rPr lang="en-US" sz="2400"/>
              <a:t>What could I as a citizen do about it?</a:t>
            </a:r>
          </a:p>
        </p:txBody>
      </p:sp>
    </p:spTree>
    <p:extLst>
      <p:ext uri="{BB962C8B-B14F-4D97-AF65-F5344CB8AC3E}">
        <p14:creationId xmlns:p14="http://schemas.microsoft.com/office/powerpoint/2010/main" val="155327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6870-2056-D545-BDBE-E312EEF8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FOIA to the rescue! </a:t>
            </a:r>
            <a:br>
              <a:rPr lang="en-US" dirty="0"/>
            </a:br>
            <a:r>
              <a:rPr lang="en-US" dirty="0"/>
              <a:t>(Freedom of Information Act)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424DB-9AE5-7741-AA59-6F463D84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4" y="1915297"/>
            <a:ext cx="9380838" cy="45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9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0D5D7B-1BC6-1E46-899B-58B1B6A2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0531" y="-111512"/>
            <a:ext cx="15739265" cy="731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3CEFD-EA04-384C-8165-EB2A3DBF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02" y="2667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6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AF26-0358-BD40-84F3-3CB6A265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https://postgis.net/install/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AE0C-02A2-BE4E-B855-9ED7910B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hlinkClick r:id="rId3"/>
              </a:rPr>
              <a:t>Homebrew</a:t>
            </a:r>
            <a:r>
              <a:rPr lang="en-US" dirty="0"/>
              <a:t> users can just run “brew install </a:t>
            </a:r>
            <a:r>
              <a:rPr lang="en-US" dirty="0" err="1"/>
              <a:t>postgis</a:t>
            </a:r>
            <a:r>
              <a:rPr lang="en-US" dirty="0"/>
              <a:t>” and tends to be a favorite for more advanced users since there are brew scripts for most of the popular PostgreSQL extensions, not always present in other Mac distributions.</a:t>
            </a:r>
          </a:p>
          <a:p>
            <a:r>
              <a:rPr lang="en-US" dirty="0"/>
              <a:t>Requires: </a:t>
            </a:r>
            <a:r>
              <a:rPr lang="en-US" dirty="0" err="1"/>
              <a:t>Postgresql</a:t>
            </a:r>
            <a:r>
              <a:rPr lang="en-US" dirty="0"/>
              <a:t> &gt;= 9.1</a:t>
            </a:r>
          </a:p>
          <a:p>
            <a:r>
              <a:rPr lang="en-US" dirty="0"/>
              <a:t>(I’m using 11.5)</a:t>
            </a:r>
          </a:p>
          <a:p>
            <a:r>
              <a:rPr lang="en-US" dirty="0" err="1"/>
              <a:t>Pgadmin</a:t>
            </a:r>
            <a:r>
              <a:rPr lang="en-US" dirty="0"/>
              <a:t> v4.12 (macOS 10.12 and above)</a:t>
            </a:r>
          </a:p>
          <a:p>
            <a:r>
              <a:rPr lang="en-US" dirty="0"/>
              <a:t>In hindsight, I recommend an all-in-one solution like: </a:t>
            </a:r>
            <a:r>
              <a:rPr lang="en-US" b="1" dirty="0">
                <a:hlinkClick r:id="rId4"/>
              </a:rPr>
              <a:t>the installer</a:t>
            </a:r>
            <a:r>
              <a:rPr lang="en-US" dirty="0"/>
              <a:t> certified by </a:t>
            </a:r>
            <a:r>
              <a:rPr lang="en-US" dirty="0" err="1"/>
              <a:t>EnterpriseDB</a:t>
            </a:r>
            <a:r>
              <a:rPr lang="en-US" dirty="0"/>
              <a:t> for all supported PostgreSQL versions.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DF23B-0169-6D47-B033-EE5C5216B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599" y="538956"/>
            <a:ext cx="16637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70156-BD57-CD45-9281-1BABEEE57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0" y="1629089"/>
            <a:ext cx="3339468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AF9E-AC0E-ED47-A967-4A8528BD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Up and running!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Now we need </a:t>
            </a:r>
            <a:r>
              <a:rPr lang="en-US" sz="2000" dirty="0" err="1">
                <a:solidFill>
                  <a:srgbClr val="000000"/>
                </a:solidFill>
              </a:rPr>
              <a:t>PostGIS</a:t>
            </a:r>
            <a:r>
              <a:rPr lang="en-US" sz="2000" dirty="0">
                <a:solidFill>
                  <a:srgbClr val="000000"/>
                </a:solidFill>
              </a:rPr>
              <a:t>.. How?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Many googles later...</a:t>
            </a:r>
          </a:p>
          <a:p>
            <a:r>
              <a:rPr lang="en-US" sz="2000" dirty="0">
                <a:solidFill>
                  <a:srgbClr val="000000"/>
                </a:solidFill>
                <a:hlinkClick r:id="rId4"/>
              </a:rPr>
              <a:t>https://www.e-education.psu.edu/spatialdb/node/1958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Ultimately I will need a “shapefile”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BA6A-7576-B346-9265-C47D7493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Postgres, </a:t>
            </a:r>
            <a:r>
              <a:rPr lang="en-US" dirty="0" err="1"/>
              <a:t>PostGIS</a:t>
            </a:r>
            <a:r>
              <a:rPr lang="en-US" dirty="0"/>
              <a:t>, shapefiles, oh my!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3C8B-E671-C74F-B377-8DECE3E9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 the heck is a shapefile?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>
                <a:highlight>
                  <a:srgbClr val="FFFF00"/>
                </a:highlight>
              </a:rPr>
              <a:t>A </a:t>
            </a:r>
            <a:r>
              <a:rPr lang="en-US" b="1" dirty="0">
                <a:highlight>
                  <a:srgbClr val="FFFF00"/>
                </a:highlight>
              </a:rPr>
              <a:t>shapefile</a:t>
            </a:r>
            <a:r>
              <a:rPr lang="en-US" dirty="0">
                <a:highlight>
                  <a:srgbClr val="FFFF00"/>
                </a:highlight>
              </a:rPr>
              <a:t> is a simple, nontopological format for storing the geometric location and attribute information of geographic features.</a:t>
            </a:r>
          </a:p>
          <a:p>
            <a:r>
              <a:rPr lang="en-US" dirty="0"/>
              <a:t>Ok, so how do I make one? “There’s an app for that…”</a:t>
            </a:r>
          </a:p>
          <a:p>
            <a:r>
              <a:rPr lang="en-US" dirty="0"/>
              <a:t>LMGTFY:</a:t>
            </a:r>
          </a:p>
          <a:p>
            <a:r>
              <a:rPr lang="en-US" dirty="0">
                <a:hlinkClick r:id="rId2"/>
              </a:rPr>
              <a:t>https://mrcc.illinois.edu/gismaps/pointsfromcsv.htm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ACC17-DC37-6A41-AD03-A1BDFCF84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66" y="4756407"/>
            <a:ext cx="1736468" cy="17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6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0AC4-448C-AE40-838B-5AA0B4E1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12"/>
            <a:ext cx="10515600" cy="4351338"/>
          </a:xfrm>
        </p:spPr>
        <p:txBody>
          <a:bodyPr/>
          <a:lstStyle/>
          <a:p>
            <a:r>
              <a:rPr lang="en-US" dirty="0"/>
              <a:t>We have an issue…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don’t have LAT/LNG.. So we’ll need to convert it</a:t>
            </a:r>
          </a:p>
          <a:p>
            <a:r>
              <a:rPr lang="en-US" dirty="0"/>
              <a:t>But I have a LOT of data, how do I do this easily with my existing intersection-style column of data?</a:t>
            </a:r>
          </a:p>
          <a:p>
            <a:r>
              <a:rPr lang="en-US" dirty="0">
                <a:hlinkClick r:id="rId2"/>
              </a:rPr>
              <a:t>https://github.com/moofish32/postgis-geocoder</a:t>
            </a:r>
            <a:r>
              <a:rPr lang="en-US" dirty="0"/>
              <a:t> – seems like this would help me a 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795D6-ECCC-904D-8017-090F22CE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02" y="809153"/>
            <a:ext cx="8585200" cy="132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0CF89-1458-2D42-8A7C-F2AA20087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65567" y="2452215"/>
            <a:ext cx="262881" cy="262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2E039-63F3-8A43-BBE3-794D51BE4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0" y="4635350"/>
            <a:ext cx="1202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596A-0232-1146-ABC9-95AF4247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787" y="18646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i="1" dirty="0"/>
              <a:t>It’s data-massaging all the way down…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A6A08-B82B-7845-A85B-0BBF5351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00" y="1707892"/>
            <a:ext cx="3688729" cy="1567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F2F6-985E-D447-9916-30AB42B2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95" y="662252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But my data is intersections, not exact addressing..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So what is a geocode?</a:t>
            </a:r>
          </a:p>
          <a:p>
            <a:r>
              <a:rPr lang="en-US" sz="2000" dirty="0"/>
              <a:t>Takes in an address as a string (or already normalized address) and outputs a set of possible locations which include a point geometry in NAD 83 long </a:t>
            </a:r>
            <a:r>
              <a:rPr lang="en-US" sz="2000" dirty="0" err="1"/>
              <a:t>lat</a:t>
            </a:r>
            <a:r>
              <a:rPr lang="en-US" sz="2000" dirty="0"/>
              <a:t>, a </a:t>
            </a:r>
            <a:r>
              <a:rPr lang="en-US" sz="2000" dirty="0" err="1"/>
              <a:t>normalized_address</a:t>
            </a:r>
            <a:r>
              <a:rPr lang="en-US" sz="2000" dirty="0"/>
              <a:t> (</a:t>
            </a:r>
            <a:r>
              <a:rPr lang="en-US" sz="2000" dirty="0" err="1"/>
              <a:t>addy</a:t>
            </a:r>
            <a:r>
              <a:rPr lang="en-US" sz="2000" dirty="0"/>
              <a:t>) for each, and the rating. The lower the rating the more likely the match. </a:t>
            </a:r>
          </a:p>
          <a:p>
            <a:r>
              <a:rPr lang="en-US" sz="2000" b="1" dirty="0"/>
              <a:t>Surely this is a common problem… with API support no doubt!?</a:t>
            </a:r>
          </a:p>
          <a:p>
            <a:r>
              <a:rPr lang="en-US" sz="2000" dirty="0"/>
              <a:t>Yup: </a:t>
            </a:r>
            <a:r>
              <a:rPr lang="en-US" sz="2000" dirty="0">
                <a:hlinkClick r:id="rId3"/>
              </a:rPr>
              <a:t>https://postgis.net/docs/Geocode_Intersection.html</a:t>
            </a:r>
            <a:endParaRPr lang="en-US" sz="2000" dirty="0"/>
          </a:p>
          <a:p>
            <a:r>
              <a:rPr lang="en-US" sz="2000" dirty="0"/>
              <a:t>Takes in 2 streets that intersect and a state, city, zip, and outputs a set of possible locations on the first cross street that is at the intersection, also includes a point geometry in NAD 83 long </a:t>
            </a:r>
            <a:r>
              <a:rPr lang="en-US" sz="2000" dirty="0" err="1"/>
              <a:t>lat</a:t>
            </a:r>
            <a:r>
              <a:rPr lang="en-US" sz="2000" dirty="0"/>
              <a:t>, a normalized address for each location, and the rating.</a:t>
            </a:r>
          </a:p>
        </p:txBody>
      </p:sp>
    </p:spTree>
    <p:extLst>
      <p:ext uri="{BB962C8B-B14F-4D97-AF65-F5344CB8AC3E}">
        <p14:creationId xmlns:p14="http://schemas.microsoft.com/office/powerpoint/2010/main" val="190797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233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RedLightRunners</vt:lpstr>
      <vt:lpstr>Greensboro - NC</vt:lpstr>
      <vt:lpstr>FOIA to the rescue!  (Freedom of Information Act)</vt:lpstr>
      <vt:lpstr>PowerPoint Presentation</vt:lpstr>
      <vt:lpstr>https://postgis.net/install/</vt:lpstr>
      <vt:lpstr>PowerPoint Presentation</vt:lpstr>
      <vt:lpstr>Postgres, PostGIS, shapefiles, oh my!</vt:lpstr>
      <vt:lpstr>PowerPoint Presentation</vt:lpstr>
      <vt:lpstr>It’s data-massaging all the way down…</vt:lpstr>
      <vt:lpstr>Goals: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RedLightRunners</dc:title>
  <dc:creator>Patton, Charles (Modis)</dc:creator>
  <cp:lastModifiedBy>Patton, Charles (Modis)</cp:lastModifiedBy>
  <cp:revision>1</cp:revision>
  <dcterms:created xsi:type="dcterms:W3CDTF">2019-09-06T15:36:57Z</dcterms:created>
  <dcterms:modified xsi:type="dcterms:W3CDTF">2019-09-06T15:40:45Z</dcterms:modified>
</cp:coreProperties>
</file>