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 snapToObjects="1">
      <p:cViewPr varScale="1">
        <p:scale>
          <a:sx n="115" d="100"/>
          <a:sy n="115" d="100"/>
        </p:scale>
        <p:origin x="10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E71C5-92ED-3F48-BA06-0CE1F061A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8778A-FC10-804C-8E6A-AE7FE4A123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3235A-470E-5F4E-8E1E-40CC6A7A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DA78-9AA1-554F-A0B1-E063DF3AAC6B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D0C1C-63A1-AA44-8D70-FBBB3C053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12D3D-61BE-8548-A766-085CC2B05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CFB9-636B-6345-AB07-444F390A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48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1849F-7184-7747-9623-61A26DAD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9BFAB-212D-2741-A8CF-3DA72C248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0222D-246F-294C-BC42-2D89F40AD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DA78-9AA1-554F-A0B1-E063DF3AAC6B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18D56-8177-DF4D-8DB2-92B46AF37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EFA8E-E4D1-454F-89F9-A01442C54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CFB9-636B-6345-AB07-444F390A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9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63E343-FBBE-5148-911B-E690EB0589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C58D77-F8BE-844F-B49B-8D30B868C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84056-4237-1648-B060-C02145829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DA78-9AA1-554F-A0B1-E063DF3AAC6B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84BA8-8BEB-034A-9BA1-7EB7CA98D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31995-7661-E642-8AF2-9C32C390C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CFB9-636B-6345-AB07-444F390A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50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A7051-6FFE-8C49-AA1C-A938AA2A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97DDC-4950-0046-ACEB-5AE8973C3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8F481-CDCC-BF41-98A1-703191825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DA78-9AA1-554F-A0B1-E063DF3AAC6B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DA117-6389-664F-93BB-3392EFBDE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7FA72-B1F0-E74D-B91C-97198FD56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CFB9-636B-6345-AB07-444F390A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65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9D1EC-9BC6-8C49-928D-1F4E4BDD9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6A646-BE91-FB46-BC7E-700E71F61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FA077-6B54-4746-9BCC-C9FEF76A2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DA78-9AA1-554F-A0B1-E063DF3AAC6B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E4D30-2941-C34F-9C99-A10F33DFB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E268C-3150-E544-8A2C-3D06B70F0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CFB9-636B-6345-AB07-444F390A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1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889C5-49EB-804C-A61E-29A7A393D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251F0-0F07-6848-9BFB-48F4C0E744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005C36-6FBE-014A-957B-8DF051EFB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D1EF1-F4D8-FC4A-A504-2D0A7F422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DA78-9AA1-554F-A0B1-E063DF3AAC6B}" type="datetimeFigureOut">
              <a:rPr lang="en-US" smtClean="0"/>
              <a:t>9/6/19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03DD9-3405-8E49-8B18-C01068DE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2F61-6AC5-EB48-B463-C0DF4A138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CFB9-636B-6345-AB07-444F390A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62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27B63-8F53-2C46-91A6-1179F897C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7D76F-12DD-5B45-B6C4-DF1732F3E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9E94D-609F-7244-AEFC-D41D4B670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33EC44-FBBC-4941-911C-3288C20910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8BBE1D-56F0-AD43-BA84-B075FDEAA1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E20F54-C96E-8644-9704-3874F8FC0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DA78-9AA1-554F-A0B1-E063DF3AAC6B}" type="datetimeFigureOut">
              <a:rPr lang="en-US" smtClean="0"/>
              <a:t>9/6/19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0E9F90-C9EA-EC4D-A64B-CB9FE3D60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61EB54-94C1-CE43-9BC1-D64072F29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CFB9-636B-6345-AB07-444F390A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72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977B1-9FA5-C942-AA6A-C8BC2EE06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E2D83C-1AB6-A048-A33A-51C29163E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DA78-9AA1-554F-A0B1-E063DF3AAC6B}" type="datetimeFigureOut">
              <a:rPr lang="en-US" smtClean="0"/>
              <a:t>9/6/19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27B414-7D5C-1E45-80EF-1DA49880C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7DF11E-60E6-664B-8005-0E70020DF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CFB9-636B-6345-AB07-444F390A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97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7FA40F-1764-B242-8E14-4403E547E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DA78-9AA1-554F-A0B1-E063DF3AAC6B}" type="datetimeFigureOut">
              <a:rPr lang="en-US" smtClean="0"/>
              <a:t>9/6/19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6D4AFB-CCE3-A440-AB63-E1F2491EF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E6D23-6430-DB40-B280-D352C89FE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CFB9-636B-6345-AB07-444F390A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95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A262-BAB0-5C49-B1BF-CA838C5D5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1358A-E9F1-D749-97A1-1A6AE3606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6DBF85-A856-7448-8405-7D9D3C77A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CFE42-8362-0142-AEB5-68B82F095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DA78-9AA1-554F-A0B1-E063DF3AAC6B}" type="datetimeFigureOut">
              <a:rPr lang="en-US" smtClean="0"/>
              <a:t>9/6/19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F8140-414B-524F-B0F1-D40630D1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EB18E-9431-C243-864F-7E748B885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CFB9-636B-6345-AB07-444F390A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78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BD88A-54FB-3C40-BADC-819CE364A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EE5B50-3A1C-144D-B175-54C421CC5B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40E356-0543-DD45-ABB1-C3FF8CB66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3123C-DC13-2843-BB3B-0C149777B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DA78-9AA1-554F-A0B1-E063DF3AAC6B}" type="datetimeFigureOut">
              <a:rPr lang="en-US" smtClean="0"/>
              <a:t>9/6/19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59AC9-3610-C141-8734-8F07D8EC0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40CC4-7CD5-3E49-B96C-C698CB6C3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CFB9-636B-6345-AB07-444F390A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62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B11211-B1B8-2940-95CF-DD797BE35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267E8-E354-C345-8C66-0814BD7AC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0AA3B-5F5F-A748-8CDC-115C68AF13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6DA78-9AA1-554F-A0B1-E063DF3AAC6B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36EF1-5D21-B249-B314-8D8BC132FF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C6B7B-773B-D945-A15E-4BF42B0C4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2CFB9-636B-6345-AB07-444F390A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8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buddyp450/RedLightRunner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rew.sh/" TargetMode="External"/><Relationship Id="rId2" Type="http://schemas.openxmlformats.org/officeDocument/2006/relationships/hyperlink" Target="https://postgis.net/install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tiff"/><Relationship Id="rId4" Type="http://schemas.openxmlformats.org/officeDocument/2006/relationships/hyperlink" Target="https://www.enterprisedb.com/downloads/postgres-postgresql-download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-education.psu.edu/spatialdb/node/1958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hyperlink" Target="https://mrcc.illinois.edu/gismaps/pointsfromcsv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moofish32/postgis-geocode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ostgis.net/docs/Geocode_Intersection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4">
            <a:extLst>
              <a:ext uri="{FF2B5EF4-FFF2-40B4-BE49-F238E27FC236}">
                <a16:creationId xmlns:a16="http://schemas.microsoft.com/office/drawing/2014/main" id="{6FC11E2E-9797-4FEA-90FD-894E32A2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8" name="Freeform 33">
            <a:extLst>
              <a:ext uri="{FF2B5EF4-FFF2-40B4-BE49-F238E27FC236}">
                <a16:creationId xmlns:a16="http://schemas.microsoft.com/office/drawing/2014/main" id="{F8828EFD-56F8-4B00-9A0D-B623CC07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02096" y="3608996"/>
            <a:ext cx="4522796" cy="3249004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D651A8-73E4-2445-8ECD-A72588855F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1117"/>
            <a:ext cx="6618051" cy="1355750"/>
          </a:xfrm>
        </p:spPr>
        <p:txBody>
          <a:bodyPr>
            <a:normAutofit/>
          </a:bodyPr>
          <a:lstStyle/>
          <a:p>
            <a:pPr algn="l"/>
            <a:r>
              <a:rPr lang="en-US" sz="5400"/>
              <a:t>RedLightRunners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1D2A7-E62A-4240-925D-0A429F1FB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3823"/>
            <a:ext cx="6618051" cy="911117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hlinkClick r:id="rId2"/>
              </a:rPr>
              <a:t>https://github.com/buddyp450/RedLightRunners</a:t>
            </a:r>
            <a:endParaRPr lang="en-US" sz="2000"/>
          </a:p>
          <a:p>
            <a:pPr algn="l"/>
            <a:endParaRPr lang="en-US" sz="2000"/>
          </a:p>
        </p:txBody>
      </p:sp>
      <p:sp>
        <p:nvSpPr>
          <p:cNvPr id="19" name="Freeform 24">
            <a:extLst>
              <a:ext uri="{FF2B5EF4-FFF2-40B4-BE49-F238E27FC236}">
                <a16:creationId xmlns:a16="http://schemas.microsoft.com/office/drawing/2014/main" id="{3D4697C8-4A0D-4493-B526-7CC15E0EE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Traffic light">
            <a:extLst>
              <a:ext uri="{FF2B5EF4-FFF2-40B4-BE49-F238E27FC236}">
                <a16:creationId xmlns:a16="http://schemas.microsoft.com/office/drawing/2014/main" id="{AB205A01-3258-2E4C-9C44-D26FDEE45E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72791" y="1184748"/>
            <a:ext cx="3079129" cy="3079129"/>
          </a:xfrm>
          <a:prstGeom prst="rect">
            <a:avLst/>
          </a:prstGeom>
        </p:spPr>
      </p:pic>
      <p:sp>
        <p:nvSpPr>
          <p:cNvPr id="16" name="Freeform 15">
            <a:extLst>
              <a:ext uri="{FF2B5EF4-FFF2-40B4-BE49-F238E27FC236}">
                <a16:creationId xmlns:a16="http://schemas.microsoft.com/office/drawing/2014/main" id="{A085B63A-2D2F-4B09-9BFB-E2080686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9F2344-0439-0A4D-AA04-6EF7BC86EE67}"/>
              </a:ext>
            </a:extLst>
          </p:cNvPr>
          <p:cNvSpPr/>
          <p:nvPr/>
        </p:nvSpPr>
        <p:spPr>
          <a:xfrm>
            <a:off x="9665204" y="1647730"/>
            <a:ext cx="694301" cy="6943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94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A348A-3FCD-5F4E-8B7C-976906249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To-dos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F4EF0-05D2-7547-AFF3-15CACDF9D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Ingest the preliminary CSV data into LAT/LNG geo-points and then visualize it (</a:t>
            </a:r>
            <a:r>
              <a:rPr lang="en-US" dirty="0" err="1"/>
              <a:t>OpenStreetmap</a:t>
            </a:r>
            <a:r>
              <a:rPr lang="en-US" dirty="0"/>
              <a:t> &lt;?&gt;)</a:t>
            </a:r>
          </a:p>
          <a:p>
            <a:r>
              <a:rPr lang="en-US" dirty="0"/>
              <a:t>Automate the ingestion process to consume as much data as possible</a:t>
            </a:r>
          </a:p>
          <a:p>
            <a:r>
              <a:rPr lang="en-US" dirty="0"/>
              <a:t>Convert repository to a docker image containing the </a:t>
            </a:r>
            <a:r>
              <a:rPr lang="en-US" dirty="0" err="1"/>
              <a:t>postgres</a:t>
            </a:r>
            <a:r>
              <a:rPr lang="en-US" dirty="0"/>
              <a:t>/</a:t>
            </a:r>
            <a:r>
              <a:rPr lang="en-US" dirty="0" err="1"/>
              <a:t>postgis</a:t>
            </a:r>
            <a:r>
              <a:rPr lang="en-US" dirty="0"/>
              <a:t> implementation along with </a:t>
            </a:r>
            <a:r>
              <a:rPr lang="en-US" dirty="0" err="1"/>
              <a:t>visualizatation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486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0F4DE-9D62-A04F-B1DA-1748F7A74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Greensboro - 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C0A72-3E46-AA4F-B15A-DD4CC7A9B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self observations:</a:t>
            </a:r>
          </a:p>
          <a:p>
            <a:r>
              <a:rPr lang="en-US" dirty="0"/>
              <a:t>Certain intersections are “known” to be more dangerous than others</a:t>
            </a:r>
          </a:p>
          <a:p>
            <a:r>
              <a:rPr lang="en-US" dirty="0"/>
              <a:t>Could it be because of a lack of traffic law enforcement?</a:t>
            </a:r>
          </a:p>
          <a:p>
            <a:r>
              <a:rPr lang="en-US" dirty="0"/>
              <a:t>What could I as a citizen do about it?</a:t>
            </a:r>
          </a:p>
        </p:txBody>
      </p:sp>
    </p:spTree>
    <p:extLst>
      <p:ext uri="{BB962C8B-B14F-4D97-AF65-F5344CB8AC3E}">
        <p14:creationId xmlns:p14="http://schemas.microsoft.com/office/powerpoint/2010/main" val="1553278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56870-2056-D545-BDBE-E312EEF8E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FOIA to the rescue!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8424DB-9AE5-7741-AA59-6F463D84D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314" y="1619280"/>
            <a:ext cx="9380838" cy="487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695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0D5D7B-1BC6-1E46-899B-58B1B6A2B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50531" y="-111512"/>
            <a:ext cx="15739265" cy="7315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23CEFD-EA04-384C-8165-EB2A3DBFB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102" y="266700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569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7AF26-0358-BD40-84F3-3CB6A2654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https://postgis.net/install/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FAE0C-02A2-BE4E-B855-9ED7910B3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>
                <a:hlinkClick r:id="rId3"/>
              </a:rPr>
              <a:t>Homebrew</a:t>
            </a:r>
            <a:r>
              <a:rPr lang="en-US" dirty="0"/>
              <a:t> users can just run “brew install </a:t>
            </a:r>
            <a:r>
              <a:rPr lang="en-US" dirty="0" err="1"/>
              <a:t>postgis</a:t>
            </a:r>
            <a:r>
              <a:rPr lang="en-US" dirty="0"/>
              <a:t>” and tends to be a favorite for more advanced users since there are brew scripts for most of the popular PostgreSQL extensions, not always present in other Mac distributions.</a:t>
            </a:r>
          </a:p>
          <a:p>
            <a:r>
              <a:rPr lang="en-US" dirty="0"/>
              <a:t>Requires: </a:t>
            </a:r>
            <a:r>
              <a:rPr lang="en-US" dirty="0" err="1"/>
              <a:t>Postgresql</a:t>
            </a:r>
            <a:r>
              <a:rPr lang="en-US" dirty="0"/>
              <a:t> &gt;= 9.1</a:t>
            </a:r>
          </a:p>
          <a:p>
            <a:r>
              <a:rPr lang="en-US" dirty="0"/>
              <a:t>(I’m using 11.5)</a:t>
            </a:r>
          </a:p>
          <a:p>
            <a:r>
              <a:rPr lang="en-US" dirty="0" err="1"/>
              <a:t>Pgadmin</a:t>
            </a:r>
            <a:r>
              <a:rPr lang="en-US" dirty="0"/>
              <a:t> v4.12 (macOS 10.12 and above)</a:t>
            </a:r>
          </a:p>
          <a:p>
            <a:r>
              <a:rPr lang="en-US" dirty="0"/>
              <a:t>In hindsight, I recommend an all-in-one solution like: </a:t>
            </a:r>
            <a:r>
              <a:rPr lang="en-US" b="1" dirty="0">
                <a:hlinkClick r:id="rId4"/>
              </a:rPr>
              <a:t>the installer</a:t>
            </a:r>
            <a:r>
              <a:rPr lang="en-US" dirty="0"/>
              <a:t> certified by </a:t>
            </a:r>
            <a:r>
              <a:rPr lang="en-US" dirty="0" err="1"/>
              <a:t>EnterpriseDB</a:t>
            </a:r>
            <a:r>
              <a:rPr lang="en-US" dirty="0"/>
              <a:t> for all supported PostgreSQL versions.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8DF23B-0169-6D47-B033-EE5C5216B1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3599" y="538956"/>
            <a:ext cx="16637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05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070156-BD57-CD45-9281-1BABEEE57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30" y="1629089"/>
            <a:ext cx="3339468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BAF9E-AC0E-ED47-A967-4A8528BD8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Up and running!</a:t>
            </a:r>
            <a:br>
              <a:rPr lang="en-US" sz="2000" dirty="0">
                <a:solidFill>
                  <a:srgbClr val="000000"/>
                </a:solidFill>
              </a:rPr>
            </a:b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Now we need </a:t>
            </a:r>
            <a:r>
              <a:rPr lang="en-US" sz="2000" dirty="0" err="1">
                <a:solidFill>
                  <a:srgbClr val="000000"/>
                </a:solidFill>
              </a:rPr>
              <a:t>PostGIS</a:t>
            </a:r>
            <a:r>
              <a:rPr lang="en-US" sz="2000" dirty="0">
                <a:solidFill>
                  <a:srgbClr val="000000"/>
                </a:solidFill>
              </a:rPr>
              <a:t>.. How?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Many googles later...</a:t>
            </a:r>
          </a:p>
          <a:p>
            <a:r>
              <a:rPr lang="en-US" sz="2000" dirty="0">
                <a:solidFill>
                  <a:srgbClr val="000000"/>
                </a:solidFill>
                <a:hlinkClick r:id="rId4"/>
              </a:rPr>
              <a:t>https://www.e-education.psu.edu/spatialdb/node/1958</a:t>
            </a:r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Ultimately I will need a “shapefile”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92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5BA6A-7576-B346-9265-C47D7493C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Postgres, </a:t>
            </a:r>
            <a:r>
              <a:rPr lang="en-US" dirty="0" err="1"/>
              <a:t>PostGIS</a:t>
            </a:r>
            <a:r>
              <a:rPr lang="en-US" dirty="0"/>
              <a:t>, shapefiles, oh my!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73C8B-E671-C74F-B377-8DECE3E94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in the heck is a shapefile?</a:t>
            </a:r>
            <a:br>
              <a:rPr lang="en-US" dirty="0"/>
            </a:br>
            <a:r>
              <a:rPr lang="en-US" dirty="0"/>
              <a:t>&gt; </a:t>
            </a:r>
            <a:r>
              <a:rPr lang="en-US" dirty="0">
                <a:highlight>
                  <a:srgbClr val="FFFF00"/>
                </a:highlight>
              </a:rPr>
              <a:t>A </a:t>
            </a:r>
            <a:r>
              <a:rPr lang="en-US" b="1" dirty="0">
                <a:highlight>
                  <a:srgbClr val="FFFF00"/>
                </a:highlight>
              </a:rPr>
              <a:t>shapefile</a:t>
            </a:r>
            <a:r>
              <a:rPr lang="en-US" dirty="0">
                <a:highlight>
                  <a:srgbClr val="FFFF00"/>
                </a:highlight>
              </a:rPr>
              <a:t> is a simple, nontopological format for storing the geometric location and attribute information of geographic features.</a:t>
            </a:r>
          </a:p>
          <a:p>
            <a:r>
              <a:rPr lang="en-US" dirty="0"/>
              <a:t>Ok, so how do I make one? “There’s an app for that…”</a:t>
            </a:r>
          </a:p>
          <a:p>
            <a:r>
              <a:rPr lang="en-US" dirty="0"/>
              <a:t>LMGTFY:</a:t>
            </a:r>
          </a:p>
          <a:p>
            <a:r>
              <a:rPr lang="en-US" dirty="0">
                <a:hlinkClick r:id="rId2"/>
              </a:rPr>
              <a:t>https://mrcc.illinois.edu/gismaps/pointsfromcsv.htm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FACC17-DC37-6A41-AD03-A1BDFCF84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766" y="4756407"/>
            <a:ext cx="1736468" cy="173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761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90AC4-448C-AE40-838B-5AA0B4E18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012"/>
            <a:ext cx="10515600" cy="4351338"/>
          </a:xfrm>
        </p:spPr>
        <p:txBody>
          <a:bodyPr/>
          <a:lstStyle/>
          <a:p>
            <a:r>
              <a:rPr lang="en-US" dirty="0"/>
              <a:t>We have an issue…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 don’t have LAT/LNG.. So we’ll need to convert it</a:t>
            </a:r>
          </a:p>
          <a:p>
            <a:r>
              <a:rPr lang="en-US" dirty="0"/>
              <a:t>But I have a LOT of data, how do I do this easily with my existing intersection-style column of data?</a:t>
            </a:r>
          </a:p>
          <a:p>
            <a:r>
              <a:rPr lang="en-US" dirty="0">
                <a:hlinkClick r:id="rId2"/>
              </a:rPr>
              <a:t>https://github.com/moofish32/postgis-geocoder</a:t>
            </a:r>
            <a:r>
              <a:rPr lang="en-US" dirty="0"/>
              <a:t> – seems like this would help me a LOT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0795D6-ECCC-904D-8017-090F22CE0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702" y="809153"/>
            <a:ext cx="8585200" cy="1320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40CF89-1458-2D42-8A7C-F2AA20087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365567" y="2452215"/>
            <a:ext cx="262881" cy="2628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82E039-63F3-8A43-BBE3-794D51BE4C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50" y="4635350"/>
            <a:ext cx="120269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02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596A-0232-1146-ABC9-95AF4247C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5787" y="1864663"/>
            <a:ext cx="3197013" cy="2743200"/>
          </a:xfrm>
        </p:spPr>
        <p:txBody>
          <a:bodyPr anchor="t">
            <a:normAutofit/>
          </a:bodyPr>
          <a:lstStyle/>
          <a:p>
            <a:pPr algn="ctr"/>
            <a:r>
              <a:rPr lang="en-US" i="1" dirty="0"/>
              <a:t>It’s data-massaging all the way down…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BA6A08-B82B-7845-A85B-0BBF53517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00" y="1707892"/>
            <a:ext cx="3688729" cy="15677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FF2F6-985E-D447-9916-30AB42B2E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095" y="662252"/>
            <a:ext cx="7289799" cy="553349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But my data is intersections, not exact addressing..</a:t>
            </a:r>
            <a:br>
              <a:rPr lang="en-US" sz="2000" dirty="0"/>
            </a:br>
            <a:endParaRPr lang="en-US" sz="2000" dirty="0"/>
          </a:p>
          <a:p>
            <a:r>
              <a:rPr lang="en-US" sz="2000" b="1" dirty="0"/>
              <a:t>So what is a geocode?</a:t>
            </a:r>
          </a:p>
          <a:p>
            <a:r>
              <a:rPr lang="en-US" sz="2000" dirty="0"/>
              <a:t>Takes in an address as a string (or already normalized address) and outputs a set of possible locations which include a point geometry in NAD 83 long </a:t>
            </a:r>
            <a:r>
              <a:rPr lang="en-US" sz="2000" dirty="0" err="1"/>
              <a:t>lat</a:t>
            </a:r>
            <a:r>
              <a:rPr lang="en-US" sz="2000" dirty="0"/>
              <a:t>, a </a:t>
            </a:r>
            <a:r>
              <a:rPr lang="en-US" sz="2000" dirty="0" err="1"/>
              <a:t>normalized_address</a:t>
            </a:r>
            <a:r>
              <a:rPr lang="en-US" sz="2000" dirty="0"/>
              <a:t> (</a:t>
            </a:r>
            <a:r>
              <a:rPr lang="en-US" sz="2000" dirty="0" err="1"/>
              <a:t>addy</a:t>
            </a:r>
            <a:r>
              <a:rPr lang="en-US" sz="2000" dirty="0"/>
              <a:t>) for each, and the rating. The lower the rating the more likely the match. </a:t>
            </a:r>
          </a:p>
          <a:p>
            <a:r>
              <a:rPr lang="en-US" sz="2000" b="1" dirty="0"/>
              <a:t>Surely this is a common problem… with API support no doubt!?</a:t>
            </a:r>
          </a:p>
          <a:p>
            <a:r>
              <a:rPr lang="en-US" sz="2000" dirty="0"/>
              <a:t>Yup: </a:t>
            </a:r>
            <a:r>
              <a:rPr lang="en-US" sz="2000" dirty="0">
                <a:hlinkClick r:id="rId3"/>
              </a:rPr>
              <a:t>https://postgis.net/docs/Geocode_Intersection.html</a:t>
            </a:r>
            <a:endParaRPr lang="en-US" sz="2000" dirty="0"/>
          </a:p>
          <a:p>
            <a:r>
              <a:rPr lang="en-US" sz="2000" dirty="0"/>
              <a:t>Takes in 2 streets that intersect and a state, city, zip, and outputs a set of possible locations on the first cross street that is at the intersection, also includes a point geometry in NAD 83 long </a:t>
            </a:r>
            <a:r>
              <a:rPr lang="en-US" sz="2000" dirty="0" err="1"/>
              <a:t>lat</a:t>
            </a:r>
            <a:r>
              <a:rPr lang="en-US" sz="2000" dirty="0"/>
              <a:t>, a normalized address for each location, and the rating.</a:t>
            </a:r>
          </a:p>
        </p:txBody>
      </p:sp>
    </p:spTree>
    <p:extLst>
      <p:ext uri="{BB962C8B-B14F-4D97-AF65-F5344CB8AC3E}">
        <p14:creationId xmlns:p14="http://schemas.microsoft.com/office/powerpoint/2010/main" val="1907973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205</Words>
  <Application>Microsoft Macintosh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RedLightRunners</vt:lpstr>
      <vt:lpstr>Greensboro - NC</vt:lpstr>
      <vt:lpstr>FOIA to the rescue!</vt:lpstr>
      <vt:lpstr>PowerPoint Presentation</vt:lpstr>
      <vt:lpstr>https://postgis.net/install/</vt:lpstr>
      <vt:lpstr>PowerPoint Presentation</vt:lpstr>
      <vt:lpstr>Postgres, PostGIS, shapefiles, oh my!</vt:lpstr>
      <vt:lpstr>PowerPoint Presentation</vt:lpstr>
      <vt:lpstr>It’s data-massaging all the way down…</vt:lpstr>
      <vt:lpstr>To-dos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RedLightRunners</dc:title>
  <dc:creator>Patton, Charles (Modis)</dc:creator>
  <cp:lastModifiedBy>Patton, Charles (Modis)</cp:lastModifiedBy>
  <cp:revision>3</cp:revision>
  <dcterms:created xsi:type="dcterms:W3CDTF">2019-09-06T14:05:32Z</dcterms:created>
  <dcterms:modified xsi:type="dcterms:W3CDTF">2019-09-06T15:06:47Z</dcterms:modified>
</cp:coreProperties>
</file>