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9387-4068-4646-ACAF-CB7751EF235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9821-4554-48F7-A1E8-C95A6A7E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5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9387-4068-4646-ACAF-CB7751EF235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9821-4554-48F7-A1E8-C95A6A7E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2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9387-4068-4646-ACAF-CB7751EF235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9821-4554-48F7-A1E8-C95A6A7E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32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182880" y="-182880"/>
            <a:ext cx="12557760" cy="7229856"/>
            <a:chOff x="-137160" y="-137160"/>
            <a:chExt cx="9418320" cy="5422392"/>
          </a:xfrm>
        </p:grpSpPr>
        <p:cxnSp>
          <p:nvCxnSpPr>
            <p:cNvPr id="8" name="Straight Connector 7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9189720" y="118872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-137160" y="118872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9189720" y="64008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-137160" y="64008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133600" y="4145279"/>
            <a:ext cx="9448800" cy="1219200"/>
          </a:xfrm>
        </p:spPr>
        <p:txBody>
          <a:bodyPr anchor="b" anchorCtr="0">
            <a:noAutofit/>
          </a:bodyPr>
          <a:lstStyle>
            <a:lvl1pPr>
              <a:defRPr sz="4267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133600" y="5486400"/>
            <a:ext cx="6705600" cy="975360"/>
          </a:xfr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 b="1" i="0" baseline="0">
                <a:solidFill>
                  <a:schemeClr val="tx1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401665" cy="6858000"/>
          </a:xfrm>
          <a:prstGeom prst="rect">
            <a:avLst/>
          </a:prstGeom>
        </p:spPr>
      </p:pic>
      <p:sp>
        <p:nvSpPr>
          <p:cNvPr id="27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700832" y="421541"/>
            <a:ext cx="10876800" cy="3513600"/>
          </a:xfrm>
          <a:solidFill>
            <a:srgbClr val="CCCCCC"/>
          </a:solidFill>
        </p:spPr>
        <p:txBody>
          <a:bodyPr tIns="1116000" anchor="t" anchorCtr="0">
            <a:normAutofit/>
          </a:bodyPr>
          <a:lstStyle>
            <a:lvl1pPr marL="1439297" marR="0" indent="0" algn="l" defTabSz="12191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120000"/>
              <a:buFont typeface="Arial" pitchFamily="34" charset="0"/>
              <a:buNone/>
              <a:tabLst>
                <a:tab pos="5331751" algn="r"/>
                <a:tab pos="10972526" algn="r"/>
              </a:tabLst>
              <a:defRPr lang="en-US" sz="1267" smtClean="0">
                <a:effectLst/>
                <a:latin typeface="+mn-lt"/>
              </a:defRPr>
            </a:lvl1pPr>
          </a:lstStyle>
          <a:p>
            <a:r>
              <a:rPr lang="en-US" dirty="0"/>
              <a:t>This space is reserved for cropped images only sourced from Novartis Brand Lab at https://</a:t>
            </a:r>
            <a:r>
              <a:rPr lang="en-US" dirty="0" err="1"/>
              <a:t>www.novartisbrandlab.com</a:t>
            </a:r>
            <a:r>
              <a:rPr lang="en-US" dirty="0"/>
              <a:t>/resources/assets/5982</a:t>
            </a:r>
            <a:br>
              <a:rPr lang="en-US" dirty="0"/>
            </a:br>
            <a:r>
              <a:rPr lang="en-US" dirty="0"/>
              <a:t>Once you have chosen your image, select the asset for download from the drop-down menu.                                                            For this template, you would download the image cropped to fit the </a:t>
            </a:r>
            <a:r>
              <a:rPr lang="en-US" dirty="0">
                <a:solidFill>
                  <a:srgbClr val="000000"/>
                </a:solidFill>
                <a:effectLst/>
                <a:latin typeface="Arial" charset="0"/>
              </a:rPr>
              <a:t>PPT Presentation Wide Screen 16:9 template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Illustrations, graphics or icons are not allowed. Photography must follow our </a:t>
            </a:r>
            <a:r>
              <a:rPr lang="en-US" dirty="0" err="1"/>
              <a:t>monocolor</a:t>
            </a:r>
            <a:r>
              <a:rPr lang="en-US" dirty="0"/>
              <a:t> rule.                                                                 That means for this template in Novartis Blue </a:t>
            </a:r>
            <a:r>
              <a:rPr lang="en-US" dirty="0" err="1"/>
              <a:t>monocolor</a:t>
            </a:r>
            <a:r>
              <a:rPr lang="en-US" dirty="0"/>
              <a:t> theme, choose an image with a pop of Novartis Blue color.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853440"/>
            <a:ext cx="3048000" cy="731520"/>
          </a:xfrm>
          <a:solidFill>
            <a:schemeClr val="accent2"/>
          </a:solidFill>
        </p:spPr>
        <p:txBody>
          <a:bodyPr lIns="182880" tIns="45720" rIns="91440" bIns="45720" anchor="ctr" anchorCtr="0"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/>
              <a:buNone/>
              <a:tabLst>
                <a:tab pos="5331751" algn="r"/>
                <a:tab pos="10972526" algn="r"/>
              </a:tabLst>
              <a:defRPr sz="1333" b="1" i="0" spc="0" baseline="0">
                <a:solidFill>
                  <a:schemeClr val="bg1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0" indent="0" algn="l">
              <a:spcBef>
                <a:spcPts val="0"/>
              </a:spcBef>
              <a:buFont typeface="Arial"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333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333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333" b="1">
                <a:solidFill>
                  <a:schemeClr val="bg1"/>
                </a:solidFill>
              </a:defRPr>
            </a:lvl5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/>
              <a:buNone/>
              <a:tabLst>
                <a:tab pos="5331751" algn="r"/>
                <a:tab pos="10972526" algn="r"/>
              </a:tabLst>
              <a:defRPr/>
            </a:pPr>
            <a:r>
              <a:rPr lang="en-US" dirty="0">
                <a:solidFill>
                  <a:srgbClr val="FFFFFF"/>
                </a:solidFill>
              </a:rPr>
              <a:t>Business or </a:t>
            </a:r>
            <a:r>
              <a:rPr lang="en-US" dirty="0"/>
              <a:t>Organizational</a:t>
            </a:r>
            <a:r>
              <a:rPr lang="en-US" dirty="0">
                <a:solidFill>
                  <a:srgbClr val="FFFFFF"/>
                </a:solidFill>
              </a:rPr>
              <a:t> Unit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0" dirty="0">
                <a:solidFill>
                  <a:srgbClr val="FFFFFF"/>
                </a:solidFill>
              </a:rPr>
              <a:t>Franchise or Department</a:t>
            </a:r>
          </a:p>
        </p:txBody>
      </p:sp>
    </p:spTree>
    <p:extLst>
      <p:ext uri="{BB962C8B-B14F-4D97-AF65-F5344CB8AC3E}">
        <p14:creationId xmlns:p14="http://schemas.microsoft.com/office/powerpoint/2010/main" val="10699228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" y="0"/>
            <a:ext cx="2011679" cy="6858000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2011810" y="-137160"/>
            <a:ext cx="9265791" cy="7132320"/>
            <a:chOff x="1508857" y="-137160"/>
            <a:chExt cx="6949343" cy="7132320"/>
          </a:xfrm>
        </p:grpSpPr>
        <p:cxnSp>
          <p:nvCxnSpPr>
            <p:cNvPr id="19" name="Straight Connector 18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1351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9387-4068-4646-ACAF-CB7751EF235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9821-4554-48F7-A1E8-C95A6A7E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5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9387-4068-4646-ACAF-CB7751EF235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9821-4554-48F7-A1E8-C95A6A7E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9387-4068-4646-ACAF-CB7751EF235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9821-4554-48F7-A1E8-C95A6A7E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9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9387-4068-4646-ACAF-CB7751EF235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9821-4554-48F7-A1E8-C95A6A7E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2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9387-4068-4646-ACAF-CB7751EF235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9821-4554-48F7-A1E8-C95A6A7E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4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9387-4068-4646-ACAF-CB7751EF235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9821-4554-48F7-A1E8-C95A6A7E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2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9387-4068-4646-ACAF-CB7751EF235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9821-4554-48F7-A1E8-C95A6A7E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7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9387-4068-4646-ACAF-CB7751EF235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9821-4554-48F7-A1E8-C95A6A7E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0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99387-4068-4646-ACAF-CB7751EF235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C9821-4554-48F7-A1E8-C95A6A7E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1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960551" y="4173197"/>
            <a:ext cx="9448800" cy="1219200"/>
          </a:xfrm>
        </p:spPr>
        <p:txBody>
          <a:bodyPr/>
          <a:lstStyle/>
          <a:p>
            <a:r>
              <a:rPr lang="en-US" sz="4000" dirty="0"/>
              <a:t>Summer Olympics Data EDA Report</a:t>
            </a:r>
            <a:br>
              <a:rPr lang="en-US" sz="4000" dirty="0"/>
            </a:br>
            <a:r>
              <a:rPr lang="en-US" sz="4000" dirty="0"/>
              <a:t>1896 - 2012</a:t>
            </a:r>
            <a:endParaRPr lang="en-US" sz="3733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60551" y="5392397"/>
            <a:ext cx="6705600" cy="975360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KBUDEMA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39" b="16939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116553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45" y="93298"/>
            <a:ext cx="5057775" cy="59993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073" y="93298"/>
            <a:ext cx="3190875" cy="60374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31217" y="401411"/>
            <a:ext cx="96078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The no. of countries earned medals during Olympics is having relation with their economic conditions.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2532" y="6092687"/>
            <a:ext cx="355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20 Countries showing their GDP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83109" y="6100970"/>
            <a:ext cx="383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20 Countries showing their Medals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6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1706" y="322719"/>
            <a:ext cx="648072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Recommendations</a:t>
            </a:r>
            <a:endParaRPr lang="en-US" sz="4800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348948" y="1577146"/>
            <a:ext cx="9657522" cy="470438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In </a:t>
            </a:r>
            <a:r>
              <a:rPr lang="en-US" sz="2400" dirty="0"/>
              <a:t>This Analysis, we can see the </a:t>
            </a:r>
            <a:r>
              <a:rPr lang="en-US" sz="2400" b="1" dirty="0"/>
              <a:t>trend and rise of Modern Olympics</a:t>
            </a:r>
            <a:r>
              <a:rPr lang="en-US" sz="2400" dirty="0"/>
              <a:t> in more than </a:t>
            </a:r>
            <a:r>
              <a:rPr lang="en-US" sz="2400" b="1" dirty="0"/>
              <a:t>100 years history</a:t>
            </a:r>
            <a:r>
              <a:rPr lang="en-US" sz="2400" dirty="0"/>
              <a:t> and how the popularity of </a:t>
            </a:r>
            <a:r>
              <a:rPr lang="en-US" sz="2400" dirty="0" smtClean="0"/>
              <a:t>Olympics </a:t>
            </a:r>
            <a:r>
              <a:rPr lang="en-US" sz="2400" dirty="0"/>
              <a:t>has made them one of the </a:t>
            </a:r>
            <a:r>
              <a:rPr lang="en-US" sz="2400" b="1" dirty="0" smtClean="0"/>
              <a:t>favorite </a:t>
            </a:r>
            <a:r>
              <a:rPr lang="en-US" sz="2400" b="1" dirty="0"/>
              <a:t>games of every sports person</a:t>
            </a:r>
            <a:r>
              <a:rPr lang="en-US" sz="2400" dirty="0"/>
              <a:t> in the every corner of the world.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GDP of the country</a:t>
            </a:r>
            <a:r>
              <a:rPr lang="en-US" sz="2400" dirty="0"/>
              <a:t> and </a:t>
            </a:r>
            <a:r>
              <a:rPr lang="en-US" sz="2400" b="1" dirty="0"/>
              <a:t>Medals count correlation</a:t>
            </a:r>
            <a:r>
              <a:rPr lang="en-US" sz="2400" dirty="0"/>
              <a:t> is quite </a:t>
            </a:r>
            <a:r>
              <a:rPr lang="en-US" sz="2400" b="1" dirty="0"/>
              <a:t>high as higher the GDP of the country, higher the number of medals</a:t>
            </a:r>
            <a:r>
              <a:rPr lang="en-US" sz="2400" dirty="0"/>
              <a:t>.</a:t>
            </a:r>
          </a:p>
          <a:p>
            <a:r>
              <a:rPr lang="en-US" sz="2400" b="1" dirty="0"/>
              <a:t>Male </a:t>
            </a:r>
            <a:r>
              <a:rPr lang="en-US" sz="2400" b="1" dirty="0" smtClean="0"/>
              <a:t>Athletes</a:t>
            </a:r>
            <a:r>
              <a:rPr lang="en-US" sz="2400" dirty="0" smtClean="0"/>
              <a:t> </a:t>
            </a:r>
            <a:r>
              <a:rPr lang="en-US" sz="2400" dirty="0"/>
              <a:t>are more than </a:t>
            </a:r>
            <a:r>
              <a:rPr lang="en-US" sz="2400" b="1" dirty="0"/>
              <a:t>Women Athletes</a:t>
            </a:r>
            <a:r>
              <a:rPr lang="en-US" sz="2400" dirty="0"/>
              <a:t> but the no. of women also increases over period of time as compared to Men</a:t>
            </a:r>
            <a:r>
              <a:rPr lang="en-US" sz="2400" dirty="0" smtClean="0"/>
              <a:t>.</a:t>
            </a:r>
          </a:p>
          <a:p>
            <a:r>
              <a:rPr lang="en-US" sz="2400" dirty="0" smtClean="0">
                <a:effectLst/>
              </a:rPr>
              <a:t>Proportion of each medal type is same</a:t>
            </a:r>
          </a:p>
          <a:p>
            <a:r>
              <a:rPr lang="en-US" sz="2400" dirty="0" smtClean="0"/>
              <a:t>Aquatics and Athletics are more popular sports</a:t>
            </a:r>
          </a:p>
          <a:p>
            <a:r>
              <a:rPr lang="en-US" sz="2400" dirty="0" smtClean="0"/>
              <a:t>Men's Medal tally is more than double of Woman’s</a:t>
            </a:r>
          </a:p>
          <a:p>
            <a:endParaRPr lang="en-US" sz="2400" dirty="0" smtClean="0">
              <a:effectLst/>
            </a:endParaRPr>
          </a:p>
          <a:p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194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1706" y="322719"/>
            <a:ext cx="648072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800" b="1" dirty="0"/>
              <a:t>Project Introduction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348948" y="1577147"/>
            <a:ext cx="8037443" cy="371047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Datasets Used </a:t>
            </a:r>
            <a:r>
              <a:rPr lang="en-US" sz="2400" dirty="0" smtClean="0"/>
              <a:t>: Summer Olympics dataset from INSAID GitHub and Google data of countries and their GDP (As supporting).</a:t>
            </a:r>
          </a:p>
          <a:p>
            <a:endParaRPr lang="en-US" sz="2400" dirty="0" smtClean="0"/>
          </a:p>
          <a:p>
            <a:pPr>
              <a:lnSpc>
                <a:spcPct val="170000"/>
              </a:lnSpc>
            </a:pPr>
            <a:r>
              <a:rPr lang="en-US" sz="2400" dirty="0" smtClean="0"/>
              <a:t>The goal of the analysis is to understand the behavior of </a:t>
            </a:r>
            <a:r>
              <a:rPr lang="en-US" sz="2400" b="1" dirty="0" smtClean="0"/>
              <a:t>different countries </a:t>
            </a:r>
            <a:r>
              <a:rPr lang="en-US" sz="2400" dirty="0" smtClean="0"/>
              <a:t>participating as per </a:t>
            </a:r>
            <a:r>
              <a:rPr lang="en-US" sz="2400" b="1" dirty="0" smtClean="0"/>
              <a:t>their economic conditions </a:t>
            </a:r>
            <a:r>
              <a:rPr lang="en-US" sz="2400" dirty="0" smtClean="0"/>
              <a:t>and number of medals won by </a:t>
            </a:r>
            <a:r>
              <a:rPr lang="en-US" sz="2400" b="1" dirty="0" smtClean="0"/>
              <a:t>different gender, sport, Medal Types</a:t>
            </a:r>
            <a:r>
              <a:rPr lang="en-US" sz="2400" dirty="0" smtClean="0"/>
              <a:t>, Cities hosting the games etc.</a:t>
            </a:r>
          </a:p>
          <a:p>
            <a:endParaRPr lang="en-US" sz="2400" dirty="0" smtClean="0"/>
          </a:p>
          <a:p>
            <a:r>
              <a:rPr lang="en-US" sz="2400" dirty="0" smtClean="0"/>
              <a:t>It has </a:t>
            </a:r>
            <a:r>
              <a:rPr lang="en-US" sz="2400" b="1" dirty="0" smtClean="0"/>
              <a:t>9 columns </a:t>
            </a:r>
            <a:r>
              <a:rPr lang="en-US" sz="2400" dirty="0" smtClean="0"/>
              <a:t>and </a:t>
            </a:r>
            <a:r>
              <a:rPr lang="en-US" sz="2400" b="1" dirty="0" smtClean="0"/>
              <a:t>31665 records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90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279" y="159026"/>
            <a:ext cx="10114722" cy="658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0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9877"/>
            <a:ext cx="9878667" cy="675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7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433" y="775252"/>
            <a:ext cx="9737793" cy="55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3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1" y="228600"/>
            <a:ext cx="9064486" cy="58541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1" y="6082747"/>
            <a:ext cx="9064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Here we can see that </a:t>
            </a:r>
            <a:r>
              <a:rPr lang="en-US" b="1" dirty="0"/>
              <a:t>London City</a:t>
            </a:r>
            <a:r>
              <a:rPr lang="en-US" dirty="0"/>
              <a:t> has hosted the Olympics maximum times and </a:t>
            </a:r>
            <a:r>
              <a:rPr lang="en-US" b="1" dirty="0"/>
              <a:t>2012</a:t>
            </a:r>
            <a:r>
              <a:rPr lang="en-US" dirty="0"/>
              <a:t> is significantly high than </a:t>
            </a:r>
            <a:r>
              <a:rPr lang="en-US" b="1" dirty="0"/>
              <a:t>1908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8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513" y="194565"/>
            <a:ext cx="9748109" cy="5162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299" y="5357115"/>
            <a:ext cx="2616964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574" y="790575"/>
            <a:ext cx="9491869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38" y="317430"/>
            <a:ext cx="9909727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3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ECK" val="LegalDisclaimerNO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Regular</vt:lpstr>
      <vt:lpstr>Calibri</vt:lpstr>
      <vt:lpstr>Calibri Light</vt:lpstr>
      <vt:lpstr>Office Theme</vt:lpstr>
      <vt:lpstr>Summer Olympics Data EDA Report 1896 - 2012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Shilpa Kumari -X (shilpkum - ZENSAR TECHNOLOGIES INC at Cisco)</dc:creator>
  <cp:lastModifiedBy>Budema, Karunakar</cp:lastModifiedBy>
  <cp:revision>30</cp:revision>
  <dcterms:created xsi:type="dcterms:W3CDTF">2019-08-30T03:54:33Z</dcterms:created>
  <dcterms:modified xsi:type="dcterms:W3CDTF">2019-11-29T18:07:17Z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iteId">
    <vt:lpwstr>f35a6974-607f-47d4-82d7-ff31d7dc53a5</vt:lpwstr>
  </property>
  <property fmtid="{D5CDD505-2E9C-101B-9397-08002B2CF9AE}" pid="4" name="MSIP_Label_4929bff8-5b33-42aa-95d2-28f72e792cb0_Owner">
    <vt:lpwstr>BUDEMKA1@novartis.net</vt:lpwstr>
  </property>
  <property fmtid="{D5CDD505-2E9C-101B-9397-08002B2CF9AE}" pid="5" name="MSIP_Label_4929bff8-5b33-42aa-95d2-28f72e792cb0_SetDate">
    <vt:lpwstr>2019-11-29T16:45:49.1078493Z</vt:lpwstr>
  </property>
  <property fmtid="{D5CDD505-2E9C-101B-9397-08002B2CF9AE}" pid="6" name="MSIP_Label_4929bff8-5b33-42aa-95d2-28f72e792cb0_Name">
    <vt:lpwstr>Business Use Only</vt:lpwstr>
  </property>
  <property fmtid="{D5CDD505-2E9C-101B-9397-08002B2CF9AE}" pid="7" name="MSIP_Label_4929bff8-5b33-42aa-95d2-28f72e792cb0_Application">
    <vt:lpwstr>Microsoft Azure Information Protection</vt:lpwstr>
  </property>
  <property fmtid="{D5CDD505-2E9C-101B-9397-08002B2CF9AE}" pid="8" name="MSIP_Label_4929bff8-5b33-42aa-95d2-28f72e792cb0_ActionId">
    <vt:lpwstr>46d53773-dbf4-4523-8bbb-16f607d57666</vt:lpwstr>
  </property>
  <property fmtid="{D5CDD505-2E9C-101B-9397-08002B2CF9AE}" pid="9" name="MSIP_Label_4929bff8-5b33-42aa-95d2-28f72e792cb0_Extended_MSFT_Method">
    <vt:lpwstr>Automatic</vt:lpwstr>
  </property>
  <property fmtid="{D5CDD505-2E9C-101B-9397-08002B2CF9AE}" pid="10" name="Confidentiality">
    <vt:lpwstr>Business Use Only</vt:lpwstr>
  </property>
</Properties>
</file>