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85" r:id="rId6"/>
    <p:sldId id="298" r:id="rId7"/>
    <p:sldId id="299" r:id="rId8"/>
    <p:sldId id="300" r:id="rId9"/>
    <p:sldId id="301" r:id="rId10"/>
    <p:sldId id="302" r:id="rId11"/>
    <p:sldId id="303" r:id="rId12"/>
    <p:sldId id="304" r:id="rId13"/>
    <p:sldId id="305" r:id="rId14"/>
    <p:sldId id="306" r:id="rId15"/>
    <p:sldId id="307" r:id="rId16"/>
    <p:sldId id="297"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3A"/>
    <a:srgbClr val="0274BD"/>
    <a:srgbClr val="1985BF"/>
    <a:srgbClr val="5B447C"/>
    <a:srgbClr val="65BB35"/>
    <a:srgbClr val="0B334C"/>
    <a:srgbClr val="E8E8EB"/>
    <a:srgbClr val="046067"/>
    <a:srgbClr val="FFC200"/>
    <a:srgbClr val="FF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F4273-61B7-380F-A853-3A8D64CA4E59}" v="34" dt="2024-06-17T08:22:0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7"/>
    <p:restoredTop sz="94082"/>
  </p:normalViewPr>
  <p:slideViewPr>
    <p:cSldViewPr snapToGrid="0" snapToObjects="1" showGuides="1">
      <p:cViewPr varScale="1">
        <p:scale>
          <a:sx n="105" d="100"/>
          <a:sy n="105" d="100"/>
        </p:scale>
        <p:origin x="1032" y="108"/>
      </p:cViewPr>
      <p:guideLst>
        <p:guide orient="horz" pos="213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lesh Vasvani" userId="S::kamlesh.vasvani@spec-india.com::464a970b-f016-4f3d-905d-641e425d746f" providerId="AD" clId="Web-{C6CF4273-61B7-380F-A853-3A8D64CA4E59}"/>
    <pc:docChg chg="modSld">
      <pc:chgData name="Kamlesh Vasvani" userId="S::kamlesh.vasvani@spec-india.com::464a970b-f016-4f3d-905d-641e425d746f" providerId="AD" clId="Web-{C6CF4273-61B7-380F-A853-3A8D64CA4E59}" dt="2024-06-17T08:22:02.557" v="15" actId="14100"/>
      <pc:docMkLst>
        <pc:docMk/>
      </pc:docMkLst>
      <pc:sldChg chg="modSp">
        <pc:chgData name="Kamlesh Vasvani" userId="S::kamlesh.vasvani@spec-india.com::464a970b-f016-4f3d-905d-641e425d746f" providerId="AD" clId="Web-{C6CF4273-61B7-380F-A853-3A8D64CA4E59}" dt="2024-06-17T08:22:02.557" v="15" actId="14100"/>
        <pc:sldMkLst>
          <pc:docMk/>
          <pc:sldMk cId="1440003607" sldId="300"/>
        </pc:sldMkLst>
        <pc:spChg chg="mod">
          <ac:chgData name="Kamlesh Vasvani" userId="S::kamlesh.vasvani@spec-india.com::464a970b-f016-4f3d-905d-641e425d746f" providerId="AD" clId="Web-{C6CF4273-61B7-380F-A853-3A8D64CA4E59}" dt="2024-06-17T08:22:02.557" v="15" actId="14100"/>
          <ac:spMkLst>
            <pc:docMk/>
            <pc:sldMk cId="1440003607" sldId="30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B5163-9B59-9641-9D3D-D468DD839B4D}"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C5864-3DE2-4443-B533-31B844D2AD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584AA76-8368-D345-9022-280C5DF7C5D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584AA76-8368-D345-9022-280C5DF7C5D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584AA76-8368-D345-9022-280C5DF7C5D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584AA76-8368-D345-9022-280C5DF7C5D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584AA76-8368-D345-9022-280C5DF7C5D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584AA76-8368-D345-9022-280C5DF7C5D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584AA76-8368-D345-9022-280C5DF7C5D9}"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584AA76-8368-D345-9022-280C5DF7C5D9}"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4AA76-8368-D345-9022-280C5DF7C5D9}"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584AA76-8368-D345-9022-280C5DF7C5D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584AA76-8368-D345-9022-280C5DF7C5D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D7C89-1808-F145-B924-9A26D31341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4AA76-8368-D345-9022-280C5DF7C5D9}" type="datetimeFigureOut">
              <a:rPr lang="en-US" smtClean="0"/>
              <a:t>7/26/2024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D7C89-1808-F145-B924-9A26D31341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hyperlink" Target="http://www.spec-india.com/" TargetMode="Externa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hyperlink" Target="https://www.glassdoor.co.in/Reviews/SPEC-INDIA-Reviews-E688018.htm" TargetMode="External"/><Relationship Id="rId26" Type="http://schemas.openxmlformats.org/officeDocument/2006/relationships/hyperlink" Target="https://www.linkedin.com/company/spec-india/mycompany/" TargetMode="External"/><Relationship Id="rId3" Type="http://schemas.openxmlformats.org/officeDocument/2006/relationships/image" Target="../media/image2.emf"/><Relationship Id="rId21" Type="http://schemas.openxmlformats.org/officeDocument/2006/relationships/image" Target="../media/image14.png"/><Relationship Id="rId7" Type="http://schemas.openxmlformats.org/officeDocument/2006/relationships/image" Target="../media/image7.emf"/><Relationship Id="rId12" Type="http://schemas.openxmlformats.org/officeDocument/2006/relationships/hyperlink" Target="https://www.goodfirms.co/company/spec-india" TargetMode="Externa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1.png"/><Relationship Id="rId2" Type="http://schemas.openxmlformats.org/officeDocument/2006/relationships/image" Target="../media/image1.emf"/><Relationship Id="rId16" Type="http://schemas.openxmlformats.org/officeDocument/2006/relationships/hyperlink" Target="https://www.ambitionbox.com/reviews/spec-india-reviews" TargetMode="External"/><Relationship Id="rId20" Type="http://schemas.openxmlformats.org/officeDocument/2006/relationships/hyperlink" Target="https://www.behance.net/specindia" TargetMode="External"/><Relationship Id="rId29"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9.png"/><Relationship Id="rId24" Type="http://schemas.openxmlformats.org/officeDocument/2006/relationships/hyperlink" Target="https://www.facebook.com/SPECINDIA.IT" TargetMode="External"/><Relationship Id="rId32" Type="http://schemas.openxmlformats.org/officeDocument/2006/relationships/hyperlink" Target="https://www.instagram.com/spec_india" TargetMode="External"/><Relationship Id="rId5" Type="http://schemas.openxmlformats.org/officeDocument/2006/relationships/hyperlink" Target="mailto:lead@spec-india.com" TargetMode="External"/><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hyperlink" Target="https://twitter.com/infospec_india" TargetMode="External"/><Relationship Id="rId10" Type="http://schemas.openxmlformats.org/officeDocument/2006/relationships/hyperlink" Target="https://clutch.co/profile/spec-india" TargetMode="External"/><Relationship Id="rId19" Type="http://schemas.openxmlformats.org/officeDocument/2006/relationships/image" Target="../media/image13.png"/><Relationship Id="rId31" Type="http://schemas.openxmlformats.org/officeDocument/2006/relationships/image" Target="../media/image20.png"/><Relationship Id="rId4" Type="http://schemas.openxmlformats.org/officeDocument/2006/relationships/hyperlink" Target="http://www.spec-india.com/" TargetMode="External"/><Relationship Id="rId9" Type="http://schemas.openxmlformats.org/officeDocument/2006/relationships/hyperlink" Target="mailto:lead@spec-usa.net" TargetMode="External"/><Relationship Id="rId14" Type="http://schemas.openxmlformats.org/officeDocument/2006/relationships/hyperlink" Target="https://g.page/r/CRApINeFYBWKEAE" TargetMode="External"/><Relationship Id="rId22" Type="http://schemas.openxmlformats.org/officeDocument/2006/relationships/hyperlink" Target="https://dribbble.com/specindia" TargetMode="External"/><Relationship Id="rId27" Type="http://schemas.openxmlformats.org/officeDocument/2006/relationships/image" Target="../media/image17.png"/><Relationship Id="rId30" Type="http://schemas.openxmlformats.org/officeDocument/2006/relationships/image" Target="../media/image19.png"/><Relationship Id="rId8"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pec-india.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5BB35"/>
        </a:solidFill>
        <a:effectLst/>
      </p:bgPr>
    </p:bg>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472" y="0"/>
            <a:ext cx="6680200" cy="6223000"/>
          </a:xfrm>
          <a:prstGeom prst="rect">
            <a:avLst/>
          </a:prstGeom>
        </p:spPr>
      </p:pic>
      <p:pic>
        <p:nvPicPr>
          <p:cNvPr id="9" name="Picture 8"/>
          <p:cNvPicPr>
            <a:picLocks noChangeAspect="1"/>
          </p:cNvPicPr>
          <p:nvPr/>
        </p:nvPicPr>
        <p:blipFill>
          <a:blip r:embed="rId3"/>
          <a:stretch>
            <a:fillRect/>
          </a:stretch>
        </p:blipFill>
        <p:spPr>
          <a:xfrm>
            <a:off x="0" y="5079999"/>
            <a:ext cx="12192000" cy="1778001"/>
          </a:xfrm>
          <a:prstGeom prst="rect">
            <a:avLst/>
          </a:prstGeom>
        </p:spPr>
      </p:pic>
      <p:pic>
        <p:nvPicPr>
          <p:cNvPr id="8" name="Picture 7"/>
          <p:cNvPicPr>
            <a:picLocks noChangeAspect="1"/>
          </p:cNvPicPr>
          <p:nvPr/>
        </p:nvPicPr>
        <p:blipFill>
          <a:blip r:embed="rId4"/>
          <a:srcRect/>
          <a:stretch>
            <a:fillRect/>
          </a:stretch>
        </p:blipFill>
        <p:spPr>
          <a:xfrm>
            <a:off x="2" y="2032001"/>
            <a:ext cx="12191997" cy="4825999"/>
          </a:xfrm>
          <a:prstGeom prst="rect">
            <a:avLst/>
          </a:prstGeom>
        </p:spPr>
      </p:pic>
      <p:sp>
        <p:nvSpPr>
          <p:cNvPr id="2" name="Title 1"/>
          <p:cNvSpPr>
            <a:spLocks noGrp="1"/>
          </p:cNvSpPr>
          <p:nvPr>
            <p:ph type="ctrTitle"/>
          </p:nvPr>
        </p:nvSpPr>
        <p:spPr>
          <a:xfrm>
            <a:off x="421005" y="1184275"/>
            <a:ext cx="5888990" cy="844550"/>
          </a:xfrm>
        </p:spPr>
        <p:txBody>
          <a:bodyPr>
            <a:noAutofit/>
          </a:bodyPr>
          <a:lstStyle/>
          <a:p>
            <a:pPr algn="l"/>
            <a:r>
              <a:rPr lang="en-US" sz="2400" b="1" spc="10" dirty="0">
                <a:latin typeface="Calibri Light" panose="020F0302020204030204"/>
                <a:ea typeface="Roboto Medium"/>
                <a:cs typeface="Calibri Light" panose="020F0302020204030204"/>
              </a:rPr>
              <a:t>Laravel Design Pattern</a:t>
            </a:r>
          </a:p>
        </p:txBody>
      </p:sp>
      <p:cxnSp>
        <p:nvCxnSpPr>
          <p:cNvPr id="7" name="Straight Connector 6"/>
          <p:cNvCxnSpPr/>
          <p:nvPr/>
        </p:nvCxnSpPr>
        <p:spPr>
          <a:xfrm>
            <a:off x="407764" y="2169688"/>
            <a:ext cx="5362575" cy="0"/>
          </a:xfrm>
          <a:prstGeom prst="line">
            <a:avLst/>
          </a:prstGeom>
          <a:ln w="25400">
            <a:solidFill>
              <a:srgbClr val="65BB35"/>
            </a:solidFill>
          </a:ln>
        </p:spPr>
        <p:style>
          <a:lnRef idx="3">
            <a:schemeClr val="accent6"/>
          </a:lnRef>
          <a:fillRef idx="0">
            <a:schemeClr val="accent6"/>
          </a:fillRef>
          <a:effectRef idx="2">
            <a:schemeClr val="accent6"/>
          </a:effectRef>
          <a:fontRef idx="minor">
            <a:schemeClr val="tx1"/>
          </a:fontRef>
        </p:style>
      </p:cxnSp>
      <p:pic>
        <p:nvPicPr>
          <p:cNvPr id="25" name="Picture 24"/>
          <p:cNvPicPr>
            <a:picLocks noChangeAspect="1"/>
          </p:cNvPicPr>
          <p:nvPr/>
        </p:nvPicPr>
        <p:blipFill>
          <a:blip r:embed="rId5"/>
          <a:stretch>
            <a:fillRect/>
          </a:stretch>
        </p:blipFill>
        <p:spPr>
          <a:xfrm>
            <a:off x="9562624" y="377146"/>
            <a:ext cx="2171700" cy="1016000"/>
          </a:xfrm>
          <a:prstGeom prst="rect">
            <a:avLst/>
          </a:prstGeom>
        </p:spPr>
      </p:pic>
      <p:pic>
        <p:nvPicPr>
          <p:cNvPr id="5" name="Picture 4">
            <a:hlinkClick r:id="rId6"/>
          </p:cNvPr>
          <p:cNvPicPr>
            <a:picLocks noChangeAspect="1"/>
          </p:cNvPicPr>
          <p:nvPr/>
        </p:nvPicPr>
        <p:blipFill>
          <a:blip r:embed="rId7"/>
          <a:stretch>
            <a:fillRect/>
          </a:stretch>
        </p:blipFill>
        <p:spPr>
          <a:xfrm>
            <a:off x="524933" y="611135"/>
            <a:ext cx="1778000" cy="533400"/>
          </a:xfrm>
          <a:prstGeom prst="rect">
            <a:avLst/>
          </a:prstGeom>
        </p:spPr>
      </p:pic>
      <p:cxnSp>
        <p:nvCxnSpPr>
          <p:cNvPr id="6" name="Straight Connector 5"/>
          <p:cNvCxnSpPr/>
          <p:nvPr/>
        </p:nvCxnSpPr>
        <p:spPr>
          <a:xfrm>
            <a:off x="407764" y="3379363"/>
            <a:ext cx="5362575" cy="0"/>
          </a:xfrm>
          <a:prstGeom prst="line">
            <a:avLst/>
          </a:prstGeom>
          <a:ln w="25400">
            <a:solidFill>
              <a:srgbClr val="65BB35"/>
            </a:solidFill>
          </a:ln>
        </p:spPr>
        <p:style>
          <a:lnRef idx="3">
            <a:schemeClr val="accent6"/>
          </a:lnRef>
          <a:fillRef idx="0">
            <a:schemeClr val="accent6"/>
          </a:fillRef>
          <a:effectRef idx="2">
            <a:schemeClr val="accent6"/>
          </a:effectRef>
          <a:fontRef idx="minor">
            <a:schemeClr val="tx1"/>
          </a:fontRef>
        </p:style>
      </p:cxnSp>
      <p:sp>
        <p:nvSpPr>
          <p:cNvPr id="11" name="Title 1"/>
          <p:cNvSpPr txBox="1"/>
          <p:nvPr/>
        </p:nvSpPr>
        <p:spPr>
          <a:xfrm>
            <a:off x="418518" y="1727028"/>
            <a:ext cx="5804482" cy="1598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spc="10" dirty="0">
                <a:latin typeface="Roboto Medium"/>
                <a:ea typeface="+mj-lt"/>
                <a:cs typeface="+mj-lt"/>
              </a:rPr>
              <a:t>Presented by :</a:t>
            </a:r>
            <a:r>
              <a:rPr lang="en-US" sz="2400" b="1" spc="10" dirty="0">
                <a:latin typeface="Roboto Medium"/>
                <a:ea typeface="+mj-lt"/>
                <a:cs typeface="+mj-lt"/>
              </a:rPr>
              <a:t> Budha Jethava(IAS)</a:t>
            </a:r>
            <a:endParaRPr lang="en-US" b="1" dirty="0">
              <a:latin typeface="Roboto Medium"/>
              <a:ea typeface="Roboto Medium"/>
              <a:cs typeface="Calibri Light" panose="020F03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Facades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A complicated subsystem’s interface is made simple and unified by the facade pattern. It conceals the underlying complexity and offers a straightforward user interface so that clients may communicate with the subsystem.</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With the help of Laravel’s wide use of the Facade design, you may access different framework elements using a concise and expressive vocabulary.</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You must first import the desired facade into Laravel before you can use the facade pattern.</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For instance, you would import the following code to use the Cache facade:</a:t>
            </a:r>
            <a:br>
              <a:rPr lang="en-US" sz="2000" dirty="0">
                <a:latin typeface="Calibri" panose="020F0502020204030204" charset="0"/>
                <a:ea typeface="Roboto Medium"/>
                <a:cs typeface="Calibri" panose="020F0502020204030204" charset="0"/>
              </a:rPr>
            </a:br>
            <a:endParaRPr lang="en-US" sz="2000" dirty="0">
              <a:latin typeface="Calibri" panose="020F0502020204030204" charset="0"/>
              <a:ea typeface="Roboto Medium"/>
              <a:cs typeface="Calibri" panose="020F0502020204030204" charset="0"/>
            </a:endParaRPr>
          </a:p>
          <a:p>
            <a:r>
              <a:rPr lang="en-US" sz="2000" dirty="0">
                <a:latin typeface="Calibri" panose="020F0502020204030204" charset="0"/>
                <a:ea typeface="Roboto Medium"/>
                <a:cs typeface="Calibri" panose="020F0502020204030204" charset="0"/>
              </a:rPr>
              <a:t>      use Illuminate\Support\Facades\Cache;</a:t>
            </a:r>
          </a:p>
          <a:p>
            <a:r>
              <a:rPr lang="en-US" sz="2000" dirty="0">
                <a:latin typeface="Calibri" panose="020F0502020204030204" charset="0"/>
                <a:ea typeface="Roboto Medium"/>
                <a:cs typeface="Calibri" panose="020F0502020204030204" charset="0"/>
              </a:rPr>
              <a:t>      Cache::put('key', 'value', 10);</a:t>
            </a:r>
          </a:p>
        </p:txBody>
      </p:sp>
    </p:spTree>
    <p:extLst>
      <p:ext uri="{BB962C8B-B14F-4D97-AF65-F5344CB8AC3E}">
        <p14:creationId xmlns:p14="http://schemas.microsoft.com/office/powerpoint/2010/main" val="195474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Adapter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Adapter is a structural design pattern that allows objects with incompatible interfaces to collaborate.</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This pattern is frequently applied when an existing object that you want to utilize has an interface that is incompatible with the interface you require.</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The Adapter design is frequently used in Laravel to integrate with external APIs.</a:t>
            </a:r>
          </a:p>
        </p:txBody>
      </p:sp>
    </p:spTree>
    <p:extLst>
      <p:ext uri="{BB962C8B-B14F-4D97-AF65-F5344CB8AC3E}">
        <p14:creationId xmlns:p14="http://schemas.microsoft.com/office/powerpoint/2010/main" val="20127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Benefits of Design Patterns</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latin typeface="Calibri" panose="020F0502020204030204" charset="0"/>
                <a:ea typeface="Roboto Medium"/>
                <a:cs typeface="Calibri" panose="020F0502020204030204" charset="0"/>
              </a:rPr>
              <a:t>Code Reusability:</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Design patterns encourage code reuse, enabling you to make advantage of current solutions and cut down on duplicate code. This improves output and cuts down on development time.</a:t>
            </a:r>
          </a:p>
          <a:p>
            <a:pPr marL="342900" indent="-342900">
              <a:buFont typeface="Wingdings" panose="05000000000000000000" pitchFamily="2" charset="2"/>
              <a:buChar char="v"/>
            </a:pPr>
            <a:endParaRPr lang="en-US" sz="2000" dirty="0">
              <a:latin typeface="Calibri" panose="020F0502020204030204" charset="0"/>
              <a:ea typeface="Roboto Medium"/>
              <a:cs typeface="Calibri" panose="020F0502020204030204" charset="0"/>
            </a:endParaRPr>
          </a:p>
          <a:p>
            <a:r>
              <a:rPr lang="en-US" sz="2400" b="1" dirty="0">
                <a:latin typeface="Calibri" panose="020F0502020204030204" charset="0"/>
                <a:ea typeface="Roboto Medium"/>
                <a:cs typeface="Calibri" panose="020F0502020204030204" charset="0"/>
              </a:rPr>
              <a:t>Scalability:</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Your codebase becomes modular and versatile when you use design patterns. As your needs change, you can quickly adapt and scale your application.</a:t>
            </a:r>
          </a:p>
          <a:p>
            <a:pPr marL="342900" indent="-342900">
              <a:buFont typeface="Wingdings" panose="05000000000000000000" pitchFamily="2" charset="2"/>
              <a:buChar char="v"/>
            </a:pPr>
            <a:endParaRPr lang="en-US" sz="2000" dirty="0">
              <a:latin typeface="Calibri" panose="020F0502020204030204" charset="0"/>
              <a:ea typeface="Roboto Medium"/>
              <a:cs typeface="Calibri" panose="020F0502020204030204" charset="0"/>
            </a:endParaRPr>
          </a:p>
          <a:p>
            <a:r>
              <a:rPr lang="en-US" sz="2400" b="1" dirty="0">
                <a:latin typeface="Calibri" panose="020F0502020204030204" charset="0"/>
                <a:ea typeface="Roboto Medium"/>
                <a:cs typeface="Calibri" panose="020F0502020204030204" charset="0"/>
              </a:rPr>
              <a:t>Code Organization:</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Design patterns help your code have a clear structure, which makes it simpler to comprehend and maintain. This results in better teamwork and quicker debugging.</a:t>
            </a:r>
          </a:p>
          <a:p>
            <a:pPr marL="342900" indent="-342900">
              <a:buFont typeface="Wingdings" panose="05000000000000000000" pitchFamily="2" charset="2"/>
              <a:buChar char="v"/>
            </a:pPr>
            <a:endParaRPr lang="en-US" sz="2000" dirty="0">
              <a:latin typeface="Calibri" panose="020F0502020204030204" charset="0"/>
              <a:ea typeface="Roboto Medium"/>
              <a:cs typeface="Calibri" panose="020F0502020204030204" charset="0"/>
            </a:endParaRPr>
          </a:p>
          <a:p>
            <a:r>
              <a:rPr lang="en-US" sz="2000" b="1" dirty="0">
                <a:latin typeface="Calibri" panose="020F0502020204030204" charset="0"/>
                <a:ea typeface="Roboto Medium"/>
                <a:cs typeface="Calibri" panose="020F0502020204030204" charset="0"/>
              </a:rPr>
              <a:t>Maintainability:</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By following design patterns, you can make sure that your code </a:t>
            </a:r>
            <a:r>
              <a:rPr lang="en-US" sz="2000">
                <a:latin typeface="Calibri" panose="020F0502020204030204" charset="0"/>
                <a:ea typeface="Roboto Medium"/>
                <a:cs typeface="Calibri" panose="020F0502020204030204" charset="0"/>
              </a:rPr>
              <a:t>is well-organized </a:t>
            </a:r>
            <a:r>
              <a:rPr lang="en-US" sz="2000" dirty="0">
                <a:latin typeface="Calibri" panose="020F0502020204030204" charset="0"/>
                <a:ea typeface="Roboto Medium"/>
                <a:cs typeface="Calibri" panose="020F0502020204030204" charset="0"/>
              </a:rPr>
              <a:t>and adheres to current standards. This makes maintenance easier and lessens the chance of adding bugs.</a:t>
            </a:r>
          </a:p>
        </p:txBody>
      </p:sp>
    </p:spTree>
    <p:extLst>
      <p:ext uri="{BB962C8B-B14F-4D97-AF65-F5344CB8AC3E}">
        <p14:creationId xmlns:p14="http://schemas.microsoft.com/office/powerpoint/2010/main" val="144410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 name="Text Box 1"/>
          <p:cNvSpPr txBox="1"/>
          <p:nvPr/>
        </p:nvSpPr>
        <p:spPr>
          <a:xfrm>
            <a:off x="1125855" y="2524760"/>
            <a:ext cx="10031095" cy="1237615"/>
          </a:xfrm>
          <a:prstGeom prst="rect">
            <a:avLst/>
          </a:prstGeom>
          <a:noFill/>
        </p:spPr>
        <p:txBody>
          <a:bodyPr wrap="square" rtlCol="0">
            <a:noAutofit/>
          </a:bodyPr>
          <a:lstStyle/>
          <a:p>
            <a:pPr algn="ctr"/>
            <a:r>
              <a:rPr lang="en-US" sz="8000">
                <a:solidFill>
                  <a:srgbClr val="FF693A"/>
                </a:solidFill>
                <a:latin typeface="Ink Free" panose="03080402000500000000" charset="0"/>
                <a:cs typeface="Ink Free" panose="03080402000500000000" charset="0"/>
              </a:rPr>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5BB35"/>
        </a:solidFill>
        <a:effectLst/>
      </p:bgPr>
    </p:bg>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472" y="0"/>
            <a:ext cx="6680200" cy="6223000"/>
          </a:xfrm>
          <a:prstGeom prst="rect">
            <a:avLst/>
          </a:prstGeom>
        </p:spPr>
      </p:pic>
      <p:pic>
        <p:nvPicPr>
          <p:cNvPr id="9" name="Picture 8"/>
          <p:cNvPicPr>
            <a:picLocks noChangeAspect="1"/>
          </p:cNvPicPr>
          <p:nvPr/>
        </p:nvPicPr>
        <p:blipFill>
          <a:blip r:embed="rId3"/>
          <a:stretch>
            <a:fillRect/>
          </a:stretch>
        </p:blipFill>
        <p:spPr>
          <a:xfrm>
            <a:off x="0" y="5079999"/>
            <a:ext cx="12192000" cy="1778001"/>
          </a:xfrm>
          <a:prstGeom prst="rect">
            <a:avLst/>
          </a:prstGeom>
        </p:spPr>
      </p:pic>
      <p:sp>
        <p:nvSpPr>
          <p:cNvPr id="2" name="Title 1"/>
          <p:cNvSpPr>
            <a:spLocks noGrp="1"/>
          </p:cNvSpPr>
          <p:nvPr>
            <p:ph type="ctrTitle"/>
          </p:nvPr>
        </p:nvSpPr>
        <p:spPr>
          <a:xfrm>
            <a:off x="457675" y="462989"/>
            <a:ext cx="5223457" cy="1031690"/>
          </a:xfrm>
        </p:spPr>
        <p:txBody>
          <a:bodyPr>
            <a:noAutofit/>
          </a:bodyPr>
          <a:lstStyle/>
          <a:p>
            <a:pPr algn="l">
              <a:lnSpc>
                <a:spcPct val="120000"/>
              </a:lnSpc>
            </a:pPr>
            <a:r>
              <a:rPr lang="en-US" sz="3000" b="1" spc="10" dirty="0">
                <a:solidFill>
                  <a:srgbClr val="65BB35"/>
                </a:solidFill>
                <a:latin typeface="Roboto" panose="02000000000000000000" pitchFamily="2" charset="0"/>
                <a:ea typeface="Roboto" panose="02000000000000000000" pitchFamily="2" charset="0"/>
                <a:cs typeface="Roboto" panose="02000000000000000000" pitchFamily="2" charset="0"/>
              </a:rPr>
              <a:t>Thank You For </a:t>
            </a:r>
            <a:br>
              <a:rPr lang="en-US" sz="3000" b="1" spc="10" dirty="0">
                <a:solidFill>
                  <a:srgbClr val="65BB35"/>
                </a:solidFill>
                <a:latin typeface="Roboto" panose="02000000000000000000" pitchFamily="2" charset="0"/>
                <a:ea typeface="Roboto" panose="02000000000000000000" pitchFamily="2" charset="0"/>
                <a:cs typeface="Roboto" panose="02000000000000000000" pitchFamily="2" charset="0"/>
              </a:rPr>
            </a:br>
            <a:r>
              <a:rPr lang="en-US" sz="3000" b="1" spc="10" dirty="0">
                <a:solidFill>
                  <a:srgbClr val="65BB35"/>
                </a:solidFill>
                <a:latin typeface="Roboto" panose="02000000000000000000" pitchFamily="2" charset="0"/>
                <a:ea typeface="Roboto" panose="02000000000000000000" pitchFamily="2" charset="0"/>
                <a:cs typeface="Roboto" panose="02000000000000000000" pitchFamily="2" charset="0"/>
              </a:rPr>
              <a:t>Your Time &amp; Attention!</a:t>
            </a:r>
          </a:p>
        </p:txBody>
      </p:sp>
      <p:sp>
        <p:nvSpPr>
          <p:cNvPr id="3" name="Subtitle 2"/>
          <p:cNvSpPr>
            <a:spLocks noGrp="1"/>
          </p:cNvSpPr>
          <p:nvPr>
            <p:ph type="subTitle" idx="1"/>
          </p:nvPr>
        </p:nvSpPr>
        <p:spPr>
          <a:xfrm>
            <a:off x="457675" y="1755910"/>
            <a:ext cx="5223457" cy="697921"/>
          </a:xfrm>
          <a:noFill/>
          <a:ln>
            <a:noFill/>
          </a:ln>
        </p:spPr>
        <p:txBody>
          <a:bodyPr>
            <a:normAutofit/>
          </a:bodyPr>
          <a:lstStyle/>
          <a:p>
            <a:pPr algn="l">
              <a:lnSpc>
                <a:spcPct val="130000"/>
              </a:lnSpc>
              <a:spcBef>
                <a:spcPts val="0"/>
              </a:spcBef>
            </a:pPr>
            <a:r>
              <a:rPr lang="en-US" sz="1600" spc="10"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Looking forward to having a mutually beneficial association! Assuring you of our best services always!</a:t>
            </a:r>
          </a:p>
        </p:txBody>
      </p:sp>
      <p:cxnSp>
        <p:nvCxnSpPr>
          <p:cNvPr id="7" name="Straight Connector 6"/>
          <p:cNvCxnSpPr/>
          <p:nvPr/>
        </p:nvCxnSpPr>
        <p:spPr>
          <a:xfrm>
            <a:off x="524933" y="1622274"/>
            <a:ext cx="4320335" cy="0"/>
          </a:xfrm>
          <a:prstGeom prst="line">
            <a:avLst/>
          </a:prstGeom>
          <a:ln w="25400">
            <a:solidFill>
              <a:srgbClr val="65BB35"/>
            </a:solidFill>
          </a:ln>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336000" y="6301416"/>
            <a:ext cx="11520000" cy="0"/>
          </a:xfrm>
          <a:prstGeom prst="line">
            <a:avLst/>
          </a:prstGeom>
          <a:ln w="12700">
            <a:solidFill>
              <a:schemeClr val="bg1">
                <a:lumMod val="85000"/>
                <a:alpha val="70000"/>
              </a:schemeClr>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336000" y="6384714"/>
            <a:ext cx="3485570" cy="307777"/>
          </a:xfrm>
          <a:prstGeom prst="rect">
            <a:avLst/>
          </a:prstGeom>
          <a:noFill/>
        </p:spPr>
        <p:txBody>
          <a:bodyPr wrap="none" lIns="91440" tIns="45720" rIns="91440" bIns="45720" rtlCol="0" anchor="t">
            <a:spAutoFit/>
          </a:bodyPr>
          <a:lstStyle/>
          <a:p>
            <a:r>
              <a:rPr lang="en-US" sz="1400" spc="10" dirty="0">
                <a:solidFill>
                  <a:schemeClr val="bg1">
                    <a:lumMod val="95000"/>
                  </a:schemeClr>
                </a:solidFill>
                <a:latin typeface="Roboto"/>
                <a:ea typeface="Roboto"/>
                <a:cs typeface="Roboto"/>
              </a:rPr>
              <a:t>© 2024 SPEC INDIA. All Rights Reserved.</a:t>
            </a:r>
          </a:p>
        </p:txBody>
      </p:sp>
      <p:sp>
        <p:nvSpPr>
          <p:cNvPr id="15" name="Subtitle 2"/>
          <p:cNvSpPr txBox="1"/>
          <p:nvPr/>
        </p:nvSpPr>
        <p:spPr>
          <a:xfrm>
            <a:off x="457677" y="2609614"/>
            <a:ext cx="2341032" cy="626710"/>
          </a:xfrm>
          <a:prstGeom prst="rect">
            <a:avLst/>
          </a:prstGeom>
          <a:noFill/>
          <a:ln>
            <a:noFill/>
          </a:ln>
        </p:spPr>
        <p:txBody>
          <a:bodyPr vert="horz" lIns="91440" tIns="45720" rIns="91440" bIns="45720" numCol="1"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pPr>
            <a:r>
              <a:rPr lang="en-US" sz="1400" b="1" spc="10" dirty="0">
                <a:solidFill>
                  <a:srgbClr val="0B334C"/>
                </a:solidFill>
                <a:latin typeface="Roboto" panose="02000000000000000000" pitchFamily="2" charset="0"/>
                <a:ea typeface="Roboto" panose="02000000000000000000" pitchFamily="2" charset="0"/>
                <a:cs typeface="Roboto" panose="02000000000000000000" pitchFamily="2" charset="0"/>
              </a:rPr>
              <a:t>Visit us at </a:t>
            </a:r>
          </a:p>
          <a:p>
            <a:pPr algn="l">
              <a:lnSpc>
                <a:spcPct val="130000"/>
              </a:lnSpc>
              <a:spcBef>
                <a:spcPts val="0"/>
              </a:spcBef>
            </a:pPr>
            <a:r>
              <a:rPr lang="en-US" sz="1400" spc="10" dirty="0" err="1">
                <a:solidFill>
                  <a:srgbClr val="0274BD"/>
                </a:solidFill>
                <a:latin typeface="Roboto" panose="02000000000000000000" pitchFamily="2" charset="0"/>
                <a:ea typeface="Roboto" panose="02000000000000000000" pitchFamily="2" charset="0"/>
                <a:cs typeface="Roboto" panose="02000000000000000000" pitchFamily="2" charset="0"/>
                <a:hlinkClick r:id="rId4"/>
              </a:rPr>
              <a:t>www.spec-india.com</a:t>
            </a:r>
            <a:r>
              <a:rPr lang="en-US" sz="1400" spc="10" dirty="0">
                <a:solidFill>
                  <a:srgbClr val="0274BD"/>
                </a:solidFill>
                <a:latin typeface="Roboto" panose="02000000000000000000" pitchFamily="2" charset="0"/>
                <a:ea typeface="Roboto" panose="02000000000000000000" pitchFamily="2" charset="0"/>
                <a:cs typeface="Roboto" panose="02000000000000000000" pitchFamily="2" charset="0"/>
                <a:hlinkClick r:id="rId4"/>
              </a:rPr>
              <a:t> </a:t>
            </a:r>
            <a:endParaRPr lang="en-US" sz="1400" spc="10" dirty="0">
              <a:solidFill>
                <a:srgbClr val="0274BD"/>
              </a:solidFill>
              <a:latin typeface="Roboto" panose="02000000000000000000" pitchFamily="2" charset="0"/>
              <a:ea typeface="Roboto" panose="02000000000000000000" pitchFamily="2" charset="0"/>
              <a:cs typeface="Roboto" panose="02000000000000000000" pitchFamily="2" charset="0"/>
            </a:endParaRPr>
          </a:p>
        </p:txBody>
      </p:sp>
      <p:sp>
        <p:nvSpPr>
          <p:cNvPr id="16" name="Subtitle 2"/>
          <p:cNvSpPr txBox="1"/>
          <p:nvPr/>
        </p:nvSpPr>
        <p:spPr>
          <a:xfrm>
            <a:off x="2798709" y="2609614"/>
            <a:ext cx="2341032" cy="626710"/>
          </a:xfrm>
          <a:prstGeom prst="rect">
            <a:avLst/>
          </a:prstGeom>
          <a:noFill/>
          <a:ln>
            <a:noFill/>
          </a:ln>
        </p:spPr>
        <p:txBody>
          <a:bodyPr vert="horz" lIns="91440" tIns="45720" rIns="91440" bIns="45720" numCol="1"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pPr>
            <a:r>
              <a:rPr lang="en-US" sz="1400" b="1" spc="10" dirty="0">
                <a:solidFill>
                  <a:srgbClr val="0B334C"/>
                </a:solidFill>
                <a:latin typeface="Roboto" panose="02000000000000000000" pitchFamily="2" charset="0"/>
                <a:ea typeface="Roboto" panose="02000000000000000000" pitchFamily="2" charset="0"/>
                <a:cs typeface="Roboto" panose="02000000000000000000" pitchFamily="2" charset="0"/>
              </a:rPr>
              <a:t>Write to us at</a:t>
            </a:r>
          </a:p>
          <a:p>
            <a:pPr algn="l">
              <a:lnSpc>
                <a:spcPct val="130000"/>
              </a:lnSpc>
              <a:spcBef>
                <a:spcPts val="0"/>
              </a:spcBef>
            </a:pPr>
            <a:r>
              <a:rPr lang="en-US" sz="1400" spc="10" dirty="0">
                <a:solidFill>
                  <a:srgbClr val="0274BD"/>
                </a:solidFill>
                <a:latin typeface="Roboto" panose="02000000000000000000" pitchFamily="2" charset="0"/>
                <a:ea typeface="Roboto" panose="02000000000000000000" pitchFamily="2" charset="0"/>
                <a:cs typeface="Roboto" panose="02000000000000000000" pitchFamily="2" charset="0"/>
                <a:hlinkClick r:id="rId5"/>
              </a:rPr>
              <a:t>lead@spec-india.com</a:t>
            </a:r>
            <a:endParaRPr lang="en-US" sz="1400" spc="10" dirty="0">
              <a:solidFill>
                <a:srgbClr val="0274BD"/>
              </a:solidFill>
              <a:latin typeface="Roboto" panose="02000000000000000000" pitchFamily="2" charset="0"/>
              <a:ea typeface="Roboto" panose="02000000000000000000" pitchFamily="2" charset="0"/>
              <a:cs typeface="Roboto" panose="02000000000000000000" pitchFamily="2" charset="0"/>
            </a:endParaRPr>
          </a:p>
        </p:txBody>
      </p:sp>
      <p:sp>
        <p:nvSpPr>
          <p:cNvPr id="5" name="Subtitle 2"/>
          <p:cNvSpPr txBox="1"/>
          <p:nvPr/>
        </p:nvSpPr>
        <p:spPr>
          <a:xfrm>
            <a:off x="7244318" y="796759"/>
            <a:ext cx="3700132" cy="382990"/>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pPr>
            <a:r>
              <a:rPr lang="en-US" sz="1600" b="1" spc="10" dirty="0">
                <a:solidFill>
                  <a:srgbClr val="0B334C"/>
                </a:solidFill>
                <a:latin typeface="Roboto" panose="02000000000000000000" pitchFamily="2" charset="0"/>
                <a:ea typeface="Roboto" panose="02000000000000000000" pitchFamily="2" charset="0"/>
                <a:cs typeface="Roboto" panose="02000000000000000000" pitchFamily="2" charset="0"/>
              </a:rPr>
              <a:t>India</a:t>
            </a:r>
          </a:p>
        </p:txBody>
      </p:sp>
      <p:sp>
        <p:nvSpPr>
          <p:cNvPr id="8" name="Subtitle 2"/>
          <p:cNvSpPr txBox="1"/>
          <p:nvPr/>
        </p:nvSpPr>
        <p:spPr>
          <a:xfrm>
            <a:off x="7581200" y="1292033"/>
            <a:ext cx="3700132" cy="307777"/>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err="1">
                <a:solidFill>
                  <a:schemeClr val="bg1"/>
                </a:solidFill>
                <a:latin typeface="Roboto" panose="02000000000000000000" pitchFamily="2" charset="0"/>
                <a:ea typeface="Roboto" panose="02000000000000000000" pitchFamily="2" charset="0"/>
                <a:cs typeface="Roboto" panose="02000000000000000000" pitchFamily="2" charset="0"/>
                <a:hlinkClick r:id="rId5"/>
              </a:rPr>
              <a:t>lead@spec-india.com</a:t>
            </a: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hlinkClick r:id="rId5"/>
              </a:rPr>
              <a:t> </a:t>
            </a:r>
            <a:endPar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1" name="Subtitle 2"/>
          <p:cNvSpPr txBox="1"/>
          <p:nvPr/>
        </p:nvSpPr>
        <p:spPr>
          <a:xfrm>
            <a:off x="7581200" y="1687659"/>
            <a:ext cx="3700132" cy="307777"/>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+91-79-26404031 to 34</a:t>
            </a:r>
          </a:p>
        </p:txBody>
      </p:sp>
      <p:sp>
        <p:nvSpPr>
          <p:cNvPr id="12" name="Subtitle 2"/>
          <p:cNvSpPr txBox="1"/>
          <p:nvPr/>
        </p:nvSpPr>
        <p:spPr>
          <a:xfrm>
            <a:off x="7581200" y="2083285"/>
            <a:ext cx="3700132" cy="738664"/>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SPEC House”, </a:t>
            </a:r>
            <a:r>
              <a:rPr lang="en-US" sz="1400" spc="10" dirty="0" err="1">
                <a:solidFill>
                  <a:schemeClr val="bg1"/>
                </a:solidFill>
                <a:latin typeface="Roboto" panose="02000000000000000000" pitchFamily="2" charset="0"/>
                <a:ea typeface="Roboto" panose="02000000000000000000" pitchFamily="2" charset="0"/>
                <a:cs typeface="Roboto" panose="02000000000000000000" pitchFamily="2" charset="0"/>
              </a:rPr>
              <a:t>Parth</a:t>
            </a: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 Complex,</a:t>
            </a:r>
          </a:p>
          <a:p>
            <a:pPr algn="l">
              <a:lnSpc>
                <a:spcPct val="100000"/>
              </a:lnSpc>
              <a:spcBef>
                <a:spcPts val="0"/>
              </a:spcBef>
            </a:pP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Near Swastik Cross Roads, </a:t>
            </a:r>
            <a:r>
              <a:rPr lang="en-US" sz="1400" spc="10" dirty="0" err="1">
                <a:solidFill>
                  <a:schemeClr val="bg1"/>
                </a:solidFill>
                <a:latin typeface="Roboto" panose="02000000000000000000" pitchFamily="2" charset="0"/>
                <a:ea typeface="Roboto" panose="02000000000000000000" pitchFamily="2" charset="0"/>
                <a:cs typeface="Roboto" panose="02000000000000000000" pitchFamily="2" charset="0"/>
              </a:rPr>
              <a:t>Navarangpura</a:t>
            </a: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 Ahmedabad 380009, INDIA.</a:t>
            </a:r>
          </a:p>
        </p:txBody>
      </p:sp>
      <p:cxnSp>
        <p:nvCxnSpPr>
          <p:cNvPr id="13" name="Straight Connector 12"/>
          <p:cNvCxnSpPr/>
          <p:nvPr/>
        </p:nvCxnSpPr>
        <p:spPr>
          <a:xfrm>
            <a:off x="7326788" y="1179749"/>
            <a:ext cx="3068498" cy="0"/>
          </a:xfrm>
          <a:prstGeom prst="line">
            <a:avLst/>
          </a:prstGeom>
          <a:ln w="12700">
            <a:solidFill>
              <a:srgbClr val="0B334C"/>
            </a:solidFill>
          </a:ln>
        </p:spPr>
        <p:style>
          <a:lnRef idx="3">
            <a:schemeClr val="accent6"/>
          </a:lnRef>
          <a:fillRef idx="0">
            <a:schemeClr val="accent6"/>
          </a:fillRef>
          <a:effectRef idx="2">
            <a:schemeClr val="accent6"/>
          </a:effectRef>
          <a:fontRef idx="minor">
            <a:schemeClr val="tx1"/>
          </a:fontRef>
        </p:style>
      </p:cxnSp>
      <p:pic>
        <p:nvPicPr>
          <p:cNvPr id="17" name="Picture 16"/>
          <p:cNvPicPr>
            <a:picLocks noChangeAspect="1"/>
          </p:cNvPicPr>
          <p:nvPr/>
        </p:nvPicPr>
        <p:blipFill>
          <a:blip r:embed="rId6"/>
          <a:stretch>
            <a:fillRect/>
          </a:stretch>
        </p:blipFill>
        <p:spPr>
          <a:xfrm>
            <a:off x="7326788" y="1331621"/>
            <a:ext cx="228600" cy="228600"/>
          </a:xfrm>
          <a:prstGeom prst="rect">
            <a:avLst/>
          </a:prstGeom>
        </p:spPr>
      </p:pic>
      <p:pic>
        <p:nvPicPr>
          <p:cNvPr id="18" name="Picture 17"/>
          <p:cNvPicPr>
            <a:picLocks noChangeAspect="1"/>
          </p:cNvPicPr>
          <p:nvPr/>
        </p:nvPicPr>
        <p:blipFill>
          <a:blip r:embed="rId7"/>
          <a:stretch>
            <a:fillRect/>
          </a:stretch>
        </p:blipFill>
        <p:spPr>
          <a:xfrm>
            <a:off x="7326788" y="1727247"/>
            <a:ext cx="228600" cy="228600"/>
          </a:xfrm>
          <a:prstGeom prst="rect">
            <a:avLst/>
          </a:prstGeom>
        </p:spPr>
      </p:pic>
      <p:pic>
        <p:nvPicPr>
          <p:cNvPr id="19" name="Picture 18"/>
          <p:cNvPicPr>
            <a:picLocks noChangeAspect="1"/>
          </p:cNvPicPr>
          <p:nvPr/>
        </p:nvPicPr>
        <p:blipFill>
          <a:blip r:embed="rId8"/>
          <a:stretch>
            <a:fillRect/>
          </a:stretch>
        </p:blipFill>
        <p:spPr>
          <a:xfrm>
            <a:off x="7328537" y="2122873"/>
            <a:ext cx="228600" cy="228600"/>
          </a:xfrm>
          <a:prstGeom prst="rect">
            <a:avLst/>
          </a:prstGeom>
        </p:spPr>
      </p:pic>
      <p:sp>
        <p:nvSpPr>
          <p:cNvPr id="21" name="Subtitle 2"/>
          <p:cNvSpPr txBox="1"/>
          <p:nvPr/>
        </p:nvSpPr>
        <p:spPr>
          <a:xfrm>
            <a:off x="7244318" y="2842128"/>
            <a:ext cx="3700132" cy="382990"/>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pPr>
            <a:r>
              <a:rPr lang="en-US" sz="1600" b="1" spc="10" dirty="0">
                <a:solidFill>
                  <a:srgbClr val="0B334C"/>
                </a:solidFill>
                <a:latin typeface="Roboto" panose="02000000000000000000" pitchFamily="2" charset="0"/>
                <a:ea typeface="Roboto" panose="02000000000000000000" pitchFamily="2" charset="0"/>
                <a:cs typeface="Roboto" panose="02000000000000000000" pitchFamily="2" charset="0"/>
              </a:rPr>
              <a:t>USA</a:t>
            </a:r>
          </a:p>
        </p:txBody>
      </p:sp>
      <p:sp>
        <p:nvSpPr>
          <p:cNvPr id="22" name="Subtitle 2"/>
          <p:cNvSpPr txBox="1"/>
          <p:nvPr/>
        </p:nvSpPr>
        <p:spPr>
          <a:xfrm>
            <a:off x="7581200" y="3337402"/>
            <a:ext cx="3700132" cy="307777"/>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err="1">
                <a:solidFill>
                  <a:schemeClr val="bg1"/>
                </a:solidFill>
                <a:latin typeface="Roboto" panose="02000000000000000000" pitchFamily="2" charset="0"/>
                <a:ea typeface="Roboto" panose="02000000000000000000" pitchFamily="2" charset="0"/>
                <a:cs typeface="Roboto" panose="02000000000000000000" pitchFamily="2" charset="0"/>
                <a:hlinkClick r:id="rId9"/>
              </a:rPr>
              <a:t>lead@spec-usa.net</a:t>
            </a:r>
            <a:endPar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3" name="Subtitle 2"/>
          <p:cNvSpPr txBox="1"/>
          <p:nvPr/>
        </p:nvSpPr>
        <p:spPr>
          <a:xfrm>
            <a:off x="7581200" y="3733028"/>
            <a:ext cx="3700132" cy="307777"/>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+ 1 908-450-9862</a:t>
            </a:r>
          </a:p>
        </p:txBody>
      </p:sp>
      <p:sp>
        <p:nvSpPr>
          <p:cNvPr id="24" name="Subtitle 2"/>
          <p:cNvSpPr txBox="1"/>
          <p:nvPr/>
        </p:nvSpPr>
        <p:spPr>
          <a:xfrm>
            <a:off x="7581200" y="4128654"/>
            <a:ext cx="3700132" cy="523220"/>
          </a:xfrm>
          <a:prstGeom prst="rect">
            <a:avLst/>
          </a:prstGeom>
          <a:noFill/>
          <a:ln>
            <a:noFill/>
          </a:ln>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spc="10" dirty="0">
                <a:solidFill>
                  <a:schemeClr val="bg1"/>
                </a:solidFill>
                <a:latin typeface="Roboto" panose="02000000000000000000" pitchFamily="2" charset="0"/>
                <a:ea typeface="Roboto" panose="02000000000000000000" pitchFamily="2" charset="0"/>
                <a:cs typeface="Roboto" panose="02000000000000000000" pitchFamily="2" charset="0"/>
              </a:rPr>
              <a:t>SPEC Partner”, 350 Grove Street, Bridgewater, NJ 08807, United States.</a:t>
            </a:r>
          </a:p>
        </p:txBody>
      </p:sp>
      <p:cxnSp>
        <p:nvCxnSpPr>
          <p:cNvPr id="25" name="Straight Connector 24"/>
          <p:cNvCxnSpPr/>
          <p:nvPr/>
        </p:nvCxnSpPr>
        <p:spPr>
          <a:xfrm>
            <a:off x="7326788" y="3225118"/>
            <a:ext cx="3068498" cy="0"/>
          </a:xfrm>
          <a:prstGeom prst="line">
            <a:avLst/>
          </a:prstGeom>
          <a:ln w="12700">
            <a:solidFill>
              <a:srgbClr val="0B334C"/>
            </a:solidFill>
          </a:ln>
        </p:spPr>
        <p:style>
          <a:lnRef idx="3">
            <a:schemeClr val="accent6"/>
          </a:lnRef>
          <a:fillRef idx="0">
            <a:schemeClr val="accent6"/>
          </a:fillRef>
          <a:effectRef idx="2">
            <a:schemeClr val="accent6"/>
          </a:effectRef>
          <a:fontRef idx="minor">
            <a:schemeClr val="tx1"/>
          </a:fontRef>
        </p:style>
      </p:cxnSp>
      <p:pic>
        <p:nvPicPr>
          <p:cNvPr id="26" name="Picture 25"/>
          <p:cNvPicPr>
            <a:picLocks noChangeAspect="1"/>
          </p:cNvPicPr>
          <p:nvPr/>
        </p:nvPicPr>
        <p:blipFill>
          <a:blip r:embed="rId6"/>
          <a:stretch>
            <a:fillRect/>
          </a:stretch>
        </p:blipFill>
        <p:spPr>
          <a:xfrm>
            <a:off x="7326788" y="3376990"/>
            <a:ext cx="228600" cy="228600"/>
          </a:xfrm>
          <a:prstGeom prst="rect">
            <a:avLst/>
          </a:prstGeom>
        </p:spPr>
      </p:pic>
      <p:pic>
        <p:nvPicPr>
          <p:cNvPr id="27" name="Picture 26"/>
          <p:cNvPicPr>
            <a:picLocks noChangeAspect="1"/>
          </p:cNvPicPr>
          <p:nvPr/>
        </p:nvPicPr>
        <p:blipFill>
          <a:blip r:embed="rId7"/>
          <a:stretch>
            <a:fillRect/>
          </a:stretch>
        </p:blipFill>
        <p:spPr>
          <a:xfrm>
            <a:off x="7326788" y="3772616"/>
            <a:ext cx="228600" cy="228600"/>
          </a:xfrm>
          <a:prstGeom prst="rect">
            <a:avLst/>
          </a:prstGeom>
        </p:spPr>
      </p:pic>
      <p:pic>
        <p:nvPicPr>
          <p:cNvPr id="28" name="Picture 27"/>
          <p:cNvPicPr>
            <a:picLocks noChangeAspect="1"/>
          </p:cNvPicPr>
          <p:nvPr/>
        </p:nvPicPr>
        <p:blipFill>
          <a:blip r:embed="rId8"/>
          <a:stretch>
            <a:fillRect/>
          </a:stretch>
        </p:blipFill>
        <p:spPr>
          <a:xfrm>
            <a:off x="7328537" y="4168242"/>
            <a:ext cx="228600" cy="228600"/>
          </a:xfrm>
          <a:prstGeom prst="rect">
            <a:avLst/>
          </a:prstGeom>
        </p:spPr>
      </p:pic>
      <p:pic>
        <p:nvPicPr>
          <p:cNvPr id="40" name="Picture 39" descr="Logo&#10;&#10;Description automatically generated">
            <a:hlinkClick r:id="rId10"/>
          </p:cNvPr>
          <p:cNvPicPr>
            <a:picLocks noChangeAspect="1"/>
          </p:cNvPicPr>
          <p:nvPr/>
        </p:nvPicPr>
        <p:blipFill>
          <a:blip r:embed="rId11"/>
          <a:stretch>
            <a:fillRect/>
          </a:stretch>
        </p:blipFill>
        <p:spPr>
          <a:xfrm>
            <a:off x="2600252" y="5526127"/>
            <a:ext cx="881997" cy="251999"/>
          </a:xfrm>
          <a:prstGeom prst="rect">
            <a:avLst/>
          </a:prstGeom>
        </p:spPr>
      </p:pic>
      <p:pic>
        <p:nvPicPr>
          <p:cNvPr id="42" name="Picture 41" descr="A picture containing text, clipart&#10;&#10;Description automatically generated">
            <a:hlinkClick r:id="rId12"/>
          </p:cNvPr>
          <p:cNvPicPr>
            <a:picLocks noChangeAspect="1"/>
          </p:cNvPicPr>
          <p:nvPr/>
        </p:nvPicPr>
        <p:blipFill>
          <a:blip r:embed="rId13"/>
          <a:stretch>
            <a:fillRect/>
          </a:stretch>
        </p:blipFill>
        <p:spPr>
          <a:xfrm>
            <a:off x="3831274" y="5544126"/>
            <a:ext cx="1511998" cy="216000"/>
          </a:xfrm>
          <a:prstGeom prst="rect">
            <a:avLst/>
          </a:prstGeom>
        </p:spPr>
      </p:pic>
      <p:pic>
        <p:nvPicPr>
          <p:cNvPr id="44" name="Picture 43" descr="A picture containing text, clipart&#10;&#10;Description automatically generated">
            <a:hlinkClick r:id="rId14"/>
          </p:cNvPr>
          <p:cNvPicPr>
            <a:picLocks noChangeAspect="1"/>
          </p:cNvPicPr>
          <p:nvPr/>
        </p:nvPicPr>
        <p:blipFill>
          <a:blip r:embed="rId15"/>
          <a:stretch>
            <a:fillRect/>
          </a:stretch>
        </p:blipFill>
        <p:spPr>
          <a:xfrm>
            <a:off x="5692297" y="5526127"/>
            <a:ext cx="766497" cy="251999"/>
          </a:xfrm>
          <a:prstGeom prst="rect">
            <a:avLst/>
          </a:prstGeom>
        </p:spPr>
      </p:pic>
      <p:pic>
        <p:nvPicPr>
          <p:cNvPr id="46" name="Picture 45" descr="A picture containing text, clipart&#10;&#10;Description automatically generated">
            <a:hlinkClick r:id="rId16"/>
          </p:cNvPr>
          <p:cNvPicPr>
            <a:picLocks noChangeAspect="1"/>
          </p:cNvPicPr>
          <p:nvPr/>
        </p:nvPicPr>
        <p:blipFill>
          <a:blip r:embed="rId17"/>
          <a:stretch>
            <a:fillRect/>
          </a:stretch>
        </p:blipFill>
        <p:spPr>
          <a:xfrm>
            <a:off x="6807819" y="5526127"/>
            <a:ext cx="1282904" cy="251999"/>
          </a:xfrm>
          <a:prstGeom prst="rect">
            <a:avLst/>
          </a:prstGeom>
        </p:spPr>
      </p:pic>
      <p:pic>
        <p:nvPicPr>
          <p:cNvPr id="48" name="Picture 47" descr="A picture containing text, transport, clipart, wheel&#10;&#10;Description automatically generated">
            <a:hlinkClick r:id="rId18"/>
          </p:cNvPr>
          <p:cNvPicPr>
            <a:picLocks noChangeAspect="1"/>
          </p:cNvPicPr>
          <p:nvPr/>
        </p:nvPicPr>
        <p:blipFill>
          <a:blip r:embed="rId19"/>
          <a:stretch>
            <a:fillRect/>
          </a:stretch>
        </p:blipFill>
        <p:spPr>
          <a:xfrm>
            <a:off x="8439748" y="5544126"/>
            <a:ext cx="1152000" cy="216000"/>
          </a:xfrm>
          <a:prstGeom prst="rect">
            <a:avLst/>
          </a:prstGeom>
        </p:spPr>
      </p:pic>
      <p:pic>
        <p:nvPicPr>
          <p:cNvPr id="14" name="Picture 13" descr="Shape&#10;&#10;Description automatically generated">
            <a:hlinkClick r:id="rId20"/>
          </p:cNvPr>
          <p:cNvPicPr>
            <a:picLocks noChangeAspect="1"/>
          </p:cNvPicPr>
          <p:nvPr/>
        </p:nvPicPr>
        <p:blipFill>
          <a:blip r:embed="rId21"/>
          <a:stretch>
            <a:fillRect/>
          </a:stretch>
        </p:blipFill>
        <p:spPr>
          <a:xfrm>
            <a:off x="11627401" y="6429239"/>
            <a:ext cx="228600" cy="228600"/>
          </a:xfrm>
          <a:prstGeom prst="rect">
            <a:avLst/>
          </a:prstGeom>
        </p:spPr>
      </p:pic>
      <p:pic>
        <p:nvPicPr>
          <p:cNvPr id="30" name="Picture 29" descr="A picture containing clipart&#10;&#10;Description automatically generated">
            <a:hlinkClick r:id="rId22"/>
          </p:cNvPr>
          <p:cNvPicPr>
            <a:picLocks noChangeAspect="1"/>
          </p:cNvPicPr>
          <p:nvPr/>
        </p:nvPicPr>
        <p:blipFill>
          <a:blip r:embed="rId23"/>
          <a:stretch>
            <a:fillRect/>
          </a:stretch>
        </p:blipFill>
        <p:spPr>
          <a:xfrm>
            <a:off x="11257418" y="6429239"/>
            <a:ext cx="228600" cy="228600"/>
          </a:xfrm>
          <a:prstGeom prst="rect">
            <a:avLst/>
          </a:prstGeom>
        </p:spPr>
      </p:pic>
      <p:pic>
        <p:nvPicPr>
          <p:cNvPr id="32" name="Picture 31" descr="A picture containing text, clipart&#10;&#10;Description automatically generated">
            <a:hlinkClick r:id="rId24"/>
          </p:cNvPr>
          <p:cNvPicPr>
            <a:picLocks noChangeAspect="1"/>
          </p:cNvPicPr>
          <p:nvPr/>
        </p:nvPicPr>
        <p:blipFill>
          <a:blip r:embed="rId25"/>
          <a:stretch>
            <a:fillRect/>
          </a:stretch>
        </p:blipFill>
        <p:spPr>
          <a:xfrm>
            <a:off x="9777486" y="6429239"/>
            <a:ext cx="228600" cy="228600"/>
          </a:xfrm>
          <a:prstGeom prst="rect">
            <a:avLst/>
          </a:prstGeom>
        </p:spPr>
      </p:pic>
      <p:pic>
        <p:nvPicPr>
          <p:cNvPr id="36" name="Picture 35" descr="A picture containing text, clipart&#10;&#10;Description automatically generated">
            <a:hlinkClick r:id="rId26"/>
          </p:cNvPr>
          <p:cNvPicPr>
            <a:picLocks noChangeAspect="1"/>
          </p:cNvPicPr>
          <p:nvPr/>
        </p:nvPicPr>
        <p:blipFill>
          <a:blip r:embed="rId27"/>
          <a:stretch>
            <a:fillRect/>
          </a:stretch>
        </p:blipFill>
        <p:spPr>
          <a:xfrm>
            <a:off x="10147469" y="6429239"/>
            <a:ext cx="228600" cy="228600"/>
          </a:xfrm>
          <a:prstGeom prst="rect">
            <a:avLst/>
          </a:prstGeom>
        </p:spPr>
      </p:pic>
      <p:pic>
        <p:nvPicPr>
          <p:cNvPr id="38" name="Picture 37" descr="A picture containing clipart&#10;&#10;Description automatically generated">
            <a:hlinkClick r:id="rId28"/>
          </p:cNvPr>
          <p:cNvPicPr>
            <a:picLocks noChangeAspect="1"/>
          </p:cNvPicPr>
          <p:nvPr/>
        </p:nvPicPr>
        <p:blipFill>
          <a:blip r:embed="rId29"/>
          <a:stretch>
            <a:fillRect/>
          </a:stretch>
        </p:blipFill>
        <p:spPr>
          <a:xfrm>
            <a:off x="10517452" y="6429239"/>
            <a:ext cx="228600" cy="228600"/>
          </a:xfrm>
          <a:prstGeom prst="rect">
            <a:avLst/>
          </a:prstGeom>
        </p:spPr>
      </p:pic>
      <p:pic>
        <p:nvPicPr>
          <p:cNvPr id="41" name="Picture 40" descr="A picture containing text, clipart&#10;&#10;Description automatically generated"/>
          <p:cNvPicPr>
            <a:picLocks noChangeAspect="1"/>
          </p:cNvPicPr>
          <p:nvPr/>
        </p:nvPicPr>
        <p:blipFill>
          <a:blip r:embed="rId30"/>
          <a:stretch>
            <a:fillRect/>
          </a:stretch>
        </p:blipFill>
        <p:spPr>
          <a:xfrm>
            <a:off x="6960321" y="5863640"/>
            <a:ext cx="977900" cy="152400"/>
          </a:xfrm>
          <a:prstGeom prst="rect">
            <a:avLst/>
          </a:prstGeom>
        </p:spPr>
      </p:pic>
      <p:pic>
        <p:nvPicPr>
          <p:cNvPr id="45" name="Picture 44" descr="A picture containing text, clipart&#10;&#10;Description automatically generated"/>
          <p:cNvPicPr>
            <a:picLocks noChangeAspect="1"/>
          </p:cNvPicPr>
          <p:nvPr/>
        </p:nvPicPr>
        <p:blipFill>
          <a:blip r:embed="rId31"/>
          <a:stretch>
            <a:fillRect/>
          </a:stretch>
        </p:blipFill>
        <p:spPr>
          <a:xfrm>
            <a:off x="8526798" y="5851286"/>
            <a:ext cx="977900" cy="152400"/>
          </a:xfrm>
          <a:prstGeom prst="rect">
            <a:avLst/>
          </a:prstGeom>
        </p:spPr>
      </p:pic>
      <p:pic>
        <p:nvPicPr>
          <p:cNvPr id="47" name="Picture 46" descr="A picture containing text, clipart&#10;&#10;Description automatically generated"/>
          <p:cNvPicPr>
            <a:picLocks noChangeAspect="1"/>
          </p:cNvPicPr>
          <p:nvPr/>
        </p:nvPicPr>
        <p:blipFill>
          <a:blip r:embed="rId31"/>
          <a:stretch>
            <a:fillRect/>
          </a:stretch>
        </p:blipFill>
        <p:spPr>
          <a:xfrm>
            <a:off x="5586595" y="5851286"/>
            <a:ext cx="977900" cy="152400"/>
          </a:xfrm>
          <a:prstGeom prst="rect">
            <a:avLst/>
          </a:prstGeom>
        </p:spPr>
      </p:pic>
      <p:pic>
        <p:nvPicPr>
          <p:cNvPr id="50" name="Picture 49" descr="A picture containing text, clipart&#10;&#10;Description automatically generated"/>
          <p:cNvPicPr>
            <a:picLocks noChangeAspect="1"/>
          </p:cNvPicPr>
          <p:nvPr/>
        </p:nvPicPr>
        <p:blipFill>
          <a:blip r:embed="rId30"/>
          <a:stretch>
            <a:fillRect/>
          </a:stretch>
        </p:blipFill>
        <p:spPr>
          <a:xfrm>
            <a:off x="4098323" y="5863640"/>
            <a:ext cx="977900" cy="152400"/>
          </a:xfrm>
          <a:prstGeom prst="rect">
            <a:avLst/>
          </a:prstGeom>
        </p:spPr>
      </p:pic>
      <p:pic>
        <p:nvPicPr>
          <p:cNvPr id="51" name="Picture 50" descr="A picture containing text, clipart&#10;&#10;Description automatically generated"/>
          <p:cNvPicPr>
            <a:picLocks noChangeAspect="1"/>
          </p:cNvPicPr>
          <p:nvPr/>
        </p:nvPicPr>
        <p:blipFill>
          <a:blip r:embed="rId31"/>
          <a:stretch>
            <a:fillRect/>
          </a:stretch>
        </p:blipFill>
        <p:spPr>
          <a:xfrm>
            <a:off x="2580453" y="5858314"/>
            <a:ext cx="977900" cy="152400"/>
          </a:xfrm>
          <a:prstGeom prst="rect">
            <a:avLst/>
          </a:prstGeom>
        </p:spPr>
      </p:pic>
      <p:pic>
        <p:nvPicPr>
          <p:cNvPr id="53" name="Picture 52" descr="A picture containing text, clipart&#10;&#10;Description automatically generated">
            <a:hlinkClick r:id="rId32"/>
          </p:cNvPr>
          <p:cNvPicPr>
            <a:picLocks noChangeAspect="1"/>
          </p:cNvPicPr>
          <p:nvPr/>
        </p:nvPicPr>
        <p:blipFill>
          <a:blip r:embed="rId33"/>
          <a:stretch>
            <a:fillRect/>
          </a:stretch>
        </p:blipFill>
        <p:spPr>
          <a:xfrm>
            <a:off x="10887435" y="6428492"/>
            <a:ext cx="228600" cy="228600"/>
          </a:xfrm>
          <a:prstGeom prst="rect">
            <a:avLst/>
          </a:prstGeom>
        </p:spPr>
      </p:pic>
      <p:cxnSp>
        <p:nvCxnSpPr>
          <p:cNvPr id="59" name="Straight Connector 58"/>
          <p:cNvCxnSpPr/>
          <p:nvPr/>
        </p:nvCxnSpPr>
        <p:spPr>
          <a:xfrm>
            <a:off x="2580453" y="2716520"/>
            <a:ext cx="0" cy="519804"/>
          </a:xfrm>
          <a:prstGeom prst="line">
            <a:avLst/>
          </a:prstGeom>
          <a:ln w="19050">
            <a:solidFill>
              <a:srgbClr val="E8E8EB"/>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What are Design Patterns?</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mn-lt"/>
                <a:cs typeface="Calibri" panose="020F0502020204030204" charset="0"/>
              </a:rPr>
              <a:t>Design patterns are typical solutions to commonly occurring problems in software design. They are like pre-made blueprints that you can customize to solve a recurring design problem in your code.</a:t>
            </a:r>
            <a:r>
              <a:rPr lang="en-US" sz="2000" dirty="0">
                <a:solidFill>
                  <a:srgbClr val="444444"/>
                </a:solidFill>
                <a:highlight>
                  <a:srgbClr val="FFFFFF"/>
                </a:highlight>
                <a:latin typeface="PT Sans" panose="020B0503020203020204" pitchFamily="34" charset="0"/>
                <a:ea typeface="+mn-lt"/>
                <a:cs typeface="Calibri" panose="020F0502020204030204" charset="0"/>
              </a:rPr>
              <a:t> </a:t>
            </a:r>
            <a:endParaRPr lang="en-US" sz="2000" dirty="0">
              <a:latin typeface="Calibri" panose="020F0502020204030204" charset="0"/>
              <a:ea typeface="+mn-lt"/>
              <a:cs typeface="Calibri" panose="020F0502020204030204" charset="0"/>
            </a:endParaRPr>
          </a:p>
          <a:p>
            <a:pPr marL="342900" indent="-342900">
              <a:buFont typeface="Wingdings" panose="05000000000000000000" pitchFamily="2" charset="2"/>
              <a:buChar char="v"/>
            </a:pPr>
            <a:r>
              <a:rPr lang="en-US" sz="2000" dirty="0">
                <a:latin typeface="Calibri" panose="020F0502020204030204" charset="0"/>
                <a:ea typeface="+mn-lt"/>
                <a:cs typeface="Calibri" panose="020F0502020204030204" charset="0"/>
              </a:rPr>
              <a:t>Design patterns in the context of Laravel offer programmers a set of principles and best practices that guarantee the production of high-quality applications.</a:t>
            </a:r>
            <a:endParaRPr lang="en-US" sz="2000" dirty="0">
              <a:latin typeface="Calibri" panose="020F0502020204030204" charset="0"/>
              <a:ea typeface="Roboto Medium"/>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Design Patterns</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257367"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b="0" i="0" dirty="0">
                <a:solidFill>
                  <a:srgbClr val="242424"/>
                </a:solidFill>
                <a:effectLst/>
                <a:highlight>
                  <a:srgbClr val="FFFFFF"/>
                </a:highlight>
                <a:latin typeface="source-serif-pro"/>
              </a:rPr>
              <a:t>Here are some common design patterns used in Laravel:</a:t>
            </a:r>
          </a:p>
          <a:p>
            <a:pPr marL="457200" indent="-457200">
              <a:buFont typeface="+mj-lt"/>
              <a:buAutoNum type="arabicParenR"/>
            </a:pPr>
            <a:r>
              <a:rPr lang="en-US" sz="2000" dirty="0">
                <a:latin typeface="Calibri" panose="020F0502020204030204" charset="0"/>
                <a:ea typeface="Roboto Medium"/>
                <a:cs typeface="Calibri" panose="020F0502020204030204" charset="0"/>
              </a:rPr>
              <a:t>MVC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Repository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Factory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Singleton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Observer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Strategy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Facades Pattern</a:t>
            </a:r>
          </a:p>
          <a:p>
            <a:pPr marL="457200" indent="-457200">
              <a:buFont typeface="+mj-lt"/>
              <a:buAutoNum type="arabicParenR"/>
            </a:pPr>
            <a:r>
              <a:rPr lang="en-US" sz="2000" dirty="0">
                <a:latin typeface="Calibri" panose="020F0502020204030204" charset="0"/>
                <a:ea typeface="Roboto Medium"/>
                <a:cs typeface="Calibri" panose="020F0502020204030204" charset="0"/>
              </a:rPr>
              <a:t>Adapter Pattern</a:t>
            </a:r>
          </a:p>
        </p:txBody>
      </p:sp>
    </p:spTree>
    <p:extLst>
      <p:ext uri="{BB962C8B-B14F-4D97-AF65-F5344CB8AC3E}">
        <p14:creationId xmlns:p14="http://schemas.microsoft.com/office/powerpoint/2010/main" val="22495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MVC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25736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latin typeface="Calibri" panose="020F0502020204030204" charset="0"/>
                <a:ea typeface="Roboto Medium"/>
                <a:cs typeface="Calibri" panose="020F0502020204030204" charset="0"/>
              </a:rPr>
              <a:t>Laravel makes considerable use of the Model-View-Controller (MVC) design pattern, which is a key design principle.</a:t>
            </a:r>
            <a:br>
              <a:rPr lang="en-US" sz="2000" dirty="0">
                <a:latin typeface="Calibri" panose="020F0502020204030204" charset="0"/>
                <a:ea typeface="Roboto Medium"/>
                <a:cs typeface="Calibri" panose="020F0502020204030204" charset="0"/>
              </a:rPr>
            </a:br>
            <a:br>
              <a:rPr lang="en-US" sz="2000" dirty="0">
                <a:latin typeface="Calibri" panose="020F0502020204030204" charset="0"/>
                <a:ea typeface="Roboto Medium"/>
                <a:cs typeface="Calibri" panose="020F0502020204030204" charset="0"/>
              </a:rPr>
            </a:br>
            <a:r>
              <a:rPr lang="en-US" sz="2400" b="1" dirty="0">
                <a:latin typeface="Calibri" panose="020F0502020204030204" charset="0"/>
                <a:ea typeface="Roboto Medium"/>
                <a:cs typeface="Calibri" panose="020F0502020204030204" charset="0"/>
              </a:rPr>
              <a:t>Model:</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The Model is a representation of the application’s data and business logic.</a:t>
            </a:r>
          </a:p>
          <a:p>
            <a:endParaRPr lang="en-US" sz="2000" dirty="0">
              <a:latin typeface="Calibri" panose="020F0502020204030204" charset="0"/>
              <a:ea typeface="Roboto Medium"/>
              <a:cs typeface="Calibri" panose="020F0502020204030204" charset="0"/>
            </a:endParaRPr>
          </a:p>
          <a:p>
            <a:r>
              <a:rPr lang="en-US" sz="2400" b="1" dirty="0">
                <a:latin typeface="Calibri" panose="020F0502020204030204" charset="0"/>
                <a:ea typeface="Roboto Medium"/>
                <a:cs typeface="Calibri" panose="020F0502020204030204" charset="0"/>
              </a:rPr>
              <a:t>View:</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The display layer and user interface are handled by the view.</a:t>
            </a:r>
          </a:p>
          <a:p>
            <a:endParaRPr lang="en-US" sz="2000" dirty="0">
              <a:latin typeface="Calibri" panose="020F0502020204030204" charset="0"/>
              <a:ea typeface="Roboto Medium"/>
              <a:cs typeface="Calibri" panose="020F0502020204030204" charset="0"/>
            </a:endParaRPr>
          </a:p>
          <a:p>
            <a:r>
              <a:rPr lang="en-US" sz="2400" b="1" dirty="0">
                <a:latin typeface="Calibri" panose="020F0502020204030204" charset="0"/>
                <a:ea typeface="Roboto Medium"/>
                <a:cs typeface="Calibri" panose="020F0502020204030204" charset="0"/>
              </a:rPr>
              <a:t>Controller:</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Between the Model and View, the Controller serves as a mediator. It responds to user queries, manages data processing, and refreshes the view as necessary.</a:t>
            </a:r>
          </a:p>
          <a:p>
            <a:endParaRPr lang="en-US" sz="2000" dirty="0">
              <a:latin typeface="Calibri" panose="020F0502020204030204" charset="0"/>
              <a:ea typeface="Roboto Medium"/>
              <a:cs typeface="Calibri" panose="020F0502020204030204" charset="0"/>
            </a:endParaRPr>
          </a:p>
        </p:txBody>
      </p:sp>
    </p:spTree>
    <p:extLst>
      <p:ext uri="{BB962C8B-B14F-4D97-AF65-F5344CB8AC3E}">
        <p14:creationId xmlns:p14="http://schemas.microsoft.com/office/powerpoint/2010/main" val="50085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Repository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Between the business logic and the data source of the application, it offers a layer of abstraction.</a:t>
            </a:r>
          </a:p>
          <a:p>
            <a:pPr marL="342900" indent="-342900">
              <a:buFont typeface="Wingdings" panose="05000000000000000000" pitchFamily="2" charset="2"/>
              <a:buChar char="v"/>
            </a:pPr>
            <a:r>
              <a:rPr lang="en-US" sz="2000">
                <a:latin typeface="Calibri" panose="020F0502020204030204" charset="0"/>
                <a:ea typeface="Roboto Medium"/>
                <a:cs typeface="Calibri" panose="020F0502020204030204" charset="0"/>
              </a:rPr>
              <a:t>Utilizing the Repository pattern will enable you to centralize your data access logic and make switching between several data sources (such databases and APIs) simpler.</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By encapsulating the data access logic and insulating the rest of the application from the specifics of the underlying data storage, the repository serves as a bridge.</a:t>
            </a:r>
          </a:p>
          <a:p>
            <a:endParaRPr lang="en-US" sz="2000" dirty="0">
              <a:latin typeface="Calibri" panose="020F0502020204030204" charset="0"/>
              <a:ea typeface="Roboto Medium"/>
              <a:cs typeface="Calibri" panose="020F0502020204030204" charset="0"/>
            </a:endParaRPr>
          </a:p>
        </p:txBody>
      </p:sp>
    </p:spTree>
    <p:extLst>
      <p:ext uri="{BB962C8B-B14F-4D97-AF65-F5344CB8AC3E}">
        <p14:creationId xmlns:p14="http://schemas.microsoft.com/office/powerpoint/2010/main" val="144000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Factory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The Factory pattern is often used with Dependency Injection to help create complex objects.</a:t>
            </a:r>
          </a:p>
          <a:p>
            <a:pPr marL="342900" indent="-342900">
              <a:buFont typeface="Wingdings" panose="05000000000000000000" pitchFamily="2" charset="2"/>
              <a:buChar char="v"/>
            </a:pPr>
            <a:r>
              <a:rPr lang="en-US" sz="2000" dirty="0">
                <a:ea typeface="Roboto Medium"/>
                <a:cs typeface="Calibri" panose="020F0502020204030204" charset="0"/>
              </a:rPr>
              <a:t>It is useful when we need to choose between several interchangeable classes at runtime.</a:t>
            </a:r>
          </a:p>
          <a:p>
            <a:pPr marL="342900" indent="-342900">
              <a:buFont typeface="Wingdings" panose="05000000000000000000" pitchFamily="2" charset="2"/>
              <a:buChar char="v"/>
            </a:pPr>
            <a:r>
              <a:rPr lang="en-US" sz="2000" dirty="0">
                <a:ea typeface="Roboto Medium"/>
                <a:cs typeface="Calibri" panose="020F0502020204030204" charset="0"/>
              </a:rPr>
              <a:t>By using factories we are also separating the creation of an object from the actual implementation.</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Overall, the Factory pattern helps make your code more flexible and modular by making object creation simpler and more organized.</a:t>
            </a:r>
          </a:p>
          <a:p>
            <a:endParaRPr lang="en-US" sz="2000" dirty="0">
              <a:latin typeface="Calibri" panose="020F0502020204030204" charset="0"/>
              <a:ea typeface="Roboto Medium"/>
              <a:cs typeface="Calibri" panose="020F0502020204030204" charset="0"/>
            </a:endParaRPr>
          </a:p>
        </p:txBody>
      </p:sp>
    </p:spTree>
    <p:extLst>
      <p:ext uri="{BB962C8B-B14F-4D97-AF65-F5344CB8AC3E}">
        <p14:creationId xmlns:p14="http://schemas.microsoft.com/office/powerpoint/2010/main" val="268742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Singleton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Making ensuring a class has just one instance throughout the entire application is possible with Laravel’s Singleton approach. Managing shared resources or global setups is a frequent application of it.</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You can manage access to these shared resources from one central area by using the Singleton design. Because to this, extraneous instance creation is prevented. Additionally, it makes it simple to transfer data between sections of your program, promoting efficiency and consistency.</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In Laravel, the Singleton pattern, which ensures that there is only one instance of a class, helps you stay organized by ensuring that data is consistent across your application and shared resources are managed.</a:t>
            </a:r>
          </a:p>
        </p:txBody>
      </p:sp>
    </p:spTree>
    <p:extLst>
      <p:ext uri="{BB962C8B-B14F-4D97-AF65-F5344CB8AC3E}">
        <p14:creationId xmlns:p14="http://schemas.microsoft.com/office/powerpoint/2010/main" val="199628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Observer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The Observer pattern is a behavioral design pattern that allows objects to notify other objects about changes without depending on them.</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Laravel Model Observers are used to group event listeners for a model.</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Observers classes method names refer to the Eloquent event you want to listen for. These methods receive the model as their only argument.</a:t>
            </a:r>
          </a:p>
          <a:p>
            <a:pPr marL="342900" indent="-342900">
              <a:buFont typeface="Wingdings" panose="05000000000000000000" pitchFamily="2" charset="2"/>
              <a:buChar char="v"/>
            </a:pPr>
            <a:r>
              <a:rPr lang="en-US" sz="2000" b="0" i="0" dirty="0">
                <a:solidFill>
                  <a:srgbClr val="1F2328"/>
                </a:solidFill>
                <a:effectLst/>
                <a:highlight>
                  <a:srgbClr val="FFFFFF"/>
                </a:highlight>
                <a:latin typeface="-apple-system"/>
              </a:rPr>
              <a:t>Eloquent models fire several events, allowing you to hook into the following points in a model's lifecycle:</a:t>
            </a:r>
            <a:br>
              <a:rPr lang="en-US" sz="2000" b="0" i="0" dirty="0">
                <a:solidFill>
                  <a:srgbClr val="1F2328"/>
                </a:solidFill>
                <a:effectLst/>
                <a:highlight>
                  <a:srgbClr val="FFFFFF"/>
                </a:highlight>
                <a:latin typeface="-apple-system"/>
              </a:rPr>
            </a:br>
            <a:r>
              <a:rPr lang="en-US" sz="2000" b="0" i="0" dirty="0">
                <a:solidFill>
                  <a:srgbClr val="1F2328"/>
                </a:solidFill>
                <a:effectLst/>
                <a:highlight>
                  <a:srgbClr val="FFFFFF"/>
                </a:highlight>
                <a:latin typeface="-apple-system"/>
              </a:rPr>
              <a:t>https://github.com/mobiosolutions/laravel-observer-example/tree/master</a:t>
            </a:r>
          </a:p>
          <a:p>
            <a:endParaRPr lang="en-US" sz="2000" dirty="0">
              <a:latin typeface="Calibri" panose="020F0502020204030204" charset="0"/>
              <a:ea typeface="Roboto Medium"/>
              <a:cs typeface="Calibri" panose="020F0502020204030204" charset="0"/>
            </a:endParaRPr>
          </a:p>
        </p:txBody>
      </p:sp>
    </p:spTree>
    <p:extLst>
      <p:ext uri="{BB962C8B-B14F-4D97-AF65-F5344CB8AC3E}">
        <p14:creationId xmlns:p14="http://schemas.microsoft.com/office/powerpoint/2010/main" val="117784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35998" y="390532"/>
            <a:ext cx="11520001" cy="634993"/>
          </a:xfrm>
          <a:prstGeom prst="rect">
            <a:avLst/>
          </a:prstGeom>
          <a:solidFill>
            <a:srgbClr val="65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5BB35"/>
              </a:solidFill>
            </a:endParaRPr>
          </a:p>
        </p:txBody>
      </p:sp>
      <p:sp>
        <p:nvSpPr>
          <p:cNvPr id="2" name="Title 1"/>
          <p:cNvSpPr>
            <a:spLocks noGrp="1"/>
          </p:cNvSpPr>
          <p:nvPr>
            <p:ph type="title"/>
          </p:nvPr>
        </p:nvSpPr>
        <p:spPr>
          <a:xfrm>
            <a:off x="508002" y="532449"/>
            <a:ext cx="7478530" cy="332105"/>
          </a:xfrm>
        </p:spPr>
        <p:txBody>
          <a:bodyPr wrap="square" tIns="0" bIns="0">
            <a:spAutoFit/>
          </a:bodyPr>
          <a:lstStyle/>
          <a:p>
            <a:r>
              <a:rPr lang="en-US" sz="2400" dirty="0">
                <a:solidFill>
                  <a:schemeClr val="bg1"/>
                </a:solidFill>
                <a:latin typeface="Roboto Medium"/>
                <a:ea typeface="+mj-lt"/>
                <a:cs typeface="+mj-lt"/>
              </a:rPr>
              <a:t>Strategy Pattern</a:t>
            </a:r>
            <a:endParaRPr lang="en-US" dirty="0"/>
          </a:p>
        </p:txBody>
      </p:sp>
      <p:cxnSp>
        <p:nvCxnSpPr>
          <p:cNvPr id="9" name="Straight Connector 8"/>
          <p:cNvCxnSpPr/>
          <p:nvPr/>
        </p:nvCxnSpPr>
        <p:spPr>
          <a:xfrm>
            <a:off x="336000" y="6222990"/>
            <a:ext cx="11520000" cy="0"/>
          </a:xfrm>
          <a:prstGeom prst="line">
            <a:avLst/>
          </a:prstGeom>
          <a:ln w="12700">
            <a:solidFill>
              <a:schemeClr val="bg1">
                <a:lumMod val="85000"/>
              </a:schemeClr>
            </a:solidFill>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336000" y="6380366"/>
            <a:ext cx="389209" cy="307777"/>
          </a:xfrm>
          <a:prstGeom prst="rect">
            <a:avLst/>
          </a:prstGeom>
          <a:noFill/>
        </p:spPr>
        <p:txBody>
          <a:bodyPr wrap="none" rtlCol="0">
            <a:spAutoFit/>
          </a:bodyPr>
          <a:lstStyle/>
          <a:p>
            <a:r>
              <a:rPr lang="en-US" sz="1400" spc="10" dirty="0">
                <a:solidFill>
                  <a:schemeClr val="bg1">
                    <a:lumMod val="65000"/>
                  </a:schemeClr>
                </a:solidFill>
                <a:latin typeface="Roboto" panose="02000000000000000000" pitchFamily="2" charset="0"/>
                <a:ea typeface="Roboto" panose="02000000000000000000" pitchFamily="2" charset="0"/>
                <a:cs typeface="Roboto" panose="02000000000000000000" pitchFamily="2" charset="0"/>
              </a:rPr>
              <a:t>04</a:t>
            </a:r>
          </a:p>
        </p:txBody>
      </p:sp>
      <p:sp>
        <p:nvSpPr>
          <p:cNvPr id="8" name="Rectangle 7"/>
          <p:cNvSpPr/>
          <p:nvPr/>
        </p:nvSpPr>
        <p:spPr>
          <a:xfrm>
            <a:off x="335998" y="381006"/>
            <a:ext cx="112735" cy="634993"/>
          </a:xfrm>
          <a:prstGeom prst="rect">
            <a:avLst/>
          </a:prstGeom>
          <a:solidFill>
            <a:srgbClr val="0A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10849322" y="6380366"/>
            <a:ext cx="1006678" cy="302003"/>
          </a:xfrm>
          <a:prstGeom prst="rect">
            <a:avLst/>
          </a:prstGeom>
        </p:spPr>
      </p:pic>
      <p:sp>
        <p:nvSpPr>
          <p:cNvPr id="3" name="Subtitle 2"/>
          <p:cNvSpPr txBox="1"/>
          <p:nvPr/>
        </p:nvSpPr>
        <p:spPr>
          <a:xfrm>
            <a:off x="4836000" y="6443546"/>
            <a:ext cx="2520000" cy="193899"/>
          </a:xfrm>
          <a:prstGeom prst="rect">
            <a:avLst/>
          </a:prstGeom>
        </p:spPr>
        <p:txBody>
          <a:bodyPr vert="horz" lIns="91440" tIns="0" rIns="9144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hlinkClick r:id="rId3"/>
              </a:rPr>
              <a:t>www.spec-india.com</a:t>
            </a:r>
            <a:endParaRPr lang="en-US" sz="1400" spc="10" dirty="0">
              <a:solidFill>
                <a:schemeClr val="bg1">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p:cNvSpPr txBox="1"/>
          <p:nvPr/>
        </p:nvSpPr>
        <p:spPr>
          <a:xfrm>
            <a:off x="448733" y="1246080"/>
            <a:ext cx="104005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Strategy is a behavioral design pattern that turns a set of behaviors into objects and makes them interchangeable inside original context object.</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This increases the code’s modularity and reusability and makes it simpler to alter an object’s behavior during runtime.</a:t>
            </a:r>
          </a:p>
          <a:p>
            <a:pPr marL="342900" indent="-342900">
              <a:buFont typeface="Wingdings" panose="05000000000000000000" pitchFamily="2" charset="2"/>
              <a:buChar char="v"/>
            </a:pPr>
            <a:r>
              <a:rPr lang="en-US" sz="2000" dirty="0">
                <a:latin typeface="Calibri" panose="020F0502020204030204" charset="0"/>
                <a:ea typeface="Roboto Medium"/>
                <a:cs typeface="Calibri" panose="020F0502020204030204" charset="0"/>
              </a:rPr>
              <a:t>This design pattern that lets you define a family of algorithms, put each of them into a separate class, and make their objects interchangeable.</a:t>
            </a:r>
          </a:p>
        </p:txBody>
      </p:sp>
    </p:spTree>
    <p:extLst>
      <p:ext uri="{BB962C8B-B14F-4D97-AF65-F5344CB8AC3E}">
        <p14:creationId xmlns:p14="http://schemas.microsoft.com/office/powerpoint/2010/main" val="1242862621"/>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dc3f6c6-0269-4bf3-9657-c17c99625c60">
      <Terms xmlns="http://schemas.microsoft.com/office/infopath/2007/PartnerControls"/>
    </lcf76f155ced4ddcb4097134ff3c332f>
    <TaxCatchAll xmlns="7c0301c7-6ffc-40a9-8b3f-f99e307ce3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7270A37BBEE54D9FDA2CF03FB36B7C" ma:contentTypeVersion="12" ma:contentTypeDescription="Create a new document." ma:contentTypeScope="" ma:versionID="0e4e1c99cce8ae871d34566bd3b6c23d">
  <xsd:schema xmlns:xsd="http://www.w3.org/2001/XMLSchema" xmlns:xs="http://www.w3.org/2001/XMLSchema" xmlns:p="http://schemas.microsoft.com/office/2006/metadata/properties" xmlns:ns2="9dc3f6c6-0269-4bf3-9657-c17c99625c60" xmlns:ns3="7c0301c7-6ffc-40a9-8b3f-f99e307ce368" targetNamespace="http://schemas.microsoft.com/office/2006/metadata/properties" ma:root="true" ma:fieldsID="7a98e7048ba04bf27861fea7e6d6c07e" ns2:_="" ns3:_="">
    <xsd:import namespace="9dc3f6c6-0269-4bf3-9657-c17c99625c60"/>
    <xsd:import namespace="7c0301c7-6ffc-40a9-8b3f-f99e307ce368"/>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c3f6c6-0269-4bf3-9657-c17c99625c6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f5108930-b07d-4ff0-b1e5-7ef0b215f3c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0301c7-6ffc-40a9-8b3f-f99e307ce368"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0b37cbc-cb1e-4163-8989-0e98e42f9c67}" ma:internalName="TaxCatchAll" ma:showField="CatchAllData" ma:web="7c0301c7-6ffc-40a9-8b3f-f99e307ce3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A510E-5788-4028-96B6-5A0703E304B3}">
  <ds:schemaRefs/>
</ds:datastoreItem>
</file>

<file path=customXml/itemProps2.xml><?xml version="1.0" encoding="utf-8"?>
<ds:datastoreItem xmlns:ds="http://schemas.openxmlformats.org/officeDocument/2006/customXml" ds:itemID="{6CC04FFD-369A-4001-9118-2BB908B12F20}">
  <ds:schemaRefs/>
</ds:datastoreItem>
</file>

<file path=customXml/itemProps3.xml><?xml version="1.0" encoding="utf-8"?>
<ds:datastoreItem xmlns:ds="http://schemas.openxmlformats.org/officeDocument/2006/customXml" ds:itemID="{EA3F2068-5AA8-43AC-AB6B-A996A4789226}">
  <ds:schemaRefs/>
</ds:datastoreItem>
</file>

<file path=docProps/app.xml><?xml version="1.0" encoding="utf-8"?>
<Properties xmlns="http://schemas.openxmlformats.org/officeDocument/2006/extended-properties" xmlns:vt="http://schemas.openxmlformats.org/officeDocument/2006/docPropsVTypes">
  <TotalTime>235</TotalTime>
  <Words>1101</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Calibri Light</vt:lpstr>
      <vt:lpstr>Ink Free</vt:lpstr>
      <vt:lpstr>PT Sans</vt:lpstr>
      <vt:lpstr>Roboto</vt:lpstr>
      <vt:lpstr>Roboto Medium</vt:lpstr>
      <vt:lpstr>source-serif-pro</vt:lpstr>
      <vt:lpstr>Wingdings</vt:lpstr>
      <vt:lpstr>Office Theme 2013 - 2022</vt:lpstr>
      <vt:lpstr>Laravel Design Pattern</vt:lpstr>
      <vt:lpstr>What are Design Patterns?</vt:lpstr>
      <vt:lpstr>Design Patterns</vt:lpstr>
      <vt:lpstr>MVC Pattern</vt:lpstr>
      <vt:lpstr>Repository Pattern</vt:lpstr>
      <vt:lpstr>Factory Pattern</vt:lpstr>
      <vt:lpstr>Singleton Pattern</vt:lpstr>
      <vt:lpstr>Observer Pattern</vt:lpstr>
      <vt:lpstr>Strategy Pattern</vt:lpstr>
      <vt:lpstr>Facades Pattern</vt:lpstr>
      <vt:lpstr>Adapter Pattern</vt:lpstr>
      <vt:lpstr>Benefits of Design Patterns</vt:lpstr>
      <vt:lpstr>PowerPoint Presentation</vt:lpstr>
      <vt:lpstr>Thank You For  Your Time &amp;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Your IT Partner  We Have The Right SPEC</dc:title>
  <dc:creator>Amar Chuhan</dc:creator>
  <cp:lastModifiedBy>Budha Jethava</cp:lastModifiedBy>
  <cp:revision>2087</cp:revision>
  <dcterms:created xsi:type="dcterms:W3CDTF">2023-01-02T08:33:00Z</dcterms:created>
  <dcterms:modified xsi:type="dcterms:W3CDTF">2024-07-26T08:31:28Z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0x010100F47270A37BBEE54D9FDA2CF03FB36B7C</vt:lpwstr>
  </property>
  <property fmtid="{D5CDD505-2E9C-101B-9397-08002B2CF9AE}" pid="3" name="MediaServiceImageTags">
    <vt:lpwstr/>
  </property>
  <property fmtid="{D5CDD505-2E9C-101B-9397-08002B2CF9AE}" pid="4" name="ICV">
    <vt:lpwstr>D047D744F45D40B4948BCE6A38769934_12</vt:lpwstr>
  </property>
  <property fmtid="{D5CDD505-2E9C-101B-9397-08002B2CF9AE}" pid="5" name="KSOProductBuildVer">
    <vt:lpwstr>1033-12.2.0.13472</vt:lpwstr>
  </property>
</Properties>
</file>