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8" r:id="rId4"/>
    <p:sldId id="259" r:id="rId5"/>
    <p:sldId id="257" r:id="rId6"/>
    <p:sldId id="288" r:id="rId7"/>
    <p:sldId id="260" r:id="rId8"/>
    <p:sldId id="261" r:id="rId9"/>
    <p:sldId id="262" r:id="rId10"/>
    <p:sldId id="263" r:id="rId11"/>
    <p:sldId id="264" r:id="rId12"/>
    <p:sldId id="266"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8288000" cy="10287000"/>
  <p:notesSz cx="6858000" cy="9144000"/>
  <p:embeddedFontLst>
    <p:embeddedFont>
      <p:font typeface="Montserrat Classic Bold" panose="00000800000000000000"/>
      <p:bold r:id="rId38"/>
    </p:embeddedFont>
    <p:embeddedFont>
      <p:font typeface="Montserrat Classic" panose="00000500000000000000"/>
      <p:regular r:id="rId39"/>
    </p:embeddedFont>
    <p:embeddedFont>
      <p:font typeface="Calibri" panose="020F050202020403020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slide" Target="slides/slide2.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7.wmf"/><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11642">
            <a:off x="8316955" y="208679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1028700" y="3568626"/>
            <a:ext cx="11371489" cy="2517800"/>
          </a:xfrm>
          <a:prstGeom prst="rect">
            <a:avLst/>
          </a:prstGeom>
        </p:spPr>
        <p:txBody>
          <a:bodyPr lIns="0" tIns="0" rIns="0" bIns="0" rtlCol="0" anchor="t">
            <a:spAutoFit/>
          </a:bodyPr>
          <a:lstStyle/>
          <a:p>
            <a:pPr>
              <a:lnSpc>
                <a:spcPts val="6580"/>
              </a:lnSpc>
            </a:pPr>
            <a:r>
              <a:rPr lang="en-US" sz="6650">
                <a:solidFill>
                  <a:srgbClr val="004AAD"/>
                </a:solidFill>
                <a:latin typeface="Montserrat Classic Bold" panose="00000800000000000000"/>
              </a:rPr>
              <a:t>PRICE OPTIMIZATION CASE STUDY</a:t>
            </a:r>
            <a:endParaRPr lang="en-US" sz="6650">
              <a:solidFill>
                <a:srgbClr val="004AAD"/>
              </a:solidFill>
              <a:latin typeface="Montserrat Classic Bold" panose="00000800000000000000"/>
            </a:endParaRPr>
          </a:p>
          <a:p>
            <a:pPr>
              <a:lnSpc>
                <a:spcPts val="6385"/>
              </a:lnSpc>
            </a:pPr>
          </a:p>
        </p:txBody>
      </p:sp>
      <p:sp>
        <p:nvSpPr>
          <p:cNvPr id="5" name="TextBox 5"/>
          <p:cNvSpPr txBox="1"/>
          <p:nvPr/>
        </p:nvSpPr>
        <p:spPr>
          <a:xfrm>
            <a:off x="1028700" y="1059900"/>
            <a:ext cx="7825482" cy="1256665"/>
          </a:xfrm>
          <a:prstGeom prst="rect">
            <a:avLst/>
          </a:prstGeom>
        </p:spPr>
        <p:txBody>
          <a:bodyPr lIns="0" tIns="0" rIns="0" bIns="0" rtlCol="0" anchor="t">
            <a:spAutoFit/>
          </a:bodyPr>
          <a:lstStyle/>
          <a:p>
            <a:pPr>
              <a:lnSpc>
                <a:spcPts val="5110"/>
              </a:lnSpc>
            </a:pPr>
            <a:r>
              <a:rPr lang="en-US" sz="3650" b="1">
                <a:solidFill>
                  <a:srgbClr val="004AAD"/>
                </a:solidFill>
                <a:latin typeface="Arial" panose="020B0604020202020204" pitchFamily="34" charset="0"/>
                <a:cs typeface="Arial" panose="020B0604020202020204" pitchFamily="34" charset="0"/>
              </a:rPr>
              <a:t>Scaler</a:t>
            </a:r>
            <a:r>
              <a:rPr lang="en-US" sz="3650">
                <a:solidFill>
                  <a:srgbClr val="004AAD"/>
                </a:solidFill>
                <a:latin typeface="Arial" panose="020B0604020202020204" pitchFamily="34" charset="0"/>
                <a:cs typeface="Arial" panose="020B0604020202020204" pitchFamily="34" charset="0"/>
              </a:rPr>
              <a:t> </a:t>
            </a:r>
            <a:endParaRPr lang="en-US" sz="3650">
              <a:solidFill>
                <a:srgbClr val="004AAD"/>
              </a:solidFill>
              <a:latin typeface="Arial" panose="020B0604020202020204" pitchFamily="34" charset="0"/>
              <a:cs typeface="Arial" panose="020B0604020202020204" pitchFamily="34" charset="0"/>
            </a:endParaRPr>
          </a:p>
          <a:p>
            <a:pPr>
              <a:lnSpc>
                <a:spcPts val="4690"/>
              </a:lnSpc>
            </a:pPr>
            <a:r>
              <a:rPr lang="en-US" sz="3350">
                <a:solidFill>
                  <a:srgbClr val="004AAD"/>
                </a:solidFill>
                <a:latin typeface="Arial" panose="020B0604020202020204" pitchFamily="34" charset="0"/>
                <a:cs typeface="Arial" panose="020B0604020202020204" pitchFamily="34" charset="0"/>
              </a:rPr>
              <a:t>Ecommerce Domain Analytics</a:t>
            </a:r>
            <a:endParaRPr lang="en-US" sz="3350">
              <a:solidFill>
                <a:srgbClr val="004AAD"/>
              </a:solidFill>
              <a:latin typeface="Arial" panose="020B0604020202020204" pitchFamily="34" charset="0"/>
              <a:cs typeface="Arial" panose="020B0604020202020204" pitchFamily="34" charset="0"/>
            </a:endParaRPr>
          </a:p>
        </p:txBody>
      </p:sp>
      <p:sp>
        <p:nvSpPr>
          <p:cNvPr id="6" name="TextBox 6"/>
          <p:cNvSpPr txBox="1"/>
          <p:nvPr/>
        </p:nvSpPr>
        <p:spPr>
          <a:xfrm>
            <a:off x="1028700" y="8246110"/>
            <a:ext cx="7825482" cy="1012190"/>
          </a:xfrm>
          <a:prstGeom prst="rect">
            <a:avLst/>
          </a:prstGeom>
        </p:spPr>
        <p:txBody>
          <a:bodyPr lIns="0" tIns="0" rIns="0" bIns="0" rtlCol="0" anchor="t">
            <a:spAutoFit/>
          </a:bodyPr>
          <a:lstStyle/>
          <a:p>
            <a:pPr>
              <a:lnSpc>
                <a:spcPts val="4060"/>
              </a:lnSpc>
            </a:pPr>
            <a:r>
              <a:rPr lang="en-US" sz="2900" spc="144">
                <a:solidFill>
                  <a:srgbClr val="2E2E2E"/>
                </a:solidFill>
                <a:latin typeface="Montserrat Classic" panose="00000500000000000000"/>
              </a:rPr>
              <a:t>BUDHAJIT ROY</a:t>
            </a:r>
            <a:endParaRPr lang="en-US" sz="2900" spc="144">
              <a:solidFill>
                <a:srgbClr val="2E2E2E"/>
              </a:solidFill>
              <a:latin typeface="Montserrat Classic" panose="00000500000000000000"/>
            </a:endParaRPr>
          </a:p>
          <a:p>
            <a:pPr>
              <a:lnSpc>
                <a:spcPts val="4060"/>
              </a:lnSpc>
            </a:pPr>
            <a:r>
              <a:rPr lang="en-US" sz="2900" spc="144">
                <a:solidFill>
                  <a:srgbClr val="2E2E2E"/>
                </a:solidFill>
                <a:latin typeface="Montserrat Classic" panose="00000500000000000000"/>
              </a:rPr>
              <a:t>February 3rd 2024</a:t>
            </a:r>
            <a:endParaRPr lang="en-US" sz="2900" spc="144">
              <a:solidFill>
                <a:srgbClr val="2E2E2E"/>
              </a:solidFill>
              <a:latin typeface="Montserrat Classic"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0089346" y="501372"/>
            <a:ext cx="6620300" cy="4546878"/>
          </a:xfrm>
          <a:custGeom>
            <a:avLst/>
            <a:gdLst/>
            <a:ahLst/>
            <a:cxnLst/>
            <a:rect l="l" t="t" r="r" b="b"/>
            <a:pathLst>
              <a:path w="6620300" h="4546878">
                <a:moveTo>
                  <a:pt x="0" y="0"/>
                </a:moveTo>
                <a:lnTo>
                  <a:pt x="6620301" y="0"/>
                </a:lnTo>
                <a:lnTo>
                  <a:pt x="6620301" y="4546878"/>
                </a:lnTo>
                <a:lnTo>
                  <a:pt x="0" y="4546878"/>
                </a:lnTo>
                <a:lnTo>
                  <a:pt x="0" y="0"/>
                </a:lnTo>
                <a:close/>
              </a:path>
            </a:pathLst>
          </a:custGeom>
          <a:blipFill>
            <a:blip r:embed="rId3"/>
            <a:stretch>
              <a:fillRect r="-8302" b="-9662"/>
            </a:stretch>
          </a:blipFill>
        </p:spPr>
      </p:sp>
      <p:sp>
        <p:nvSpPr>
          <p:cNvPr id="4" name="TextBox 4"/>
          <p:cNvSpPr txBox="1"/>
          <p:nvPr/>
        </p:nvSpPr>
        <p:spPr>
          <a:xfrm>
            <a:off x="1028700" y="1569580"/>
            <a:ext cx="8660082" cy="775971"/>
          </a:xfrm>
          <a:prstGeom prst="rect">
            <a:avLst/>
          </a:prstGeom>
        </p:spPr>
        <p:txBody>
          <a:bodyPr lIns="0" tIns="0" rIns="0" bIns="0" rtlCol="0" anchor="t">
            <a:spAutoFit/>
          </a:bodyPr>
          <a:lstStyle/>
          <a:p>
            <a:pPr>
              <a:lnSpc>
                <a:spcPts val="5800"/>
              </a:lnSpc>
            </a:pPr>
            <a:r>
              <a:rPr lang="en-US" sz="5800">
                <a:solidFill>
                  <a:srgbClr val="004AAD"/>
                </a:solidFill>
                <a:latin typeface="Montserrat Classic Bold" panose="00000800000000000000"/>
              </a:rPr>
              <a:t>COMPETITOR PRICING</a:t>
            </a:r>
            <a:endParaRPr lang="en-US" sz="5800">
              <a:solidFill>
                <a:srgbClr val="004AAD"/>
              </a:solidFill>
              <a:latin typeface="Montserrat Classic Bold" panose="000008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9688830" y="501650"/>
            <a:ext cx="7021195" cy="4721225"/>
          </a:xfrm>
          <a:custGeom>
            <a:avLst/>
            <a:gdLst/>
            <a:ahLst/>
            <a:cxnLst/>
            <a:rect l="l" t="t" r="r" b="b"/>
            <a:pathLst>
              <a:path w="6620300" h="4546878">
                <a:moveTo>
                  <a:pt x="0" y="0"/>
                </a:moveTo>
                <a:lnTo>
                  <a:pt x="6620301" y="0"/>
                </a:lnTo>
                <a:lnTo>
                  <a:pt x="6620301" y="4546878"/>
                </a:lnTo>
                <a:lnTo>
                  <a:pt x="0" y="4546878"/>
                </a:lnTo>
                <a:lnTo>
                  <a:pt x="0" y="0"/>
                </a:lnTo>
                <a:close/>
              </a:path>
            </a:pathLst>
          </a:custGeom>
          <a:blipFill>
            <a:blip r:embed="rId2"/>
            <a:stretch>
              <a:fillRect r="-8302" b="-9662"/>
            </a:stretch>
          </a:blipFill>
        </p:spPr>
      </p:sp>
      <p:sp>
        <p:nvSpPr>
          <p:cNvPr id="5" name="TextBox 5"/>
          <p:cNvSpPr txBox="1"/>
          <p:nvPr/>
        </p:nvSpPr>
        <p:spPr>
          <a:xfrm>
            <a:off x="1028700" y="1569580"/>
            <a:ext cx="8660082" cy="775971"/>
          </a:xfrm>
          <a:prstGeom prst="rect">
            <a:avLst/>
          </a:prstGeom>
        </p:spPr>
        <p:txBody>
          <a:bodyPr lIns="0" tIns="0" rIns="0" bIns="0" rtlCol="0" anchor="t">
            <a:spAutoFit/>
          </a:bodyPr>
          <a:lstStyle/>
          <a:p>
            <a:pPr>
              <a:lnSpc>
                <a:spcPts val="5800"/>
              </a:lnSpc>
            </a:pPr>
            <a:r>
              <a:rPr lang="en-US" sz="5800">
                <a:solidFill>
                  <a:srgbClr val="004AAD"/>
                </a:solidFill>
                <a:latin typeface="Montserrat Classic Bold" panose="00000800000000000000"/>
              </a:rPr>
              <a:t>COMPETITOR PRICING</a:t>
            </a:r>
            <a:endParaRPr lang="en-US" sz="5800">
              <a:solidFill>
                <a:srgbClr val="004AAD"/>
              </a:solidFill>
              <a:latin typeface="Montserrat Classic Bold" panose="00000800000000000000"/>
            </a:endParaRPr>
          </a:p>
        </p:txBody>
      </p:sp>
      <p:sp>
        <p:nvSpPr>
          <p:cNvPr id="6" name="TextBox 6"/>
          <p:cNvSpPr txBox="1"/>
          <p:nvPr/>
        </p:nvSpPr>
        <p:spPr>
          <a:xfrm>
            <a:off x="1028700" y="2798358"/>
            <a:ext cx="7625435" cy="27844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3 methods</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Pricing same level</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Above Competitors avg</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Below Competitors avg</a:t>
            </a:r>
            <a:endParaRPr lang="en-US" sz="3500">
              <a:solidFill>
                <a:srgbClr val="000000"/>
              </a:solidFill>
              <a:latin typeface="Montserrat Classic" panose="00000500000000000000"/>
            </a:endParaRPr>
          </a:p>
        </p:txBody>
      </p:sp>
      <p:pic>
        <p:nvPicPr>
          <p:cNvPr id="4" name="Picture 3"/>
          <p:cNvPicPr>
            <a:picLocks noChangeAspect="1"/>
          </p:cNvPicPr>
          <p:nvPr/>
        </p:nvPicPr>
        <p:blipFill>
          <a:blip r:embed="rId3"/>
          <a:stretch>
            <a:fillRect/>
          </a:stretch>
        </p:blipFill>
        <p:spPr>
          <a:xfrm>
            <a:off x="10064115" y="5295900"/>
            <a:ext cx="6517005" cy="4653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89346" y="501372"/>
            <a:ext cx="6620300" cy="4546878"/>
          </a:xfrm>
          <a:custGeom>
            <a:avLst/>
            <a:gdLst/>
            <a:ahLst/>
            <a:cxnLst/>
            <a:rect l="l" t="t" r="r" b="b"/>
            <a:pathLst>
              <a:path w="6620300" h="4546878">
                <a:moveTo>
                  <a:pt x="0" y="0"/>
                </a:moveTo>
                <a:lnTo>
                  <a:pt x="6620301" y="0"/>
                </a:lnTo>
                <a:lnTo>
                  <a:pt x="6620301" y="4546878"/>
                </a:lnTo>
                <a:lnTo>
                  <a:pt x="0" y="4546878"/>
                </a:lnTo>
                <a:lnTo>
                  <a:pt x="0" y="0"/>
                </a:lnTo>
                <a:close/>
              </a:path>
            </a:pathLst>
          </a:custGeom>
          <a:blipFill>
            <a:blip r:embed="rId2"/>
            <a:stretch>
              <a:fillRect r="-8302" b="-9662"/>
            </a:stretch>
          </a:blipFill>
        </p:spPr>
      </p:sp>
      <p:sp>
        <p:nvSpPr>
          <p:cNvPr id="4" name="TextBox 4"/>
          <p:cNvSpPr txBox="1"/>
          <p:nvPr/>
        </p:nvSpPr>
        <p:spPr>
          <a:xfrm>
            <a:off x="1028700" y="1569580"/>
            <a:ext cx="8660082" cy="775971"/>
          </a:xfrm>
          <a:prstGeom prst="rect">
            <a:avLst/>
          </a:prstGeom>
        </p:spPr>
        <p:txBody>
          <a:bodyPr lIns="0" tIns="0" rIns="0" bIns="0" rtlCol="0" anchor="t">
            <a:spAutoFit/>
          </a:bodyPr>
          <a:lstStyle/>
          <a:p>
            <a:pPr>
              <a:lnSpc>
                <a:spcPts val="5800"/>
              </a:lnSpc>
            </a:pPr>
            <a:r>
              <a:rPr lang="en-US" sz="5800">
                <a:solidFill>
                  <a:srgbClr val="004AAD"/>
                </a:solidFill>
                <a:latin typeface="Montserrat Classic Bold" panose="00000800000000000000"/>
              </a:rPr>
              <a:t>COMPETITOR PRICING</a:t>
            </a:r>
            <a:endParaRPr lang="en-US" sz="5800">
              <a:solidFill>
                <a:srgbClr val="004AAD"/>
              </a:solidFill>
              <a:latin typeface="Montserrat Classic Bold" panose="00000800000000000000"/>
            </a:endParaRPr>
          </a:p>
        </p:txBody>
      </p:sp>
      <p:sp>
        <p:nvSpPr>
          <p:cNvPr id="5" name="TextBox 5"/>
          <p:cNvSpPr txBox="1"/>
          <p:nvPr/>
        </p:nvSpPr>
        <p:spPr>
          <a:xfrm>
            <a:off x="1028700" y="2798358"/>
            <a:ext cx="7625435" cy="348932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3 methods</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Pricing same level</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Above Competitors avg</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Below Competitors avg</a:t>
            </a:r>
            <a:endParaRPr lang="en-US" sz="3500">
              <a:solidFill>
                <a:srgbClr val="000000"/>
              </a:solidFill>
              <a:latin typeface="Montserrat Classic" panose="00000500000000000000"/>
            </a:endParaRPr>
          </a:p>
          <a:p>
            <a:pPr>
              <a:lnSpc>
                <a:spcPts val="5600"/>
              </a:lnSpc>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89346" y="501372"/>
            <a:ext cx="6620300" cy="4546878"/>
          </a:xfrm>
          <a:custGeom>
            <a:avLst/>
            <a:gdLst/>
            <a:ahLst/>
            <a:cxnLst/>
            <a:rect l="l" t="t" r="r" b="b"/>
            <a:pathLst>
              <a:path w="6620300" h="4546878">
                <a:moveTo>
                  <a:pt x="0" y="0"/>
                </a:moveTo>
                <a:lnTo>
                  <a:pt x="6620301" y="0"/>
                </a:lnTo>
                <a:lnTo>
                  <a:pt x="6620301" y="4546878"/>
                </a:lnTo>
                <a:lnTo>
                  <a:pt x="0" y="4546878"/>
                </a:lnTo>
                <a:lnTo>
                  <a:pt x="0" y="0"/>
                </a:lnTo>
                <a:close/>
              </a:path>
            </a:pathLst>
          </a:custGeom>
          <a:blipFill>
            <a:blip r:embed="rId2"/>
            <a:stretch>
              <a:fillRect r="-8302" b="-9662"/>
            </a:stretch>
          </a:blipFill>
        </p:spPr>
      </p:sp>
      <p:sp>
        <p:nvSpPr>
          <p:cNvPr id="5" name="TextBox 5"/>
          <p:cNvSpPr txBox="1"/>
          <p:nvPr/>
        </p:nvSpPr>
        <p:spPr>
          <a:xfrm>
            <a:off x="1028700" y="1569580"/>
            <a:ext cx="8660082" cy="775971"/>
          </a:xfrm>
          <a:prstGeom prst="rect">
            <a:avLst/>
          </a:prstGeom>
        </p:spPr>
        <p:txBody>
          <a:bodyPr lIns="0" tIns="0" rIns="0" bIns="0" rtlCol="0" anchor="t">
            <a:spAutoFit/>
          </a:bodyPr>
          <a:lstStyle/>
          <a:p>
            <a:pPr>
              <a:lnSpc>
                <a:spcPts val="5800"/>
              </a:lnSpc>
            </a:pPr>
            <a:r>
              <a:rPr lang="en-US" sz="5800">
                <a:solidFill>
                  <a:srgbClr val="004AAD"/>
                </a:solidFill>
                <a:latin typeface="Montserrat Classic Bold" panose="00000800000000000000"/>
              </a:rPr>
              <a:t>COMPETITOR PRICING</a:t>
            </a:r>
            <a:endParaRPr lang="en-US" sz="5800">
              <a:solidFill>
                <a:srgbClr val="004AAD"/>
              </a:solidFill>
              <a:latin typeface="Montserrat Classic Bold" panose="00000800000000000000"/>
            </a:endParaRPr>
          </a:p>
        </p:txBody>
      </p:sp>
      <p:sp>
        <p:nvSpPr>
          <p:cNvPr id="6" name="TextBox 6"/>
          <p:cNvSpPr txBox="1"/>
          <p:nvPr/>
        </p:nvSpPr>
        <p:spPr>
          <a:xfrm>
            <a:off x="1028700" y="2798358"/>
            <a:ext cx="7625435" cy="41941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3 methods</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Pricing same level</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Above Competitors avg</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Below Competitors avg</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can be used if considering only competitors pricing range</a:t>
            </a:r>
            <a:endParaRPr lang="en-US" sz="3500">
              <a:solidFill>
                <a:srgbClr val="000000"/>
              </a:solidFill>
              <a:latin typeface="Montserrat Classic" panose="00000500000000000000"/>
            </a:endParaRPr>
          </a:p>
        </p:txBody>
      </p:sp>
      <p:pic>
        <p:nvPicPr>
          <p:cNvPr id="4" name="Picture 3"/>
          <p:cNvPicPr>
            <a:picLocks noChangeAspect="1"/>
          </p:cNvPicPr>
          <p:nvPr/>
        </p:nvPicPr>
        <p:blipFill>
          <a:blip r:embed="rId3"/>
          <a:stretch>
            <a:fillRect/>
          </a:stretch>
        </p:blipFill>
        <p:spPr>
          <a:xfrm>
            <a:off x="9949815" y="5048250"/>
            <a:ext cx="6759575" cy="48272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89346" y="501372"/>
            <a:ext cx="6620300" cy="4546878"/>
          </a:xfrm>
          <a:custGeom>
            <a:avLst/>
            <a:gdLst/>
            <a:ahLst/>
            <a:cxnLst/>
            <a:rect l="l" t="t" r="r" b="b"/>
            <a:pathLst>
              <a:path w="6620300" h="4546878">
                <a:moveTo>
                  <a:pt x="0" y="0"/>
                </a:moveTo>
                <a:lnTo>
                  <a:pt x="6620301" y="0"/>
                </a:lnTo>
                <a:lnTo>
                  <a:pt x="6620301" y="4546878"/>
                </a:lnTo>
                <a:lnTo>
                  <a:pt x="0" y="4546878"/>
                </a:lnTo>
                <a:lnTo>
                  <a:pt x="0" y="0"/>
                </a:lnTo>
                <a:close/>
              </a:path>
            </a:pathLst>
          </a:custGeom>
          <a:blipFill>
            <a:blip r:embed="rId2"/>
            <a:stretch>
              <a:fillRect r="-8302" b="-9662"/>
            </a:stretch>
          </a:blipFill>
        </p:spPr>
      </p:sp>
      <p:sp>
        <p:nvSpPr>
          <p:cNvPr id="5" name="TextBox 5"/>
          <p:cNvSpPr txBox="1"/>
          <p:nvPr/>
        </p:nvSpPr>
        <p:spPr>
          <a:xfrm>
            <a:off x="1028700" y="1569580"/>
            <a:ext cx="8660082" cy="775971"/>
          </a:xfrm>
          <a:prstGeom prst="rect">
            <a:avLst/>
          </a:prstGeom>
        </p:spPr>
        <p:txBody>
          <a:bodyPr lIns="0" tIns="0" rIns="0" bIns="0" rtlCol="0" anchor="t">
            <a:spAutoFit/>
          </a:bodyPr>
          <a:lstStyle/>
          <a:p>
            <a:pPr>
              <a:lnSpc>
                <a:spcPts val="5800"/>
              </a:lnSpc>
            </a:pPr>
            <a:r>
              <a:rPr lang="en-US" sz="5800">
                <a:solidFill>
                  <a:srgbClr val="004AAD"/>
                </a:solidFill>
                <a:latin typeface="Montserrat Classic Bold" panose="00000800000000000000"/>
              </a:rPr>
              <a:t>COMPETITOR PRICING</a:t>
            </a:r>
            <a:endParaRPr lang="en-US" sz="5800">
              <a:solidFill>
                <a:srgbClr val="004AAD"/>
              </a:solidFill>
              <a:latin typeface="Montserrat Classic Bold" panose="00000800000000000000"/>
            </a:endParaRPr>
          </a:p>
        </p:txBody>
      </p:sp>
      <p:sp>
        <p:nvSpPr>
          <p:cNvPr id="6" name="TextBox 6"/>
          <p:cNvSpPr txBox="1"/>
          <p:nvPr/>
        </p:nvSpPr>
        <p:spPr>
          <a:xfrm>
            <a:off x="1028700" y="2798358"/>
            <a:ext cx="7625435" cy="56038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3 methods</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Pricing same level</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Above Competitors avg</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Below Competitors avg</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can be used if considering only competitors pricing range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 Different value and market offerrings</a:t>
            </a:r>
            <a:endParaRPr lang="en-US" sz="3500">
              <a:solidFill>
                <a:srgbClr val="000000"/>
              </a:solidFill>
              <a:latin typeface="Montserrat Classic" panose="00000500000000000000"/>
            </a:endParaRPr>
          </a:p>
        </p:txBody>
      </p:sp>
      <p:pic>
        <p:nvPicPr>
          <p:cNvPr id="4" name="Picture 3"/>
          <p:cNvPicPr>
            <a:picLocks noChangeAspect="1"/>
          </p:cNvPicPr>
          <p:nvPr/>
        </p:nvPicPr>
        <p:blipFill>
          <a:blip r:embed="rId3"/>
          <a:stretch>
            <a:fillRect/>
          </a:stretch>
        </p:blipFill>
        <p:spPr>
          <a:xfrm>
            <a:off x="9677400" y="4914900"/>
            <a:ext cx="6919595" cy="49415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89346" y="501372"/>
            <a:ext cx="6620300" cy="4546878"/>
          </a:xfrm>
          <a:custGeom>
            <a:avLst/>
            <a:gdLst/>
            <a:ahLst/>
            <a:cxnLst/>
            <a:rect l="l" t="t" r="r" b="b"/>
            <a:pathLst>
              <a:path w="6620300" h="4546878">
                <a:moveTo>
                  <a:pt x="0" y="0"/>
                </a:moveTo>
                <a:lnTo>
                  <a:pt x="6620301" y="0"/>
                </a:lnTo>
                <a:lnTo>
                  <a:pt x="6620301" y="4546878"/>
                </a:lnTo>
                <a:lnTo>
                  <a:pt x="0" y="4546878"/>
                </a:lnTo>
                <a:lnTo>
                  <a:pt x="0" y="0"/>
                </a:lnTo>
                <a:close/>
              </a:path>
            </a:pathLst>
          </a:custGeom>
          <a:blipFill>
            <a:blip r:embed="rId2"/>
            <a:stretch>
              <a:fillRect r="-8302" b="-9662"/>
            </a:stretch>
          </a:blipFill>
        </p:spPr>
      </p:sp>
      <p:sp>
        <p:nvSpPr>
          <p:cNvPr id="5" name="TextBox 5"/>
          <p:cNvSpPr txBox="1"/>
          <p:nvPr/>
        </p:nvSpPr>
        <p:spPr>
          <a:xfrm>
            <a:off x="1028700" y="1569580"/>
            <a:ext cx="8660082" cy="775971"/>
          </a:xfrm>
          <a:prstGeom prst="rect">
            <a:avLst/>
          </a:prstGeom>
        </p:spPr>
        <p:txBody>
          <a:bodyPr lIns="0" tIns="0" rIns="0" bIns="0" rtlCol="0" anchor="t">
            <a:spAutoFit/>
          </a:bodyPr>
          <a:lstStyle/>
          <a:p>
            <a:pPr>
              <a:lnSpc>
                <a:spcPts val="5800"/>
              </a:lnSpc>
            </a:pPr>
            <a:r>
              <a:rPr lang="en-US" sz="5800">
                <a:solidFill>
                  <a:srgbClr val="004AAD"/>
                </a:solidFill>
                <a:latin typeface="Montserrat Classic Bold" panose="00000800000000000000"/>
              </a:rPr>
              <a:t>COMPETITOR PRICING</a:t>
            </a:r>
            <a:endParaRPr lang="en-US" sz="5800">
              <a:solidFill>
                <a:srgbClr val="004AAD"/>
              </a:solidFill>
              <a:latin typeface="Montserrat Classic Bold" panose="00000800000000000000"/>
            </a:endParaRPr>
          </a:p>
        </p:txBody>
      </p:sp>
      <p:sp>
        <p:nvSpPr>
          <p:cNvPr id="6" name="TextBox 6"/>
          <p:cNvSpPr txBox="1"/>
          <p:nvPr/>
        </p:nvSpPr>
        <p:spPr>
          <a:xfrm>
            <a:off x="1028700" y="2798358"/>
            <a:ext cx="7625435" cy="630872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3 methods</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Pricing same level</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Above Competitors avg</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Below Competitors avg</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can be used if considering only competitors pricing range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 Different value and market offerrings</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Price too high or too low</a:t>
            </a:r>
            <a:endParaRPr lang="en-US" sz="3500">
              <a:solidFill>
                <a:srgbClr val="000000"/>
              </a:solidFill>
              <a:latin typeface="Montserrat Classic" panose="00000500000000000000"/>
            </a:endParaRPr>
          </a:p>
        </p:txBody>
      </p:sp>
      <p:pic>
        <p:nvPicPr>
          <p:cNvPr id="4" name="Picture 3"/>
          <p:cNvPicPr>
            <a:picLocks noChangeAspect="1"/>
          </p:cNvPicPr>
          <p:nvPr/>
        </p:nvPicPr>
        <p:blipFill>
          <a:blip r:embed="rId3"/>
          <a:stretch>
            <a:fillRect/>
          </a:stretch>
        </p:blipFill>
        <p:spPr>
          <a:xfrm>
            <a:off x="9753600" y="5067300"/>
            <a:ext cx="6892925" cy="49225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89346" y="501372"/>
            <a:ext cx="6620300" cy="4546878"/>
          </a:xfrm>
          <a:custGeom>
            <a:avLst/>
            <a:gdLst/>
            <a:ahLst/>
            <a:cxnLst/>
            <a:rect l="l" t="t" r="r" b="b"/>
            <a:pathLst>
              <a:path w="6620300" h="4546878">
                <a:moveTo>
                  <a:pt x="0" y="0"/>
                </a:moveTo>
                <a:lnTo>
                  <a:pt x="6620301" y="0"/>
                </a:lnTo>
                <a:lnTo>
                  <a:pt x="6620301" y="4546878"/>
                </a:lnTo>
                <a:lnTo>
                  <a:pt x="0" y="4546878"/>
                </a:lnTo>
                <a:lnTo>
                  <a:pt x="0" y="0"/>
                </a:lnTo>
                <a:close/>
              </a:path>
            </a:pathLst>
          </a:custGeom>
          <a:blipFill>
            <a:blip r:embed="rId2"/>
            <a:stretch>
              <a:fillRect r="-8302" b="-9662"/>
            </a:stretch>
          </a:blipFill>
        </p:spPr>
      </p:sp>
      <p:sp>
        <p:nvSpPr>
          <p:cNvPr id="5" name="TextBox 5"/>
          <p:cNvSpPr txBox="1"/>
          <p:nvPr/>
        </p:nvSpPr>
        <p:spPr>
          <a:xfrm>
            <a:off x="1028700" y="1569580"/>
            <a:ext cx="8660082" cy="775971"/>
          </a:xfrm>
          <a:prstGeom prst="rect">
            <a:avLst/>
          </a:prstGeom>
        </p:spPr>
        <p:txBody>
          <a:bodyPr lIns="0" tIns="0" rIns="0" bIns="0" rtlCol="0" anchor="t">
            <a:spAutoFit/>
          </a:bodyPr>
          <a:lstStyle/>
          <a:p>
            <a:pPr>
              <a:lnSpc>
                <a:spcPts val="5800"/>
              </a:lnSpc>
            </a:pPr>
            <a:r>
              <a:rPr lang="en-US" sz="5800">
                <a:solidFill>
                  <a:srgbClr val="004AAD"/>
                </a:solidFill>
                <a:latin typeface="Montserrat Classic Bold" panose="00000800000000000000"/>
              </a:rPr>
              <a:t>COMPETITOR PRICING</a:t>
            </a:r>
            <a:endParaRPr lang="en-US" sz="5800">
              <a:solidFill>
                <a:srgbClr val="004AAD"/>
              </a:solidFill>
              <a:latin typeface="Montserrat Classic Bold" panose="00000800000000000000"/>
            </a:endParaRPr>
          </a:p>
        </p:txBody>
      </p:sp>
      <p:sp>
        <p:nvSpPr>
          <p:cNvPr id="6" name="TextBox 6"/>
          <p:cNvSpPr txBox="1"/>
          <p:nvPr/>
        </p:nvSpPr>
        <p:spPr>
          <a:xfrm>
            <a:off x="1028700" y="2798358"/>
            <a:ext cx="7625435" cy="70135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3 methods</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Pricing same level</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Above Competitors avg</a:t>
            </a:r>
            <a:endParaRPr lang="en-US" sz="3500">
              <a:solidFill>
                <a:srgbClr val="000000"/>
              </a:solidFill>
              <a:latin typeface="Montserrat Classic" panose="00000500000000000000"/>
            </a:endParaRPr>
          </a:p>
          <a:p>
            <a:pPr marL="1511300" lvl="2" indent="-503555">
              <a:lnSpc>
                <a:spcPts val="5600"/>
              </a:lnSpc>
              <a:buFont typeface="Arial" panose="020B0604020202020204"/>
              <a:buChar char="⚬"/>
            </a:pPr>
            <a:r>
              <a:rPr lang="en-US" sz="3500">
                <a:solidFill>
                  <a:srgbClr val="000000"/>
                </a:solidFill>
                <a:latin typeface="Montserrat Classic" panose="00000500000000000000"/>
              </a:rPr>
              <a:t>Below Competitors avg</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can be used if considering only competitors pricing range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 Different value and market offerrings</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Price too high or too low</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What NEXT??</a:t>
            </a:r>
            <a:endParaRPr lang="en-US" sz="3500">
              <a:solidFill>
                <a:srgbClr val="000000"/>
              </a:solidFill>
              <a:latin typeface="Montserrat Classic" panose="00000500000000000000"/>
            </a:endParaRPr>
          </a:p>
        </p:txBody>
      </p:sp>
      <p:pic>
        <p:nvPicPr>
          <p:cNvPr id="4" name="Picture 3"/>
          <p:cNvPicPr>
            <a:picLocks noChangeAspect="1"/>
          </p:cNvPicPr>
          <p:nvPr/>
        </p:nvPicPr>
        <p:blipFill>
          <a:blip r:embed="rId3"/>
          <a:stretch>
            <a:fillRect/>
          </a:stretch>
        </p:blipFill>
        <p:spPr>
          <a:xfrm>
            <a:off x="9710420" y="5143500"/>
            <a:ext cx="6923405" cy="49441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98043" y="258097"/>
            <a:ext cx="7350972" cy="4947173"/>
          </a:xfrm>
          <a:custGeom>
            <a:avLst/>
            <a:gdLst/>
            <a:ahLst/>
            <a:cxnLst/>
            <a:rect l="l" t="t" r="r" b="b"/>
            <a:pathLst>
              <a:path w="7350972" h="4947173">
                <a:moveTo>
                  <a:pt x="0" y="0"/>
                </a:moveTo>
                <a:lnTo>
                  <a:pt x="7350972" y="0"/>
                </a:lnTo>
                <a:lnTo>
                  <a:pt x="7350972" y="4947173"/>
                </a:lnTo>
                <a:lnTo>
                  <a:pt x="0" y="4947173"/>
                </a:lnTo>
                <a:lnTo>
                  <a:pt x="0" y="0"/>
                </a:lnTo>
                <a:close/>
              </a:path>
            </a:pathLst>
          </a:custGeom>
          <a:blipFill>
            <a:blip r:embed="rId2"/>
            <a:stretch>
              <a:fillRect/>
            </a:stretch>
          </a:blipFill>
        </p:spPr>
      </p:sp>
      <p:sp>
        <p:nvSpPr>
          <p:cNvPr id="4" name="TextBox 4"/>
          <p:cNvSpPr txBox="1"/>
          <p:nvPr/>
        </p:nvSpPr>
        <p:spPr>
          <a:xfrm>
            <a:off x="1028700" y="1560055"/>
            <a:ext cx="10134127" cy="706121"/>
          </a:xfrm>
          <a:prstGeom prst="rect">
            <a:avLst/>
          </a:prstGeom>
        </p:spPr>
        <p:txBody>
          <a:bodyPr lIns="0" tIns="0" rIns="0" bIns="0" rtlCol="0" anchor="t">
            <a:spAutoFit/>
          </a:bodyPr>
          <a:lstStyle/>
          <a:p>
            <a:pPr>
              <a:lnSpc>
                <a:spcPts val="5300"/>
              </a:lnSpc>
            </a:pPr>
            <a:r>
              <a:rPr lang="en-US" sz="5300">
                <a:solidFill>
                  <a:srgbClr val="004AAD"/>
                </a:solidFill>
                <a:latin typeface="Montserrat Classic Bold" panose="00000800000000000000"/>
              </a:rPr>
              <a:t>PRICE ELASTICITY DEMAND</a:t>
            </a:r>
            <a:endParaRPr lang="en-US" sz="5300">
              <a:solidFill>
                <a:srgbClr val="004AAD"/>
              </a:solidFill>
              <a:latin typeface="Montserrat Classic Bold" panose="00000800000000000000"/>
            </a:endParaRPr>
          </a:p>
        </p:txBody>
      </p:sp>
      <p:sp>
        <p:nvSpPr>
          <p:cNvPr id="5" name="TextBox 5"/>
          <p:cNvSpPr txBox="1"/>
          <p:nvPr/>
        </p:nvSpPr>
        <p:spPr>
          <a:xfrm>
            <a:off x="1028700" y="2798358"/>
            <a:ext cx="8115300" cy="13747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PED = %change in quantity / % change in Price</a:t>
            </a:r>
            <a:endParaRPr lang="en-US" sz="3500">
              <a:solidFill>
                <a:srgbClr val="000000"/>
              </a:solidFill>
              <a:latin typeface="Montserrat Classic" panose="000005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98043" y="258097"/>
            <a:ext cx="7350972" cy="4947173"/>
          </a:xfrm>
          <a:custGeom>
            <a:avLst/>
            <a:gdLst/>
            <a:ahLst/>
            <a:cxnLst/>
            <a:rect l="l" t="t" r="r" b="b"/>
            <a:pathLst>
              <a:path w="7350972" h="4947173">
                <a:moveTo>
                  <a:pt x="0" y="0"/>
                </a:moveTo>
                <a:lnTo>
                  <a:pt x="7350972" y="0"/>
                </a:lnTo>
                <a:lnTo>
                  <a:pt x="7350972" y="4947173"/>
                </a:lnTo>
                <a:lnTo>
                  <a:pt x="0" y="4947173"/>
                </a:lnTo>
                <a:lnTo>
                  <a:pt x="0" y="0"/>
                </a:lnTo>
                <a:close/>
              </a:path>
            </a:pathLst>
          </a:custGeom>
          <a:blipFill>
            <a:blip r:embed="rId2"/>
            <a:stretch>
              <a:fillRect/>
            </a:stretch>
          </a:blipFill>
        </p:spPr>
      </p:sp>
      <p:sp>
        <p:nvSpPr>
          <p:cNvPr id="4" name="TextBox 4"/>
          <p:cNvSpPr txBox="1"/>
          <p:nvPr/>
        </p:nvSpPr>
        <p:spPr>
          <a:xfrm>
            <a:off x="1028700" y="1560055"/>
            <a:ext cx="10134127" cy="706121"/>
          </a:xfrm>
          <a:prstGeom prst="rect">
            <a:avLst/>
          </a:prstGeom>
        </p:spPr>
        <p:txBody>
          <a:bodyPr lIns="0" tIns="0" rIns="0" bIns="0" rtlCol="0" anchor="t">
            <a:spAutoFit/>
          </a:bodyPr>
          <a:lstStyle/>
          <a:p>
            <a:pPr>
              <a:lnSpc>
                <a:spcPts val="5300"/>
              </a:lnSpc>
            </a:pPr>
            <a:r>
              <a:rPr lang="en-US" sz="5300">
                <a:solidFill>
                  <a:srgbClr val="004AAD"/>
                </a:solidFill>
                <a:latin typeface="Montserrat Classic Bold" panose="00000800000000000000"/>
              </a:rPr>
              <a:t>PRICE ELASTICITY DEMAND</a:t>
            </a:r>
            <a:endParaRPr lang="en-US" sz="5300">
              <a:solidFill>
                <a:srgbClr val="004AAD"/>
              </a:solidFill>
              <a:latin typeface="Montserrat Classic Bold" panose="00000800000000000000"/>
            </a:endParaRPr>
          </a:p>
        </p:txBody>
      </p:sp>
      <p:sp>
        <p:nvSpPr>
          <p:cNvPr id="5" name="TextBox 5"/>
          <p:cNvSpPr txBox="1"/>
          <p:nvPr/>
        </p:nvSpPr>
        <p:spPr>
          <a:xfrm>
            <a:off x="1028700" y="2311400"/>
            <a:ext cx="8115300" cy="27844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PED = %change in quantity / % change in Price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OLS Simple Regression model to predict qty using Unit Price</a:t>
            </a:r>
            <a:endParaRPr lang="en-US" sz="3500">
              <a:solidFill>
                <a:srgbClr val="000000"/>
              </a:solidFill>
              <a:latin typeface="Montserrat Classic" panose="000005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98043" y="258097"/>
            <a:ext cx="7350972" cy="4947173"/>
          </a:xfrm>
          <a:custGeom>
            <a:avLst/>
            <a:gdLst/>
            <a:ahLst/>
            <a:cxnLst/>
            <a:rect l="l" t="t" r="r" b="b"/>
            <a:pathLst>
              <a:path w="7350972" h="4947173">
                <a:moveTo>
                  <a:pt x="0" y="0"/>
                </a:moveTo>
                <a:lnTo>
                  <a:pt x="7350972" y="0"/>
                </a:lnTo>
                <a:lnTo>
                  <a:pt x="7350972" y="4947173"/>
                </a:lnTo>
                <a:lnTo>
                  <a:pt x="0" y="4947173"/>
                </a:lnTo>
                <a:lnTo>
                  <a:pt x="0" y="0"/>
                </a:lnTo>
                <a:close/>
              </a:path>
            </a:pathLst>
          </a:custGeom>
          <a:blipFill>
            <a:blip r:embed="rId2"/>
            <a:stretch>
              <a:fillRect/>
            </a:stretch>
          </a:blipFill>
        </p:spPr>
      </p:sp>
      <p:sp>
        <p:nvSpPr>
          <p:cNvPr id="4" name="TextBox 4"/>
          <p:cNvSpPr txBox="1"/>
          <p:nvPr/>
        </p:nvSpPr>
        <p:spPr>
          <a:xfrm>
            <a:off x="1028700" y="1560055"/>
            <a:ext cx="10134127" cy="706121"/>
          </a:xfrm>
          <a:prstGeom prst="rect">
            <a:avLst/>
          </a:prstGeom>
        </p:spPr>
        <p:txBody>
          <a:bodyPr lIns="0" tIns="0" rIns="0" bIns="0" rtlCol="0" anchor="t">
            <a:spAutoFit/>
          </a:bodyPr>
          <a:lstStyle/>
          <a:p>
            <a:pPr>
              <a:lnSpc>
                <a:spcPts val="5300"/>
              </a:lnSpc>
            </a:pPr>
            <a:r>
              <a:rPr lang="en-US" sz="5300">
                <a:solidFill>
                  <a:srgbClr val="004AAD"/>
                </a:solidFill>
                <a:latin typeface="Montserrat Classic Bold" panose="00000800000000000000"/>
              </a:rPr>
              <a:t>PRICE ELASTICITY DEMAND</a:t>
            </a:r>
            <a:endParaRPr lang="en-US" sz="5300">
              <a:solidFill>
                <a:srgbClr val="004AAD"/>
              </a:solidFill>
              <a:latin typeface="Montserrat Classic Bold" panose="00000800000000000000"/>
            </a:endParaRPr>
          </a:p>
        </p:txBody>
      </p:sp>
      <p:sp>
        <p:nvSpPr>
          <p:cNvPr id="5" name="TextBox 5"/>
          <p:cNvSpPr txBox="1"/>
          <p:nvPr/>
        </p:nvSpPr>
        <p:spPr>
          <a:xfrm>
            <a:off x="1028700" y="2311400"/>
            <a:ext cx="8115300" cy="489902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PED = %change in quantity / % change in Price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OLS Simple Regression model to predict qty using Unit Price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Feed ranges of Unit Price values and get the one that yields max Quantity</a:t>
            </a:r>
            <a:endParaRPr lang="en-US" sz="3500">
              <a:solidFill>
                <a:srgbClr val="000000"/>
              </a:solidFill>
              <a:latin typeface="Montserrat Classic"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1579105"/>
            <a:ext cx="11339643" cy="891540"/>
          </a:xfrm>
          <a:prstGeom prst="rect">
            <a:avLst/>
          </a:prstGeom>
        </p:spPr>
        <p:txBody>
          <a:bodyPr lIns="0" tIns="0" rIns="0" bIns="0" rtlCol="0" anchor="t">
            <a:spAutoFit/>
          </a:bodyPr>
          <a:lstStyle/>
          <a:p>
            <a:pPr>
              <a:lnSpc>
                <a:spcPts val="6600"/>
              </a:lnSpc>
            </a:pPr>
            <a:r>
              <a:rPr lang="en-US" sz="6600">
                <a:solidFill>
                  <a:srgbClr val="004AAD"/>
                </a:solidFill>
                <a:latin typeface="Montserrat Classic Bold" panose="00000800000000000000"/>
              </a:rPr>
              <a:t>OBJECTIVE</a:t>
            </a:r>
            <a:endParaRPr lang="en-US" sz="6600">
              <a:solidFill>
                <a:srgbClr val="004AAD"/>
              </a:solidFill>
              <a:latin typeface="Montserrat Classic Bold" panose="00000800000000000000"/>
            </a:endParaRPr>
          </a:p>
        </p:txBody>
      </p:sp>
      <p:sp>
        <p:nvSpPr>
          <p:cNvPr id="4" name="TextBox 4"/>
          <p:cNvSpPr txBox="1"/>
          <p:nvPr/>
        </p:nvSpPr>
        <p:spPr>
          <a:xfrm>
            <a:off x="1028700" y="4011612"/>
            <a:ext cx="15090332" cy="2491740"/>
          </a:xfrm>
          <a:prstGeom prst="rect">
            <a:avLst/>
          </a:prstGeom>
        </p:spPr>
        <p:txBody>
          <a:bodyPr lIns="0" tIns="0" rIns="0" bIns="0" rtlCol="0" anchor="t">
            <a:spAutoFit/>
          </a:bodyPr>
          <a:lstStyle/>
          <a:p>
            <a:pPr>
              <a:lnSpc>
                <a:spcPts val="6720"/>
              </a:lnSpc>
            </a:pPr>
            <a:r>
              <a:rPr lang="en-US" sz="4200">
                <a:solidFill>
                  <a:srgbClr val="11396F"/>
                </a:solidFill>
                <a:latin typeface="Montserrat Classic" panose="00000500000000000000"/>
              </a:rPr>
              <a:t>Different Pricing Strategies</a:t>
            </a:r>
            <a:r>
              <a:rPr lang="en-US" sz="4200">
                <a:solidFill>
                  <a:srgbClr val="737373"/>
                </a:solidFill>
                <a:latin typeface="Montserrat Classic" panose="00000500000000000000"/>
              </a:rPr>
              <a:t> to help TrendElite effectively price its products to enhance its overall revenue and market competitivenes</a:t>
            </a:r>
            <a:r>
              <a:rPr lang="en-US" sz="4200">
                <a:solidFill>
                  <a:srgbClr val="11396F"/>
                </a:solidFill>
                <a:latin typeface="Montserrat Classic" panose="00000500000000000000"/>
              </a:rPr>
              <a:t>.</a:t>
            </a:r>
            <a:endParaRPr lang="en-US" sz="4200">
              <a:solidFill>
                <a:srgbClr val="11396F"/>
              </a:solidFill>
              <a:latin typeface="Montserrat Classic"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98043" y="258097"/>
            <a:ext cx="7350972" cy="4947173"/>
          </a:xfrm>
          <a:custGeom>
            <a:avLst/>
            <a:gdLst/>
            <a:ahLst/>
            <a:cxnLst/>
            <a:rect l="l" t="t" r="r" b="b"/>
            <a:pathLst>
              <a:path w="7350972" h="4947173">
                <a:moveTo>
                  <a:pt x="0" y="0"/>
                </a:moveTo>
                <a:lnTo>
                  <a:pt x="7350972" y="0"/>
                </a:lnTo>
                <a:lnTo>
                  <a:pt x="7350972" y="4947173"/>
                </a:lnTo>
                <a:lnTo>
                  <a:pt x="0" y="4947173"/>
                </a:lnTo>
                <a:lnTo>
                  <a:pt x="0" y="0"/>
                </a:lnTo>
                <a:close/>
              </a:path>
            </a:pathLst>
          </a:custGeom>
          <a:blipFill>
            <a:blip r:embed="rId2"/>
            <a:stretch>
              <a:fillRect/>
            </a:stretch>
          </a:blipFill>
        </p:spPr>
      </p:sp>
      <p:sp>
        <p:nvSpPr>
          <p:cNvPr id="5" name="TextBox 5"/>
          <p:cNvSpPr txBox="1"/>
          <p:nvPr/>
        </p:nvSpPr>
        <p:spPr>
          <a:xfrm>
            <a:off x="1028700" y="1560055"/>
            <a:ext cx="10134127" cy="706121"/>
          </a:xfrm>
          <a:prstGeom prst="rect">
            <a:avLst/>
          </a:prstGeom>
        </p:spPr>
        <p:txBody>
          <a:bodyPr lIns="0" tIns="0" rIns="0" bIns="0" rtlCol="0" anchor="t">
            <a:spAutoFit/>
          </a:bodyPr>
          <a:lstStyle/>
          <a:p>
            <a:pPr>
              <a:lnSpc>
                <a:spcPts val="5300"/>
              </a:lnSpc>
            </a:pPr>
            <a:r>
              <a:rPr lang="en-US" sz="5300">
                <a:solidFill>
                  <a:srgbClr val="004AAD"/>
                </a:solidFill>
                <a:latin typeface="Montserrat Classic Bold" panose="00000800000000000000"/>
              </a:rPr>
              <a:t>PRICE ELASTICITY DEMAND</a:t>
            </a:r>
            <a:endParaRPr lang="en-US" sz="5300">
              <a:solidFill>
                <a:srgbClr val="004AAD"/>
              </a:solidFill>
              <a:latin typeface="Montserrat Classic Bold" panose="00000800000000000000"/>
            </a:endParaRPr>
          </a:p>
        </p:txBody>
      </p:sp>
      <p:sp>
        <p:nvSpPr>
          <p:cNvPr id="6" name="TextBox 6"/>
          <p:cNvSpPr txBox="1"/>
          <p:nvPr/>
        </p:nvSpPr>
        <p:spPr>
          <a:xfrm>
            <a:off x="1028700" y="2311400"/>
            <a:ext cx="8115300" cy="489902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PED = %change in quantity / % change in Price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OLS Simple Regression model to predict qty using Unit Price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Feed ranges of Unit Price values and get the one that yields max Quantity</a:t>
            </a:r>
            <a:endParaRPr lang="en-US" sz="3500">
              <a:solidFill>
                <a:srgbClr val="000000"/>
              </a:solidFill>
              <a:latin typeface="Montserrat Classic" panose="00000500000000000000"/>
            </a:endParaRPr>
          </a:p>
        </p:txBody>
      </p:sp>
      <p:graphicFrame>
        <p:nvGraphicFramePr>
          <p:cNvPr id="9" name="Object 8"/>
          <p:cNvGraphicFramePr/>
          <p:nvPr/>
        </p:nvGraphicFramePr>
        <p:xfrm>
          <a:off x="10097770" y="5067300"/>
          <a:ext cx="6840855" cy="4850130"/>
        </p:xfrm>
        <a:graphic>
          <a:graphicData uri="http://schemas.openxmlformats.org/presentationml/2006/ole">
            <mc:AlternateContent xmlns:mc="http://schemas.openxmlformats.org/markup-compatibility/2006">
              <mc:Choice xmlns:v="urn:schemas-microsoft-com:vml" Requires="v">
                <p:oleObj spid="_x0000_s10" name="" r:id="rId3" imgW="6835140" imgH="4846320" progId="Paint.Picture">
                  <p:embed/>
                </p:oleObj>
              </mc:Choice>
              <mc:Fallback>
                <p:oleObj name="" r:id="rId3" imgW="6835140" imgH="4846320" progId="Paint.Picture">
                  <p:embed/>
                  <p:pic>
                    <p:nvPicPr>
                      <p:cNvPr id="0" name="Picture 9"/>
                      <p:cNvPicPr/>
                      <p:nvPr/>
                    </p:nvPicPr>
                    <p:blipFill>
                      <a:blip r:embed="rId4"/>
                      <a:stretch>
                        <a:fillRect/>
                      </a:stretch>
                    </p:blipFill>
                    <p:spPr>
                      <a:xfrm>
                        <a:off x="10097770" y="5067300"/>
                        <a:ext cx="6840855" cy="485013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98043" y="258097"/>
            <a:ext cx="7350972" cy="4947173"/>
          </a:xfrm>
          <a:custGeom>
            <a:avLst/>
            <a:gdLst/>
            <a:ahLst/>
            <a:cxnLst/>
            <a:rect l="l" t="t" r="r" b="b"/>
            <a:pathLst>
              <a:path w="7350972" h="4947173">
                <a:moveTo>
                  <a:pt x="0" y="0"/>
                </a:moveTo>
                <a:lnTo>
                  <a:pt x="7350972" y="0"/>
                </a:lnTo>
                <a:lnTo>
                  <a:pt x="7350972" y="4947173"/>
                </a:lnTo>
                <a:lnTo>
                  <a:pt x="0" y="4947173"/>
                </a:lnTo>
                <a:lnTo>
                  <a:pt x="0" y="0"/>
                </a:lnTo>
                <a:close/>
              </a:path>
            </a:pathLst>
          </a:custGeom>
          <a:blipFill>
            <a:blip r:embed="rId2"/>
            <a:stretch>
              <a:fillRect/>
            </a:stretch>
          </a:blipFill>
        </p:spPr>
      </p:sp>
      <p:sp>
        <p:nvSpPr>
          <p:cNvPr id="5" name="TextBox 5"/>
          <p:cNvSpPr txBox="1"/>
          <p:nvPr/>
        </p:nvSpPr>
        <p:spPr>
          <a:xfrm>
            <a:off x="1028700" y="1560055"/>
            <a:ext cx="10134127" cy="706121"/>
          </a:xfrm>
          <a:prstGeom prst="rect">
            <a:avLst/>
          </a:prstGeom>
        </p:spPr>
        <p:txBody>
          <a:bodyPr lIns="0" tIns="0" rIns="0" bIns="0" rtlCol="0" anchor="t">
            <a:spAutoFit/>
          </a:bodyPr>
          <a:lstStyle/>
          <a:p>
            <a:pPr>
              <a:lnSpc>
                <a:spcPts val="5300"/>
              </a:lnSpc>
            </a:pPr>
            <a:r>
              <a:rPr lang="en-US" sz="5300">
                <a:solidFill>
                  <a:srgbClr val="004AAD"/>
                </a:solidFill>
                <a:latin typeface="Montserrat Classic Bold" panose="00000800000000000000"/>
              </a:rPr>
              <a:t>PRICE ELASTICITY DEMAND</a:t>
            </a:r>
            <a:endParaRPr lang="en-US" sz="5300">
              <a:solidFill>
                <a:srgbClr val="004AAD"/>
              </a:solidFill>
              <a:latin typeface="Montserrat Classic Bold" panose="00000800000000000000"/>
            </a:endParaRPr>
          </a:p>
        </p:txBody>
      </p:sp>
      <p:sp>
        <p:nvSpPr>
          <p:cNvPr id="6" name="TextBox 6"/>
          <p:cNvSpPr txBox="1"/>
          <p:nvPr/>
        </p:nvSpPr>
        <p:spPr>
          <a:xfrm>
            <a:off x="1028700" y="2311400"/>
            <a:ext cx="8115300" cy="70135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PED = %change in quantity / % change in Price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OLS Simple Regression model to predict qty using Unit Price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Feed ranges of Unit Price values and get the one that yields max Quantity</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Not considering other features, less robust, may not always be linear relationship, </a:t>
            </a:r>
            <a:endParaRPr lang="en-US" sz="3500">
              <a:solidFill>
                <a:srgbClr val="000000"/>
              </a:solidFill>
              <a:latin typeface="Montserrat Classic" panose="00000500000000000000"/>
            </a:endParaRPr>
          </a:p>
        </p:txBody>
      </p:sp>
      <p:graphicFrame>
        <p:nvGraphicFramePr>
          <p:cNvPr id="11" name="Object 10"/>
          <p:cNvGraphicFramePr/>
          <p:nvPr/>
        </p:nvGraphicFramePr>
        <p:xfrm>
          <a:off x="10097770" y="5067300"/>
          <a:ext cx="6840855" cy="4850130"/>
        </p:xfrm>
        <a:graphic>
          <a:graphicData uri="http://schemas.openxmlformats.org/presentationml/2006/ole">
            <mc:AlternateContent xmlns:mc="http://schemas.openxmlformats.org/markup-compatibility/2006">
              <mc:Choice xmlns:v="urn:schemas-microsoft-com:vml" Requires="v">
                <p:oleObj spid="_x0000_s12" name="" r:id="rId3" imgW="6835140" imgH="4846320" progId="Paint.Picture">
                  <p:embed/>
                </p:oleObj>
              </mc:Choice>
              <mc:Fallback>
                <p:oleObj name="" r:id="rId3" imgW="6835140" imgH="4846320" progId="Paint.Picture">
                  <p:embed/>
                  <p:pic>
                    <p:nvPicPr>
                      <p:cNvPr id="0" name="Picture 9"/>
                      <p:cNvPicPr/>
                      <p:nvPr/>
                    </p:nvPicPr>
                    <p:blipFill>
                      <a:blip r:embed="rId4"/>
                      <a:stretch>
                        <a:fillRect/>
                      </a:stretch>
                    </p:blipFill>
                    <p:spPr>
                      <a:xfrm>
                        <a:off x="10097770" y="5067300"/>
                        <a:ext cx="6840855" cy="485013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10098043" y="258097"/>
            <a:ext cx="7350972" cy="4947173"/>
          </a:xfrm>
          <a:custGeom>
            <a:avLst/>
            <a:gdLst/>
            <a:ahLst/>
            <a:cxnLst/>
            <a:rect l="l" t="t" r="r" b="b"/>
            <a:pathLst>
              <a:path w="7350972" h="4947173">
                <a:moveTo>
                  <a:pt x="0" y="0"/>
                </a:moveTo>
                <a:lnTo>
                  <a:pt x="7350972" y="0"/>
                </a:lnTo>
                <a:lnTo>
                  <a:pt x="7350972" y="4947173"/>
                </a:lnTo>
                <a:lnTo>
                  <a:pt x="0" y="4947173"/>
                </a:lnTo>
                <a:lnTo>
                  <a:pt x="0" y="0"/>
                </a:lnTo>
                <a:close/>
              </a:path>
            </a:pathLst>
          </a:custGeom>
          <a:blipFill>
            <a:blip r:embed="rId2"/>
            <a:stretch>
              <a:fillRect/>
            </a:stretch>
          </a:blipFill>
        </p:spPr>
      </p:sp>
      <p:sp>
        <p:nvSpPr>
          <p:cNvPr id="5" name="TextBox 5"/>
          <p:cNvSpPr txBox="1"/>
          <p:nvPr/>
        </p:nvSpPr>
        <p:spPr>
          <a:xfrm>
            <a:off x="1028700" y="1560055"/>
            <a:ext cx="10134127" cy="706121"/>
          </a:xfrm>
          <a:prstGeom prst="rect">
            <a:avLst/>
          </a:prstGeom>
        </p:spPr>
        <p:txBody>
          <a:bodyPr lIns="0" tIns="0" rIns="0" bIns="0" rtlCol="0" anchor="t">
            <a:spAutoFit/>
          </a:bodyPr>
          <a:lstStyle/>
          <a:p>
            <a:pPr>
              <a:lnSpc>
                <a:spcPts val="5300"/>
              </a:lnSpc>
            </a:pPr>
            <a:r>
              <a:rPr lang="en-US" sz="5300">
                <a:solidFill>
                  <a:srgbClr val="004AAD"/>
                </a:solidFill>
                <a:latin typeface="Montserrat Classic Bold" panose="00000800000000000000"/>
              </a:rPr>
              <a:t>PRICE ELASTICITY DEMAND</a:t>
            </a:r>
            <a:endParaRPr lang="en-US" sz="5300">
              <a:solidFill>
                <a:srgbClr val="004AAD"/>
              </a:solidFill>
              <a:latin typeface="Montserrat Classic Bold" panose="00000800000000000000"/>
            </a:endParaRPr>
          </a:p>
        </p:txBody>
      </p:sp>
      <p:sp>
        <p:nvSpPr>
          <p:cNvPr id="6" name="TextBox 6"/>
          <p:cNvSpPr txBox="1"/>
          <p:nvPr/>
        </p:nvSpPr>
        <p:spPr>
          <a:xfrm>
            <a:off x="1028700" y="2311400"/>
            <a:ext cx="8115300" cy="771842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PED = %change in quantity / % change in Price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OLS Simple Regression model to predict qty using Unit Price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Feed ranges of Unit Price values and get the one that yields max Quantity</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Not considering other features, less robust, may not always be linear relationship, </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What NEXT??</a:t>
            </a:r>
            <a:endParaRPr lang="en-US" sz="3500">
              <a:solidFill>
                <a:srgbClr val="000000"/>
              </a:solidFill>
              <a:latin typeface="Montserrat Classic" panose="00000500000000000000"/>
            </a:endParaRPr>
          </a:p>
        </p:txBody>
      </p:sp>
      <p:graphicFrame>
        <p:nvGraphicFramePr>
          <p:cNvPr id="11" name="Object 10"/>
          <p:cNvGraphicFramePr/>
          <p:nvPr/>
        </p:nvGraphicFramePr>
        <p:xfrm>
          <a:off x="10097770" y="5067300"/>
          <a:ext cx="6840855" cy="4850130"/>
        </p:xfrm>
        <a:graphic>
          <a:graphicData uri="http://schemas.openxmlformats.org/presentationml/2006/ole">
            <mc:AlternateContent xmlns:mc="http://schemas.openxmlformats.org/markup-compatibility/2006">
              <mc:Choice xmlns:v="urn:schemas-microsoft-com:vml" Requires="v">
                <p:oleObj spid="_x0000_s12" name="" r:id="rId3" imgW="6835140" imgH="4846320" progId="Paint.Picture">
                  <p:embed/>
                </p:oleObj>
              </mc:Choice>
              <mc:Fallback>
                <p:oleObj name="" r:id="rId3" imgW="6835140" imgH="4846320" progId="Paint.Picture">
                  <p:embed/>
                  <p:pic>
                    <p:nvPicPr>
                      <p:cNvPr id="0" name="Picture 9"/>
                      <p:cNvPicPr/>
                      <p:nvPr/>
                    </p:nvPicPr>
                    <p:blipFill>
                      <a:blip r:embed="rId4"/>
                      <a:stretch>
                        <a:fillRect/>
                      </a:stretch>
                    </p:blipFill>
                    <p:spPr>
                      <a:xfrm>
                        <a:off x="10097770" y="5067300"/>
                        <a:ext cx="6840855" cy="485013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TextBox 3"/>
          <p:cNvSpPr txBox="1"/>
          <p:nvPr/>
        </p:nvSpPr>
        <p:spPr>
          <a:xfrm>
            <a:off x="1028700" y="1550530"/>
            <a:ext cx="8585725" cy="624206"/>
          </a:xfrm>
          <a:prstGeom prst="rect">
            <a:avLst/>
          </a:prstGeom>
        </p:spPr>
        <p:txBody>
          <a:bodyPr lIns="0" tIns="0" rIns="0" bIns="0" rtlCol="0" anchor="t">
            <a:spAutoFit/>
          </a:bodyPr>
          <a:lstStyle/>
          <a:p>
            <a:pPr>
              <a:lnSpc>
                <a:spcPts val="4700"/>
              </a:lnSpc>
            </a:pPr>
            <a:r>
              <a:rPr lang="en-US" sz="4700">
                <a:solidFill>
                  <a:srgbClr val="004AAD"/>
                </a:solidFill>
                <a:latin typeface="Montserrat Classic Bold" panose="00000800000000000000"/>
              </a:rPr>
              <a:t>PRICE ELASTICITY DEMAND</a:t>
            </a:r>
            <a:endParaRPr lang="en-US" sz="4700">
              <a:solidFill>
                <a:srgbClr val="004AAD"/>
              </a:solidFill>
              <a:latin typeface="Montserrat Classic Bold" panose="00000800000000000000"/>
            </a:endParaRPr>
          </a:p>
        </p:txBody>
      </p:sp>
      <p:sp>
        <p:nvSpPr>
          <p:cNvPr id="4" name="TextBox 4"/>
          <p:cNvSpPr txBox="1"/>
          <p:nvPr/>
        </p:nvSpPr>
        <p:spPr>
          <a:xfrm>
            <a:off x="1028700" y="2311400"/>
            <a:ext cx="8115300" cy="13747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More robust model, Regressor Tree Model to predict Revenue</a:t>
            </a:r>
            <a:endParaRPr lang="en-US" sz="3500">
              <a:solidFill>
                <a:srgbClr val="000000"/>
              </a:solidFill>
              <a:latin typeface="Montserrat Classic" panose="000005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9614425" y="605327"/>
            <a:ext cx="8117531" cy="4259389"/>
          </a:xfrm>
          <a:custGeom>
            <a:avLst/>
            <a:gdLst/>
            <a:ahLst/>
            <a:cxnLst/>
            <a:rect l="l" t="t" r="r" b="b"/>
            <a:pathLst>
              <a:path w="8117531" h="4259389">
                <a:moveTo>
                  <a:pt x="0" y="0"/>
                </a:moveTo>
                <a:lnTo>
                  <a:pt x="8117531" y="0"/>
                </a:lnTo>
                <a:lnTo>
                  <a:pt x="8117531" y="4259389"/>
                </a:lnTo>
                <a:lnTo>
                  <a:pt x="0" y="4259389"/>
                </a:lnTo>
                <a:lnTo>
                  <a:pt x="0" y="0"/>
                </a:lnTo>
                <a:close/>
              </a:path>
            </a:pathLst>
          </a:custGeom>
          <a:blipFill>
            <a:blip r:embed="rId2"/>
            <a:stretch>
              <a:fillRect/>
            </a:stretch>
          </a:blipFill>
        </p:spPr>
      </p:sp>
      <p:sp>
        <p:nvSpPr>
          <p:cNvPr id="4" name="TextBox 4"/>
          <p:cNvSpPr txBox="1"/>
          <p:nvPr/>
        </p:nvSpPr>
        <p:spPr>
          <a:xfrm>
            <a:off x="1028700" y="1550530"/>
            <a:ext cx="8585725" cy="624206"/>
          </a:xfrm>
          <a:prstGeom prst="rect">
            <a:avLst/>
          </a:prstGeom>
        </p:spPr>
        <p:txBody>
          <a:bodyPr lIns="0" tIns="0" rIns="0" bIns="0" rtlCol="0" anchor="t">
            <a:spAutoFit/>
          </a:bodyPr>
          <a:lstStyle/>
          <a:p>
            <a:pPr>
              <a:lnSpc>
                <a:spcPts val="4700"/>
              </a:lnSpc>
            </a:pPr>
            <a:r>
              <a:rPr lang="en-US" sz="4700">
                <a:solidFill>
                  <a:srgbClr val="004AAD"/>
                </a:solidFill>
                <a:latin typeface="Montserrat Classic Bold" panose="00000800000000000000"/>
              </a:rPr>
              <a:t>PRICE ELASTICITY DEMAND</a:t>
            </a:r>
            <a:endParaRPr lang="en-US" sz="4700">
              <a:solidFill>
                <a:srgbClr val="004AAD"/>
              </a:solidFill>
              <a:latin typeface="Montserrat Classic Bold" panose="00000800000000000000"/>
            </a:endParaRPr>
          </a:p>
        </p:txBody>
      </p:sp>
      <p:sp>
        <p:nvSpPr>
          <p:cNvPr id="5" name="TextBox 5"/>
          <p:cNvSpPr txBox="1"/>
          <p:nvPr/>
        </p:nvSpPr>
        <p:spPr>
          <a:xfrm>
            <a:off x="1028700" y="2311400"/>
            <a:ext cx="8115300" cy="348932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More robust model, Regressor Tree Model to predict Revenue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Considering other features with correlation values &gt; 0.3</a:t>
            </a:r>
            <a:endParaRPr lang="en-US" sz="3500">
              <a:solidFill>
                <a:srgbClr val="000000"/>
              </a:solidFill>
              <a:latin typeface="Montserrat Classic" panose="00000500000000000000"/>
            </a:endParaRPr>
          </a:p>
          <a:p>
            <a:pPr>
              <a:lnSpc>
                <a:spcPts val="5600"/>
              </a:lnSpc>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9614425" y="605327"/>
            <a:ext cx="8117531" cy="4259389"/>
          </a:xfrm>
          <a:custGeom>
            <a:avLst/>
            <a:gdLst/>
            <a:ahLst/>
            <a:cxnLst/>
            <a:rect l="l" t="t" r="r" b="b"/>
            <a:pathLst>
              <a:path w="8117531" h="4259389">
                <a:moveTo>
                  <a:pt x="0" y="0"/>
                </a:moveTo>
                <a:lnTo>
                  <a:pt x="8117531" y="0"/>
                </a:lnTo>
                <a:lnTo>
                  <a:pt x="8117531" y="4259389"/>
                </a:lnTo>
                <a:lnTo>
                  <a:pt x="0" y="4259389"/>
                </a:lnTo>
                <a:lnTo>
                  <a:pt x="0" y="0"/>
                </a:lnTo>
                <a:close/>
              </a:path>
            </a:pathLst>
          </a:custGeom>
          <a:blipFill>
            <a:blip r:embed="rId2"/>
            <a:stretch>
              <a:fillRect/>
            </a:stretch>
          </a:blipFill>
        </p:spPr>
      </p:sp>
      <p:sp>
        <p:nvSpPr>
          <p:cNvPr id="4" name="TextBox 4"/>
          <p:cNvSpPr txBox="1"/>
          <p:nvPr/>
        </p:nvSpPr>
        <p:spPr>
          <a:xfrm>
            <a:off x="1028700" y="1550530"/>
            <a:ext cx="8585725" cy="624206"/>
          </a:xfrm>
          <a:prstGeom prst="rect">
            <a:avLst/>
          </a:prstGeom>
        </p:spPr>
        <p:txBody>
          <a:bodyPr lIns="0" tIns="0" rIns="0" bIns="0" rtlCol="0" anchor="t">
            <a:spAutoFit/>
          </a:bodyPr>
          <a:lstStyle/>
          <a:p>
            <a:pPr>
              <a:lnSpc>
                <a:spcPts val="4700"/>
              </a:lnSpc>
            </a:pPr>
            <a:r>
              <a:rPr lang="en-US" sz="4700">
                <a:solidFill>
                  <a:srgbClr val="004AAD"/>
                </a:solidFill>
                <a:latin typeface="Montserrat Classic Bold" panose="00000800000000000000"/>
              </a:rPr>
              <a:t>PRICE ELASTICITY DEMAND</a:t>
            </a:r>
            <a:endParaRPr lang="en-US" sz="4700">
              <a:solidFill>
                <a:srgbClr val="004AAD"/>
              </a:solidFill>
              <a:latin typeface="Montserrat Classic Bold" panose="00000800000000000000"/>
            </a:endParaRPr>
          </a:p>
        </p:txBody>
      </p:sp>
      <p:sp>
        <p:nvSpPr>
          <p:cNvPr id="5" name="TextBox 5"/>
          <p:cNvSpPr txBox="1"/>
          <p:nvPr/>
        </p:nvSpPr>
        <p:spPr>
          <a:xfrm>
            <a:off x="1028700" y="2311400"/>
            <a:ext cx="8115300" cy="630872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More robust model, Regressor Tree Model to predict Revenue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Considering other features with correlation values &gt; 0.3</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Predict Revenue for all price ranges keeping other features constant, get price with max revenue</a:t>
            </a:r>
            <a:endParaRPr lang="en-US" sz="3500">
              <a:solidFill>
                <a:srgbClr val="000000"/>
              </a:solidFill>
              <a:latin typeface="Montserrat Classic" panose="00000500000000000000"/>
            </a:endParaRPr>
          </a:p>
          <a:p>
            <a:pPr>
              <a:lnSpc>
                <a:spcPts val="5600"/>
              </a:lnSpc>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9614425" y="605327"/>
            <a:ext cx="8117531" cy="4259389"/>
          </a:xfrm>
          <a:custGeom>
            <a:avLst/>
            <a:gdLst/>
            <a:ahLst/>
            <a:cxnLst/>
            <a:rect l="l" t="t" r="r" b="b"/>
            <a:pathLst>
              <a:path w="8117531" h="4259389">
                <a:moveTo>
                  <a:pt x="0" y="0"/>
                </a:moveTo>
                <a:lnTo>
                  <a:pt x="8117531" y="0"/>
                </a:lnTo>
                <a:lnTo>
                  <a:pt x="8117531" y="4259389"/>
                </a:lnTo>
                <a:lnTo>
                  <a:pt x="0" y="4259389"/>
                </a:lnTo>
                <a:lnTo>
                  <a:pt x="0" y="0"/>
                </a:lnTo>
                <a:close/>
              </a:path>
            </a:pathLst>
          </a:custGeom>
          <a:blipFill>
            <a:blip r:embed="rId2"/>
            <a:stretch>
              <a:fillRect/>
            </a:stretch>
          </a:blipFill>
        </p:spPr>
      </p:sp>
      <p:sp>
        <p:nvSpPr>
          <p:cNvPr id="4" name="Freeform 4"/>
          <p:cNvSpPr/>
          <p:nvPr/>
        </p:nvSpPr>
        <p:spPr>
          <a:xfrm>
            <a:off x="8967514" y="4864716"/>
            <a:ext cx="8706657" cy="4982844"/>
          </a:xfrm>
          <a:custGeom>
            <a:avLst/>
            <a:gdLst/>
            <a:ahLst/>
            <a:cxnLst/>
            <a:rect l="l" t="t" r="r" b="b"/>
            <a:pathLst>
              <a:path w="8706657" h="4982844">
                <a:moveTo>
                  <a:pt x="0" y="0"/>
                </a:moveTo>
                <a:lnTo>
                  <a:pt x="8706657" y="0"/>
                </a:lnTo>
                <a:lnTo>
                  <a:pt x="8706657" y="4982844"/>
                </a:lnTo>
                <a:lnTo>
                  <a:pt x="0" y="4982844"/>
                </a:lnTo>
                <a:lnTo>
                  <a:pt x="0" y="0"/>
                </a:lnTo>
                <a:close/>
              </a:path>
            </a:pathLst>
          </a:custGeom>
          <a:blipFill>
            <a:blip r:embed="rId3"/>
            <a:stretch>
              <a:fillRect r="-26083" b="-17384"/>
            </a:stretch>
          </a:blipFill>
        </p:spPr>
      </p:sp>
      <p:sp>
        <p:nvSpPr>
          <p:cNvPr id="5" name="TextBox 5"/>
          <p:cNvSpPr txBox="1"/>
          <p:nvPr/>
        </p:nvSpPr>
        <p:spPr>
          <a:xfrm>
            <a:off x="1028700" y="1550530"/>
            <a:ext cx="8585725" cy="624206"/>
          </a:xfrm>
          <a:prstGeom prst="rect">
            <a:avLst/>
          </a:prstGeom>
        </p:spPr>
        <p:txBody>
          <a:bodyPr lIns="0" tIns="0" rIns="0" bIns="0" rtlCol="0" anchor="t">
            <a:spAutoFit/>
          </a:bodyPr>
          <a:lstStyle/>
          <a:p>
            <a:pPr>
              <a:lnSpc>
                <a:spcPts val="4700"/>
              </a:lnSpc>
            </a:pPr>
            <a:r>
              <a:rPr lang="en-US" sz="4700">
                <a:solidFill>
                  <a:srgbClr val="004AAD"/>
                </a:solidFill>
                <a:latin typeface="Montserrat Classic Bold" panose="00000800000000000000"/>
              </a:rPr>
              <a:t>PRICE ELASTICITY DEMAND</a:t>
            </a:r>
            <a:endParaRPr lang="en-US" sz="4700">
              <a:solidFill>
                <a:srgbClr val="004AAD"/>
              </a:solidFill>
              <a:latin typeface="Montserrat Classic Bold" panose="00000800000000000000"/>
            </a:endParaRPr>
          </a:p>
        </p:txBody>
      </p:sp>
      <p:sp>
        <p:nvSpPr>
          <p:cNvPr id="6" name="TextBox 6"/>
          <p:cNvSpPr txBox="1"/>
          <p:nvPr/>
        </p:nvSpPr>
        <p:spPr>
          <a:xfrm>
            <a:off x="1028700" y="2311400"/>
            <a:ext cx="8115300" cy="56038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More robust model, Regressor Tree Model to predict Revenue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Considering other features with correlation values &gt; 0.3</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Predict Revenue for all price ranges keeping other features constant, get price with max revenue</a:t>
            </a:r>
            <a:endParaRPr lang="en-US" sz="3500">
              <a:solidFill>
                <a:srgbClr val="000000"/>
              </a:solidFill>
              <a:latin typeface="Montserrat Classic" panose="0000050000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blip>
            <a:stretch>
              <a:fillRect/>
            </a:stretch>
          </a:blipFill>
        </p:spPr>
      </p:sp>
      <p:sp>
        <p:nvSpPr>
          <p:cNvPr id="3" name="Freeform 3"/>
          <p:cNvSpPr/>
          <p:nvPr/>
        </p:nvSpPr>
        <p:spPr>
          <a:xfrm>
            <a:off x="9614425" y="605327"/>
            <a:ext cx="8117531" cy="4259389"/>
          </a:xfrm>
          <a:custGeom>
            <a:avLst/>
            <a:gdLst/>
            <a:ahLst/>
            <a:cxnLst/>
            <a:rect l="l" t="t" r="r" b="b"/>
            <a:pathLst>
              <a:path w="8117531" h="4259389">
                <a:moveTo>
                  <a:pt x="0" y="0"/>
                </a:moveTo>
                <a:lnTo>
                  <a:pt x="8117531" y="0"/>
                </a:lnTo>
                <a:lnTo>
                  <a:pt x="8117531" y="4259389"/>
                </a:lnTo>
                <a:lnTo>
                  <a:pt x="0" y="4259389"/>
                </a:lnTo>
                <a:lnTo>
                  <a:pt x="0" y="0"/>
                </a:lnTo>
                <a:close/>
              </a:path>
            </a:pathLst>
          </a:custGeom>
          <a:blipFill>
            <a:blip r:embed="rId2"/>
            <a:stretch>
              <a:fillRect/>
            </a:stretch>
          </a:blipFill>
        </p:spPr>
      </p:sp>
      <p:sp>
        <p:nvSpPr>
          <p:cNvPr id="4" name="Freeform 4"/>
          <p:cNvSpPr/>
          <p:nvPr/>
        </p:nvSpPr>
        <p:spPr>
          <a:xfrm>
            <a:off x="8967514" y="4864716"/>
            <a:ext cx="8706657" cy="4982844"/>
          </a:xfrm>
          <a:custGeom>
            <a:avLst/>
            <a:gdLst/>
            <a:ahLst/>
            <a:cxnLst/>
            <a:rect l="l" t="t" r="r" b="b"/>
            <a:pathLst>
              <a:path w="8706657" h="4982844">
                <a:moveTo>
                  <a:pt x="0" y="0"/>
                </a:moveTo>
                <a:lnTo>
                  <a:pt x="8706657" y="0"/>
                </a:lnTo>
                <a:lnTo>
                  <a:pt x="8706657" y="4982844"/>
                </a:lnTo>
                <a:lnTo>
                  <a:pt x="0" y="4982844"/>
                </a:lnTo>
                <a:lnTo>
                  <a:pt x="0" y="0"/>
                </a:lnTo>
                <a:close/>
              </a:path>
            </a:pathLst>
          </a:custGeom>
          <a:blipFill>
            <a:blip r:embed="rId3"/>
            <a:stretch>
              <a:fillRect r="-26083" b="-17384"/>
            </a:stretch>
          </a:blipFill>
        </p:spPr>
      </p:sp>
      <p:sp>
        <p:nvSpPr>
          <p:cNvPr id="5" name="TextBox 5"/>
          <p:cNvSpPr txBox="1"/>
          <p:nvPr/>
        </p:nvSpPr>
        <p:spPr>
          <a:xfrm>
            <a:off x="1028700" y="1550530"/>
            <a:ext cx="8585725" cy="624206"/>
          </a:xfrm>
          <a:prstGeom prst="rect">
            <a:avLst/>
          </a:prstGeom>
        </p:spPr>
        <p:txBody>
          <a:bodyPr lIns="0" tIns="0" rIns="0" bIns="0" rtlCol="0" anchor="t">
            <a:spAutoFit/>
          </a:bodyPr>
          <a:lstStyle/>
          <a:p>
            <a:pPr>
              <a:lnSpc>
                <a:spcPts val="4700"/>
              </a:lnSpc>
            </a:pPr>
            <a:r>
              <a:rPr lang="en-US" sz="4700">
                <a:solidFill>
                  <a:srgbClr val="004AAD"/>
                </a:solidFill>
                <a:latin typeface="Montserrat Classic Bold" panose="00000800000000000000"/>
              </a:rPr>
              <a:t>PRICE ELASTICITY DEMAND</a:t>
            </a:r>
            <a:endParaRPr lang="en-US" sz="4700">
              <a:solidFill>
                <a:srgbClr val="004AAD"/>
              </a:solidFill>
              <a:latin typeface="Montserrat Classic Bold" panose="00000800000000000000"/>
            </a:endParaRPr>
          </a:p>
        </p:txBody>
      </p:sp>
      <p:sp>
        <p:nvSpPr>
          <p:cNvPr id="6" name="TextBox 6"/>
          <p:cNvSpPr txBox="1"/>
          <p:nvPr/>
        </p:nvSpPr>
        <p:spPr>
          <a:xfrm>
            <a:off x="1028700" y="2311400"/>
            <a:ext cx="8115300" cy="70135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More robust model, Regressor Tree Model to predict Revenue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Considering other features with correlation values &gt; 0.3</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Predict Revenue for all price ranges keeping other features constant, get price with max revenue</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More robust, captures comp prices, demand, seasonality,etc</a:t>
            </a:r>
            <a:endParaRPr lang="en-US" sz="3500">
              <a:solidFill>
                <a:srgbClr val="000000"/>
              </a:solidFill>
              <a:latin typeface="Montserrat Classic" panose="0000050000000000000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02335"/>
            <a:ext cx="8336950" cy="1091571"/>
          </a:xfrm>
          <a:prstGeom prst="rect">
            <a:avLst/>
          </a:prstGeom>
        </p:spPr>
        <p:txBody>
          <a:bodyPr lIns="0" tIns="0" rIns="0" bIns="0" rtlCol="0" anchor="t">
            <a:spAutoFit/>
          </a:bodyPr>
          <a:lstStyle/>
          <a:p>
            <a:pPr>
              <a:lnSpc>
                <a:spcPts val="8100"/>
              </a:lnSpc>
            </a:pPr>
            <a:r>
              <a:rPr lang="en-US" sz="8100">
                <a:solidFill>
                  <a:srgbClr val="004AAD"/>
                </a:solidFill>
                <a:latin typeface="Montserrat Classic Bold" panose="00000800000000000000"/>
              </a:rPr>
              <a:t>CONCLUSION</a:t>
            </a:r>
            <a:endParaRPr lang="en-US" sz="8100">
              <a:solidFill>
                <a:srgbClr val="004AAD"/>
              </a:solidFill>
              <a:latin typeface="Montserrat Classic Bold" panose="00000800000000000000"/>
            </a:endParaRPr>
          </a:p>
        </p:txBody>
      </p:sp>
      <p:sp>
        <p:nvSpPr>
          <p:cNvPr id="3" name="TextBox 3"/>
          <p:cNvSpPr txBox="1"/>
          <p:nvPr/>
        </p:nvSpPr>
        <p:spPr>
          <a:xfrm>
            <a:off x="1088679" y="3305645"/>
            <a:ext cx="468416" cy="596901"/>
          </a:xfrm>
          <a:prstGeom prst="rect">
            <a:avLst/>
          </a:prstGeom>
        </p:spPr>
        <p:txBody>
          <a:bodyPr lIns="0" tIns="0" rIns="0" bIns="0" rtlCol="0" anchor="t">
            <a:spAutoFit/>
          </a:bodyPr>
          <a:lstStyle/>
          <a:p>
            <a:pPr>
              <a:lnSpc>
                <a:spcPts val="4900"/>
              </a:lnSpc>
            </a:pPr>
            <a:r>
              <a:rPr lang="en-US" sz="3500">
                <a:solidFill>
                  <a:srgbClr val="2E2E2E"/>
                </a:solidFill>
                <a:latin typeface="Montserrat Classic Bold" panose="00000800000000000000"/>
              </a:rPr>
              <a:t>1</a:t>
            </a:r>
            <a:endParaRPr lang="en-US" sz="3500">
              <a:solidFill>
                <a:srgbClr val="2E2E2E"/>
              </a:solidFill>
              <a:latin typeface="Montserrat Classic Bold" panose="00000800000000000000"/>
            </a:endParaRPr>
          </a:p>
        </p:txBody>
      </p:sp>
      <p:sp>
        <p:nvSpPr>
          <p:cNvPr id="4" name="TextBox 4"/>
          <p:cNvSpPr txBox="1"/>
          <p:nvPr/>
        </p:nvSpPr>
        <p:spPr>
          <a:xfrm>
            <a:off x="1578269" y="3277070"/>
            <a:ext cx="7066362" cy="2492375"/>
          </a:xfrm>
          <a:prstGeom prst="rect">
            <a:avLst/>
          </a:prstGeom>
        </p:spPr>
        <p:txBody>
          <a:bodyPr lIns="0" tIns="0" rIns="0" bIns="0" rtlCol="0" anchor="t">
            <a:spAutoFit/>
          </a:bodyPr>
          <a:lstStyle/>
          <a:p>
            <a:pPr>
              <a:lnSpc>
                <a:spcPts val="4000"/>
              </a:lnSpc>
            </a:pPr>
            <a:r>
              <a:rPr lang="en-US" sz="2500">
                <a:solidFill>
                  <a:srgbClr val="2E2E2E"/>
                </a:solidFill>
                <a:latin typeface="Montserrat Classic" panose="00000500000000000000"/>
              </a:rPr>
              <a:t>Determining optimal price of a product is first very much dependent on the business goal, like whether to increase sales, or increase profits or overall revenue, decrease cost, etc.</a:t>
            </a:r>
            <a:endParaRPr lang="en-US" sz="2500">
              <a:solidFill>
                <a:srgbClr val="2E2E2E"/>
              </a:solidFill>
              <a:latin typeface="Montserrat Classic" panose="00000500000000000000"/>
            </a:endParaRPr>
          </a:p>
        </p:txBody>
      </p:sp>
      <p:sp>
        <p:nvSpPr>
          <p:cNvPr id="5" name="Freeform 5"/>
          <p:cNvSpPr/>
          <p:nvPr/>
        </p:nvSpPr>
        <p:spPr>
          <a:xfrm rot="8905814" flipH="1">
            <a:off x="3466783" y="11570392"/>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1">
              <a:alphaModFix amt="50000"/>
            </a:blip>
            <a:stretch>
              <a:fillRect/>
            </a:stretch>
          </a:blipFill>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02335"/>
            <a:ext cx="8336950" cy="1091571"/>
          </a:xfrm>
          <a:prstGeom prst="rect">
            <a:avLst/>
          </a:prstGeom>
        </p:spPr>
        <p:txBody>
          <a:bodyPr lIns="0" tIns="0" rIns="0" bIns="0" rtlCol="0" anchor="t">
            <a:spAutoFit/>
          </a:bodyPr>
          <a:lstStyle/>
          <a:p>
            <a:pPr>
              <a:lnSpc>
                <a:spcPts val="8100"/>
              </a:lnSpc>
            </a:pPr>
            <a:r>
              <a:rPr lang="en-US" sz="8100">
                <a:solidFill>
                  <a:srgbClr val="004AAD"/>
                </a:solidFill>
                <a:latin typeface="Montserrat Classic Bold" panose="00000800000000000000"/>
              </a:rPr>
              <a:t>CONCLUSION</a:t>
            </a:r>
            <a:endParaRPr lang="en-US" sz="8100">
              <a:solidFill>
                <a:srgbClr val="004AAD"/>
              </a:solidFill>
              <a:latin typeface="Montserrat Classic Bold" panose="00000800000000000000"/>
            </a:endParaRPr>
          </a:p>
        </p:txBody>
      </p:sp>
      <p:sp>
        <p:nvSpPr>
          <p:cNvPr id="3" name="TextBox 3"/>
          <p:cNvSpPr txBox="1"/>
          <p:nvPr/>
        </p:nvSpPr>
        <p:spPr>
          <a:xfrm>
            <a:off x="1088679" y="3305645"/>
            <a:ext cx="468416" cy="596901"/>
          </a:xfrm>
          <a:prstGeom prst="rect">
            <a:avLst/>
          </a:prstGeom>
        </p:spPr>
        <p:txBody>
          <a:bodyPr lIns="0" tIns="0" rIns="0" bIns="0" rtlCol="0" anchor="t">
            <a:spAutoFit/>
          </a:bodyPr>
          <a:lstStyle/>
          <a:p>
            <a:pPr>
              <a:lnSpc>
                <a:spcPts val="4900"/>
              </a:lnSpc>
            </a:pPr>
            <a:r>
              <a:rPr lang="en-US" sz="3500">
                <a:solidFill>
                  <a:srgbClr val="2E2E2E"/>
                </a:solidFill>
                <a:latin typeface="Montserrat Classic Bold" panose="00000800000000000000"/>
              </a:rPr>
              <a:t>1</a:t>
            </a:r>
            <a:endParaRPr lang="en-US" sz="3500">
              <a:solidFill>
                <a:srgbClr val="2E2E2E"/>
              </a:solidFill>
              <a:latin typeface="Montserrat Classic Bold" panose="00000800000000000000"/>
            </a:endParaRPr>
          </a:p>
        </p:txBody>
      </p:sp>
      <p:sp>
        <p:nvSpPr>
          <p:cNvPr id="4" name="TextBox 4"/>
          <p:cNvSpPr txBox="1"/>
          <p:nvPr/>
        </p:nvSpPr>
        <p:spPr>
          <a:xfrm>
            <a:off x="1578269" y="3277070"/>
            <a:ext cx="7066362" cy="2492375"/>
          </a:xfrm>
          <a:prstGeom prst="rect">
            <a:avLst/>
          </a:prstGeom>
        </p:spPr>
        <p:txBody>
          <a:bodyPr lIns="0" tIns="0" rIns="0" bIns="0" rtlCol="0" anchor="t">
            <a:spAutoFit/>
          </a:bodyPr>
          <a:lstStyle/>
          <a:p>
            <a:pPr>
              <a:lnSpc>
                <a:spcPts val="4000"/>
              </a:lnSpc>
            </a:pPr>
            <a:r>
              <a:rPr lang="en-US" sz="2500">
                <a:solidFill>
                  <a:srgbClr val="2E2E2E"/>
                </a:solidFill>
                <a:latin typeface="Montserrat Classic" panose="00000500000000000000"/>
              </a:rPr>
              <a:t>Determining optimal price of a product is first very much dependent on the business goal, like whether to increase sales, or increase profits or overall revenue, decrease cost, etc.</a:t>
            </a:r>
            <a:endParaRPr lang="en-US" sz="2500">
              <a:solidFill>
                <a:srgbClr val="2E2E2E"/>
              </a:solidFill>
              <a:latin typeface="Montserrat Classic" panose="00000500000000000000"/>
            </a:endParaRPr>
          </a:p>
        </p:txBody>
      </p:sp>
      <p:sp>
        <p:nvSpPr>
          <p:cNvPr id="5" name="TextBox 5"/>
          <p:cNvSpPr txBox="1"/>
          <p:nvPr/>
        </p:nvSpPr>
        <p:spPr>
          <a:xfrm>
            <a:off x="9117111" y="3305645"/>
            <a:ext cx="468416" cy="596901"/>
          </a:xfrm>
          <a:prstGeom prst="rect">
            <a:avLst/>
          </a:prstGeom>
        </p:spPr>
        <p:txBody>
          <a:bodyPr lIns="0" tIns="0" rIns="0" bIns="0" rtlCol="0" anchor="t">
            <a:spAutoFit/>
          </a:bodyPr>
          <a:lstStyle/>
          <a:p>
            <a:pPr>
              <a:lnSpc>
                <a:spcPts val="4900"/>
              </a:lnSpc>
            </a:pPr>
            <a:r>
              <a:rPr lang="en-US" sz="3500">
                <a:solidFill>
                  <a:srgbClr val="2E2E2E"/>
                </a:solidFill>
                <a:latin typeface="Montserrat Classic Bold" panose="00000800000000000000"/>
              </a:rPr>
              <a:t>2</a:t>
            </a:r>
            <a:endParaRPr lang="en-US" sz="3500">
              <a:solidFill>
                <a:srgbClr val="2E2E2E"/>
              </a:solidFill>
              <a:latin typeface="Montserrat Classic Bold" panose="00000800000000000000"/>
            </a:endParaRPr>
          </a:p>
        </p:txBody>
      </p:sp>
      <p:sp>
        <p:nvSpPr>
          <p:cNvPr id="6" name="TextBox 6"/>
          <p:cNvSpPr txBox="1"/>
          <p:nvPr/>
        </p:nvSpPr>
        <p:spPr>
          <a:xfrm>
            <a:off x="9606701" y="3277070"/>
            <a:ext cx="7066362" cy="2997200"/>
          </a:xfrm>
          <a:prstGeom prst="rect">
            <a:avLst/>
          </a:prstGeom>
        </p:spPr>
        <p:txBody>
          <a:bodyPr lIns="0" tIns="0" rIns="0" bIns="0" rtlCol="0" anchor="t">
            <a:spAutoFit/>
          </a:bodyPr>
          <a:lstStyle/>
          <a:p>
            <a:pPr>
              <a:lnSpc>
                <a:spcPts val="4000"/>
              </a:lnSpc>
            </a:pPr>
            <a:r>
              <a:rPr lang="en-US" sz="2500">
                <a:solidFill>
                  <a:srgbClr val="2E2E2E"/>
                </a:solidFill>
                <a:latin typeface="Montserrat Classic" panose="00000500000000000000"/>
              </a:rPr>
              <a:t> Just add markup to the production cost, then go with Cost Plus Pricing OR if to  benchmark against competitors' prices to remain competitive in the market, then go with Competitor Pricing Strategy.</a:t>
            </a:r>
            <a:endParaRPr lang="en-US" sz="2500">
              <a:solidFill>
                <a:srgbClr val="2E2E2E"/>
              </a:solidFill>
              <a:latin typeface="Montserrat Classic" panose="00000500000000000000"/>
            </a:endParaRPr>
          </a:p>
          <a:p>
            <a:pPr>
              <a:lnSpc>
                <a:spcPts val="4000"/>
              </a:lnSpc>
            </a:pPr>
          </a:p>
        </p:txBody>
      </p:sp>
      <p:sp>
        <p:nvSpPr>
          <p:cNvPr id="7" name="Freeform 7"/>
          <p:cNvSpPr/>
          <p:nvPr/>
        </p:nvSpPr>
        <p:spPr>
          <a:xfrm rot="8905814" flipH="1">
            <a:off x="3466783" y="11570392"/>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1">
              <a:alphaModFix amt="50000"/>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1028700" y="1579105"/>
            <a:ext cx="11339643" cy="891540"/>
          </a:xfrm>
          <a:prstGeom prst="rect">
            <a:avLst/>
          </a:prstGeom>
        </p:spPr>
        <p:txBody>
          <a:bodyPr lIns="0" tIns="0" rIns="0" bIns="0" rtlCol="0" anchor="t">
            <a:spAutoFit/>
          </a:bodyPr>
          <a:lstStyle/>
          <a:p>
            <a:pPr>
              <a:lnSpc>
                <a:spcPts val="6600"/>
              </a:lnSpc>
            </a:pPr>
            <a:r>
              <a:rPr lang="en-US" sz="6600">
                <a:solidFill>
                  <a:srgbClr val="004AAD"/>
                </a:solidFill>
                <a:latin typeface="Montserrat Classic Bold" panose="00000800000000000000"/>
              </a:rPr>
              <a:t>COST PLUS PRICING</a:t>
            </a:r>
            <a:endParaRPr lang="en-US" sz="6600">
              <a:solidFill>
                <a:srgbClr val="004AAD"/>
              </a:solidFill>
              <a:latin typeface="Montserrat Classic Bold" panose="00000800000000000000"/>
            </a:endParaRPr>
          </a:p>
        </p:txBody>
      </p:sp>
      <p:sp>
        <p:nvSpPr>
          <p:cNvPr id="5" name="TextBox 5"/>
          <p:cNvSpPr txBox="1"/>
          <p:nvPr/>
        </p:nvSpPr>
        <p:spPr>
          <a:xfrm>
            <a:off x="1028700" y="2817408"/>
            <a:ext cx="7625435" cy="1256664"/>
          </a:xfrm>
          <a:prstGeom prst="rect">
            <a:avLst/>
          </a:prstGeom>
        </p:spPr>
        <p:txBody>
          <a:bodyPr lIns="0" tIns="0" rIns="0" bIns="0" rtlCol="0" anchor="t">
            <a:spAutoFit/>
          </a:bodyPr>
          <a:lstStyle/>
          <a:p>
            <a:pPr marL="690880" lvl="1" indent="-345440">
              <a:lnSpc>
                <a:spcPts val="5120"/>
              </a:lnSpc>
              <a:buFont typeface="Arial" panose="020B0604020202020204"/>
              <a:buChar char="•"/>
            </a:pPr>
            <a:r>
              <a:rPr lang="en-US" sz="3200">
                <a:solidFill>
                  <a:srgbClr val="11396F"/>
                </a:solidFill>
                <a:latin typeface="Montserrat Classic" panose="00000500000000000000"/>
              </a:rPr>
              <a:t>Cost-Plus Pricing = Break-Even Price * Profit Margin Goal</a:t>
            </a:r>
            <a:endParaRPr lang="en-US" sz="3200">
              <a:solidFill>
                <a:srgbClr val="11396F"/>
              </a:solidFill>
              <a:latin typeface="Montserrat Classic" panose="000005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02335"/>
            <a:ext cx="8336950" cy="1091571"/>
          </a:xfrm>
          <a:prstGeom prst="rect">
            <a:avLst/>
          </a:prstGeom>
        </p:spPr>
        <p:txBody>
          <a:bodyPr lIns="0" tIns="0" rIns="0" bIns="0" rtlCol="0" anchor="t">
            <a:spAutoFit/>
          </a:bodyPr>
          <a:lstStyle/>
          <a:p>
            <a:pPr>
              <a:lnSpc>
                <a:spcPts val="8100"/>
              </a:lnSpc>
            </a:pPr>
            <a:r>
              <a:rPr lang="en-US" sz="8100">
                <a:solidFill>
                  <a:srgbClr val="004AAD"/>
                </a:solidFill>
                <a:latin typeface="Montserrat Classic Bold" panose="00000800000000000000"/>
              </a:rPr>
              <a:t>CONCLUSION</a:t>
            </a:r>
            <a:endParaRPr lang="en-US" sz="8100">
              <a:solidFill>
                <a:srgbClr val="004AAD"/>
              </a:solidFill>
              <a:latin typeface="Montserrat Classic Bold" panose="00000800000000000000"/>
            </a:endParaRPr>
          </a:p>
        </p:txBody>
      </p:sp>
      <p:sp>
        <p:nvSpPr>
          <p:cNvPr id="3" name="TextBox 3"/>
          <p:cNvSpPr txBox="1"/>
          <p:nvPr/>
        </p:nvSpPr>
        <p:spPr>
          <a:xfrm>
            <a:off x="1088679" y="3305645"/>
            <a:ext cx="468416" cy="596901"/>
          </a:xfrm>
          <a:prstGeom prst="rect">
            <a:avLst/>
          </a:prstGeom>
        </p:spPr>
        <p:txBody>
          <a:bodyPr lIns="0" tIns="0" rIns="0" bIns="0" rtlCol="0" anchor="t">
            <a:spAutoFit/>
          </a:bodyPr>
          <a:lstStyle/>
          <a:p>
            <a:pPr>
              <a:lnSpc>
                <a:spcPts val="4900"/>
              </a:lnSpc>
            </a:pPr>
            <a:r>
              <a:rPr lang="en-US" sz="3500">
                <a:solidFill>
                  <a:srgbClr val="2E2E2E"/>
                </a:solidFill>
                <a:latin typeface="Montserrat Classic Bold" panose="00000800000000000000"/>
              </a:rPr>
              <a:t>1</a:t>
            </a:r>
            <a:endParaRPr lang="en-US" sz="3500">
              <a:solidFill>
                <a:srgbClr val="2E2E2E"/>
              </a:solidFill>
              <a:latin typeface="Montserrat Classic Bold" panose="00000800000000000000"/>
            </a:endParaRPr>
          </a:p>
        </p:txBody>
      </p:sp>
      <p:sp>
        <p:nvSpPr>
          <p:cNvPr id="4" name="TextBox 4"/>
          <p:cNvSpPr txBox="1"/>
          <p:nvPr/>
        </p:nvSpPr>
        <p:spPr>
          <a:xfrm>
            <a:off x="1578269" y="3277070"/>
            <a:ext cx="7066362" cy="2492375"/>
          </a:xfrm>
          <a:prstGeom prst="rect">
            <a:avLst/>
          </a:prstGeom>
        </p:spPr>
        <p:txBody>
          <a:bodyPr lIns="0" tIns="0" rIns="0" bIns="0" rtlCol="0" anchor="t">
            <a:spAutoFit/>
          </a:bodyPr>
          <a:lstStyle/>
          <a:p>
            <a:pPr>
              <a:lnSpc>
                <a:spcPts val="4000"/>
              </a:lnSpc>
            </a:pPr>
            <a:r>
              <a:rPr lang="en-US" sz="2500">
                <a:solidFill>
                  <a:srgbClr val="2E2E2E"/>
                </a:solidFill>
                <a:latin typeface="Montserrat Classic" panose="00000500000000000000"/>
              </a:rPr>
              <a:t>Determining optimal price of a product is first very much dependent on the business goal, like whether to increase sales, or increase profits or overall revenue, decrease cost, etc.</a:t>
            </a:r>
            <a:endParaRPr lang="en-US" sz="2500">
              <a:solidFill>
                <a:srgbClr val="2E2E2E"/>
              </a:solidFill>
              <a:latin typeface="Montserrat Classic" panose="00000500000000000000"/>
            </a:endParaRPr>
          </a:p>
        </p:txBody>
      </p:sp>
      <p:sp>
        <p:nvSpPr>
          <p:cNvPr id="5" name="TextBox 5"/>
          <p:cNvSpPr txBox="1"/>
          <p:nvPr/>
        </p:nvSpPr>
        <p:spPr>
          <a:xfrm>
            <a:off x="9117111" y="3305645"/>
            <a:ext cx="468416" cy="596901"/>
          </a:xfrm>
          <a:prstGeom prst="rect">
            <a:avLst/>
          </a:prstGeom>
        </p:spPr>
        <p:txBody>
          <a:bodyPr lIns="0" tIns="0" rIns="0" bIns="0" rtlCol="0" anchor="t">
            <a:spAutoFit/>
          </a:bodyPr>
          <a:lstStyle/>
          <a:p>
            <a:pPr>
              <a:lnSpc>
                <a:spcPts val="4900"/>
              </a:lnSpc>
            </a:pPr>
            <a:r>
              <a:rPr lang="en-US" sz="3500">
                <a:solidFill>
                  <a:srgbClr val="2E2E2E"/>
                </a:solidFill>
                <a:latin typeface="Montserrat Classic Bold" panose="00000800000000000000"/>
              </a:rPr>
              <a:t>2</a:t>
            </a:r>
            <a:endParaRPr lang="en-US" sz="3500">
              <a:solidFill>
                <a:srgbClr val="2E2E2E"/>
              </a:solidFill>
              <a:latin typeface="Montserrat Classic Bold" panose="00000800000000000000"/>
            </a:endParaRPr>
          </a:p>
        </p:txBody>
      </p:sp>
      <p:sp>
        <p:nvSpPr>
          <p:cNvPr id="6" name="TextBox 6"/>
          <p:cNvSpPr txBox="1"/>
          <p:nvPr/>
        </p:nvSpPr>
        <p:spPr>
          <a:xfrm>
            <a:off x="9606701" y="3277070"/>
            <a:ext cx="7066362" cy="2997200"/>
          </a:xfrm>
          <a:prstGeom prst="rect">
            <a:avLst/>
          </a:prstGeom>
        </p:spPr>
        <p:txBody>
          <a:bodyPr lIns="0" tIns="0" rIns="0" bIns="0" rtlCol="0" anchor="t">
            <a:spAutoFit/>
          </a:bodyPr>
          <a:lstStyle/>
          <a:p>
            <a:pPr>
              <a:lnSpc>
                <a:spcPts val="4000"/>
              </a:lnSpc>
            </a:pPr>
            <a:r>
              <a:rPr lang="en-US" sz="2500">
                <a:solidFill>
                  <a:srgbClr val="2E2E2E"/>
                </a:solidFill>
                <a:latin typeface="Montserrat Classic" panose="00000500000000000000"/>
              </a:rPr>
              <a:t> Just add markup to the production cost, then go with Cost Plus Pricing OR if to  benchmark against competitors' prices to remain competitive in the market, then go with Competitor Pricing Strategy.</a:t>
            </a:r>
            <a:endParaRPr lang="en-US" sz="2500">
              <a:solidFill>
                <a:srgbClr val="2E2E2E"/>
              </a:solidFill>
              <a:latin typeface="Montserrat Classic" panose="00000500000000000000"/>
            </a:endParaRPr>
          </a:p>
          <a:p>
            <a:pPr>
              <a:lnSpc>
                <a:spcPts val="4000"/>
              </a:lnSpc>
            </a:pPr>
          </a:p>
        </p:txBody>
      </p:sp>
      <p:sp>
        <p:nvSpPr>
          <p:cNvPr id="7" name="TextBox 7"/>
          <p:cNvSpPr txBox="1"/>
          <p:nvPr/>
        </p:nvSpPr>
        <p:spPr>
          <a:xfrm>
            <a:off x="1088679" y="6310690"/>
            <a:ext cx="468416" cy="596901"/>
          </a:xfrm>
          <a:prstGeom prst="rect">
            <a:avLst/>
          </a:prstGeom>
        </p:spPr>
        <p:txBody>
          <a:bodyPr lIns="0" tIns="0" rIns="0" bIns="0" rtlCol="0" anchor="t">
            <a:spAutoFit/>
          </a:bodyPr>
          <a:lstStyle/>
          <a:p>
            <a:pPr>
              <a:lnSpc>
                <a:spcPts val="4900"/>
              </a:lnSpc>
            </a:pPr>
            <a:r>
              <a:rPr lang="en-US" sz="3500">
                <a:solidFill>
                  <a:srgbClr val="2E2E2E"/>
                </a:solidFill>
                <a:latin typeface="Montserrat Classic Bold" panose="00000800000000000000"/>
              </a:rPr>
              <a:t>3</a:t>
            </a:r>
            <a:endParaRPr lang="en-US" sz="3500">
              <a:solidFill>
                <a:srgbClr val="2E2E2E"/>
              </a:solidFill>
              <a:latin typeface="Montserrat Classic Bold" panose="00000800000000000000"/>
            </a:endParaRPr>
          </a:p>
        </p:txBody>
      </p:sp>
      <p:sp>
        <p:nvSpPr>
          <p:cNvPr id="8" name="TextBox 8"/>
          <p:cNvSpPr txBox="1"/>
          <p:nvPr/>
        </p:nvSpPr>
        <p:spPr>
          <a:xfrm>
            <a:off x="1578269" y="6282115"/>
            <a:ext cx="7066362" cy="2492375"/>
          </a:xfrm>
          <a:prstGeom prst="rect">
            <a:avLst/>
          </a:prstGeom>
        </p:spPr>
        <p:txBody>
          <a:bodyPr lIns="0" tIns="0" rIns="0" bIns="0" rtlCol="0" anchor="t">
            <a:spAutoFit/>
          </a:bodyPr>
          <a:lstStyle/>
          <a:p>
            <a:pPr>
              <a:lnSpc>
                <a:spcPts val="4000"/>
              </a:lnSpc>
            </a:pPr>
            <a:r>
              <a:rPr lang="en-US" sz="2500">
                <a:solidFill>
                  <a:srgbClr val="2E2E2E"/>
                </a:solidFill>
                <a:latin typeface="Montserrat Classic" panose="00000500000000000000"/>
              </a:rPr>
              <a:t>If to adjusts prices in real-time based on various factors such as demand, seasonality, and competitor pricing to optimize revenue, then need to implement more robust models.</a:t>
            </a:r>
            <a:endParaRPr lang="en-US" sz="2500">
              <a:solidFill>
                <a:srgbClr val="2E2E2E"/>
              </a:solidFill>
              <a:latin typeface="Montserrat Classic" panose="00000500000000000000"/>
            </a:endParaRPr>
          </a:p>
        </p:txBody>
      </p:sp>
      <p:sp>
        <p:nvSpPr>
          <p:cNvPr id="9" name="Freeform 9"/>
          <p:cNvSpPr/>
          <p:nvPr/>
        </p:nvSpPr>
        <p:spPr>
          <a:xfrm rot="8905814" flipH="1">
            <a:off x="3466783" y="11570392"/>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1">
              <a:alphaModFix amt="50000"/>
            </a:blip>
            <a:stretch>
              <a:fillRect/>
            </a:stretch>
          </a:blipFill>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02335"/>
            <a:ext cx="8336950" cy="1091571"/>
          </a:xfrm>
          <a:prstGeom prst="rect">
            <a:avLst/>
          </a:prstGeom>
        </p:spPr>
        <p:txBody>
          <a:bodyPr lIns="0" tIns="0" rIns="0" bIns="0" rtlCol="0" anchor="t">
            <a:spAutoFit/>
          </a:bodyPr>
          <a:lstStyle/>
          <a:p>
            <a:pPr>
              <a:lnSpc>
                <a:spcPts val="8100"/>
              </a:lnSpc>
            </a:pPr>
            <a:r>
              <a:rPr lang="en-US" sz="8100">
                <a:solidFill>
                  <a:srgbClr val="004AAD"/>
                </a:solidFill>
                <a:latin typeface="Montserrat Classic Bold" panose="00000800000000000000"/>
              </a:rPr>
              <a:t>CONCLUSION</a:t>
            </a:r>
            <a:endParaRPr lang="en-US" sz="8100">
              <a:solidFill>
                <a:srgbClr val="004AAD"/>
              </a:solidFill>
              <a:latin typeface="Montserrat Classic Bold" panose="00000800000000000000"/>
            </a:endParaRPr>
          </a:p>
        </p:txBody>
      </p:sp>
      <p:sp>
        <p:nvSpPr>
          <p:cNvPr id="3" name="TextBox 3"/>
          <p:cNvSpPr txBox="1"/>
          <p:nvPr/>
        </p:nvSpPr>
        <p:spPr>
          <a:xfrm>
            <a:off x="1088679" y="3305645"/>
            <a:ext cx="468416" cy="596901"/>
          </a:xfrm>
          <a:prstGeom prst="rect">
            <a:avLst/>
          </a:prstGeom>
        </p:spPr>
        <p:txBody>
          <a:bodyPr lIns="0" tIns="0" rIns="0" bIns="0" rtlCol="0" anchor="t">
            <a:spAutoFit/>
          </a:bodyPr>
          <a:lstStyle/>
          <a:p>
            <a:pPr>
              <a:lnSpc>
                <a:spcPts val="4900"/>
              </a:lnSpc>
            </a:pPr>
            <a:r>
              <a:rPr lang="en-US" sz="3500">
                <a:solidFill>
                  <a:srgbClr val="2E2E2E"/>
                </a:solidFill>
                <a:latin typeface="Montserrat Classic Bold" panose="00000800000000000000"/>
              </a:rPr>
              <a:t>1</a:t>
            </a:r>
            <a:endParaRPr lang="en-US" sz="3500">
              <a:solidFill>
                <a:srgbClr val="2E2E2E"/>
              </a:solidFill>
              <a:latin typeface="Montserrat Classic Bold" panose="00000800000000000000"/>
            </a:endParaRPr>
          </a:p>
        </p:txBody>
      </p:sp>
      <p:sp>
        <p:nvSpPr>
          <p:cNvPr id="4" name="TextBox 4"/>
          <p:cNvSpPr txBox="1"/>
          <p:nvPr/>
        </p:nvSpPr>
        <p:spPr>
          <a:xfrm>
            <a:off x="1578269" y="3277070"/>
            <a:ext cx="7066362" cy="2492375"/>
          </a:xfrm>
          <a:prstGeom prst="rect">
            <a:avLst/>
          </a:prstGeom>
        </p:spPr>
        <p:txBody>
          <a:bodyPr lIns="0" tIns="0" rIns="0" bIns="0" rtlCol="0" anchor="t">
            <a:spAutoFit/>
          </a:bodyPr>
          <a:lstStyle/>
          <a:p>
            <a:pPr>
              <a:lnSpc>
                <a:spcPts val="4000"/>
              </a:lnSpc>
            </a:pPr>
            <a:r>
              <a:rPr lang="en-US" sz="2500">
                <a:solidFill>
                  <a:srgbClr val="2E2E2E"/>
                </a:solidFill>
                <a:latin typeface="Montserrat Classic" panose="00000500000000000000"/>
              </a:rPr>
              <a:t>Determining optimal price of a product is first very much dependent on the business goal, like whether to increase sales, or increase profits or overall revenue, decrease cost, etc.</a:t>
            </a:r>
            <a:endParaRPr lang="en-US" sz="2500">
              <a:solidFill>
                <a:srgbClr val="2E2E2E"/>
              </a:solidFill>
              <a:latin typeface="Montserrat Classic" panose="00000500000000000000"/>
            </a:endParaRPr>
          </a:p>
        </p:txBody>
      </p:sp>
      <p:sp>
        <p:nvSpPr>
          <p:cNvPr id="5" name="TextBox 5"/>
          <p:cNvSpPr txBox="1"/>
          <p:nvPr/>
        </p:nvSpPr>
        <p:spPr>
          <a:xfrm>
            <a:off x="9117111" y="3305645"/>
            <a:ext cx="468416" cy="596901"/>
          </a:xfrm>
          <a:prstGeom prst="rect">
            <a:avLst/>
          </a:prstGeom>
        </p:spPr>
        <p:txBody>
          <a:bodyPr lIns="0" tIns="0" rIns="0" bIns="0" rtlCol="0" anchor="t">
            <a:spAutoFit/>
          </a:bodyPr>
          <a:lstStyle/>
          <a:p>
            <a:pPr>
              <a:lnSpc>
                <a:spcPts val="4900"/>
              </a:lnSpc>
            </a:pPr>
            <a:r>
              <a:rPr lang="en-US" sz="3500">
                <a:solidFill>
                  <a:srgbClr val="2E2E2E"/>
                </a:solidFill>
                <a:latin typeface="Montserrat Classic Bold" panose="00000800000000000000"/>
              </a:rPr>
              <a:t>2</a:t>
            </a:r>
            <a:endParaRPr lang="en-US" sz="3500">
              <a:solidFill>
                <a:srgbClr val="2E2E2E"/>
              </a:solidFill>
              <a:latin typeface="Montserrat Classic Bold" panose="00000800000000000000"/>
            </a:endParaRPr>
          </a:p>
        </p:txBody>
      </p:sp>
      <p:sp>
        <p:nvSpPr>
          <p:cNvPr id="6" name="TextBox 6"/>
          <p:cNvSpPr txBox="1"/>
          <p:nvPr/>
        </p:nvSpPr>
        <p:spPr>
          <a:xfrm>
            <a:off x="9606701" y="3277070"/>
            <a:ext cx="7066362" cy="2997200"/>
          </a:xfrm>
          <a:prstGeom prst="rect">
            <a:avLst/>
          </a:prstGeom>
        </p:spPr>
        <p:txBody>
          <a:bodyPr lIns="0" tIns="0" rIns="0" bIns="0" rtlCol="0" anchor="t">
            <a:spAutoFit/>
          </a:bodyPr>
          <a:lstStyle/>
          <a:p>
            <a:pPr>
              <a:lnSpc>
                <a:spcPts val="4000"/>
              </a:lnSpc>
            </a:pPr>
            <a:r>
              <a:rPr lang="en-US" sz="2500">
                <a:solidFill>
                  <a:srgbClr val="2E2E2E"/>
                </a:solidFill>
                <a:latin typeface="Montserrat Classic" panose="00000500000000000000"/>
              </a:rPr>
              <a:t> Just add markup to the production cost, then go with Cost Plus Pricing OR if to  benchmark against competitors' prices to remain competitive in the market, then go with Competitor Pricing Strategy.</a:t>
            </a:r>
            <a:endParaRPr lang="en-US" sz="2500">
              <a:solidFill>
                <a:srgbClr val="2E2E2E"/>
              </a:solidFill>
              <a:latin typeface="Montserrat Classic" panose="00000500000000000000"/>
            </a:endParaRPr>
          </a:p>
          <a:p>
            <a:pPr>
              <a:lnSpc>
                <a:spcPts val="4000"/>
              </a:lnSpc>
            </a:pPr>
          </a:p>
        </p:txBody>
      </p:sp>
      <p:sp>
        <p:nvSpPr>
          <p:cNvPr id="7" name="TextBox 7"/>
          <p:cNvSpPr txBox="1"/>
          <p:nvPr/>
        </p:nvSpPr>
        <p:spPr>
          <a:xfrm>
            <a:off x="1088679" y="6310690"/>
            <a:ext cx="468416" cy="596901"/>
          </a:xfrm>
          <a:prstGeom prst="rect">
            <a:avLst/>
          </a:prstGeom>
        </p:spPr>
        <p:txBody>
          <a:bodyPr lIns="0" tIns="0" rIns="0" bIns="0" rtlCol="0" anchor="t">
            <a:spAutoFit/>
          </a:bodyPr>
          <a:lstStyle/>
          <a:p>
            <a:pPr>
              <a:lnSpc>
                <a:spcPts val="4900"/>
              </a:lnSpc>
            </a:pPr>
            <a:r>
              <a:rPr lang="en-US" sz="3500">
                <a:solidFill>
                  <a:srgbClr val="2E2E2E"/>
                </a:solidFill>
                <a:latin typeface="Montserrat Classic Bold" panose="00000800000000000000"/>
              </a:rPr>
              <a:t>3</a:t>
            </a:r>
            <a:endParaRPr lang="en-US" sz="3500">
              <a:solidFill>
                <a:srgbClr val="2E2E2E"/>
              </a:solidFill>
              <a:latin typeface="Montserrat Classic Bold" panose="00000800000000000000"/>
            </a:endParaRPr>
          </a:p>
        </p:txBody>
      </p:sp>
      <p:sp>
        <p:nvSpPr>
          <p:cNvPr id="8" name="TextBox 8"/>
          <p:cNvSpPr txBox="1"/>
          <p:nvPr/>
        </p:nvSpPr>
        <p:spPr>
          <a:xfrm>
            <a:off x="1578269" y="6282115"/>
            <a:ext cx="7066362" cy="2492375"/>
          </a:xfrm>
          <a:prstGeom prst="rect">
            <a:avLst/>
          </a:prstGeom>
        </p:spPr>
        <p:txBody>
          <a:bodyPr lIns="0" tIns="0" rIns="0" bIns="0" rtlCol="0" anchor="t">
            <a:spAutoFit/>
          </a:bodyPr>
          <a:lstStyle/>
          <a:p>
            <a:pPr>
              <a:lnSpc>
                <a:spcPts val="4000"/>
              </a:lnSpc>
            </a:pPr>
            <a:r>
              <a:rPr lang="en-US" sz="2500">
                <a:solidFill>
                  <a:srgbClr val="2E2E2E"/>
                </a:solidFill>
                <a:latin typeface="Montserrat Classic" panose="00000500000000000000"/>
              </a:rPr>
              <a:t>If to adjusts prices in real-time based on various factors such as demand, seasonality, and competitor pricing to optimize revenue, then need to implement more robust models.</a:t>
            </a:r>
            <a:endParaRPr lang="en-US" sz="2500">
              <a:solidFill>
                <a:srgbClr val="2E2E2E"/>
              </a:solidFill>
              <a:latin typeface="Montserrat Classic" panose="00000500000000000000"/>
            </a:endParaRPr>
          </a:p>
        </p:txBody>
      </p:sp>
      <p:sp>
        <p:nvSpPr>
          <p:cNvPr id="9" name="Freeform 9"/>
          <p:cNvSpPr/>
          <p:nvPr/>
        </p:nvSpPr>
        <p:spPr>
          <a:xfrm rot="8905814" flipH="1">
            <a:off x="-4561649" y="8412530"/>
            <a:ext cx="11300655" cy="9184351"/>
          </a:xfrm>
          <a:custGeom>
            <a:avLst/>
            <a:gdLst/>
            <a:ahLst/>
            <a:cxnLst/>
            <a:rect l="l" t="t" r="r" b="b"/>
            <a:pathLst>
              <a:path w="11300655" h="9184351">
                <a:moveTo>
                  <a:pt x="11300655" y="0"/>
                </a:moveTo>
                <a:lnTo>
                  <a:pt x="0" y="0"/>
                </a:lnTo>
                <a:lnTo>
                  <a:pt x="0" y="9184350"/>
                </a:lnTo>
                <a:lnTo>
                  <a:pt x="11300655" y="9184350"/>
                </a:lnTo>
                <a:lnTo>
                  <a:pt x="11300655" y="0"/>
                </a:lnTo>
                <a:close/>
              </a:path>
            </a:pathLst>
          </a:custGeom>
          <a:blipFill>
            <a:blip r:embed="rId1">
              <a:alphaModFix amt="50000"/>
            </a:blip>
            <a:stretch>
              <a:fillRect/>
            </a:stretch>
          </a:blipFill>
        </p:spPr>
      </p:sp>
      <p:sp>
        <p:nvSpPr>
          <p:cNvPr id="10" name="TextBox 10"/>
          <p:cNvSpPr txBox="1"/>
          <p:nvPr/>
        </p:nvSpPr>
        <p:spPr>
          <a:xfrm>
            <a:off x="9117111" y="6463508"/>
            <a:ext cx="468416" cy="596901"/>
          </a:xfrm>
          <a:prstGeom prst="rect">
            <a:avLst/>
          </a:prstGeom>
        </p:spPr>
        <p:txBody>
          <a:bodyPr lIns="0" tIns="0" rIns="0" bIns="0" rtlCol="0" anchor="t">
            <a:spAutoFit/>
          </a:bodyPr>
          <a:lstStyle/>
          <a:p>
            <a:pPr>
              <a:lnSpc>
                <a:spcPts val="4900"/>
              </a:lnSpc>
            </a:pPr>
            <a:r>
              <a:rPr lang="en-US" sz="3500">
                <a:solidFill>
                  <a:srgbClr val="2E2E2E"/>
                </a:solidFill>
                <a:latin typeface="Montserrat Classic Bold" panose="00000800000000000000"/>
              </a:rPr>
              <a:t>4</a:t>
            </a:r>
            <a:endParaRPr lang="en-US" sz="3500">
              <a:solidFill>
                <a:srgbClr val="2E2E2E"/>
              </a:solidFill>
              <a:latin typeface="Montserrat Classic Bold" panose="00000800000000000000"/>
            </a:endParaRPr>
          </a:p>
        </p:txBody>
      </p:sp>
      <p:sp>
        <p:nvSpPr>
          <p:cNvPr id="11" name="TextBox 11"/>
          <p:cNvSpPr txBox="1"/>
          <p:nvPr/>
        </p:nvSpPr>
        <p:spPr>
          <a:xfrm>
            <a:off x="9606701" y="6434933"/>
            <a:ext cx="7066362" cy="2492375"/>
          </a:xfrm>
          <a:prstGeom prst="rect">
            <a:avLst/>
          </a:prstGeom>
        </p:spPr>
        <p:txBody>
          <a:bodyPr lIns="0" tIns="0" rIns="0" bIns="0" rtlCol="0" anchor="t">
            <a:spAutoFit/>
          </a:bodyPr>
          <a:lstStyle/>
          <a:p>
            <a:pPr>
              <a:lnSpc>
                <a:spcPts val="4000"/>
              </a:lnSpc>
            </a:pPr>
            <a:r>
              <a:rPr lang="en-US" sz="2500">
                <a:solidFill>
                  <a:srgbClr val="2E2E2E"/>
                </a:solidFill>
                <a:latin typeface="Montserrat Classic" panose="00000500000000000000"/>
              </a:rPr>
              <a:t>Embracing the power of advanced AIML and other advanced pricing strategies stands as a pivotal recommendation for unlocking unprecedented potential in optimizing the pricing mode.</a:t>
            </a:r>
            <a:endParaRPr lang="en-US" sz="2500">
              <a:solidFill>
                <a:srgbClr val="2E2E2E"/>
              </a:solidFill>
              <a:latin typeface="Montserrat Classic" panose="00000500000000000000"/>
            </a:endParaRPr>
          </a:p>
        </p:txBody>
      </p:sp>
      <p:sp>
        <p:nvSpPr>
          <p:cNvPr id="12" name="Freeform 12"/>
          <p:cNvSpPr/>
          <p:nvPr/>
        </p:nvSpPr>
        <p:spPr>
          <a:xfrm rot="8905814" flipH="1">
            <a:off x="3466783" y="11570392"/>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1">
              <a:alphaModFix amt="50000"/>
            </a:blip>
            <a:stretch>
              <a:fillRect/>
            </a:stretch>
          </a:blipFill>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60280" y="4051929"/>
            <a:ext cx="8336950" cy="1091571"/>
          </a:xfrm>
          <a:prstGeom prst="rect">
            <a:avLst/>
          </a:prstGeom>
        </p:spPr>
        <p:txBody>
          <a:bodyPr lIns="0" tIns="0" rIns="0" bIns="0" rtlCol="0" anchor="t">
            <a:spAutoFit/>
          </a:bodyPr>
          <a:lstStyle/>
          <a:p>
            <a:pPr>
              <a:lnSpc>
                <a:spcPts val="8100"/>
              </a:lnSpc>
            </a:pPr>
            <a:r>
              <a:rPr lang="en-US" sz="8100">
                <a:solidFill>
                  <a:srgbClr val="004AAD"/>
                </a:solidFill>
                <a:latin typeface="Montserrat Classic Bold" panose="00000800000000000000"/>
              </a:rPr>
              <a:t>THANK YOU</a:t>
            </a:r>
            <a:endParaRPr lang="en-US" sz="8100">
              <a:solidFill>
                <a:srgbClr val="004AAD"/>
              </a:solidFill>
              <a:latin typeface="Montserrat Classic Bold" panose="00000800000000000000"/>
            </a:endParaRPr>
          </a:p>
        </p:txBody>
      </p:sp>
      <p:sp>
        <p:nvSpPr>
          <p:cNvPr id="3" name="Freeform 3"/>
          <p:cNvSpPr/>
          <p:nvPr/>
        </p:nvSpPr>
        <p:spPr>
          <a:xfrm rot="8905814" flipH="1">
            <a:off x="-4561649" y="8412530"/>
            <a:ext cx="11300655" cy="9184351"/>
          </a:xfrm>
          <a:custGeom>
            <a:avLst/>
            <a:gdLst/>
            <a:ahLst/>
            <a:cxnLst/>
            <a:rect l="l" t="t" r="r" b="b"/>
            <a:pathLst>
              <a:path w="11300655" h="9184351">
                <a:moveTo>
                  <a:pt x="11300655" y="0"/>
                </a:moveTo>
                <a:lnTo>
                  <a:pt x="0" y="0"/>
                </a:lnTo>
                <a:lnTo>
                  <a:pt x="0" y="9184350"/>
                </a:lnTo>
                <a:lnTo>
                  <a:pt x="11300655" y="9184350"/>
                </a:lnTo>
                <a:lnTo>
                  <a:pt x="11300655" y="0"/>
                </a:lnTo>
                <a:close/>
              </a:path>
            </a:pathLst>
          </a:custGeom>
          <a:blipFill>
            <a:blip r:embed="rId1">
              <a:alphaModFix amt="50000"/>
            </a:blip>
            <a:stretch>
              <a:fillRect/>
            </a:stretch>
          </a:blipFill>
        </p:spPr>
      </p:sp>
      <p:sp>
        <p:nvSpPr>
          <p:cNvPr id="4" name="Freeform 4"/>
          <p:cNvSpPr/>
          <p:nvPr/>
        </p:nvSpPr>
        <p:spPr>
          <a:xfrm rot="8905814" flipH="1">
            <a:off x="3466783" y="11570392"/>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1">
              <a:alphaModFix amt="50000"/>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1579105"/>
            <a:ext cx="11339643" cy="891540"/>
          </a:xfrm>
          <a:prstGeom prst="rect">
            <a:avLst/>
          </a:prstGeom>
        </p:spPr>
        <p:txBody>
          <a:bodyPr lIns="0" tIns="0" rIns="0" bIns="0" rtlCol="0" anchor="t">
            <a:spAutoFit/>
          </a:bodyPr>
          <a:lstStyle/>
          <a:p>
            <a:pPr>
              <a:lnSpc>
                <a:spcPts val="6600"/>
              </a:lnSpc>
            </a:pPr>
            <a:r>
              <a:rPr lang="en-US" sz="6600">
                <a:solidFill>
                  <a:srgbClr val="004AAD"/>
                </a:solidFill>
                <a:latin typeface="Montserrat Classic Bold" panose="00000800000000000000"/>
              </a:rPr>
              <a:t>OBJECTIVE</a:t>
            </a:r>
            <a:endParaRPr lang="en-US" sz="6600">
              <a:solidFill>
                <a:srgbClr val="004AAD"/>
              </a:solidFill>
              <a:latin typeface="Montserrat Classic Bold" panose="000008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3" name="Freeform 3"/>
          <p:cNvSpPr/>
          <p:nvPr/>
        </p:nvSpPr>
        <p:spPr>
          <a:xfrm>
            <a:off x="9095105" y="2766695"/>
            <a:ext cx="8688070" cy="6442075"/>
          </a:xfrm>
          <a:custGeom>
            <a:avLst/>
            <a:gdLst/>
            <a:ahLst/>
            <a:cxnLst/>
            <a:rect l="l" t="t" r="r" b="b"/>
            <a:pathLst>
              <a:path w="8424524" h="5858679">
                <a:moveTo>
                  <a:pt x="0" y="0"/>
                </a:moveTo>
                <a:lnTo>
                  <a:pt x="8424524" y="0"/>
                </a:lnTo>
                <a:lnTo>
                  <a:pt x="8424524" y="5858679"/>
                </a:lnTo>
                <a:lnTo>
                  <a:pt x="0" y="5858679"/>
                </a:lnTo>
                <a:lnTo>
                  <a:pt x="0" y="0"/>
                </a:lnTo>
                <a:close/>
              </a:path>
            </a:pathLst>
          </a:custGeom>
          <a:blipFill>
            <a:blip r:embed="rId3"/>
            <a:stretch>
              <a:fillRect/>
            </a:stretch>
          </a:blipFill>
        </p:spPr>
      </p:sp>
      <p:sp>
        <p:nvSpPr>
          <p:cNvPr id="4" name="TextBox 4"/>
          <p:cNvSpPr txBox="1"/>
          <p:nvPr/>
        </p:nvSpPr>
        <p:spPr>
          <a:xfrm>
            <a:off x="1028700" y="1579105"/>
            <a:ext cx="11339643" cy="891540"/>
          </a:xfrm>
          <a:prstGeom prst="rect">
            <a:avLst/>
          </a:prstGeom>
        </p:spPr>
        <p:txBody>
          <a:bodyPr lIns="0" tIns="0" rIns="0" bIns="0" rtlCol="0" anchor="t">
            <a:spAutoFit/>
          </a:bodyPr>
          <a:lstStyle/>
          <a:p>
            <a:pPr>
              <a:lnSpc>
                <a:spcPts val="6600"/>
              </a:lnSpc>
            </a:pPr>
            <a:r>
              <a:rPr lang="en-US" sz="6600">
                <a:solidFill>
                  <a:srgbClr val="004AAD"/>
                </a:solidFill>
                <a:latin typeface="Montserrat Classic Bold" panose="00000800000000000000"/>
              </a:rPr>
              <a:t>COST PLUS PRICING</a:t>
            </a:r>
            <a:endParaRPr lang="en-US" sz="6600">
              <a:solidFill>
                <a:srgbClr val="004AAD"/>
              </a:solidFill>
              <a:latin typeface="Montserrat Classic Bold" panose="00000800000000000000"/>
            </a:endParaRPr>
          </a:p>
        </p:txBody>
      </p:sp>
      <p:sp>
        <p:nvSpPr>
          <p:cNvPr id="5" name="TextBox 5"/>
          <p:cNvSpPr txBox="1"/>
          <p:nvPr/>
        </p:nvSpPr>
        <p:spPr>
          <a:xfrm>
            <a:off x="1028700" y="2817408"/>
            <a:ext cx="7625435" cy="1256664"/>
          </a:xfrm>
          <a:prstGeom prst="rect">
            <a:avLst/>
          </a:prstGeom>
        </p:spPr>
        <p:txBody>
          <a:bodyPr lIns="0" tIns="0" rIns="0" bIns="0" rtlCol="0" anchor="t">
            <a:spAutoFit/>
          </a:bodyPr>
          <a:lstStyle/>
          <a:p>
            <a:pPr marL="690880" lvl="1" indent="-345440">
              <a:lnSpc>
                <a:spcPts val="5120"/>
              </a:lnSpc>
              <a:buFont typeface="Arial" panose="020B0604020202020204"/>
              <a:buChar char="•"/>
            </a:pPr>
            <a:r>
              <a:rPr lang="en-US" sz="3200">
                <a:solidFill>
                  <a:srgbClr val="11396F"/>
                </a:solidFill>
                <a:latin typeface="Montserrat Classic" panose="00000500000000000000"/>
              </a:rPr>
              <a:t>Cost-Plus Pricing = Break-Even Price * Profit Margin Goal</a:t>
            </a:r>
            <a:endParaRPr lang="en-US" sz="3200">
              <a:solidFill>
                <a:srgbClr val="11396F"/>
              </a:solidFill>
              <a:latin typeface="Montserrat Classic"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3" name="Freeform 3"/>
          <p:cNvSpPr/>
          <p:nvPr/>
        </p:nvSpPr>
        <p:spPr>
          <a:xfrm>
            <a:off x="9185910" y="2705100"/>
            <a:ext cx="8596630" cy="6329045"/>
          </a:xfrm>
          <a:custGeom>
            <a:avLst/>
            <a:gdLst/>
            <a:ahLst/>
            <a:cxnLst/>
            <a:rect l="l" t="t" r="r" b="b"/>
            <a:pathLst>
              <a:path w="8424524" h="5858679">
                <a:moveTo>
                  <a:pt x="0" y="0"/>
                </a:moveTo>
                <a:lnTo>
                  <a:pt x="8424524" y="0"/>
                </a:lnTo>
                <a:lnTo>
                  <a:pt x="8424524" y="5858679"/>
                </a:lnTo>
                <a:lnTo>
                  <a:pt x="0" y="5858679"/>
                </a:lnTo>
                <a:lnTo>
                  <a:pt x="0" y="0"/>
                </a:lnTo>
                <a:close/>
              </a:path>
            </a:pathLst>
          </a:custGeom>
          <a:blipFill>
            <a:blip r:embed="rId3"/>
            <a:stretch>
              <a:fillRect/>
            </a:stretch>
          </a:blipFill>
        </p:spPr>
      </p:sp>
      <p:sp>
        <p:nvSpPr>
          <p:cNvPr id="4" name="TextBox 4"/>
          <p:cNvSpPr txBox="1"/>
          <p:nvPr/>
        </p:nvSpPr>
        <p:spPr>
          <a:xfrm>
            <a:off x="1028700" y="1579105"/>
            <a:ext cx="11339643" cy="891540"/>
          </a:xfrm>
          <a:prstGeom prst="rect">
            <a:avLst/>
          </a:prstGeom>
        </p:spPr>
        <p:txBody>
          <a:bodyPr lIns="0" tIns="0" rIns="0" bIns="0" rtlCol="0" anchor="t">
            <a:spAutoFit/>
          </a:bodyPr>
          <a:lstStyle/>
          <a:p>
            <a:pPr>
              <a:lnSpc>
                <a:spcPts val="6600"/>
              </a:lnSpc>
            </a:pPr>
            <a:r>
              <a:rPr lang="en-US" sz="6600">
                <a:solidFill>
                  <a:srgbClr val="004AAD"/>
                </a:solidFill>
                <a:latin typeface="Montserrat Classic Bold" panose="00000800000000000000"/>
              </a:rPr>
              <a:t>COST PLUS PRICING</a:t>
            </a:r>
            <a:endParaRPr lang="en-US" sz="6600">
              <a:solidFill>
                <a:srgbClr val="004AAD"/>
              </a:solidFill>
              <a:latin typeface="Montserrat Classic Bold" panose="00000800000000000000"/>
            </a:endParaRPr>
          </a:p>
        </p:txBody>
      </p:sp>
      <p:sp>
        <p:nvSpPr>
          <p:cNvPr id="5" name="TextBox 5"/>
          <p:cNvSpPr txBox="1"/>
          <p:nvPr/>
        </p:nvSpPr>
        <p:spPr>
          <a:xfrm>
            <a:off x="1028700" y="2798358"/>
            <a:ext cx="7625435" cy="207962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11396F"/>
                </a:solidFill>
                <a:latin typeface="Montserrat Classic" panose="00000500000000000000"/>
              </a:rPr>
              <a:t>Focus only on internal costs and not on customer demand and competitor prices</a:t>
            </a:r>
            <a:endParaRPr lang="en-US" sz="3500">
              <a:solidFill>
                <a:srgbClr val="11396F"/>
              </a:solidFill>
              <a:latin typeface="Montserrat Classic"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3" name="Freeform 3"/>
          <p:cNvSpPr/>
          <p:nvPr/>
        </p:nvSpPr>
        <p:spPr>
          <a:xfrm>
            <a:off x="9202420" y="2447925"/>
            <a:ext cx="8580755" cy="6821170"/>
          </a:xfrm>
          <a:custGeom>
            <a:avLst/>
            <a:gdLst/>
            <a:ahLst/>
            <a:cxnLst/>
            <a:rect l="l" t="t" r="r" b="b"/>
            <a:pathLst>
              <a:path w="8424524" h="5858679">
                <a:moveTo>
                  <a:pt x="0" y="0"/>
                </a:moveTo>
                <a:lnTo>
                  <a:pt x="8424524" y="0"/>
                </a:lnTo>
                <a:lnTo>
                  <a:pt x="8424524" y="5858679"/>
                </a:lnTo>
                <a:lnTo>
                  <a:pt x="0" y="5858679"/>
                </a:lnTo>
                <a:lnTo>
                  <a:pt x="0" y="0"/>
                </a:lnTo>
                <a:close/>
              </a:path>
            </a:pathLst>
          </a:custGeom>
          <a:blipFill>
            <a:blip r:embed="rId3"/>
            <a:stretch>
              <a:fillRect/>
            </a:stretch>
          </a:blipFill>
        </p:spPr>
      </p:sp>
      <p:sp>
        <p:nvSpPr>
          <p:cNvPr id="4" name="TextBox 4"/>
          <p:cNvSpPr txBox="1"/>
          <p:nvPr/>
        </p:nvSpPr>
        <p:spPr>
          <a:xfrm>
            <a:off x="1028700" y="1579105"/>
            <a:ext cx="11339643" cy="891540"/>
          </a:xfrm>
          <a:prstGeom prst="rect">
            <a:avLst/>
          </a:prstGeom>
        </p:spPr>
        <p:txBody>
          <a:bodyPr lIns="0" tIns="0" rIns="0" bIns="0" rtlCol="0" anchor="t">
            <a:spAutoFit/>
          </a:bodyPr>
          <a:lstStyle/>
          <a:p>
            <a:pPr>
              <a:lnSpc>
                <a:spcPts val="6600"/>
              </a:lnSpc>
            </a:pPr>
            <a:r>
              <a:rPr lang="en-US" sz="6600">
                <a:solidFill>
                  <a:srgbClr val="004AAD"/>
                </a:solidFill>
                <a:latin typeface="Montserrat Classic Bold" panose="00000800000000000000"/>
              </a:rPr>
              <a:t>COST PLUS PRICING</a:t>
            </a:r>
            <a:endParaRPr lang="en-US" sz="6600">
              <a:solidFill>
                <a:srgbClr val="004AAD"/>
              </a:solidFill>
              <a:latin typeface="Montserrat Classic Bold" panose="00000800000000000000"/>
            </a:endParaRPr>
          </a:p>
        </p:txBody>
      </p:sp>
      <p:sp>
        <p:nvSpPr>
          <p:cNvPr id="5" name="TextBox 5"/>
          <p:cNvSpPr txBox="1"/>
          <p:nvPr/>
        </p:nvSpPr>
        <p:spPr>
          <a:xfrm>
            <a:off x="1028700" y="2798358"/>
            <a:ext cx="7625435" cy="348932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000000"/>
                </a:solidFill>
                <a:latin typeface="Montserrat Classic" panose="00000500000000000000"/>
              </a:rPr>
              <a:t>Focus only on internal costs and not on customer demand and competitor prices</a:t>
            </a:r>
            <a:endParaRPr lang="en-US" sz="3500">
              <a:solidFill>
                <a:srgbClr val="000000"/>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Simple, easy and requires less research</a:t>
            </a:r>
            <a:endParaRPr lang="en-US" sz="3500">
              <a:solidFill>
                <a:srgbClr val="000000"/>
              </a:solidFill>
              <a:latin typeface="Montserrat Classic"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3" name="Freeform 3"/>
          <p:cNvSpPr/>
          <p:nvPr/>
        </p:nvSpPr>
        <p:spPr>
          <a:xfrm>
            <a:off x="9358314" y="3151783"/>
            <a:ext cx="8424524" cy="5858679"/>
          </a:xfrm>
          <a:custGeom>
            <a:avLst/>
            <a:gdLst/>
            <a:ahLst/>
            <a:cxnLst/>
            <a:rect l="l" t="t" r="r" b="b"/>
            <a:pathLst>
              <a:path w="8424524" h="5858679">
                <a:moveTo>
                  <a:pt x="0" y="0"/>
                </a:moveTo>
                <a:lnTo>
                  <a:pt x="8424524" y="0"/>
                </a:lnTo>
                <a:lnTo>
                  <a:pt x="8424524" y="5858679"/>
                </a:lnTo>
                <a:lnTo>
                  <a:pt x="0" y="5858679"/>
                </a:lnTo>
                <a:lnTo>
                  <a:pt x="0" y="0"/>
                </a:lnTo>
                <a:close/>
              </a:path>
            </a:pathLst>
          </a:custGeom>
          <a:blipFill>
            <a:blip r:embed="rId3"/>
            <a:stretch>
              <a:fillRect/>
            </a:stretch>
          </a:blipFill>
        </p:spPr>
      </p:sp>
      <p:sp>
        <p:nvSpPr>
          <p:cNvPr id="4" name="TextBox 4"/>
          <p:cNvSpPr txBox="1"/>
          <p:nvPr/>
        </p:nvSpPr>
        <p:spPr>
          <a:xfrm>
            <a:off x="1028700" y="1579105"/>
            <a:ext cx="11339643" cy="891540"/>
          </a:xfrm>
          <a:prstGeom prst="rect">
            <a:avLst/>
          </a:prstGeom>
        </p:spPr>
        <p:txBody>
          <a:bodyPr lIns="0" tIns="0" rIns="0" bIns="0" rtlCol="0" anchor="t">
            <a:spAutoFit/>
          </a:bodyPr>
          <a:lstStyle/>
          <a:p>
            <a:pPr>
              <a:lnSpc>
                <a:spcPts val="6600"/>
              </a:lnSpc>
            </a:pPr>
            <a:r>
              <a:rPr lang="en-US" sz="6600">
                <a:solidFill>
                  <a:srgbClr val="004AAD"/>
                </a:solidFill>
                <a:latin typeface="Montserrat Classic Bold" panose="00000800000000000000"/>
              </a:rPr>
              <a:t>COST PLUS PRICING</a:t>
            </a:r>
            <a:endParaRPr lang="en-US" sz="6600">
              <a:solidFill>
                <a:srgbClr val="004AAD"/>
              </a:solidFill>
              <a:latin typeface="Montserrat Classic Bold" panose="00000800000000000000"/>
            </a:endParaRPr>
          </a:p>
        </p:txBody>
      </p:sp>
      <p:sp>
        <p:nvSpPr>
          <p:cNvPr id="5" name="TextBox 5"/>
          <p:cNvSpPr txBox="1"/>
          <p:nvPr/>
        </p:nvSpPr>
        <p:spPr>
          <a:xfrm>
            <a:off x="1028700" y="2798358"/>
            <a:ext cx="7625435" cy="560387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11396F"/>
                </a:solidFill>
                <a:latin typeface="Montserrat Classic" panose="00000500000000000000"/>
              </a:rPr>
              <a:t>Focus only on internal costs and not on customer demand and competitor prices</a:t>
            </a:r>
            <a:endParaRPr lang="en-US" sz="3500">
              <a:solidFill>
                <a:srgbClr val="11396F"/>
              </a:solidFill>
              <a:latin typeface="Montserrat Classic" panose="00000500000000000000"/>
            </a:endParaRPr>
          </a:p>
          <a:p>
            <a:pPr marL="755650" lvl="1" indent="-377825">
              <a:lnSpc>
                <a:spcPts val="5600"/>
              </a:lnSpc>
              <a:buFont typeface="Arial" panose="020B0604020202020204"/>
              <a:buChar char="•"/>
            </a:pPr>
            <a:r>
              <a:rPr lang="en-US" sz="3500">
                <a:solidFill>
                  <a:srgbClr val="11396F"/>
                </a:solidFill>
                <a:latin typeface="Montserrat Classic" panose="00000500000000000000"/>
              </a:rPr>
              <a:t>Simple, easy and requires less research</a:t>
            </a:r>
            <a:endParaRPr lang="en-US" sz="3500">
              <a:solidFill>
                <a:srgbClr val="11396F"/>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Reduce Efficiency and set price can lead to reverse impact</a:t>
            </a:r>
            <a:endParaRPr lang="en-US" sz="3500">
              <a:solidFill>
                <a:srgbClr val="000000"/>
              </a:solidFill>
              <a:latin typeface="Montserrat Classic"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7878598" y="2149852"/>
            <a:ext cx="10884489" cy="8846121"/>
          </a:xfrm>
          <a:custGeom>
            <a:avLst/>
            <a:gdLst/>
            <a:ahLst/>
            <a:cxnLst/>
            <a:rect l="l" t="t" r="r" b="b"/>
            <a:pathLst>
              <a:path w="10884489" h="8846121">
                <a:moveTo>
                  <a:pt x="0" y="0"/>
                </a:moveTo>
                <a:lnTo>
                  <a:pt x="10884489" y="0"/>
                </a:lnTo>
                <a:lnTo>
                  <a:pt x="10884489" y="8846120"/>
                </a:lnTo>
                <a:lnTo>
                  <a:pt x="0" y="8846120"/>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3" name="Freeform 3"/>
          <p:cNvSpPr/>
          <p:nvPr/>
        </p:nvSpPr>
        <p:spPr>
          <a:xfrm>
            <a:off x="9358314" y="3151783"/>
            <a:ext cx="8424524" cy="5858679"/>
          </a:xfrm>
          <a:custGeom>
            <a:avLst/>
            <a:gdLst/>
            <a:ahLst/>
            <a:cxnLst/>
            <a:rect l="l" t="t" r="r" b="b"/>
            <a:pathLst>
              <a:path w="8424524" h="5858679">
                <a:moveTo>
                  <a:pt x="0" y="0"/>
                </a:moveTo>
                <a:lnTo>
                  <a:pt x="8424524" y="0"/>
                </a:lnTo>
                <a:lnTo>
                  <a:pt x="8424524" y="5858679"/>
                </a:lnTo>
                <a:lnTo>
                  <a:pt x="0" y="5858679"/>
                </a:lnTo>
                <a:lnTo>
                  <a:pt x="0" y="0"/>
                </a:lnTo>
                <a:close/>
              </a:path>
            </a:pathLst>
          </a:custGeom>
          <a:blipFill>
            <a:blip r:embed="rId3"/>
            <a:stretch>
              <a:fillRect/>
            </a:stretch>
          </a:blipFill>
        </p:spPr>
      </p:sp>
      <p:sp>
        <p:nvSpPr>
          <p:cNvPr id="4" name="TextBox 4"/>
          <p:cNvSpPr txBox="1"/>
          <p:nvPr/>
        </p:nvSpPr>
        <p:spPr>
          <a:xfrm>
            <a:off x="1028700" y="1579105"/>
            <a:ext cx="11339643" cy="891540"/>
          </a:xfrm>
          <a:prstGeom prst="rect">
            <a:avLst/>
          </a:prstGeom>
        </p:spPr>
        <p:txBody>
          <a:bodyPr lIns="0" tIns="0" rIns="0" bIns="0" rtlCol="0" anchor="t">
            <a:spAutoFit/>
          </a:bodyPr>
          <a:lstStyle/>
          <a:p>
            <a:pPr>
              <a:lnSpc>
                <a:spcPts val="6600"/>
              </a:lnSpc>
            </a:pPr>
            <a:r>
              <a:rPr lang="en-US" sz="6600">
                <a:solidFill>
                  <a:srgbClr val="004AAD"/>
                </a:solidFill>
                <a:latin typeface="Montserrat Classic Bold" panose="00000800000000000000"/>
              </a:rPr>
              <a:t>COST PLUS PRICING</a:t>
            </a:r>
            <a:endParaRPr lang="en-US" sz="6600">
              <a:solidFill>
                <a:srgbClr val="004AAD"/>
              </a:solidFill>
              <a:latin typeface="Montserrat Classic Bold" panose="00000800000000000000"/>
            </a:endParaRPr>
          </a:p>
        </p:txBody>
      </p:sp>
      <p:sp>
        <p:nvSpPr>
          <p:cNvPr id="5" name="TextBox 5"/>
          <p:cNvSpPr txBox="1"/>
          <p:nvPr/>
        </p:nvSpPr>
        <p:spPr>
          <a:xfrm>
            <a:off x="1028700" y="2798358"/>
            <a:ext cx="7625435" cy="6308725"/>
          </a:xfrm>
          <a:prstGeom prst="rect">
            <a:avLst/>
          </a:prstGeom>
        </p:spPr>
        <p:txBody>
          <a:bodyPr lIns="0" tIns="0" rIns="0" bIns="0" rtlCol="0" anchor="t">
            <a:spAutoFit/>
          </a:bodyPr>
          <a:lstStyle/>
          <a:p>
            <a:pPr marL="755650" lvl="1" indent="-377825">
              <a:lnSpc>
                <a:spcPts val="5600"/>
              </a:lnSpc>
              <a:buFont typeface="Arial" panose="020B0604020202020204"/>
              <a:buChar char="•"/>
            </a:pPr>
            <a:r>
              <a:rPr lang="en-US" sz="3500">
                <a:solidFill>
                  <a:srgbClr val="11396F"/>
                </a:solidFill>
                <a:latin typeface="Montserrat Classic" panose="00000500000000000000"/>
              </a:rPr>
              <a:t>Focus only on internal costs and not on customer demand and competitor prices</a:t>
            </a:r>
            <a:endParaRPr lang="en-US" sz="3500">
              <a:solidFill>
                <a:srgbClr val="11396F"/>
              </a:solidFill>
              <a:latin typeface="Montserrat Classic" panose="00000500000000000000"/>
            </a:endParaRPr>
          </a:p>
          <a:p>
            <a:pPr marL="755650" lvl="1" indent="-377825">
              <a:lnSpc>
                <a:spcPts val="5600"/>
              </a:lnSpc>
              <a:buFont typeface="Arial" panose="020B0604020202020204"/>
              <a:buChar char="•"/>
            </a:pPr>
            <a:r>
              <a:rPr lang="en-US" sz="3500">
                <a:solidFill>
                  <a:srgbClr val="11396F"/>
                </a:solidFill>
                <a:latin typeface="Montserrat Classic" panose="00000500000000000000"/>
              </a:rPr>
              <a:t>Simple, easy and requires less research</a:t>
            </a:r>
            <a:endParaRPr lang="en-US" sz="3500">
              <a:solidFill>
                <a:srgbClr val="11396F"/>
              </a:solidFill>
              <a:latin typeface="Montserrat Classic" panose="00000500000000000000"/>
            </a:endParaRPr>
          </a:p>
          <a:p>
            <a:pPr marL="755650" lvl="1" indent="-377825">
              <a:lnSpc>
                <a:spcPts val="5600"/>
              </a:lnSpc>
              <a:buFont typeface="Arial" panose="020B0604020202020204"/>
              <a:buChar char="•"/>
            </a:pPr>
            <a:r>
              <a:rPr lang="en-US" sz="3500">
                <a:solidFill>
                  <a:srgbClr val="11396F"/>
                </a:solidFill>
                <a:latin typeface="Montserrat Classic" panose="00000500000000000000"/>
              </a:rPr>
              <a:t>Reduce Efficiency and set price can lead to reverse impact</a:t>
            </a:r>
            <a:endParaRPr lang="en-US" sz="3500">
              <a:solidFill>
                <a:srgbClr val="11396F"/>
              </a:solidFill>
              <a:latin typeface="Montserrat Classic" panose="00000500000000000000"/>
            </a:endParaRPr>
          </a:p>
          <a:p>
            <a:pPr marL="755650" lvl="1" indent="-377825">
              <a:lnSpc>
                <a:spcPts val="5600"/>
              </a:lnSpc>
              <a:buFont typeface="Arial" panose="020B0604020202020204"/>
              <a:buChar char="•"/>
            </a:pPr>
            <a:r>
              <a:rPr lang="en-US" sz="3500">
                <a:solidFill>
                  <a:srgbClr val="000000"/>
                </a:solidFill>
                <a:latin typeface="Montserrat Classic" panose="00000500000000000000"/>
              </a:rPr>
              <a:t>What Next??</a:t>
            </a:r>
            <a:endParaRPr lang="en-US" sz="3500">
              <a:solidFill>
                <a:srgbClr val="000000"/>
              </a:solidFill>
              <a:latin typeface="Montserrat Classic"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6009</Words>
  <Application>WPS Presentation</Application>
  <PresentationFormat>On-screen Show (4:3)</PresentationFormat>
  <Paragraphs>219</Paragraphs>
  <Slides>32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32</vt:i4>
      </vt:variant>
    </vt:vector>
  </HeadingPairs>
  <TitlesOfParts>
    <vt:vector size="45" baseType="lpstr">
      <vt:lpstr>Arial</vt:lpstr>
      <vt:lpstr>SimSun</vt:lpstr>
      <vt:lpstr>Wingdings</vt:lpstr>
      <vt:lpstr>Montserrat Classic Bold</vt:lpstr>
      <vt:lpstr>Montserrat Classic</vt:lpstr>
      <vt:lpstr>Arial</vt:lpstr>
      <vt:lpstr>Calibri</vt:lpstr>
      <vt:lpstr>Microsoft YaHei</vt:lpstr>
      <vt:lpstr>Arial Unicode MS</vt:lpstr>
      <vt:lpstr>Office Theme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dc:creator/>
  <cp:lastModifiedBy>Budhajit Roy</cp:lastModifiedBy>
  <cp:revision>12</cp:revision>
  <dcterms:created xsi:type="dcterms:W3CDTF">2006-08-16T00:00:00Z</dcterms:created>
  <dcterms:modified xsi:type="dcterms:W3CDTF">2024-02-15T05:24:31Z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2AEBCF48CDAD465AB93F1789035E57C1_12</vt:lpwstr>
  </property>
  <property fmtid="{D5CDD505-2E9C-101B-9397-08002B2CF9AE}" pid="3" name="KSOProductBuildVer">
    <vt:lpwstr>1033-12.2.0.13431</vt:lpwstr>
  </property>
</Properties>
</file>