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7" r:id="rId2"/>
    <p:sldId id="258" r:id="rId3"/>
    <p:sldId id="259" r:id="rId4"/>
    <p:sldId id="261"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27" autoAdjust="0"/>
    <p:restoredTop sz="65100" autoAdjust="0"/>
  </p:normalViewPr>
  <p:slideViewPr>
    <p:cSldViewPr snapToGrid="0">
      <p:cViewPr varScale="1">
        <p:scale>
          <a:sx n="70" d="100"/>
          <a:sy n="70" d="100"/>
        </p:scale>
        <p:origin x="189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AEA02F-0BFB-4689-AF68-B34D0795189F}" type="datetimeFigureOut">
              <a:rPr lang="en-US" smtClean="0"/>
              <a:t>2/5/2024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4F527B-E5D5-4609-88EA-7A280E7F0B02}" type="slidenum">
              <a:rPr lang="en-US" smtClean="0"/>
              <a:t>‹#›</a:t>
            </a:fld>
            <a:endParaRPr lang="en-US"/>
          </a:p>
        </p:txBody>
      </p:sp>
    </p:spTree>
    <p:extLst>
      <p:ext uri="{BB962C8B-B14F-4D97-AF65-F5344CB8AC3E}">
        <p14:creationId xmlns:p14="http://schemas.microsoft.com/office/powerpoint/2010/main" val="1802883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simplified flowchart describes the logic for development of severity classification for Mitral Regurgitation, Mitral Stenosis, Aortic regurgitation and Aortic Stenosis. Please refer to this </a:t>
            </a:r>
            <a:r>
              <a:rPr lang="en-US" dirty="0" err="1"/>
              <a:t>slide,lexicon</a:t>
            </a:r>
            <a:r>
              <a:rPr lang="en-US" dirty="0"/>
              <a:t> along with SQL code for implementation. This flowchart has been developed after reviewing multiple echo reports:--</a:t>
            </a:r>
          </a:p>
          <a:p>
            <a:r>
              <a:rPr lang="en-US" b="1" dirty="0"/>
              <a:t>NOTATIONS:-</a:t>
            </a:r>
          </a:p>
          <a:p>
            <a:r>
              <a:rPr lang="en-US" dirty="0"/>
              <a:t>1= Are the chunks of sentences related to Mitral Valve ?</a:t>
            </a:r>
          </a:p>
          <a:p>
            <a:r>
              <a:rPr lang="en-US" dirty="0"/>
              <a:t>2= Is base string present ? (i.e., Mitral Regurgitation/Mitral Stenosis)</a:t>
            </a:r>
          </a:p>
          <a:p>
            <a:pPr rtl="0"/>
            <a:r>
              <a:rPr lang="en-US" dirty="0"/>
              <a:t>3=Keywords </a:t>
            </a:r>
            <a:r>
              <a:rPr lang="en-US" sz="1200" b="0" i="0" u="none" strike="noStrike" kern="1200" baseline="0" dirty="0">
                <a:solidFill>
                  <a:schemeClr val="tx1"/>
                </a:solidFill>
                <a:latin typeface="+mn-lt"/>
                <a:ea typeface="+mn-ea"/>
                <a:cs typeface="+mn-cs"/>
              </a:rPr>
              <a:t>‘trace’, ’mild’, ’possible’, ’continuous’, ’trivial’, ‘clinically insignificant’, ’no significant’ present?</a:t>
            </a:r>
          </a:p>
          <a:p>
            <a:pPr rtl="0"/>
            <a:r>
              <a:rPr lang="en-US" sz="1200" b="0" i="0" u="none" strike="noStrike" kern="1200" baseline="0" dirty="0">
                <a:solidFill>
                  <a:schemeClr val="tx1"/>
                </a:solidFill>
                <a:latin typeface="+mn-lt"/>
                <a:ea typeface="+mn-ea"/>
                <a:cs typeface="+mn-cs"/>
              </a:rPr>
              <a:t>4,9=Keyword ‘Moderate’ is present?</a:t>
            </a:r>
          </a:p>
          <a:p>
            <a:pPr rtl="0"/>
            <a:r>
              <a:rPr lang="en-US" sz="1200" b="0" i="0" u="none" strike="noStrike" kern="1200" baseline="0" dirty="0">
                <a:solidFill>
                  <a:schemeClr val="tx1"/>
                </a:solidFill>
                <a:latin typeface="+mn-lt"/>
                <a:ea typeface="+mn-ea"/>
                <a:cs typeface="+mn-cs"/>
              </a:rPr>
              <a:t>5,7,10,11=Keyword ‘Severe’ is present?</a:t>
            </a:r>
          </a:p>
          <a:p>
            <a:pPr rtl="0"/>
            <a:r>
              <a:rPr lang="en-US" sz="1200" b="0" i="0" u="none" strike="noStrike" kern="1200" baseline="0" dirty="0">
                <a:solidFill>
                  <a:schemeClr val="tx1"/>
                </a:solidFill>
                <a:latin typeface="+mn-lt"/>
                <a:ea typeface="+mn-ea"/>
                <a:cs typeface="+mn-cs"/>
              </a:rPr>
              <a:t>6,8= Phrase ‘Unable to access severity’ is present?</a:t>
            </a:r>
          </a:p>
          <a:p>
            <a:pPr rtl="0"/>
            <a:r>
              <a:rPr lang="en-US" sz="1200" b="0" i="0" u="none" strike="noStrike" kern="1200" baseline="0" dirty="0">
                <a:solidFill>
                  <a:schemeClr val="tx1"/>
                </a:solidFill>
                <a:latin typeface="+mn-lt"/>
                <a:ea typeface="+mn-ea"/>
                <a:cs typeface="+mn-cs"/>
              </a:rPr>
              <a:t>N=NO;Y=YES</a:t>
            </a:r>
          </a:p>
          <a:p>
            <a:pPr rtl="0"/>
            <a:r>
              <a:rPr lang="en-US" sz="1200" b="0" i="0" u="none" strike="noStrike" kern="1200" baseline="0" dirty="0">
                <a:solidFill>
                  <a:schemeClr val="tx1"/>
                </a:solidFill>
                <a:latin typeface="+mn-lt"/>
                <a:ea typeface="+mn-ea"/>
                <a:cs typeface="+mn-cs"/>
              </a:rPr>
              <a:t>This approach is also followed for Aortic Regurgitation and Aortic Stenosis. In that case the base string search in 2nd step will be Aortic Regurgitation and Aortic Stenosis.  The keywords in the 3</a:t>
            </a:r>
            <a:r>
              <a:rPr lang="en-US" sz="1200" b="0" i="0" u="none" strike="noStrike" kern="1200" baseline="30000" dirty="0">
                <a:solidFill>
                  <a:schemeClr val="tx1"/>
                </a:solidFill>
                <a:latin typeface="+mn-lt"/>
                <a:ea typeface="+mn-ea"/>
                <a:cs typeface="+mn-cs"/>
              </a:rPr>
              <a:t>rd</a:t>
            </a:r>
            <a:r>
              <a:rPr lang="en-US" sz="1200" b="0" i="0" u="none" strike="noStrike" kern="1200" baseline="0" dirty="0">
                <a:solidFill>
                  <a:schemeClr val="tx1"/>
                </a:solidFill>
                <a:latin typeface="+mn-lt"/>
                <a:ea typeface="+mn-ea"/>
                <a:cs typeface="+mn-cs"/>
              </a:rPr>
              <a:t> step has been chosen to categorize the severity of the echo and they have been detailed more in the lexicon. </a:t>
            </a:r>
          </a:p>
          <a:p>
            <a:pPr rtl="0"/>
            <a:endParaRPr lang="en-US" sz="1200" b="0" i="0" u="none" strike="noStrike" kern="1200" baseline="0" dirty="0">
              <a:solidFill>
                <a:schemeClr val="tx1"/>
              </a:solidFill>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F14F527B-E5D5-4609-88EA-7A280E7F0B02}" type="slidenum">
              <a:rPr lang="en-US" smtClean="0"/>
              <a:t>1</a:t>
            </a:fld>
            <a:endParaRPr lang="en-US"/>
          </a:p>
        </p:txBody>
      </p:sp>
    </p:spTree>
    <p:extLst>
      <p:ext uri="{BB962C8B-B14F-4D97-AF65-F5344CB8AC3E}">
        <p14:creationId xmlns:p14="http://schemas.microsoft.com/office/powerpoint/2010/main" val="28770021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flowchart describes the logic for development categories for flow gradient of aortic stenosis. Please refer to this slide, lexicon along with SQL code for implementation:-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NOTATIONS:-</a:t>
            </a:r>
            <a:endParaRPr lang="en-US" dirty="0"/>
          </a:p>
          <a:p>
            <a:r>
              <a:rPr lang="en-US" dirty="0"/>
              <a:t>1= Are the chunks of sentences related to Aortic Stenosis?</a:t>
            </a:r>
          </a:p>
          <a:p>
            <a:r>
              <a:rPr lang="en-US" sz="1200" b="0" i="0" u="none" strike="noStrike" kern="1200" baseline="0" dirty="0">
                <a:solidFill>
                  <a:schemeClr val="tx1"/>
                </a:solidFill>
                <a:latin typeface="+mn-lt"/>
                <a:ea typeface="+mn-ea"/>
                <a:cs typeface="+mn-cs"/>
              </a:rPr>
              <a:t>2=  If there is No evidence of Aortic Stenosis in the sentence then follow N=No sign else follow Y=Yes sign.</a:t>
            </a:r>
          </a:p>
          <a:p>
            <a:r>
              <a:rPr lang="en-US" sz="1200" b="0" i="0" u="none" strike="noStrike" kern="1200" baseline="0" dirty="0">
                <a:solidFill>
                  <a:schemeClr val="tx1"/>
                </a:solidFill>
                <a:latin typeface="+mn-lt"/>
                <a:ea typeface="+mn-ea"/>
                <a:cs typeface="+mn-cs"/>
              </a:rPr>
              <a:t>3= Is the Phrase ‘Low Flow Low Gradient’ present in the sentence?</a:t>
            </a:r>
          </a:p>
          <a:p>
            <a:r>
              <a:rPr lang="en-US" sz="1200" b="0" i="0" u="none" strike="noStrike" kern="1200" baseline="0" dirty="0">
                <a:solidFill>
                  <a:schemeClr val="tx1"/>
                </a:solidFill>
                <a:latin typeface="+mn-lt"/>
                <a:ea typeface="+mn-ea"/>
                <a:cs typeface="+mn-cs"/>
              </a:rPr>
              <a:t>4= Is the Keyword ‘Paradoxical’ present?</a:t>
            </a:r>
          </a:p>
          <a:p>
            <a:r>
              <a:rPr lang="en-US" sz="1200" b="0" i="0" u="none" strike="noStrike" kern="1200" baseline="0" dirty="0">
                <a:solidFill>
                  <a:schemeClr val="tx1"/>
                </a:solidFill>
                <a:latin typeface="+mn-lt"/>
                <a:ea typeface="+mn-ea"/>
                <a:cs typeface="+mn-cs"/>
              </a:rPr>
              <a:t>5=Is Keyword ‘Normal Flow’ present?</a:t>
            </a:r>
          </a:p>
          <a:p>
            <a:r>
              <a:rPr lang="en-US" sz="1200" b="0" i="0" u="none" strike="noStrike" kern="1200" baseline="0" dirty="0">
                <a:solidFill>
                  <a:schemeClr val="tx1"/>
                </a:solidFill>
                <a:latin typeface="+mn-lt"/>
                <a:ea typeface="+mn-ea"/>
                <a:cs typeface="+mn-cs"/>
              </a:rPr>
              <a:t>N=NO;Y=YES</a:t>
            </a:r>
          </a:p>
          <a:p>
            <a:endParaRPr lang="en-US" sz="1200" b="0" i="0" u="none" strike="noStrike" kern="1200" baseline="0" dirty="0">
              <a:solidFill>
                <a:schemeClr val="tx1"/>
              </a:solidFill>
              <a:latin typeface="+mn-lt"/>
              <a:ea typeface="+mn-ea"/>
              <a:cs typeface="+mn-cs"/>
            </a:endParaRPr>
          </a:p>
          <a:p>
            <a:pPr rtl="0"/>
            <a:endParaRPr lang="en-US" sz="1200" b="0" i="0" u="none" strike="noStrike" kern="1200" baseline="0" dirty="0">
              <a:solidFill>
                <a:schemeClr val="tx1"/>
              </a:solidFill>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F14F527B-E5D5-4609-88EA-7A280E7F0B02}" type="slidenum">
              <a:rPr lang="en-US" smtClean="0"/>
              <a:t>2</a:t>
            </a:fld>
            <a:endParaRPr lang="en-US"/>
          </a:p>
        </p:txBody>
      </p:sp>
    </p:spTree>
    <p:extLst>
      <p:ext uri="{BB962C8B-B14F-4D97-AF65-F5344CB8AC3E}">
        <p14:creationId xmlns:p14="http://schemas.microsoft.com/office/powerpoint/2010/main" val="4239917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dirty="0"/>
              <a:t>This flowchart describes the logic for extraction of left ventricular ejection fraction (LVEF) from the echo reports. Please refer to this slide, lexicon along with SQL code for implementation:-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NOTATIONS:-</a:t>
            </a:r>
            <a:endParaRPr lang="en-US" dirty="0"/>
          </a:p>
          <a:p>
            <a:pPr rtl="0"/>
            <a:r>
              <a:rPr lang="en-US" dirty="0"/>
              <a:t>1=  Does the sentences containing </a:t>
            </a:r>
            <a:r>
              <a:rPr lang="en-US" sz="1200" b="0" i="0" u="none" strike="noStrike" kern="1200" baseline="0" dirty="0">
                <a:solidFill>
                  <a:schemeClr val="tx1"/>
                </a:solidFill>
                <a:latin typeface="+mn-lt"/>
                <a:ea typeface="+mn-ea"/>
                <a:cs typeface="+mn-cs"/>
              </a:rPr>
              <a:t>phrases related to ejection fraction are available. Refer to the detailed lexicon for ejection fraction regular expression development , We investigated many phrases and few of them are LVEF,EF,LEFT VENTRICULAR EJECTION FRACTION,EJECTION FRACTION,</a:t>
            </a:r>
          </a:p>
          <a:p>
            <a:pPr rtl="0"/>
            <a:r>
              <a:rPr lang="en-US" sz="1200" b="0" i="0" u="none" strike="noStrike" kern="1200" baseline="0" dirty="0">
                <a:solidFill>
                  <a:schemeClr val="tx1"/>
                </a:solidFill>
                <a:latin typeface="+mn-lt"/>
                <a:ea typeface="+mn-ea"/>
                <a:cs typeface="+mn-cs"/>
              </a:rPr>
              <a:t>SYSTOLIC CONTRACTILITY,CARDIAC FUNCTION,VENTRICULAR FUNCTION, </a:t>
            </a:r>
          </a:p>
          <a:p>
            <a:pPr rtl="0"/>
            <a:r>
              <a:rPr lang="en-US" sz="1200" b="0" i="0" u="none" strike="noStrike" kern="1200" baseline="0" dirty="0">
                <a:solidFill>
                  <a:schemeClr val="tx1"/>
                </a:solidFill>
                <a:latin typeface="+mn-lt"/>
                <a:ea typeface="+mn-ea"/>
                <a:cs typeface="+mn-cs"/>
              </a:rPr>
              <a:t>VENTRICULAR CONTRACTILITY, SYSTOLIC PERFORMANCE.</a:t>
            </a:r>
          </a:p>
          <a:p>
            <a:pPr rtl="0"/>
            <a:r>
              <a:rPr lang="en-US" sz="1200" b="0" i="0" u="none" strike="noStrike" kern="1200" baseline="0" dirty="0">
                <a:solidFill>
                  <a:schemeClr val="tx1"/>
                </a:solidFill>
                <a:latin typeface="+mn-lt"/>
                <a:ea typeface="+mn-ea"/>
                <a:cs typeface="+mn-cs"/>
              </a:rPr>
              <a:t>2= Is numeric value of Ejection Fraction present? (  for e.g., 45.1, 77.8 etc.)</a:t>
            </a:r>
          </a:p>
          <a:p>
            <a:r>
              <a:rPr lang="en-US" sz="1200" b="0" i="0" u="none" strike="noStrike" kern="1200" baseline="0" dirty="0">
                <a:solidFill>
                  <a:schemeClr val="tx1"/>
                </a:solidFill>
                <a:latin typeface="+mn-lt"/>
                <a:ea typeface="+mn-ea"/>
                <a:cs typeface="+mn-cs"/>
              </a:rPr>
              <a:t>3=Is bands of ejection fraction is available? (for e.g., 20-30, 35-45 etc.)</a:t>
            </a:r>
          </a:p>
          <a:p>
            <a:r>
              <a:rPr lang="en-US" sz="1200" b="0" i="0" u="none" strike="noStrike" kern="1200" baseline="0" dirty="0">
                <a:solidFill>
                  <a:schemeClr val="tx1"/>
                </a:solidFill>
                <a:latin typeface="+mn-lt"/>
                <a:ea typeface="+mn-ea"/>
                <a:cs typeface="+mn-cs"/>
              </a:rPr>
              <a:t>4= Is textual information related to ejection fraction available? (for example, depressed, mildly depressed etc.)</a:t>
            </a:r>
          </a:p>
          <a:p>
            <a:r>
              <a:rPr lang="en-US" sz="1200" b="0" i="0" u="none" strike="noStrike" kern="1200" baseline="0" dirty="0">
                <a:solidFill>
                  <a:schemeClr val="tx1"/>
                </a:solidFill>
                <a:latin typeface="+mn-lt"/>
                <a:ea typeface="+mn-ea"/>
                <a:cs typeface="+mn-cs"/>
              </a:rPr>
              <a:t>N-No; Y=Yes</a:t>
            </a: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pPr rtl="0"/>
            <a:endParaRPr lang="en-US" sz="1200" b="0" i="0" u="none" strike="noStrike" kern="1200" baseline="0" dirty="0">
              <a:solidFill>
                <a:schemeClr val="tx1"/>
              </a:solidFill>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F14F527B-E5D5-4609-88EA-7A280E7F0B02}" type="slidenum">
              <a:rPr lang="en-US" smtClean="0"/>
              <a:t>3</a:t>
            </a:fld>
            <a:endParaRPr lang="en-US"/>
          </a:p>
        </p:txBody>
      </p:sp>
    </p:spTree>
    <p:extLst>
      <p:ext uri="{BB962C8B-B14F-4D97-AF65-F5344CB8AC3E}">
        <p14:creationId xmlns:p14="http://schemas.microsoft.com/office/powerpoint/2010/main" val="4603414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dirty="0"/>
              <a:t>This flowchart describes the logic for development of categories for Diastolic function from the echo reports</a:t>
            </a:r>
            <a:r>
              <a:rPr lang="en-US"/>
              <a:t>. Please </a:t>
            </a:r>
            <a:r>
              <a:rPr lang="en-US" dirty="0"/>
              <a:t>refer to this slide, lexicon along with SQL code for implementation:-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NOTATIONS:-</a:t>
            </a:r>
            <a:endParaRPr lang="en-US" dirty="0"/>
          </a:p>
          <a:p>
            <a:pPr rtl="0"/>
            <a:r>
              <a:rPr lang="en-US" dirty="0"/>
              <a:t>1= Is Phrase ‘Normal Diastolic function’ present anywhere in the echo report?</a:t>
            </a:r>
          </a:p>
          <a:p>
            <a:pPr rtl="0"/>
            <a:r>
              <a:rPr lang="en-US" sz="1200" b="0" i="0" u="none" strike="noStrike" kern="1200" baseline="0" dirty="0">
                <a:solidFill>
                  <a:schemeClr val="tx1"/>
                </a:solidFill>
                <a:latin typeface="+mn-lt"/>
                <a:ea typeface="+mn-ea"/>
                <a:cs typeface="+mn-cs"/>
              </a:rPr>
              <a:t>2= Is the Keyword ‘Grade I’ present?</a:t>
            </a:r>
          </a:p>
          <a:p>
            <a:pPr rtl="0"/>
            <a:r>
              <a:rPr lang="en-US" sz="1200" b="0" i="0" u="none" strike="noStrike" kern="1200" baseline="0" dirty="0">
                <a:solidFill>
                  <a:schemeClr val="tx1"/>
                </a:solidFill>
                <a:latin typeface="+mn-lt"/>
                <a:ea typeface="+mn-ea"/>
                <a:cs typeface="+mn-cs"/>
              </a:rPr>
              <a:t>3=Is the Keyword ‘Grade II’ present?</a:t>
            </a:r>
          </a:p>
          <a:p>
            <a:pPr rtl="0"/>
            <a:r>
              <a:rPr lang="en-US" sz="1200" b="0" i="0" u="none" strike="noStrike" kern="1200" baseline="0" dirty="0">
                <a:solidFill>
                  <a:schemeClr val="tx1"/>
                </a:solidFill>
                <a:latin typeface="+mn-lt"/>
                <a:ea typeface="+mn-ea"/>
                <a:cs typeface="+mn-cs"/>
              </a:rPr>
              <a:t>4= Is the Keyword ‘Grade III’ present?</a:t>
            </a:r>
          </a:p>
          <a:p>
            <a:endParaRPr lang="en-US" sz="1200" b="0" i="0" u="none" strike="noStrike" kern="1200" baseline="0" dirty="0">
              <a:solidFill>
                <a:schemeClr val="tx1"/>
              </a:solidFill>
              <a:latin typeface="+mn-lt"/>
              <a:ea typeface="+mn-ea"/>
              <a:cs typeface="+mn-cs"/>
            </a:endParaRPr>
          </a:p>
          <a:p>
            <a:pPr rtl="0"/>
            <a:endParaRPr lang="en-US" sz="1200" b="0" i="0" u="none" strike="noStrike" kern="1200" baseline="0" dirty="0">
              <a:solidFill>
                <a:schemeClr val="tx1"/>
              </a:solidFill>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F14F527B-E5D5-4609-88EA-7A280E7F0B02}" type="slidenum">
              <a:rPr lang="en-US" smtClean="0"/>
              <a:t>4</a:t>
            </a:fld>
            <a:endParaRPr lang="en-US"/>
          </a:p>
        </p:txBody>
      </p:sp>
    </p:spTree>
    <p:extLst>
      <p:ext uri="{BB962C8B-B14F-4D97-AF65-F5344CB8AC3E}">
        <p14:creationId xmlns:p14="http://schemas.microsoft.com/office/powerpoint/2010/main" val="24222309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73A94-B7EC-4507-BB3F-0DB8F0F105E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2A2B0A6-614C-44A2-A1C8-0CC8729B147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CE752CB-564D-4B78-946F-23F8DC621890}"/>
              </a:ext>
            </a:extLst>
          </p:cNvPr>
          <p:cNvSpPr>
            <a:spLocks noGrp="1"/>
          </p:cNvSpPr>
          <p:nvPr>
            <p:ph type="dt" sz="half" idx="10"/>
          </p:nvPr>
        </p:nvSpPr>
        <p:spPr/>
        <p:txBody>
          <a:bodyPr/>
          <a:lstStyle/>
          <a:p>
            <a:fld id="{E86060C8-3592-4519-84C3-59D0C5DEB494}" type="datetimeFigureOut">
              <a:rPr lang="en-US" smtClean="0"/>
              <a:t>2/5/2024</a:t>
            </a:fld>
            <a:endParaRPr lang="en-US"/>
          </a:p>
        </p:txBody>
      </p:sp>
      <p:sp>
        <p:nvSpPr>
          <p:cNvPr id="5" name="Footer Placeholder 4">
            <a:extLst>
              <a:ext uri="{FF2B5EF4-FFF2-40B4-BE49-F238E27FC236}">
                <a16:creationId xmlns:a16="http://schemas.microsoft.com/office/drawing/2014/main" id="{EC17BDA2-C2F4-4E60-AB29-7D0116625A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67E88C-E4EE-477E-A742-768E609A6A7A}"/>
              </a:ext>
            </a:extLst>
          </p:cNvPr>
          <p:cNvSpPr>
            <a:spLocks noGrp="1"/>
          </p:cNvSpPr>
          <p:nvPr>
            <p:ph type="sldNum" sz="quarter" idx="12"/>
          </p:nvPr>
        </p:nvSpPr>
        <p:spPr/>
        <p:txBody>
          <a:bodyPr/>
          <a:lstStyle/>
          <a:p>
            <a:fld id="{AC099589-5762-4D55-9720-3123AE3F3FB3}" type="slidenum">
              <a:rPr lang="en-US" smtClean="0"/>
              <a:t>‹#›</a:t>
            </a:fld>
            <a:endParaRPr lang="en-US"/>
          </a:p>
        </p:txBody>
      </p:sp>
    </p:spTree>
    <p:extLst>
      <p:ext uri="{BB962C8B-B14F-4D97-AF65-F5344CB8AC3E}">
        <p14:creationId xmlns:p14="http://schemas.microsoft.com/office/powerpoint/2010/main" val="2949709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EB009-817F-48B4-8472-BC116076EA5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9CF7A6F-250B-430D-BF25-53871F4B329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4D71F2-C442-4D27-A272-B704A0EFF760}"/>
              </a:ext>
            </a:extLst>
          </p:cNvPr>
          <p:cNvSpPr>
            <a:spLocks noGrp="1"/>
          </p:cNvSpPr>
          <p:nvPr>
            <p:ph type="dt" sz="half" idx="10"/>
          </p:nvPr>
        </p:nvSpPr>
        <p:spPr/>
        <p:txBody>
          <a:bodyPr/>
          <a:lstStyle/>
          <a:p>
            <a:fld id="{E86060C8-3592-4519-84C3-59D0C5DEB494}" type="datetimeFigureOut">
              <a:rPr lang="en-US" smtClean="0"/>
              <a:t>2/5/2024</a:t>
            </a:fld>
            <a:endParaRPr lang="en-US"/>
          </a:p>
        </p:txBody>
      </p:sp>
      <p:sp>
        <p:nvSpPr>
          <p:cNvPr id="5" name="Footer Placeholder 4">
            <a:extLst>
              <a:ext uri="{FF2B5EF4-FFF2-40B4-BE49-F238E27FC236}">
                <a16:creationId xmlns:a16="http://schemas.microsoft.com/office/drawing/2014/main" id="{A866710E-F869-4D2A-82D6-CC80ACA0C1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C91EB5-4856-4519-8A9D-E753AD626109}"/>
              </a:ext>
            </a:extLst>
          </p:cNvPr>
          <p:cNvSpPr>
            <a:spLocks noGrp="1"/>
          </p:cNvSpPr>
          <p:nvPr>
            <p:ph type="sldNum" sz="quarter" idx="12"/>
          </p:nvPr>
        </p:nvSpPr>
        <p:spPr/>
        <p:txBody>
          <a:bodyPr/>
          <a:lstStyle/>
          <a:p>
            <a:fld id="{AC099589-5762-4D55-9720-3123AE3F3FB3}" type="slidenum">
              <a:rPr lang="en-US" smtClean="0"/>
              <a:t>‹#›</a:t>
            </a:fld>
            <a:endParaRPr lang="en-US"/>
          </a:p>
        </p:txBody>
      </p:sp>
    </p:spTree>
    <p:extLst>
      <p:ext uri="{BB962C8B-B14F-4D97-AF65-F5344CB8AC3E}">
        <p14:creationId xmlns:p14="http://schemas.microsoft.com/office/powerpoint/2010/main" val="39868373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E5BD70F-1846-4424-8657-B67C0A79335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B4794B5-6163-4708-8CF6-FC85D34C8CC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3BB391-79BB-4A84-8D67-480BA0657342}"/>
              </a:ext>
            </a:extLst>
          </p:cNvPr>
          <p:cNvSpPr>
            <a:spLocks noGrp="1"/>
          </p:cNvSpPr>
          <p:nvPr>
            <p:ph type="dt" sz="half" idx="10"/>
          </p:nvPr>
        </p:nvSpPr>
        <p:spPr/>
        <p:txBody>
          <a:bodyPr/>
          <a:lstStyle/>
          <a:p>
            <a:fld id="{E86060C8-3592-4519-84C3-59D0C5DEB494}" type="datetimeFigureOut">
              <a:rPr lang="en-US" smtClean="0"/>
              <a:t>2/5/2024</a:t>
            </a:fld>
            <a:endParaRPr lang="en-US"/>
          </a:p>
        </p:txBody>
      </p:sp>
      <p:sp>
        <p:nvSpPr>
          <p:cNvPr id="5" name="Footer Placeholder 4">
            <a:extLst>
              <a:ext uri="{FF2B5EF4-FFF2-40B4-BE49-F238E27FC236}">
                <a16:creationId xmlns:a16="http://schemas.microsoft.com/office/drawing/2014/main" id="{28DA8BA8-5FA3-4D92-BF3A-FD9AB07727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ABFE00-E71E-418E-BF81-BEFC05A8D4CD}"/>
              </a:ext>
            </a:extLst>
          </p:cNvPr>
          <p:cNvSpPr>
            <a:spLocks noGrp="1"/>
          </p:cNvSpPr>
          <p:nvPr>
            <p:ph type="sldNum" sz="quarter" idx="12"/>
          </p:nvPr>
        </p:nvSpPr>
        <p:spPr/>
        <p:txBody>
          <a:bodyPr/>
          <a:lstStyle/>
          <a:p>
            <a:fld id="{AC099589-5762-4D55-9720-3123AE3F3FB3}" type="slidenum">
              <a:rPr lang="en-US" smtClean="0"/>
              <a:t>‹#›</a:t>
            </a:fld>
            <a:endParaRPr lang="en-US"/>
          </a:p>
        </p:txBody>
      </p:sp>
    </p:spTree>
    <p:extLst>
      <p:ext uri="{BB962C8B-B14F-4D97-AF65-F5344CB8AC3E}">
        <p14:creationId xmlns:p14="http://schemas.microsoft.com/office/powerpoint/2010/main" val="42322989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A924B-C7CF-4726-A6E2-147767ED1E9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B3D260D-DDBD-4BE9-ABAC-0D5CD8E51D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C3B551-7755-4C5E-B0E8-E58BC5BF664B}"/>
              </a:ext>
            </a:extLst>
          </p:cNvPr>
          <p:cNvSpPr>
            <a:spLocks noGrp="1"/>
          </p:cNvSpPr>
          <p:nvPr>
            <p:ph type="dt" sz="half" idx="10"/>
          </p:nvPr>
        </p:nvSpPr>
        <p:spPr/>
        <p:txBody>
          <a:bodyPr/>
          <a:lstStyle/>
          <a:p>
            <a:fld id="{E86060C8-3592-4519-84C3-59D0C5DEB494}" type="datetimeFigureOut">
              <a:rPr lang="en-US" smtClean="0"/>
              <a:t>2/5/2024</a:t>
            </a:fld>
            <a:endParaRPr lang="en-US"/>
          </a:p>
        </p:txBody>
      </p:sp>
      <p:sp>
        <p:nvSpPr>
          <p:cNvPr id="5" name="Footer Placeholder 4">
            <a:extLst>
              <a:ext uri="{FF2B5EF4-FFF2-40B4-BE49-F238E27FC236}">
                <a16:creationId xmlns:a16="http://schemas.microsoft.com/office/drawing/2014/main" id="{0DEB4A76-C33D-44D9-99DD-AEDAAD3284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B6979C-900E-474F-B4FC-C4274A072B39}"/>
              </a:ext>
            </a:extLst>
          </p:cNvPr>
          <p:cNvSpPr>
            <a:spLocks noGrp="1"/>
          </p:cNvSpPr>
          <p:nvPr>
            <p:ph type="sldNum" sz="quarter" idx="12"/>
          </p:nvPr>
        </p:nvSpPr>
        <p:spPr/>
        <p:txBody>
          <a:bodyPr/>
          <a:lstStyle/>
          <a:p>
            <a:fld id="{AC099589-5762-4D55-9720-3123AE3F3FB3}" type="slidenum">
              <a:rPr lang="en-US" smtClean="0"/>
              <a:t>‹#›</a:t>
            </a:fld>
            <a:endParaRPr lang="en-US"/>
          </a:p>
        </p:txBody>
      </p:sp>
    </p:spTree>
    <p:extLst>
      <p:ext uri="{BB962C8B-B14F-4D97-AF65-F5344CB8AC3E}">
        <p14:creationId xmlns:p14="http://schemas.microsoft.com/office/powerpoint/2010/main" val="7412899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777FC-98CE-4FCE-BCB1-EEDF904B6CA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E2852DD-AC8E-4DF9-AD6C-F99C4DB3073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30DD548-43E2-4D65-A949-B000CA34B097}"/>
              </a:ext>
            </a:extLst>
          </p:cNvPr>
          <p:cNvSpPr>
            <a:spLocks noGrp="1"/>
          </p:cNvSpPr>
          <p:nvPr>
            <p:ph type="dt" sz="half" idx="10"/>
          </p:nvPr>
        </p:nvSpPr>
        <p:spPr/>
        <p:txBody>
          <a:bodyPr/>
          <a:lstStyle/>
          <a:p>
            <a:fld id="{E86060C8-3592-4519-84C3-59D0C5DEB494}" type="datetimeFigureOut">
              <a:rPr lang="en-US" smtClean="0"/>
              <a:t>2/5/2024</a:t>
            </a:fld>
            <a:endParaRPr lang="en-US"/>
          </a:p>
        </p:txBody>
      </p:sp>
      <p:sp>
        <p:nvSpPr>
          <p:cNvPr id="5" name="Footer Placeholder 4">
            <a:extLst>
              <a:ext uri="{FF2B5EF4-FFF2-40B4-BE49-F238E27FC236}">
                <a16:creationId xmlns:a16="http://schemas.microsoft.com/office/drawing/2014/main" id="{998084AC-C091-4146-9576-12A9F736B5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BC0677-36B7-4207-8C60-C70183085A01}"/>
              </a:ext>
            </a:extLst>
          </p:cNvPr>
          <p:cNvSpPr>
            <a:spLocks noGrp="1"/>
          </p:cNvSpPr>
          <p:nvPr>
            <p:ph type="sldNum" sz="quarter" idx="12"/>
          </p:nvPr>
        </p:nvSpPr>
        <p:spPr/>
        <p:txBody>
          <a:bodyPr/>
          <a:lstStyle/>
          <a:p>
            <a:fld id="{AC099589-5762-4D55-9720-3123AE3F3FB3}" type="slidenum">
              <a:rPr lang="en-US" smtClean="0"/>
              <a:t>‹#›</a:t>
            </a:fld>
            <a:endParaRPr lang="en-US"/>
          </a:p>
        </p:txBody>
      </p:sp>
    </p:spTree>
    <p:extLst>
      <p:ext uri="{BB962C8B-B14F-4D97-AF65-F5344CB8AC3E}">
        <p14:creationId xmlns:p14="http://schemas.microsoft.com/office/powerpoint/2010/main" val="514600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2F9DB-3408-4EB8-BAAD-838C456D68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B12469C-5918-46C6-9834-FC362B7DDA2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1107263-71B3-4C36-8DA4-BBAAD776ED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F70708C-129B-4A88-B52A-467A6D3C2208}"/>
              </a:ext>
            </a:extLst>
          </p:cNvPr>
          <p:cNvSpPr>
            <a:spLocks noGrp="1"/>
          </p:cNvSpPr>
          <p:nvPr>
            <p:ph type="dt" sz="half" idx="10"/>
          </p:nvPr>
        </p:nvSpPr>
        <p:spPr/>
        <p:txBody>
          <a:bodyPr/>
          <a:lstStyle/>
          <a:p>
            <a:fld id="{E86060C8-3592-4519-84C3-59D0C5DEB494}" type="datetimeFigureOut">
              <a:rPr lang="en-US" smtClean="0"/>
              <a:t>2/5/2024</a:t>
            </a:fld>
            <a:endParaRPr lang="en-US"/>
          </a:p>
        </p:txBody>
      </p:sp>
      <p:sp>
        <p:nvSpPr>
          <p:cNvPr id="6" name="Footer Placeholder 5">
            <a:extLst>
              <a:ext uri="{FF2B5EF4-FFF2-40B4-BE49-F238E27FC236}">
                <a16:creationId xmlns:a16="http://schemas.microsoft.com/office/drawing/2014/main" id="{95D835C5-B0C0-44B5-81D9-D9B6DA54E9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6FD7A9-93CC-4949-A7EF-067830CB7521}"/>
              </a:ext>
            </a:extLst>
          </p:cNvPr>
          <p:cNvSpPr>
            <a:spLocks noGrp="1"/>
          </p:cNvSpPr>
          <p:nvPr>
            <p:ph type="sldNum" sz="quarter" idx="12"/>
          </p:nvPr>
        </p:nvSpPr>
        <p:spPr/>
        <p:txBody>
          <a:bodyPr/>
          <a:lstStyle/>
          <a:p>
            <a:fld id="{AC099589-5762-4D55-9720-3123AE3F3FB3}" type="slidenum">
              <a:rPr lang="en-US" smtClean="0"/>
              <a:t>‹#›</a:t>
            </a:fld>
            <a:endParaRPr lang="en-US"/>
          </a:p>
        </p:txBody>
      </p:sp>
    </p:spTree>
    <p:extLst>
      <p:ext uri="{BB962C8B-B14F-4D97-AF65-F5344CB8AC3E}">
        <p14:creationId xmlns:p14="http://schemas.microsoft.com/office/powerpoint/2010/main" val="35232775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468C9-E999-4AF7-B393-0D6C5DE1382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574934A-0651-471E-AEC2-EA75C3837E5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DF16372-BC9E-4411-99AC-7A183909E0F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9952EE9-A1FE-4136-8E59-44B0B395460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3E59BCB-DDC8-4E03-B4A3-15942A54E19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0817231-AC54-434B-A117-ACD3974CB5DC}"/>
              </a:ext>
            </a:extLst>
          </p:cNvPr>
          <p:cNvSpPr>
            <a:spLocks noGrp="1"/>
          </p:cNvSpPr>
          <p:nvPr>
            <p:ph type="dt" sz="half" idx="10"/>
          </p:nvPr>
        </p:nvSpPr>
        <p:spPr/>
        <p:txBody>
          <a:bodyPr/>
          <a:lstStyle/>
          <a:p>
            <a:fld id="{E86060C8-3592-4519-84C3-59D0C5DEB494}" type="datetimeFigureOut">
              <a:rPr lang="en-US" smtClean="0"/>
              <a:t>2/5/2024</a:t>
            </a:fld>
            <a:endParaRPr lang="en-US"/>
          </a:p>
        </p:txBody>
      </p:sp>
      <p:sp>
        <p:nvSpPr>
          <p:cNvPr id="8" name="Footer Placeholder 7">
            <a:extLst>
              <a:ext uri="{FF2B5EF4-FFF2-40B4-BE49-F238E27FC236}">
                <a16:creationId xmlns:a16="http://schemas.microsoft.com/office/drawing/2014/main" id="{240D600C-10C2-4A7B-8D2C-44C859D1540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F896792-A4F4-48BD-9FFA-6AC9DAE2B4DA}"/>
              </a:ext>
            </a:extLst>
          </p:cNvPr>
          <p:cNvSpPr>
            <a:spLocks noGrp="1"/>
          </p:cNvSpPr>
          <p:nvPr>
            <p:ph type="sldNum" sz="quarter" idx="12"/>
          </p:nvPr>
        </p:nvSpPr>
        <p:spPr/>
        <p:txBody>
          <a:bodyPr/>
          <a:lstStyle/>
          <a:p>
            <a:fld id="{AC099589-5762-4D55-9720-3123AE3F3FB3}" type="slidenum">
              <a:rPr lang="en-US" smtClean="0"/>
              <a:t>‹#›</a:t>
            </a:fld>
            <a:endParaRPr lang="en-US"/>
          </a:p>
        </p:txBody>
      </p:sp>
    </p:spTree>
    <p:extLst>
      <p:ext uri="{BB962C8B-B14F-4D97-AF65-F5344CB8AC3E}">
        <p14:creationId xmlns:p14="http://schemas.microsoft.com/office/powerpoint/2010/main" val="21077872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3A440-DDC1-4932-9FDE-1A1194E87BE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E3632B-BB98-4F13-8CAB-5092446D2A18}"/>
              </a:ext>
            </a:extLst>
          </p:cNvPr>
          <p:cNvSpPr>
            <a:spLocks noGrp="1"/>
          </p:cNvSpPr>
          <p:nvPr>
            <p:ph type="dt" sz="half" idx="10"/>
          </p:nvPr>
        </p:nvSpPr>
        <p:spPr/>
        <p:txBody>
          <a:bodyPr/>
          <a:lstStyle/>
          <a:p>
            <a:fld id="{E86060C8-3592-4519-84C3-59D0C5DEB494}" type="datetimeFigureOut">
              <a:rPr lang="en-US" smtClean="0"/>
              <a:t>2/5/2024</a:t>
            </a:fld>
            <a:endParaRPr lang="en-US"/>
          </a:p>
        </p:txBody>
      </p:sp>
      <p:sp>
        <p:nvSpPr>
          <p:cNvPr id="4" name="Footer Placeholder 3">
            <a:extLst>
              <a:ext uri="{FF2B5EF4-FFF2-40B4-BE49-F238E27FC236}">
                <a16:creationId xmlns:a16="http://schemas.microsoft.com/office/drawing/2014/main" id="{9A871733-7C87-48BF-9BFC-0113BE833DD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E86CC7C-43EC-4758-8ADB-FC2E3A013895}"/>
              </a:ext>
            </a:extLst>
          </p:cNvPr>
          <p:cNvSpPr>
            <a:spLocks noGrp="1"/>
          </p:cNvSpPr>
          <p:nvPr>
            <p:ph type="sldNum" sz="quarter" idx="12"/>
          </p:nvPr>
        </p:nvSpPr>
        <p:spPr/>
        <p:txBody>
          <a:bodyPr/>
          <a:lstStyle/>
          <a:p>
            <a:fld id="{AC099589-5762-4D55-9720-3123AE3F3FB3}" type="slidenum">
              <a:rPr lang="en-US" smtClean="0"/>
              <a:t>‹#›</a:t>
            </a:fld>
            <a:endParaRPr lang="en-US"/>
          </a:p>
        </p:txBody>
      </p:sp>
    </p:spTree>
    <p:extLst>
      <p:ext uri="{BB962C8B-B14F-4D97-AF65-F5344CB8AC3E}">
        <p14:creationId xmlns:p14="http://schemas.microsoft.com/office/powerpoint/2010/main" val="39608613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9973F0-CB46-49B9-96D4-AEA7F3C59392}"/>
              </a:ext>
            </a:extLst>
          </p:cNvPr>
          <p:cNvSpPr>
            <a:spLocks noGrp="1"/>
          </p:cNvSpPr>
          <p:nvPr>
            <p:ph type="dt" sz="half" idx="10"/>
          </p:nvPr>
        </p:nvSpPr>
        <p:spPr/>
        <p:txBody>
          <a:bodyPr/>
          <a:lstStyle/>
          <a:p>
            <a:fld id="{E86060C8-3592-4519-84C3-59D0C5DEB494}" type="datetimeFigureOut">
              <a:rPr lang="en-US" smtClean="0"/>
              <a:t>2/5/2024</a:t>
            </a:fld>
            <a:endParaRPr lang="en-US"/>
          </a:p>
        </p:txBody>
      </p:sp>
      <p:sp>
        <p:nvSpPr>
          <p:cNvPr id="3" name="Footer Placeholder 2">
            <a:extLst>
              <a:ext uri="{FF2B5EF4-FFF2-40B4-BE49-F238E27FC236}">
                <a16:creationId xmlns:a16="http://schemas.microsoft.com/office/drawing/2014/main" id="{F50D22BA-AD42-4053-BBDD-FBC3B455520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3C84ABD-18C9-42B2-A4FB-604CFC8E237D}"/>
              </a:ext>
            </a:extLst>
          </p:cNvPr>
          <p:cNvSpPr>
            <a:spLocks noGrp="1"/>
          </p:cNvSpPr>
          <p:nvPr>
            <p:ph type="sldNum" sz="quarter" idx="12"/>
          </p:nvPr>
        </p:nvSpPr>
        <p:spPr/>
        <p:txBody>
          <a:bodyPr/>
          <a:lstStyle/>
          <a:p>
            <a:fld id="{AC099589-5762-4D55-9720-3123AE3F3FB3}" type="slidenum">
              <a:rPr lang="en-US" smtClean="0"/>
              <a:t>‹#›</a:t>
            </a:fld>
            <a:endParaRPr lang="en-US"/>
          </a:p>
        </p:txBody>
      </p:sp>
    </p:spTree>
    <p:extLst>
      <p:ext uri="{BB962C8B-B14F-4D97-AF65-F5344CB8AC3E}">
        <p14:creationId xmlns:p14="http://schemas.microsoft.com/office/powerpoint/2010/main" val="40632989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288D6-323F-48EA-9708-9C2B6DEC2A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AC91FEE-89A6-4525-8622-7776DB176B2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287C61B-97A4-4588-B59A-C941500DCC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CE8D4B8-2BE0-4D9F-88C3-6D431B808912}"/>
              </a:ext>
            </a:extLst>
          </p:cNvPr>
          <p:cNvSpPr>
            <a:spLocks noGrp="1"/>
          </p:cNvSpPr>
          <p:nvPr>
            <p:ph type="dt" sz="half" idx="10"/>
          </p:nvPr>
        </p:nvSpPr>
        <p:spPr/>
        <p:txBody>
          <a:bodyPr/>
          <a:lstStyle/>
          <a:p>
            <a:fld id="{E86060C8-3592-4519-84C3-59D0C5DEB494}" type="datetimeFigureOut">
              <a:rPr lang="en-US" smtClean="0"/>
              <a:t>2/5/2024</a:t>
            </a:fld>
            <a:endParaRPr lang="en-US"/>
          </a:p>
        </p:txBody>
      </p:sp>
      <p:sp>
        <p:nvSpPr>
          <p:cNvPr id="6" name="Footer Placeholder 5">
            <a:extLst>
              <a:ext uri="{FF2B5EF4-FFF2-40B4-BE49-F238E27FC236}">
                <a16:creationId xmlns:a16="http://schemas.microsoft.com/office/drawing/2014/main" id="{FD71A1CD-4F84-4F1F-80D6-AAAAE3F77F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7A5C5E6-810B-4E29-AC61-EB68BE50433D}"/>
              </a:ext>
            </a:extLst>
          </p:cNvPr>
          <p:cNvSpPr>
            <a:spLocks noGrp="1"/>
          </p:cNvSpPr>
          <p:nvPr>
            <p:ph type="sldNum" sz="quarter" idx="12"/>
          </p:nvPr>
        </p:nvSpPr>
        <p:spPr/>
        <p:txBody>
          <a:bodyPr/>
          <a:lstStyle/>
          <a:p>
            <a:fld id="{AC099589-5762-4D55-9720-3123AE3F3FB3}" type="slidenum">
              <a:rPr lang="en-US" smtClean="0"/>
              <a:t>‹#›</a:t>
            </a:fld>
            <a:endParaRPr lang="en-US"/>
          </a:p>
        </p:txBody>
      </p:sp>
    </p:spTree>
    <p:extLst>
      <p:ext uri="{BB962C8B-B14F-4D97-AF65-F5344CB8AC3E}">
        <p14:creationId xmlns:p14="http://schemas.microsoft.com/office/powerpoint/2010/main" val="3293865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2C1C3-2CC7-4640-BDFE-96B1D84AF4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C10AFC0-2E50-413B-856C-A05FE76D179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88A4E6A-2B58-4072-804B-E02AFD0B7D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291145-0B47-49BB-B627-4DE06E28EA50}"/>
              </a:ext>
            </a:extLst>
          </p:cNvPr>
          <p:cNvSpPr>
            <a:spLocks noGrp="1"/>
          </p:cNvSpPr>
          <p:nvPr>
            <p:ph type="dt" sz="half" idx="10"/>
          </p:nvPr>
        </p:nvSpPr>
        <p:spPr/>
        <p:txBody>
          <a:bodyPr/>
          <a:lstStyle/>
          <a:p>
            <a:fld id="{E86060C8-3592-4519-84C3-59D0C5DEB494}" type="datetimeFigureOut">
              <a:rPr lang="en-US" smtClean="0"/>
              <a:t>2/5/2024</a:t>
            </a:fld>
            <a:endParaRPr lang="en-US"/>
          </a:p>
        </p:txBody>
      </p:sp>
      <p:sp>
        <p:nvSpPr>
          <p:cNvPr id="6" name="Footer Placeholder 5">
            <a:extLst>
              <a:ext uri="{FF2B5EF4-FFF2-40B4-BE49-F238E27FC236}">
                <a16:creationId xmlns:a16="http://schemas.microsoft.com/office/drawing/2014/main" id="{F47812B8-8490-4D09-8889-14F57DD303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CEE8D7-71F0-4C29-B9A1-CB2470FF312A}"/>
              </a:ext>
            </a:extLst>
          </p:cNvPr>
          <p:cNvSpPr>
            <a:spLocks noGrp="1"/>
          </p:cNvSpPr>
          <p:nvPr>
            <p:ph type="sldNum" sz="quarter" idx="12"/>
          </p:nvPr>
        </p:nvSpPr>
        <p:spPr/>
        <p:txBody>
          <a:bodyPr/>
          <a:lstStyle/>
          <a:p>
            <a:fld id="{AC099589-5762-4D55-9720-3123AE3F3FB3}" type="slidenum">
              <a:rPr lang="en-US" smtClean="0"/>
              <a:t>‹#›</a:t>
            </a:fld>
            <a:endParaRPr lang="en-US"/>
          </a:p>
        </p:txBody>
      </p:sp>
    </p:spTree>
    <p:extLst>
      <p:ext uri="{BB962C8B-B14F-4D97-AF65-F5344CB8AC3E}">
        <p14:creationId xmlns:p14="http://schemas.microsoft.com/office/powerpoint/2010/main" val="2693570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2686CBD-5659-4B7F-B574-3674C340AE5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00E3197-8A81-4BE9-A48E-67ED4830A3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9F3C00-54AE-45B5-B540-1C368B99D32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6060C8-3592-4519-84C3-59D0C5DEB494}" type="datetimeFigureOut">
              <a:rPr lang="en-US" smtClean="0"/>
              <a:t>2/5/2024</a:t>
            </a:fld>
            <a:endParaRPr lang="en-US"/>
          </a:p>
        </p:txBody>
      </p:sp>
      <p:sp>
        <p:nvSpPr>
          <p:cNvPr id="5" name="Footer Placeholder 4">
            <a:extLst>
              <a:ext uri="{FF2B5EF4-FFF2-40B4-BE49-F238E27FC236}">
                <a16:creationId xmlns:a16="http://schemas.microsoft.com/office/drawing/2014/main" id="{2A2E3575-77C6-4E3B-B78D-59471B5B911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87478FC-5971-4325-8153-4FD3C44EE9E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099589-5762-4D55-9720-3123AE3F3FB3}" type="slidenum">
              <a:rPr lang="en-US" smtClean="0"/>
              <a:t>‹#›</a:t>
            </a:fld>
            <a:endParaRPr lang="en-US"/>
          </a:p>
        </p:txBody>
      </p:sp>
    </p:spTree>
    <p:extLst>
      <p:ext uri="{BB962C8B-B14F-4D97-AF65-F5344CB8AC3E}">
        <p14:creationId xmlns:p14="http://schemas.microsoft.com/office/powerpoint/2010/main" val="38573982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3C76632D-FFDD-4DD4-B11F-E5401BA78B60}"/>
              </a:ext>
            </a:extLst>
          </p:cNvPr>
          <p:cNvSpPr/>
          <p:nvPr/>
        </p:nvSpPr>
        <p:spPr>
          <a:xfrm>
            <a:off x="4419977" y="46540"/>
            <a:ext cx="1183909" cy="221380"/>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ln w="0"/>
                <a:solidFill>
                  <a:schemeClr val="tx1"/>
                </a:solidFill>
                <a:effectLst>
                  <a:outerShdw blurRad="38100" dist="19050" dir="2700000" algn="tl" rotWithShape="0">
                    <a:schemeClr val="dk1">
                      <a:alpha val="40000"/>
                    </a:schemeClr>
                  </a:outerShdw>
                </a:effectLst>
              </a:rPr>
              <a:t>START</a:t>
            </a:r>
          </a:p>
        </p:txBody>
      </p:sp>
      <p:sp>
        <p:nvSpPr>
          <p:cNvPr id="52" name="Flowchart: Decision 51">
            <a:extLst>
              <a:ext uri="{FF2B5EF4-FFF2-40B4-BE49-F238E27FC236}">
                <a16:creationId xmlns:a16="http://schemas.microsoft.com/office/drawing/2014/main" id="{16E105E1-4E23-49FD-8604-FDE2C6B1FA78}"/>
              </a:ext>
            </a:extLst>
          </p:cNvPr>
          <p:cNvSpPr/>
          <p:nvPr/>
        </p:nvSpPr>
        <p:spPr>
          <a:xfrm>
            <a:off x="4631738" y="580326"/>
            <a:ext cx="760399" cy="465621"/>
          </a:xfrm>
          <a:prstGeom prst="flowChartDecision">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rPr>
              <a:t>1</a:t>
            </a:r>
          </a:p>
        </p:txBody>
      </p:sp>
      <p:sp>
        <p:nvSpPr>
          <p:cNvPr id="54" name="Flowchart: Decision 53">
            <a:extLst>
              <a:ext uri="{FF2B5EF4-FFF2-40B4-BE49-F238E27FC236}">
                <a16:creationId xmlns:a16="http://schemas.microsoft.com/office/drawing/2014/main" id="{FBE65DF7-1B78-4F99-96CD-CDE1477643BE}"/>
              </a:ext>
            </a:extLst>
          </p:cNvPr>
          <p:cNvSpPr/>
          <p:nvPr/>
        </p:nvSpPr>
        <p:spPr>
          <a:xfrm>
            <a:off x="4631738" y="1367009"/>
            <a:ext cx="760399" cy="465621"/>
          </a:xfrm>
          <a:prstGeom prst="flowChartDecision">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rPr>
              <a:t>2</a:t>
            </a:r>
          </a:p>
        </p:txBody>
      </p:sp>
      <p:sp>
        <p:nvSpPr>
          <p:cNvPr id="72" name="Flowchart: Decision 71">
            <a:extLst>
              <a:ext uri="{FF2B5EF4-FFF2-40B4-BE49-F238E27FC236}">
                <a16:creationId xmlns:a16="http://schemas.microsoft.com/office/drawing/2014/main" id="{37C3DDCD-2373-4D04-9076-B92F6EDA3C57}"/>
              </a:ext>
            </a:extLst>
          </p:cNvPr>
          <p:cNvSpPr/>
          <p:nvPr/>
        </p:nvSpPr>
        <p:spPr>
          <a:xfrm>
            <a:off x="3222857" y="4503099"/>
            <a:ext cx="760399" cy="465621"/>
          </a:xfrm>
          <a:prstGeom prst="flowChartDecision">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rPr>
              <a:t>5</a:t>
            </a:r>
          </a:p>
        </p:txBody>
      </p:sp>
      <p:sp>
        <p:nvSpPr>
          <p:cNvPr id="74" name="Flowchart: Decision 73">
            <a:extLst>
              <a:ext uri="{FF2B5EF4-FFF2-40B4-BE49-F238E27FC236}">
                <a16:creationId xmlns:a16="http://schemas.microsoft.com/office/drawing/2014/main" id="{97A6C012-36D4-40B9-9A95-F68CF5488EE2}"/>
              </a:ext>
            </a:extLst>
          </p:cNvPr>
          <p:cNvSpPr/>
          <p:nvPr/>
        </p:nvSpPr>
        <p:spPr>
          <a:xfrm>
            <a:off x="4631738" y="2236062"/>
            <a:ext cx="760399" cy="465621"/>
          </a:xfrm>
          <a:prstGeom prst="flowChartDecision">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rPr>
              <a:t>3</a:t>
            </a:r>
          </a:p>
        </p:txBody>
      </p:sp>
      <p:sp>
        <p:nvSpPr>
          <p:cNvPr id="75" name="Flowchart: Decision 74">
            <a:extLst>
              <a:ext uri="{FF2B5EF4-FFF2-40B4-BE49-F238E27FC236}">
                <a16:creationId xmlns:a16="http://schemas.microsoft.com/office/drawing/2014/main" id="{92D03458-4135-4258-8EC2-F850A96C493E}"/>
              </a:ext>
            </a:extLst>
          </p:cNvPr>
          <p:cNvSpPr/>
          <p:nvPr/>
        </p:nvSpPr>
        <p:spPr>
          <a:xfrm>
            <a:off x="3222857" y="2236062"/>
            <a:ext cx="760399" cy="465621"/>
          </a:xfrm>
          <a:prstGeom prst="flowChartDecision">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rPr>
              <a:t>4</a:t>
            </a:r>
          </a:p>
        </p:txBody>
      </p:sp>
      <p:sp>
        <p:nvSpPr>
          <p:cNvPr id="77" name="Flowchart: Decision 76">
            <a:extLst>
              <a:ext uri="{FF2B5EF4-FFF2-40B4-BE49-F238E27FC236}">
                <a16:creationId xmlns:a16="http://schemas.microsoft.com/office/drawing/2014/main" id="{4963CB49-E2FB-482B-98E4-EEEDA0760F3D}"/>
              </a:ext>
            </a:extLst>
          </p:cNvPr>
          <p:cNvSpPr/>
          <p:nvPr/>
        </p:nvSpPr>
        <p:spPr>
          <a:xfrm>
            <a:off x="1979566" y="2236062"/>
            <a:ext cx="760399" cy="465621"/>
          </a:xfrm>
          <a:prstGeom prst="flowChartDecision">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rPr>
              <a:t>7</a:t>
            </a:r>
          </a:p>
        </p:txBody>
      </p:sp>
      <p:sp>
        <p:nvSpPr>
          <p:cNvPr id="78" name="Flowchart: Decision 77">
            <a:extLst>
              <a:ext uri="{FF2B5EF4-FFF2-40B4-BE49-F238E27FC236}">
                <a16:creationId xmlns:a16="http://schemas.microsoft.com/office/drawing/2014/main" id="{5F948D11-EB73-405A-B852-519FB5074185}"/>
              </a:ext>
            </a:extLst>
          </p:cNvPr>
          <p:cNvSpPr/>
          <p:nvPr/>
        </p:nvSpPr>
        <p:spPr>
          <a:xfrm>
            <a:off x="894926" y="2236061"/>
            <a:ext cx="760399" cy="465621"/>
          </a:xfrm>
          <a:prstGeom prst="flowChartDecision">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rPr>
              <a:t>8</a:t>
            </a:r>
          </a:p>
        </p:txBody>
      </p:sp>
      <p:sp>
        <p:nvSpPr>
          <p:cNvPr id="83" name="Rectangle: Rounded Corners 82">
            <a:extLst>
              <a:ext uri="{FF2B5EF4-FFF2-40B4-BE49-F238E27FC236}">
                <a16:creationId xmlns:a16="http://schemas.microsoft.com/office/drawing/2014/main" id="{235EA878-21DC-4E50-ABCA-429903E9A92B}"/>
              </a:ext>
            </a:extLst>
          </p:cNvPr>
          <p:cNvSpPr/>
          <p:nvPr/>
        </p:nvSpPr>
        <p:spPr>
          <a:xfrm>
            <a:off x="1452311" y="4633113"/>
            <a:ext cx="1280158" cy="241448"/>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rPr>
              <a:t>MODERATE-SEVERE</a:t>
            </a:r>
          </a:p>
        </p:txBody>
      </p:sp>
      <p:sp>
        <p:nvSpPr>
          <p:cNvPr id="87" name="Rectangle: Rounded Corners 86">
            <a:extLst>
              <a:ext uri="{FF2B5EF4-FFF2-40B4-BE49-F238E27FC236}">
                <a16:creationId xmlns:a16="http://schemas.microsoft.com/office/drawing/2014/main" id="{69D5FFFF-1BB3-4327-A434-404776D99832}"/>
              </a:ext>
            </a:extLst>
          </p:cNvPr>
          <p:cNvSpPr/>
          <p:nvPr/>
        </p:nvSpPr>
        <p:spPr>
          <a:xfrm>
            <a:off x="2992624" y="6369206"/>
            <a:ext cx="1280158" cy="241448"/>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rPr>
              <a:t>MODERATE</a:t>
            </a:r>
          </a:p>
        </p:txBody>
      </p:sp>
      <p:sp>
        <p:nvSpPr>
          <p:cNvPr id="89" name="Flowchart: Decision 88">
            <a:extLst>
              <a:ext uri="{FF2B5EF4-FFF2-40B4-BE49-F238E27FC236}">
                <a16:creationId xmlns:a16="http://schemas.microsoft.com/office/drawing/2014/main" id="{860A9734-10FA-4497-A199-AC828D84D5F2}"/>
              </a:ext>
            </a:extLst>
          </p:cNvPr>
          <p:cNvSpPr/>
          <p:nvPr/>
        </p:nvSpPr>
        <p:spPr>
          <a:xfrm>
            <a:off x="4631737" y="3304518"/>
            <a:ext cx="760399" cy="465621"/>
          </a:xfrm>
          <a:prstGeom prst="flowChartDecision">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rPr>
              <a:t>9</a:t>
            </a:r>
          </a:p>
        </p:txBody>
      </p:sp>
      <p:sp>
        <p:nvSpPr>
          <p:cNvPr id="90" name="Flowchart: Decision 89">
            <a:extLst>
              <a:ext uri="{FF2B5EF4-FFF2-40B4-BE49-F238E27FC236}">
                <a16:creationId xmlns:a16="http://schemas.microsoft.com/office/drawing/2014/main" id="{EF2C3F9E-C512-4C0E-851E-E83D944F0A30}"/>
              </a:ext>
            </a:extLst>
          </p:cNvPr>
          <p:cNvSpPr/>
          <p:nvPr/>
        </p:nvSpPr>
        <p:spPr>
          <a:xfrm>
            <a:off x="7243763" y="3304518"/>
            <a:ext cx="760399" cy="465621"/>
          </a:xfrm>
          <a:prstGeom prst="flowChartDecision">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rPr>
              <a:t>10</a:t>
            </a:r>
          </a:p>
        </p:txBody>
      </p:sp>
      <p:sp>
        <p:nvSpPr>
          <p:cNvPr id="93" name="Flowchart: Decision 92">
            <a:extLst>
              <a:ext uri="{FF2B5EF4-FFF2-40B4-BE49-F238E27FC236}">
                <a16:creationId xmlns:a16="http://schemas.microsoft.com/office/drawing/2014/main" id="{97CE400C-712F-4E3B-A0B5-74B265532F19}"/>
              </a:ext>
            </a:extLst>
          </p:cNvPr>
          <p:cNvSpPr/>
          <p:nvPr/>
        </p:nvSpPr>
        <p:spPr>
          <a:xfrm>
            <a:off x="4631736" y="4382377"/>
            <a:ext cx="760399" cy="465621"/>
          </a:xfrm>
          <a:prstGeom prst="flowChartDecision">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rPr>
              <a:t>11</a:t>
            </a:r>
          </a:p>
        </p:txBody>
      </p:sp>
      <p:sp>
        <p:nvSpPr>
          <p:cNvPr id="95" name="Rectangle: Rounded Corners 94">
            <a:extLst>
              <a:ext uri="{FF2B5EF4-FFF2-40B4-BE49-F238E27FC236}">
                <a16:creationId xmlns:a16="http://schemas.microsoft.com/office/drawing/2014/main" id="{21D93F42-DCA8-44CB-9342-159A18DDCE69}"/>
              </a:ext>
            </a:extLst>
          </p:cNvPr>
          <p:cNvSpPr/>
          <p:nvPr/>
        </p:nvSpPr>
        <p:spPr>
          <a:xfrm>
            <a:off x="6254348" y="4513177"/>
            <a:ext cx="1554597" cy="227755"/>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rPr>
              <a:t>MODERATE-SEVERE</a:t>
            </a:r>
          </a:p>
        </p:txBody>
      </p:sp>
      <p:sp>
        <p:nvSpPr>
          <p:cNvPr id="96" name="Rectangle: Rounded Corners 95">
            <a:extLst>
              <a:ext uri="{FF2B5EF4-FFF2-40B4-BE49-F238E27FC236}">
                <a16:creationId xmlns:a16="http://schemas.microsoft.com/office/drawing/2014/main" id="{FB61E63D-8D25-44BF-9E98-CB35939BCACE}"/>
              </a:ext>
            </a:extLst>
          </p:cNvPr>
          <p:cNvSpPr/>
          <p:nvPr/>
        </p:nvSpPr>
        <p:spPr>
          <a:xfrm>
            <a:off x="1719686" y="3550992"/>
            <a:ext cx="1280158" cy="241448"/>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rPr>
              <a:t>SEVERE</a:t>
            </a:r>
          </a:p>
        </p:txBody>
      </p:sp>
      <p:sp>
        <p:nvSpPr>
          <p:cNvPr id="97" name="Rectangle: Rounded Corners 96">
            <a:extLst>
              <a:ext uri="{FF2B5EF4-FFF2-40B4-BE49-F238E27FC236}">
                <a16:creationId xmlns:a16="http://schemas.microsoft.com/office/drawing/2014/main" id="{8EC3E6DC-3BFA-45B4-9D0B-A779027129B4}"/>
              </a:ext>
            </a:extLst>
          </p:cNvPr>
          <p:cNvSpPr/>
          <p:nvPr/>
        </p:nvSpPr>
        <p:spPr>
          <a:xfrm>
            <a:off x="635046" y="3183794"/>
            <a:ext cx="1280158" cy="241448"/>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rPr>
              <a:t>NOT APPLICABLE</a:t>
            </a:r>
          </a:p>
        </p:txBody>
      </p:sp>
      <p:sp>
        <p:nvSpPr>
          <p:cNvPr id="98" name="Rectangle: Rounded Corners 97">
            <a:extLst>
              <a:ext uri="{FF2B5EF4-FFF2-40B4-BE49-F238E27FC236}">
                <a16:creationId xmlns:a16="http://schemas.microsoft.com/office/drawing/2014/main" id="{BC973F6F-1120-46A7-AFF3-8C7B65108C60}"/>
              </a:ext>
            </a:extLst>
          </p:cNvPr>
          <p:cNvSpPr/>
          <p:nvPr/>
        </p:nvSpPr>
        <p:spPr>
          <a:xfrm>
            <a:off x="699408" y="1569929"/>
            <a:ext cx="1280158" cy="241448"/>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rPr>
              <a:t>INDETERMINATE</a:t>
            </a:r>
          </a:p>
        </p:txBody>
      </p:sp>
      <p:cxnSp>
        <p:nvCxnSpPr>
          <p:cNvPr id="99" name="Straight Arrow Connector 98">
            <a:extLst>
              <a:ext uri="{FF2B5EF4-FFF2-40B4-BE49-F238E27FC236}">
                <a16:creationId xmlns:a16="http://schemas.microsoft.com/office/drawing/2014/main" id="{3EE3C705-690E-4A4C-A0D2-CEC960CD4EF3}"/>
              </a:ext>
            </a:extLst>
          </p:cNvPr>
          <p:cNvCxnSpPr>
            <a:cxnSpLocks/>
            <a:endCxn id="52" idx="0"/>
          </p:cNvCxnSpPr>
          <p:nvPr/>
        </p:nvCxnSpPr>
        <p:spPr>
          <a:xfrm>
            <a:off x="5011937" y="289150"/>
            <a:ext cx="1" cy="2911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7F6E6CAC-C1F9-47AB-BDFC-8E8C80128062}"/>
              </a:ext>
            </a:extLst>
          </p:cNvPr>
          <p:cNvCxnSpPr>
            <a:cxnSpLocks/>
            <a:endCxn id="54" idx="0"/>
          </p:cNvCxnSpPr>
          <p:nvPr/>
        </p:nvCxnSpPr>
        <p:spPr>
          <a:xfrm>
            <a:off x="5011935" y="1045947"/>
            <a:ext cx="3" cy="3210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B9F1782E-231E-4959-92D6-D41CD7B1A60B}"/>
              </a:ext>
            </a:extLst>
          </p:cNvPr>
          <p:cNvCxnSpPr>
            <a:cxnSpLocks/>
            <a:endCxn id="74" idx="0"/>
          </p:cNvCxnSpPr>
          <p:nvPr/>
        </p:nvCxnSpPr>
        <p:spPr>
          <a:xfrm>
            <a:off x="5011934" y="1824256"/>
            <a:ext cx="4" cy="4118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0B6A68EA-0C62-4F65-9604-849005466B7E}"/>
              </a:ext>
            </a:extLst>
          </p:cNvPr>
          <p:cNvCxnSpPr>
            <a:cxnSpLocks/>
            <a:endCxn id="89" idx="0"/>
          </p:cNvCxnSpPr>
          <p:nvPr/>
        </p:nvCxnSpPr>
        <p:spPr>
          <a:xfrm>
            <a:off x="5011933" y="2692280"/>
            <a:ext cx="4" cy="6122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F58A340D-46C0-4A57-BB38-BDB71294C674}"/>
              </a:ext>
            </a:extLst>
          </p:cNvPr>
          <p:cNvCxnSpPr>
            <a:cxnSpLocks/>
            <a:endCxn id="93" idx="0"/>
          </p:cNvCxnSpPr>
          <p:nvPr/>
        </p:nvCxnSpPr>
        <p:spPr>
          <a:xfrm>
            <a:off x="5011932" y="3785082"/>
            <a:ext cx="4" cy="5972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B2233661-CAE9-4DD4-A9E8-C3DC4FEF43F0}"/>
              </a:ext>
            </a:extLst>
          </p:cNvPr>
          <p:cNvCxnSpPr>
            <a:cxnSpLocks/>
          </p:cNvCxnSpPr>
          <p:nvPr/>
        </p:nvCxnSpPr>
        <p:spPr>
          <a:xfrm>
            <a:off x="5392135" y="3537328"/>
            <a:ext cx="18596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a:extLst>
              <a:ext uri="{FF2B5EF4-FFF2-40B4-BE49-F238E27FC236}">
                <a16:creationId xmlns:a16="http://schemas.microsoft.com/office/drawing/2014/main" id="{760CA445-0A5B-4FEA-A4E1-818A3030CEE3}"/>
              </a:ext>
            </a:extLst>
          </p:cNvPr>
          <p:cNvCxnSpPr>
            <a:cxnSpLocks/>
            <a:endCxn id="96" idx="0"/>
          </p:cNvCxnSpPr>
          <p:nvPr/>
        </p:nvCxnSpPr>
        <p:spPr>
          <a:xfrm>
            <a:off x="2359761" y="2692280"/>
            <a:ext cx="4" cy="8587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id="{164D99B1-63C6-440B-A194-1C1BA14BC074}"/>
              </a:ext>
            </a:extLst>
          </p:cNvPr>
          <p:cNvCxnSpPr>
            <a:cxnSpLocks/>
          </p:cNvCxnSpPr>
          <p:nvPr/>
        </p:nvCxnSpPr>
        <p:spPr>
          <a:xfrm>
            <a:off x="1279716" y="2701682"/>
            <a:ext cx="0" cy="4939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a:extLst>
              <a:ext uri="{FF2B5EF4-FFF2-40B4-BE49-F238E27FC236}">
                <a16:creationId xmlns:a16="http://schemas.microsoft.com/office/drawing/2014/main" id="{060BDAAC-FF8B-4019-85F4-5110A1BEE96F}"/>
              </a:ext>
            </a:extLst>
          </p:cNvPr>
          <p:cNvCxnSpPr>
            <a:cxnSpLocks/>
          </p:cNvCxnSpPr>
          <p:nvPr/>
        </p:nvCxnSpPr>
        <p:spPr>
          <a:xfrm flipV="1">
            <a:off x="1275125" y="1824256"/>
            <a:ext cx="0" cy="4034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a:extLst>
              <a:ext uri="{FF2B5EF4-FFF2-40B4-BE49-F238E27FC236}">
                <a16:creationId xmlns:a16="http://schemas.microsoft.com/office/drawing/2014/main" id="{60287FE9-A639-484E-AB6E-266CE640CE33}"/>
              </a:ext>
            </a:extLst>
          </p:cNvPr>
          <p:cNvCxnSpPr>
            <a:cxnSpLocks/>
          </p:cNvCxnSpPr>
          <p:nvPr/>
        </p:nvCxnSpPr>
        <p:spPr>
          <a:xfrm>
            <a:off x="3606256" y="4968720"/>
            <a:ext cx="0" cy="5916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a:extLst>
              <a:ext uri="{FF2B5EF4-FFF2-40B4-BE49-F238E27FC236}">
                <a16:creationId xmlns:a16="http://schemas.microsoft.com/office/drawing/2014/main" id="{3E78096C-92BD-42D7-9D8E-37DF4C3B192F}"/>
              </a:ext>
            </a:extLst>
          </p:cNvPr>
          <p:cNvCxnSpPr>
            <a:cxnSpLocks/>
          </p:cNvCxnSpPr>
          <p:nvPr/>
        </p:nvCxnSpPr>
        <p:spPr>
          <a:xfrm flipV="1">
            <a:off x="8008119" y="3521386"/>
            <a:ext cx="803690" cy="136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3" name="Rectangle: Rounded Corners 112">
            <a:extLst>
              <a:ext uri="{FF2B5EF4-FFF2-40B4-BE49-F238E27FC236}">
                <a16:creationId xmlns:a16="http://schemas.microsoft.com/office/drawing/2014/main" id="{8322E056-2D82-468E-888A-8C6D0AA15BC5}"/>
              </a:ext>
            </a:extLst>
          </p:cNvPr>
          <p:cNvSpPr/>
          <p:nvPr/>
        </p:nvSpPr>
        <p:spPr>
          <a:xfrm>
            <a:off x="8811809" y="3407494"/>
            <a:ext cx="1280158" cy="241448"/>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rPr>
              <a:t>SEVERE</a:t>
            </a:r>
          </a:p>
        </p:txBody>
      </p:sp>
      <p:sp>
        <p:nvSpPr>
          <p:cNvPr id="114" name="Rectangle: Rounded Corners 113">
            <a:extLst>
              <a:ext uri="{FF2B5EF4-FFF2-40B4-BE49-F238E27FC236}">
                <a16:creationId xmlns:a16="http://schemas.microsoft.com/office/drawing/2014/main" id="{9F91FA66-B5F7-4F2C-91A9-40DBED224347}"/>
              </a:ext>
            </a:extLst>
          </p:cNvPr>
          <p:cNvSpPr/>
          <p:nvPr/>
        </p:nvSpPr>
        <p:spPr>
          <a:xfrm>
            <a:off x="6989928" y="2569165"/>
            <a:ext cx="1280158" cy="241448"/>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rPr>
              <a:t>MILD</a:t>
            </a:r>
          </a:p>
        </p:txBody>
      </p:sp>
      <p:cxnSp>
        <p:nvCxnSpPr>
          <p:cNvPr id="115" name="Straight Arrow Connector 114">
            <a:extLst>
              <a:ext uri="{FF2B5EF4-FFF2-40B4-BE49-F238E27FC236}">
                <a16:creationId xmlns:a16="http://schemas.microsoft.com/office/drawing/2014/main" id="{1D7CB192-3FF8-4DB7-A58C-3BBC0F558BC0}"/>
              </a:ext>
            </a:extLst>
          </p:cNvPr>
          <p:cNvCxnSpPr>
            <a:cxnSpLocks/>
            <a:endCxn id="114" idx="2"/>
          </p:cNvCxnSpPr>
          <p:nvPr/>
        </p:nvCxnSpPr>
        <p:spPr>
          <a:xfrm flipV="1">
            <a:off x="7623962" y="2810613"/>
            <a:ext cx="6045" cy="4939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id="{736CEC55-BE03-4DF9-8823-CADBC7843EF7}"/>
              </a:ext>
            </a:extLst>
          </p:cNvPr>
          <p:cNvCxnSpPr>
            <a:cxnSpLocks/>
            <a:endCxn id="75" idx="3"/>
          </p:cNvCxnSpPr>
          <p:nvPr/>
        </p:nvCxnSpPr>
        <p:spPr>
          <a:xfrm flipH="1">
            <a:off x="3983256" y="2468871"/>
            <a:ext cx="651230"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E36FB115-5B2B-4D33-A668-ECCCFE5B5F3E}"/>
              </a:ext>
            </a:extLst>
          </p:cNvPr>
          <p:cNvCxnSpPr>
            <a:cxnSpLocks/>
            <a:endCxn id="77" idx="3"/>
          </p:cNvCxnSpPr>
          <p:nvPr/>
        </p:nvCxnSpPr>
        <p:spPr>
          <a:xfrm flipH="1" flipV="1">
            <a:off x="2739965" y="2468873"/>
            <a:ext cx="473280" cy="116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B9C7F32C-B52F-471A-A8FF-11DAD1F5DBB0}"/>
              </a:ext>
            </a:extLst>
          </p:cNvPr>
          <p:cNvCxnSpPr>
            <a:cxnSpLocks/>
          </p:cNvCxnSpPr>
          <p:nvPr/>
        </p:nvCxnSpPr>
        <p:spPr>
          <a:xfrm flipH="1" flipV="1">
            <a:off x="1643354" y="2457171"/>
            <a:ext cx="326600" cy="11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9" name="Rectangle: Rounded Corners 118">
            <a:extLst>
              <a:ext uri="{FF2B5EF4-FFF2-40B4-BE49-F238E27FC236}">
                <a16:creationId xmlns:a16="http://schemas.microsoft.com/office/drawing/2014/main" id="{22B583B0-6986-4C16-AC65-F8C70FE179B3}"/>
              </a:ext>
            </a:extLst>
          </p:cNvPr>
          <p:cNvSpPr/>
          <p:nvPr/>
        </p:nvSpPr>
        <p:spPr>
          <a:xfrm>
            <a:off x="3063628" y="1479095"/>
            <a:ext cx="1280158" cy="241448"/>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rPr>
              <a:t>NOT APPLICABLE</a:t>
            </a:r>
          </a:p>
        </p:txBody>
      </p:sp>
      <p:cxnSp>
        <p:nvCxnSpPr>
          <p:cNvPr id="120" name="Straight Arrow Connector 119">
            <a:extLst>
              <a:ext uri="{FF2B5EF4-FFF2-40B4-BE49-F238E27FC236}">
                <a16:creationId xmlns:a16="http://schemas.microsoft.com/office/drawing/2014/main" id="{657B8BF9-E07F-447A-A361-443FF681DD1C}"/>
              </a:ext>
            </a:extLst>
          </p:cNvPr>
          <p:cNvCxnSpPr>
            <a:cxnSpLocks/>
            <a:endCxn id="119" idx="3"/>
          </p:cNvCxnSpPr>
          <p:nvPr/>
        </p:nvCxnSpPr>
        <p:spPr>
          <a:xfrm flipH="1" flipV="1">
            <a:off x="4343786" y="1599819"/>
            <a:ext cx="287950" cy="12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7" name="TextBox 126">
            <a:extLst>
              <a:ext uri="{FF2B5EF4-FFF2-40B4-BE49-F238E27FC236}">
                <a16:creationId xmlns:a16="http://schemas.microsoft.com/office/drawing/2014/main" id="{9B82411C-4C5E-49C1-B962-89C322B8153B}"/>
              </a:ext>
            </a:extLst>
          </p:cNvPr>
          <p:cNvSpPr txBox="1"/>
          <p:nvPr/>
        </p:nvSpPr>
        <p:spPr>
          <a:xfrm>
            <a:off x="4390735" y="2181424"/>
            <a:ext cx="330495" cy="246221"/>
          </a:xfrm>
          <a:prstGeom prst="rect">
            <a:avLst/>
          </a:prstGeom>
          <a:noFill/>
        </p:spPr>
        <p:txBody>
          <a:bodyPr wrap="square" rtlCol="0">
            <a:spAutoFit/>
          </a:bodyPr>
          <a:lstStyle/>
          <a:p>
            <a:r>
              <a:rPr lang="en-US" sz="1000" b="1" dirty="0"/>
              <a:t>N</a:t>
            </a:r>
          </a:p>
        </p:txBody>
      </p:sp>
      <p:sp>
        <p:nvSpPr>
          <p:cNvPr id="133" name="TextBox 132">
            <a:extLst>
              <a:ext uri="{FF2B5EF4-FFF2-40B4-BE49-F238E27FC236}">
                <a16:creationId xmlns:a16="http://schemas.microsoft.com/office/drawing/2014/main" id="{58D9250A-142E-4D70-AF22-7D2EA02615FF}"/>
              </a:ext>
            </a:extLst>
          </p:cNvPr>
          <p:cNvSpPr txBox="1"/>
          <p:nvPr/>
        </p:nvSpPr>
        <p:spPr>
          <a:xfrm>
            <a:off x="2992624" y="2174302"/>
            <a:ext cx="330495" cy="246221"/>
          </a:xfrm>
          <a:prstGeom prst="rect">
            <a:avLst/>
          </a:prstGeom>
          <a:noFill/>
        </p:spPr>
        <p:txBody>
          <a:bodyPr wrap="square" rtlCol="0">
            <a:spAutoFit/>
          </a:bodyPr>
          <a:lstStyle/>
          <a:p>
            <a:r>
              <a:rPr lang="en-US" sz="1000" b="1" dirty="0"/>
              <a:t>N</a:t>
            </a:r>
          </a:p>
        </p:txBody>
      </p:sp>
      <p:cxnSp>
        <p:nvCxnSpPr>
          <p:cNvPr id="144" name="Straight Arrow Connector 143">
            <a:extLst>
              <a:ext uri="{FF2B5EF4-FFF2-40B4-BE49-F238E27FC236}">
                <a16:creationId xmlns:a16="http://schemas.microsoft.com/office/drawing/2014/main" id="{3A828309-64D7-4AA1-801B-FAB94D3424DE}"/>
              </a:ext>
            </a:extLst>
          </p:cNvPr>
          <p:cNvCxnSpPr>
            <a:cxnSpLocks/>
          </p:cNvCxnSpPr>
          <p:nvPr/>
        </p:nvCxnSpPr>
        <p:spPr>
          <a:xfrm>
            <a:off x="3603052" y="2701682"/>
            <a:ext cx="0" cy="17927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6" name="Flowchart: Decision 145">
            <a:extLst>
              <a:ext uri="{FF2B5EF4-FFF2-40B4-BE49-F238E27FC236}">
                <a16:creationId xmlns:a16="http://schemas.microsoft.com/office/drawing/2014/main" id="{CF3A8F78-7660-433E-B704-A8561AD38A6F}"/>
              </a:ext>
            </a:extLst>
          </p:cNvPr>
          <p:cNvSpPr/>
          <p:nvPr/>
        </p:nvSpPr>
        <p:spPr>
          <a:xfrm>
            <a:off x="3222857" y="5561037"/>
            <a:ext cx="760399" cy="465621"/>
          </a:xfrm>
          <a:prstGeom prst="flowChartDecision">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rPr>
              <a:t>6</a:t>
            </a:r>
          </a:p>
        </p:txBody>
      </p:sp>
      <p:sp>
        <p:nvSpPr>
          <p:cNvPr id="147" name="Rectangle: Rounded Corners 146">
            <a:extLst>
              <a:ext uri="{FF2B5EF4-FFF2-40B4-BE49-F238E27FC236}">
                <a16:creationId xmlns:a16="http://schemas.microsoft.com/office/drawing/2014/main" id="{F8E6FF28-B886-491C-86E2-FE164F6CD238}"/>
              </a:ext>
            </a:extLst>
          </p:cNvPr>
          <p:cNvSpPr/>
          <p:nvPr/>
        </p:nvSpPr>
        <p:spPr>
          <a:xfrm>
            <a:off x="1226483" y="5676281"/>
            <a:ext cx="1280158" cy="241448"/>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rPr>
              <a:t>MODERATE</a:t>
            </a:r>
          </a:p>
        </p:txBody>
      </p:sp>
      <p:cxnSp>
        <p:nvCxnSpPr>
          <p:cNvPr id="148" name="Straight Arrow Connector 147">
            <a:extLst>
              <a:ext uri="{FF2B5EF4-FFF2-40B4-BE49-F238E27FC236}">
                <a16:creationId xmlns:a16="http://schemas.microsoft.com/office/drawing/2014/main" id="{1AF361CD-60A6-4C5C-8E68-CFE49E873701}"/>
              </a:ext>
            </a:extLst>
          </p:cNvPr>
          <p:cNvCxnSpPr>
            <a:cxnSpLocks/>
            <a:endCxn id="83" idx="3"/>
          </p:cNvCxnSpPr>
          <p:nvPr/>
        </p:nvCxnSpPr>
        <p:spPr>
          <a:xfrm flipH="1">
            <a:off x="2732469" y="4735909"/>
            <a:ext cx="493148" cy="179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1" name="Straight Arrow Connector 150">
            <a:extLst>
              <a:ext uri="{FF2B5EF4-FFF2-40B4-BE49-F238E27FC236}">
                <a16:creationId xmlns:a16="http://schemas.microsoft.com/office/drawing/2014/main" id="{727C9FE7-99B8-42BC-A552-5DD0153C0FEE}"/>
              </a:ext>
            </a:extLst>
          </p:cNvPr>
          <p:cNvCxnSpPr>
            <a:cxnSpLocks/>
            <a:stCxn id="146" idx="1"/>
          </p:cNvCxnSpPr>
          <p:nvPr/>
        </p:nvCxnSpPr>
        <p:spPr>
          <a:xfrm flipH="1">
            <a:off x="2506641" y="5793848"/>
            <a:ext cx="71621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3" name="Straight Arrow Connector 152">
            <a:extLst>
              <a:ext uri="{FF2B5EF4-FFF2-40B4-BE49-F238E27FC236}">
                <a16:creationId xmlns:a16="http://schemas.microsoft.com/office/drawing/2014/main" id="{4528BF8E-72B3-43D6-95F3-E905D1456655}"/>
              </a:ext>
            </a:extLst>
          </p:cNvPr>
          <p:cNvCxnSpPr>
            <a:cxnSpLocks/>
          </p:cNvCxnSpPr>
          <p:nvPr/>
        </p:nvCxnSpPr>
        <p:spPr>
          <a:xfrm>
            <a:off x="3604236" y="6026658"/>
            <a:ext cx="6422" cy="3425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1" name="TextBox 160">
            <a:extLst>
              <a:ext uri="{FF2B5EF4-FFF2-40B4-BE49-F238E27FC236}">
                <a16:creationId xmlns:a16="http://schemas.microsoft.com/office/drawing/2014/main" id="{8F0A738E-C853-4B68-83C3-8008D2AD92D5}"/>
              </a:ext>
            </a:extLst>
          </p:cNvPr>
          <p:cNvSpPr txBox="1"/>
          <p:nvPr/>
        </p:nvSpPr>
        <p:spPr>
          <a:xfrm>
            <a:off x="1740820" y="2174302"/>
            <a:ext cx="330495" cy="246221"/>
          </a:xfrm>
          <a:prstGeom prst="rect">
            <a:avLst/>
          </a:prstGeom>
          <a:noFill/>
        </p:spPr>
        <p:txBody>
          <a:bodyPr wrap="square" rtlCol="0">
            <a:spAutoFit/>
          </a:bodyPr>
          <a:lstStyle/>
          <a:p>
            <a:r>
              <a:rPr lang="en-US" sz="1000" b="1" dirty="0"/>
              <a:t>N</a:t>
            </a:r>
          </a:p>
        </p:txBody>
      </p:sp>
      <p:sp>
        <p:nvSpPr>
          <p:cNvPr id="162" name="TextBox 161">
            <a:extLst>
              <a:ext uri="{FF2B5EF4-FFF2-40B4-BE49-F238E27FC236}">
                <a16:creationId xmlns:a16="http://schemas.microsoft.com/office/drawing/2014/main" id="{F61828D8-128E-4CB7-B85F-EA74E0BADB0C}"/>
              </a:ext>
            </a:extLst>
          </p:cNvPr>
          <p:cNvSpPr txBox="1"/>
          <p:nvPr/>
        </p:nvSpPr>
        <p:spPr>
          <a:xfrm>
            <a:off x="1019616" y="1923549"/>
            <a:ext cx="330495" cy="246221"/>
          </a:xfrm>
          <a:prstGeom prst="rect">
            <a:avLst/>
          </a:prstGeom>
          <a:noFill/>
        </p:spPr>
        <p:txBody>
          <a:bodyPr wrap="square" rtlCol="0">
            <a:spAutoFit/>
          </a:bodyPr>
          <a:lstStyle/>
          <a:p>
            <a:r>
              <a:rPr lang="en-US" sz="1000" b="1" dirty="0"/>
              <a:t>Y</a:t>
            </a:r>
          </a:p>
        </p:txBody>
      </p:sp>
      <p:sp>
        <p:nvSpPr>
          <p:cNvPr id="163" name="TextBox 162">
            <a:extLst>
              <a:ext uri="{FF2B5EF4-FFF2-40B4-BE49-F238E27FC236}">
                <a16:creationId xmlns:a16="http://schemas.microsoft.com/office/drawing/2014/main" id="{F6CD3D0E-1DF7-4A67-A802-F7B9F430B66E}"/>
              </a:ext>
            </a:extLst>
          </p:cNvPr>
          <p:cNvSpPr txBox="1"/>
          <p:nvPr/>
        </p:nvSpPr>
        <p:spPr>
          <a:xfrm>
            <a:off x="969485" y="2646956"/>
            <a:ext cx="330495" cy="246221"/>
          </a:xfrm>
          <a:prstGeom prst="rect">
            <a:avLst/>
          </a:prstGeom>
          <a:noFill/>
        </p:spPr>
        <p:txBody>
          <a:bodyPr wrap="square" rtlCol="0">
            <a:spAutoFit/>
          </a:bodyPr>
          <a:lstStyle/>
          <a:p>
            <a:r>
              <a:rPr lang="en-US" sz="1000" b="1" dirty="0"/>
              <a:t>N</a:t>
            </a:r>
          </a:p>
        </p:txBody>
      </p:sp>
      <p:sp>
        <p:nvSpPr>
          <p:cNvPr id="164" name="TextBox 163">
            <a:extLst>
              <a:ext uri="{FF2B5EF4-FFF2-40B4-BE49-F238E27FC236}">
                <a16:creationId xmlns:a16="http://schemas.microsoft.com/office/drawing/2014/main" id="{649B39B5-DB3C-4465-9937-A243AB05CB08}"/>
              </a:ext>
            </a:extLst>
          </p:cNvPr>
          <p:cNvSpPr txBox="1"/>
          <p:nvPr/>
        </p:nvSpPr>
        <p:spPr>
          <a:xfrm>
            <a:off x="4390735" y="1256938"/>
            <a:ext cx="330495" cy="246221"/>
          </a:xfrm>
          <a:prstGeom prst="rect">
            <a:avLst/>
          </a:prstGeom>
          <a:noFill/>
        </p:spPr>
        <p:txBody>
          <a:bodyPr wrap="square" rtlCol="0">
            <a:spAutoFit/>
          </a:bodyPr>
          <a:lstStyle/>
          <a:p>
            <a:r>
              <a:rPr lang="en-US" sz="1000" b="1" dirty="0"/>
              <a:t>N</a:t>
            </a:r>
          </a:p>
        </p:txBody>
      </p:sp>
      <p:sp>
        <p:nvSpPr>
          <p:cNvPr id="165" name="TextBox 164">
            <a:extLst>
              <a:ext uri="{FF2B5EF4-FFF2-40B4-BE49-F238E27FC236}">
                <a16:creationId xmlns:a16="http://schemas.microsoft.com/office/drawing/2014/main" id="{E656E08D-1E46-46B9-B68E-6D27E6B0724D}"/>
              </a:ext>
            </a:extLst>
          </p:cNvPr>
          <p:cNvSpPr txBox="1"/>
          <p:nvPr/>
        </p:nvSpPr>
        <p:spPr>
          <a:xfrm>
            <a:off x="3556656" y="2674059"/>
            <a:ext cx="330495" cy="246221"/>
          </a:xfrm>
          <a:prstGeom prst="rect">
            <a:avLst/>
          </a:prstGeom>
          <a:noFill/>
        </p:spPr>
        <p:txBody>
          <a:bodyPr wrap="square" rtlCol="0">
            <a:spAutoFit/>
          </a:bodyPr>
          <a:lstStyle/>
          <a:p>
            <a:r>
              <a:rPr lang="en-US" sz="1000" b="1" dirty="0"/>
              <a:t>Y</a:t>
            </a:r>
          </a:p>
        </p:txBody>
      </p:sp>
      <p:sp>
        <p:nvSpPr>
          <p:cNvPr id="166" name="TextBox 165">
            <a:extLst>
              <a:ext uri="{FF2B5EF4-FFF2-40B4-BE49-F238E27FC236}">
                <a16:creationId xmlns:a16="http://schemas.microsoft.com/office/drawing/2014/main" id="{631EB455-076C-4F9D-8DD9-4035D301DD44}"/>
              </a:ext>
            </a:extLst>
          </p:cNvPr>
          <p:cNvSpPr txBox="1"/>
          <p:nvPr/>
        </p:nvSpPr>
        <p:spPr>
          <a:xfrm>
            <a:off x="3057609" y="4384505"/>
            <a:ext cx="330495" cy="246221"/>
          </a:xfrm>
          <a:prstGeom prst="rect">
            <a:avLst/>
          </a:prstGeom>
          <a:noFill/>
        </p:spPr>
        <p:txBody>
          <a:bodyPr wrap="square" rtlCol="0">
            <a:spAutoFit/>
          </a:bodyPr>
          <a:lstStyle/>
          <a:p>
            <a:r>
              <a:rPr lang="en-US" sz="1000" b="1" dirty="0"/>
              <a:t>Y</a:t>
            </a:r>
          </a:p>
        </p:txBody>
      </p:sp>
      <p:sp>
        <p:nvSpPr>
          <p:cNvPr id="168" name="TextBox 167">
            <a:extLst>
              <a:ext uri="{FF2B5EF4-FFF2-40B4-BE49-F238E27FC236}">
                <a16:creationId xmlns:a16="http://schemas.microsoft.com/office/drawing/2014/main" id="{42AEB640-5305-468E-B150-632365BE0FBA}"/>
              </a:ext>
            </a:extLst>
          </p:cNvPr>
          <p:cNvSpPr txBox="1"/>
          <p:nvPr/>
        </p:nvSpPr>
        <p:spPr>
          <a:xfrm>
            <a:off x="3589591" y="4938971"/>
            <a:ext cx="330495" cy="246221"/>
          </a:xfrm>
          <a:prstGeom prst="rect">
            <a:avLst/>
          </a:prstGeom>
          <a:noFill/>
        </p:spPr>
        <p:txBody>
          <a:bodyPr wrap="square" rtlCol="0">
            <a:spAutoFit/>
          </a:bodyPr>
          <a:lstStyle/>
          <a:p>
            <a:r>
              <a:rPr lang="en-US" sz="1000" b="1" dirty="0"/>
              <a:t>N</a:t>
            </a:r>
          </a:p>
        </p:txBody>
      </p:sp>
      <p:sp>
        <p:nvSpPr>
          <p:cNvPr id="169" name="TextBox 168">
            <a:extLst>
              <a:ext uri="{FF2B5EF4-FFF2-40B4-BE49-F238E27FC236}">
                <a16:creationId xmlns:a16="http://schemas.microsoft.com/office/drawing/2014/main" id="{AABEA6AF-22F8-434E-8E04-4B5062A4B63B}"/>
              </a:ext>
            </a:extLst>
          </p:cNvPr>
          <p:cNvSpPr txBox="1"/>
          <p:nvPr/>
        </p:nvSpPr>
        <p:spPr>
          <a:xfrm>
            <a:off x="3615407" y="5972635"/>
            <a:ext cx="271744" cy="246221"/>
          </a:xfrm>
          <a:prstGeom prst="rect">
            <a:avLst/>
          </a:prstGeom>
          <a:noFill/>
        </p:spPr>
        <p:txBody>
          <a:bodyPr wrap="square" rtlCol="0">
            <a:spAutoFit/>
          </a:bodyPr>
          <a:lstStyle/>
          <a:p>
            <a:r>
              <a:rPr lang="en-US" sz="1000" b="1" dirty="0"/>
              <a:t>N</a:t>
            </a:r>
          </a:p>
        </p:txBody>
      </p:sp>
      <p:sp>
        <p:nvSpPr>
          <p:cNvPr id="170" name="TextBox 169">
            <a:extLst>
              <a:ext uri="{FF2B5EF4-FFF2-40B4-BE49-F238E27FC236}">
                <a16:creationId xmlns:a16="http://schemas.microsoft.com/office/drawing/2014/main" id="{54612BEF-1B70-4709-A999-9615D5263791}"/>
              </a:ext>
            </a:extLst>
          </p:cNvPr>
          <p:cNvSpPr txBox="1"/>
          <p:nvPr/>
        </p:nvSpPr>
        <p:spPr>
          <a:xfrm>
            <a:off x="3047997" y="5436210"/>
            <a:ext cx="330495" cy="246221"/>
          </a:xfrm>
          <a:prstGeom prst="rect">
            <a:avLst/>
          </a:prstGeom>
          <a:noFill/>
        </p:spPr>
        <p:txBody>
          <a:bodyPr wrap="square" rtlCol="0">
            <a:spAutoFit/>
          </a:bodyPr>
          <a:lstStyle/>
          <a:p>
            <a:r>
              <a:rPr lang="en-US" sz="1000" b="1" dirty="0"/>
              <a:t>Y</a:t>
            </a:r>
          </a:p>
        </p:txBody>
      </p:sp>
      <p:cxnSp>
        <p:nvCxnSpPr>
          <p:cNvPr id="171" name="Straight Arrow Connector 170">
            <a:extLst>
              <a:ext uri="{FF2B5EF4-FFF2-40B4-BE49-F238E27FC236}">
                <a16:creationId xmlns:a16="http://schemas.microsoft.com/office/drawing/2014/main" id="{318DBB87-2907-4A0D-AE93-61715941A06C}"/>
              </a:ext>
            </a:extLst>
          </p:cNvPr>
          <p:cNvCxnSpPr>
            <a:cxnSpLocks/>
          </p:cNvCxnSpPr>
          <p:nvPr/>
        </p:nvCxnSpPr>
        <p:spPr>
          <a:xfrm>
            <a:off x="5384071" y="4615186"/>
            <a:ext cx="84545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4" name="TextBox 173">
            <a:extLst>
              <a:ext uri="{FF2B5EF4-FFF2-40B4-BE49-F238E27FC236}">
                <a16:creationId xmlns:a16="http://schemas.microsoft.com/office/drawing/2014/main" id="{AE366504-BFA2-4CE1-B06C-EE8E2CCBF7F9}"/>
              </a:ext>
            </a:extLst>
          </p:cNvPr>
          <p:cNvSpPr txBox="1"/>
          <p:nvPr/>
        </p:nvSpPr>
        <p:spPr>
          <a:xfrm>
            <a:off x="5011931" y="1758035"/>
            <a:ext cx="330495" cy="246221"/>
          </a:xfrm>
          <a:prstGeom prst="rect">
            <a:avLst/>
          </a:prstGeom>
          <a:noFill/>
        </p:spPr>
        <p:txBody>
          <a:bodyPr wrap="square" rtlCol="0">
            <a:spAutoFit/>
          </a:bodyPr>
          <a:lstStyle/>
          <a:p>
            <a:r>
              <a:rPr lang="en-US" sz="1000" b="1" dirty="0"/>
              <a:t>Y</a:t>
            </a:r>
          </a:p>
        </p:txBody>
      </p:sp>
      <p:sp>
        <p:nvSpPr>
          <p:cNvPr id="175" name="TextBox 174">
            <a:extLst>
              <a:ext uri="{FF2B5EF4-FFF2-40B4-BE49-F238E27FC236}">
                <a16:creationId xmlns:a16="http://schemas.microsoft.com/office/drawing/2014/main" id="{D53EC85F-64D3-4744-A9C1-BC1F9FD4F676}"/>
              </a:ext>
            </a:extLst>
          </p:cNvPr>
          <p:cNvSpPr txBox="1"/>
          <p:nvPr/>
        </p:nvSpPr>
        <p:spPr>
          <a:xfrm>
            <a:off x="5030051" y="2603082"/>
            <a:ext cx="392983" cy="246221"/>
          </a:xfrm>
          <a:prstGeom prst="rect">
            <a:avLst/>
          </a:prstGeom>
          <a:noFill/>
        </p:spPr>
        <p:txBody>
          <a:bodyPr wrap="square" rtlCol="0">
            <a:spAutoFit/>
          </a:bodyPr>
          <a:lstStyle/>
          <a:p>
            <a:r>
              <a:rPr lang="en-US" sz="1000" b="1" dirty="0"/>
              <a:t>Y</a:t>
            </a:r>
          </a:p>
        </p:txBody>
      </p:sp>
      <p:sp>
        <p:nvSpPr>
          <p:cNvPr id="176" name="TextBox 175">
            <a:extLst>
              <a:ext uri="{FF2B5EF4-FFF2-40B4-BE49-F238E27FC236}">
                <a16:creationId xmlns:a16="http://schemas.microsoft.com/office/drawing/2014/main" id="{F709C281-A910-4129-B31F-F01F1AFACEEB}"/>
              </a:ext>
            </a:extLst>
          </p:cNvPr>
          <p:cNvSpPr txBox="1"/>
          <p:nvPr/>
        </p:nvSpPr>
        <p:spPr>
          <a:xfrm>
            <a:off x="5263360" y="3281997"/>
            <a:ext cx="330495" cy="246221"/>
          </a:xfrm>
          <a:prstGeom prst="rect">
            <a:avLst/>
          </a:prstGeom>
          <a:noFill/>
        </p:spPr>
        <p:txBody>
          <a:bodyPr wrap="square" rtlCol="0">
            <a:spAutoFit/>
          </a:bodyPr>
          <a:lstStyle/>
          <a:p>
            <a:r>
              <a:rPr lang="en-US" sz="1000" b="1" dirty="0"/>
              <a:t>N</a:t>
            </a:r>
          </a:p>
        </p:txBody>
      </p:sp>
      <p:sp>
        <p:nvSpPr>
          <p:cNvPr id="177" name="TextBox 176">
            <a:extLst>
              <a:ext uri="{FF2B5EF4-FFF2-40B4-BE49-F238E27FC236}">
                <a16:creationId xmlns:a16="http://schemas.microsoft.com/office/drawing/2014/main" id="{ED20DEEF-48A9-42FC-BC54-A92FA1C40EF6}"/>
              </a:ext>
            </a:extLst>
          </p:cNvPr>
          <p:cNvSpPr txBox="1"/>
          <p:nvPr/>
        </p:nvSpPr>
        <p:spPr>
          <a:xfrm>
            <a:off x="4980686" y="3823330"/>
            <a:ext cx="392983" cy="246221"/>
          </a:xfrm>
          <a:prstGeom prst="rect">
            <a:avLst/>
          </a:prstGeom>
          <a:noFill/>
        </p:spPr>
        <p:txBody>
          <a:bodyPr wrap="square" rtlCol="0">
            <a:spAutoFit/>
          </a:bodyPr>
          <a:lstStyle/>
          <a:p>
            <a:r>
              <a:rPr lang="en-US" sz="1000" b="1" dirty="0"/>
              <a:t>Y</a:t>
            </a:r>
          </a:p>
        </p:txBody>
      </p:sp>
      <p:sp>
        <p:nvSpPr>
          <p:cNvPr id="178" name="TextBox 177">
            <a:extLst>
              <a:ext uri="{FF2B5EF4-FFF2-40B4-BE49-F238E27FC236}">
                <a16:creationId xmlns:a16="http://schemas.microsoft.com/office/drawing/2014/main" id="{BE050419-1FD8-4DB4-A301-DD3C7FE00D60}"/>
              </a:ext>
            </a:extLst>
          </p:cNvPr>
          <p:cNvSpPr txBox="1"/>
          <p:nvPr/>
        </p:nvSpPr>
        <p:spPr>
          <a:xfrm>
            <a:off x="7871058" y="3284383"/>
            <a:ext cx="392983" cy="246221"/>
          </a:xfrm>
          <a:prstGeom prst="rect">
            <a:avLst/>
          </a:prstGeom>
          <a:noFill/>
        </p:spPr>
        <p:txBody>
          <a:bodyPr wrap="square" rtlCol="0">
            <a:spAutoFit/>
          </a:bodyPr>
          <a:lstStyle/>
          <a:p>
            <a:r>
              <a:rPr lang="en-US" sz="1000" b="1" dirty="0"/>
              <a:t>Y</a:t>
            </a:r>
          </a:p>
        </p:txBody>
      </p:sp>
      <p:sp>
        <p:nvSpPr>
          <p:cNvPr id="179" name="TextBox 178">
            <a:extLst>
              <a:ext uri="{FF2B5EF4-FFF2-40B4-BE49-F238E27FC236}">
                <a16:creationId xmlns:a16="http://schemas.microsoft.com/office/drawing/2014/main" id="{B651847C-0C84-4860-92D8-3BDA3A80E2C4}"/>
              </a:ext>
            </a:extLst>
          </p:cNvPr>
          <p:cNvSpPr txBox="1"/>
          <p:nvPr/>
        </p:nvSpPr>
        <p:spPr>
          <a:xfrm>
            <a:off x="7422243" y="3072476"/>
            <a:ext cx="330495" cy="246221"/>
          </a:xfrm>
          <a:prstGeom prst="rect">
            <a:avLst/>
          </a:prstGeom>
          <a:noFill/>
        </p:spPr>
        <p:txBody>
          <a:bodyPr wrap="square" rtlCol="0">
            <a:spAutoFit/>
          </a:bodyPr>
          <a:lstStyle/>
          <a:p>
            <a:r>
              <a:rPr lang="en-US" sz="1000" b="1" dirty="0"/>
              <a:t>N</a:t>
            </a:r>
          </a:p>
        </p:txBody>
      </p:sp>
      <p:sp>
        <p:nvSpPr>
          <p:cNvPr id="180" name="TextBox 179">
            <a:extLst>
              <a:ext uri="{FF2B5EF4-FFF2-40B4-BE49-F238E27FC236}">
                <a16:creationId xmlns:a16="http://schemas.microsoft.com/office/drawing/2014/main" id="{20B574D1-6CE3-4220-83A2-1E69127FDF7C}"/>
              </a:ext>
            </a:extLst>
          </p:cNvPr>
          <p:cNvSpPr txBox="1"/>
          <p:nvPr/>
        </p:nvSpPr>
        <p:spPr>
          <a:xfrm>
            <a:off x="5316867" y="4294479"/>
            <a:ext cx="392983" cy="246221"/>
          </a:xfrm>
          <a:prstGeom prst="rect">
            <a:avLst/>
          </a:prstGeom>
          <a:noFill/>
        </p:spPr>
        <p:txBody>
          <a:bodyPr wrap="square" rtlCol="0">
            <a:spAutoFit/>
          </a:bodyPr>
          <a:lstStyle/>
          <a:p>
            <a:r>
              <a:rPr lang="en-US" sz="1000" b="1" dirty="0"/>
              <a:t>Y</a:t>
            </a:r>
          </a:p>
        </p:txBody>
      </p:sp>
      <p:sp>
        <p:nvSpPr>
          <p:cNvPr id="181" name="TextBox 180">
            <a:extLst>
              <a:ext uri="{FF2B5EF4-FFF2-40B4-BE49-F238E27FC236}">
                <a16:creationId xmlns:a16="http://schemas.microsoft.com/office/drawing/2014/main" id="{034D45FC-A8B5-4EA7-9F82-8C266DE87C35}"/>
              </a:ext>
            </a:extLst>
          </p:cNvPr>
          <p:cNvSpPr txBox="1"/>
          <p:nvPr/>
        </p:nvSpPr>
        <p:spPr>
          <a:xfrm>
            <a:off x="2341393" y="2689889"/>
            <a:ext cx="330495" cy="246221"/>
          </a:xfrm>
          <a:prstGeom prst="rect">
            <a:avLst/>
          </a:prstGeom>
          <a:noFill/>
        </p:spPr>
        <p:txBody>
          <a:bodyPr wrap="square" rtlCol="0">
            <a:spAutoFit/>
          </a:bodyPr>
          <a:lstStyle/>
          <a:p>
            <a:r>
              <a:rPr lang="en-US" sz="1000" b="1" dirty="0"/>
              <a:t>Y</a:t>
            </a:r>
          </a:p>
        </p:txBody>
      </p:sp>
      <p:cxnSp>
        <p:nvCxnSpPr>
          <p:cNvPr id="190" name="Connector: Elbow 189">
            <a:extLst>
              <a:ext uri="{FF2B5EF4-FFF2-40B4-BE49-F238E27FC236}">
                <a16:creationId xmlns:a16="http://schemas.microsoft.com/office/drawing/2014/main" id="{5554A436-D82E-4B82-9A2B-1B56961D7661}"/>
              </a:ext>
            </a:extLst>
          </p:cNvPr>
          <p:cNvCxnSpPr/>
          <p:nvPr/>
        </p:nvCxnSpPr>
        <p:spPr>
          <a:xfrm rot="5400000">
            <a:off x="-146608" y="517534"/>
            <a:ext cx="4459" cy="12700"/>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A3C8ADFF-6319-4C19-ABD7-9D0EA339F669}"/>
              </a:ext>
            </a:extLst>
          </p:cNvPr>
          <p:cNvCxnSpPr>
            <a:cxnSpLocks/>
          </p:cNvCxnSpPr>
          <p:nvPr/>
        </p:nvCxnSpPr>
        <p:spPr>
          <a:xfrm flipH="1">
            <a:off x="275254" y="1135780"/>
            <a:ext cx="3956" cy="5604146"/>
          </a:xfrm>
          <a:prstGeom prst="line">
            <a:avLst/>
          </a:prstGeom>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7618FDFB-998F-4792-B147-32034B5DDA07}"/>
              </a:ext>
            </a:extLst>
          </p:cNvPr>
          <p:cNvCxnSpPr>
            <a:cxnSpLocks/>
            <a:stCxn id="87" idx="1"/>
          </p:cNvCxnSpPr>
          <p:nvPr/>
        </p:nvCxnSpPr>
        <p:spPr>
          <a:xfrm flipH="1">
            <a:off x="279210" y="6489930"/>
            <a:ext cx="271341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419D5198-448A-4D84-BFAD-62E68589EA56}"/>
              </a:ext>
            </a:extLst>
          </p:cNvPr>
          <p:cNvCxnSpPr/>
          <p:nvPr/>
        </p:nvCxnSpPr>
        <p:spPr>
          <a:xfrm>
            <a:off x="279210" y="1135780"/>
            <a:ext cx="294364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8861A6EB-E278-43CA-BBCD-FA7A69C08B52}"/>
              </a:ext>
            </a:extLst>
          </p:cNvPr>
          <p:cNvCxnSpPr/>
          <p:nvPr/>
        </p:nvCxnSpPr>
        <p:spPr>
          <a:xfrm>
            <a:off x="3222856" y="1135780"/>
            <a:ext cx="0" cy="343315"/>
          </a:xfrm>
          <a:prstGeom prst="line">
            <a:avLst/>
          </a:prstGeom>
        </p:spPr>
        <p:style>
          <a:lnRef idx="1">
            <a:schemeClr val="accent1"/>
          </a:lnRef>
          <a:fillRef idx="0">
            <a:schemeClr val="accent1"/>
          </a:fillRef>
          <a:effectRef idx="0">
            <a:schemeClr val="accent1"/>
          </a:effectRef>
          <a:fontRef idx="minor">
            <a:schemeClr val="tx1"/>
          </a:fontRef>
        </p:style>
      </p:cxnSp>
      <p:sp>
        <p:nvSpPr>
          <p:cNvPr id="223" name="Rectangle: Rounded Corners 222">
            <a:extLst>
              <a:ext uri="{FF2B5EF4-FFF2-40B4-BE49-F238E27FC236}">
                <a16:creationId xmlns:a16="http://schemas.microsoft.com/office/drawing/2014/main" id="{818C8B71-BE08-4076-B58A-56922357D438}"/>
              </a:ext>
            </a:extLst>
          </p:cNvPr>
          <p:cNvSpPr/>
          <p:nvPr/>
        </p:nvSpPr>
        <p:spPr>
          <a:xfrm>
            <a:off x="4308517" y="5504599"/>
            <a:ext cx="1554597" cy="227755"/>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rPr>
              <a:t>MILD-MODERATE</a:t>
            </a:r>
          </a:p>
        </p:txBody>
      </p:sp>
      <p:cxnSp>
        <p:nvCxnSpPr>
          <p:cNvPr id="224" name="Straight Arrow Connector 223">
            <a:extLst>
              <a:ext uri="{FF2B5EF4-FFF2-40B4-BE49-F238E27FC236}">
                <a16:creationId xmlns:a16="http://schemas.microsoft.com/office/drawing/2014/main" id="{7D7DE4D1-B701-4024-B24B-D5644644FABC}"/>
              </a:ext>
            </a:extLst>
          </p:cNvPr>
          <p:cNvCxnSpPr>
            <a:cxnSpLocks/>
          </p:cNvCxnSpPr>
          <p:nvPr/>
        </p:nvCxnSpPr>
        <p:spPr>
          <a:xfrm>
            <a:off x="5011927" y="4875482"/>
            <a:ext cx="4" cy="6122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5" name="TextBox 224">
            <a:extLst>
              <a:ext uri="{FF2B5EF4-FFF2-40B4-BE49-F238E27FC236}">
                <a16:creationId xmlns:a16="http://schemas.microsoft.com/office/drawing/2014/main" id="{0D256403-01E8-477D-B799-07CF3FDFD44D}"/>
              </a:ext>
            </a:extLst>
          </p:cNvPr>
          <p:cNvSpPr txBox="1"/>
          <p:nvPr/>
        </p:nvSpPr>
        <p:spPr>
          <a:xfrm>
            <a:off x="5011931" y="4862092"/>
            <a:ext cx="330495" cy="246221"/>
          </a:xfrm>
          <a:prstGeom prst="rect">
            <a:avLst/>
          </a:prstGeom>
          <a:noFill/>
        </p:spPr>
        <p:txBody>
          <a:bodyPr wrap="square" rtlCol="0">
            <a:spAutoFit/>
          </a:bodyPr>
          <a:lstStyle/>
          <a:p>
            <a:r>
              <a:rPr lang="en-US" sz="1000" b="1" dirty="0"/>
              <a:t>N</a:t>
            </a:r>
          </a:p>
        </p:txBody>
      </p:sp>
      <p:cxnSp>
        <p:nvCxnSpPr>
          <p:cNvPr id="227" name="Straight Arrow Connector 226">
            <a:extLst>
              <a:ext uri="{FF2B5EF4-FFF2-40B4-BE49-F238E27FC236}">
                <a16:creationId xmlns:a16="http://schemas.microsoft.com/office/drawing/2014/main" id="{3A5BD1A0-51C7-4BF4-AC83-163E9E49148C}"/>
              </a:ext>
            </a:extLst>
          </p:cNvPr>
          <p:cNvCxnSpPr>
            <a:cxnSpLocks/>
          </p:cNvCxnSpPr>
          <p:nvPr/>
        </p:nvCxnSpPr>
        <p:spPr>
          <a:xfrm>
            <a:off x="279210" y="6728060"/>
            <a:ext cx="11595157" cy="118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7" name="Straight Arrow Connector 236">
            <a:extLst>
              <a:ext uri="{FF2B5EF4-FFF2-40B4-BE49-F238E27FC236}">
                <a16:creationId xmlns:a16="http://schemas.microsoft.com/office/drawing/2014/main" id="{3E9A56A7-A5E7-4B7D-B2BF-A2595BA7E203}"/>
              </a:ext>
            </a:extLst>
          </p:cNvPr>
          <p:cNvCxnSpPr>
            <a:cxnSpLocks/>
          </p:cNvCxnSpPr>
          <p:nvPr/>
        </p:nvCxnSpPr>
        <p:spPr>
          <a:xfrm flipV="1">
            <a:off x="5893046" y="5610893"/>
            <a:ext cx="5956953" cy="75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9" name="Straight Arrow Connector 238">
            <a:extLst>
              <a:ext uri="{FF2B5EF4-FFF2-40B4-BE49-F238E27FC236}">
                <a16:creationId xmlns:a16="http://schemas.microsoft.com/office/drawing/2014/main" id="{FB3B8DEF-1CD8-4F0A-801E-BDEBB12A5190}"/>
              </a:ext>
            </a:extLst>
          </p:cNvPr>
          <p:cNvCxnSpPr>
            <a:cxnSpLocks/>
          </p:cNvCxnSpPr>
          <p:nvPr/>
        </p:nvCxnSpPr>
        <p:spPr>
          <a:xfrm>
            <a:off x="7808945" y="4615186"/>
            <a:ext cx="4049221" cy="155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1" name="Straight Arrow Connector 240">
            <a:extLst>
              <a:ext uri="{FF2B5EF4-FFF2-40B4-BE49-F238E27FC236}">
                <a16:creationId xmlns:a16="http://schemas.microsoft.com/office/drawing/2014/main" id="{1032403B-A9BE-40C5-900B-08F1725C4A6D}"/>
              </a:ext>
            </a:extLst>
          </p:cNvPr>
          <p:cNvCxnSpPr>
            <a:cxnSpLocks/>
          </p:cNvCxnSpPr>
          <p:nvPr/>
        </p:nvCxnSpPr>
        <p:spPr>
          <a:xfrm>
            <a:off x="10091967" y="3515042"/>
            <a:ext cx="1747732" cy="414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5" name="Straight Arrow Connector 244">
            <a:extLst>
              <a:ext uri="{FF2B5EF4-FFF2-40B4-BE49-F238E27FC236}">
                <a16:creationId xmlns:a16="http://schemas.microsoft.com/office/drawing/2014/main" id="{AE82FC93-1275-408A-91CB-C9CF1F034C74}"/>
              </a:ext>
            </a:extLst>
          </p:cNvPr>
          <p:cNvCxnSpPr>
            <a:cxnSpLocks/>
          </p:cNvCxnSpPr>
          <p:nvPr/>
        </p:nvCxnSpPr>
        <p:spPr>
          <a:xfrm>
            <a:off x="8287304" y="2684705"/>
            <a:ext cx="3570862" cy="169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8" name="Straight Arrow Connector 247">
            <a:extLst>
              <a:ext uri="{FF2B5EF4-FFF2-40B4-BE49-F238E27FC236}">
                <a16:creationId xmlns:a16="http://schemas.microsoft.com/office/drawing/2014/main" id="{5C310C3E-A4A4-4D48-849C-D4CE88540542}"/>
              </a:ext>
            </a:extLst>
          </p:cNvPr>
          <p:cNvCxnSpPr>
            <a:cxnSpLocks/>
          </p:cNvCxnSpPr>
          <p:nvPr/>
        </p:nvCxnSpPr>
        <p:spPr>
          <a:xfrm flipV="1">
            <a:off x="11839700" y="1881145"/>
            <a:ext cx="20598" cy="48587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7" name="Straight Arrow Connector 256">
            <a:extLst>
              <a:ext uri="{FF2B5EF4-FFF2-40B4-BE49-F238E27FC236}">
                <a16:creationId xmlns:a16="http://schemas.microsoft.com/office/drawing/2014/main" id="{C410B2C9-C8B5-4314-952F-B58F7CBA4997}"/>
              </a:ext>
            </a:extLst>
          </p:cNvPr>
          <p:cNvCxnSpPr>
            <a:cxnSpLocks/>
            <a:stCxn id="147" idx="1"/>
          </p:cNvCxnSpPr>
          <p:nvPr/>
        </p:nvCxnSpPr>
        <p:spPr>
          <a:xfrm flipH="1" flipV="1">
            <a:off x="279211" y="5784591"/>
            <a:ext cx="947272" cy="124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0" name="Straight Arrow Connector 259">
            <a:extLst>
              <a:ext uri="{FF2B5EF4-FFF2-40B4-BE49-F238E27FC236}">
                <a16:creationId xmlns:a16="http://schemas.microsoft.com/office/drawing/2014/main" id="{2AADAC50-316F-4540-872A-DD0A50BF2712}"/>
              </a:ext>
            </a:extLst>
          </p:cNvPr>
          <p:cNvCxnSpPr>
            <a:cxnSpLocks/>
          </p:cNvCxnSpPr>
          <p:nvPr/>
        </p:nvCxnSpPr>
        <p:spPr>
          <a:xfrm flipH="1" flipV="1">
            <a:off x="297354" y="4753837"/>
            <a:ext cx="1131471" cy="51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2" name="Straight Arrow Connector 261">
            <a:extLst>
              <a:ext uri="{FF2B5EF4-FFF2-40B4-BE49-F238E27FC236}">
                <a16:creationId xmlns:a16="http://schemas.microsoft.com/office/drawing/2014/main" id="{CB5A1C33-045C-4BB6-B9B8-41C286B5993C}"/>
              </a:ext>
            </a:extLst>
          </p:cNvPr>
          <p:cNvCxnSpPr>
            <a:cxnSpLocks/>
          </p:cNvCxnSpPr>
          <p:nvPr/>
        </p:nvCxnSpPr>
        <p:spPr>
          <a:xfrm flipH="1" flipV="1">
            <a:off x="297354" y="3662911"/>
            <a:ext cx="1410865" cy="113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4" name="Straight Arrow Connector 263">
            <a:extLst>
              <a:ext uri="{FF2B5EF4-FFF2-40B4-BE49-F238E27FC236}">
                <a16:creationId xmlns:a16="http://schemas.microsoft.com/office/drawing/2014/main" id="{FEF74F95-9FC8-46BD-BDDF-005047967BA1}"/>
              </a:ext>
            </a:extLst>
          </p:cNvPr>
          <p:cNvCxnSpPr>
            <a:cxnSpLocks/>
          </p:cNvCxnSpPr>
          <p:nvPr/>
        </p:nvCxnSpPr>
        <p:spPr>
          <a:xfrm flipH="1">
            <a:off x="275254" y="3304517"/>
            <a:ext cx="3465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6" name="Straight Arrow Connector 265">
            <a:extLst>
              <a:ext uri="{FF2B5EF4-FFF2-40B4-BE49-F238E27FC236}">
                <a16:creationId xmlns:a16="http://schemas.microsoft.com/office/drawing/2014/main" id="{423CF961-E18A-4FF4-807F-53379FC21B30}"/>
              </a:ext>
            </a:extLst>
          </p:cNvPr>
          <p:cNvCxnSpPr>
            <a:cxnSpLocks/>
          </p:cNvCxnSpPr>
          <p:nvPr/>
        </p:nvCxnSpPr>
        <p:spPr>
          <a:xfrm flipH="1" flipV="1">
            <a:off x="275254" y="1704264"/>
            <a:ext cx="422604" cy="150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0" name="Rectangle: Rounded Corners 269">
            <a:extLst>
              <a:ext uri="{FF2B5EF4-FFF2-40B4-BE49-F238E27FC236}">
                <a16:creationId xmlns:a16="http://schemas.microsoft.com/office/drawing/2014/main" id="{5580627E-A121-43DA-9389-9ABC38258194}"/>
              </a:ext>
            </a:extLst>
          </p:cNvPr>
          <p:cNvSpPr/>
          <p:nvPr/>
        </p:nvSpPr>
        <p:spPr>
          <a:xfrm>
            <a:off x="8748746" y="1352436"/>
            <a:ext cx="3311734" cy="526652"/>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rPr>
              <a:t>SEVERE&gt;MODERATE-SEVERE&gt;MODERATE&gt;MODERATE&gt;MILD&gt;INDETERMINATE;NOT APPLICABLE</a:t>
            </a:r>
          </a:p>
        </p:txBody>
      </p:sp>
      <p:sp>
        <p:nvSpPr>
          <p:cNvPr id="271" name="Oval 270">
            <a:extLst>
              <a:ext uri="{FF2B5EF4-FFF2-40B4-BE49-F238E27FC236}">
                <a16:creationId xmlns:a16="http://schemas.microsoft.com/office/drawing/2014/main" id="{B8B33FBB-5635-4DC1-BE42-44460414F477}"/>
              </a:ext>
            </a:extLst>
          </p:cNvPr>
          <p:cNvSpPr/>
          <p:nvPr/>
        </p:nvSpPr>
        <p:spPr>
          <a:xfrm>
            <a:off x="9673766" y="640973"/>
            <a:ext cx="1183909" cy="221380"/>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ln w="0"/>
                <a:solidFill>
                  <a:schemeClr val="tx1"/>
                </a:solidFill>
                <a:effectLst>
                  <a:outerShdw blurRad="38100" dist="19050" dir="2700000" algn="tl" rotWithShape="0">
                    <a:schemeClr val="dk1">
                      <a:alpha val="40000"/>
                    </a:schemeClr>
                  </a:outerShdw>
                </a:effectLst>
              </a:rPr>
              <a:t>END</a:t>
            </a:r>
          </a:p>
        </p:txBody>
      </p:sp>
      <p:cxnSp>
        <p:nvCxnSpPr>
          <p:cNvPr id="272" name="Straight Arrow Connector 271">
            <a:extLst>
              <a:ext uri="{FF2B5EF4-FFF2-40B4-BE49-F238E27FC236}">
                <a16:creationId xmlns:a16="http://schemas.microsoft.com/office/drawing/2014/main" id="{39BB1D35-9B66-42A1-8A72-C600A9D1ED81}"/>
              </a:ext>
            </a:extLst>
          </p:cNvPr>
          <p:cNvCxnSpPr>
            <a:cxnSpLocks/>
          </p:cNvCxnSpPr>
          <p:nvPr/>
        </p:nvCxnSpPr>
        <p:spPr>
          <a:xfrm flipV="1">
            <a:off x="10268507" y="856473"/>
            <a:ext cx="6045" cy="4939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581CC643-2765-409D-8D2B-C2BB1ACC9420}"/>
              </a:ext>
            </a:extLst>
          </p:cNvPr>
          <p:cNvCxnSpPr>
            <a:cxnSpLocks/>
            <a:stCxn id="52" idx="1"/>
          </p:cNvCxnSpPr>
          <p:nvPr/>
        </p:nvCxnSpPr>
        <p:spPr>
          <a:xfrm flipH="1">
            <a:off x="3920086" y="813137"/>
            <a:ext cx="71165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8" name="Straight Arrow Connector 277">
            <a:extLst>
              <a:ext uri="{FF2B5EF4-FFF2-40B4-BE49-F238E27FC236}">
                <a16:creationId xmlns:a16="http://schemas.microsoft.com/office/drawing/2014/main" id="{256D2CA0-37F5-4D19-85B6-EB1330A70914}"/>
              </a:ext>
            </a:extLst>
          </p:cNvPr>
          <p:cNvCxnSpPr/>
          <p:nvPr/>
        </p:nvCxnSpPr>
        <p:spPr>
          <a:xfrm>
            <a:off x="3920086" y="813137"/>
            <a:ext cx="0" cy="6659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9" name="TextBox 278">
            <a:extLst>
              <a:ext uri="{FF2B5EF4-FFF2-40B4-BE49-F238E27FC236}">
                <a16:creationId xmlns:a16="http://schemas.microsoft.com/office/drawing/2014/main" id="{65519CEB-E9E7-4BBE-A2B0-BF8CB46DD0B1}"/>
              </a:ext>
            </a:extLst>
          </p:cNvPr>
          <p:cNvSpPr txBox="1"/>
          <p:nvPr/>
        </p:nvSpPr>
        <p:spPr>
          <a:xfrm>
            <a:off x="4371319" y="617376"/>
            <a:ext cx="330495" cy="246221"/>
          </a:xfrm>
          <a:prstGeom prst="rect">
            <a:avLst/>
          </a:prstGeom>
          <a:noFill/>
        </p:spPr>
        <p:txBody>
          <a:bodyPr wrap="square" rtlCol="0">
            <a:spAutoFit/>
          </a:bodyPr>
          <a:lstStyle/>
          <a:p>
            <a:r>
              <a:rPr lang="en-US" sz="1000" b="1" dirty="0"/>
              <a:t>N</a:t>
            </a:r>
          </a:p>
        </p:txBody>
      </p:sp>
      <p:sp>
        <p:nvSpPr>
          <p:cNvPr id="280" name="TextBox 279">
            <a:extLst>
              <a:ext uri="{FF2B5EF4-FFF2-40B4-BE49-F238E27FC236}">
                <a16:creationId xmlns:a16="http://schemas.microsoft.com/office/drawing/2014/main" id="{3DD3FD3D-3ECA-498F-92B4-E2630F4627CE}"/>
              </a:ext>
            </a:extLst>
          </p:cNvPr>
          <p:cNvSpPr txBox="1"/>
          <p:nvPr/>
        </p:nvSpPr>
        <p:spPr>
          <a:xfrm>
            <a:off x="4990332" y="1018970"/>
            <a:ext cx="330495" cy="246221"/>
          </a:xfrm>
          <a:prstGeom prst="rect">
            <a:avLst/>
          </a:prstGeom>
          <a:noFill/>
        </p:spPr>
        <p:txBody>
          <a:bodyPr wrap="square" rtlCol="0">
            <a:spAutoFit/>
          </a:bodyPr>
          <a:lstStyle/>
          <a:p>
            <a:r>
              <a:rPr lang="en-US" sz="1000" b="1" dirty="0"/>
              <a:t>Y</a:t>
            </a:r>
          </a:p>
        </p:txBody>
      </p:sp>
    </p:spTree>
    <p:extLst>
      <p:ext uri="{BB962C8B-B14F-4D97-AF65-F5344CB8AC3E}">
        <p14:creationId xmlns:p14="http://schemas.microsoft.com/office/powerpoint/2010/main" val="36445498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3C76632D-FFDD-4DD4-B11F-E5401BA78B60}"/>
              </a:ext>
            </a:extLst>
          </p:cNvPr>
          <p:cNvSpPr/>
          <p:nvPr/>
        </p:nvSpPr>
        <p:spPr>
          <a:xfrm>
            <a:off x="5735821" y="782518"/>
            <a:ext cx="1183909" cy="221380"/>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ln w="0"/>
                <a:solidFill>
                  <a:schemeClr val="tx1"/>
                </a:solidFill>
                <a:effectLst>
                  <a:outerShdw blurRad="38100" dist="19050" dir="2700000" algn="tl" rotWithShape="0">
                    <a:schemeClr val="dk1">
                      <a:alpha val="40000"/>
                    </a:schemeClr>
                  </a:outerShdw>
                </a:effectLst>
              </a:rPr>
              <a:t>START</a:t>
            </a:r>
          </a:p>
        </p:txBody>
      </p:sp>
      <p:sp>
        <p:nvSpPr>
          <p:cNvPr id="52" name="Flowchart: Decision 51">
            <a:extLst>
              <a:ext uri="{FF2B5EF4-FFF2-40B4-BE49-F238E27FC236}">
                <a16:creationId xmlns:a16="http://schemas.microsoft.com/office/drawing/2014/main" id="{16E105E1-4E23-49FD-8604-FDE2C6B1FA78}"/>
              </a:ext>
            </a:extLst>
          </p:cNvPr>
          <p:cNvSpPr/>
          <p:nvPr/>
        </p:nvSpPr>
        <p:spPr>
          <a:xfrm>
            <a:off x="5947582" y="1316304"/>
            <a:ext cx="760399" cy="465621"/>
          </a:xfrm>
          <a:prstGeom prst="flowChartDecision">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rPr>
              <a:t>1</a:t>
            </a:r>
          </a:p>
        </p:txBody>
      </p:sp>
      <p:sp>
        <p:nvSpPr>
          <p:cNvPr id="54" name="Flowchart: Decision 53">
            <a:extLst>
              <a:ext uri="{FF2B5EF4-FFF2-40B4-BE49-F238E27FC236}">
                <a16:creationId xmlns:a16="http://schemas.microsoft.com/office/drawing/2014/main" id="{FBE65DF7-1B78-4F99-96CD-CDE1477643BE}"/>
              </a:ext>
            </a:extLst>
          </p:cNvPr>
          <p:cNvSpPr/>
          <p:nvPr/>
        </p:nvSpPr>
        <p:spPr>
          <a:xfrm>
            <a:off x="5947582" y="2102987"/>
            <a:ext cx="760399" cy="465621"/>
          </a:xfrm>
          <a:prstGeom prst="flowChartDecision">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rPr>
              <a:t>2</a:t>
            </a:r>
          </a:p>
        </p:txBody>
      </p:sp>
      <p:sp>
        <p:nvSpPr>
          <p:cNvPr id="74" name="Flowchart: Decision 73">
            <a:extLst>
              <a:ext uri="{FF2B5EF4-FFF2-40B4-BE49-F238E27FC236}">
                <a16:creationId xmlns:a16="http://schemas.microsoft.com/office/drawing/2014/main" id="{97A6C012-36D4-40B9-9A95-F68CF5488EE2}"/>
              </a:ext>
            </a:extLst>
          </p:cNvPr>
          <p:cNvSpPr/>
          <p:nvPr/>
        </p:nvSpPr>
        <p:spPr>
          <a:xfrm>
            <a:off x="5947582" y="2972040"/>
            <a:ext cx="760399" cy="465621"/>
          </a:xfrm>
          <a:prstGeom prst="flowChartDecision">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rPr>
              <a:t>3</a:t>
            </a:r>
          </a:p>
        </p:txBody>
      </p:sp>
      <p:sp>
        <p:nvSpPr>
          <p:cNvPr id="89" name="Flowchart: Decision 88">
            <a:extLst>
              <a:ext uri="{FF2B5EF4-FFF2-40B4-BE49-F238E27FC236}">
                <a16:creationId xmlns:a16="http://schemas.microsoft.com/office/drawing/2014/main" id="{860A9734-10FA-4497-A199-AC828D84D5F2}"/>
              </a:ext>
            </a:extLst>
          </p:cNvPr>
          <p:cNvSpPr/>
          <p:nvPr/>
        </p:nvSpPr>
        <p:spPr>
          <a:xfrm>
            <a:off x="5947581" y="4040496"/>
            <a:ext cx="760399" cy="465621"/>
          </a:xfrm>
          <a:prstGeom prst="flowChartDecision">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rPr>
              <a:t>4</a:t>
            </a:r>
          </a:p>
        </p:txBody>
      </p:sp>
      <p:sp>
        <p:nvSpPr>
          <p:cNvPr id="93" name="Flowchart: Decision 92">
            <a:extLst>
              <a:ext uri="{FF2B5EF4-FFF2-40B4-BE49-F238E27FC236}">
                <a16:creationId xmlns:a16="http://schemas.microsoft.com/office/drawing/2014/main" id="{97CE400C-712F-4E3B-A0B5-74B265532F19}"/>
              </a:ext>
            </a:extLst>
          </p:cNvPr>
          <p:cNvSpPr/>
          <p:nvPr/>
        </p:nvSpPr>
        <p:spPr>
          <a:xfrm>
            <a:off x="4121571" y="2962637"/>
            <a:ext cx="760399" cy="465621"/>
          </a:xfrm>
          <a:prstGeom prst="flowChartDecision">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rPr>
              <a:t>5</a:t>
            </a:r>
          </a:p>
        </p:txBody>
      </p:sp>
      <p:cxnSp>
        <p:nvCxnSpPr>
          <p:cNvPr id="99" name="Straight Arrow Connector 98">
            <a:extLst>
              <a:ext uri="{FF2B5EF4-FFF2-40B4-BE49-F238E27FC236}">
                <a16:creationId xmlns:a16="http://schemas.microsoft.com/office/drawing/2014/main" id="{3EE3C705-690E-4A4C-A0D2-CEC960CD4EF3}"/>
              </a:ext>
            </a:extLst>
          </p:cNvPr>
          <p:cNvCxnSpPr>
            <a:cxnSpLocks/>
            <a:endCxn id="52" idx="0"/>
          </p:cNvCxnSpPr>
          <p:nvPr/>
        </p:nvCxnSpPr>
        <p:spPr>
          <a:xfrm>
            <a:off x="6327781" y="1025128"/>
            <a:ext cx="1" cy="2911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7F6E6CAC-C1F9-47AB-BDFC-8E8C80128062}"/>
              </a:ext>
            </a:extLst>
          </p:cNvPr>
          <p:cNvCxnSpPr>
            <a:cxnSpLocks/>
            <a:endCxn id="54" idx="0"/>
          </p:cNvCxnSpPr>
          <p:nvPr/>
        </p:nvCxnSpPr>
        <p:spPr>
          <a:xfrm>
            <a:off x="6327779" y="1781925"/>
            <a:ext cx="3" cy="3210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B9F1782E-231E-4959-92D6-D41CD7B1A60B}"/>
              </a:ext>
            </a:extLst>
          </p:cNvPr>
          <p:cNvCxnSpPr>
            <a:cxnSpLocks/>
            <a:endCxn id="74" idx="0"/>
          </p:cNvCxnSpPr>
          <p:nvPr/>
        </p:nvCxnSpPr>
        <p:spPr>
          <a:xfrm>
            <a:off x="6327778" y="2560234"/>
            <a:ext cx="4" cy="4118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0B6A68EA-0C62-4F65-9604-849005466B7E}"/>
              </a:ext>
            </a:extLst>
          </p:cNvPr>
          <p:cNvCxnSpPr>
            <a:cxnSpLocks/>
            <a:endCxn id="89" idx="0"/>
          </p:cNvCxnSpPr>
          <p:nvPr/>
        </p:nvCxnSpPr>
        <p:spPr>
          <a:xfrm>
            <a:off x="6327777" y="3428258"/>
            <a:ext cx="4" cy="6122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F58A340D-46C0-4A57-BB38-BDB71294C674}"/>
              </a:ext>
            </a:extLst>
          </p:cNvPr>
          <p:cNvCxnSpPr>
            <a:cxnSpLocks/>
          </p:cNvCxnSpPr>
          <p:nvPr/>
        </p:nvCxnSpPr>
        <p:spPr>
          <a:xfrm flipH="1">
            <a:off x="4856877" y="3204895"/>
            <a:ext cx="108164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4" name="TextBox 173">
            <a:extLst>
              <a:ext uri="{FF2B5EF4-FFF2-40B4-BE49-F238E27FC236}">
                <a16:creationId xmlns:a16="http://schemas.microsoft.com/office/drawing/2014/main" id="{AE366504-BFA2-4CE1-B06C-EE8E2CCBF7F9}"/>
              </a:ext>
            </a:extLst>
          </p:cNvPr>
          <p:cNvSpPr txBox="1"/>
          <p:nvPr/>
        </p:nvSpPr>
        <p:spPr>
          <a:xfrm>
            <a:off x="6618200" y="2102987"/>
            <a:ext cx="330495" cy="246221"/>
          </a:xfrm>
          <a:prstGeom prst="rect">
            <a:avLst/>
          </a:prstGeom>
          <a:noFill/>
        </p:spPr>
        <p:txBody>
          <a:bodyPr wrap="square" rtlCol="0">
            <a:spAutoFit/>
          </a:bodyPr>
          <a:lstStyle/>
          <a:p>
            <a:r>
              <a:rPr lang="en-US" sz="1000" b="1" dirty="0"/>
              <a:t>Y</a:t>
            </a:r>
          </a:p>
        </p:txBody>
      </p:sp>
      <p:sp>
        <p:nvSpPr>
          <p:cNvPr id="175" name="TextBox 174">
            <a:extLst>
              <a:ext uri="{FF2B5EF4-FFF2-40B4-BE49-F238E27FC236}">
                <a16:creationId xmlns:a16="http://schemas.microsoft.com/office/drawing/2014/main" id="{D53EC85F-64D3-4744-A9C1-BC1F9FD4F676}"/>
              </a:ext>
            </a:extLst>
          </p:cNvPr>
          <p:cNvSpPr txBox="1"/>
          <p:nvPr/>
        </p:nvSpPr>
        <p:spPr>
          <a:xfrm>
            <a:off x="6345895" y="3339060"/>
            <a:ext cx="392983" cy="246221"/>
          </a:xfrm>
          <a:prstGeom prst="rect">
            <a:avLst/>
          </a:prstGeom>
          <a:noFill/>
        </p:spPr>
        <p:txBody>
          <a:bodyPr wrap="square" rtlCol="0">
            <a:spAutoFit/>
          </a:bodyPr>
          <a:lstStyle/>
          <a:p>
            <a:r>
              <a:rPr lang="en-US" sz="1000" b="1" dirty="0"/>
              <a:t>Y</a:t>
            </a:r>
          </a:p>
        </p:txBody>
      </p:sp>
      <p:sp>
        <p:nvSpPr>
          <p:cNvPr id="176" name="TextBox 175">
            <a:extLst>
              <a:ext uri="{FF2B5EF4-FFF2-40B4-BE49-F238E27FC236}">
                <a16:creationId xmlns:a16="http://schemas.microsoft.com/office/drawing/2014/main" id="{F709C281-A910-4129-B31F-F01F1AFACEEB}"/>
              </a:ext>
            </a:extLst>
          </p:cNvPr>
          <p:cNvSpPr txBox="1"/>
          <p:nvPr/>
        </p:nvSpPr>
        <p:spPr>
          <a:xfrm>
            <a:off x="6579204" y="4017975"/>
            <a:ext cx="330495" cy="246221"/>
          </a:xfrm>
          <a:prstGeom prst="rect">
            <a:avLst/>
          </a:prstGeom>
          <a:noFill/>
        </p:spPr>
        <p:txBody>
          <a:bodyPr wrap="square" rtlCol="0">
            <a:spAutoFit/>
          </a:bodyPr>
          <a:lstStyle/>
          <a:p>
            <a:r>
              <a:rPr lang="en-US" sz="1000" b="1" dirty="0"/>
              <a:t>N</a:t>
            </a:r>
          </a:p>
        </p:txBody>
      </p:sp>
      <p:cxnSp>
        <p:nvCxnSpPr>
          <p:cNvPr id="190" name="Connector: Elbow 189">
            <a:extLst>
              <a:ext uri="{FF2B5EF4-FFF2-40B4-BE49-F238E27FC236}">
                <a16:creationId xmlns:a16="http://schemas.microsoft.com/office/drawing/2014/main" id="{5554A436-D82E-4B82-9A2B-1B56961D7661}"/>
              </a:ext>
            </a:extLst>
          </p:cNvPr>
          <p:cNvCxnSpPr/>
          <p:nvPr/>
        </p:nvCxnSpPr>
        <p:spPr>
          <a:xfrm rot="5400000">
            <a:off x="-146608" y="517534"/>
            <a:ext cx="4459" cy="12700"/>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223" name="Rectangle: Rounded Corners 222">
            <a:extLst>
              <a:ext uri="{FF2B5EF4-FFF2-40B4-BE49-F238E27FC236}">
                <a16:creationId xmlns:a16="http://schemas.microsoft.com/office/drawing/2014/main" id="{818C8B71-BE08-4076-B58A-56922357D438}"/>
              </a:ext>
            </a:extLst>
          </p:cNvPr>
          <p:cNvSpPr/>
          <p:nvPr/>
        </p:nvSpPr>
        <p:spPr>
          <a:xfrm>
            <a:off x="3622162" y="4073466"/>
            <a:ext cx="1668517" cy="335308"/>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rPr>
              <a:t>NORMAL FLOW GRADIENT</a:t>
            </a:r>
          </a:p>
        </p:txBody>
      </p:sp>
      <p:cxnSp>
        <p:nvCxnSpPr>
          <p:cNvPr id="224" name="Straight Arrow Connector 223">
            <a:extLst>
              <a:ext uri="{FF2B5EF4-FFF2-40B4-BE49-F238E27FC236}">
                <a16:creationId xmlns:a16="http://schemas.microsoft.com/office/drawing/2014/main" id="{7D7DE4D1-B701-4024-B24B-D5644644FABC}"/>
              </a:ext>
            </a:extLst>
          </p:cNvPr>
          <p:cNvCxnSpPr>
            <a:cxnSpLocks/>
          </p:cNvCxnSpPr>
          <p:nvPr/>
        </p:nvCxnSpPr>
        <p:spPr>
          <a:xfrm>
            <a:off x="4508903" y="3428258"/>
            <a:ext cx="4" cy="6122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1" name="Rectangle: Rounded Corners 90">
            <a:extLst>
              <a:ext uri="{FF2B5EF4-FFF2-40B4-BE49-F238E27FC236}">
                <a16:creationId xmlns:a16="http://schemas.microsoft.com/office/drawing/2014/main" id="{9ECCDE3A-775F-4424-BA0C-DE1AD57496CD}"/>
              </a:ext>
            </a:extLst>
          </p:cNvPr>
          <p:cNvSpPr/>
          <p:nvPr/>
        </p:nvSpPr>
        <p:spPr>
          <a:xfrm>
            <a:off x="8191679" y="2209231"/>
            <a:ext cx="1668517" cy="335308"/>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rPr>
              <a:t>NOT APPLICABLE</a:t>
            </a:r>
          </a:p>
        </p:txBody>
      </p:sp>
      <p:cxnSp>
        <p:nvCxnSpPr>
          <p:cNvPr id="92" name="Straight Arrow Connector 91">
            <a:extLst>
              <a:ext uri="{FF2B5EF4-FFF2-40B4-BE49-F238E27FC236}">
                <a16:creationId xmlns:a16="http://schemas.microsoft.com/office/drawing/2014/main" id="{63C4338C-FA8A-45ED-B42E-C97353FD9449}"/>
              </a:ext>
            </a:extLst>
          </p:cNvPr>
          <p:cNvCxnSpPr>
            <a:cxnSpLocks/>
          </p:cNvCxnSpPr>
          <p:nvPr/>
        </p:nvCxnSpPr>
        <p:spPr>
          <a:xfrm flipV="1">
            <a:off x="6738878" y="2335797"/>
            <a:ext cx="142844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562158FA-532A-4EB7-A8ED-7E2A6441B628}"/>
              </a:ext>
            </a:extLst>
          </p:cNvPr>
          <p:cNvCxnSpPr>
            <a:stCxn id="74" idx="3"/>
          </p:cNvCxnSpPr>
          <p:nvPr/>
        </p:nvCxnSpPr>
        <p:spPr>
          <a:xfrm flipV="1">
            <a:off x="6707981" y="3155550"/>
            <a:ext cx="2302198" cy="493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7F24648A-37DB-456B-9C49-8FDBCA6244BD}"/>
              </a:ext>
            </a:extLst>
          </p:cNvPr>
          <p:cNvCxnSpPr>
            <a:cxnSpLocks/>
          </p:cNvCxnSpPr>
          <p:nvPr/>
        </p:nvCxnSpPr>
        <p:spPr>
          <a:xfrm flipV="1">
            <a:off x="9010179" y="2548397"/>
            <a:ext cx="0" cy="6071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A46A94EC-9AA9-4A19-BC0C-F26569C1E65E}"/>
              </a:ext>
            </a:extLst>
          </p:cNvPr>
          <p:cNvCxnSpPr/>
          <p:nvPr/>
        </p:nvCxnSpPr>
        <p:spPr>
          <a:xfrm flipV="1">
            <a:off x="6705450" y="1476288"/>
            <a:ext cx="2302198" cy="493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BEAAB816-7910-444C-B7DA-C5834F315601}"/>
              </a:ext>
            </a:extLst>
          </p:cNvPr>
          <p:cNvCxnSpPr>
            <a:cxnSpLocks/>
            <a:endCxn id="91" idx="0"/>
          </p:cNvCxnSpPr>
          <p:nvPr/>
        </p:nvCxnSpPr>
        <p:spPr>
          <a:xfrm>
            <a:off x="9007644" y="1475806"/>
            <a:ext cx="18294" cy="7334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2" name="TextBox 121">
            <a:extLst>
              <a:ext uri="{FF2B5EF4-FFF2-40B4-BE49-F238E27FC236}">
                <a16:creationId xmlns:a16="http://schemas.microsoft.com/office/drawing/2014/main" id="{6E952A56-BE66-455D-9E25-D406D31293E4}"/>
              </a:ext>
            </a:extLst>
          </p:cNvPr>
          <p:cNvSpPr txBox="1"/>
          <p:nvPr/>
        </p:nvSpPr>
        <p:spPr>
          <a:xfrm>
            <a:off x="6609480" y="1270898"/>
            <a:ext cx="330495" cy="246221"/>
          </a:xfrm>
          <a:prstGeom prst="rect">
            <a:avLst/>
          </a:prstGeom>
          <a:noFill/>
        </p:spPr>
        <p:txBody>
          <a:bodyPr wrap="square" rtlCol="0">
            <a:spAutoFit/>
          </a:bodyPr>
          <a:lstStyle/>
          <a:p>
            <a:r>
              <a:rPr lang="en-US" sz="1000" b="1" dirty="0"/>
              <a:t>N</a:t>
            </a:r>
          </a:p>
        </p:txBody>
      </p:sp>
      <p:sp>
        <p:nvSpPr>
          <p:cNvPr id="123" name="TextBox 122">
            <a:extLst>
              <a:ext uri="{FF2B5EF4-FFF2-40B4-BE49-F238E27FC236}">
                <a16:creationId xmlns:a16="http://schemas.microsoft.com/office/drawing/2014/main" id="{EB05383A-E52A-40D8-B498-232460EF8F66}"/>
              </a:ext>
            </a:extLst>
          </p:cNvPr>
          <p:cNvSpPr txBox="1"/>
          <p:nvPr/>
        </p:nvSpPr>
        <p:spPr>
          <a:xfrm>
            <a:off x="6354290" y="1774718"/>
            <a:ext cx="277464" cy="246221"/>
          </a:xfrm>
          <a:prstGeom prst="rect">
            <a:avLst/>
          </a:prstGeom>
          <a:noFill/>
        </p:spPr>
        <p:txBody>
          <a:bodyPr wrap="square" rtlCol="0">
            <a:spAutoFit/>
          </a:bodyPr>
          <a:lstStyle/>
          <a:p>
            <a:r>
              <a:rPr lang="en-US" sz="1000" b="1" dirty="0"/>
              <a:t>Y</a:t>
            </a:r>
          </a:p>
        </p:txBody>
      </p:sp>
      <p:cxnSp>
        <p:nvCxnSpPr>
          <p:cNvPr id="124" name="Straight Arrow Connector 123">
            <a:extLst>
              <a:ext uri="{FF2B5EF4-FFF2-40B4-BE49-F238E27FC236}">
                <a16:creationId xmlns:a16="http://schemas.microsoft.com/office/drawing/2014/main" id="{32BBB449-85B9-4585-83BF-50E4CBF235F5}"/>
              </a:ext>
            </a:extLst>
          </p:cNvPr>
          <p:cNvCxnSpPr>
            <a:cxnSpLocks/>
          </p:cNvCxnSpPr>
          <p:nvPr/>
        </p:nvCxnSpPr>
        <p:spPr>
          <a:xfrm flipV="1">
            <a:off x="6729353" y="4273593"/>
            <a:ext cx="142844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5" name="Rectangle: Rounded Corners 124">
            <a:extLst>
              <a:ext uri="{FF2B5EF4-FFF2-40B4-BE49-F238E27FC236}">
                <a16:creationId xmlns:a16="http://schemas.microsoft.com/office/drawing/2014/main" id="{4CFBA854-F4B0-4AE8-93B5-9BE7E6FC5FA5}"/>
              </a:ext>
            </a:extLst>
          </p:cNvPr>
          <p:cNvSpPr/>
          <p:nvPr/>
        </p:nvSpPr>
        <p:spPr>
          <a:xfrm>
            <a:off x="8175922" y="4096541"/>
            <a:ext cx="1668517" cy="335308"/>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rPr>
              <a:t>LOW FLOW LOW GRADIENT</a:t>
            </a:r>
          </a:p>
        </p:txBody>
      </p:sp>
      <p:sp>
        <p:nvSpPr>
          <p:cNvPr id="126" name="TextBox 125">
            <a:extLst>
              <a:ext uri="{FF2B5EF4-FFF2-40B4-BE49-F238E27FC236}">
                <a16:creationId xmlns:a16="http://schemas.microsoft.com/office/drawing/2014/main" id="{21359911-0FBE-4951-9F99-B4B545C31047}"/>
              </a:ext>
            </a:extLst>
          </p:cNvPr>
          <p:cNvSpPr txBox="1"/>
          <p:nvPr/>
        </p:nvSpPr>
        <p:spPr>
          <a:xfrm>
            <a:off x="6327775" y="2547159"/>
            <a:ext cx="330495" cy="246221"/>
          </a:xfrm>
          <a:prstGeom prst="rect">
            <a:avLst/>
          </a:prstGeom>
          <a:noFill/>
        </p:spPr>
        <p:txBody>
          <a:bodyPr wrap="square" rtlCol="0">
            <a:spAutoFit/>
          </a:bodyPr>
          <a:lstStyle/>
          <a:p>
            <a:r>
              <a:rPr lang="en-US" sz="1000" b="1" dirty="0"/>
              <a:t>N</a:t>
            </a:r>
          </a:p>
        </p:txBody>
      </p:sp>
      <p:sp>
        <p:nvSpPr>
          <p:cNvPr id="128" name="TextBox 127">
            <a:extLst>
              <a:ext uri="{FF2B5EF4-FFF2-40B4-BE49-F238E27FC236}">
                <a16:creationId xmlns:a16="http://schemas.microsoft.com/office/drawing/2014/main" id="{563BFCB0-8522-4DE4-8D39-FA6ABE93C8E1}"/>
              </a:ext>
            </a:extLst>
          </p:cNvPr>
          <p:cNvSpPr txBox="1"/>
          <p:nvPr/>
        </p:nvSpPr>
        <p:spPr>
          <a:xfrm>
            <a:off x="6657795" y="2960219"/>
            <a:ext cx="330495" cy="246221"/>
          </a:xfrm>
          <a:prstGeom prst="rect">
            <a:avLst/>
          </a:prstGeom>
          <a:noFill/>
        </p:spPr>
        <p:txBody>
          <a:bodyPr wrap="square" rtlCol="0">
            <a:spAutoFit/>
          </a:bodyPr>
          <a:lstStyle/>
          <a:p>
            <a:r>
              <a:rPr lang="en-US" sz="1000" b="1" dirty="0"/>
              <a:t>N</a:t>
            </a:r>
          </a:p>
        </p:txBody>
      </p:sp>
      <p:sp>
        <p:nvSpPr>
          <p:cNvPr id="129" name="TextBox 128">
            <a:extLst>
              <a:ext uri="{FF2B5EF4-FFF2-40B4-BE49-F238E27FC236}">
                <a16:creationId xmlns:a16="http://schemas.microsoft.com/office/drawing/2014/main" id="{D3F5E244-920D-4C6C-A15D-AD8BB026D8BA}"/>
              </a:ext>
            </a:extLst>
          </p:cNvPr>
          <p:cNvSpPr txBox="1"/>
          <p:nvPr/>
        </p:nvSpPr>
        <p:spPr>
          <a:xfrm>
            <a:off x="6296530" y="4468805"/>
            <a:ext cx="392983" cy="246221"/>
          </a:xfrm>
          <a:prstGeom prst="rect">
            <a:avLst/>
          </a:prstGeom>
          <a:noFill/>
        </p:spPr>
        <p:txBody>
          <a:bodyPr wrap="square" rtlCol="0">
            <a:spAutoFit/>
          </a:bodyPr>
          <a:lstStyle/>
          <a:p>
            <a:r>
              <a:rPr lang="en-US" sz="1000" b="1" dirty="0"/>
              <a:t>Y</a:t>
            </a:r>
          </a:p>
        </p:txBody>
      </p:sp>
      <p:cxnSp>
        <p:nvCxnSpPr>
          <p:cNvPr id="130" name="Straight Arrow Connector 129">
            <a:extLst>
              <a:ext uri="{FF2B5EF4-FFF2-40B4-BE49-F238E27FC236}">
                <a16:creationId xmlns:a16="http://schemas.microsoft.com/office/drawing/2014/main" id="{6DA57263-4999-4F47-80E5-933F3F402813}"/>
              </a:ext>
            </a:extLst>
          </p:cNvPr>
          <p:cNvCxnSpPr>
            <a:cxnSpLocks/>
          </p:cNvCxnSpPr>
          <p:nvPr/>
        </p:nvCxnSpPr>
        <p:spPr>
          <a:xfrm>
            <a:off x="6337752" y="4519925"/>
            <a:ext cx="4" cy="6122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1" name="Rectangle: Rounded Corners 130">
            <a:extLst>
              <a:ext uri="{FF2B5EF4-FFF2-40B4-BE49-F238E27FC236}">
                <a16:creationId xmlns:a16="http://schemas.microsoft.com/office/drawing/2014/main" id="{2DC2035D-8456-4428-B23B-300B82121C5A}"/>
              </a:ext>
            </a:extLst>
          </p:cNvPr>
          <p:cNvSpPr/>
          <p:nvPr/>
        </p:nvSpPr>
        <p:spPr>
          <a:xfrm>
            <a:off x="5493516" y="5139585"/>
            <a:ext cx="1668517" cy="335308"/>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rPr>
              <a:t>PARADOXICAL LOW FLOW LOW GRADIENT</a:t>
            </a:r>
          </a:p>
        </p:txBody>
      </p:sp>
      <p:sp>
        <p:nvSpPr>
          <p:cNvPr id="132" name="TextBox 131">
            <a:extLst>
              <a:ext uri="{FF2B5EF4-FFF2-40B4-BE49-F238E27FC236}">
                <a16:creationId xmlns:a16="http://schemas.microsoft.com/office/drawing/2014/main" id="{3949A84E-62E8-4ABA-858A-5D1D6550AA70}"/>
              </a:ext>
            </a:extLst>
          </p:cNvPr>
          <p:cNvSpPr txBox="1"/>
          <p:nvPr/>
        </p:nvSpPr>
        <p:spPr>
          <a:xfrm>
            <a:off x="5729949" y="2933979"/>
            <a:ext cx="392983" cy="246221"/>
          </a:xfrm>
          <a:prstGeom prst="rect">
            <a:avLst/>
          </a:prstGeom>
          <a:noFill/>
        </p:spPr>
        <p:txBody>
          <a:bodyPr wrap="square" rtlCol="0">
            <a:spAutoFit/>
          </a:bodyPr>
          <a:lstStyle/>
          <a:p>
            <a:r>
              <a:rPr lang="en-US" sz="1000" b="1" dirty="0"/>
              <a:t>Y</a:t>
            </a:r>
          </a:p>
        </p:txBody>
      </p:sp>
      <p:sp>
        <p:nvSpPr>
          <p:cNvPr id="134" name="Rectangle: Rounded Corners 133">
            <a:extLst>
              <a:ext uri="{FF2B5EF4-FFF2-40B4-BE49-F238E27FC236}">
                <a16:creationId xmlns:a16="http://schemas.microsoft.com/office/drawing/2014/main" id="{3E7F1474-DFA9-49E5-A924-1FC74C14A7DE}"/>
              </a:ext>
            </a:extLst>
          </p:cNvPr>
          <p:cNvSpPr/>
          <p:nvPr/>
        </p:nvSpPr>
        <p:spPr>
          <a:xfrm>
            <a:off x="1229729" y="4889608"/>
            <a:ext cx="2392433" cy="835262"/>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rPr>
              <a:t>ASSIGN PRIORITY OF FLOW GRADIENT PER PATIENT: PARADOXICAL LOW FLOW LOW GRADIENT&gt; NORMAL FLOW GRADIENT&gt; LOW FLOW LOW GRADIENT</a:t>
            </a:r>
          </a:p>
        </p:txBody>
      </p:sp>
      <p:cxnSp>
        <p:nvCxnSpPr>
          <p:cNvPr id="135" name="Straight Arrow Connector 134">
            <a:extLst>
              <a:ext uri="{FF2B5EF4-FFF2-40B4-BE49-F238E27FC236}">
                <a16:creationId xmlns:a16="http://schemas.microsoft.com/office/drawing/2014/main" id="{90857EC9-8B53-4FC0-AB09-2A7456B03051}"/>
              </a:ext>
            </a:extLst>
          </p:cNvPr>
          <p:cNvCxnSpPr>
            <a:cxnSpLocks/>
            <a:endCxn id="134" idx="3"/>
          </p:cNvCxnSpPr>
          <p:nvPr/>
        </p:nvCxnSpPr>
        <p:spPr>
          <a:xfrm flipH="1">
            <a:off x="3622162" y="5307239"/>
            <a:ext cx="18713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597055CF-3385-4A7A-9ACB-005C182B4162}"/>
              </a:ext>
            </a:extLst>
          </p:cNvPr>
          <p:cNvCxnSpPr>
            <a:stCxn id="134" idx="0"/>
          </p:cNvCxnSpPr>
          <p:nvPr/>
        </p:nvCxnSpPr>
        <p:spPr>
          <a:xfrm flipH="1" flipV="1">
            <a:off x="2425945" y="3891776"/>
            <a:ext cx="1" cy="9978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808F5EF-87FC-45C2-BEA7-D430DA5889DD}"/>
              </a:ext>
            </a:extLst>
          </p:cNvPr>
          <p:cNvCxnSpPr/>
          <p:nvPr/>
        </p:nvCxnSpPr>
        <p:spPr>
          <a:xfrm>
            <a:off x="8363415" y="4431849"/>
            <a:ext cx="0" cy="17793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8C2C59C-FA3F-4F95-B90F-BB54841BA67D}"/>
              </a:ext>
            </a:extLst>
          </p:cNvPr>
          <p:cNvCxnSpPr/>
          <p:nvPr/>
        </p:nvCxnSpPr>
        <p:spPr>
          <a:xfrm flipH="1">
            <a:off x="2709746" y="6211229"/>
            <a:ext cx="565366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F3A51BE5-1AA4-408D-9B7B-A261824271FE}"/>
              </a:ext>
            </a:extLst>
          </p:cNvPr>
          <p:cNvCxnSpPr/>
          <p:nvPr/>
        </p:nvCxnSpPr>
        <p:spPr>
          <a:xfrm flipV="1">
            <a:off x="2709746" y="5724870"/>
            <a:ext cx="0" cy="4863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41F7ADB-9C9A-4DBD-AAC0-796E4FFC40A0}"/>
              </a:ext>
            </a:extLst>
          </p:cNvPr>
          <p:cNvCxnSpPr>
            <a:stCxn id="223" idx="2"/>
          </p:cNvCxnSpPr>
          <p:nvPr/>
        </p:nvCxnSpPr>
        <p:spPr>
          <a:xfrm flipH="1">
            <a:off x="4456420" y="4408774"/>
            <a:ext cx="1" cy="723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D3DDD205-F049-4C38-85D7-75C68D3212D6}"/>
              </a:ext>
            </a:extLst>
          </p:cNvPr>
          <p:cNvCxnSpPr/>
          <p:nvPr/>
        </p:nvCxnSpPr>
        <p:spPr>
          <a:xfrm flipH="1">
            <a:off x="3651434" y="5137371"/>
            <a:ext cx="8161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C0F65A29-CB43-43D2-A0C1-51EEC31507D6}"/>
              </a:ext>
            </a:extLst>
          </p:cNvPr>
          <p:cNvCxnSpPr>
            <a:stCxn id="91" idx="3"/>
          </p:cNvCxnSpPr>
          <p:nvPr/>
        </p:nvCxnSpPr>
        <p:spPr>
          <a:xfrm flipV="1">
            <a:off x="9860196" y="2335797"/>
            <a:ext cx="1937794" cy="410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7237C8A-E147-48BA-A437-B22EC9FAF8C9}"/>
              </a:ext>
            </a:extLst>
          </p:cNvPr>
          <p:cNvCxnSpPr>
            <a:cxnSpLocks/>
          </p:cNvCxnSpPr>
          <p:nvPr/>
        </p:nvCxnSpPr>
        <p:spPr>
          <a:xfrm>
            <a:off x="11797990" y="2335797"/>
            <a:ext cx="0" cy="4042701"/>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3874048-2202-4036-8E7A-3AB24509D59F}"/>
              </a:ext>
            </a:extLst>
          </p:cNvPr>
          <p:cNvCxnSpPr/>
          <p:nvPr/>
        </p:nvCxnSpPr>
        <p:spPr>
          <a:xfrm flipH="1">
            <a:off x="858644" y="6378498"/>
            <a:ext cx="1093934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CD58EC14-9CA8-4D63-A582-FE8AFCF431E2}"/>
              </a:ext>
            </a:extLst>
          </p:cNvPr>
          <p:cNvCxnSpPr/>
          <p:nvPr/>
        </p:nvCxnSpPr>
        <p:spPr>
          <a:xfrm flipV="1">
            <a:off x="858644" y="3734377"/>
            <a:ext cx="0" cy="2644121"/>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5D4FD2E3-B48C-4ABF-9DA1-2C6C7B88568C}"/>
              </a:ext>
            </a:extLst>
          </p:cNvPr>
          <p:cNvCxnSpPr>
            <a:cxnSpLocks/>
            <a:endCxn id="139" idx="2"/>
          </p:cNvCxnSpPr>
          <p:nvPr/>
        </p:nvCxnSpPr>
        <p:spPr>
          <a:xfrm flipV="1">
            <a:off x="858644" y="3734377"/>
            <a:ext cx="1103061"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9" name="Oval 138">
            <a:extLst>
              <a:ext uri="{FF2B5EF4-FFF2-40B4-BE49-F238E27FC236}">
                <a16:creationId xmlns:a16="http://schemas.microsoft.com/office/drawing/2014/main" id="{B05D2732-B52C-4201-BE01-7D15FB9339CE}"/>
              </a:ext>
            </a:extLst>
          </p:cNvPr>
          <p:cNvSpPr/>
          <p:nvPr/>
        </p:nvSpPr>
        <p:spPr>
          <a:xfrm>
            <a:off x="1961705" y="3623687"/>
            <a:ext cx="1183909" cy="221380"/>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ln w="0"/>
                <a:solidFill>
                  <a:schemeClr val="tx1"/>
                </a:solidFill>
                <a:effectLst>
                  <a:outerShdw blurRad="38100" dist="19050" dir="2700000" algn="tl" rotWithShape="0">
                    <a:schemeClr val="dk1">
                      <a:alpha val="40000"/>
                    </a:schemeClr>
                  </a:outerShdw>
                </a:effectLst>
              </a:rPr>
              <a:t>END</a:t>
            </a:r>
          </a:p>
        </p:txBody>
      </p:sp>
    </p:spTree>
    <p:extLst>
      <p:ext uri="{BB962C8B-B14F-4D97-AF65-F5344CB8AC3E}">
        <p14:creationId xmlns:p14="http://schemas.microsoft.com/office/powerpoint/2010/main" val="24580732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3C76632D-FFDD-4DD4-B11F-E5401BA78B60}"/>
              </a:ext>
            </a:extLst>
          </p:cNvPr>
          <p:cNvSpPr/>
          <p:nvPr/>
        </p:nvSpPr>
        <p:spPr>
          <a:xfrm>
            <a:off x="5735821" y="782518"/>
            <a:ext cx="1183909" cy="221380"/>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ln w="0"/>
                <a:solidFill>
                  <a:schemeClr val="tx1"/>
                </a:solidFill>
                <a:effectLst>
                  <a:outerShdw blurRad="38100" dist="19050" dir="2700000" algn="tl" rotWithShape="0">
                    <a:schemeClr val="dk1">
                      <a:alpha val="40000"/>
                    </a:schemeClr>
                  </a:outerShdw>
                </a:effectLst>
              </a:rPr>
              <a:t>START</a:t>
            </a:r>
          </a:p>
        </p:txBody>
      </p:sp>
      <p:sp>
        <p:nvSpPr>
          <p:cNvPr id="52" name="Flowchart: Decision 51">
            <a:extLst>
              <a:ext uri="{FF2B5EF4-FFF2-40B4-BE49-F238E27FC236}">
                <a16:creationId xmlns:a16="http://schemas.microsoft.com/office/drawing/2014/main" id="{16E105E1-4E23-49FD-8604-FDE2C6B1FA78}"/>
              </a:ext>
            </a:extLst>
          </p:cNvPr>
          <p:cNvSpPr/>
          <p:nvPr/>
        </p:nvSpPr>
        <p:spPr>
          <a:xfrm>
            <a:off x="5947582" y="1316304"/>
            <a:ext cx="760399" cy="465621"/>
          </a:xfrm>
          <a:prstGeom prst="flowChartDecision">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rPr>
              <a:t>1</a:t>
            </a:r>
          </a:p>
        </p:txBody>
      </p:sp>
      <p:sp>
        <p:nvSpPr>
          <p:cNvPr id="54" name="Flowchart: Decision 53">
            <a:extLst>
              <a:ext uri="{FF2B5EF4-FFF2-40B4-BE49-F238E27FC236}">
                <a16:creationId xmlns:a16="http://schemas.microsoft.com/office/drawing/2014/main" id="{FBE65DF7-1B78-4F99-96CD-CDE1477643BE}"/>
              </a:ext>
            </a:extLst>
          </p:cNvPr>
          <p:cNvSpPr/>
          <p:nvPr/>
        </p:nvSpPr>
        <p:spPr>
          <a:xfrm>
            <a:off x="5947582" y="2102987"/>
            <a:ext cx="760399" cy="465621"/>
          </a:xfrm>
          <a:prstGeom prst="flowChartDecision">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rPr>
              <a:t>2</a:t>
            </a:r>
          </a:p>
        </p:txBody>
      </p:sp>
      <p:sp>
        <p:nvSpPr>
          <p:cNvPr id="74" name="Flowchart: Decision 73">
            <a:extLst>
              <a:ext uri="{FF2B5EF4-FFF2-40B4-BE49-F238E27FC236}">
                <a16:creationId xmlns:a16="http://schemas.microsoft.com/office/drawing/2014/main" id="{97A6C012-36D4-40B9-9A95-F68CF5488EE2}"/>
              </a:ext>
            </a:extLst>
          </p:cNvPr>
          <p:cNvSpPr/>
          <p:nvPr/>
        </p:nvSpPr>
        <p:spPr>
          <a:xfrm>
            <a:off x="5947582" y="2972040"/>
            <a:ext cx="760399" cy="465621"/>
          </a:xfrm>
          <a:prstGeom prst="flowChartDecision">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rPr>
              <a:t>3</a:t>
            </a:r>
          </a:p>
        </p:txBody>
      </p:sp>
      <p:sp>
        <p:nvSpPr>
          <p:cNvPr id="89" name="Flowchart: Decision 88">
            <a:extLst>
              <a:ext uri="{FF2B5EF4-FFF2-40B4-BE49-F238E27FC236}">
                <a16:creationId xmlns:a16="http://schemas.microsoft.com/office/drawing/2014/main" id="{860A9734-10FA-4497-A199-AC828D84D5F2}"/>
              </a:ext>
            </a:extLst>
          </p:cNvPr>
          <p:cNvSpPr/>
          <p:nvPr/>
        </p:nvSpPr>
        <p:spPr>
          <a:xfrm>
            <a:off x="5947581" y="4040496"/>
            <a:ext cx="760399" cy="465621"/>
          </a:xfrm>
          <a:prstGeom prst="flowChartDecision">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rPr>
              <a:t>4</a:t>
            </a:r>
          </a:p>
        </p:txBody>
      </p:sp>
      <p:cxnSp>
        <p:nvCxnSpPr>
          <p:cNvPr id="99" name="Straight Arrow Connector 98">
            <a:extLst>
              <a:ext uri="{FF2B5EF4-FFF2-40B4-BE49-F238E27FC236}">
                <a16:creationId xmlns:a16="http://schemas.microsoft.com/office/drawing/2014/main" id="{3EE3C705-690E-4A4C-A0D2-CEC960CD4EF3}"/>
              </a:ext>
            </a:extLst>
          </p:cNvPr>
          <p:cNvCxnSpPr>
            <a:cxnSpLocks/>
            <a:endCxn id="52" idx="0"/>
          </p:cNvCxnSpPr>
          <p:nvPr/>
        </p:nvCxnSpPr>
        <p:spPr>
          <a:xfrm>
            <a:off x="6327781" y="1025128"/>
            <a:ext cx="1" cy="2911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7F6E6CAC-C1F9-47AB-BDFC-8E8C80128062}"/>
              </a:ext>
            </a:extLst>
          </p:cNvPr>
          <p:cNvCxnSpPr>
            <a:cxnSpLocks/>
            <a:endCxn id="54" idx="0"/>
          </p:cNvCxnSpPr>
          <p:nvPr/>
        </p:nvCxnSpPr>
        <p:spPr>
          <a:xfrm>
            <a:off x="6327779" y="1781925"/>
            <a:ext cx="3" cy="3210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B9F1782E-231E-4959-92D6-D41CD7B1A60B}"/>
              </a:ext>
            </a:extLst>
          </p:cNvPr>
          <p:cNvCxnSpPr>
            <a:cxnSpLocks/>
            <a:endCxn id="74" idx="0"/>
          </p:cNvCxnSpPr>
          <p:nvPr/>
        </p:nvCxnSpPr>
        <p:spPr>
          <a:xfrm>
            <a:off x="6327778" y="2560234"/>
            <a:ext cx="4" cy="4118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0B6A68EA-0C62-4F65-9604-849005466B7E}"/>
              </a:ext>
            </a:extLst>
          </p:cNvPr>
          <p:cNvCxnSpPr>
            <a:cxnSpLocks/>
            <a:endCxn id="89" idx="0"/>
          </p:cNvCxnSpPr>
          <p:nvPr/>
        </p:nvCxnSpPr>
        <p:spPr>
          <a:xfrm>
            <a:off x="6327777" y="3428258"/>
            <a:ext cx="4" cy="6122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4" name="TextBox 173">
            <a:extLst>
              <a:ext uri="{FF2B5EF4-FFF2-40B4-BE49-F238E27FC236}">
                <a16:creationId xmlns:a16="http://schemas.microsoft.com/office/drawing/2014/main" id="{AE366504-BFA2-4CE1-B06C-EE8E2CCBF7F9}"/>
              </a:ext>
            </a:extLst>
          </p:cNvPr>
          <p:cNvSpPr txBox="1"/>
          <p:nvPr/>
        </p:nvSpPr>
        <p:spPr>
          <a:xfrm>
            <a:off x="6660504" y="2137079"/>
            <a:ext cx="330495" cy="246221"/>
          </a:xfrm>
          <a:prstGeom prst="rect">
            <a:avLst/>
          </a:prstGeom>
          <a:noFill/>
        </p:spPr>
        <p:txBody>
          <a:bodyPr wrap="square" rtlCol="0">
            <a:spAutoFit/>
          </a:bodyPr>
          <a:lstStyle/>
          <a:p>
            <a:r>
              <a:rPr lang="en-US" sz="1000" b="1" dirty="0"/>
              <a:t>Y</a:t>
            </a:r>
          </a:p>
        </p:txBody>
      </p:sp>
      <p:sp>
        <p:nvSpPr>
          <p:cNvPr id="175" name="TextBox 174">
            <a:extLst>
              <a:ext uri="{FF2B5EF4-FFF2-40B4-BE49-F238E27FC236}">
                <a16:creationId xmlns:a16="http://schemas.microsoft.com/office/drawing/2014/main" id="{D53EC85F-64D3-4744-A9C1-BC1F9FD4F676}"/>
              </a:ext>
            </a:extLst>
          </p:cNvPr>
          <p:cNvSpPr txBox="1"/>
          <p:nvPr/>
        </p:nvSpPr>
        <p:spPr>
          <a:xfrm>
            <a:off x="6619522" y="3001657"/>
            <a:ext cx="392983" cy="246221"/>
          </a:xfrm>
          <a:prstGeom prst="rect">
            <a:avLst/>
          </a:prstGeom>
          <a:noFill/>
        </p:spPr>
        <p:txBody>
          <a:bodyPr wrap="square" rtlCol="0">
            <a:spAutoFit/>
          </a:bodyPr>
          <a:lstStyle/>
          <a:p>
            <a:r>
              <a:rPr lang="en-US" sz="1000" b="1" dirty="0"/>
              <a:t>Y</a:t>
            </a:r>
          </a:p>
        </p:txBody>
      </p:sp>
      <p:sp>
        <p:nvSpPr>
          <p:cNvPr id="176" name="TextBox 175">
            <a:extLst>
              <a:ext uri="{FF2B5EF4-FFF2-40B4-BE49-F238E27FC236}">
                <a16:creationId xmlns:a16="http://schemas.microsoft.com/office/drawing/2014/main" id="{F709C281-A910-4129-B31F-F01F1AFACEEB}"/>
              </a:ext>
            </a:extLst>
          </p:cNvPr>
          <p:cNvSpPr txBox="1"/>
          <p:nvPr/>
        </p:nvSpPr>
        <p:spPr>
          <a:xfrm>
            <a:off x="6263189" y="4471556"/>
            <a:ext cx="330495" cy="246221"/>
          </a:xfrm>
          <a:prstGeom prst="rect">
            <a:avLst/>
          </a:prstGeom>
          <a:noFill/>
        </p:spPr>
        <p:txBody>
          <a:bodyPr wrap="square" rtlCol="0">
            <a:spAutoFit/>
          </a:bodyPr>
          <a:lstStyle/>
          <a:p>
            <a:r>
              <a:rPr lang="en-US" sz="1000" b="1" dirty="0"/>
              <a:t>N</a:t>
            </a:r>
          </a:p>
        </p:txBody>
      </p:sp>
      <p:cxnSp>
        <p:nvCxnSpPr>
          <p:cNvPr id="190" name="Connector: Elbow 189">
            <a:extLst>
              <a:ext uri="{FF2B5EF4-FFF2-40B4-BE49-F238E27FC236}">
                <a16:creationId xmlns:a16="http://schemas.microsoft.com/office/drawing/2014/main" id="{5554A436-D82E-4B82-9A2B-1B56961D7661}"/>
              </a:ext>
            </a:extLst>
          </p:cNvPr>
          <p:cNvCxnSpPr/>
          <p:nvPr/>
        </p:nvCxnSpPr>
        <p:spPr>
          <a:xfrm rot="5400000">
            <a:off x="-146608" y="517534"/>
            <a:ext cx="4459" cy="12700"/>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63C4338C-FA8A-45ED-B42E-C97353FD9449}"/>
              </a:ext>
            </a:extLst>
          </p:cNvPr>
          <p:cNvCxnSpPr>
            <a:cxnSpLocks/>
          </p:cNvCxnSpPr>
          <p:nvPr/>
        </p:nvCxnSpPr>
        <p:spPr>
          <a:xfrm>
            <a:off x="6707980" y="2338057"/>
            <a:ext cx="160869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3" name="TextBox 122">
            <a:extLst>
              <a:ext uri="{FF2B5EF4-FFF2-40B4-BE49-F238E27FC236}">
                <a16:creationId xmlns:a16="http://schemas.microsoft.com/office/drawing/2014/main" id="{EB05383A-E52A-40D8-B498-232460EF8F66}"/>
              </a:ext>
            </a:extLst>
          </p:cNvPr>
          <p:cNvSpPr txBox="1"/>
          <p:nvPr/>
        </p:nvSpPr>
        <p:spPr>
          <a:xfrm>
            <a:off x="6289705" y="1761033"/>
            <a:ext cx="277464" cy="246221"/>
          </a:xfrm>
          <a:prstGeom prst="rect">
            <a:avLst/>
          </a:prstGeom>
          <a:noFill/>
        </p:spPr>
        <p:txBody>
          <a:bodyPr wrap="square" rtlCol="0">
            <a:spAutoFit/>
          </a:bodyPr>
          <a:lstStyle/>
          <a:p>
            <a:r>
              <a:rPr lang="en-US" sz="1000" b="1" dirty="0"/>
              <a:t>Y</a:t>
            </a:r>
          </a:p>
        </p:txBody>
      </p:sp>
      <p:cxnSp>
        <p:nvCxnSpPr>
          <p:cNvPr id="124" name="Straight Arrow Connector 123">
            <a:extLst>
              <a:ext uri="{FF2B5EF4-FFF2-40B4-BE49-F238E27FC236}">
                <a16:creationId xmlns:a16="http://schemas.microsoft.com/office/drawing/2014/main" id="{32BBB449-85B9-4585-83BF-50E4CBF235F5}"/>
              </a:ext>
            </a:extLst>
          </p:cNvPr>
          <p:cNvCxnSpPr>
            <a:cxnSpLocks/>
          </p:cNvCxnSpPr>
          <p:nvPr/>
        </p:nvCxnSpPr>
        <p:spPr>
          <a:xfrm>
            <a:off x="6697257" y="4273306"/>
            <a:ext cx="1628653" cy="157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6" name="TextBox 125">
            <a:extLst>
              <a:ext uri="{FF2B5EF4-FFF2-40B4-BE49-F238E27FC236}">
                <a16:creationId xmlns:a16="http://schemas.microsoft.com/office/drawing/2014/main" id="{21359911-0FBE-4951-9F99-B4B545C31047}"/>
              </a:ext>
            </a:extLst>
          </p:cNvPr>
          <p:cNvSpPr txBox="1"/>
          <p:nvPr/>
        </p:nvSpPr>
        <p:spPr>
          <a:xfrm>
            <a:off x="6327775" y="2547159"/>
            <a:ext cx="330495" cy="246221"/>
          </a:xfrm>
          <a:prstGeom prst="rect">
            <a:avLst/>
          </a:prstGeom>
          <a:noFill/>
        </p:spPr>
        <p:txBody>
          <a:bodyPr wrap="square" rtlCol="0">
            <a:spAutoFit/>
          </a:bodyPr>
          <a:lstStyle/>
          <a:p>
            <a:r>
              <a:rPr lang="en-US" sz="1000" b="1" dirty="0"/>
              <a:t>N</a:t>
            </a:r>
          </a:p>
        </p:txBody>
      </p:sp>
      <p:sp>
        <p:nvSpPr>
          <p:cNvPr id="128" name="TextBox 127">
            <a:extLst>
              <a:ext uri="{FF2B5EF4-FFF2-40B4-BE49-F238E27FC236}">
                <a16:creationId xmlns:a16="http://schemas.microsoft.com/office/drawing/2014/main" id="{563BFCB0-8522-4DE4-8D39-FA6ABE93C8E1}"/>
              </a:ext>
            </a:extLst>
          </p:cNvPr>
          <p:cNvSpPr txBox="1"/>
          <p:nvPr/>
        </p:nvSpPr>
        <p:spPr>
          <a:xfrm>
            <a:off x="6298766" y="3384691"/>
            <a:ext cx="330495" cy="246221"/>
          </a:xfrm>
          <a:prstGeom prst="rect">
            <a:avLst/>
          </a:prstGeom>
          <a:noFill/>
        </p:spPr>
        <p:txBody>
          <a:bodyPr wrap="square" rtlCol="0">
            <a:spAutoFit/>
          </a:bodyPr>
          <a:lstStyle/>
          <a:p>
            <a:r>
              <a:rPr lang="en-US" sz="1000" b="1" dirty="0"/>
              <a:t>N</a:t>
            </a:r>
          </a:p>
        </p:txBody>
      </p:sp>
      <p:sp>
        <p:nvSpPr>
          <p:cNvPr id="129" name="TextBox 128">
            <a:extLst>
              <a:ext uri="{FF2B5EF4-FFF2-40B4-BE49-F238E27FC236}">
                <a16:creationId xmlns:a16="http://schemas.microsoft.com/office/drawing/2014/main" id="{D3F5E244-920D-4C6C-A15D-AD8BB026D8BA}"/>
              </a:ext>
            </a:extLst>
          </p:cNvPr>
          <p:cNvSpPr txBox="1"/>
          <p:nvPr/>
        </p:nvSpPr>
        <p:spPr>
          <a:xfrm>
            <a:off x="6629261" y="4043172"/>
            <a:ext cx="392983" cy="246221"/>
          </a:xfrm>
          <a:prstGeom prst="rect">
            <a:avLst/>
          </a:prstGeom>
          <a:noFill/>
        </p:spPr>
        <p:txBody>
          <a:bodyPr wrap="square" rtlCol="0">
            <a:spAutoFit/>
          </a:bodyPr>
          <a:lstStyle/>
          <a:p>
            <a:r>
              <a:rPr lang="en-US" sz="1000" b="1" dirty="0"/>
              <a:t>Y</a:t>
            </a:r>
          </a:p>
        </p:txBody>
      </p:sp>
      <p:cxnSp>
        <p:nvCxnSpPr>
          <p:cNvPr id="130" name="Straight Arrow Connector 129">
            <a:extLst>
              <a:ext uri="{FF2B5EF4-FFF2-40B4-BE49-F238E27FC236}">
                <a16:creationId xmlns:a16="http://schemas.microsoft.com/office/drawing/2014/main" id="{6DA57263-4999-4F47-80E5-933F3F402813}"/>
              </a:ext>
            </a:extLst>
          </p:cNvPr>
          <p:cNvCxnSpPr>
            <a:cxnSpLocks/>
          </p:cNvCxnSpPr>
          <p:nvPr/>
        </p:nvCxnSpPr>
        <p:spPr>
          <a:xfrm>
            <a:off x="6337752" y="4519925"/>
            <a:ext cx="4" cy="6122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5C3F88F7-18C1-4E40-88E5-D25F921201A9}"/>
              </a:ext>
            </a:extLst>
          </p:cNvPr>
          <p:cNvCxnSpPr>
            <a:cxnSpLocks/>
          </p:cNvCxnSpPr>
          <p:nvPr/>
        </p:nvCxnSpPr>
        <p:spPr>
          <a:xfrm flipH="1" flipV="1">
            <a:off x="3881058" y="1530243"/>
            <a:ext cx="2049285" cy="232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218C11C5-12BA-4C2E-AC21-33B835513C73}"/>
              </a:ext>
            </a:extLst>
          </p:cNvPr>
          <p:cNvSpPr txBox="1"/>
          <p:nvPr/>
        </p:nvSpPr>
        <p:spPr>
          <a:xfrm>
            <a:off x="5790847" y="1324960"/>
            <a:ext cx="330495" cy="246221"/>
          </a:xfrm>
          <a:prstGeom prst="rect">
            <a:avLst/>
          </a:prstGeom>
          <a:noFill/>
        </p:spPr>
        <p:txBody>
          <a:bodyPr wrap="square" rtlCol="0">
            <a:spAutoFit/>
          </a:bodyPr>
          <a:lstStyle/>
          <a:p>
            <a:r>
              <a:rPr lang="en-US" sz="1000" b="1" dirty="0"/>
              <a:t>N</a:t>
            </a:r>
          </a:p>
        </p:txBody>
      </p:sp>
      <p:cxnSp>
        <p:nvCxnSpPr>
          <p:cNvPr id="38" name="Straight Arrow Connector 37">
            <a:extLst>
              <a:ext uri="{FF2B5EF4-FFF2-40B4-BE49-F238E27FC236}">
                <a16:creationId xmlns:a16="http://schemas.microsoft.com/office/drawing/2014/main" id="{250DF551-B3AA-4997-B471-C4A7403609B8}"/>
              </a:ext>
            </a:extLst>
          </p:cNvPr>
          <p:cNvCxnSpPr>
            <a:cxnSpLocks/>
          </p:cNvCxnSpPr>
          <p:nvPr/>
        </p:nvCxnSpPr>
        <p:spPr>
          <a:xfrm>
            <a:off x="6707980" y="3204851"/>
            <a:ext cx="1617930" cy="10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Rectangle: Rounded Corners 38">
            <a:extLst>
              <a:ext uri="{FF2B5EF4-FFF2-40B4-BE49-F238E27FC236}">
                <a16:creationId xmlns:a16="http://schemas.microsoft.com/office/drawing/2014/main" id="{45F115E5-F62B-4200-B2E7-E2B7E5B850D2}"/>
              </a:ext>
            </a:extLst>
          </p:cNvPr>
          <p:cNvSpPr/>
          <p:nvPr/>
        </p:nvSpPr>
        <p:spPr>
          <a:xfrm>
            <a:off x="8326247" y="2153304"/>
            <a:ext cx="2514813" cy="442674"/>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rPr>
              <a:t>EXTRACT NUMERIC VALUE OF EF</a:t>
            </a:r>
          </a:p>
        </p:txBody>
      </p:sp>
      <p:sp>
        <p:nvSpPr>
          <p:cNvPr id="40" name="Rectangle: Rounded Corners 39">
            <a:extLst>
              <a:ext uri="{FF2B5EF4-FFF2-40B4-BE49-F238E27FC236}">
                <a16:creationId xmlns:a16="http://schemas.microsoft.com/office/drawing/2014/main" id="{23188943-C850-45D4-B3C8-BD6625FDA654}"/>
              </a:ext>
            </a:extLst>
          </p:cNvPr>
          <p:cNvSpPr/>
          <p:nvPr/>
        </p:nvSpPr>
        <p:spPr>
          <a:xfrm>
            <a:off x="8341115" y="3030584"/>
            <a:ext cx="2514843" cy="348532"/>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rPr>
              <a:t>EXTRACT BAND VALUE OF EF</a:t>
            </a:r>
          </a:p>
        </p:txBody>
      </p:sp>
      <p:sp>
        <p:nvSpPr>
          <p:cNvPr id="41" name="Rectangle: Rounded Corners 40">
            <a:extLst>
              <a:ext uri="{FF2B5EF4-FFF2-40B4-BE49-F238E27FC236}">
                <a16:creationId xmlns:a16="http://schemas.microsoft.com/office/drawing/2014/main" id="{FD6F8945-4F69-4BF2-B55B-B3091B3DE86A}"/>
              </a:ext>
            </a:extLst>
          </p:cNvPr>
          <p:cNvSpPr/>
          <p:nvPr/>
        </p:nvSpPr>
        <p:spPr>
          <a:xfrm>
            <a:off x="8337398" y="3577524"/>
            <a:ext cx="2537791" cy="1543488"/>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b="1" dirty="0">
                <a:solidFill>
                  <a:schemeClr val="tx1"/>
                </a:solidFill>
              </a:rPr>
              <a:t>ASSIGN NUMERIC VALUE FOR TEXT EF:</a:t>
            </a:r>
          </a:p>
          <a:p>
            <a:r>
              <a:rPr lang="en-US" sz="1000" b="1" dirty="0">
                <a:solidFill>
                  <a:schemeClr val="tx1"/>
                </a:solidFill>
              </a:rPr>
              <a:t> 30= moderate – severe </a:t>
            </a:r>
          </a:p>
          <a:p>
            <a:r>
              <a:rPr lang="en-US" sz="1000" b="1" dirty="0">
                <a:solidFill>
                  <a:schemeClr val="tx1"/>
                </a:solidFill>
              </a:rPr>
              <a:t>45=mild, moderate, mild-moderate, poor, sluggish, reduce, decrease, depress, impair, abnormal, below normal</a:t>
            </a:r>
          </a:p>
          <a:p>
            <a:r>
              <a:rPr lang="en-US" sz="1000" b="1" dirty="0">
                <a:solidFill>
                  <a:schemeClr val="tx1"/>
                </a:solidFill>
              </a:rPr>
              <a:t>55= normal, no abnormal,  preserved, good, satisfactory, excellent</a:t>
            </a:r>
          </a:p>
          <a:p>
            <a:r>
              <a:rPr lang="en-US" sz="1000" b="1" dirty="0">
                <a:solidFill>
                  <a:schemeClr val="tx1"/>
                </a:solidFill>
              </a:rPr>
              <a:t>70= hyperdynamic, hyperkinetic, vigorous</a:t>
            </a:r>
          </a:p>
          <a:p>
            <a:endParaRPr lang="en-US" sz="1000" b="1" dirty="0">
              <a:solidFill>
                <a:schemeClr val="tx1"/>
              </a:solidFill>
            </a:endParaRPr>
          </a:p>
        </p:txBody>
      </p:sp>
      <p:sp>
        <p:nvSpPr>
          <p:cNvPr id="42" name="Rectangle: Rounded Corners 41">
            <a:extLst>
              <a:ext uri="{FF2B5EF4-FFF2-40B4-BE49-F238E27FC236}">
                <a16:creationId xmlns:a16="http://schemas.microsoft.com/office/drawing/2014/main" id="{9F368C7C-1E3D-4F4F-8FBF-5F9D5571F991}"/>
              </a:ext>
            </a:extLst>
          </p:cNvPr>
          <p:cNvSpPr/>
          <p:nvPr/>
        </p:nvSpPr>
        <p:spPr>
          <a:xfrm>
            <a:off x="1344331" y="1316304"/>
            <a:ext cx="2514843" cy="409160"/>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rPr>
              <a:t>NO EJECTION FRACTION</a:t>
            </a:r>
          </a:p>
        </p:txBody>
      </p:sp>
      <p:cxnSp>
        <p:nvCxnSpPr>
          <p:cNvPr id="13" name="Straight Connector 12">
            <a:extLst>
              <a:ext uri="{FF2B5EF4-FFF2-40B4-BE49-F238E27FC236}">
                <a16:creationId xmlns:a16="http://schemas.microsoft.com/office/drawing/2014/main" id="{A5E2E75B-8A0B-4168-8FA2-E5F1368587F4}"/>
              </a:ext>
            </a:extLst>
          </p:cNvPr>
          <p:cNvCxnSpPr/>
          <p:nvPr/>
        </p:nvCxnSpPr>
        <p:spPr>
          <a:xfrm flipH="1">
            <a:off x="657922" y="5121012"/>
            <a:ext cx="567454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A06F49F-A170-41F7-841A-4DB45979513A}"/>
              </a:ext>
            </a:extLst>
          </p:cNvPr>
          <p:cNvCxnSpPr/>
          <p:nvPr/>
        </p:nvCxnSpPr>
        <p:spPr>
          <a:xfrm flipV="1">
            <a:off x="657922" y="1520884"/>
            <a:ext cx="0" cy="3611279"/>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5159CE06-3FB9-4F63-A991-2547B322E1BC}"/>
              </a:ext>
            </a:extLst>
          </p:cNvPr>
          <p:cNvCxnSpPr>
            <a:endCxn id="42" idx="1"/>
          </p:cNvCxnSpPr>
          <p:nvPr/>
        </p:nvCxnSpPr>
        <p:spPr>
          <a:xfrm flipV="1">
            <a:off x="657922" y="1520884"/>
            <a:ext cx="686409" cy="93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991E2BC4-575F-438E-9CBE-C6CB90B7B571}"/>
              </a:ext>
            </a:extLst>
          </p:cNvPr>
          <p:cNvCxnSpPr/>
          <p:nvPr/>
        </p:nvCxnSpPr>
        <p:spPr>
          <a:xfrm flipV="1">
            <a:off x="10841060" y="2335797"/>
            <a:ext cx="686409" cy="93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E32D65C8-636F-4399-B551-FA0BCDB457A0}"/>
              </a:ext>
            </a:extLst>
          </p:cNvPr>
          <p:cNvCxnSpPr/>
          <p:nvPr/>
        </p:nvCxnSpPr>
        <p:spPr>
          <a:xfrm flipV="1">
            <a:off x="10858820" y="3211051"/>
            <a:ext cx="686409" cy="93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F2905C34-017D-4E12-AA0E-3172E6A99B03}"/>
              </a:ext>
            </a:extLst>
          </p:cNvPr>
          <p:cNvCxnSpPr/>
          <p:nvPr/>
        </p:nvCxnSpPr>
        <p:spPr>
          <a:xfrm flipV="1">
            <a:off x="10875189" y="4296537"/>
            <a:ext cx="686409" cy="93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61EAD7A-4109-4CA2-ACCE-E126C9D33A50}"/>
              </a:ext>
            </a:extLst>
          </p:cNvPr>
          <p:cNvCxnSpPr>
            <a:cxnSpLocks/>
          </p:cNvCxnSpPr>
          <p:nvPr/>
        </p:nvCxnSpPr>
        <p:spPr>
          <a:xfrm>
            <a:off x="11527469" y="2335797"/>
            <a:ext cx="0" cy="3305265"/>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CC7A8EBB-2409-4955-966F-44C7C41BEEFF}"/>
              </a:ext>
            </a:extLst>
          </p:cNvPr>
          <p:cNvCxnSpPr>
            <a:cxnSpLocks/>
          </p:cNvCxnSpPr>
          <p:nvPr/>
        </p:nvCxnSpPr>
        <p:spPr>
          <a:xfrm flipH="1" flipV="1">
            <a:off x="4147226" y="5633933"/>
            <a:ext cx="7380243" cy="81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Rectangle: Rounded Corners 68">
            <a:extLst>
              <a:ext uri="{FF2B5EF4-FFF2-40B4-BE49-F238E27FC236}">
                <a16:creationId xmlns:a16="http://schemas.microsoft.com/office/drawing/2014/main" id="{B5DBD69B-DD33-414F-A1F7-39032821A217}"/>
              </a:ext>
            </a:extLst>
          </p:cNvPr>
          <p:cNvSpPr/>
          <p:nvPr/>
        </p:nvSpPr>
        <p:spPr>
          <a:xfrm>
            <a:off x="1115135" y="5303278"/>
            <a:ext cx="3021614" cy="675568"/>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rPr>
              <a:t>ASSIGN PRIORITY FOR FINAL ASSIGNMENT OF EJECTION FRACTION: POINT&gt;BAND&gt;TEXT EF</a:t>
            </a:r>
          </a:p>
        </p:txBody>
      </p:sp>
      <p:sp>
        <p:nvSpPr>
          <p:cNvPr id="75" name="Oval 74">
            <a:extLst>
              <a:ext uri="{FF2B5EF4-FFF2-40B4-BE49-F238E27FC236}">
                <a16:creationId xmlns:a16="http://schemas.microsoft.com/office/drawing/2014/main" id="{B339B922-E184-4015-AB22-69E92344B341}"/>
              </a:ext>
            </a:extLst>
          </p:cNvPr>
          <p:cNvSpPr/>
          <p:nvPr/>
        </p:nvSpPr>
        <p:spPr>
          <a:xfrm>
            <a:off x="5930343" y="6190703"/>
            <a:ext cx="1183909" cy="221380"/>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ln w="0"/>
                <a:solidFill>
                  <a:schemeClr val="tx1"/>
                </a:solidFill>
                <a:effectLst>
                  <a:outerShdw blurRad="38100" dist="19050" dir="2700000" algn="tl" rotWithShape="0">
                    <a:schemeClr val="dk1">
                      <a:alpha val="40000"/>
                    </a:schemeClr>
                  </a:outerShdw>
                </a:effectLst>
              </a:rPr>
              <a:t>END</a:t>
            </a:r>
          </a:p>
        </p:txBody>
      </p:sp>
      <p:cxnSp>
        <p:nvCxnSpPr>
          <p:cNvPr id="32" name="Straight Connector 31">
            <a:extLst>
              <a:ext uri="{FF2B5EF4-FFF2-40B4-BE49-F238E27FC236}">
                <a16:creationId xmlns:a16="http://schemas.microsoft.com/office/drawing/2014/main" id="{1833F77C-2F45-4F6F-9913-7B33C99EBCCF}"/>
              </a:ext>
            </a:extLst>
          </p:cNvPr>
          <p:cNvCxnSpPr>
            <a:stCxn id="69" idx="2"/>
          </p:cNvCxnSpPr>
          <p:nvPr/>
        </p:nvCxnSpPr>
        <p:spPr>
          <a:xfrm>
            <a:off x="2625942" y="5978846"/>
            <a:ext cx="0" cy="364365"/>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F473668F-1865-462A-80B0-2995EA1F15AA}"/>
              </a:ext>
            </a:extLst>
          </p:cNvPr>
          <p:cNvCxnSpPr>
            <a:cxnSpLocks/>
          </p:cNvCxnSpPr>
          <p:nvPr/>
        </p:nvCxnSpPr>
        <p:spPr>
          <a:xfrm>
            <a:off x="2625942" y="6343211"/>
            <a:ext cx="33044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477F2F56-F325-4CF0-9389-4F9346BC0B32}"/>
              </a:ext>
            </a:extLst>
          </p:cNvPr>
          <p:cNvCxnSpPr>
            <a:stCxn id="42" idx="0"/>
          </p:cNvCxnSpPr>
          <p:nvPr/>
        </p:nvCxnSpPr>
        <p:spPr>
          <a:xfrm flipH="1" flipV="1">
            <a:off x="2601752" y="782518"/>
            <a:ext cx="1" cy="533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9CC546E1-1E80-424D-82AB-5180F1774391}"/>
              </a:ext>
            </a:extLst>
          </p:cNvPr>
          <p:cNvCxnSpPr/>
          <p:nvPr/>
        </p:nvCxnSpPr>
        <p:spPr>
          <a:xfrm flipH="1">
            <a:off x="334537" y="782518"/>
            <a:ext cx="226721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0566CECF-580C-4EAB-AE7C-970C107BE808}"/>
              </a:ext>
            </a:extLst>
          </p:cNvPr>
          <p:cNvCxnSpPr>
            <a:cxnSpLocks/>
          </p:cNvCxnSpPr>
          <p:nvPr/>
        </p:nvCxnSpPr>
        <p:spPr>
          <a:xfrm>
            <a:off x="334537" y="782518"/>
            <a:ext cx="0" cy="5842118"/>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BDB9D81C-D5D5-4816-BD22-92573D2457AE}"/>
              </a:ext>
            </a:extLst>
          </p:cNvPr>
          <p:cNvCxnSpPr>
            <a:cxnSpLocks/>
          </p:cNvCxnSpPr>
          <p:nvPr/>
        </p:nvCxnSpPr>
        <p:spPr>
          <a:xfrm>
            <a:off x="334537" y="6618778"/>
            <a:ext cx="6232632" cy="4767"/>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FC87B011-57B9-4342-BCDF-FDA4C020C828}"/>
              </a:ext>
            </a:extLst>
          </p:cNvPr>
          <p:cNvCxnSpPr>
            <a:cxnSpLocks/>
          </p:cNvCxnSpPr>
          <p:nvPr/>
        </p:nvCxnSpPr>
        <p:spPr>
          <a:xfrm flipV="1">
            <a:off x="6555751" y="6412083"/>
            <a:ext cx="0" cy="2125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03009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3C76632D-FFDD-4DD4-B11F-E5401BA78B60}"/>
              </a:ext>
            </a:extLst>
          </p:cNvPr>
          <p:cNvSpPr/>
          <p:nvPr/>
        </p:nvSpPr>
        <p:spPr>
          <a:xfrm>
            <a:off x="5735821" y="782518"/>
            <a:ext cx="1183909" cy="221380"/>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ln w="0"/>
                <a:solidFill>
                  <a:schemeClr val="tx1"/>
                </a:solidFill>
                <a:effectLst>
                  <a:outerShdw blurRad="38100" dist="19050" dir="2700000" algn="tl" rotWithShape="0">
                    <a:schemeClr val="dk1">
                      <a:alpha val="40000"/>
                    </a:schemeClr>
                  </a:outerShdw>
                </a:effectLst>
              </a:rPr>
              <a:t>START</a:t>
            </a:r>
          </a:p>
        </p:txBody>
      </p:sp>
      <p:sp>
        <p:nvSpPr>
          <p:cNvPr id="52" name="Flowchart: Decision 51">
            <a:extLst>
              <a:ext uri="{FF2B5EF4-FFF2-40B4-BE49-F238E27FC236}">
                <a16:creationId xmlns:a16="http://schemas.microsoft.com/office/drawing/2014/main" id="{16E105E1-4E23-49FD-8604-FDE2C6B1FA78}"/>
              </a:ext>
            </a:extLst>
          </p:cNvPr>
          <p:cNvSpPr/>
          <p:nvPr/>
        </p:nvSpPr>
        <p:spPr>
          <a:xfrm>
            <a:off x="5947582" y="1316304"/>
            <a:ext cx="760399" cy="465621"/>
          </a:xfrm>
          <a:prstGeom prst="flowChartDecision">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rPr>
              <a:t>1</a:t>
            </a:r>
          </a:p>
        </p:txBody>
      </p:sp>
      <p:sp>
        <p:nvSpPr>
          <p:cNvPr id="54" name="Flowchart: Decision 53">
            <a:extLst>
              <a:ext uri="{FF2B5EF4-FFF2-40B4-BE49-F238E27FC236}">
                <a16:creationId xmlns:a16="http://schemas.microsoft.com/office/drawing/2014/main" id="{FBE65DF7-1B78-4F99-96CD-CDE1477643BE}"/>
              </a:ext>
            </a:extLst>
          </p:cNvPr>
          <p:cNvSpPr/>
          <p:nvPr/>
        </p:nvSpPr>
        <p:spPr>
          <a:xfrm>
            <a:off x="5947582" y="2102987"/>
            <a:ext cx="760399" cy="465621"/>
          </a:xfrm>
          <a:prstGeom prst="flowChartDecision">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rPr>
              <a:t>2</a:t>
            </a:r>
          </a:p>
        </p:txBody>
      </p:sp>
      <p:sp>
        <p:nvSpPr>
          <p:cNvPr id="74" name="Flowchart: Decision 73">
            <a:extLst>
              <a:ext uri="{FF2B5EF4-FFF2-40B4-BE49-F238E27FC236}">
                <a16:creationId xmlns:a16="http://schemas.microsoft.com/office/drawing/2014/main" id="{97A6C012-36D4-40B9-9A95-F68CF5488EE2}"/>
              </a:ext>
            </a:extLst>
          </p:cNvPr>
          <p:cNvSpPr/>
          <p:nvPr/>
        </p:nvSpPr>
        <p:spPr>
          <a:xfrm>
            <a:off x="5947582" y="2972040"/>
            <a:ext cx="760399" cy="465621"/>
          </a:xfrm>
          <a:prstGeom prst="flowChartDecision">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rPr>
              <a:t>3</a:t>
            </a:r>
          </a:p>
        </p:txBody>
      </p:sp>
      <p:sp>
        <p:nvSpPr>
          <p:cNvPr id="89" name="Flowchart: Decision 88">
            <a:extLst>
              <a:ext uri="{FF2B5EF4-FFF2-40B4-BE49-F238E27FC236}">
                <a16:creationId xmlns:a16="http://schemas.microsoft.com/office/drawing/2014/main" id="{860A9734-10FA-4497-A199-AC828D84D5F2}"/>
              </a:ext>
            </a:extLst>
          </p:cNvPr>
          <p:cNvSpPr/>
          <p:nvPr/>
        </p:nvSpPr>
        <p:spPr>
          <a:xfrm>
            <a:off x="5947581" y="4040496"/>
            <a:ext cx="760399" cy="465621"/>
          </a:xfrm>
          <a:prstGeom prst="flowChartDecision">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rPr>
              <a:t>4</a:t>
            </a:r>
          </a:p>
        </p:txBody>
      </p:sp>
      <p:cxnSp>
        <p:nvCxnSpPr>
          <p:cNvPr id="99" name="Straight Arrow Connector 98">
            <a:extLst>
              <a:ext uri="{FF2B5EF4-FFF2-40B4-BE49-F238E27FC236}">
                <a16:creationId xmlns:a16="http://schemas.microsoft.com/office/drawing/2014/main" id="{3EE3C705-690E-4A4C-A0D2-CEC960CD4EF3}"/>
              </a:ext>
            </a:extLst>
          </p:cNvPr>
          <p:cNvCxnSpPr>
            <a:cxnSpLocks/>
            <a:endCxn id="52" idx="0"/>
          </p:cNvCxnSpPr>
          <p:nvPr/>
        </p:nvCxnSpPr>
        <p:spPr>
          <a:xfrm>
            <a:off x="6327781" y="1025128"/>
            <a:ext cx="1" cy="2911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7F6E6CAC-C1F9-47AB-BDFC-8E8C80128062}"/>
              </a:ext>
            </a:extLst>
          </p:cNvPr>
          <p:cNvCxnSpPr>
            <a:cxnSpLocks/>
            <a:endCxn id="54" idx="0"/>
          </p:cNvCxnSpPr>
          <p:nvPr/>
        </p:nvCxnSpPr>
        <p:spPr>
          <a:xfrm>
            <a:off x="6327779" y="1781925"/>
            <a:ext cx="3" cy="3210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B9F1782E-231E-4959-92D6-D41CD7B1A60B}"/>
              </a:ext>
            </a:extLst>
          </p:cNvPr>
          <p:cNvCxnSpPr>
            <a:cxnSpLocks/>
            <a:endCxn id="74" idx="0"/>
          </p:cNvCxnSpPr>
          <p:nvPr/>
        </p:nvCxnSpPr>
        <p:spPr>
          <a:xfrm>
            <a:off x="6327778" y="2560234"/>
            <a:ext cx="4" cy="4118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0B6A68EA-0C62-4F65-9604-849005466B7E}"/>
              </a:ext>
            </a:extLst>
          </p:cNvPr>
          <p:cNvCxnSpPr>
            <a:cxnSpLocks/>
            <a:endCxn id="89" idx="0"/>
          </p:cNvCxnSpPr>
          <p:nvPr/>
        </p:nvCxnSpPr>
        <p:spPr>
          <a:xfrm>
            <a:off x="6327777" y="3428258"/>
            <a:ext cx="4" cy="6122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4" name="TextBox 173">
            <a:extLst>
              <a:ext uri="{FF2B5EF4-FFF2-40B4-BE49-F238E27FC236}">
                <a16:creationId xmlns:a16="http://schemas.microsoft.com/office/drawing/2014/main" id="{AE366504-BFA2-4CE1-B06C-EE8E2CCBF7F9}"/>
              </a:ext>
            </a:extLst>
          </p:cNvPr>
          <p:cNvSpPr txBox="1"/>
          <p:nvPr/>
        </p:nvSpPr>
        <p:spPr>
          <a:xfrm>
            <a:off x="6660504" y="2137079"/>
            <a:ext cx="330495" cy="246221"/>
          </a:xfrm>
          <a:prstGeom prst="rect">
            <a:avLst/>
          </a:prstGeom>
          <a:noFill/>
        </p:spPr>
        <p:txBody>
          <a:bodyPr wrap="square" rtlCol="0">
            <a:spAutoFit/>
          </a:bodyPr>
          <a:lstStyle/>
          <a:p>
            <a:r>
              <a:rPr lang="en-US" sz="1000" b="1" dirty="0"/>
              <a:t>Y</a:t>
            </a:r>
          </a:p>
        </p:txBody>
      </p:sp>
      <p:sp>
        <p:nvSpPr>
          <p:cNvPr id="175" name="TextBox 174">
            <a:extLst>
              <a:ext uri="{FF2B5EF4-FFF2-40B4-BE49-F238E27FC236}">
                <a16:creationId xmlns:a16="http://schemas.microsoft.com/office/drawing/2014/main" id="{D53EC85F-64D3-4744-A9C1-BC1F9FD4F676}"/>
              </a:ext>
            </a:extLst>
          </p:cNvPr>
          <p:cNvSpPr txBox="1"/>
          <p:nvPr/>
        </p:nvSpPr>
        <p:spPr>
          <a:xfrm>
            <a:off x="6619522" y="3001657"/>
            <a:ext cx="392983" cy="246221"/>
          </a:xfrm>
          <a:prstGeom prst="rect">
            <a:avLst/>
          </a:prstGeom>
          <a:noFill/>
        </p:spPr>
        <p:txBody>
          <a:bodyPr wrap="square" rtlCol="0">
            <a:spAutoFit/>
          </a:bodyPr>
          <a:lstStyle/>
          <a:p>
            <a:r>
              <a:rPr lang="en-US" sz="1000" b="1" dirty="0"/>
              <a:t>Y</a:t>
            </a:r>
          </a:p>
        </p:txBody>
      </p:sp>
      <p:sp>
        <p:nvSpPr>
          <p:cNvPr id="176" name="TextBox 175">
            <a:extLst>
              <a:ext uri="{FF2B5EF4-FFF2-40B4-BE49-F238E27FC236}">
                <a16:creationId xmlns:a16="http://schemas.microsoft.com/office/drawing/2014/main" id="{F709C281-A910-4129-B31F-F01F1AFACEEB}"/>
              </a:ext>
            </a:extLst>
          </p:cNvPr>
          <p:cNvSpPr txBox="1"/>
          <p:nvPr/>
        </p:nvSpPr>
        <p:spPr>
          <a:xfrm>
            <a:off x="6263189" y="4471556"/>
            <a:ext cx="330495" cy="246221"/>
          </a:xfrm>
          <a:prstGeom prst="rect">
            <a:avLst/>
          </a:prstGeom>
          <a:noFill/>
        </p:spPr>
        <p:txBody>
          <a:bodyPr wrap="square" rtlCol="0">
            <a:spAutoFit/>
          </a:bodyPr>
          <a:lstStyle/>
          <a:p>
            <a:r>
              <a:rPr lang="en-US" sz="1000" b="1" dirty="0"/>
              <a:t>N</a:t>
            </a:r>
          </a:p>
        </p:txBody>
      </p:sp>
      <p:cxnSp>
        <p:nvCxnSpPr>
          <p:cNvPr id="190" name="Connector: Elbow 189">
            <a:extLst>
              <a:ext uri="{FF2B5EF4-FFF2-40B4-BE49-F238E27FC236}">
                <a16:creationId xmlns:a16="http://schemas.microsoft.com/office/drawing/2014/main" id="{5554A436-D82E-4B82-9A2B-1B56961D7661}"/>
              </a:ext>
            </a:extLst>
          </p:cNvPr>
          <p:cNvCxnSpPr/>
          <p:nvPr/>
        </p:nvCxnSpPr>
        <p:spPr>
          <a:xfrm rot="5400000">
            <a:off x="-146608" y="517534"/>
            <a:ext cx="4459" cy="12700"/>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63C4338C-FA8A-45ED-B42E-C97353FD9449}"/>
              </a:ext>
            </a:extLst>
          </p:cNvPr>
          <p:cNvCxnSpPr>
            <a:cxnSpLocks/>
          </p:cNvCxnSpPr>
          <p:nvPr/>
        </p:nvCxnSpPr>
        <p:spPr>
          <a:xfrm>
            <a:off x="6707980" y="2338057"/>
            <a:ext cx="160869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3" name="TextBox 122">
            <a:extLst>
              <a:ext uri="{FF2B5EF4-FFF2-40B4-BE49-F238E27FC236}">
                <a16:creationId xmlns:a16="http://schemas.microsoft.com/office/drawing/2014/main" id="{EB05383A-E52A-40D8-B498-232460EF8F66}"/>
              </a:ext>
            </a:extLst>
          </p:cNvPr>
          <p:cNvSpPr txBox="1"/>
          <p:nvPr/>
        </p:nvSpPr>
        <p:spPr>
          <a:xfrm>
            <a:off x="5530224" y="1282632"/>
            <a:ext cx="277464" cy="246221"/>
          </a:xfrm>
          <a:prstGeom prst="rect">
            <a:avLst/>
          </a:prstGeom>
          <a:noFill/>
        </p:spPr>
        <p:txBody>
          <a:bodyPr wrap="square" rtlCol="0">
            <a:spAutoFit/>
          </a:bodyPr>
          <a:lstStyle/>
          <a:p>
            <a:r>
              <a:rPr lang="en-US" sz="1000" b="1" dirty="0"/>
              <a:t>Y</a:t>
            </a:r>
          </a:p>
        </p:txBody>
      </p:sp>
      <p:cxnSp>
        <p:nvCxnSpPr>
          <p:cNvPr id="124" name="Straight Arrow Connector 123">
            <a:extLst>
              <a:ext uri="{FF2B5EF4-FFF2-40B4-BE49-F238E27FC236}">
                <a16:creationId xmlns:a16="http://schemas.microsoft.com/office/drawing/2014/main" id="{32BBB449-85B9-4585-83BF-50E4CBF235F5}"/>
              </a:ext>
            </a:extLst>
          </p:cNvPr>
          <p:cNvCxnSpPr>
            <a:cxnSpLocks/>
          </p:cNvCxnSpPr>
          <p:nvPr/>
        </p:nvCxnSpPr>
        <p:spPr>
          <a:xfrm>
            <a:off x="6697257" y="4273306"/>
            <a:ext cx="1628653" cy="157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6" name="TextBox 125">
            <a:extLst>
              <a:ext uri="{FF2B5EF4-FFF2-40B4-BE49-F238E27FC236}">
                <a16:creationId xmlns:a16="http://schemas.microsoft.com/office/drawing/2014/main" id="{21359911-0FBE-4951-9F99-B4B545C31047}"/>
              </a:ext>
            </a:extLst>
          </p:cNvPr>
          <p:cNvSpPr txBox="1"/>
          <p:nvPr/>
        </p:nvSpPr>
        <p:spPr>
          <a:xfrm>
            <a:off x="6327775" y="2547159"/>
            <a:ext cx="330495" cy="246221"/>
          </a:xfrm>
          <a:prstGeom prst="rect">
            <a:avLst/>
          </a:prstGeom>
          <a:noFill/>
        </p:spPr>
        <p:txBody>
          <a:bodyPr wrap="square" rtlCol="0">
            <a:spAutoFit/>
          </a:bodyPr>
          <a:lstStyle/>
          <a:p>
            <a:r>
              <a:rPr lang="en-US" sz="1000" b="1" dirty="0"/>
              <a:t>N</a:t>
            </a:r>
          </a:p>
        </p:txBody>
      </p:sp>
      <p:sp>
        <p:nvSpPr>
          <p:cNvPr id="128" name="TextBox 127">
            <a:extLst>
              <a:ext uri="{FF2B5EF4-FFF2-40B4-BE49-F238E27FC236}">
                <a16:creationId xmlns:a16="http://schemas.microsoft.com/office/drawing/2014/main" id="{563BFCB0-8522-4DE4-8D39-FA6ABE93C8E1}"/>
              </a:ext>
            </a:extLst>
          </p:cNvPr>
          <p:cNvSpPr txBox="1"/>
          <p:nvPr/>
        </p:nvSpPr>
        <p:spPr>
          <a:xfrm>
            <a:off x="6298766" y="3384691"/>
            <a:ext cx="330495" cy="246221"/>
          </a:xfrm>
          <a:prstGeom prst="rect">
            <a:avLst/>
          </a:prstGeom>
          <a:noFill/>
        </p:spPr>
        <p:txBody>
          <a:bodyPr wrap="square" rtlCol="0">
            <a:spAutoFit/>
          </a:bodyPr>
          <a:lstStyle/>
          <a:p>
            <a:r>
              <a:rPr lang="en-US" sz="1000" b="1" dirty="0"/>
              <a:t>N</a:t>
            </a:r>
          </a:p>
        </p:txBody>
      </p:sp>
      <p:sp>
        <p:nvSpPr>
          <p:cNvPr id="129" name="TextBox 128">
            <a:extLst>
              <a:ext uri="{FF2B5EF4-FFF2-40B4-BE49-F238E27FC236}">
                <a16:creationId xmlns:a16="http://schemas.microsoft.com/office/drawing/2014/main" id="{D3F5E244-920D-4C6C-A15D-AD8BB026D8BA}"/>
              </a:ext>
            </a:extLst>
          </p:cNvPr>
          <p:cNvSpPr txBox="1"/>
          <p:nvPr/>
        </p:nvSpPr>
        <p:spPr>
          <a:xfrm>
            <a:off x="6629261" y="4043172"/>
            <a:ext cx="392983" cy="246221"/>
          </a:xfrm>
          <a:prstGeom prst="rect">
            <a:avLst/>
          </a:prstGeom>
          <a:noFill/>
        </p:spPr>
        <p:txBody>
          <a:bodyPr wrap="square" rtlCol="0">
            <a:spAutoFit/>
          </a:bodyPr>
          <a:lstStyle/>
          <a:p>
            <a:r>
              <a:rPr lang="en-US" sz="1000" b="1" dirty="0"/>
              <a:t>Y</a:t>
            </a:r>
          </a:p>
        </p:txBody>
      </p:sp>
      <p:cxnSp>
        <p:nvCxnSpPr>
          <p:cNvPr id="130" name="Straight Arrow Connector 129">
            <a:extLst>
              <a:ext uri="{FF2B5EF4-FFF2-40B4-BE49-F238E27FC236}">
                <a16:creationId xmlns:a16="http://schemas.microsoft.com/office/drawing/2014/main" id="{6DA57263-4999-4F47-80E5-933F3F402813}"/>
              </a:ext>
            </a:extLst>
          </p:cNvPr>
          <p:cNvCxnSpPr>
            <a:cxnSpLocks/>
          </p:cNvCxnSpPr>
          <p:nvPr/>
        </p:nvCxnSpPr>
        <p:spPr>
          <a:xfrm>
            <a:off x="6337752" y="4519925"/>
            <a:ext cx="4" cy="6122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5C3F88F7-18C1-4E40-88E5-D25F921201A9}"/>
              </a:ext>
            </a:extLst>
          </p:cNvPr>
          <p:cNvCxnSpPr>
            <a:cxnSpLocks/>
          </p:cNvCxnSpPr>
          <p:nvPr/>
        </p:nvCxnSpPr>
        <p:spPr>
          <a:xfrm flipH="1" flipV="1">
            <a:off x="3881058" y="1530243"/>
            <a:ext cx="2049285" cy="232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218C11C5-12BA-4C2E-AC21-33B835513C73}"/>
              </a:ext>
            </a:extLst>
          </p:cNvPr>
          <p:cNvSpPr txBox="1"/>
          <p:nvPr/>
        </p:nvSpPr>
        <p:spPr>
          <a:xfrm>
            <a:off x="6303422" y="1681067"/>
            <a:ext cx="330495" cy="246221"/>
          </a:xfrm>
          <a:prstGeom prst="rect">
            <a:avLst/>
          </a:prstGeom>
          <a:noFill/>
        </p:spPr>
        <p:txBody>
          <a:bodyPr wrap="square" rtlCol="0">
            <a:spAutoFit/>
          </a:bodyPr>
          <a:lstStyle/>
          <a:p>
            <a:r>
              <a:rPr lang="en-US" sz="1000" b="1" dirty="0"/>
              <a:t>N</a:t>
            </a:r>
          </a:p>
        </p:txBody>
      </p:sp>
      <p:cxnSp>
        <p:nvCxnSpPr>
          <p:cNvPr id="38" name="Straight Arrow Connector 37">
            <a:extLst>
              <a:ext uri="{FF2B5EF4-FFF2-40B4-BE49-F238E27FC236}">
                <a16:creationId xmlns:a16="http://schemas.microsoft.com/office/drawing/2014/main" id="{250DF551-B3AA-4997-B471-C4A7403609B8}"/>
              </a:ext>
            </a:extLst>
          </p:cNvPr>
          <p:cNvCxnSpPr>
            <a:cxnSpLocks/>
          </p:cNvCxnSpPr>
          <p:nvPr/>
        </p:nvCxnSpPr>
        <p:spPr>
          <a:xfrm>
            <a:off x="6707980" y="3204851"/>
            <a:ext cx="1617930" cy="10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Rectangle: Rounded Corners 38">
            <a:extLst>
              <a:ext uri="{FF2B5EF4-FFF2-40B4-BE49-F238E27FC236}">
                <a16:creationId xmlns:a16="http://schemas.microsoft.com/office/drawing/2014/main" id="{45F115E5-F62B-4200-B2E7-E2B7E5B850D2}"/>
              </a:ext>
            </a:extLst>
          </p:cNvPr>
          <p:cNvSpPr/>
          <p:nvPr/>
        </p:nvSpPr>
        <p:spPr>
          <a:xfrm>
            <a:off x="8326247" y="2153304"/>
            <a:ext cx="2514813" cy="442674"/>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rPr>
              <a:t>GRADE I</a:t>
            </a:r>
          </a:p>
        </p:txBody>
      </p:sp>
      <p:sp>
        <p:nvSpPr>
          <p:cNvPr id="40" name="Rectangle: Rounded Corners 39">
            <a:extLst>
              <a:ext uri="{FF2B5EF4-FFF2-40B4-BE49-F238E27FC236}">
                <a16:creationId xmlns:a16="http://schemas.microsoft.com/office/drawing/2014/main" id="{23188943-C850-45D4-B3C8-BD6625FDA654}"/>
              </a:ext>
            </a:extLst>
          </p:cNvPr>
          <p:cNvSpPr/>
          <p:nvPr/>
        </p:nvSpPr>
        <p:spPr>
          <a:xfrm>
            <a:off x="8341115" y="3030584"/>
            <a:ext cx="2514843" cy="348532"/>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rPr>
              <a:t>GRADE II</a:t>
            </a:r>
          </a:p>
        </p:txBody>
      </p:sp>
      <p:sp>
        <p:nvSpPr>
          <p:cNvPr id="42" name="Rectangle: Rounded Corners 41">
            <a:extLst>
              <a:ext uri="{FF2B5EF4-FFF2-40B4-BE49-F238E27FC236}">
                <a16:creationId xmlns:a16="http://schemas.microsoft.com/office/drawing/2014/main" id="{9F368C7C-1E3D-4F4F-8FBF-5F9D5571F991}"/>
              </a:ext>
            </a:extLst>
          </p:cNvPr>
          <p:cNvSpPr/>
          <p:nvPr/>
        </p:nvSpPr>
        <p:spPr>
          <a:xfrm>
            <a:off x="1344331" y="1316304"/>
            <a:ext cx="2514843" cy="409160"/>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rPr>
              <a:t>NORMAL DIASTOLIC FUNCTION</a:t>
            </a:r>
          </a:p>
        </p:txBody>
      </p:sp>
      <p:cxnSp>
        <p:nvCxnSpPr>
          <p:cNvPr id="13" name="Straight Connector 12">
            <a:extLst>
              <a:ext uri="{FF2B5EF4-FFF2-40B4-BE49-F238E27FC236}">
                <a16:creationId xmlns:a16="http://schemas.microsoft.com/office/drawing/2014/main" id="{A5E2E75B-8A0B-4168-8FA2-E5F1368587F4}"/>
              </a:ext>
            </a:extLst>
          </p:cNvPr>
          <p:cNvCxnSpPr/>
          <p:nvPr/>
        </p:nvCxnSpPr>
        <p:spPr>
          <a:xfrm flipH="1">
            <a:off x="657922" y="5121012"/>
            <a:ext cx="567454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A06F49F-A170-41F7-841A-4DB45979513A}"/>
              </a:ext>
            </a:extLst>
          </p:cNvPr>
          <p:cNvCxnSpPr/>
          <p:nvPr/>
        </p:nvCxnSpPr>
        <p:spPr>
          <a:xfrm flipV="1">
            <a:off x="657922" y="1520884"/>
            <a:ext cx="0" cy="3611279"/>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5159CE06-3FB9-4F63-A991-2547B322E1BC}"/>
              </a:ext>
            </a:extLst>
          </p:cNvPr>
          <p:cNvCxnSpPr>
            <a:endCxn id="42" idx="1"/>
          </p:cNvCxnSpPr>
          <p:nvPr/>
        </p:nvCxnSpPr>
        <p:spPr>
          <a:xfrm flipV="1">
            <a:off x="657922" y="1520884"/>
            <a:ext cx="686409" cy="93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991E2BC4-575F-438E-9CBE-C6CB90B7B571}"/>
              </a:ext>
            </a:extLst>
          </p:cNvPr>
          <p:cNvCxnSpPr>
            <a:cxnSpLocks/>
          </p:cNvCxnSpPr>
          <p:nvPr/>
        </p:nvCxnSpPr>
        <p:spPr>
          <a:xfrm flipV="1">
            <a:off x="10841060" y="2335797"/>
            <a:ext cx="686409" cy="93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E32D65C8-636F-4399-B551-FA0BCDB457A0}"/>
              </a:ext>
            </a:extLst>
          </p:cNvPr>
          <p:cNvCxnSpPr/>
          <p:nvPr/>
        </p:nvCxnSpPr>
        <p:spPr>
          <a:xfrm flipV="1">
            <a:off x="10858820" y="3211051"/>
            <a:ext cx="686409" cy="93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61EAD7A-4109-4CA2-ACCE-E126C9D33A50}"/>
              </a:ext>
            </a:extLst>
          </p:cNvPr>
          <p:cNvCxnSpPr>
            <a:cxnSpLocks/>
          </p:cNvCxnSpPr>
          <p:nvPr/>
        </p:nvCxnSpPr>
        <p:spPr>
          <a:xfrm>
            <a:off x="11527469" y="2335797"/>
            <a:ext cx="0" cy="3305265"/>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CC7A8EBB-2409-4955-966F-44C7C41BEEFF}"/>
              </a:ext>
            </a:extLst>
          </p:cNvPr>
          <p:cNvCxnSpPr>
            <a:cxnSpLocks/>
          </p:cNvCxnSpPr>
          <p:nvPr/>
        </p:nvCxnSpPr>
        <p:spPr>
          <a:xfrm flipH="1" flipV="1">
            <a:off x="4147226" y="5633933"/>
            <a:ext cx="7380243" cy="81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Rectangle: Rounded Corners 68">
            <a:extLst>
              <a:ext uri="{FF2B5EF4-FFF2-40B4-BE49-F238E27FC236}">
                <a16:creationId xmlns:a16="http://schemas.microsoft.com/office/drawing/2014/main" id="{B5DBD69B-DD33-414F-A1F7-39032821A217}"/>
              </a:ext>
            </a:extLst>
          </p:cNvPr>
          <p:cNvSpPr/>
          <p:nvPr/>
        </p:nvSpPr>
        <p:spPr>
          <a:xfrm>
            <a:off x="1115135" y="5303278"/>
            <a:ext cx="3021614" cy="675568"/>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rPr>
              <a:t>ASSIGN PRIORITY FOR ASSIGNMENT OF DIASTOLIC FUNCTION </a:t>
            </a:r>
            <a:r>
              <a:rPr lang="en-US" sz="1000" b="1">
                <a:solidFill>
                  <a:schemeClr val="tx1"/>
                </a:solidFill>
              </a:rPr>
              <a:t>: GRADE </a:t>
            </a:r>
            <a:r>
              <a:rPr lang="en-US" sz="1000" b="1" dirty="0">
                <a:solidFill>
                  <a:schemeClr val="tx1"/>
                </a:solidFill>
              </a:rPr>
              <a:t>III GRADE II &gt; GRADE </a:t>
            </a:r>
            <a:r>
              <a:rPr lang="en-US" sz="1000" b="1">
                <a:solidFill>
                  <a:schemeClr val="tx1"/>
                </a:solidFill>
              </a:rPr>
              <a:t>I &gt; NORMAL </a:t>
            </a:r>
            <a:endParaRPr lang="en-US" sz="1000" b="1" dirty="0">
              <a:solidFill>
                <a:schemeClr val="tx1"/>
              </a:solidFill>
            </a:endParaRPr>
          </a:p>
        </p:txBody>
      </p:sp>
      <p:sp>
        <p:nvSpPr>
          <p:cNvPr id="75" name="Oval 74">
            <a:extLst>
              <a:ext uri="{FF2B5EF4-FFF2-40B4-BE49-F238E27FC236}">
                <a16:creationId xmlns:a16="http://schemas.microsoft.com/office/drawing/2014/main" id="{B339B922-E184-4015-AB22-69E92344B341}"/>
              </a:ext>
            </a:extLst>
          </p:cNvPr>
          <p:cNvSpPr/>
          <p:nvPr/>
        </p:nvSpPr>
        <p:spPr>
          <a:xfrm>
            <a:off x="5930343" y="6190703"/>
            <a:ext cx="1183909" cy="221380"/>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ln w="0"/>
                <a:solidFill>
                  <a:schemeClr val="tx1"/>
                </a:solidFill>
                <a:effectLst>
                  <a:outerShdw blurRad="38100" dist="19050" dir="2700000" algn="tl" rotWithShape="0">
                    <a:schemeClr val="dk1">
                      <a:alpha val="40000"/>
                    </a:schemeClr>
                  </a:outerShdw>
                </a:effectLst>
              </a:rPr>
              <a:t>END</a:t>
            </a:r>
          </a:p>
        </p:txBody>
      </p:sp>
      <p:cxnSp>
        <p:nvCxnSpPr>
          <p:cNvPr id="32" name="Straight Connector 31">
            <a:extLst>
              <a:ext uri="{FF2B5EF4-FFF2-40B4-BE49-F238E27FC236}">
                <a16:creationId xmlns:a16="http://schemas.microsoft.com/office/drawing/2014/main" id="{1833F77C-2F45-4F6F-9913-7B33C99EBCCF}"/>
              </a:ext>
            </a:extLst>
          </p:cNvPr>
          <p:cNvCxnSpPr>
            <a:stCxn id="69" idx="2"/>
          </p:cNvCxnSpPr>
          <p:nvPr/>
        </p:nvCxnSpPr>
        <p:spPr>
          <a:xfrm>
            <a:off x="2625942" y="5978846"/>
            <a:ext cx="0" cy="364365"/>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F473668F-1865-462A-80B0-2995EA1F15AA}"/>
              </a:ext>
            </a:extLst>
          </p:cNvPr>
          <p:cNvCxnSpPr>
            <a:cxnSpLocks/>
          </p:cNvCxnSpPr>
          <p:nvPr/>
        </p:nvCxnSpPr>
        <p:spPr>
          <a:xfrm>
            <a:off x="2625942" y="6343211"/>
            <a:ext cx="33044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477F2F56-F325-4CF0-9389-4F9346BC0B32}"/>
              </a:ext>
            </a:extLst>
          </p:cNvPr>
          <p:cNvCxnSpPr>
            <a:stCxn id="42" idx="0"/>
          </p:cNvCxnSpPr>
          <p:nvPr/>
        </p:nvCxnSpPr>
        <p:spPr>
          <a:xfrm flipH="1" flipV="1">
            <a:off x="2601752" y="782518"/>
            <a:ext cx="1" cy="533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9CC546E1-1E80-424D-82AB-5180F1774391}"/>
              </a:ext>
            </a:extLst>
          </p:cNvPr>
          <p:cNvCxnSpPr/>
          <p:nvPr/>
        </p:nvCxnSpPr>
        <p:spPr>
          <a:xfrm flipH="1">
            <a:off x="334537" y="782518"/>
            <a:ext cx="226721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0566CECF-580C-4EAB-AE7C-970C107BE808}"/>
              </a:ext>
            </a:extLst>
          </p:cNvPr>
          <p:cNvCxnSpPr>
            <a:cxnSpLocks/>
          </p:cNvCxnSpPr>
          <p:nvPr/>
        </p:nvCxnSpPr>
        <p:spPr>
          <a:xfrm>
            <a:off x="334537" y="782518"/>
            <a:ext cx="0" cy="5842118"/>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BDB9D81C-D5D5-4816-BD22-92573D2457AE}"/>
              </a:ext>
            </a:extLst>
          </p:cNvPr>
          <p:cNvCxnSpPr>
            <a:cxnSpLocks/>
          </p:cNvCxnSpPr>
          <p:nvPr/>
        </p:nvCxnSpPr>
        <p:spPr>
          <a:xfrm>
            <a:off x="334537" y="6618778"/>
            <a:ext cx="6232632" cy="4767"/>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FC87B011-57B9-4342-BCDF-FDA4C020C828}"/>
              </a:ext>
            </a:extLst>
          </p:cNvPr>
          <p:cNvCxnSpPr>
            <a:cxnSpLocks/>
          </p:cNvCxnSpPr>
          <p:nvPr/>
        </p:nvCxnSpPr>
        <p:spPr>
          <a:xfrm flipV="1">
            <a:off x="6555751" y="6412083"/>
            <a:ext cx="0" cy="2125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Rectangle: Rounded Corners 50">
            <a:extLst>
              <a:ext uri="{FF2B5EF4-FFF2-40B4-BE49-F238E27FC236}">
                <a16:creationId xmlns:a16="http://schemas.microsoft.com/office/drawing/2014/main" id="{11096F5A-659F-4C6A-A8A3-AFD191DB2326}"/>
              </a:ext>
            </a:extLst>
          </p:cNvPr>
          <p:cNvSpPr/>
          <p:nvPr/>
        </p:nvSpPr>
        <p:spPr>
          <a:xfrm>
            <a:off x="8316678" y="4087757"/>
            <a:ext cx="2514843" cy="348532"/>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rPr>
              <a:t>GRADE III</a:t>
            </a:r>
          </a:p>
        </p:txBody>
      </p:sp>
      <p:cxnSp>
        <p:nvCxnSpPr>
          <p:cNvPr id="55" name="Straight Arrow Connector 54">
            <a:extLst>
              <a:ext uri="{FF2B5EF4-FFF2-40B4-BE49-F238E27FC236}">
                <a16:creationId xmlns:a16="http://schemas.microsoft.com/office/drawing/2014/main" id="{747CC354-4CE3-4C7E-9B2F-645F10E6AFA7}"/>
              </a:ext>
            </a:extLst>
          </p:cNvPr>
          <p:cNvCxnSpPr/>
          <p:nvPr/>
        </p:nvCxnSpPr>
        <p:spPr>
          <a:xfrm flipV="1">
            <a:off x="10853869" y="4252664"/>
            <a:ext cx="686409" cy="93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08CCD98A-AFE0-494B-9CF2-956B77A24CFD}"/>
              </a:ext>
            </a:extLst>
          </p:cNvPr>
          <p:cNvSpPr/>
          <p:nvPr/>
        </p:nvSpPr>
        <p:spPr>
          <a:xfrm>
            <a:off x="8518664" y="5738644"/>
            <a:ext cx="3021614" cy="861774"/>
          </a:xfrm>
          <a:prstGeom prst="rect">
            <a:avLst/>
          </a:prstGeom>
        </p:spPr>
        <p:txBody>
          <a:bodyPr wrap="square">
            <a:spAutoFit/>
          </a:bodyPr>
          <a:lstStyle/>
          <a:p>
            <a:r>
              <a:rPr lang="en-US" sz="1000" b="1" dirty="0"/>
              <a:t>NOTATIONS:-</a:t>
            </a:r>
          </a:p>
          <a:p>
            <a:r>
              <a:rPr lang="en-US" sz="1000" dirty="0"/>
              <a:t>1= Phrase ‘Normal Diastolic function’ present?</a:t>
            </a:r>
          </a:p>
          <a:p>
            <a:r>
              <a:rPr lang="en-US" sz="1000" dirty="0"/>
              <a:t>2= Keyword ‘Grade I’ present?</a:t>
            </a:r>
          </a:p>
          <a:p>
            <a:r>
              <a:rPr lang="en-US" sz="1000" dirty="0"/>
              <a:t>3=Keyword ‘Grade II’ present?</a:t>
            </a:r>
          </a:p>
          <a:p>
            <a:r>
              <a:rPr lang="en-US" sz="1000" dirty="0"/>
              <a:t>4=Keyword ‘Grade III’ present?</a:t>
            </a:r>
          </a:p>
        </p:txBody>
      </p:sp>
    </p:spTree>
    <p:extLst>
      <p:ext uri="{BB962C8B-B14F-4D97-AF65-F5344CB8AC3E}">
        <p14:creationId xmlns:p14="http://schemas.microsoft.com/office/powerpoint/2010/main" val="2920525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1661</TotalTime>
  <Words>854</Words>
  <Application>Microsoft Office PowerPoint</Application>
  <PresentationFormat>Widescreen</PresentationFormat>
  <Paragraphs>157</Paragraphs>
  <Slides>4</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Bose, Budhaditya</dc:creator>
  <cp:lastModifiedBy>Bose, Budhaditya</cp:lastModifiedBy>
  <cp:revision>54</cp:revision>
  <dcterms:created xsi:type="dcterms:W3CDTF">2022-01-24T19:46:18Z</dcterms:created>
  <dcterms:modified xsi:type="dcterms:W3CDTF">2024-02-06T01:41:18Z</dcterms:modified>
</cp:coreProperties>
</file>