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8848" autoAdjust="0"/>
  </p:normalViewPr>
  <p:slideViewPr>
    <p:cSldViewPr snapToGrid="0">
      <p:cViewPr varScale="1">
        <p:scale>
          <a:sx n="84" d="100"/>
          <a:sy n="84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EA02F-0BFB-4689-AF68-B34D0795189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527B-E5D5-4609-88EA-7A280E7F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1= Data related to Mitral Valve?</a:t>
            </a:r>
          </a:p>
          <a:p>
            <a:r>
              <a:rPr lang="en-US" dirty="0"/>
              <a:t>2= Is base string present ? (Mitral Regurgitation/Mitral Stenosis/Aortic Regurgitation/Aortic Stenosis/Aortic Regurgitation)</a:t>
            </a:r>
          </a:p>
          <a:p>
            <a:pPr rtl="0"/>
            <a:r>
              <a:rPr lang="en-US" dirty="0"/>
              <a:t>3=Keywords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‘trace’, ’mild’, ’possible’, ’continuous’, ’trivial’, ‘clinically insignificant’, ’no significant’ present?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4,9=Keyword ‘Moderate’ is present?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5,7,10,11=Keyword ‘Severe’ is present?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6,8= Phrase ‘Unable to access severity’ is present?</a:t>
            </a:r>
          </a:p>
          <a:p>
            <a:pPr rtl="0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27B-E5D5-4609-88EA-7A280E7F0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1= Data related to Aortic Stenosis?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2= No evidence of Aortic Stenosis?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3=Phrase ‘Low Flow Low Gradient’ present?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4= Keyword ‘Paradoxical’ present?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5=Keyword ‘Normal Flow’ present?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27B-E5D5-4609-88EA-7A280E7F0B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1=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 from EF lexicon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LVEF,EF,LEFT VENTRICULAR EJECTION FRACTION,EJECTION FRACTION,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SYSTOLIC CONTRACTILITY,CARDIAC FUNCTION,VENTRICULAR FUNCTION, 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VENTRICULAR CONTRACTILITY, SYSTOLIC PERFORMANCE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2= Is numeric value of Ejection Fraction present?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3=Is bands of ejection fraction is available?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4= Is textual information related to ejection fraction available?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27B-E5D5-4609-88EA-7A280E7F0B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1= Phrase ‘Normal Diastolic function’ present?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2= Keyword ‘Grade I’ present?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3=Keyword ‘Grade II’ present?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4=Keyword ‘Grade III’ present?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27B-E5D5-4609-88EA-7A280E7F0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3A94-B7EC-4507-BB3F-0DB8F0F1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2B0A6-614C-44A2-A1C8-0CC8729B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52CB-564D-4B78-946F-23F8DC62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BDA2-C2F4-4E60-AB29-7D011662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E88C-E4EE-477E-A742-768E609A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B009-817F-48B4-8472-BC116076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F7A6F-250B-430D-BF25-53871F4B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71F2-C442-4D27-A272-B704A0EF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710E-F869-4D2A-82D6-CC80ACA0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1EB5-4856-4519-8A9D-E753AD6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BD70F-1846-4424-8657-B67C0A79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794B5-6163-4708-8CF6-FC85D34C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B391-79BB-4A84-8D67-480BA06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8BA8-5FA3-4D92-BF3A-FD9AB077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FE00-E71E-418E-BF81-BEFC05A8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924B-C7CF-4726-A6E2-147767ED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260D-DDBD-4BE9-ABAC-0D5CD8E5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B551-7755-4C5E-B0E8-E58BC5BF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4A76-C33D-44D9-99DD-AEDAAD32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979C-900E-474F-B4FC-C4274A0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7FC-98CE-4FCE-BCB1-EEDF904B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52DD-AC8E-4DF9-AD6C-F99C4DB3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D548-43E2-4D65-A949-B000CA3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84AC-C091-4146-9576-12A9F736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0677-36B7-4207-8C60-C7018308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F9DB-3408-4EB8-BAAD-838C456D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469C-5918-46C6-9834-FC362B7DD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07263-71B3-4C36-8DA4-BBAAD776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708C-129B-4A88-B52A-467A6D3C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35C5-B0C0-44B5-81D9-D9B6DA5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D7A9-93CC-4949-A7EF-067830CB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68C9-E999-4AF7-B393-0D6C5DE1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934A-0651-471E-AEC2-EA75C383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16372-BC9E-4411-99AC-7A183909E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2EE9-A1FE-4136-8E59-44B0B395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9BCB-DDC8-4E03-B4A3-15942A54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17231-AC54-434B-A117-ACD3974C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D600C-10C2-4A7B-8D2C-44C859D1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96792-A4F4-48BD-9FFA-6AC9DAE2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A440-DDC1-4932-9FDE-1A1194E8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3632B-BB98-4F13-8CAB-5092446D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1733-7C87-48BF-9BFC-0113BE83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6CC7C-43EC-4758-8ADB-FC2E3A01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973F0-CB46-49B9-96D4-AEA7F3C5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D22BA-AD42-4053-BBDD-FBC3B455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84ABD-18C9-42B2-A4FB-604CFC8E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88D6-323F-48EA-9708-9C2B6DEC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1FEE-89A6-4525-8622-7776DB17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7C61B-97A4-4588-B59A-C941500D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8D4B8-2BE0-4D9F-88C3-6D431B80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1A1CD-4F84-4F1F-80D6-AAAAE3F7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C5E6-810B-4E29-AC61-EB68BE50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C1C3-2CC7-4640-BDFE-96B1D84A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0AFC0-2E50-413B-856C-A05FE76D1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4E6A-2B58-4072-804B-E02AFD0B7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1145-0B47-49BB-B627-4DE06E28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812B8-8490-4D09-8889-14F57DD3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E8D7-71F0-4C29-B9A1-CB2470FF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86CBD-5659-4B7F-B574-3674C340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3197-8A81-4BE9-A48E-67ED4830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3C00-54AE-45B5-B540-1C368B99D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60C8-3592-4519-84C3-59D0C5DEB4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3575-77C6-4E3B-B78D-59471B5B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78FC-5971-4325-8153-4FD3C44E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9589-5762-4D55-9720-3123AE3F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9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76632D-FFDD-4DD4-B11F-E5401BA78B60}"/>
              </a:ext>
            </a:extLst>
          </p:cNvPr>
          <p:cNvSpPr/>
          <p:nvPr/>
        </p:nvSpPr>
        <p:spPr>
          <a:xfrm>
            <a:off x="4419977" y="46540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16E105E1-4E23-49FD-8604-FDE2C6B1FA78}"/>
              </a:ext>
            </a:extLst>
          </p:cNvPr>
          <p:cNvSpPr/>
          <p:nvPr/>
        </p:nvSpPr>
        <p:spPr>
          <a:xfrm>
            <a:off x="4631738" y="580326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FBE65DF7-1B78-4F99-96CD-CDE1477643BE}"/>
              </a:ext>
            </a:extLst>
          </p:cNvPr>
          <p:cNvSpPr/>
          <p:nvPr/>
        </p:nvSpPr>
        <p:spPr>
          <a:xfrm>
            <a:off x="4631738" y="1367009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37C3DDCD-2373-4D04-9076-B92F6EDA3C57}"/>
              </a:ext>
            </a:extLst>
          </p:cNvPr>
          <p:cNvSpPr/>
          <p:nvPr/>
        </p:nvSpPr>
        <p:spPr>
          <a:xfrm>
            <a:off x="3222857" y="4503099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97A6C012-36D4-40B9-9A95-F68CF5488EE2}"/>
              </a:ext>
            </a:extLst>
          </p:cNvPr>
          <p:cNvSpPr/>
          <p:nvPr/>
        </p:nvSpPr>
        <p:spPr>
          <a:xfrm>
            <a:off x="4631738" y="2236062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92D03458-4135-4258-8EC2-F850A96C493E}"/>
              </a:ext>
            </a:extLst>
          </p:cNvPr>
          <p:cNvSpPr/>
          <p:nvPr/>
        </p:nvSpPr>
        <p:spPr>
          <a:xfrm>
            <a:off x="3222857" y="2236062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4963CB49-E2FB-482B-98E4-EEEDA0760F3D}"/>
              </a:ext>
            </a:extLst>
          </p:cNvPr>
          <p:cNvSpPr/>
          <p:nvPr/>
        </p:nvSpPr>
        <p:spPr>
          <a:xfrm>
            <a:off x="1979566" y="2236062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5F948D11-EB73-405A-B852-519FB5074185}"/>
              </a:ext>
            </a:extLst>
          </p:cNvPr>
          <p:cNvSpPr/>
          <p:nvPr/>
        </p:nvSpPr>
        <p:spPr>
          <a:xfrm>
            <a:off x="894926" y="2236061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35EA878-21DC-4E50-ABCA-429903E9A92B}"/>
              </a:ext>
            </a:extLst>
          </p:cNvPr>
          <p:cNvSpPr/>
          <p:nvPr/>
        </p:nvSpPr>
        <p:spPr>
          <a:xfrm>
            <a:off x="1452311" y="4633113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MODERATE-SEVERE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9D5FFFF-1BB3-4327-A434-404776D99832}"/>
              </a:ext>
            </a:extLst>
          </p:cNvPr>
          <p:cNvSpPr/>
          <p:nvPr/>
        </p:nvSpPr>
        <p:spPr>
          <a:xfrm>
            <a:off x="2992624" y="6369206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MODERATE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860A9734-10FA-4497-A199-AC828D84D5F2}"/>
              </a:ext>
            </a:extLst>
          </p:cNvPr>
          <p:cNvSpPr/>
          <p:nvPr/>
        </p:nvSpPr>
        <p:spPr>
          <a:xfrm>
            <a:off x="4631737" y="3304518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EF2C3F9E-C512-4C0E-851E-E83D944F0A30}"/>
              </a:ext>
            </a:extLst>
          </p:cNvPr>
          <p:cNvSpPr/>
          <p:nvPr/>
        </p:nvSpPr>
        <p:spPr>
          <a:xfrm>
            <a:off x="7243763" y="3304518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97CE400C-712F-4E3B-A0B5-74B265532F19}"/>
              </a:ext>
            </a:extLst>
          </p:cNvPr>
          <p:cNvSpPr/>
          <p:nvPr/>
        </p:nvSpPr>
        <p:spPr>
          <a:xfrm>
            <a:off x="4631736" y="4382377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1D93F42-DCA8-44CB-9342-159A18DDCE69}"/>
              </a:ext>
            </a:extLst>
          </p:cNvPr>
          <p:cNvSpPr/>
          <p:nvPr/>
        </p:nvSpPr>
        <p:spPr>
          <a:xfrm>
            <a:off x="6254348" y="4513177"/>
            <a:ext cx="1554597" cy="2277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MODERATE-SEVERE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B61E63D-8D25-44BF-9E98-CB35939BCACE}"/>
              </a:ext>
            </a:extLst>
          </p:cNvPr>
          <p:cNvSpPr/>
          <p:nvPr/>
        </p:nvSpPr>
        <p:spPr>
          <a:xfrm>
            <a:off x="1719686" y="3550992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SEVERE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EC3E6DC-3BFA-45B4-9D0B-A779027129B4}"/>
              </a:ext>
            </a:extLst>
          </p:cNvPr>
          <p:cNvSpPr/>
          <p:nvPr/>
        </p:nvSpPr>
        <p:spPr>
          <a:xfrm>
            <a:off x="635046" y="3183794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APPLICABLE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C973F6F-1120-46A7-AFF3-8C7B65108C60}"/>
              </a:ext>
            </a:extLst>
          </p:cNvPr>
          <p:cNvSpPr/>
          <p:nvPr/>
        </p:nvSpPr>
        <p:spPr>
          <a:xfrm>
            <a:off x="699408" y="1569929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INDETERMINATE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E3C705-690E-4A4C-A0D2-CEC960CD4EF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011937" y="289150"/>
            <a:ext cx="1" cy="2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6E6CAC-C1F9-47AB-BDFC-8E8C8012806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011935" y="1045947"/>
            <a:ext cx="3" cy="3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F1782E-231E-4959-92D6-D41CD7B1A60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5011934" y="1824256"/>
            <a:ext cx="4" cy="4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6A68EA-0C62-4F65-9604-849005466B7E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011933" y="2692280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8A340D-46C0-4A57-BB38-BDB71294C674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5011932" y="3785082"/>
            <a:ext cx="4" cy="59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2233661-CAE9-4DD4-A9E8-C3DC4FEF43F0}"/>
              </a:ext>
            </a:extLst>
          </p:cNvPr>
          <p:cNvCxnSpPr>
            <a:cxnSpLocks/>
          </p:cNvCxnSpPr>
          <p:nvPr/>
        </p:nvCxnSpPr>
        <p:spPr>
          <a:xfrm>
            <a:off x="5392135" y="3537328"/>
            <a:ext cx="1859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60CA445-0A5B-4FEA-A4E1-818A3030CEE3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2359761" y="2692280"/>
            <a:ext cx="4" cy="85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64D99B1-63C6-440B-A194-1C1BA14BC074}"/>
              </a:ext>
            </a:extLst>
          </p:cNvPr>
          <p:cNvCxnSpPr>
            <a:cxnSpLocks/>
          </p:cNvCxnSpPr>
          <p:nvPr/>
        </p:nvCxnSpPr>
        <p:spPr>
          <a:xfrm>
            <a:off x="1279716" y="2701682"/>
            <a:ext cx="0" cy="49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0BDAAC-FF8B-4019-85F4-5110A1BEE96F}"/>
              </a:ext>
            </a:extLst>
          </p:cNvPr>
          <p:cNvCxnSpPr>
            <a:cxnSpLocks/>
          </p:cNvCxnSpPr>
          <p:nvPr/>
        </p:nvCxnSpPr>
        <p:spPr>
          <a:xfrm flipV="1">
            <a:off x="1275125" y="1824256"/>
            <a:ext cx="0" cy="40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0287FE9-A639-484E-AB6E-266CE640CE33}"/>
              </a:ext>
            </a:extLst>
          </p:cNvPr>
          <p:cNvCxnSpPr>
            <a:cxnSpLocks/>
          </p:cNvCxnSpPr>
          <p:nvPr/>
        </p:nvCxnSpPr>
        <p:spPr>
          <a:xfrm>
            <a:off x="3606256" y="4968720"/>
            <a:ext cx="0" cy="59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78096C-92BD-42D7-9D8E-37DF4C3B192F}"/>
              </a:ext>
            </a:extLst>
          </p:cNvPr>
          <p:cNvCxnSpPr>
            <a:cxnSpLocks/>
          </p:cNvCxnSpPr>
          <p:nvPr/>
        </p:nvCxnSpPr>
        <p:spPr>
          <a:xfrm flipV="1">
            <a:off x="8008119" y="3521386"/>
            <a:ext cx="803690" cy="1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322E056-2D82-468E-888A-8C6D0AA15BC5}"/>
              </a:ext>
            </a:extLst>
          </p:cNvPr>
          <p:cNvSpPr/>
          <p:nvPr/>
        </p:nvSpPr>
        <p:spPr>
          <a:xfrm>
            <a:off x="8811809" y="3407494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SEVERE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F91FA66-B5F7-4F2C-91A9-40DBED224347}"/>
              </a:ext>
            </a:extLst>
          </p:cNvPr>
          <p:cNvSpPr/>
          <p:nvPr/>
        </p:nvSpPr>
        <p:spPr>
          <a:xfrm>
            <a:off x="6989928" y="2569165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MILD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7CB192-3FF8-4DB7-A58C-3BBC0F558BC0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623962" y="2810613"/>
            <a:ext cx="6045" cy="4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6CEC55-BE03-4DF9-8823-CADBC7843EF7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3983256" y="2468871"/>
            <a:ext cx="6512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6FB115-5B2B-4D33-A668-ECCCFE5B5F3E}"/>
              </a:ext>
            </a:extLst>
          </p:cNvPr>
          <p:cNvCxnSpPr>
            <a:cxnSpLocks/>
            <a:endCxn id="77" idx="3"/>
          </p:cNvCxnSpPr>
          <p:nvPr/>
        </p:nvCxnSpPr>
        <p:spPr>
          <a:xfrm flipH="1" flipV="1">
            <a:off x="2739965" y="2468873"/>
            <a:ext cx="473280" cy="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C7F32C-B52F-471A-A8FF-11DAD1F5DBB0}"/>
              </a:ext>
            </a:extLst>
          </p:cNvPr>
          <p:cNvCxnSpPr>
            <a:cxnSpLocks/>
          </p:cNvCxnSpPr>
          <p:nvPr/>
        </p:nvCxnSpPr>
        <p:spPr>
          <a:xfrm flipH="1" flipV="1">
            <a:off x="1643354" y="2457171"/>
            <a:ext cx="326600" cy="1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22B583B0-6986-4C16-AC65-F8C70FE179B3}"/>
              </a:ext>
            </a:extLst>
          </p:cNvPr>
          <p:cNvSpPr/>
          <p:nvPr/>
        </p:nvSpPr>
        <p:spPr>
          <a:xfrm>
            <a:off x="3063628" y="1479095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APPLICABLE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57B8BF9-E07F-447A-A361-443FF681DD1C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4343786" y="1599819"/>
            <a:ext cx="287950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B82411C-4C5E-49C1-B962-89C322B8153B}"/>
              </a:ext>
            </a:extLst>
          </p:cNvPr>
          <p:cNvSpPr txBox="1"/>
          <p:nvPr/>
        </p:nvSpPr>
        <p:spPr>
          <a:xfrm>
            <a:off x="4390735" y="2181424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D9250A-142E-4D70-AF22-7D2EA02615FF}"/>
              </a:ext>
            </a:extLst>
          </p:cNvPr>
          <p:cNvSpPr txBox="1"/>
          <p:nvPr/>
        </p:nvSpPr>
        <p:spPr>
          <a:xfrm>
            <a:off x="2992624" y="2174302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828309-64D7-4AA1-801B-FAB94D3424DE}"/>
              </a:ext>
            </a:extLst>
          </p:cNvPr>
          <p:cNvCxnSpPr>
            <a:cxnSpLocks/>
          </p:cNvCxnSpPr>
          <p:nvPr/>
        </p:nvCxnSpPr>
        <p:spPr>
          <a:xfrm>
            <a:off x="3603052" y="2701682"/>
            <a:ext cx="0" cy="179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>
            <a:extLst>
              <a:ext uri="{FF2B5EF4-FFF2-40B4-BE49-F238E27FC236}">
                <a16:creationId xmlns:a16="http://schemas.microsoft.com/office/drawing/2014/main" id="{CF3A8F78-7660-433E-B704-A8561AD38A6F}"/>
              </a:ext>
            </a:extLst>
          </p:cNvPr>
          <p:cNvSpPr/>
          <p:nvPr/>
        </p:nvSpPr>
        <p:spPr>
          <a:xfrm>
            <a:off x="3222857" y="5561037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8E6FF28-B886-491C-86E2-FE164F6CD238}"/>
              </a:ext>
            </a:extLst>
          </p:cNvPr>
          <p:cNvSpPr/>
          <p:nvPr/>
        </p:nvSpPr>
        <p:spPr>
          <a:xfrm>
            <a:off x="1226483" y="5676281"/>
            <a:ext cx="1280158" cy="241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MODERATE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AF361CD-60A6-4C5C-8E68-CFE49E873701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732469" y="4735909"/>
            <a:ext cx="493148" cy="1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27C9FE7-99B8-42BC-A552-5DD0153C0FEE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2506641" y="5793848"/>
            <a:ext cx="716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528BF8E-72B3-43D6-95F3-E905D1456655}"/>
              </a:ext>
            </a:extLst>
          </p:cNvPr>
          <p:cNvCxnSpPr>
            <a:cxnSpLocks/>
          </p:cNvCxnSpPr>
          <p:nvPr/>
        </p:nvCxnSpPr>
        <p:spPr>
          <a:xfrm>
            <a:off x="3604236" y="6026658"/>
            <a:ext cx="6422" cy="34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F0A738E-C853-4B68-83C3-8008D2AD92D5}"/>
              </a:ext>
            </a:extLst>
          </p:cNvPr>
          <p:cNvSpPr txBox="1"/>
          <p:nvPr/>
        </p:nvSpPr>
        <p:spPr>
          <a:xfrm>
            <a:off x="1740820" y="2174302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61828D8-128E-4CB7-B85F-EA74E0BADB0C}"/>
              </a:ext>
            </a:extLst>
          </p:cNvPr>
          <p:cNvSpPr txBox="1"/>
          <p:nvPr/>
        </p:nvSpPr>
        <p:spPr>
          <a:xfrm>
            <a:off x="1019616" y="192354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CD3D0E-1DF7-4A67-A802-F7B9F430B66E}"/>
              </a:ext>
            </a:extLst>
          </p:cNvPr>
          <p:cNvSpPr txBox="1"/>
          <p:nvPr/>
        </p:nvSpPr>
        <p:spPr>
          <a:xfrm>
            <a:off x="969485" y="2646956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49B39B5-DB3C-4465-9937-A243AB05CB08}"/>
              </a:ext>
            </a:extLst>
          </p:cNvPr>
          <p:cNvSpPr txBox="1"/>
          <p:nvPr/>
        </p:nvSpPr>
        <p:spPr>
          <a:xfrm>
            <a:off x="4390735" y="1256938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56E08D-1E46-46B9-B68E-6D27E6B0724D}"/>
              </a:ext>
            </a:extLst>
          </p:cNvPr>
          <p:cNvSpPr txBox="1"/>
          <p:nvPr/>
        </p:nvSpPr>
        <p:spPr>
          <a:xfrm>
            <a:off x="3556656" y="267405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31EB455-076C-4F9D-8DD9-4035D301DD44}"/>
              </a:ext>
            </a:extLst>
          </p:cNvPr>
          <p:cNvSpPr txBox="1"/>
          <p:nvPr/>
        </p:nvSpPr>
        <p:spPr>
          <a:xfrm>
            <a:off x="3057609" y="4384505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2AEB640-5305-468E-B150-632365BE0FBA}"/>
              </a:ext>
            </a:extLst>
          </p:cNvPr>
          <p:cNvSpPr txBox="1"/>
          <p:nvPr/>
        </p:nvSpPr>
        <p:spPr>
          <a:xfrm>
            <a:off x="3589591" y="4938971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ABEA6AF-22F8-434E-8E04-4B5062A4B63B}"/>
              </a:ext>
            </a:extLst>
          </p:cNvPr>
          <p:cNvSpPr txBox="1"/>
          <p:nvPr/>
        </p:nvSpPr>
        <p:spPr>
          <a:xfrm>
            <a:off x="3615407" y="5972635"/>
            <a:ext cx="271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4612BEF-1B70-4709-A999-9615D5263791}"/>
              </a:ext>
            </a:extLst>
          </p:cNvPr>
          <p:cNvSpPr txBox="1"/>
          <p:nvPr/>
        </p:nvSpPr>
        <p:spPr>
          <a:xfrm>
            <a:off x="3047997" y="5436210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18DBB87-2907-4A0D-AE93-61715941A06C}"/>
              </a:ext>
            </a:extLst>
          </p:cNvPr>
          <p:cNvCxnSpPr>
            <a:cxnSpLocks/>
          </p:cNvCxnSpPr>
          <p:nvPr/>
        </p:nvCxnSpPr>
        <p:spPr>
          <a:xfrm>
            <a:off x="5384071" y="4615186"/>
            <a:ext cx="845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E366504-BFA2-4CE1-B06C-EE8E2CCBF7F9}"/>
              </a:ext>
            </a:extLst>
          </p:cNvPr>
          <p:cNvSpPr txBox="1"/>
          <p:nvPr/>
        </p:nvSpPr>
        <p:spPr>
          <a:xfrm>
            <a:off x="5011931" y="1758035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53EC85F-64D3-4744-A9C1-BC1F9FD4F676}"/>
              </a:ext>
            </a:extLst>
          </p:cNvPr>
          <p:cNvSpPr txBox="1"/>
          <p:nvPr/>
        </p:nvSpPr>
        <p:spPr>
          <a:xfrm>
            <a:off x="5030051" y="2603082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09C281-A910-4129-B31F-F01F1AFACEEB}"/>
              </a:ext>
            </a:extLst>
          </p:cNvPr>
          <p:cNvSpPr txBox="1"/>
          <p:nvPr/>
        </p:nvSpPr>
        <p:spPr>
          <a:xfrm>
            <a:off x="5263360" y="3281997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D20DEEF-48A9-42FC-BC54-A92FA1C40EF6}"/>
              </a:ext>
            </a:extLst>
          </p:cNvPr>
          <p:cNvSpPr txBox="1"/>
          <p:nvPr/>
        </p:nvSpPr>
        <p:spPr>
          <a:xfrm>
            <a:off x="4980686" y="3823330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050419-1FD8-4DB4-A301-DD3C7FE00D60}"/>
              </a:ext>
            </a:extLst>
          </p:cNvPr>
          <p:cNvSpPr txBox="1"/>
          <p:nvPr/>
        </p:nvSpPr>
        <p:spPr>
          <a:xfrm>
            <a:off x="7871058" y="3284383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651847C-0C84-4860-92D8-3BDA3A80E2C4}"/>
              </a:ext>
            </a:extLst>
          </p:cNvPr>
          <p:cNvSpPr txBox="1"/>
          <p:nvPr/>
        </p:nvSpPr>
        <p:spPr>
          <a:xfrm>
            <a:off x="7422243" y="3072476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B574D1-6CE3-4220-83A2-1E69127FDF7C}"/>
              </a:ext>
            </a:extLst>
          </p:cNvPr>
          <p:cNvSpPr txBox="1"/>
          <p:nvPr/>
        </p:nvSpPr>
        <p:spPr>
          <a:xfrm>
            <a:off x="5316867" y="4294479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34D45FC-A8B5-4EA7-9F82-8C266DE87C35}"/>
              </a:ext>
            </a:extLst>
          </p:cNvPr>
          <p:cNvSpPr txBox="1"/>
          <p:nvPr/>
        </p:nvSpPr>
        <p:spPr>
          <a:xfrm>
            <a:off x="2341393" y="268988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5554A436-D82E-4B82-9A2B-1B56961D7661}"/>
              </a:ext>
            </a:extLst>
          </p:cNvPr>
          <p:cNvCxnSpPr/>
          <p:nvPr/>
        </p:nvCxnSpPr>
        <p:spPr>
          <a:xfrm rot="5400000">
            <a:off x="-146608" y="517534"/>
            <a:ext cx="445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3C8ADFF-6319-4C19-ABD7-9D0EA339F669}"/>
              </a:ext>
            </a:extLst>
          </p:cNvPr>
          <p:cNvCxnSpPr>
            <a:cxnSpLocks/>
          </p:cNvCxnSpPr>
          <p:nvPr/>
        </p:nvCxnSpPr>
        <p:spPr>
          <a:xfrm flipH="1">
            <a:off x="275254" y="1135780"/>
            <a:ext cx="3956" cy="560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618FDFB-998F-4792-B147-32034B5DDA07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279210" y="6489930"/>
            <a:ext cx="2713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19D5198-448A-4D84-BFAD-62E68589EA56}"/>
              </a:ext>
            </a:extLst>
          </p:cNvPr>
          <p:cNvCxnSpPr/>
          <p:nvPr/>
        </p:nvCxnSpPr>
        <p:spPr>
          <a:xfrm>
            <a:off x="279210" y="1135780"/>
            <a:ext cx="294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861A6EB-E278-43CA-BBCD-FA7A69C08B52}"/>
              </a:ext>
            </a:extLst>
          </p:cNvPr>
          <p:cNvCxnSpPr/>
          <p:nvPr/>
        </p:nvCxnSpPr>
        <p:spPr>
          <a:xfrm>
            <a:off x="3222856" y="1135780"/>
            <a:ext cx="0" cy="34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18C8B71-BE08-4076-B58A-56922357D438}"/>
              </a:ext>
            </a:extLst>
          </p:cNvPr>
          <p:cNvSpPr/>
          <p:nvPr/>
        </p:nvSpPr>
        <p:spPr>
          <a:xfrm>
            <a:off x="4308517" y="5504599"/>
            <a:ext cx="1554597" cy="2277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MILD-MODERATE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D7DE4D1-B701-4024-B24B-D5644644FABC}"/>
              </a:ext>
            </a:extLst>
          </p:cNvPr>
          <p:cNvCxnSpPr>
            <a:cxnSpLocks/>
          </p:cNvCxnSpPr>
          <p:nvPr/>
        </p:nvCxnSpPr>
        <p:spPr>
          <a:xfrm>
            <a:off x="5011927" y="4875482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0D256403-01E8-477D-B799-07CF3FDFD44D}"/>
              </a:ext>
            </a:extLst>
          </p:cNvPr>
          <p:cNvSpPr txBox="1"/>
          <p:nvPr/>
        </p:nvSpPr>
        <p:spPr>
          <a:xfrm>
            <a:off x="5011931" y="4862092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5BD1A0-51C7-4BF4-AC83-163E9E49148C}"/>
              </a:ext>
            </a:extLst>
          </p:cNvPr>
          <p:cNvCxnSpPr>
            <a:cxnSpLocks/>
          </p:cNvCxnSpPr>
          <p:nvPr/>
        </p:nvCxnSpPr>
        <p:spPr>
          <a:xfrm>
            <a:off x="279210" y="6728060"/>
            <a:ext cx="11595157" cy="1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E9A56A7-A5E7-4B7D-B2BF-A2595BA7E203}"/>
              </a:ext>
            </a:extLst>
          </p:cNvPr>
          <p:cNvCxnSpPr>
            <a:cxnSpLocks/>
          </p:cNvCxnSpPr>
          <p:nvPr/>
        </p:nvCxnSpPr>
        <p:spPr>
          <a:xfrm flipV="1">
            <a:off x="5893046" y="5610893"/>
            <a:ext cx="5956953" cy="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B3B8DEF-1CD8-4F0A-801E-BDEBB12A5190}"/>
              </a:ext>
            </a:extLst>
          </p:cNvPr>
          <p:cNvCxnSpPr>
            <a:cxnSpLocks/>
          </p:cNvCxnSpPr>
          <p:nvPr/>
        </p:nvCxnSpPr>
        <p:spPr>
          <a:xfrm>
            <a:off x="7808945" y="4615186"/>
            <a:ext cx="4049221" cy="1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032403B-A9BE-40C5-900B-08F1725C4A6D}"/>
              </a:ext>
            </a:extLst>
          </p:cNvPr>
          <p:cNvCxnSpPr>
            <a:cxnSpLocks/>
          </p:cNvCxnSpPr>
          <p:nvPr/>
        </p:nvCxnSpPr>
        <p:spPr>
          <a:xfrm>
            <a:off x="10091967" y="3515042"/>
            <a:ext cx="1747732" cy="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E82FC93-1275-408A-91CB-C9CF1F034C74}"/>
              </a:ext>
            </a:extLst>
          </p:cNvPr>
          <p:cNvCxnSpPr>
            <a:cxnSpLocks/>
          </p:cNvCxnSpPr>
          <p:nvPr/>
        </p:nvCxnSpPr>
        <p:spPr>
          <a:xfrm>
            <a:off x="8287304" y="2684705"/>
            <a:ext cx="3570862" cy="1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C310C3E-A4A4-4D48-849C-D4CE88540542}"/>
              </a:ext>
            </a:extLst>
          </p:cNvPr>
          <p:cNvCxnSpPr>
            <a:cxnSpLocks/>
          </p:cNvCxnSpPr>
          <p:nvPr/>
        </p:nvCxnSpPr>
        <p:spPr>
          <a:xfrm flipV="1">
            <a:off x="11839700" y="1881145"/>
            <a:ext cx="20598" cy="485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10B2C9-C8B5-4314-952F-B58F7CBA4997}"/>
              </a:ext>
            </a:extLst>
          </p:cNvPr>
          <p:cNvCxnSpPr>
            <a:cxnSpLocks/>
            <a:stCxn id="147" idx="1"/>
          </p:cNvCxnSpPr>
          <p:nvPr/>
        </p:nvCxnSpPr>
        <p:spPr>
          <a:xfrm flipH="1" flipV="1">
            <a:off x="279211" y="5784591"/>
            <a:ext cx="947272" cy="1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AADAC50-316F-4540-872A-DD0A50BF2712}"/>
              </a:ext>
            </a:extLst>
          </p:cNvPr>
          <p:cNvCxnSpPr>
            <a:cxnSpLocks/>
          </p:cNvCxnSpPr>
          <p:nvPr/>
        </p:nvCxnSpPr>
        <p:spPr>
          <a:xfrm flipH="1" flipV="1">
            <a:off x="297354" y="4753837"/>
            <a:ext cx="1131471" cy="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B5A1C33-045C-4BB6-B9B8-41C286B5993C}"/>
              </a:ext>
            </a:extLst>
          </p:cNvPr>
          <p:cNvCxnSpPr>
            <a:cxnSpLocks/>
          </p:cNvCxnSpPr>
          <p:nvPr/>
        </p:nvCxnSpPr>
        <p:spPr>
          <a:xfrm flipH="1" flipV="1">
            <a:off x="297354" y="3662911"/>
            <a:ext cx="1410865" cy="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EF74F95-9FC8-46BD-BDDF-005047967BA1}"/>
              </a:ext>
            </a:extLst>
          </p:cNvPr>
          <p:cNvCxnSpPr>
            <a:cxnSpLocks/>
          </p:cNvCxnSpPr>
          <p:nvPr/>
        </p:nvCxnSpPr>
        <p:spPr>
          <a:xfrm flipH="1">
            <a:off x="275254" y="3304517"/>
            <a:ext cx="346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23CF961-E18A-4FF4-807F-53379FC21B30}"/>
              </a:ext>
            </a:extLst>
          </p:cNvPr>
          <p:cNvCxnSpPr>
            <a:cxnSpLocks/>
          </p:cNvCxnSpPr>
          <p:nvPr/>
        </p:nvCxnSpPr>
        <p:spPr>
          <a:xfrm flipH="1" flipV="1">
            <a:off x="275254" y="1704264"/>
            <a:ext cx="422604" cy="1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5580627E-A121-43DA-9389-9ABC38258194}"/>
              </a:ext>
            </a:extLst>
          </p:cNvPr>
          <p:cNvSpPr/>
          <p:nvPr/>
        </p:nvSpPr>
        <p:spPr>
          <a:xfrm>
            <a:off x="8748746" y="1352436"/>
            <a:ext cx="3311734" cy="5266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SEVERE&gt;MODERATE-SEVERE&gt;MODERATE&gt;MODERATE&gt;MILD&gt;INDETERMINATE;NOT APPLICABLE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8B33FBB-5635-4DC1-BE42-44460414F477}"/>
              </a:ext>
            </a:extLst>
          </p:cNvPr>
          <p:cNvSpPr/>
          <p:nvPr/>
        </p:nvSpPr>
        <p:spPr>
          <a:xfrm>
            <a:off x="9673766" y="640973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39BB1D35-9B66-42A1-8A72-C600A9D1ED81}"/>
              </a:ext>
            </a:extLst>
          </p:cNvPr>
          <p:cNvCxnSpPr>
            <a:cxnSpLocks/>
          </p:cNvCxnSpPr>
          <p:nvPr/>
        </p:nvCxnSpPr>
        <p:spPr>
          <a:xfrm flipV="1">
            <a:off x="10268507" y="856473"/>
            <a:ext cx="6045" cy="4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B4AD9BF-637E-478C-8B0C-3B16F1BE351D}"/>
              </a:ext>
            </a:extLst>
          </p:cNvPr>
          <p:cNvSpPr/>
          <p:nvPr/>
        </p:nvSpPr>
        <p:spPr>
          <a:xfrm>
            <a:off x="6661476" y="4998433"/>
            <a:ext cx="52166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NOTATIONS:- </a:t>
            </a:r>
          </a:p>
          <a:p>
            <a:r>
              <a:rPr lang="en-US" sz="1000" dirty="0"/>
              <a:t>1= Data related to Mitral Valve (MR and MS)/Aortic Valve (AR and AS)?</a:t>
            </a:r>
          </a:p>
          <a:p>
            <a:r>
              <a:rPr lang="en-US" sz="1000" dirty="0"/>
              <a:t>2= Is base string present ? (Mitral Regurgitation/Mitral Stenosis/Aortic Regurgitation/Aortic Stenosis/Aortic Regurgitation/All acronyms)</a:t>
            </a:r>
          </a:p>
          <a:p>
            <a:r>
              <a:rPr lang="en-US" sz="1000" dirty="0"/>
              <a:t>3=Keywords for ‘mild ‘ present?</a:t>
            </a:r>
          </a:p>
          <a:p>
            <a:r>
              <a:rPr lang="en-US" sz="1000" dirty="0"/>
              <a:t>4,9=Keyword ‘Moderate’ is present?</a:t>
            </a:r>
          </a:p>
          <a:p>
            <a:r>
              <a:rPr lang="en-US" sz="1000" dirty="0"/>
              <a:t>5,7,10,11=Keyword ‘Severe’ is present?</a:t>
            </a:r>
          </a:p>
          <a:p>
            <a:r>
              <a:rPr lang="en-US" sz="1000" dirty="0"/>
              <a:t>6,8= Phrase ‘Unable to access severity’ is present?</a:t>
            </a:r>
          </a:p>
          <a:p>
            <a:r>
              <a:rPr lang="en-US" sz="1000" dirty="0"/>
              <a:t>N=NO;Y=YES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81CC643-2765-409D-8D2B-C2BB1ACC9420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3920086" y="813137"/>
            <a:ext cx="711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56D2CA0-37F5-4D19-85B6-EB1330A70914}"/>
              </a:ext>
            </a:extLst>
          </p:cNvPr>
          <p:cNvCxnSpPr/>
          <p:nvPr/>
        </p:nvCxnSpPr>
        <p:spPr>
          <a:xfrm>
            <a:off x="3920086" y="813137"/>
            <a:ext cx="0" cy="66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65519CEB-E9E7-4BBE-A2B0-BF8CB46DD0B1}"/>
              </a:ext>
            </a:extLst>
          </p:cNvPr>
          <p:cNvSpPr txBox="1"/>
          <p:nvPr/>
        </p:nvSpPr>
        <p:spPr>
          <a:xfrm>
            <a:off x="4371319" y="617376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DD3FD3D-3ECA-498F-92B4-E2630F4627CE}"/>
              </a:ext>
            </a:extLst>
          </p:cNvPr>
          <p:cNvSpPr txBox="1"/>
          <p:nvPr/>
        </p:nvSpPr>
        <p:spPr>
          <a:xfrm>
            <a:off x="4990332" y="1018970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454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76632D-FFDD-4DD4-B11F-E5401BA78B60}"/>
              </a:ext>
            </a:extLst>
          </p:cNvPr>
          <p:cNvSpPr/>
          <p:nvPr/>
        </p:nvSpPr>
        <p:spPr>
          <a:xfrm>
            <a:off x="5735821" y="782518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16E105E1-4E23-49FD-8604-FDE2C6B1FA78}"/>
              </a:ext>
            </a:extLst>
          </p:cNvPr>
          <p:cNvSpPr/>
          <p:nvPr/>
        </p:nvSpPr>
        <p:spPr>
          <a:xfrm>
            <a:off x="5947582" y="1316304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FBE65DF7-1B78-4F99-96CD-CDE1477643BE}"/>
              </a:ext>
            </a:extLst>
          </p:cNvPr>
          <p:cNvSpPr/>
          <p:nvPr/>
        </p:nvSpPr>
        <p:spPr>
          <a:xfrm>
            <a:off x="5947582" y="2102987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97A6C012-36D4-40B9-9A95-F68CF5488EE2}"/>
              </a:ext>
            </a:extLst>
          </p:cNvPr>
          <p:cNvSpPr/>
          <p:nvPr/>
        </p:nvSpPr>
        <p:spPr>
          <a:xfrm>
            <a:off x="5947582" y="2972040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860A9734-10FA-4497-A199-AC828D84D5F2}"/>
              </a:ext>
            </a:extLst>
          </p:cNvPr>
          <p:cNvSpPr/>
          <p:nvPr/>
        </p:nvSpPr>
        <p:spPr>
          <a:xfrm>
            <a:off x="5947581" y="4040496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97CE400C-712F-4E3B-A0B5-74B265532F19}"/>
              </a:ext>
            </a:extLst>
          </p:cNvPr>
          <p:cNvSpPr/>
          <p:nvPr/>
        </p:nvSpPr>
        <p:spPr>
          <a:xfrm>
            <a:off x="4121571" y="2962637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E3C705-690E-4A4C-A0D2-CEC960CD4EF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327781" y="1025128"/>
            <a:ext cx="1" cy="2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6E6CAC-C1F9-47AB-BDFC-8E8C8012806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27779" y="1781925"/>
            <a:ext cx="3" cy="3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F1782E-231E-4959-92D6-D41CD7B1A60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327778" y="2560234"/>
            <a:ext cx="4" cy="4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6A68EA-0C62-4F65-9604-849005466B7E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327777" y="3428258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8A340D-46C0-4A57-BB38-BDB71294C674}"/>
              </a:ext>
            </a:extLst>
          </p:cNvPr>
          <p:cNvCxnSpPr>
            <a:cxnSpLocks/>
          </p:cNvCxnSpPr>
          <p:nvPr/>
        </p:nvCxnSpPr>
        <p:spPr>
          <a:xfrm flipH="1">
            <a:off x="4856877" y="3204895"/>
            <a:ext cx="1081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E366504-BFA2-4CE1-B06C-EE8E2CCBF7F9}"/>
              </a:ext>
            </a:extLst>
          </p:cNvPr>
          <p:cNvSpPr txBox="1"/>
          <p:nvPr/>
        </p:nvSpPr>
        <p:spPr>
          <a:xfrm>
            <a:off x="6618200" y="2102987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53EC85F-64D3-4744-A9C1-BC1F9FD4F676}"/>
              </a:ext>
            </a:extLst>
          </p:cNvPr>
          <p:cNvSpPr txBox="1"/>
          <p:nvPr/>
        </p:nvSpPr>
        <p:spPr>
          <a:xfrm>
            <a:off x="6345895" y="3339060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09C281-A910-4129-B31F-F01F1AFACEEB}"/>
              </a:ext>
            </a:extLst>
          </p:cNvPr>
          <p:cNvSpPr txBox="1"/>
          <p:nvPr/>
        </p:nvSpPr>
        <p:spPr>
          <a:xfrm>
            <a:off x="6579204" y="4017975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5554A436-D82E-4B82-9A2B-1B56961D7661}"/>
              </a:ext>
            </a:extLst>
          </p:cNvPr>
          <p:cNvCxnSpPr/>
          <p:nvPr/>
        </p:nvCxnSpPr>
        <p:spPr>
          <a:xfrm rot="5400000">
            <a:off x="-146608" y="517534"/>
            <a:ext cx="445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18C8B71-BE08-4076-B58A-56922357D438}"/>
              </a:ext>
            </a:extLst>
          </p:cNvPr>
          <p:cNvSpPr/>
          <p:nvPr/>
        </p:nvSpPr>
        <p:spPr>
          <a:xfrm>
            <a:off x="3622162" y="4073466"/>
            <a:ext cx="1668517" cy="3353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NORMAL FLOW GRADIENT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D7DE4D1-B701-4024-B24B-D5644644FABC}"/>
              </a:ext>
            </a:extLst>
          </p:cNvPr>
          <p:cNvCxnSpPr>
            <a:cxnSpLocks/>
          </p:cNvCxnSpPr>
          <p:nvPr/>
        </p:nvCxnSpPr>
        <p:spPr>
          <a:xfrm>
            <a:off x="4508903" y="3428258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CDE3A-775F-4424-BA0C-DE1AD57496CD}"/>
              </a:ext>
            </a:extLst>
          </p:cNvPr>
          <p:cNvSpPr/>
          <p:nvPr/>
        </p:nvSpPr>
        <p:spPr>
          <a:xfrm>
            <a:off x="8191679" y="2209231"/>
            <a:ext cx="1668517" cy="3353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APPLICABLE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C4338C-FA8A-45ED-B42E-C97353FD9449}"/>
              </a:ext>
            </a:extLst>
          </p:cNvPr>
          <p:cNvCxnSpPr>
            <a:cxnSpLocks/>
          </p:cNvCxnSpPr>
          <p:nvPr/>
        </p:nvCxnSpPr>
        <p:spPr>
          <a:xfrm flipV="1">
            <a:off x="6738878" y="2335797"/>
            <a:ext cx="1428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158FA-532A-4EB7-A8ED-7E2A6441B628}"/>
              </a:ext>
            </a:extLst>
          </p:cNvPr>
          <p:cNvCxnSpPr>
            <a:stCxn id="74" idx="3"/>
          </p:cNvCxnSpPr>
          <p:nvPr/>
        </p:nvCxnSpPr>
        <p:spPr>
          <a:xfrm flipV="1">
            <a:off x="6707981" y="3155550"/>
            <a:ext cx="2302198" cy="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F24648A-37DB-456B-9C49-8FDBCA6244BD}"/>
              </a:ext>
            </a:extLst>
          </p:cNvPr>
          <p:cNvCxnSpPr>
            <a:cxnSpLocks/>
          </p:cNvCxnSpPr>
          <p:nvPr/>
        </p:nvCxnSpPr>
        <p:spPr>
          <a:xfrm flipV="1">
            <a:off x="9010179" y="2548397"/>
            <a:ext cx="0" cy="60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46A94EC-9AA9-4A19-BC0C-F26569C1E65E}"/>
              </a:ext>
            </a:extLst>
          </p:cNvPr>
          <p:cNvCxnSpPr/>
          <p:nvPr/>
        </p:nvCxnSpPr>
        <p:spPr>
          <a:xfrm flipV="1">
            <a:off x="6705450" y="1476288"/>
            <a:ext cx="2302198" cy="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EAAB816-7910-444C-B7DA-C5834F315601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9007644" y="1475806"/>
            <a:ext cx="18294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E952A56-BE66-455D-9E25-D406D31293E4}"/>
              </a:ext>
            </a:extLst>
          </p:cNvPr>
          <p:cNvSpPr txBox="1"/>
          <p:nvPr/>
        </p:nvSpPr>
        <p:spPr>
          <a:xfrm>
            <a:off x="6609480" y="1270898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05383A-E52A-40D8-B498-232460EF8F66}"/>
              </a:ext>
            </a:extLst>
          </p:cNvPr>
          <p:cNvSpPr txBox="1"/>
          <p:nvPr/>
        </p:nvSpPr>
        <p:spPr>
          <a:xfrm>
            <a:off x="6354290" y="1774718"/>
            <a:ext cx="27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2BBB449-85B9-4585-83BF-50E4CBF235F5}"/>
              </a:ext>
            </a:extLst>
          </p:cNvPr>
          <p:cNvCxnSpPr>
            <a:cxnSpLocks/>
          </p:cNvCxnSpPr>
          <p:nvPr/>
        </p:nvCxnSpPr>
        <p:spPr>
          <a:xfrm flipV="1">
            <a:off x="6729353" y="4273593"/>
            <a:ext cx="1428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FBA854-F4B0-4AE8-93B5-9BE7E6FC5FA5}"/>
              </a:ext>
            </a:extLst>
          </p:cNvPr>
          <p:cNvSpPr/>
          <p:nvPr/>
        </p:nvSpPr>
        <p:spPr>
          <a:xfrm>
            <a:off x="8175922" y="4096541"/>
            <a:ext cx="1668517" cy="3353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LOW FLOW LOW GRADIENT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359911-0FBE-4951-9F99-B4B545C31047}"/>
              </a:ext>
            </a:extLst>
          </p:cNvPr>
          <p:cNvSpPr txBox="1"/>
          <p:nvPr/>
        </p:nvSpPr>
        <p:spPr>
          <a:xfrm>
            <a:off x="6327775" y="254715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3BFCB0-8522-4DE4-8D39-FA6ABE93C8E1}"/>
              </a:ext>
            </a:extLst>
          </p:cNvPr>
          <p:cNvSpPr txBox="1"/>
          <p:nvPr/>
        </p:nvSpPr>
        <p:spPr>
          <a:xfrm>
            <a:off x="6657795" y="296021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F5E244-920D-4C6C-A15D-AD8BB026D8BA}"/>
              </a:ext>
            </a:extLst>
          </p:cNvPr>
          <p:cNvSpPr txBox="1"/>
          <p:nvPr/>
        </p:nvSpPr>
        <p:spPr>
          <a:xfrm>
            <a:off x="6296530" y="4468805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A57263-4999-4F47-80E5-933F3F402813}"/>
              </a:ext>
            </a:extLst>
          </p:cNvPr>
          <p:cNvCxnSpPr>
            <a:cxnSpLocks/>
          </p:cNvCxnSpPr>
          <p:nvPr/>
        </p:nvCxnSpPr>
        <p:spPr>
          <a:xfrm>
            <a:off x="6337752" y="4519925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DC2035D-8456-4428-B23B-300B82121C5A}"/>
              </a:ext>
            </a:extLst>
          </p:cNvPr>
          <p:cNvSpPr/>
          <p:nvPr/>
        </p:nvSpPr>
        <p:spPr>
          <a:xfrm>
            <a:off x="5493516" y="5139585"/>
            <a:ext cx="1668517" cy="3353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PARADOXICAL LOW FLOW LOW GRADIENT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949A84E-62E8-4ABA-858A-5D1D6550AA70}"/>
              </a:ext>
            </a:extLst>
          </p:cNvPr>
          <p:cNvSpPr txBox="1"/>
          <p:nvPr/>
        </p:nvSpPr>
        <p:spPr>
          <a:xfrm>
            <a:off x="5729949" y="2933979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CE5F6-2C7C-42DB-9450-FCA8C2DF8DEC}"/>
              </a:ext>
            </a:extLst>
          </p:cNvPr>
          <p:cNvSpPr/>
          <p:nvPr/>
        </p:nvSpPr>
        <p:spPr>
          <a:xfrm>
            <a:off x="8842953" y="4853352"/>
            <a:ext cx="29480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NOTATIONS</a:t>
            </a:r>
          </a:p>
          <a:p>
            <a:r>
              <a:rPr lang="en-US" sz="1000" dirty="0"/>
              <a:t>1= Data related to Aortic Stenosis?</a:t>
            </a:r>
          </a:p>
          <a:p>
            <a:r>
              <a:rPr lang="en-US" sz="1000" dirty="0"/>
              <a:t>2= No evidence of Aortic Stenosis?</a:t>
            </a:r>
          </a:p>
          <a:p>
            <a:r>
              <a:rPr lang="en-US" sz="1000" dirty="0"/>
              <a:t>3=Phrase ‘</a:t>
            </a:r>
            <a:r>
              <a:rPr lang="en-US" sz="1000"/>
              <a:t>Low Flow’ </a:t>
            </a:r>
            <a:r>
              <a:rPr lang="en-US" sz="1000" dirty="0"/>
              <a:t>present?</a:t>
            </a:r>
          </a:p>
          <a:p>
            <a:r>
              <a:rPr lang="en-US" sz="1000" dirty="0"/>
              <a:t>4= Keyword ‘Paradoxical’ present?</a:t>
            </a:r>
          </a:p>
          <a:p>
            <a:r>
              <a:rPr lang="en-US" sz="1000" dirty="0"/>
              <a:t>5=Keyword ‘Normal Flow’ present?</a:t>
            </a:r>
          </a:p>
          <a:p>
            <a:r>
              <a:rPr lang="en-US" sz="1000" dirty="0"/>
              <a:t>N=NO;Y=YES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3E7F1474-DFA9-49E5-A924-1FC74C14A7DE}"/>
              </a:ext>
            </a:extLst>
          </p:cNvPr>
          <p:cNvSpPr/>
          <p:nvPr/>
        </p:nvSpPr>
        <p:spPr>
          <a:xfrm>
            <a:off x="1229729" y="4889608"/>
            <a:ext cx="2392433" cy="8352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ASSIGN PRIORITY OF FLOW GRADIENT PER PATIENT: PARADOXICAL LOW FLOW LOW GRADIENT&gt; NORMAL FLOW GRADIENT&gt; LOW FLOW LOW GRADIENT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0857EC9-8B53-4FC0-AB09-2A7456B03051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>
            <a:off x="3622162" y="5307239"/>
            <a:ext cx="187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7055CF-3385-4A7A-9ACB-005C182B4162}"/>
              </a:ext>
            </a:extLst>
          </p:cNvPr>
          <p:cNvCxnSpPr>
            <a:stCxn id="134" idx="0"/>
          </p:cNvCxnSpPr>
          <p:nvPr/>
        </p:nvCxnSpPr>
        <p:spPr>
          <a:xfrm flipH="1" flipV="1">
            <a:off x="2425945" y="3891776"/>
            <a:ext cx="1" cy="99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8F5EF-87FC-45C2-BEA7-D430DA5889DD}"/>
              </a:ext>
            </a:extLst>
          </p:cNvPr>
          <p:cNvCxnSpPr/>
          <p:nvPr/>
        </p:nvCxnSpPr>
        <p:spPr>
          <a:xfrm>
            <a:off x="8363415" y="4431849"/>
            <a:ext cx="0" cy="17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2C59C-FA3F-4F95-B90F-BB54841BA67D}"/>
              </a:ext>
            </a:extLst>
          </p:cNvPr>
          <p:cNvCxnSpPr/>
          <p:nvPr/>
        </p:nvCxnSpPr>
        <p:spPr>
          <a:xfrm flipH="1">
            <a:off x="2709746" y="6211229"/>
            <a:ext cx="5653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A51BE5-1AA4-408D-9B7B-A261824271FE}"/>
              </a:ext>
            </a:extLst>
          </p:cNvPr>
          <p:cNvCxnSpPr/>
          <p:nvPr/>
        </p:nvCxnSpPr>
        <p:spPr>
          <a:xfrm flipV="1">
            <a:off x="2709746" y="5724870"/>
            <a:ext cx="0" cy="48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F7ADB-9C9A-4DBD-AAC0-796E4FFC40A0}"/>
              </a:ext>
            </a:extLst>
          </p:cNvPr>
          <p:cNvCxnSpPr>
            <a:stCxn id="223" idx="2"/>
          </p:cNvCxnSpPr>
          <p:nvPr/>
        </p:nvCxnSpPr>
        <p:spPr>
          <a:xfrm flipH="1">
            <a:off x="4456420" y="4408774"/>
            <a:ext cx="1" cy="72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DDD205-F049-4C38-85D7-75C68D3212D6}"/>
              </a:ext>
            </a:extLst>
          </p:cNvPr>
          <p:cNvCxnSpPr/>
          <p:nvPr/>
        </p:nvCxnSpPr>
        <p:spPr>
          <a:xfrm flipH="1">
            <a:off x="3651434" y="5137371"/>
            <a:ext cx="816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F65A29-CB43-43D2-A0C1-51EEC31507D6}"/>
              </a:ext>
            </a:extLst>
          </p:cNvPr>
          <p:cNvCxnSpPr>
            <a:stCxn id="91" idx="3"/>
          </p:cNvCxnSpPr>
          <p:nvPr/>
        </p:nvCxnSpPr>
        <p:spPr>
          <a:xfrm flipV="1">
            <a:off x="9860196" y="2335797"/>
            <a:ext cx="1937794" cy="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237C8A-E147-48BA-A437-B22EC9FAF8C9}"/>
              </a:ext>
            </a:extLst>
          </p:cNvPr>
          <p:cNvCxnSpPr>
            <a:cxnSpLocks/>
          </p:cNvCxnSpPr>
          <p:nvPr/>
        </p:nvCxnSpPr>
        <p:spPr>
          <a:xfrm>
            <a:off x="11797990" y="2335797"/>
            <a:ext cx="0" cy="404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874048-2202-4036-8E7A-3AB24509D59F}"/>
              </a:ext>
            </a:extLst>
          </p:cNvPr>
          <p:cNvCxnSpPr/>
          <p:nvPr/>
        </p:nvCxnSpPr>
        <p:spPr>
          <a:xfrm flipH="1">
            <a:off x="858644" y="6378498"/>
            <a:ext cx="1093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8EC14-9CA8-4D63-A582-FE8AFCF431E2}"/>
              </a:ext>
            </a:extLst>
          </p:cNvPr>
          <p:cNvCxnSpPr/>
          <p:nvPr/>
        </p:nvCxnSpPr>
        <p:spPr>
          <a:xfrm flipV="1">
            <a:off x="858644" y="3734377"/>
            <a:ext cx="0" cy="264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4FD2E3-B48C-4ABF-9DA1-2C6C7B88568C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858644" y="3734377"/>
            <a:ext cx="110306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B05D2732-B52C-4201-BE01-7D15FB9339CE}"/>
              </a:ext>
            </a:extLst>
          </p:cNvPr>
          <p:cNvSpPr/>
          <p:nvPr/>
        </p:nvSpPr>
        <p:spPr>
          <a:xfrm>
            <a:off x="1961705" y="3623687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5807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76632D-FFDD-4DD4-B11F-E5401BA78B60}"/>
              </a:ext>
            </a:extLst>
          </p:cNvPr>
          <p:cNvSpPr/>
          <p:nvPr/>
        </p:nvSpPr>
        <p:spPr>
          <a:xfrm>
            <a:off x="5735821" y="782518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16E105E1-4E23-49FD-8604-FDE2C6B1FA78}"/>
              </a:ext>
            </a:extLst>
          </p:cNvPr>
          <p:cNvSpPr/>
          <p:nvPr/>
        </p:nvSpPr>
        <p:spPr>
          <a:xfrm>
            <a:off x="5947582" y="1316304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FBE65DF7-1B78-4F99-96CD-CDE1477643BE}"/>
              </a:ext>
            </a:extLst>
          </p:cNvPr>
          <p:cNvSpPr/>
          <p:nvPr/>
        </p:nvSpPr>
        <p:spPr>
          <a:xfrm>
            <a:off x="5947582" y="2102987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97A6C012-36D4-40B9-9A95-F68CF5488EE2}"/>
              </a:ext>
            </a:extLst>
          </p:cNvPr>
          <p:cNvSpPr/>
          <p:nvPr/>
        </p:nvSpPr>
        <p:spPr>
          <a:xfrm>
            <a:off x="5947582" y="2972040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860A9734-10FA-4497-A199-AC828D84D5F2}"/>
              </a:ext>
            </a:extLst>
          </p:cNvPr>
          <p:cNvSpPr/>
          <p:nvPr/>
        </p:nvSpPr>
        <p:spPr>
          <a:xfrm>
            <a:off x="5947581" y="4040496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E3C705-690E-4A4C-A0D2-CEC960CD4EF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327781" y="1025128"/>
            <a:ext cx="1" cy="2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6E6CAC-C1F9-47AB-BDFC-8E8C8012806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27779" y="1781925"/>
            <a:ext cx="3" cy="3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F1782E-231E-4959-92D6-D41CD7B1A60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327778" y="2560234"/>
            <a:ext cx="4" cy="4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6A68EA-0C62-4F65-9604-849005466B7E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327777" y="3428258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E366504-BFA2-4CE1-B06C-EE8E2CCBF7F9}"/>
              </a:ext>
            </a:extLst>
          </p:cNvPr>
          <p:cNvSpPr txBox="1"/>
          <p:nvPr/>
        </p:nvSpPr>
        <p:spPr>
          <a:xfrm>
            <a:off x="6660504" y="213707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53EC85F-64D3-4744-A9C1-BC1F9FD4F676}"/>
              </a:ext>
            </a:extLst>
          </p:cNvPr>
          <p:cNvSpPr txBox="1"/>
          <p:nvPr/>
        </p:nvSpPr>
        <p:spPr>
          <a:xfrm>
            <a:off x="6619522" y="3001657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09C281-A910-4129-B31F-F01F1AFACEEB}"/>
              </a:ext>
            </a:extLst>
          </p:cNvPr>
          <p:cNvSpPr txBox="1"/>
          <p:nvPr/>
        </p:nvSpPr>
        <p:spPr>
          <a:xfrm>
            <a:off x="6263189" y="4471556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5554A436-D82E-4B82-9A2B-1B56961D7661}"/>
              </a:ext>
            </a:extLst>
          </p:cNvPr>
          <p:cNvCxnSpPr/>
          <p:nvPr/>
        </p:nvCxnSpPr>
        <p:spPr>
          <a:xfrm rot="5400000">
            <a:off x="-146608" y="517534"/>
            <a:ext cx="445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C4338C-FA8A-45ED-B42E-C97353FD9449}"/>
              </a:ext>
            </a:extLst>
          </p:cNvPr>
          <p:cNvCxnSpPr>
            <a:cxnSpLocks/>
          </p:cNvCxnSpPr>
          <p:nvPr/>
        </p:nvCxnSpPr>
        <p:spPr>
          <a:xfrm>
            <a:off x="6707980" y="2338057"/>
            <a:ext cx="1608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B05383A-E52A-40D8-B498-232460EF8F66}"/>
              </a:ext>
            </a:extLst>
          </p:cNvPr>
          <p:cNvSpPr txBox="1"/>
          <p:nvPr/>
        </p:nvSpPr>
        <p:spPr>
          <a:xfrm>
            <a:off x="6289705" y="1761033"/>
            <a:ext cx="27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2BBB449-85B9-4585-83BF-50E4CBF235F5}"/>
              </a:ext>
            </a:extLst>
          </p:cNvPr>
          <p:cNvCxnSpPr>
            <a:cxnSpLocks/>
          </p:cNvCxnSpPr>
          <p:nvPr/>
        </p:nvCxnSpPr>
        <p:spPr>
          <a:xfrm>
            <a:off x="6697257" y="4273306"/>
            <a:ext cx="1628653" cy="1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1359911-0FBE-4951-9F99-B4B545C31047}"/>
              </a:ext>
            </a:extLst>
          </p:cNvPr>
          <p:cNvSpPr txBox="1"/>
          <p:nvPr/>
        </p:nvSpPr>
        <p:spPr>
          <a:xfrm>
            <a:off x="6327775" y="254715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3BFCB0-8522-4DE4-8D39-FA6ABE93C8E1}"/>
              </a:ext>
            </a:extLst>
          </p:cNvPr>
          <p:cNvSpPr txBox="1"/>
          <p:nvPr/>
        </p:nvSpPr>
        <p:spPr>
          <a:xfrm>
            <a:off x="6298766" y="3384691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F5E244-920D-4C6C-A15D-AD8BB026D8BA}"/>
              </a:ext>
            </a:extLst>
          </p:cNvPr>
          <p:cNvSpPr txBox="1"/>
          <p:nvPr/>
        </p:nvSpPr>
        <p:spPr>
          <a:xfrm>
            <a:off x="6629261" y="4043172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A57263-4999-4F47-80E5-933F3F402813}"/>
              </a:ext>
            </a:extLst>
          </p:cNvPr>
          <p:cNvCxnSpPr>
            <a:cxnSpLocks/>
          </p:cNvCxnSpPr>
          <p:nvPr/>
        </p:nvCxnSpPr>
        <p:spPr>
          <a:xfrm>
            <a:off x="6337752" y="4519925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3F88F7-18C1-4E40-88E5-D25F921201A9}"/>
              </a:ext>
            </a:extLst>
          </p:cNvPr>
          <p:cNvCxnSpPr>
            <a:cxnSpLocks/>
          </p:cNvCxnSpPr>
          <p:nvPr/>
        </p:nvCxnSpPr>
        <p:spPr>
          <a:xfrm flipH="1" flipV="1">
            <a:off x="3881058" y="1530243"/>
            <a:ext cx="2049285" cy="2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C11C5-12BA-4C2E-AC21-33B835513C73}"/>
              </a:ext>
            </a:extLst>
          </p:cNvPr>
          <p:cNvSpPr txBox="1"/>
          <p:nvPr/>
        </p:nvSpPr>
        <p:spPr>
          <a:xfrm>
            <a:off x="5790847" y="1324960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0DF551-B3AA-4997-B471-C4A7403609B8}"/>
              </a:ext>
            </a:extLst>
          </p:cNvPr>
          <p:cNvCxnSpPr>
            <a:cxnSpLocks/>
          </p:cNvCxnSpPr>
          <p:nvPr/>
        </p:nvCxnSpPr>
        <p:spPr>
          <a:xfrm>
            <a:off x="6707980" y="3204851"/>
            <a:ext cx="1617930" cy="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F115E5-F62B-4200-B2E7-E2B7E5B850D2}"/>
              </a:ext>
            </a:extLst>
          </p:cNvPr>
          <p:cNvSpPr/>
          <p:nvPr/>
        </p:nvSpPr>
        <p:spPr>
          <a:xfrm>
            <a:off x="8326247" y="2153304"/>
            <a:ext cx="2514813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EXTRACT NUMERIC VALUE OF EF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188943-C850-45D4-B3C8-BD6625FDA654}"/>
              </a:ext>
            </a:extLst>
          </p:cNvPr>
          <p:cNvSpPr/>
          <p:nvPr/>
        </p:nvSpPr>
        <p:spPr>
          <a:xfrm>
            <a:off x="8341115" y="3030584"/>
            <a:ext cx="2514843" cy="348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EXTRACT BAND VALUE OF EF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D6F8945-4F69-4BF2-B55B-B3091B3DE86A}"/>
              </a:ext>
            </a:extLst>
          </p:cNvPr>
          <p:cNvSpPr/>
          <p:nvPr/>
        </p:nvSpPr>
        <p:spPr>
          <a:xfrm>
            <a:off x="8337398" y="3577524"/>
            <a:ext cx="2537791" cy="15434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ASSIGN NUMERIC VALUE FOR TEXT EF: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30= moderate – severe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45=mild, moderate, mild-moderate, poor, sluggish, reduce, decrease, depress, impair, abnormal, below normal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55= normal, no abnormal,  preserved, good, satisfactory, excellent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70= hyperdynamic, hyperkinetic, vigorous</a:t>
            </a:r>
          </a:p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F368C7C-1E3D-4F4F-8FBF-5F9D5571F991}"/>
              </a:ext>
            </a:extLst>
          </p:cNvPr>
          <p:cNvSpPr/>
          <p:nvPr/>
        </p:nvSpPr>
        <p:spPr>
          <a:xfrm>
            <a:off x="1344331" y="1316304"/>
            <a:ext cx="2514843" cy="409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 EJECTION FRACTION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2E75B-8A0B-4168-8FA2-E5F1368587F4}"/>
              </a:ext>
            </a:extLst>
          </p:cNvPr>
          <p:cNvCxnSpPr/>
          <p:nvPr/>
        </p:nvCxnSpPr>
        <p:spPr>
          <a:xfrm flipH="1">
            <a:off x="657922" y="5121012"/>
            <a:ext cx="5674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06F49F-A170-41F7-841A-4DB45979513A}"/>
              </a:ext>
            </a:extLst>
          </p:cNvPr>
          <p:cNvCxnSpPr/>
          <p:nvPr/>
        </p:nvCxnSpPr>
        <p:spPr>
          <a:xfrm flipV="1">
            <a:off x="657922" y="1520884"/>
            <a:ext cx="0" cy="361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59CE06-3FB9-4F63-A991-2547B322E1BC}"/>
              </a:ext>
            </a:extLst>
          </p:cNvPr>
          <p:cNvCxnSpPr>
            <a:endCxn id="42" idx="1"/>
          </p:cNvCxnSpPr>
          <p:nvPr/>
        </p:nvCxnSpPr>
        <p:spPr>
          <a:xfrm flipV="1">
            <a:off x="657922" y="1520884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1E2BC4-575F-438E-9CBE-C6CB90B7B571}"/>
              </a:ext>
            </a:extLst>
          </p:cNvPr>
          <p:cNvCxnSpPr/>
          <p:nvPr/>
        </p:nvCxnSpPr>
        <p:spPr>
          <a:xfrm flipV="1">
            <a:off x="10841060" y="2335797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2D65C8-636F-4399-B551-FA0BCDB457A0}"/>
              </a:ext>
            </a:extLst>
          </p:cNvPr>
          <p:cNvCxnSpPr/>
          <p:nvPr/>
        </p:nvCxnSpPr>
        <p:spPr>
          <a:xfrm flipV="1">
            <a:off x="10858820" y="3211051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905C34-017D-4E12-AA0E-3172E6A99B03}"/>
              </a:ext>
            </a:extLst>
          </p:cNvPr>
          <p:cNvCxnSpPr/>
          <p:nvPr/>
        </p:nvCxnSpPr>
        <p:spPr>
          <a:xfrm flipV="1">
            <a:off x="10875189" y="4296537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1EAD7A-4109-4CA2-ACCE-E126C9D33A50}"/>
              </a:ext>
            </a:extLst>
          </p:cNvPr>
          <p:cNvCxnSpPr>
            <a:cxnSpLocks/>
          </p:cNvCxnSpPr>
          <p:nvPr/>
        </p:nvCxnSpPr>
        <p:spPr>
          <a:xfrm>
            <a:off x="11527469" y="2335797"/>
            <a:ext cx="0" cy="330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7A8EBB-2409-4955-966F-44C7C41BEEFF}"/>
              </a:ext>
            </a:extLst>
          </p:cNvPr>
          <p:cNvCxnSpPr>
            <a:cxnSpLocks/>
          </p:cNvCxnSpPr>
          <p:nvPr/>
        </p:nvCxnSpPr>
        <p:spPr>
          <a:xfrm flipH="1" flipV="1">
            <a:off x="4147226" y="5633933"/>
            <a:ext cx="7380243" cy="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5DBD69B-DD33-414F-A1F7-39032821A217}"/>
              </a:ext>
            </a:extLst>
          </p:cNvPr>
          <p:cNvSpPr/>
          <p:nvPr/>
        </p:nvSpPr>
        <p:spPr>
          <a:xfrm>
            <a:off x="1115135" y="5303278"/>
            <a:ext cx="3021614" cy="675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ASSIGN PRIORITY FOR FINAL ASSIGNMENT OF EJECTION FRACTION: POINT&gt;BAND&gt;TEXT EF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39B922-E184-4015-AB22-69E92344B341}"/>
              </a:ext>
            </a:extLst>
          </p:cNvPr>
          <p:cNvSpPr/>
          <p:nvPr/>
        </p:nvSpPr>
        <p:spPr>
          <a:xfrm>
            <a:off x="5930343" y="6190703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33F77C-2F45-4F6F-9913-7B33C99EBCCF}"/>
              </a:ext>
            </a:extLst>
          </p:cNvPr>
          <p:cNvCxnSpPr>
            <a:stCxn id="69" idx="2"/>
          </p:cNvCxnSpPr>
          <p:nvPr/>
        </p:nvCxnSpPr>
        <p:spPr>
          <a:xfrm>
            <a:off x="2625942" y="5978846"/>
            <a:ext cx="0" cy="3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3668F-1865-462A-80B0-2995EA1F15AA}"/>
              </a:ext>
            </a:extLst>
          </p:cNvPr>
          <p:cNvCxnSpPr>
            <a:cxnSpLocks/>
          </p:cNvCxnSpPr>
          <p:nvPr/>
        </p:nvCxnSpPr>
        <p:spPr>
          <a:xfrm>
            <a:off x="2625942" y="6343211"/>
            <a:ext cx="330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7F2F56-F325-4CF0-9389-4F9346BC0B32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601752" y="782518"/>
            <a:ext cx="1" cy="53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C546E1-1E80-424D-82AB-5180F1774391}"/>
              </a:ext>
            </a:extLst>
          </p:cNvPr>
          <p:cNvCxnSpPr/>
          <p:nvPr/>
        </p:nvCxnSpPr>
        <p:spPr>
          <a:xfrm flipH="1">
            <a:off x="334537" y="782518"/>
            <a:ext cx="226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66CECF-580C-4EAB-AE7C-970C107BE808}"/>
              </a:ext>
            </a:extLst>
          </p:cNvPr>
          <p:cNvCxnSpPr>
            <a:cxnSpLocks/>
          </p:cNvCxnSpPr>
          <p:nvPr/>
        </p:nvCxnSpPr>
        <p:spPr>
          <a:xfrm>
            <a:off x="334537" y="782518"/>
            <a:ext cx="0" cy="584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B9D81C-D5D5-4816-BD22-92573D2457AE}"/>
              </a:ext>
            </a:extLst>
          </p:cNvPr>
          <p:cNvCxnSpPr>
            <a:cxnSpLocks/>
          </p:cNvCxnSpPr>
          <p:nvPr/>
        </p:nvCxnSpPr>
        <p:spPr>
          <a:xfrm>
            <a:off x="334537" y="6618778"/>
            <a:ext cx="6232632" cy="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87B011-57B9-4342-BCDF-FDA4C020C828}"/>
              </a:ext>
            </a:extLst>
          </p:cNvPr>
          <p:cNvCxnSpPr>
            <a:cxnSpLocks/>
          </p:cNvCxnSpPr>
          <p:nvPr/>
        </p:nvCxnSpPr>
        <p:spPr>
          <a:xfrm flipV="1">
            <a:off x="6555751" y="6412083"/>
            <a:ext cx="0" cy="21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18055-DD6A-47B5-86C4-065716F41E3D}"/>
              </a:ext>
            </a:extLst>
          </p:cNvPr>
          <p:cNvSpPr/>
          <p:nvPr/>
        </p:nvSpPr>
        <p:spPr>
          <a:xfrm>
            <a:off x="7709828" y="5440838"/>
            <a:ext cx="4445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NOTATIONS:-</a:t>
            </a:r>
          </a:p>
          <a:p>
            <a:r>
              <a:rPr lang="en-US" sz="1000" dirty="0"/>
              <a:t>1= Texts from EF lexicon</a:t>
            </a:r>
          </a:p>
          <a:p>
            <a:r>
              <a:rPr lang="en-US" sz="1000" dirty="0"/>
              <a:t>LVEF,EF,LEFT VENTRICULAR EJECTION FRACTION,EJECTION FRACTION,SYSTOLIC CONTRACTILITY,CARDIAC FUNCTION,VENTRICULAR FUNCTION, </a:t>
            </a:r>
          </a:p>
          <a:p>
            <a:r>
              <a:rPr lang="en-US" sz="1000" dirty="0"/>
              <a:t>VENTRICULAR CONTRACTILITY, SYSTOLIC PERFORMANCE</a:t>
            </a:r>
          </a:p>
          <a:p>
            <a:r>
              <a:rPr lang="en-US" sz="1000" dirty="0"/>
              <a:t>2= Is numeric value of Ejection Fraction present?</a:t>
            </a:r>
          </a:p>
          <a:p>
            <a:r>
              <a:rPr lang="en-US" sz="1000" dirty="0"/>
              <a:t>3=Is bands of ejection fraction is available?</a:t>
            </a:r>
          </a:p>
          <a:p>
            <a:r>
              <a:rPr lang="en-US" sz="1000" dirty="0"/>
              <a:t>4= Is textual information related to ejection fraction available?</a:t>
            </a:r>
          </a:p>
        </p:txBody>
      </p:sp>
    </p:spTree>
    <p:extLst>
      <p:ext uri="{BB962C8B-B14F-4D97-AF65-F5344CB8AC3E}">
        <p14:creationId xmlns:p14="http://schemas.microsoft.com/office/powerpoint/2010/main" val="5703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76632D-FFDD-4DD4-B11F-E5401BA78B60}"/>
              </a:ext>
            </a:extLst>
          </p:cNvPr>
          <p:cNvSpPr/>
          <p:nvPr/>
        </p:nvSpPr>
        <p:spPr>
          <a:xfrm>
            <a:off x="5735821" y="782518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16E105E1-4E23-49FD-8604-FDE2C6B1FA78}"/>
              </a:ext>
            </a:extLst>
          </p:cNvPr>
          <p:cNvSpPr/>
          <p:nvPr/>
        </p:nvSpPr>
        <p:spPr>
          <a:xfrm>
            <a:off x="5947582" y="1316304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FBE65DF7-1B78-4F99-96CD-CDE1477643BE}"/>
              </a:ext>
            </a:extLst>
          </p:cNvPr>
          <p:cNvSpPr/>
          <p:nvPr/>
        </p:nvSpPr>
        <p:spPr>
          <a:xfrm>
            <a:off x="5947582" y="2102987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97A6C012-36D4-40B9-9A95-F68CF5488EE2}"/>
              </a:ext>
            </a:extLst>
          </p:cNvPr>
          <p:cNvSpPr/>
          <p:nvPr/>
        </p:nvSpPr>
        <p:spPr>
          <a:xfrm>
            <a:off x="5947582" y="2972040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860A9734-10FA-4497-A199-AC828D84D5F2}"/>
              </a:ext>
            </a:extLst>
          </p:cNvPr>
          <p:cNvSpPr/>
          <p:nvPr/>
        </p:nvSpPr>
        <p:spPr>
          <a:xfrm>
            <a:off x="5947581" y="4040496"/>
            <a:ext cx="760399" cy="46562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E3C705-690E-4A4C-A0D2-CEC960CD4EF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327781" y="1025128"/>
            <a:ext cx="1" cy="2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6E6CAC-C1F9-47AB-BDFC-8E8C8012806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27779" y="1781925"/>
            <a:ext cx="3" cy="3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F1782E-231E-4959-92D6-D41CD7B1A60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327778" y="2560234"/>
            <a:ext cx="4" cy="4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6A68EA-0C62-4F65-9604-849005466B7E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327777" y="3428258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E366504-BFA2-4CE1-B06C-EE8E2CCBF7F9}"/>
              </a:ext>
            </a:extLst>
          </p:cNvPr>
          <p:cNvSpPr txBox="1"/>
          <p:nvPr/>
        </p:nvSpPr>
        <p:spPr>
          <a:xfrm>
            <a:off x="6660504" y="213707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53EC85F-64D3-4744-A9C1-BC1F9FD4F676}"/>
              </a:ext>
            </a:extLst>
          </p:cNvPr>
          <p:cNvSpPr txBox="1"/>
          <p:nvPr/>
        </p:nvSpPr>
        <p:spPr>
          <a:xfrm>
            <a:off x="6619522" y="3001657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09C281-A910-4129-B31F-F01F1AFACEEB}"/>
              </a:ext>
            </a:extLst>
          </p:cNvPr>
          <p:cNvSpPr txBox="1"/>
          <p:nvPr/>
        </p:nvSpPr>
        <p:spPr>
          <a:xfrm>
            <a:off x="6263189" y="4471556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5554A436-D82E-4B82-9A2B-1B56961D7661}"/>
              </a:ext>
            </a:extLst>
          </p:cNvPr>
          <p:cNvCxnSpPr/>
          <p:nvPr/>
        </p:nvCxnSpPr>
        <p:spPr>
          <a:xfrm rot="5400000">
            <a:off x="-146608" y="517534"/>
            <a:ext cx="445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C4338C-FA8A-45ED-B42E-C97353FD9449}"/>
              </a:ext>
            </a:extLst>
          </p:cNvPr>
          <p:cNvCxnSpPr>
            <a:cxnSpLocks/>
          </p:cNvCxnSpPr>
          <p:nvPr/>
        </p:nvCxnSpPr>
        <p:spPr>
          <a:xfrm>
            <a:off x="6707980" y="2338057"/>
            <a:ext cx="1608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B05383A-E52A-40D8-B498-232460EF8F66}"/>
              </a:ext>
            </a:extLst>
          </p:cNvPr>
          <p:cNvSpPr txBox="1"/>
          <p:nvPr/>
        </p:nvSpPr>
        <p:spPr>
          <a:xfrm>
            <a:off x="5530224" y="1282632"/>
            <a:ext cx="27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2BBB449-85B9-4585-83BF-50E4CBF235F5}"/>
              </a:ext>
            </a:extLst>
          </p:cNvPr>
          <p:cNvCxnSpPr>
            <a:cxnSpLocks/>
          </p:cNvCxnSpPr>
          <p:nvPr/>
        </p:nvCxnSpPr>
        <p:spPr>
          <a:xfrm>
            <a:off x="6697257" y="4273306"/>
            <a:ext cx="1628653" cy="1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1359911-0FBE-4951-9F99-B4B545C31047}"/>
              </a:ext>
            </a:extLst>
          </p:cNvPr>
          <p:cNvSpPr txBox="1"/>
          <p:nvPr/>
        </p:nvSpPr>
        <p:spPr>
          <a:xfrm>
            <a:off x="6327775" y="2547159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3BFCB0-8522-4DE4-8D39-FA6ABE93C8E1}"/>
              </a:ext>
            </a:extLst>
          </p:cNvPr>
          <p:cNvSpPr txBox="1"/>
          <p:nvPr/>
        </p:nvSpPr>
        <p:spPr>
          <a:xfrm>
            <a:off x="6298766" y="3384691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F5E244-920D-4C6C-A15D-AD8BB026D8BA}"/>
              </a:ext>
            </a:extLst>
          </p:cNvPr>
          <p:cNvSpPr txBox="1"/>
          <p:nvPr/>
        </p:nvSpPr>
        <p:spPr>
          <a:xfrm>
            <a:off x="6629261" y="4043172"/>
            <a:ext cx="39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A57263-4999-4F47-80E5-933F3F402813}"/>
              </a:ext>
            </a:extLst>
          </p:cNvPr>
          <p:cNvCxnSpPr>
            <a:cxnSpLocks/>
          </p:cNvCxnSpPr>
          <p:nvPr/>
        </p:nvCxnSpPr>
        <p:spPr>
          <a:xfrm>
            <a:off x="6337752" y="4519925"/>
            <a:ext cx="4" cy="6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3F88F7-18C1-4E40-88E5-D25F921201A9}"/>
              </a:ext>
            </a:extLst>
          </p:cNvPr>
          <p:cNvCxnSpPr>
            <a:cxnSpLocks/>
          </p:cNvCxnSpPr>
          <p:nvPr/>
        </p:nvCxnSpPr>
        <p:spPr>
          <a:xfrm flipH="1" flipV="1">
            <a:off x="3881058" y="1530243"/>
            <a:ext cx="2049285" cy="2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C11C5-12BA-4C2E-AC21-33B835513C73}"/>
              </a:ext>
            </a:extLst>
          </p:cNvPr>
          <p:cNvSpPr txBox="1"/>
          <p:nvPr/>
        </p:nvSpPr>
        <p:spPr>
          <a:xfrm>
            <a:off x="6303422" y="1681067"/>
            <a:ext cx="330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0DF551-B3AA-4997-B471-C4A7403609B8}"/>
              </a:ext>
            </a:extLst>
          </p:cNvPr>
          <p:cNvCxnSpPr>
            <a:cxnSpLocks/>
          </p:cNvCxnSpPr>
          <p:nvPr/>
        </p:nvCxnSpPr>
        <p:spPr>
          <a:xfrm>
            <a:off x="6707980" y="3204851"/>
            <a:ext cx="1617930" cy="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F115E5-F62B-4200-B2E7-E2B7E5B850D2}"/>
              </a:ext>
            </a:extLst>
          </p:cNvPr>
          <p:cNvSpPr/>
          <p:nvPr/>
        </p:nvSpPr>
        <p:spPr>
          <a:xfrm>
            <a:off x="8326247" y="2153304"/>
            <a:ext cx="2514813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GRADE 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188943-C850-45D4-B3C8-BD6625FDA654}"/>
              </a:ext>
            </a:extLst>
          </p:cNvPr>
          <p:cNvSpPr/>
          <p:nvPr/>
        </p:nvSpPr>
        <p:spPr>
          <a:xfrm>
            <a:off x="8341115" y="3030584"/>
            <a:ext cx="2514843" cy="348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GRADE II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F368C7C-1E3D-4F4F-8FBF-5F9D5571F991}"/>
              </a:ext>
            </a:extLst>
          </p:cNvPr>
          <p:cNvSpPr/>
          <p:nvPr/>
        </p:nvSpPr>
        <p:spPr>
          <a:xfrm>
            <a:off x="1344331" y="1316304"/>
            <a:ext cx="2514843" cy="409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NORMAL DIASTOLIC FUNCTION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2E75B-8A0B-4168-8FA2-E5F1368587F4}"/>
              </a:ext>
            </a:extLst>
          </p:cNvPr>
          <p:cNvCxnSpPr/>
          <p:nvPr/>
        </p:nvCxnSpPr>
        <p:spPr>
          <a:xfrm flipH="1">
            <a:off x="657922" y="5121012"/>
            <a:ext cx="5674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06F49F-A170-41F7-841A-4DB45979513A}"/>
              </a:ext>
            </a:extLst>
          </p:cNvPr>
          <p:cNvCxnSpPr/>
          <p:nvPr/>
        </p:nvCxnSpPr>
        <p:spPr>
          <a:xfrm flipV="1">
            <a:off x="657922" y="1520884"/>
            <a:ext cx="0" cy="361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59CE06-3FB9-4F63-A991-2547B322E1BC}"/>
              </a:ext>
            </a:extLst>
          </p:cNvPr>
          <p:cNvCxnSpPr>
            <a:endCxn id="42" idx="1"/>
          </p:cNvCxnSpPr>
          <p:nvPr/>
        </p:nvCxnSpPr>
        <p:spPr>
          <a:xfrm flipV="1">
            <a:off x="657922" y="1520884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1E2BC4-575F-438E-9CBE-C6CB90B7B571}"/>
              </a:ext>
            </a:extLst>
          </p:cNvPr>
          <p:cNvCxnSpPr>
            <a:cxnSpLocks/>
          </p:cNvCxnSpPr>
          <p:nvPr/>
        </p:nvCxnSpPr>
        <p:spPr>
          <a:xfrm flipV="1">
            <a:off x="10841060" y="2335797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2D65C8-636F-4399-B551-FA0BCDB457A0}"/>
              </a:ext>
            </a:extLst>
          </p:cNvPr>
          <p:cNvCxnSpPr/>
          <p:nvPr/>
        </p:nvCxnSpPr>
        <p:spPr>
          <a:xfrm flipV="1">
            <a:off x="10858820" y="3211051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1EAD7A-4109-4CA2-ACCE-E126C9D33A50}"/>
              </a:ext>
            </a:extLst>
          </p:cNvPr>
          <p:cNvCxnSpPr>
            <a:cxnSpLocks/>
          </p:cNvCxnSpPr>
          <p:nvPr/>
        </p:nvCxnSpPr>
        <p:spPr>
          <a:xfrm>
            <a:off x="11527469" y="2335797"/>
            <a:ext cx="0" cy="330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7A8EBB-2409-4955-966F-44C7C41BEEFF}"/>
              </a:ext>
            </a:extLst>
          </p:cNvPr>
          <p:cNvCxnSpPr>
            <a:cxnSpLocks/>
          </p:cNvCxnSpPr>
          <p:nvPr/>
        </p:nvCxnSpPr>
        <p:spPr>
          <a:xfrm flipH="1" flipV="1">
            <a:off x="4147226" y="5633933"/>
            <a:ext cx="7380243" cy="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5DBD69B-DD33-414F-A1F7-39032821A217}"/>
              </a:ext>
            </a:extLst>
          </p:cNvPr>
          <p:cNvSpPr/>
          <p:nvPr/>
        </p:nvSpPr>
        <p:spPr>
          <a:xfrm>
            <a:off x="1115135" y="5303278"/>
            <a:ext cx="3021614" cy="675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ASSIGN PRIORITY FOR ASSIGNMENT OF DIASTOLIC FUNCTION </a:t>
            </a:r>
            <a:r>
              <a:rPr lang="en-US" sz="1000" b="1">
                <a:solidFill>
                  <a:schemeClr val="tx1"/>
                </a:solidFill>
              </a:rPr>
              <a:t>: GRADE </a:t>
            </a:r>
            <a:r>
              <a:rPr lang="en-US" sz="1000" b="1" dirty="0">
                <a:solidFill>
                  <a:schemeClr val="tx1"/>
                </a:solidFill>
              </a:rPr>
              <a:t>III GRADE II &gt; GRADE </a:t>
            </a:r>
            <a:r>
              <a:rPr lang="en-US" sz="1000" b="1">
                <a:solidFill>
                  <a:schemeClr val="tx1"/>
                </a:solidFill>
              </a:rPr>
              <a:t>I &gt; NORMAL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39B922-E184-4015-AB22-69E92344B341}"/>
              </a:ext>
            </a:extLst>
          </p:cNvPr>
          <p:cNvSpPr/>
          <p:nvPr/>
        </p:nvSpPr>
        <p:spPr>
          <a:xfrm>
            <a:off x="5930343" y="6190703"/>
            <a:ext cx="1183909" cy="221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33F77C-2F45-4F6F-9913-7B33C99EBCCF}"/>
              </a:ext>
            </a:extLst>
          </p:cNvPr>
          <p:cNvCxnSpPr>
            <a:stCxn id="69" idx="2"/>
          </p:cNvCxnSpPr>
          <p:nvPr/>
        </p:nvCxnSpPr>
        <p:spPr>
          <a:xfrm>
            <a:off x="2625942" y="5978846"/>
            <a:ext cx="0" cy="3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3668F-1865-462A-80B0-2995EA1F15AA}"/>
              </a:ext>
            </a:extLst>
          </p:cNvPr>
          <p:cNvCxnSpPr>
            <a:cxnSpLocks/>
          </p:cNvCxnSpPr>
          <p:nvPr/>
        </p:nvCxnSpPr>
        <p:spPr>
          <a:xfrm>
            <a:off x="2625942" y="6343211"/>
            <a:ext cx="330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7F2F56-F325-4CF0-9389-4F9346BC0B32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601752" y="782518"/>
            <a:ext cx="1" cy="53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C546E1-1E80-424D-82AB-5180F1774391}"/>
              </a:ext>
            </a:extLst>
          </p:cNvPr>
          <p:cNvCxnSpPr/>
          <p:nvPr/>
        </p:nvCxnSpPr>
        <p:spPr>
          <a:xfrm flipH="1">
            <a:off x="334537" y="782518"/>
            <a:ext cx="226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66CECF-580C-4EAB-AE7C-970C107BE808}"/>
              </a:ext>
            </a:extLst>
          </p:cNvPr>
          <p:cNvCxnSpPr>
            <a:cxnSpLocks/>
          </p:cNvCxnSpPr>
          <p:nvPr/>
        </p:nvCxnSpPr>
        <p:spPr>
          <a:xfrm>
            <a:off x="334537" y="782518"/>
            <a:ext cx="0" cy="584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B9D81C-D5D5-4816-BD22-92573D2457AE}"/>
              </a:ext>
            </a:extLst>
          </p:cNvPr>
          <p:cNvCxnSpPr>
            <a:cxnSpLocks/>
          </p:cNvCxnSpPr>
          <p:nvPr/>
        </p:nvCxnSpPr>
        <p:spPr>
          <a:xfrm>
            <a:off x="334537" y="6618778"/>
            <a:ext cx="6232632" cy="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87B011-57B9-4342-BCDF-FDA4C020C828}"/>
              </a:ext>
            </a:extLst>
          </p:cNvPr>
          <p:cNvCxnSpPr>
            <a:cxnSpLocks/>
          </p:cNvCxnSpPr>
          <p:nvPr/>
        </p:nvCxnSpPr>
        <p:spPr>
          <a:xfrm flipV="1">
            <a:off x="6555751" y="6412083"/>
            <a:ext cx="0" cy="21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1096F5A-659F-4C6A-A8A3-AFD191DB2326}"/>
              </a:ext>
            </a:extLst>
          </p:cNvPr>
          <p:cNvSpPr/>
          <p:nvPr/>
        </p:nvSpPr>
        <p:spPr>
          <a:xfrm>
            <a:off x="8316678" y="4087757"/>
            <a:ext cx="2514843" cy="348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GRADE III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7CC354-4CE3-4C7E-9B2F-645F10E6AFA7}"/>
              </a:ext>
            </a:extLst>
          </p:cNvPr>
          <p:cNvCxnSpPr/>
          <p:nvPr/>
        </p:nvCxnSpPr>
        <p:spPr>
          <a:xfrm flipV="1">
            <a:off x="10853869" y="4252664"/>
            <a:ext cx="686409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CCD98A-AFE0-494B-9CF2-956B77A24CFD}"/>
              </a:ext>
            </a:extLst>
          </p:cNvPr>
          <p:cNvSpPr/>
          <p:nvPr/>
        </p:nvSpPr>
        <p:spPr>
          <a:xfrm>
            <a:off x="8518664" y="5738644"/>
            <a:ext cx="30216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NOTATIONS:-</a:t>
            </a:r>
          </a:p>
          <a:p>
            <a:r>
              <a:rPr lang="en-US" sz="1000" dirty="0"/>
              <a:t>1= Phrase ‘Normal Diastolic function’ present?</a:t>
            </a:r>
          </a:p>
          <a:p>
            <a:r>
              <a:rPr lang="en-US" sz="1000" dirty="0"/>
              <a:t>2= Keyword ‘Grade I’ present?</a:t>
            </a:r>
          </a:p>
          <a:p>
            <a:r>
              <a:rPr lang="en-US" sz="1000" dirty="0"/>
              <a:t>3=Keyword ‘Grade II’ present?</a:t>
            </a:r>
          </a:p>
          <a:p>
            <a:r>
              <a:rPr lang="en-US" sz="1000" dirty="0"/>
              <a:t>4=Keyword ‘Grade III’ present?</a:t>
            </a:r>
          </a:p>
        </p:txBody>
      </p:sp>
    </p:spTree>
    <p:extLst>
      <p:ext uri="{BB962C8B-B14F-4D97-AF65-F5344CB8AC3E}">
        <p14:creationId xmlns:p14="http://schemas.microsoft.com/office/powerpoint/2010/main" val="29205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733</Words>
  <Application>Microsoft Office PowerPoint</Application>
  <PresentationFormat>Widescreen</PresentationFormat>
  <Paragraphs>166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Budhaditya</dc:creator>
  <cp:lastModifiedBy>Bose, Budhaditya</cp:lastModifiedBy>
  <cp:revision>47</cp:revision>
  <dcterms:created xsi:type="dcterms:W3CDTF">2022-01-24T19:46:18Z</dcterms:created>
  <dcterms:modified xsi:type="dcterms:W3CDTF">2023-01-24T04:14:50Z</dcterms:modified>
</cp:coreProperties>
</file>