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65100" autoAdjust="0"/>
  </p:normalViewPr>
  <p:slideViewPr>
    <p:cSldViewPr snapToGrid="0">
      <p:cViewPr varScale="1">
        <p:scale>
          <a:sx n="70" d="100"/>
          <a:sy n="70" d="100"/>
        </p:scale>
        <p:origin x="18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EA02F-0BFB-4689-AF68-B34D0795189F}"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F527B-E5D5-4609-88EA-7A280E7F0B02}" type="slidenum">
              <a:rPr lang="en-US" smtClean="0"/>
              <a:t>‹#›</a:t>
            </a:fld>
            <a:endParaRPr lang="en-US"/>
          </a:p>
        </p:txBody>
      </p:sp>
    </p:spTree>
    <p:extLst>
      <p:ext uri="{BB962C8B-B14F-4D97-AF65-F5344CB8AC3E}">
        <p14:creationId xmlns:p14="http://schemas.microsoft.com/office/powerpoint/2010/main" val="180288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simplified flowchart describes the logic for development of severity classification for Mitral Regurgitation, Mitral Stenosis, Aortic regurgitation and Aortic Stenosis. Please refer to this </a:t>
            </a:r>
            <a:r>
              <a:rPr lang="en-US" dirty="0" err="1"/>
              <a:t>slide,lexicon</a:t>
            </a:r>
            <a:r>
              <a:rPr lang="en-US" dirty="0"/>
              <a:t> along with SQL code for implementation. This flowchart has been developed after reviewing multiple echo reports:--</a:t>
            </a:r>
          </a:p>
          <a:p>
            <a:r>
              <a:rPr lang="en-US" b="1" dirty="0"/>
              <a:t>NOTATIONS:-</a:t>
            </a:r>
          </a:p>
          <a:p>
            <a:r>
              <a:rPr lang="en-US" dirty="0"/>
              <a:t>1= Are the chunks of sentences related to Mitral Valve ?</a:t>
            </a:r>
          </a:p>
          <a:p>
            <a:r>
              <a:rPr lang="en-US" dirty="0"/>
              <a:t>2= Is base string present ? (i.e., Mitral Regurgitation/Mitral Stenosis)</a:t>
            </a:r>
          </a:p>
          <a:p>
            <a:pPr rtl="0"/>
            <a:r>
              <a:rPr lang="en-US" dirty="0"/>
              <a:t>3=Keywords </a:t>
            </a:r>
            <a:r>
              <a:rPr lang="en-US" sz="1200" b="0" i="0" u="none" strike="noStrike" kern="1200" baseline="0" dirty="0">
                <a:solidFill>
                  <a:schemeClr val="tx1"/>
                </a:solidFill>
                <a:latin typeface="+mn-lt"/>
                <a:ea typeface="+mn-ea"/>
                <a:cs typeface="+mn-cs"/>
              </a:rPr>
              <a:t>‘trace’, ’mild’, ’possible’, ’continuous’, ’trivial’, ‘clinically insignificant’, ’no significant’ present?</a:t>
            </a:r>
          </a:p>
          <a:p>
            <a:pPr rtl="0"/>
            <a:r>
              <a:rPr lang="en-US" sz="1200" b="0" i="0" u="none" strike="noStrike" kern="1200" baseline="0" dirty="0">
                <a:solidFill>
                  <a:schemeClr val="tx1"/>
                </a:solidFill>
                <a:latin typeface="+mn-lt"/>
                <a:ea typeface="+mn-ea"/>
                <a:cs typeface="+mn-cs"/>
              </a:rPr>
              <a:t>4,9=Keyword ‘Moderate’ is present?</a:t>
            </a:r>
          </a:p>
          <a:p>
            <a:pPr rtl="0"/>
            <a:r>
              <a:rPr lang="en-US" sz="1200" b="0" i="0" u="none" strike="noStrike" kern="1200" baseline="0" dirty="0">
                <a:solidFill>
                  <a:schemeClr val="tx1"/>
                </a:solidFill>
                <a:latin typeface="+mn-lt"/>
                <a:ea typeface="+mn-ea"/>
                <a:cs typeface="+mn-cs"/>
              </a:rPr>
              <a:t>5,7,10,11=Keyword ‘Severe’ is present?</a:t>
            </a:r>
          </a:p>
          <a:p>
            <a:pPr rtl="0"/>
            <a:r>
              <a:rPr lang="en-US" sz="1200" b="0" i="0" u="none" strike="noStrike" kern="1200" baseline="0" dirty="0">
                <a:solidFill>
                  <a:schemeClr val="tx1"/>
                </a:solidFill>
                <a:latin typeface="+mn-lt"/>
                <a:ea typeface="+mn-ea"/>
                <a:cs typeface="+mn-cs"/>
              </a:rPr>
              <a:t>6,8= Phrase ‘Unable to access severity’ is present?</a:t>
            </a:r>
          </a:p>
          <a:p>
            <a:pPr rtl="0"/>
            <a:r>
              <a:rPr lang="en-US" sz="1200" b="0" i="0" u="none" strike="noStrike" kern="1200" baseline="0" dirty="0">
                <a:solidFill>
                  <a:schemeClr val="tx1"/>
                </a:solidFill>
                <a:latin typeface="+mn-lt"/>
                <a:ea typeface="+mn-ea"/>
                <a:cs typeface="+mn-cs"/>
              </a:rPr>
              <a:t>N=NO;Y=YES</a:t>
            </a:r>
          </a:p>
          <a:p>
            <a:pPr rtl="0"/>
            <a:r>
              <a:rPr lang="en-US" sz="1200" b="0" i="0" u="none" strike="noStrike" kern="1200" baseline="0" dirty="0">
                <a:solidFill>
                  <a:schemeClr val="tx1"/>
                </a:solidFill>
                <a:latin typeface="+mn-lt"/>
                <a:ea typeface="+mn-ea"/>
                <a:cs typeface="+mn-cs"/>
              </a:rPr>
              <a:t>This approach is also followed for Aortic Regurgitation and Aortic Stenosis. In that case the base string search in 2nd step will be Aortic Regurgitation and Aortic Stenosis.  The keywords in the 3</a:t>
            </a:r>
            <a:r>
              <a:rPr lang="en-US" sz="1200" b="0" i="0" u="none" strike="noStrike" kern="1200" baseline="30000" dirty="0">
                <a:solidFill>
                  <a:schemeClr val="tx1"/>
                </a:solidFill>
                <a:latin typeface="+mn-lt"/>
                <a:ea typeface="+mn-ea"/>
                <a:cs typeface="+mn-cs"/>
              </a:rPr>
              <a:t>rd</a:t>
            </a:r>
            <a:r>
              <a:rPr lang="en-US" sz="1200" b="0" i="0" u="none" strike="noStrike" kern="1200" baseline="0" dirty="0">
                <a:solidFill>
                  <a:schemeClr val="tx1"/>
                </a:solidFill>
                <a:latin typeface="+mn-lt"/>
                <a:ea typeface="+mn-ea"/>
                <a:cs typeface="+mn-cs"/>
              </a:rPr>
              <a:t> step has been chosen to categorize the severity of the echo and they have been detailed more in the lexicon. </a:t>
            </a: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1</a:t>
            </a:fld>
            <a:endParaRPr lang="en-US"/>
          </a:p>
        </p:txBody>
      </p:sp>
    </p:spTree>
    <p:extLst>
      <p:ext uri="{BB962C8B-B14F-4D97-AF65-F5344CB8AC3E}">
        <p14:creationId xmlns:p14="http://schemas.microsoft.com/office/powerpoint/2010/main" val="287700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describes the logic for development categories for flow gradient of aortic stenosis. Please 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r>
              <a:rPr lang="en-US" dirty="0"/>
              <a:t>1= Are the chunks of sentences related to Aortic Stenosis?</a:t>
            </a:r>
          </a:p>
          <a:p>
            <a:r>
              <a:rPr lang="en-US" sz="1200" b="0" i="0" u="none" strike="noStrike" kern="1200" baseline="0" dirty="0">
                <a:solidFill>
                  <a:schemeClr val="tx1"/>
                </a:solidFill>
                <a:latin typeface="+mn-lt"/>
                <a:ea typeface="+mn-ea"/>
                <a:cs typeface="+mn-cs"/>
              </a:rPr>
              <a:t>2=  If there is No evidence of Aortic Stenosis in the sentence then follow N=No sign else follow Y=Yes sign.</a:t>
            </a:r>
          </a:p>
          <a:p>
            <a:r>
              <a:rPr lang="en-US" sz="1200" b="0" i="0" u="none" strike="noStrike" kern="1200" baseline="0" dirty="0">
                <a:solidFill>
                  <a:schemeClr val="tx1"/>
                </a:solidFill>
                <a:latin typeface="+mn-lt"/>
                <a:ea typeface="+mn-ea"/>
                <a:cs typeface="+mn-cs"/>
              </a:rPr>
              <a:t>3= Is the Phrase ‘Low Flow Low Gradient’ present in the sentence?</a:t>
            </a:r>
          </a:p>
          <a:p>
            <a:r>
              <a:rPr lang="en-US" sz="1200" b="0" i="0" u="none" strike="noStrike" kern="1200" baseline="0" dirty="0">
                <a:solidFill>
                  <a:schemeClr val="tx1"/>
                </a:solidFill>
                <a:latin typeface="+mn-lt"/>
                <a:ea typeface="+mn-ea"/>
                <a:cs typeface="+mn-cs"/>
              </a:rPr>
              <a:t>4= Is the Keyword ‘Paradoxical’ present?</a:t>
            </a:r>
          </a:p>
          <a:p>
            <a:r>
              <a:rPr lang="en-US" sz="1200" b="0" i="0" u="none" strike="noStrike" kern="1200" baseline="0" dirty="0">
                <a:solidFill>
                  <a:schemeClr val="tx1"/>
                </a:solidFill>
                <a:latin typeface="+mn-lt"/>
                <a:ea typeface="+mn-ea"/>
                <a:cs typeface="+mn-cs"/>
              </a:rPr>
              <a:t>5=Is Keyword ‘Normal Flow’ present?</a:t>
            </a:r>
          </a:p>
          <a:p>
            <a:r>
              <a:rPr lang="en-US" sz="1200" b="0" i="0" u="none" strike="noStrike" kern="1200" baseline="0" dirty="0">
                <a:solidFill>
                  <a:schemeClr val="tx1"/>
                </a:solidFill>
                <a:latin typeface="+mn-lt"/>
                <a:ea typeface="+mn-ea"/>
                <a:cs typeface="+mn-cs"/>
              </a:rPr>
              <a:t>N=NO;Y=YES</a:t>
            </a: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2</a:t>
            </a:fld>
            <a:endParaRPr lang="en-US"/>
          </a:p>
        </p:txBody>
      </p:sp>
    </p:spTree>
    <p:extLst>
      <p:ext uri="{BB962C8B-B14F-4D97-AF65-F5344CB8AC3E}">
        <p14:creationId xmlns:p14="http://schemas.microsoft.com/office/powerpoint/2010/main" val="42399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This flowchart describes the logic for extraction of left ventricular ejection fraction (LVEF) from the echo reports. Please 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pPr rtl="0"/>
            <a:r>
              <a:rPr lang="en-US" dirty="0"/>
              <a:t>1=  Does the sentences containing </a:t>
            </a:r>
            <a:r>
              <a:rPr lang="en-US" sz="1200" b="0" i="0" u="none" strike="noStrike" kern="1200" baseline="0" dirty="0">
                <a:solidFill>
                  <a:schemeClr val="tx1"/>
                </a:solidFill>
                <a:latin typeface="+mn-lt"/>
                <a:ea typeface="+mn-ea"/>
                <a:cs typeface="+mn-cs"/>
              </a:rPr>
              <a:t>phrases related to ejection fraction are available. Refer to the detailed lexicon for ejection fraction regular expression development , We investigated many phrases and few of them are LVEF,EF,LEFT VENTRICULAR EJECTION FRACTION,EJECTION FRACTION,</a:t>
            </a:r>
          </a:p>
          <a:p>
            <a:pPr rtl="0"/>
            <a:r>
              <a:rPr lang="en-US" sz="1200" b="0" i="0" u="none" strike="noStrike" kern="1200" baseline="0" dirty="0">
                <a:solidFill>
                  <a:schemeClr val="tx1"/>
                </a:solidFill>
                <a:latin typeface="+mn-lt"/>
                <a:ea typeface="+mn-ea"/>
                <a:cs typeface="+mn-cs"/>
              </a:rPr>
              <a:t>SYSTOLIC CONTRACTILITY,CARDIAC FUNCTION,VENTRICULAR FUNCTION, </a:t>
            </a:r>
          </a:p>
          <a:p>
            <a:pPr rtl="0"/>
            <a:r>
              <a:rPr lang="en-US" sz="1200" b="0" i="0" u="none" strike="noStrike" kern="1200" baseline="0" dirty="0">
                <a:solidFill>
                  <a:schemeClr val="tx1"/>
                </a:solidFill>
                <a:latin typeface="+mn-lt"/>
                <a:ea typeface="+mn-ea"/>
                <a:cs typeface="+mn-cs"/>
              </a:rPr>
              <a:t>VENTRICULAR CONTRACTILITY, SYSTOLIC PERFORMANCE.</a:t>
            </a:r>
          </a:p>
          <a:p>
            <a:pPr rtl="0"/>
            <a:r>
              <a:rPr lang="en-US" sz="1200" b="0" i="0" u="none" strike="noStrike" kern="1200" baseline="0" dirty="0">
                <a:solidFill>
                  <a:schemeClr val="tx1"/>
                </a:solidFill>
                <a:latin typeface="+mn-lt"/>
                <a:ea typeface="+mn-ea"/>
                <a:cs typeface="+mn-cs"/>
              </a:rPr>
              <a:t>2= Is numeric value of Ejection Fraction present? (  for e.g., 45.1, 77.8 etc.)</a:t>
            </a:r>
          </a:p>
          <a:p>
            <a:r>
              <a:rPr lang="en-US" sz="1200" b="0" i="0" u="none" strike="noStrike" kern="1200" baseline="0" dirty="0">
                <a:solidFill>
                  <a:schemeClr val="tx1"/>
                </a:solidFill>
                <a:latin typeface="+mn-lt"/>
                <a:ea typeface="+mn-ea"/>
                <a:cs typeface="+mn-cs"/>
              </a:rPr>
              <a:t>3=Is bands of ejection fraction is available? (for e.g., 20-30, 35-45 etc.)</a:t>
            </a:r>
          </a:p>
          <a:p>
            <a:r>
              <a:rPr lang="en-US" sz="1200" b="0" i="0" u="none" strike="noStrike" kern="1200" baseline="0" dirty="0">
                <a:solidFill>
                  <a:schemeClr val="tx1"/>
                </a:solidFill>
                <a:latin typeface="+mn-lt"/>
                <a:ea typeface="+mn-ea"/>
                <a:cs typeface="+mn-cs"/>
              </a:rPr>
              <a:t>4= Is textual information related to ejection fraction available? (for example, depressed, mildly depressed etc.)</a:t>
            </a:r>
          </a:p>
          <a:p>
            <a:r>
              <a:rPr lang="en-US" sz="1200" b="0" i="0" u="none" strike="noStrike" kern="1200" baseline="0" dirty="0">
                <a:solidFill>
                  <a:schemeClr val="tx1"/>
                </a:solidFill>
                <a:latin typeface="+mn-lt"/>
                <a:ea typeface="+mn-ea"/>
                <a:cs typeface="+mn-cs"/>
              </a:rPr>
              <a:t>N-No; Y=Yes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3</a:t>
            </a:fld>
            <a:endParaRPr lang="en-US"/>
          </a:p>
        </p:txBody>
      </p:sp>
    </p:spTree>
    <p:extLst>
      <p:ext uri="{BB962C8B-B14F-4D97-AF65-F5344CB8AC3E}">
        <p14:creationId xmlns:p14="http://schemas.microsoft.com/office/powerpoint/2010/main" val="46034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This flowchart describes the logic for development of categories for Diastolic function from the echo reports. Please 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pPr rtl="0"/>
            <a:r>
              <a:rPr lang="en-US" dirty="0"/>
              <a:t>1= Is Phrase ‘Normal Diastolic function’ present anywhere in the echo report?</a:t>
            </a:r>
          </a:p>
          <a:p>
            <a:pPr rtl="0"/>
            <a:r>
              <a:rPr lang="en-US" sz="1200" b="0" i="0" u="none" strike="noStrike" kern="1200" baseline="0" dirty="0">
                <a:solidFill>
                  <a:schemeClr val="tx1"/>
                </a:solidFill>
                <a:latin typeface="+mn-lt"/>
                <a:ea typeface="+mn-ea"/>
                <a:cs typeface="+mn-cs"/>
              </a:rPr>
              <a:t>2= Is the Keyword ‘Grade I’ present?</a:t>
            </a:r>
          </a:p>
          <a:p>
            <a:pPr rtl="0"/>
            <a:r>
              <a:rPr lang="en-US" sz="1200" b="0" i="0" u="none" strike="noStrike" kern="1200" baseline="0" dirty="0">
                <a:solidFill>
                  <a:schemeClr val="tx1"/>
                </a:solidFill>
                <a:latin typeface="+mn-lt"/>
                <a:ea typeface="+mn-ea"/>
                <a:cs typeface="+mn-cs"/>
              </a:rPr>
              <a:t>3=Is the Keyword ‘Grade II’ present?</a:t>
            </a:r>
          </a:p>
          <a:p>
            <a:pPr rtl="0"/>
            <a:r>
              <a:rPr lang="en-US" sz="1200" b="0" i="0" u="none" strike="noStrike" kern="1200" baseline="0" dirty="0">
                <a:solidFill>
                  <a:schemeClr val="tx1"/>
                </a:solidFill>
                <a:latin typeface="+mn-lt"/>
                <a:ea typeface="+mn-ea"/>
                <a:cs typeface="+mn-cs"/>
              </a:rPr>
              <a:t>4= Is the Keyword ‘Grade III’ present?</a:t>
            </a:r>
          </a:p>
          <a:p>
            <a:pPr rtl="0"/>
            <a:r>
              <a:rPr lang="en-US" sz="1200" b="0" i="0" u="none" strike="noStrike" kern="1200" baseline="0">
                <a:solidFill>
                  <a:schemeClr val="tx1"/>
                </a:solidFill>
                <a:latin typeface="+mn-lt"/>
                <a:ea typeface="+mn-ea"/>
                <a:cs typeface="+mn-cs"/>
              </a:rPr>
              <a:t>N=NO;Y=YES</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4</a:t>
            </a:fld>
            <a:endParaRPr lang="en-US"/>
          </a:p>
        </p:txBody>
      </p:sp>
    </p:spTree>
    <p:extLst>
      <p:ext uri="{BB962C8B-B14F-4D97-AF65-F5344CB8AC3E}">
        <p14:creationId xmlns:p14="http://schemas.microsoft.com/office/powerpoint/2010/main" val="242223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3A94-B7EC-4507-BB3F-0DB8F0F10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A2B0A6-614C-44A2-A1C8-0CC8729B1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752CB-564D-4B78-946F-23F8DC62189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EC17BDA2-C2F4-4E60-AB29-7D0116625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7E88C-E4EE-477E-A742-768E609A6A7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94970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009-817F-48B4-8472-BC116076E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F7A6F-250B-430D-BF25-53871F4B3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D71F2-C442-4D27-A272-B704A0EFF76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A866710E-F869-4D2A-82D6-CC80ACA0C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1EB5-4856-4519-8A9D-E753AD626109}"/>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98683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BD70F-1846-4424-8657-B67C0A7933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794B5-6163-4708-8CF6-FC85D34C8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BB391-79BB-4A84-8D67-480BA065734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28DA8BA8-5FA3-4D92-BF3A-FD9AB0772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BFE00-E71E-418E-BF81-BEFC05A8D4C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423229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924B-C7CF-4726-A6E2-147767ED1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D260D-DDBD-4BE9-ABAC-0D5CD8E51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3B551-7755-4C5E-B0E8-E58BC5BF664B}"/>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0DEB4A76-C33D-44D9-99DD-AEDAAD328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6979C-900E-474F-B4FC-C4274A072B39}"/>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74128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77FC-98CE-4FCE-BCB1-EEDF904B6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852DD-AC8E-4DF9-AD6C-F99C4DB30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DD548-43E2-4D65-A949-B000CA34B097}"/>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998084AC-C091-4146-9576-12A9F736B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0677-36B7-4207-8C60-C70183085A01}"/>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51460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F9DB-3408-4EB8-BAAD-838C456D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2469C-5918-46C6-9834-FC362B7DD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07263-71B3-4C36-8DA4-BBAAD776E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0708C-129B-4A88-B52A-467A6D3C2208}"/>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95D835C5-B0C0-44B5-81D9-D9B6DA54E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FD7A9-93CC-4949-A7EF-067830CB7521}"/>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52327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8C9-E999-4AF7-B393-0D6C5DE138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4934A-0651-471E-AEC2-EA75C3837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16372-BC9E-4411-99AC-7A183909E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952EE9-A1FE-4136-8E59-44B0B3954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59BCB-DDC8-4E03-B4A3-15942A54E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17231-AC54-434B-A117-ACD3974CB5DC}"/>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8" name="Footer Placeholder 7">
            <a:extLst>
              <a:ext uri="{FF2B5EF4-FFF2-40B4-BE49-F238E27FC236}">
                <a16:creationId xmlns:a16="http://schemas.microsoft.com/office/drawing/2014/main" id="{240D600C-10C2-4A7B-8D2C-44C859D15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96792-A4F4-48BD-9FFA-6AC9DAE2B4D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10778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A440-DDC1-4932-9FDE-1A1194E87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3632B-BB98-4F13-8CAB-5092446D2A18}"/>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4" name="Footer Placeholder 3">
            <a:extLst>
              <a:ext uri="{FF2B5EF4-FFF2-40B4-BE49-F238E27FC236}">
                <a16:creationId xmlns:a16="http://schemas.microsoft.com/office/drawing/2014/main" id="{9A871733-7C87-48BF-9BFC-0113BE83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86CC7C-43EC-4758-8ADB-FC2E3A013895}"/>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96086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973F0-CB46-49B9-96D4-AEA7F3C5939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3" name="Footer Placeholder 2">
            <a:extLst>
              <a:ext uri="{FF2B5EF4-FFF2-40B4-BE49-F238E27FC236}">
                <a16:creationId xmlns:a16="http://schemas.microsoft.com/office/drawing/2014/main" id="{F50D22BA-AD42-4053-BBDD-FBC3B45552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C84ABD-18C9-42B2-A4FB-604CFC8E237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406329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88D6-323F-48EA-9708-9C2B6DEC2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C91FEE-89A6-4525-8622-7776DB176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87C61B-97A4-4588-B59A-C941500D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8D4B8-2BE0-4D9F-88C3-6D431B80891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FD71A1CD-4F84-4F1F-80D6-AAAAE3F77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5C5E6-810B-4E29-AC61-EB68BE50433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29386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C1C3-2CC7-4640-BDFE-96B1D84AF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0AFC0-2E50-413B-856C-A05FE76D1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8A4E6A-2B58-4072-804B-E02AFD0B7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91145-0B47-49BB-B627-4DE06E28EA5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F47812B8-8490-4D09-8889-14F57DD30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EE8D7-71F0-4C29-B9A1-CB2470FF312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6935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86CBD-5659-4B7F-B574-3674C340A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E3197-8A81-4BE9-A48E-67ED4830A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F3C00-54AE-45B5-B540-1C368B99D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2A2E3575-77C6-4E3B-B78D-59471B5B9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478FC-5971-4325-8153-4FD3C44EE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99589-5762-4D55-9720-3123AE3F3FB3}" type="slidenum">
              <a:rPr lang="en-US" smtClean="0"/>
              <a:t>‹#›</a:t>
            </a:fld>
            <a:endParaRPr lang="en-US"/>
          </a:p>
        </p:txBody>
      </p:sp>
    </p:spTree>
    <p:extLst>
      <p:ext uri="{BB962C8B-B14F-4D97-AF65-F5344CB8AC3E}">
        <p14:creationId xmlns:p14="http://schemas.microsoft.com/office/powerpoint/2010/main" val="385739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4419977" y="46540"/>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4631738" y="58032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4631738" y="1367009"/>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2" name="Flowchart: Decision 71">
            <a:extLst>
              <a:ext uri="{FF2B5EF4-FFF2-40B4-BE49-F238E27FC236}">
                <a16:creationId xmlns:a16="http://schemas.microsoft.com/office/drawing/2014/main" id="{37C3DDCD-2373-4D04-9076-B92F6EDA3C57}"/>
              </a:ext>
            </a:extLst>
          </p:cNvPr>
          <p:cNvSpPr/>
          <p:nvPr/>
        </p:nvSpPr>
        <p:spPr>
          <a:xfrm>
            <a:off x="3222857" y="4503099"/>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5</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4631738"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75" name="Flowchart: Decision 74">
            <a:extLst>
              <a:ext uri="{FF2B5EF4-FFF2-40B4-BE49-F238E27FC236}">
                <a16:creationId xmlns:a16="http://schemas.microsoft.com/office/drawing/2014/main" id="{92D03458-4135-4258-8EC2-F850A96C493E}"/>
              </a:ext>
            </a:extLst>
          </p:cNvPr>
          <p:cNvSpPr/>
          <p:nvPr/>
        </p:nvSpPr>
        <p:spPr>
          <a:xfrm>
            <a:off x="3222857"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sp>
        <p:nvSpPr>
          <p:cNvPr id="77" name="Flowchart: Decision 76">
            <a:extLst>
              <a:ext uri="{FF2B5EF4-FFF2-40B4-BE49-F238E27FC236}">
                <a16:creationId xmlns:a16="http://schemas.microsoft.com/office/drawing/2014/main" id="{4963CB49-E2FB-482B-98E4-EEEDA0760F3D}"/>
              </a:ext>
            </a:extLst>
          </p:cNvPr>
          <p:cNvSpPr/>
          <p:nvPr/>
        </p:nvSpPr>
        <p:spPr>
          <a:xfrm>
            <a:off x="1979566"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7</a:t>
            </a:r>
          </a:p>
        </p:txBody>
      </p:sp>
      <p:sp>
        <p:nvSpPr>
          <p:cNvPr id="78" name="Flowchart: Decision 77">
            <a:extLst>
              <a:ext uri="{FF2B5EF4-FFF2-40B4-BE49-F238E27FC236}">
                <a16:creationId xmlns:a16="http://schemas.microsoft.com/office/drawing/2014/main" id="{5F948D11-EB73-405A-B852-519FB5074185}"/>
              </a:ext>
            </a:extLst>
          </p:cNvPr>
          <p:cNvSpPr/>
          <p:nvPr/>
        </p:nvSpPr>
        <p:spPr>
          <a:xfrm>
            <a:off x="894926" y="2236061"/>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8</a:t>
            </a:r>
          </a:p>
        </p:txBody>
      </p:sp>
      <p:sp>
        <p:nvSpPr>
          <p:cNvPr id="83" name="Rectangle: Rounded Corners 82">
            <a:extLst>
              <a:ext uri="{FF2B5EF4-FFF2-40B4-BE49-F238E27FC236}">
                <a16:creationId xmlns:a16="http://schemas.microsoft.com/office/drawing/2014/main" id="{235EA878-21DC-4E50-ABCA-429903E9A92B}"/>
              </a:ext>
            </a:extLst>
          </p:cNvPr>
          <p:cNvSpPr/>
          <p:nvPr/>
        </p:nvSpPr>
        <p:spPr>
          <a:xfrm>
            <a:off x="1452311" y="4633113"/>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MODERATE-SEVERE</a:t>
            </a:r>
          </a:p>
        </p:txBody>
      </p:sp>
      <p:sp>
        <p:nvSpPr>
          <p:cNvPr id="87" name="Rectangle: Rounded Corners 86">
            <a:extLst>
              <a:ext uri="{FF2B5EF4-FFF2-40B4-BE49-F238E27FC236}">
                <a16:creationId xmlns:a16="http://schemas.microsoft.com/office/drawing/2014/main" id="{69D5FFFF-1BB3-4327-A434-404776D99832}"/>
              </a:ext>
            </a:extLst>
          </p:cNvPr>
          <p:cNvSpPr/>
          <p:nvPr/>
        </p:nvSpPr>
        <p:spPr>
          <a:xfrm>
            <a:off x="2992624" y="6369206"/>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4631737" y="3304518"/>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9</a:t>
            </a:r>
          </a:p>
        </p:txBody>
      </p:sp>
      <p:sp>
        <p:nvSpPr>
          <p:cNvPr id="90" name="Flowchart: Decision 89">
            <a:extLst>
              <a:ext uri="{FF2B5EF4-FFF2-40B4-BE49-F238E27FC236}">
                <a16:creationId xmlns:a16="http://schemas.microsoft.com/office/drawing/2014/main" id="{EF2C3F9E-C512-4C0E-851E-E83D944F0A30}"/>
              </a:ext>
            </a:extLst>
          </p:cNvPr>
          <p:cNvSpPr/>
          <p:nvPr/>
        </p:nvSpPr>
        <p:spPr>
          <a:xfrm>
            <a:off x="7243763" y="3304518"/>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10</a:t>
            </a:r>
          </a:p>
        </p:txBody>
      </p:sp>
      <p:sp>
        <p:nvSpPr>
          <p:cNvPr id="93" name="Flowchart: Decision 92">
            <a:extLst>
              <a:ext uri="{FF2B5EF4-FFF2-40B4-BE49-F238E27FC236}">
                <a16:creationId xmlns:a16="http://schemas.microsoft.com/office/drawing/2014/main" id="{97CE400C-712F-4E3B-A0B5-74B265532F19}"/>
              </a:ext>
            </a:extLst>
          </p:cNvPr>
          <p:cNvSpPr/>
          <p:nvPr/>
        </p:nvSpPr>
        <p:spPr>
          <a:xfrm>
            <a:off x="4631736" y="438237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11</a:t>
            </a:r>
          </a:p>
        </p:txBody>
      </p:sp>
      <p:sp>
        <p:nvSpPr>
          <p:cNvPr id="95" name="Rectangle: Rounded Corners 94">
            <a:extLst>
              <a:ext uri="{FF2B5EF4-FFF2-40B4-BE49-F238E27FC236}">
                <a16:creationId xmlns:a16="http://schemas.microsoft.com/office/drawing/2014/main" id="{21D93F42-DCA8-44CB-9342-159A18DDCE69}"/>
              </a:ext>
            </a:extLst>
          </p:cNvPr>
          <p:cNvSpPr/>
          <p:nvPr/>
        </p:nvSpPr>
        <p:spPr>
          <a:xfrm>
            <a:off x="6254348" y="4513177"/>
            <a:ext cx="1554597" cy="2277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MODERATE-SEVERE</a:t>
            </a:r>
          </a:p>
        </p:txBody>
      </p:sp>
      <p:sp>
        <p:nvSpPr>
          <p:cNvPr id="96" name="Rectangle: Rounded Corners 95">
            <a:extLst>
              <a:ext uri="{FF2B5EF4-FFF2-40B4-BE49-F238E27FC236}">
                <a16:creationId xmlns:a16="http://schemas.microsoft.com/office/drawing/2014/main" id="{FB61E63D-8D25-44BF-9E98-CB35939BCACE}"/>
              </a:ext>
            </a:extLst>
          </p:cNvPr>
          <p:cNvSpPr/>
          <p:nvPr/>
        </p:nvSpPr>
        <p:spPr>
          <a:xfrm>
            <a:off x="1719686" y="3550992"/>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a:t>
            </a:r>
          </a:p>
        </p:txBody>
      </p:sp>
      <p:sp>
        <p:nvSpPr>
          <p:cNvPr id="97" name="Rectangle: Rounded Corners 96">
            <a:extLst>
              <a:ext uri="{FF2B5EF4-FFF2-40B4-BE49-F238E27FC236}">
                <a16:creationId xmlns:a16="http://schemas.microsoft.com/office/drawing/2014/main" id="{8EC3E6DC-3BFA-45B4-9D0B-A779027129B4}"/>
              </a:ext>
            </a:extLst>
          </p:cNvPr>
          <p:cNvSpPr/>
          <p:nvPr/>
        </p:nvSpPr>
        <p:spPr>
          <a:xfrm>
            <a:off x="635046" y="3183794"/>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sp>
        <p:nvSpPr>
          <p:cNvPr id="98" name="Rectangle: Rounded Corners 97">
            <a:extLst>
              <a:ext uri="{FF2B5EF4-FFF2-40B4-BE49-F238E27FC236}">
                <a16:creationId xmlns:a16="http://schemas.microsoft.com/office/drawing/2014/main" id="{BC973F6F-1120-46A7-AFF3-8C7B65108C60}"/>
              </a:ext>
            </a:extLst>
          </p:cNvPr>
          <p:cNvSpPr/>
          <p:nvPr/>
        </p:nvSpPr>
        <p:spPr>
          <a:xfrm>
            <a:off x="699408" y="1569929"/>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INDETERMINATE</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5011937" y="289150"/>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5011935" y="1045947"/>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5011934" y="1824256"/>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5011933" y="2692280"/>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58A340D-46C0-4A57-BB38-BDB71294C674}"/>
              </a:ext>
            </a:extLst>
          </p:cNvPr>
          <p:cNvCxnSpPr>
            <a:cxnSpLocks/>
            <a:endCxn id="93" idx="0"/>
          </p:cNvCxnSpPr>
          <p:nvPr/>
        </p:nvCxnSpPr>
        <p:spPr>
          <a:xfrm>
            <a:off x="5011932" y="3785082"/>
            <a:ext cx="4" cy="5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2233661-CAE9-4DD4-A9E8-C3DC4FEF43F0}"/>
              </a:ext>
            </a:extLst>
          </p:cNvPr>
          <p:cNvCxnSpPr>
            <a:cxnSpLocks/>
          </p:cNvCxnSpPr>
          <p:nvPr/>
        </p:nvCxnSpPr>
        <p:spPr>
          <a:xfrm>
            <a:off x="5392135" y="3537328"/>
            <a:ext cx="1859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60CA445-0A5B-4FEA-A4E1-818A3030CEE3}"/>
              </a:ext>
            </a:extLst>
          </p:cNvPr>
          <p:cNvCxnSpPr>
            <a:cxnSpLocks/>
            <a:endCxn id="96" idx="0"/>
          </p:cNvCxnSpPr>
          <p:nvPr/>
        </p:nvCxnSpPr>
        <p:spPr>
          <a:xfrm>
            <a:off x="2359761" y="2692280"/>
            <a:ext cx="4" cy="85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64D99B1-63C6-440B-A194-1C1BA14BC074}"/>
              </a:ext>
            </a:extLst>
          </p:cNvPr>
          <p:cNvCxnSpPr>
            <a:cxnSpLocks/>
          </p:cNvCxnSpPr>
          <p:nvPr/>
        </p:nvCxnSpPr>
        <p:spPr>
          <a:xfrm>
            <a:off x="1279716" y="2701682"/>
            <a:ext cx="0" cy="493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60BDAAC-FF8B-4019-85F4-5110A1BEE96F}"/>
              </a:ext>
            </a:extLst>
          </p:cNvPr>
          <p:cNvCxnSpPr>
            <a:cxnSpLocks/>
          </p:cNvCxnSpPr>
          <p:nvPr/>
        </p:nvCxnSpPr>
        <p:spPr>
          <a:xfrm flipV="1">
            <a:off x="1275125" y="1824256"/>
            <a:ext cx="0" cy="40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0287FE9-A639-484E-AB6E-266CE640CE33}"/>
              </a:ext>
            </a:extLst>
          </p:cNvPr>
          <p:cNvCxnSpPr>
            <a:cxnSpLocks/>
          </p:cNvCxnSpPr>
          <p:nvPr/>
        </p:nvCxnSpPr>
        <p:spPr>
          <a:xfrm>
            <a:off x="3606256" y="4968720"/>
            <a:ext cx="0" cy="59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E78096C-92BD-42D7-9D8E-37DF4C3B192F}"/>
              </a:ext>
            </a:extLst>
          </p:cNvPr>
          <p:cNvCxnSpPr>
            <a:cxnSpLocks/>
          </p:cNvCxnSpPr>
          <p:nvPr/>
        </p:nvCxnSpPr>
        <p:spPr>
          <a:xfrm flipV="1">
            <a:off x="8008119" y="3521386"/>
            <a:ext cx="803690" cy="13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8322E056-2D82-468E-888A-8C6D0AA15BC5}"/>
              </a:ext>
            </a:extLst>
          </p:cNvPr>
          <p:cNvSpPr/>
          <p:nvPr/>
        </p:nvSpPr>
        <p:spPr>
          <a:xfrm>
            <a:off x="8811809" y="3407494"/>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a:t>
            </a:r>
          </a:p>
        </p:txBody>
      </p:sp>
      <p:sp>
        <p:nvSpPr>
          <p:cNvPr id="114" name="Rectangle: Rounded Corners 113">
            <a:extLst>
              <a:ext uri="{FF2B5EF4-FFF2-40B4-BE49-F238E27FC236}">
                <a16:creationId xmlns:a16="http://schemas.microsoft.com/office/drawing/2014/main" id="{9F91FA66-B5F7-4F2C-91A9-40DBED224347}"/>
              </a:ext>
            </a:extLst>
          </p:cNvPr>
          <p:cNvSpPr/>
          <p:nvPr/>
        </p:nvSpPr>
        <p:spPr>
          <a:xfrm>
            <a:off x="6989928" y="2569165"/>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MILD</a:t>
            </a:r>
          </a:p>
        </p:txBody>
      </p:sp>
      <p:cxnSp>
        <p:nvCxnSpPr>
          <p:cNvPr id="115" name="Straight Arrow Connector 114">
            <a:extLst>
              <a:ext uri="{FF2B5EF4-FFF2-40B4-BE49-F238E27FC236}">
                <a16:creationId xmlns:a16="http://schemas.microsoft.com/office/drawing/2014/main" id="{1D7CB192-3FF8-4DB7-A58C-3BBC0F558BC0}"/>
              </a:ext>
            </a:extLst>
          </p:cNvPr>
          <p:cNvCxnSpPr>
            <a:cxnSpLocks/>
            <a:endCxn id="114" idx="2"/>
          </p:cNvCxnSpPr>
          <p:nvPr/>
        </p:nvCxnSpPr>
        <p:spPr>
          <a:xfrm flipV="1">
            <a:off x="7623962" y="2810613"/>
            <a:ext cx="6045"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36CEC55-BE03-4DF9-8823-CADBC7843EF7}"/>
              </a:ext>
            </a:extLst>
          </p:cNvPr>
          <p:cNvCxnSpPr>
            <a:cxnSpLocks/>
            <a:endCxn id="75" idx="3"/>
          </p:cNvCxnSpPr>
          <p:nvPr/>
        </p:nvCxnSpPr>
        <p:spPr>
          <a:xfrm flipH="1">
            <a:off x="3983256" y="2468871"/>
            <a:ext cx="65123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36FB115-5B2B-4D33-A668-ECCCFE5B5F3E}"/>
              </a:ext>
            </a:extLst>
          </p:cNvPr>
          <p:cNvCxnSpPr>
            <a:cxnSpLocks/>
            <a:endCxn id="77" idx="3"/>
          </p:cNvCxnSpPr>
          <p:nvPr/>
        </p:nvCxnSpPr>
        <p:spPr>
          <a:xfrm flipH="1" flipV="1">
            <a:off x="2739965" y="2468873"/>
            <a:ext cx="473280" cy="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9C7F32C-B52F-471A-A8FF-11DAD1F5DBB0}"/>
              </a:ext>
            </a:extLst>
          </p:cNvPr>
          <p:cNvCxnSpPr>
            <a:cxnSpLocks/>
          </p:cNvCxnSpPr>
          <p:nvPr/>
        </p:nvCxnSpPr>
        <p:spPr>
          <a:xfrm flipH="1" flipV="1">
            <a:off x="1643354" y="2457171"/>
            <a:ext cx="326600" cy="1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22B583B0-6986-4C16-AC65-F8C70FE179B3}"/>
              </a:ext>
            </a:extLst>
          </p:cNvPr>
          <p:cNvSpPr/>
          <p:nvPr/>
        </p:nvSpPr>
        <p:spPr>
          <a:xfrm>
            <a:off x="3063628" y="1479095"/>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cxnSp>
        <p:nvCxnSpPr>
          <p:cNvPr id="120" name="Straight Arrow Connector 119">
            <a:extLst>
              <a:ext uri="{FF2B5EF4-FFF2-40B4-BE49-F238E27FC236}">
                <a16:creationId xmlns:a16="http://schemas.microsoft.com/office/drawing/2014/main" id="{657B8BF9-E07F-447A-A361-443FF681DD1C}"/>
              </a:ext>
            </a:extLst>
          </p:cNvPr>
          <p:cNvCxnSpPr>
            <a:cxnSpLocks/>
            <a:endCxn id="119" idx="3"/>
          </p:cNvCxnSpPr>
          <p:nvPr/>
        </p:nvCxnSpPr>
        <p:spPr>
          <a:xfrm flipH="1" flipV="1">
            <a:off x="4343786" y="1599819"/>
            <a:ext cx="287950" cy="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B82411C-4C5E-49C1-B962-89C322B8153B}"/>
              </a:ext>
            </a:extLst>
          </p:cNvPr>
          <p:cNvSpPr txBox="1"/>
          <p:nvPr/>
        </p:nvSpPr>
        <p:spPr>
          <a:xfrm>
            <a:off x="4390735" y="2181424"/>
            <a:ext cx="330495" cy="246221"/>
          </a:xfrm>
          <a:prstGeom prst="rect">
            <a:avLst/>
          </a:prstGeom>
          <a:noFill/>
        </p:spPr>
        <p:txBody>
          <a:bodyPr wrap="square" rtlCol="0">
            <a:spAutoFit/>
          </a:bodyPr>
          <a:lstStyle/>
          <a:p>
            <a:r>
              <a:rPr lang="en-US" sz="1000" b="1" dirty="0"/>
              <a:t>N</a:t>
            </a:r>
          </a:p>
        </p:txBody>
      </p:sp>
      <p:sp>
        <p:nvSpPr>
          <p:cNvPr id="133" name="TextBox 132">
            <a:extLst>
              <a:ext uri="{FF2B5EF4-FFF2-40B4-BE49-F238E27FC236}">
                <a16:creationId xmlns:a16="http://schemas.microsoft.com/office/drawing/2014/main" id="{58D9250A-142E-4D70-AF22-7D2EA02615FF}"/>
              </a:ext>
            </a:extLst>
          </p:cNvPr>
          <p:cNvSpPr txBox="1"/>
          <p:nvPr/>
        </p:nvSpPr>
        <p:spPr>
          <a:xfrm>
            <a:off x="2992624" y="2174302"/>
            <a:ext cx="330495" cy="246221"/>
          </a:xfrm>
          <a:prstGeom prst="rect">
            <a:avLst/>
          </a:prstGeom>
          <a:noFill/>
        </p:spPr>
        <p:txBody>
          <a:bodyPr wrap="square" rtlCol="0">
            <a:spAutoFit/>
          </a:bodyPr>
          <a:lstStyle/>
          <a:p>
            <a:r>
              <a:rPr lang="en-US" sz="1000" b="1" dirty="0"/>
              <a:t>N</a:t>
            </a:r>
          </a:p>
        </p:txBody>
      </p:sp>
      <p:cxnSp>
        <p:nvCxnSpPr>
          <p:cNvPr id="144" name="Straight Arrow Connector 143">
            <a:extLst>
              <a:ext uri="{FF2B5EF4-FFF2-40B4-BE49-F238E27FC236}">
                <a16:creationId xmlns:a16="http://schemas.microsoft.com/office/drawing/2014/main" id="{3A828309-64D7-4AA1-801B-FAB94D3424DE}"/>
              </a:ext>
            </a:extLst>
          </p:cNvPr>
          <p:cNvCxnSpPr>
            <a:cxnSpLocks/>
          </p:cNvCxnSpPr>
          <p:nvPr/>
        </p:nvCxnSpPr>
        <p:spPr>
          <a:xfrm>
            <a:off x="3603052" y="2701682"/>
            <a:ext cx="0" cy="179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Flowchart: Decision 145">
            <a:extLst>
              <a:ext uri="{FF2B5EF4-FFF2-40B4-BE49-F238E27FC236}">
                <a16:creationId xmlns:a16="http://schemas.microsoft.com/office/drawing/2014/main" id="{CF3A8F78-7660-433E-B704-A8561AD38A6F}"/>
              </a:ext>
            </a:extLst>
          </p:cNvPr>
          <p:cNvSpPr/>
          <p:nvPr/>
        </p:nvSpPr>
        <p:spPr>
          <a:xfrm>
            <a:off x="3222857" y="556103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6</a:t>
            </a:r>
          </a:p>
        </p:txBody>
      </p:sp>
      <p:sp>
        <p:nvSpPr>
          <p:cNvPr id="147" name="Rectangle: Rounded Corners 146">
            <a:extLst>
              <a:ext uri="{FF2B5EF4-FFF2-40B4-BE49-F238E27FC236}">
                <a16:creationId xmlns:a16="http://schemas.microsoft.com/office/drawing/2014/main" id="{F8E6FF28-B886-491C-86E2-FE164F6CD238}"/>
              </a:ext>
            </a:extLst>
          </p:cNvPr>
          <p:cNvSpPr/>
          <p:nvPr/>
        </p:nvSpPr>
        <p:spPr>
          <a:xfrm>
            <a:off x="1226483" y="5676281"/>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a:t>
            </a:r>
          </a:p>
        </p:txBody>
      </p:sp>
      <p:cxnSp>
        <p:nvCxnSpPr>
          <p:cNvPr id="148" name="Straight Arrow Connector 147">
            <a:extLst>
              <a:ext uri="{FF2B5EF4-FFF2-40B4-BE49-F238E27FC236}">
                <a16:creationId xmlns:a16="http://schemas.microsoft.com/office/drawing/2014/main" id="{1AF361CD-60A6-4C5C-8E68-CFE49E873701}"/>
              </a:ext>
            </a:extLst>
          </p:cNvPr>
          <p:cNvCxnSpPr>
            <a:cxnSpLocks/>
            <a:endCxn id="83" idx="3"/>
          </p:cNvCxnSpPr>
          <p:nvPr/>
        </p:nvCxnSpPr>
        <p:spPr>
          <a:xfrm flipH="1">
            <a:off x="2732469" y="4735909"/>
            <a:ext cx="493148" cy="1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27C9FE7-99B8-42BC-A552-5DD0153C0FEE}"/>
              </a:ext>
            </a:extLst>
          </p:cNvPr>
          <p:cNvCxnSpPr>
            <a:cxnSpLocks/>
            <a:stCxn id="146" idx="1"/>
          </p:cNvCxnSpPr>
          <p:nvPr/>
        </p:nvCxnSpPr>
        <p:spPr>
          <a:xfrm flipH="1">
            <a:off x="2506641" y="5793848"/>
            <a:ext cx="716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528BF8E-72B3-43D6-95F3-E905D1456655}"/>
              </a:ext>
            </a:extLst>
          </p:cNvPr>
          <p:cNvCxnSpPr>
            <a:cxnSpLocks/>
          </p:cNvCxnSpPr>
          <p:nvPr/>
        </p:nvCxnSpPr>
        <p:spPr>
          <a:xfrm>
            <a:off x="3604236" y="6026658"/>
            <a:ext cx="6422" cy="34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8F0A738E-C853-4B68-83C3-8008D2AD92D5}"/>
              </a:ext>
            </a:extLst>
          </p:cNvPr>
          <p:cNvSpPr txBox="1"/>
          <p:nvPr/>
        </p:nvSpPr>
        <p:spPr>
          <a:xfrm>
            <a:off x="1740820" y="2174302"/>
            <a:ext cx="330495" cy="246221"/>
          </a:xfrm>
          <a:prstGeom prst="rect">
            <a:avLst/>
          </a:prstGeom>
          <a:noFill/>
        </p:spPr>
        <p:txBody>
          <a:bodyPr wrap="square" rtlCol="0">
            <a:spAutoFit/>
          </a:bodyPr>
          <a:lstStyle/>
          <a:p>
            <a:r>
              <a:rPr lang="en-US" sz="1000" b="1" dirty="0"/>
              <a:t>N</a:t>
            </a:r>
          </a:p>
        </p:txBody>
      </p:sp>
      <p:sp>
        <p:nvSpPr>
          <p:cNvPr id="162" name="TextBox 161">
            <a:extLst>
              <a:ext uri="{FF2B5EF4-FFF2-40B4-BE49-F238E27FC236}">
                <a16:creationId xmlns:a16="http://schemas.microsoft.com/office/drawing/2014/main" id="{F61828D8-128E-4CB7-B85F-EA74E0BADB0C}"/>
              </a:ext>
            </a:extLst>
          </p:cNvPr>
          <p:cNvSpPr txBox="1"/>
          <p:nvPr/>
        </p:nvSpPr>
        <p:spPr>
          <a:xfrm>
            <a:off x="1019616" y="1923549"/>
            <a:ext cx="330495" cy="246221"/>
          </a:xfrm>
          <a:prstGeom prst="rect">
            <a:avLst/>
          </a:prstGeom>
          <a:noFill/>
        </p:spPr>
        <p:txBody>
          <a:bodyPr wrap="square" rtlCol="0">
            <a:spAutoFit/>
          </a:bodyPr>
          <a:lstStyle/>
          <a:p>
            <a:r>
              <a:rPr lang="en-US" sz="1000" b="1" dirty="0"/>
              <a:t>Y</a:t>
            </a:r>
          </a:p>
        </p:txBody>
      </p:sp>
      <p:sp>
        <p:nvSpPr>
          <p:cNvPr id="163" name="TextBox 162">
            <a:extLst>
              <a:ext uri="{FF2B5EF4-FFF2-40B4-BE49-F238E27FC236}">
                <a16:creationId xmlns:a16="http://schemas.microsoft.com/office/drawing/2014/main" id="{F6CD3D0E-1DF7-4A67-A802-F7B9F430B66E}"/>
              </a:ext>
            </a:extLst>
          </p:cNvPr>
          <p:cNvSpPr txBox="1"/>
          <p:nvPr/>
        </p:nvSpPr>
        <p:spPr>
          <a:xfrm>
            <a:off x="969485" y="2646956"/>
            <a:ext cx="330495" cy="246221"/>
          </a:xfrm>
          <a:prstGeom prst="rect">
            <a:avLst/>
          </a:prstGeom>
          <a:noFill/>
        </p:spPr>
        <p:txBody>
          <a:bodyPr wrap="square" rtlCol="0">
            <a:spAutoFit/>
          </a:bodyPr>
          <a:lstStyle/>
          <a:p>
            <a:r>
              <a:rPr lang="en-US" sz="1000" b="1" dirty="0"/>
              <a:t>N</a:t>
            </a:r>
          </a:p>
        </p:txBody>
      </p:sp>
      <p:sp>
        <p:nvSpPr>
          <p:cNvPr id="164" name="TextBox 163">
            <a:extLst>
              <a:ext uri="{FF2B5EF4-FFF2-40B4-BE49-F238E27FC236}">
                <a16:creationId xmlns:a16="http://schemas.microsoft.com/office/drawing/2014/main" id="{649B39B5-DB3C-4465-9937-A243AB05CB08}"/>
              </a:ext>
            </a:extLst>
          </p:cNvPr>
          <p:cNvSpPr txBox="1"/>
          <p:nvPr/>
        </p:nvSpPr>
        <p:spPr>
          <a:xfrm>
            <a:off x="4390735" y="1256938"/>
            <a:ext cx="330495" cy="246221"/>
          </a:xfrm>
          <a:prstGeom prst="rect">
            <a:avLst/>
          </a:prstGeom>
          <a:noFill/>
        </p:spPr>
        <p:txBody>
          <a:bodyPr wrap="square" rtlCol="0">
            <a:spAutoFit/>
          </a:bodyPr>
          <a:lstStyle/>
          <a:p>
            <a:r>
              <a:rPr lang="en-US" sz="1000" b="1" dirty="0"/>
              <a:t>N</a:t>
            </a:r>
          </a:p>
        </p:txBody>
      </p:sp>
      <p:sp>
        <p:nvSpPr>
          <p:cNvPr id="165" name="TextBox 164">
            <a:extLst>
              <a:ext uri="{FF2B5EF4-FFF2-40B4-BE49-F238E27FC236}">
                <a16:creationId xmlns:a16="http://schemas.microsoft.com/office/drawing/2014/main" id="{E656E08D-1E46-46B9-B68E-6D27E6B0724D}"/>
              </a:ext>
            </a:extLst>
          </p:cNvPr>
          <p:cNvSpPr txBox="1"/>
          <p:nvPr/>
        </p:nvSpPr>
        <p:spPr>
          <a:xfrm>
            <a:off x="3556656" y="2674059"/>
            <a:ext cx="330495" cy="246221"/>
          </a:xfrm>
          <a:prstGeom prst="rect">
            <a:avLst/>
          </a:prstGeom>
          <a:noFill/>
        </p:spPr>
        <p:txBody>
          <a:bodyPr wrap="square" rtlCol="0">
            <a:spAutoFit/>
          </a:bodyPr>
          <a:lstStyle/>
          <a:p>
            <a:r>
              <a:rPr lang="en-US" sz="1000" b="1" dirty="0"/>
              <a:t>Y</a:t>
            </a:r>
          </a:p>
        </p:txBody>
      </p:sp>
      <p:sp>
        <p:nvSpPr>
          <p:cNvPr id="166" name="TextBox 165">
            <a:extLst>
              <a:ext uri="{FF2B5EF4-FFF2-40B4-BE49-F238E27FC236}">
                <a16:creationId xmlns:a16="http://schemas.microsoft.com/office/drawing/2014/main" id="{631EB455-076C-4F9D-8DD9-4035D301DD44}"/>
              </a:ext>
            </a:extLst>
          </p:cNvPr>
          <p:cNvSpPr txBox="1"/>
          <p:nvPr/>
        </p:nvSpPr>
        <p:spPr>
          <a:xfrm>
            <a:off x="3057609" y="4384505"/>
            <a:ext cx="330495" cy="246221"/>
          </a:xfrm>
          <a:prstGeom prst="rect">
            <a:avLst/>
          </a:prstGeom>
          <a:noFill/>
        </p:spPr>
        <p:txBody>
          <a:bodyPr wrap="square" rtlCol="0">
            <a:spAutoFit/>
          </a:bodyPr>
          <a:lstStyle/>
          <a:p>
            <a:r>
              <a:rPr lang="en-US" sz="1000" b="1" dirty="0"/>
              <a:t>Y</a:t>
            </a:r>
          </a:p>
        </p:txBody>
      </p:sp>
      <p:sp>
        <p:nvSpPr>
          <p:cNvPr id="168" name="TextBox 167">
            <a:extLst>
              <a:ext uri="{FF2B5EF4-FFF2-40B4-BE49-F238E27FC236}">
                <a16:creationId xmlns:a16="http://schemas.microsoft.com/office/drawing/2014/main" id="{42AEB640-5305-468E-B150-632365BE0FBA}"/>
              </a:ext>
            </a:extLst>
          </p:cNvPr>
          <p:cNvSpPr txBox="1"/>
          <p:nvPr/>
        </p:nvSpPr>
        <p:spPr>
          <a:xfrm>
            <a:off x="3589591" y="4938971"/>
            <a:ext cx="330495" cy="246221"/>
          </a:xfrm>
          <a:prstGeom prst="rect">
            <a:avLst/>
          </a:prstGeom>
          <a:noFill/>
        </p:spPr>
        <p:txBody>
          <a:bodyPr wrap="square" rtlCol="0">
            <a:spAutoFit/>
          </a:bodyPr>
          <a:lstStyle/>
          <a:p>
            <a:r>
              <a:rPr lang="en-US" sz="1000" b="1" dirty="0"/>
              <a:t>N</a:t>
            </a:r>
          </a:p>
        </p:txBody>
      </p:sp>
      <p:sp>
        <p:nvSpPr>
          <p:cNvPr id="169" name="TextBox 168">
            <a:extLst>
              <a:ext uri="{FF2B5EF4-FFF2-40B4-BE49-F238E27FC236}">
                <a16:creationId xmlns:a16="http://schemas.microsoft.com/office/drawing/2014/main" id="{AABEA6AF-22F8-434E-8E04-4B5062A4B63B}"/>
              </a:ext>
            </a:extLst>
          </p:cNvPr>
          <p:cNvSpPr txBox="1"/>
          <p:nvPr/>
        </p:nvSpPr>
        <p:spPr>
          <a:xfrm>
            <a:off x="3615407" y="5972635"/>
            <a:ext cx="271744" cy="246221"/>
          </a:xfrm>
          <a:prstGeom prst="rect">
            <a:avLst/>
          </a:prstGeom>
          <a:noFill/>
        </p:spPr>
        <p:txBody>
          <a:bodyPr wrap="square" rtlCol="0">
            <a:spAutoFit/>
          </a:bodyPr>
          <a:lstStyle/>
          <a:p>
            <a:r>
              <a:rPr lang="en-US" sz="1000" b="1" dirty="0"/>
              <a:t>N</a:t>
            </a:r>
          </a:p>
        </p:txBody>
      </p:sp>
      <p:sp>
        <p:nvSpPr>
          <p:cNvPr id="170" name="TextBox 169">
            <a:extLst>
              <a:ext uri="{FF2B5EF4-FFF2-40B4-BE49-F238E27FC236}">
                <a16:creationId xmlns:a16="http://schemas.microsoft.com/office/drawing/2014/main" id="{54612BEF-1B70-4709-A999-9615D5263791}"/>
              </a:ext>
            </a:extLst>
          </p:cNvPr>
          <p:cNvSpPr txBox="1"/>
          <p:nvPr/>
        </p:nvSpPr>
        <p:spPr>
          <a:xfrm>
            <a:off x="3047997" y="5436210"/>
            <a:ext cx="330495" cy="246221"/>
          </a:xfrm>
          <a:prstGeom prst="rect">
            <a:avLst/>
          </a:prstGeom>
          <a:noFill/>
        </p:spPr>
        <p:txBody>
          <a:bodyPr wrap="square" rtlCol="0">
            <a:spAutoFit/>
          </a:bodyPr>
          <a:lstStyle/>
          <a:p>
            <a:r>
              <a:rPr lang="en-US" sz="1000" b="1" dirty="0"/>
              <a:t>Y</a:t>
            </a:r>
          </a:p>
        </p:txBody>
      </p:sp>
      <p:cxnSp>
        <p:nvCxnSpPr>
          <p:cNvPr id="171" name="Straight Arrow Connector 170">
            <a:extLst>
              <a:ext uri="{FF2B5EF4-FFF2-40B4-BE49-F238E27FC236}">
                <a16:creationId xmlns:a16="http://schemas.microsoft.com/office/drawing/2014/main" id="{318DBB87-2907-4A0D-AE93-61715941A06C}"/>
              </a:ext>
            </a:extLst>
          </p:cNvPr>
          <p:cNvCxnSpPr>
            <a:cxnSpLocks/>
          </p:cNvCxnSpPr>
          <p:nvPr/>
        </p:nvCxnSpPr>
        <p:spPr>
          <a:xfrm>
            <a:off x="5384071" y="4615186"/>
            <a:ext cx="845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5011931" y="1758035"/>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5030051" y="2603082"/>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5263360" y="3281997"/>
            <a:ext cx="330495" cy="246221"/>
          </a:xfrm>
          <a:prstGeom prst="rect">
            <a:avLst/>
          </a:prstGeom>
          <a:noFill/>
        </p:spPr>
        <p:txBody>
          <a:bodyPr wrap="square" rtlCol="0">
            <a:spAutoFit/>
          </a:bodyPr>
          <a:lstStyle/>
          <a:p>
            <a:r>
              <a:rPr lang="en-US" sz="1000" b="1" dirty="0"/>
              <a:t>N</a:t>
            </a:r>
          </a:p>
        </p:txBody>
      </p:sp>
      <p:sp>
        <p:nvSpPr>
          <p:cNvPr id="177" name="TextBox 176">
            <a:extLst>
              <a:ext uri="{FF2B5EF4-FFF2-40B4-BE49-F238E27FC236}">
                <a16:creationId xmlns:a16="http://schemas.microsoft.com/office/drawing/2014/main" id="{ED20DEEF-48A9-42FC-BC54-A92FA1C40EF6}"/>
              </a:ext>
            </a:extLst>
          </p:cNvPr>
          <p:cNvSpPr txBox="1"/>
          <p:nvPr/>
        </p:nvSpPr>
        <p:spPr>
          <a:xfrm>
            <a:off x="4980686" y="3823330"/>
            <a:ext cx="392983" cy="246221"/>
          </a:xfrm>
          <a:prstGeom prst="rect">
            <a:avLst/>
          </a:prstGeom>
          <a:noFill/>
        </p:spPr>
        <p:txBody>
          <a:bodyPr wrap="square" rtlCol="0">
            <a:spAutoFit/>
          </a:bodyPr>
          <a:lstStyle/>
          <a:p>
            <a:r>
              <a:rPr lang="en-US" sz="1000" b="1" dirty="0"/>
              <a:t>Y</a:t>
            </a:r>
          </a:p>
        </p:txBody>
      </p:sp>
      <p:sp>
        <p:nvSpPr>
          <p:cNvPr id="178" name="TextBox 177">
            <a:extLst>
              <a:ext uri="{FF2B5EF4-FFF2-40B4-BE49-F238E27FC236}">
                <a16:creationId xmlns:a16="http://schemas.microsoft.com/office/drawing/2014/main" id="{BE050419-1FD8-4DB4-A301-DD3C7FE00D60}"/>
              </a:ext>
            </a:extLst>
          </p:cNvPr>
          <p:cNvSpPr txBox="1"/>
          <p:nvPr/>
        </p:nvSpPr>
        <p:spPr>
          <a:xfrm>
            <a:off x="7871058" y="3284383"/>
            <a:ext cx="392983" cy="246221"/>
          </a:xfrm>
          <a:prstGeom prst="rect">
            <a:avLst/>
          </a:prstGeom>
          <a:noFill/>
        </p:spPr>
        <p:txBody>
          <a:bodyPr wrap="square" rtlCol="0">
            <a:spAutoFit/>
          </a:bodyPr>
          <a:lstStyle/>
          <a:p>
            <a:r>
              <a:rPr lang="en-US" sz="1000" b="1" dirty="0"/>
              <a:t>Y</a:t>
            </a:r>
          </a:p>
        </p:txBody>
      </p:sp>
      <p:sp>
        <p:nvSpPr>
          <p:cNvPr id="179" name="TextBox 178">
            <a:extLst>
              <a:ext uri="{FF2B5EF4-FFF2-40B4-BE49-F238E27FC236}">
                <a16:creationId xmlns:a16="http://schemas.microsoft.com/office/drawing/2014/main" id="{B651847C-0C84-4860-92D8-3BDA3A80E2C4}"/>
              </a:ext>
            </a:extLst>
          </p:cNvPr>
          <p:cNvSpPr txBox="1"/>
          <p:nvPr/>
        </p:nvSpPr>
        <p:spPr>
          <a:xfrm>
            <a:off x="7422243" y="3072476"/>
            <a:ext cx="330495" cy="246221"/>
          </a:xfrm>
          <a:prstGeom prst="rect">
            <a:avLst/>
          </a:prstGeom>
          <a:noFill/>
        </p:spPr>
        <p:txBody>
          <a:bodyPr wrap="square" rtlCol="0">
            <a:spAutoFit/>
          </a:bodyPr>
          <a:lstStyle/>
          <a:p>
            <a:r>
              <a:rPr lang="en-US" sz="1000" b="1" dirty="0"/>
              <a:t>N</a:t>
            </a:r>
          </a:p>
        </p:txBody>
      </p:sp>
      <p:sp>
        <p:nvSpPr>
          <p:cNvPr id="180" name="TextBox 179">
            <a:extLst>
              <a:ext uri="{FF2B5EF4-FFF2-40B4-BE49-F238E27FC236}">
                <a16:creationId xmlns:a16="http://schemas.microsoft.com/office/drawing/2014/main" id="{20B574D1-6CE3-4220-83A2-1E69127FDF7C}"/>
              </a:ext>
            </a:extLst>
          </p:cNvPr>
          <p:cNvSpPr txBox="1"/>
          <p:nvPr/>
        </p:nvSpPr>
        <p:spPr>
          <a:xfrm>
            <a:off x="5316867" y="4294479"/>
            <a:ext cx="392983" cy="246221"/>
          </a:xfrm>
          <a:prstGeom prst="rect">
            <a:avLst/>
          </a:prstGeom>
          <a:noFill/>
        </p:spPr>
        <p:txBody>
          <a:bodyPr wrap="square" rtlCol="0">
            <a:spAutoFit/>
          </a:bodyPr>
          <a:lstStyle/>
          <a:p>
            <a:r>
              <a:rPr lang="en-US" sz="1000" b="1" dirty="0"/>
              <a:t>Y</a:t>
            </a:r>
          </a:p>
        </p:txBody>
      </p:sp>
      <p:sp>
        <p:nvSpPr>
          <p:cNvPr id="181" name="TextBox 180">
            <a:extLst>
              <a:ext uri="{FF2B5EF4-FFF2-40B4-BE49-F238E27FC236}">
                <a16:creationId xmlns:a16="http://schemas.microsoft.com/office/drawing/2014/main" id="{034D45FC-A8B5-4EA7-9F82-8C266DE87C35}"/>
              </a:ext>
            </a:extLst>
          </p:cNvPr>
          <p:cNvSpPr txBox="1"/>
          <p:nvPr/>
        </p:nvSpPr>
        <p:spPr>
          <a:xfrm>
            <a:off x="2341393" y="2689889"/>
            <a:ext cx="330495" cy="246221"/>
          </a:xfrm>
          <a:prstGeom prst="rect">
            <a:avLst/>
          </a:prstGeom>
          <a:noFill/>
        </p:spPr>
        <p:txBody>
          <a:bodyPr wrap="square" rtlCol="0">
            <a:spAutoFit/>
          </a:bodyPr>
          <a:lstStyle/>
          <a:p>
            <a:r>
              <a:rPr lang="en-US" sz="1000" b="1" dirty="0"/>
              <a:t>Y</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3C8ADFF-6319-4C19-ABD7-9D0EA339F669}"/>
              </a:ext>
            </a:extLst>
          </p:cNvPr>
          <p:cNvCxnSpPr>
            <a:cxnSpLocks/>
          </p:cNvCxnSpPr>
          <p:nvPr/>
        </p:nvCxnSpPr>
        <p:spPr>
          <a:xfrm flipH="1">
            <a:off x="275254" y="1135780"/>
            <a:ext cx="3956" cy="5604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618FDFB-998F-4792-B147-32034B5DDA07}"/>
              </a:ext>
            </a:extLst>
          </p:cNvPr>
          <p:cNvCxnSpPr>
            <a:cxnSpLocks/>
            <a:stCxn id="87" idx="1"/>
          </p:cNvCxnSpPr>
          <p:nvPr/>
        </p:nvCxnSpPr>
        <p:spPr>
          <a:xfrm flipH="1">
            <a:off x="279210" y="6489930"/>
            <a:ext cx="27134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19D5198-448A-4D84-BFAD-62E68589EA56}"/>
              </a:ext>
            </a:extLst>
          </p:cNvPr>
          <p:cNvCxnSpPr/>
          <p:nvPr/>
        </p:nvCxnSpPr>
        <p:spPr>
          <a:xfrm>
            <a:off x="279210" y="1135780"/>
            <a:ext cx="29436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861A6EB-E278-43CA-BBCD-FA7A69C08B52}"/>
              </a:ext>
            </a:extLst>
          </p:cNvPr>
          <p:cNvCxnSpPr/>
          <p:nvPr/>
        </p:nvCxnSpPr>
        <p:spPr>
          <a:xfrm>
            <a:off x="3222856" y="1135780"/>
            <a:ext cx="0" cy="343315"/>
          </a:xfrm>
          <a:prstGeom prst="line">
            <a:avLst/>
          </a:prstGeom>
        </p:spPr>
        <p:style>
          <a:lnRef idx="1">
            <a:schemeClr val="accent1"/>
          </a:lnRef>
          <a:fillRef idx="0">
            <a:schemeClr val="accent1"/>
          </a:fillRef>
          <a:effectRef idx="0">
            <a:schemeClr val="accent1"/>
          </a:effectRef>
          <a:fontRef idx="minor">
            <a:schemeClr val="tx1"/>
          </a:fontRef>
        </p:style>
      </p:cxnSp>
      <p:sp>
        <p:nvSpPr>
          <p:cNvPr id="223" name="Rectangle: Rounded Corners 222">
            <a:extLst>
              <a:ext uri="{FF2B5EF4-FFF2-40B4-BE49-F238E27FC236}">
                <a16:creationId xmlns:a16="http://schemas.microsoft.com/office/drawing/2014/main" id="{818C8B71-BE08-4076-B58A-56922357D438}"/>
              </a:ext>
            </a:extLst>
          </p:cNvPr>
          <p:cNvSpPr/>
          <p:nvPr/>
        </p:nvSpPr>
        <p:spPr>
          <a:xfrm>
            <a:off x="4308517" y="5504599"/>
            <a:ext cx="1554597" cy="2277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MILD-MODERATE</a:t>
            </a:r>
          </a:p>
        </p:txBody>
      </p:sp>
      <p:cxnSp>
        <p:nvCxnSpPr>
          <p:cNvPr id="224" name="Straight Arrow Connector 223">
            <a:extLst>
              <a:ext uri="{FF2B5EF4-FFF2-40B4-BE49-F238E27FC236}">
                <a16:creationId xmlns:a16="http://schemas.microsoft.com/office/drawing/2014/main" id="{7D7DE4D1-B701-4024-B24B-D5644644FABC}"/>
              </a:ext>
            </a:extLst>
          </p:cNvPr>
          <p:cNvCxnSpPr>
            <a:cxnSpLocks/>
          </p:cNvCxnSpPr>
          <p:nvPr/>
        </p:nvCxnSpPr>
        <p:spPr>
          <a:xfrm>
            <a:off x="5011927" y="4875482"/>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0D256403-01E8-477D-B799-07CF3FDFD44D}"/>
              </a:ext>
            </a:extLst>
          </p:cNvPr>
          <p:cNvSpPr txBox="1"/>
          <p:nvPr/>
        </p:nvSpPr>
        <p:spPr>
          <a:xfrm>
            <a:off x="5011931" y="4862092"/>
            <a:ext cx="330495" cy="246221"/>
          </a:xfrm>
          <a:prstGeom prst="rect">
            <a:avLst/>
          </a:prstGeom>
          <a:noFill/>
        </p:spPr>
        <p:txBody>
          <a:bodyPr wrap="square" rtlCol="0">
            <a:spAutoFit/>
          </a:bodyPr>
          <a:lstStyle/>
          <a:p>
            <a:r>
              <a:rPr lang="en-US" sz="1000" b="1" dirty="0"/>
              <a:t>N</a:t>
            </a:r>
          </a:p>
        </p:txBody>
      </p:sp>
      <p:cxnSp>
        <p:nvCxnSpPr>
          <p:cNvPr id="227" name="Straight Arrow Connector 226">
            <a:extLst>
              <a:ext uri="{FF2B5EF4-FFF2-40B4-BE49-F238E27FC236}">
                <a16:creationId xmlns:a16="http://schemas.microsoft.com/office/drawing/2014/main" id="{3A5BD1A0-51C7-4BF4-AC83-163E9E49148C}"/>
              </a:ext>
            </a:extLst>
          </p:cNvPr>
          <p:cNvCxnSpPr>
            <a:cxnSpLocks/>
          </p:cNvCxnSpPr>
          <p:nvPr/>
        </p:nvCxnSpPr>
        <p:spPr>
          <a:xfrm>
            <a:off x="279210" y="6728060"/>
            <a:ext cx="11595157" cy="1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E9A56A7-A5E7-4B7D-B2BF-A2595BA7E203}"/>
              </a:ext>
            </a:extLst>
          </p:cNvPr>
          <p:cNvCxnSpPr>
            <a:cxnSpLocks/>
          </p:cNvCxnSpPr>
          <p:nvPr/>
        </p:nvCxnSpPr>
        <p:spPr>
          <a:xfrm flipV="1">
            <a:off x="5893046" y="5610893"/>
            <a:ext cx="5956953" cy="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FB3B8DEF-1CD8-4F0A-801E-BDEBB12A5190}"/>
              </a:ext>
            </a:extLst>
          </p:cNvPr>
          <p:cNvCxnSpPr>
            <a:cxnSpLocks/>
          </p:cNvCxnSpPr>
          <p:nvPr/>
        </p:nvCxnSpPr>
        <p:spPr>
          <a:xfrm>
            <a:off x="7808945" y="4615186"/>
            <a:ext cx="4049221" cy="1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1032403B-A9BE-40C5-900B-08F1725C4A6D}"/>
              </a:ext>
            </a:extLst>
          </p:cNvPr>
          <p:cNvCxnSpPr>
            <a:cxnSpLocks/>
          </p:cNvCxnSpPr>
          <p:nvPr/>
        </p:nvCxnSpPr>
        <p:spPr>
          <a:xfrm>
            <a:off x="10091967" y="3515042"/>
            <a:ext cx="1747732" cy="4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AE82FC93-1275-408A-91CB-C9CF1F034C74}"/>
              </a:ext>
            </a:extLst>
          </p:cNvPr>
          <p:cNvCxnSpPr>
            <a:cxnSpLocks/>
          </p:cNvCxnSpPr>
          <p:nvPr/>
        </p:nvCxnSpPr>
        <p:spPr>
          <a:xfrm>
            <a:off x="8287304" y="2684705"/>
            <a:ext cx="3570862" cy="1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C310C3E-A4A4-4D48-849C-D4CE88540542}"/>
              </a:ext>
            </a:extLst>
          </p:cNvPr>
          <p:cNvCxnSpPr>
            <a:cxnSpLocks/>
          </p:cNvCxnSpPr>
          <p:nvPr/>
        </p:nvCxnSpPr>
        <p:spPr>
          <a:xfrm flipV="1">
            <a:off x="11839700" y="1881145"/>
            <a:ext cx="20598" cy="485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410B2C9-C8B5-4314-952F-B58F7CBA4997}"/>
              </a:ext>
            </a:extLst>
          </p:cNvPr>
          <p:cNvCxnSpPr>
            <a:cxnSpLocks/>
            <a:stCxn id="147" idx="1"/>
          </p:cNvCxnSpPr>
          <p:nvPr/>
        </p:nvCxnSpPr>
        <p:spPr>
          <a:xfrm flipH="1" flipV="1">
            <a:off x="279211" y="5784591"/>
            <a:ext cx="947272" cy="1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2AADAC50-316F-4540-872A-DD0A50BF2712}"/>
              </a:ext>
            </a:extLst>
          </p:cNvPr>
          <p:cNvCxnSpPr>
            <a:cxnSpLocks/>
          </p:cNvCxnSpPr>
          <p:nvPr/>
        </p:nvCxnSpPr>
        <p:spPr>
          <a:xfrm flipH="1" flipV="1">
            <a:off x="297354" y="4753837"/>
            <a:ext cx="1131471" cy="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CB5A1C33-045C-4BB6-B9B8-41C286B5993C}"/>
              </a:ext>
            </a:extLst>
          </p:cNvPr>
          <p:cNvCxnSpPr>
            <a:cxnSpLocks/>
          </p:cNvCxnSpPr>
          <p:nvPr/>
        </p:nvCxnSpPr>
        <p:spPr>
          <a:xfrm flipH="1" flipV="1">
            <a:off x="297354" y="3662911"/>
            <a:ext cx="1410865" cy="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EF74F95-9FC8-46BD-BDDF-005047967BA1}"/>
              </a:ext>
            </a:extLst>
          </p:cNvPr>
          <p:cNvCxnSpPr>
            <a:cxnSpLocks/>
          </p:cNvCxnSpPr>
          <p:nvPr/>
        </p:nvCxnSpPr>
        <p:spPr>
          <a:xfrm flipH="1">
            <a:off x="275254" y="3304517"/>
            <a:ext cx="346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23CF961-E18A-4FF4-807F-53379FC21B30}"/>
              </a:ext>
            </a:extLst>
          </p:cNvPr>
          <p:cNvCxnSpPr>
            <a:cxnSpLocks/>
          </p:cNvCxnSpPr>
          <p:nvPr/>
        </p:nvCxnSpPr>
        <p:spPr>
          <a:xfrm flipH="1" flipV="1">
            <a:off x="275254" y="1704264"/>
            <a:ext cx="422604" cy="1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0" name="Rectangle: Rounded Corners 269">
            <a:extLst>
              <a:ext uri="{FF2B5EF4-FFF2-40B4-BE49-F238E27FC236}">
                <a16:creationId xmlns:a16="http://schemas.microsoft.com/office/drawing/2014/main" id="{5580627E-A121-43DA-9389-9ABC38258194}"/>
              </a:ext>
            </a:extLst>
          </p:cNvPr>
          <p:cNvSpPr/>
          <p:nvPr/>
        </p:nvSpPr>
        <p:spPr>
          <a:xfrm>
            <a:off x="8748746" y="1352436"/>
            <a:ext cx="3311734" cy="52665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SEVERE&gt;MODERATE-SEVERE&gt;MODERATE&gt;MODERATE&gt;MILD&gt;INDETERMINATE;NOT APPLICABLE</a:t>
            </a:r>
          </a:p>
        </p:txBody>
      </p:sp>
      <p:sp>
        <p:nvSpPr>
          <p:cNvPr id="271" name="Oval 270">
            <a:extLst>
              <a:ext uri="{FF2B5EF4-FFF2-40B4-BE49-F238E27FC236}">
                <a16:creationId xmlns:a16="http://schemas.microsoft.com/office/drawing/2014/main" id="{B8B33FBB-5635-4DC1-BE42-44460414F477}"/>
              </a:ext>
            </a:extLst>
          </p:cNvPr>
          <p:cNvSpPr/>
          <p:nvPr/>
        </p:nvSpPr>
        <p:spPr>
          <a:xfrm>
            <a:off x="9673766" y="64097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272" name="Straight Arrow Connector 271">
            <a:extLst>
              <a:ext uri="{FF2B5EF4-FFF2-40B4-BE49-F238E27FC236}">
                <a16:creationId xmlns:a16="http://schemas.microsoft.com/office/drawing/2014/main" id="{39BB1D35-9B66-42A1-8A72-C600A9D1ED81}"/>
              </a:ext>
            </a:extLst>
          </p:cNvPr>
          <p:cNvCxnSpPr>
            <a:cxnSpLocks/>
          </p:cNvCxnSpPr>
          <p:nvPr/>
        </p:nvCxnSpPr>
        <p:spPr>
          <a:xfrm flipV="1">
            <a:off x="10268507" y="856473"/>
            <a:ext cx="6045"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81CC643-2765-409D-8D2B-C2BB1ACC9420}"/>
              </a:ext>
            </a:extLst>
          </p:cNvPr>
          <p:cNvCxnSpPr>
            <a:cxnSpLocks/>
            <a:stCxn id="52" idx="1"/>
          </p:cNvCxnSpPr>
          <p:nvPr/>
        </p:nvCxnSpPr>
        <p:spPr>
          <a:xfrm flipH="1">
            <a:off x="3920086" y="813137"/>
            <a:ext cx="711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56D2CA0-37F5-4D19-85B6-EB1330A70914}"/>
              </a:ext>
            </a:extLst>
          </p:cNvPr>
          <p:cNvCxnSpPr/>
          <p:nvPr/>
        </p:nvCxnSpPr>
        <p:spPr>
          <a:xfrm>
            <a:off x="3920086" y="813137"/>
            <a:ext cx="0" cy="66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65519CEB-E9E7-4BBE-A2B0-BF8CB46DD0B1}"/>
              </a:ext>
            </a:extLst>
          </p:cNvPr>
          <p:cNvSpPr txBox="1"/>
          <p:nvPr/>
        </p:nvSpPr>
        <p:spPr>
          <a:xfrm>
            <a:off x="4371319" y="617376"/>
            <a:ext cx="330495" cy="246221"/>
          </a:xfrm>
          <a:prstGeom prst="rect">
            <a:avLst/>
          </a:prstGeom>
          <a:noFill/>
        </p:spPr>
        <p:txBody>
          <a:bodyPr wrap="square" rtlCol="0">
            <a:spAutoFit/>
          </a:bodyPr>
          <a:lstStyle/>
          <a:p>
            <a:r>
              <a:rPr lang="en-US" sz="1000" b="1" dirty="0"/>
              <a:t>N</a:t>
            </a:r>
          </a:p>
        </p:txBody>
      </p:sp>
      <p:sp>
        <p:nvSpPr>
          <p:cNvPr id="280" name="TextBox 279">
            <a:extLst>
              <a:ext uri="{FF2B5EF4-FFF2-40B4-BE49-F238E27FC236}">
                <a16:creationId xmlns:a16="http://schemas.microsoft.com/office/drawing/2014/main" id="{3DD3FD3D-3ECA-498F-92B4-E2630F4627CE}"/>
              </a:ext>
            </a:extLst>
          </p:cNvPr>
          <p:cNvSpPr txBox="1"/>
          <p:nvPr/>
        </p:nvSpPr>
        <p:spPr>
          <a:xfrm>
            <a:off x="4990332" y="1018970"/>
            <a:ext cx="330495" cy="246221"/>
          </a:xfrm>
          <a:prstGeom prst="rect">
            <a:avLst/>
          </a:prstGeom>
          <a:noFill/>
        </p:spPr>
        <p:txBody>
          <a:bodyPr wrap="square" rtlCol="0">
            <a:spAutoFit/>
          </a:bodyPr>
          <a:lstStyle/>
          <a:p>
            <a:r>
              <a:rPr lang="en-US" sz="1000" b="1" dirty="0"/>
              <a:t>Y</a:t>
            </a:r>
          </a:p>
        </p:txBody>
      </p:sp>
    </p:spTree>
    <p:extLst>
      <p:ext uri="{BB962C8B-B14F-4D97-AF65-F5344CB8AC3E}">
        <p14:creationId xmlns:p14="http://schemas.microsoft.com/office/powerpoint/2010/main" val="364454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sp>
        <p:nvSpPr>
          <p:cNvPr id="93" name="Flowchart: Decision 92">
            <a:extLst>
              <a:ext uri="{FF2B5EF4-FFF2-40B4-BE49-F238E27FC236}">
                <a16:creationId xmlns:a16="http://schemas.microsoft.com/office/drawing/2014/main" id="{97CE400C-712F-4E3B-A0B5-74B265532F19}"/>
              </a:ext>
            </a:extLst>
          </p:cNvPr>
          <p:cNvSpPr/>
          <p:nvPr/>
        </p:nvSpPr>
        <p:spPr>
          <a:xfrm>
            <a:off x="4121571" y="296263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5</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58A340D-46C0-4A57-BB38-BDB71294C674}"/>
              </a:ext>
            </a:extLst>
          </p:cNvPr>
          <p:cNvCxnSpPr>
            <a:cxnSpLocks/>
          </p:cNvCxnSpPr>
          <p:nvPr/>
        </p:nvCxnSpPr>
        <p:spPr>
          <a:xfrm flipH="1">
            <a:off x="4856877" y="3204895"/>
            <a:ext cx="1081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18200" y="2102987"/>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345895" y="3339060"/>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579204" y="4017975"/>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3" name="Rectangle: Rounded Corners 222">
            <a:extLst>
              <a:ext uri="{FF2B5EF4-FFF2-40B4-BE49-F238E27FC236}">
                <a16:creationId xmlns:a16="http://schemas.microsoft.com/office/drawing/2014/main" id="{818C8B71-BE08-4076-B58A-56922357D438}"/>
              </a:ext>
            </a:extLst>
          </p:cNvPr>
          <p:cNvSpPr/>
          <p:nvPr/>
        </p:nvSpPr>
        <p:spPr>
          <a:xfrm>
            <a:off x="3622162" y="4073466"/>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NORMAL FLOW GRADIENT</a:t>
            </a:r>
          </a:p>
        </p:txBody>
      </p:sp>
      <p:cxnSp>
        <p:nvCxnSpPr>
          <p:cNvPr id="224" name="Straight Arrow Connector 223">
            <a:extLst>
              <a:ext uri="{FF2B5EF4-FFF2-40B4-BE49-F238E27FC236}">
                <a16:creationId xmlns:a16="http://schemas.microsoft.com/office/drawing/2014/main" id="{7D7DE4D1-B701-4024-B24B-D5644644FABC}"/>
              </a:ext>
            </a:extLst>
          </p:cNvPr>
          <p:cNvCxnSpPr>
            <a:cxnSpLocks/>
          </p:cNvCxnSpPr>
          <p:nvPr/>
        </p:nvCxnSpPr>
        <p:spPr>
          <a:xfrm>
            <a:off x="4508903"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9ECCDE3A-775F-4424-BA0C-DE1AD57496CD}"/>
              </a:ext>
            </a:extLst>
          </p:cNvPr>
          <p:cNvSpPr/>
          <p:nvPr/>
        </p:nvSpPr>
        <p:spPr>
          <a:xfrm>
            <a:off x="8191679" y="2209231"/>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flipV="1">
            <a:off x="6738878" y="2335797"/>
            <a:ext cx="1428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2158FA-532A-4EB7-A8ED-7E2A6441B628}"/>
              </a:ext>
            </a:extLst>
          </p:cNvPr>
          <p:cNvCxnSpPr>
            <a:stCxn id="74" idx="3"/>
          </p:cNvCxnSpPr>
          <p:nvPr/>
        </p:nvCxnSpPr>
        <p:spPr>
          <a:xfrm flipV="1">
            <a:off x="6707981" y="3155550"/>
            <a:ext cx="2302198" cy="49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F24648A-37DB-456B-9C49-8FDBCA6244BD}"/>
              </a:ext>
            </a:extLst>
          </p:cNvPr>
          <p:cNvCxnSpPr>
            <a:cxnSpLocks/>
          </p:cNvCxnSpPr>
          <p:nvPr/>
        </p:nvCxnSpPr>
        <p:spPr>
          <a:xfrm flipV="1">
            <a:off x="9010179" y="2548397"/>
            <a:ext cx="0" cy="60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46A94EC-9AA9-4A19-BC0C-F26569C1E65E}"/>
              </a:ext>
            </a:extLst>
          </p:cNvPr>
          <p:cNvCxnSpPr/>
          <p:nvPr/>
        </p:nvCxnSpPr>
        <p:spPr>
          <a:xfrm flipV="1">
            <a:off x="6705450" y="1476288"/>
            <a:ext cx="2302198" cy="49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EAAB816-7910-444C-B7DA-C5834F315601}"/>
              </a:ext>
            </a:extLst>
          </p:cNvPr>
          <p:cNvCxnSpPr>
            <a:cxnSpLocks/>
            <a:endCxn id="91" idx="0"/>
          </p:cNvCxnSpPr>
          <p:nvPr/>
        </p:nvCxnSpPr>
        <p:spPr>
          <a:xfrm>
            <a:off x="9007644" y="1475806"/>
            <a:ext cx="18294" cy="73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6E952A56-BE66-455D-9E25-D406D31293E4}"/>
              </a:ext>
            </a:extLst>
          </p:cNvPr>
          <p:cNvSpPr txBox="1"/>
          <p:nvPr/>
        </p:nvSpPr>
        <p:spPr>
          <a:xfrm>
            <a:off x="6609480" y="1270898"/>
            <a:ext cx="330495" cy="246221"/>
          </a:xfrm>
          <a:prstGeom prst="rect">
            <a:avLst/>
          </a:prstGeom>
          <a:noFill/>
        </p:spPr>
        <p:txBody>
          <a:bodyPr wrap="square" rtlCol="0">
            <a:spAutoFit/>
          </a:bodyPr>
          <a:lstStyle/>
          <a:p>
            <a:r>
              <a:rPr lang="en-US" sz="1000" b="1" dirty="0"/>
              <a:t>N</a:t>
            </a:r>
          </a:p>
        </p:txBody>
      </p:sp>
      <p:sp>
        <p:nvSpPr>
          <p:cNvPr id="123" name="TextBox 122">
            <a:extLst>
              <a:ext uri="{FF2B5EF4-FFF2-40B4-BE49-F238E27FC236}">
                <a16:creationId xmlns:a16="http://schemas.microsoft.com/office/drawing/2014/main" id="{EB05383A-E52A-40D8-B498-232460EF8F66}"/>
              </a:ext>
            </a:extLst>
          </p:cNvPr>
          <p:cNvSpPr txBox="1"/>
          <p:nvPr/>
        </p:nvSpPr>
        <p:spPr>
          <a:xfrm>
            <a:off x="6354290" y="1774718"/>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flipV="1">
            <a:off x="6729353" y="4273593"/>
            <a:ext cx="1428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4CFBA854-F4B0-4AE8-93B5-9BE7E6FC5FA5}"/>
              </a:ext>
            </a:extLst>
          </p:cNvPr>
          <p:cNvSpPr/>
          <p:nvPr/>
        </p:nvSpPr>
        <p:spPr>
          <a:xfrm>
            <a:off x="8175922" y="4096541"/>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LOW FLOW LOW GRADIENT</a:t>
            </a:r>
          </a:p>
        </p:txBody>
      </p: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657795" y="2960219"/>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296530" y="4468805"/>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2DC2035D-8456-4428-B23B-300B82121C5A}"/>
              </a:ext>
            </a:extLst>
          </p:cNvPr>
          <p:cNvSpPr/>
          <p:nvPr/>
        </p:nvSpPr>
        <p:spPr>
          <a:xfrm>
            <a:off x="5493516" y="5139585"/>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PARADOXICAL LOW FLOW LOW GRADIENT</a:t>
            </a:r>
          </a:p>
        </p:txBody>
      </p:sp>
      <p:sp>
        <p:nvSpPr>
          <p:cNvPr id="132" name="TextBox 131">
            <a:extLst>
              <a:ext uri="{FF2B5EF4-FFF2-40B4-BE49-F238E27FC236}">
                <a16:creationId xmlns:a16="http://schemas.microsoft.com/office/drawing/2014/main" id="{3949A84E-62E8-4ABA-858A-5D1D6550AA70}"/>
              </a:ext>
            </a:extLst>
          </p:cNvPr>
          <p:cNvSpPr txBox="1"/>
          <p:nvPr/>
        </p:nvSpPr>
        <p:spPr>
          <a:xfrm>
            <a:off x="5729949" y="2933979"/>
            <a:ext cx="392983" cy="246221"/>
          </a:xfrm>
          <a:prstGeom prst="rect">
            <a:avLst/>
          </a:prstGeom>
          <a:noFill/>
        </p:spPr>
        <p:txBody>
          <a:bodyPr wrap="square" rtlCol="0">
            <a:spAutoFit/>
          </a:bodyPr>
          <a:lstStyle/>
          <a:p>
            <a:r>
              <a:rPr lang="en-US" sz="1000" b="1" dirty="0"/>
              <a:t>Y</a:t>
            </a:r>
          </a:p>
        </p:txBody>
      </p:sp>
      <p:sp>
        <p:nvSpPr>
          <p:cNvPr id="134" name="Rectangle: Rounded Corners 133">
            <a:extLst>
              <a:ext uri="{FF2B5EF4-FFF2-40B4-BE49-F238E27FC236}">
                <a16:creationId xmlns:a16="http://schemas.microsoft.com/office/drawing/2014/main" id="{3E7F1474-DFA9-49E5-A924-1FC74C14A7DE}"/>
              </a:ext>
            </a:extLst>
          </p:cNvPr>
          <p:cNvSpPr/>
          <p:nvPr/>
        </p:nvSpPr>
        <p:spPr>
          <a:xfrm>
            <a:off x="1229729" y="4889608"/>
            <a:ext cx="2392433" cy="8352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OF FLOW GRADIENT PER PATIENT: PARADOXICAL LOW FLOW LOW GRADIENT&gt; NORMAL FLOW GRADIENT&gt; LOW FLOW LOW GRADIENT</a:t>
            </a:r>
          </a:p>
        </p:txBody>
      </p:sp>
      <p:cxnSp>
        <p:nvCxnSpPr>
          <p:cNvPr id="135" name="Straight Arrow Connector 134">
            <a:extLst>
              <a:ext uri="{FF2B5EF4-FFF2-40B4-BE49-F238E27FC236}">
                <a16:creationId xmlns:a16="http://schemas.microsoft.com/office/drawing/2014/main" id="{90857EC9-8B53-4FC0-AB09-2A7456B03051}"/>
              </a:ext>
            </a:extLst>
          </p:cNvPr>
          <p:cNvCxnSpPr>
            <a:cxnSpLocks/>
            <a:endCxn id="134" idx="3"/>
          </p:cNvCxnSpPr>
          <p:nvPr/>
        </p:nvCxnSpPr>
        <p:spPr>
          <a:xfrm flipH="1">
            <a:off x="3622162" y="5307239"/>
            <a:ext cx="1871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7055CF-3385-4A7A-9ACB-005C182B4162}"/>
              </a:ext>
            </a:extLst>
          </p:cNvPr>
          <p:cNvCxnSpPr>
            <a:stCxn id="134" idx="0"/>
          </p:cNvCxnSpPr>
          <p:nvPr/>
        </p:nvCxnSpPr>
        <p:spPr>
          <a:xfrm flipH="1" flipV="1">
            <a:off x="2425945" y="3891776"/>
            <a:ext cx="1" cy="99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08F5EF-87FC-45C2-BEA7-D430DA5889DD}"/>
              </a:ext>
            </a:extLst>
          </p:cNvPr>
          <p:cNvCxnSpPr/>
          <p:nvPr/>
        </p:nvCxnSpPr>
        <p:spPr>
          <a:xfrm>
            <a:off x="8363415" y="4431849"/>
            <a:ext cx="0" cy="1779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C2C59C-FA3F-4F95-B90F-BB54841BA67D}"/>
              </a:ext>
            </a:extLst>
          </p:cNvPr>
          <p:cNvCxnSpPr/>
          <p:nvPr/>
        </p:nvCxnSpPr>
        <p:spPr>
          <a:xfrm flipH="1">
            <a:off x="2709746" y="6211229"/>
            <a:ext cx="5653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A51BE5-1AA4-408D-9B7B-A261824271FE}"/>
              </a:ext>
            </a:extLst>
          </p:cNvPr>
          <p:cNvCxnSpPr/>
          <p:nvPr/>
        </p:nvCxnSpPr>
        <p:spPr>
          <a:xfrm flipV="1">
            <a:off x="2709746" y="5724870"/>
            <a:ext cx="0" cy="48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F7ADB-9C9A-4DBD-AAC0-796E4FFC40A0}"/>
              </a:ext>
            </a:extLst>
          </p:cNvPr>
          <p:cNvCxnSpPr>
            <a:stCxn id="223" idx="2"/>
          </p:cNvCxnSpPr>
          <p:nvPr/>
        </p:nvCxnSpPr>
        <p:spPr>
          <a:xfrm flipH="1">
            <a:off x="4456420" y="4408774"/>
            <a:ext cx="1" cy="7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DDD205-F049-4C38-85D7-75C68D3212D6}"/>
              </a:ext>
            </a:extLst>
          </p:cNvPr>
          <p:cNvCxnSpPr/>
          <p:nvPr/>
        </p:nvCxnSpPr>
        <p:spPr>
          <a:xfrm flipH="1">
            <a:off x="3651434" y="5137371"/>
            <a:ext cx="816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F65A29-CB43-43D2-A0C1-51EEC31507D6}"/>
              </a:ext>
            </a:extLst>
          </p:cNvPr>
          <p:cNvCxnSpPr>
            <a:stCxn id="91" idx="3"/>
          </p:cNvCxnSpPr>
          <p:nvPr/>
        </p:nvCxnSpPr>
        <p:spPr>
          <a:xfrm flipV="1">
            <a:off x="9860196" y="2335797"/>
            <a:ext cx="1937794" cy="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237C8A-E147-48BA-A437-B22EC9FAF8C9}"/>
              </a:ext>
            </a:extLst>
          </p:cNvPr>
          <p:cNvCxnSpPr>
            <a:cxnSpLocks/>
          </p:cNvCxnSpPr>
          <p:nvPr/>
        </p:nvCxnSpPr>
        <p:spPr>
          <a:xfrm>
            <a:off x="11797990" y="2335797"/>
            <a:ext cx="0" cy="40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874048-2202-4036-8E7A-3AB24509D59F}"/>
              </a:ext>
            </a:extLst>
          </p:cNvPr>
          <p:cNvCxnSpPr/>
          <p:nvPr/>
        </p:nvCxnSpPr>
        <p:spPr>
          <a:xfrm flipH="1">
            <a:off x="858644" y="6378498"/>
            <a:ext cx="10939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58EC14-9CA8-4D63-A582-FE8AFCF431E2}"/>
              </a:ext>
            </a:extLst>
          </p:cNvPr>
          <p:cNvCxnSpPr/>
          <p:nvPr/>
        </p:nvCxnSpPr>
        <p:spPr>
          <a:xfrm flipV="1">
            <a:off x="858644" y="3734377"/>
            <a:ext cx="0" cy="264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4FD2E3-B48C-4ABF-9DA1-2C6C7B88568C}"/>
              </a:ext>
            </a:extLst>
          </p:cNvPr>
          <p:cNvCxnSpPr>
            <a:cxnSpLocks/>
            <a:endCxn id="139" idx="2"/>
          </p:cNvCxnSpPr>
          <p:nvPr/>
        </p:nvCxnSpPr>
        <p:spPr>
          <a:xfrm flipV="1">
            <a:off x="858644" y="3734377"/>
            <a:ext cx="110306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B05D2732-B52C-4201-BE01-7D15FB9339CE}"/>
              </a:ext>
            </a:extLst>
          </p:cNvPr>
          <p:cNvSpPr/>
          <p:nvPr/>
        </p:nvSpPr>
        <p:spPr>
          <a:xfrm>
            <a:off x="1961705" y="3623687"/>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spTree>
    <p:extLst>
      <p:ext uri="{BB962C8B-B14F-4D97-AF65-F5344CB8AC3E}">
        <p14:creationId xmlns:p14="http://schemas.microsoft.com/office/powerpoint/2010/main" val="24580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60504" y="2137079"/>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619522" y="3001657"/>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263189" y="4471556"/>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a:off x="6707980" y="2338057"/>
            <a:ext cx="1608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B05383A-E52A-40D8-B498-232460EF8F66}"/>
              </a:ext>
            </a:extLst>
          </p:cNvPr>
          <p:cNvSpPr txBox="1"/>
          <p:nvPr/>
        </p:nvSpPr>
        <p:spPr>
          <a:xfrm>
            <a:off x="6289705" y="1761033"/>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a:off x="6697257" y="4273306"/>
            <a:ext cx="1628653" cy="1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298766" y="3384691"/>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629261" y="4043172"/>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3F88F7-18C1-4E40-88E5-D25F921201A9}"/>
              </a:ext>
            </a:extLst>
          </p:cNvPr>
          <p:cNvCxnSpPr>
            <a:cxnSpLocks/>
          </p:cNvCxnSpPr>
          <p:nvPr/>
        </p:nvCxnSpPr>
        <p:spPr>
          <a:xfrm flipH="1" flipV="1">
            <a:off x="3881058" y="1530243"/>
            <a:ext cx="2049285" cy="2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8C11C5-12BA-4C2E-AC21-33B835513C73}"/>
              </a:ext>
            </a:extLst>
          </p:cNvPr>
          <p:cNvSpPr txBox="1"/>
          <p:nvPr/>
        </p:nvSpPr>
        <p:spPr>
          <a:xfrm>
            <a:off x="5790847" y="1324960"/>
            <a:ext cx="330495" cy="246221"/>
          </a:xfrm>
          <a:prstGeom prst="rect">
            <a:avLst/>
          </a:prstGeom>
          <a:noFill/>
        </p:spPr>
        <p:txBody>
          <a:bodyPr wrap="square" rtlCol="0">
            <a:spAutoFit/>
          </a:bodyPr>
          <a:lstStyle/>
          <a:p>
            <a:r>
              <a:rPr lang="en-US" sz="1000" b="1" dirty="0"/>
              <a:t>N</a:t>
            </a:r>
          </a:p>
        </p:txBody>
      </p:sp>
      <p:cxnSp>
        <p:nvCxnSpPr>
          <p:cNvPr id="38" name="Straight Arrow Connector 37">
            <a:extLst>
              <a:ext uri="{FF2B5EF4-FFF2-40B4-BE49-F238E27FC236}">
                <a16:creationId xmlns:a16="http://schemas.microsoft.com/office/drawing/2014/main" id="{250DF551-B3AA-4997-B471-C4A7403609B8}"/>
              </a:ext>
            </a:extLst>
          </p:cNvPr>
          <p:cNvCxnSpPr>
            <a:cxnSpLocks/>
          </p:cNvCxnSpPr>
          <p:nvPr/>
        </p:nvCxnSpPr>
        <p:spPr>
          <a:xfrm>
            <a:off x="6707980" y="3204851"/>
            <a:ext cx="1617930" cy="1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5F115E5-F62B-4200-B2E7-E2B7E5B850D2}"/>
              </a:ext>
            </a:extLst>
          </p:cNvPr>
          <p:cNvSpPr/>
          <p:nvPr/>
        </p:nvSpPr>
        <p:spPr>
          <a:xfrm>
            <a:off x="8326247" y="2153304"/>
            <a:ext cx="2514813" cy="44267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EXTRACT NUMERIC VALUE OF EF</a:t>
            </a:r>
          </a:p>
        </p:txBody>
      </p:sp>
      <p:sp>
        <p:nvSpPr>
          <p:cNvPr id="40" name="Rectangle: Rounded Corners 39">
            <a:extLst>
              <a:ext uri="{FF2B5EF4-FFF2-40B4-BE49-F238E27FC236}">
                <a16:creationId xmlns:a16="http://schemas.microsoft.com/office/drawing/2014/main" id="{23188943-C850-45D4-B3C8-BD6625FDA654}"/>
              </a:ext>
            </a:extLst>
          </p:cNvPr>
          <p:cNvSpPr/>
          <p:nvPr/>
        </p:nvSpPr>
        <p:spPr>
          <a:xfrm>
            <a:off x="8341115" y="3030584"/>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EXTRACT BAND VALUE OF EF</a:t>
            </a:r>
          </a:p>
        </p:txBody>
      </p:sp>
      <p:sp>
        <p:nvSpPr>
          <p:cNvPr id="41" name="Rectangle: Rounded Corners 40">
            <a:extLst>
              <a:ext uri="{FF2B5EF4-FFF2-40B4-BE49-F238E27FC236}">
                <a16:creationId xmlns:a16="http://schemas.microsoft.com/office/drawing/2014/main" id="{FD6F8945-4F69-4BF2-B55B-B3091B3DE86A}"/>
              </a:ext>
            </a:extLst>
          </p:cNvPr>
          <p:cNvSpPr/>
          <p:nvPr/>
        </p:nvSpPr>
        <p:spPr>
          <a:xfrm>
            <a:off x="8337398" y="3577524"/>
            <a:ext cx="2537791" cy="15434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ASSIGN NUMERIC VALUE FOR TEXT EF:</a:t>
            </a:r>
          </a:p>
          <a:p>
            <a:r>
              <a:rPr lang="en-US" sz="1000" b="1" dirty="0">
                <a:solidFill>
                  <a:schemeClr val="tx1"/>
                </a:solidFill>
              </a:rPr>
              <a:t> 30= moderate – severe </a:t>
            </a:r>
          </a:p>
          <a:p>
            <a:r>
              <a:rPr lang="en-US" sz="1000" b="1" dirty="0">
                <a:solidFill>
                  <a:schemeClr val="tx1"/>
                </a:solidFill>
              </a:rPr>
              <a:t>45=mild, moderate, mild-moderate, poor, sluggish, reduce, decrease, depress, impair, abnormal, below normal</a:t>
            </a:r>
          </a:p>
          <a:p>
            <a:r>
              <a:rPr lang="en-US" sz="1000" b="1" dirty="0">
                <a:solidFill>
                  <a:schemeClr val="tx1"/>
                </a:solidFill>
              </a:rPr>
              <a:t>55= normal, no abnormal,  preserved, good, satisfactory, excellent</a:t>
            </a:r>
          </a:p>
          <a:p>
            <a:r>
              <a:rPr lang="en-US" sz="1000" b="1" dirty="0">
                <a:solidFill>
                  <a:schemeClr val="tx1"/>
                </a:solidFill>
              </a:rPr>
              <a:t>70= hyperdynamic, hyperkinetic, vigorous</a:t>
            </a:r>
          </a:p>
          <a:p>
            <a:endParaRPr lang="en-US" sz="1000" b="1" dirty="0">
              <a:solidFill>
                <a:schemeClr val="tx1"/>
              </a:solidFill>
            </a:endParaRPr>
          </a:p>
        </p:txBody>
      </p:sp>
      <p:sp>
        <p:nvSpPr>
          <p:cNvPr id="42" name="Rectangle: Rounded Corners 41">
            <a:extLst>
              <a:ext uri="{FF2B5EF4-FFF2-40B4-BE49-F238E27FC236}">
                <a16:creationId xmlns:a16="http://schemas.microsoft.com/office/drawing/2014/main" id="{9F368C7C-1E3D-4F4F-8FBF-5F9D5571F991}"/>
              </a:ext>
            </a:extLst>
          </p:cNvPr>
          <p:cNvSpPr/>
          <p:nvPr/>
        </p:nvSpPr>
        <p:spPr>
          <a:xfrm>
            <a:off x="1344331" y="1316304"/>
            <a:ext cx="2514843" cy="4091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 EJECTION FRACTION</a:t>
            </a:r>
          </a:p>
        </p:txBody>
      </p:sp>
      <p:cxnSp>
        <p:nvCxnSpPr>
          <p:cNvPr id="13" name="Straight Connector 12">
            <a:extLst>
              <a:ext uri="{FF2B5EF4-FFF2-40B4-BE49-F238E27FC236}">
                <a16:creationId xmlns:a16="http://schemas.microsoft.com/office/drawing/2014/main" id="{A5E2E75B-8A0B-4168-8FA2-E5F1368587F4}"/>
              </a:ext>
            </a:extLst>
          </p:cNvPr>
          <p:cNvCxnSpPr/>
          <p:nvPr/>
        </p:nvCxnSpPr>
        <p:spPr>
          <a:xfrm flipH="1">
            <a:off x="657922" y="5121012"/>
            <a:ext cx="567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06F49F-A170-41F7-841A-4DB45979513A}"/>
              </a:ext>
            </a:extLst>
          </p:cNvPr>
          <p:cNvCxnSpPr/>
          <p:nvPr/>
        </p:nvCxnSpPr>
        <p:spPr>
          <a:xfrm flipV="1">
            <a:off x="657922" y="1520884"/>
            <a:ext cx="0" cy="3611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59CE06-3FB9-4F63-A991-2547B322E1BC}"/>
              </a:ext>
            </a:extLst>
          </p:cNvPr>
          <p:cNvCxnSpPr>
            <a:endCxn id="42" idx="1"/>
          </p:cNvCxnSpPr>
          <p:nvPr/>
        </p:nvCxnSpPr>
        <p:spPr>
          <a:xfrm flipV="1">
            <a:off x="657922" y="152088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1E2BC4-575F-438E-9CBE-C6CB90B7B571}"/>
              </a:ext>
            </a:extLst>
          </p:cNvPr>
          <p:cNvCxnSpPr/>
          <p:nvPr/>
        </p:nvCxnSpPr>
        <p:spPr>
          <a:xfrm flipV="1">
            <a:off x="10841060" y="233579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2D65C8-636F-4399-B551-FA0BCDB457A0}"/>
              </a:ext>
            </a:extLst>
          </p:cNvPr>
          <p:cNvCxnSpPr/>
          <p:nvPr/>
        </p:nvCxnSpPr>
        <p:spPr>
          <a:xfrm flipV="1">
            <a:off x="10858820" y="3211051"/>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2905C34-017D-4E12-AA0E-3172E6A99B03}"/>
              </a:ext>
            </a:extLst>
          </p:cNvPr>
          <p:cNvCxnSpPr/>
          <p:nvPr/>
        </p:nvCxnSpPr>
        <p:spPr>
          <a:xfrm flipV="1">
            <a:off x="10875189" y="429653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1EAD7A-4109-4CA2-ACCE-E126C9D33A50}"/>
              </a:ext>
            </a:extLst>
          </p:cNvPr>
          <p:cNvCxnSpPr>
            <a:cxnSpLocks/>
          </p:cNvCxnSpPr>
          <p:nvPr/>
        </p:nvCxnSpPr>
        <p:spPr>
          <a:xfrm>
            <a:off x="11527469" y="2335797"/>
            <a:ext cx="0" cy="3305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C7A8EBB-2409-4955-966F-44C7C41BEEFF}"/>
              </a:ext>
            </a:extLst>
          </p:cNvPr>
          <p:cNvCxnSpPr>
            <a:cxnSpLocks/>
          </p:cNvCxnSpPr>
          <p:nvPr/>
        </p:nvCxnSpPr>
        <p:spPr>
          <a:xfrm flipH="1" flipV="1">
            <a:off x="4147226" y="5633933"/>
            <a:ext cx="7380243"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5DBD69B-DD33-414F-A1F7-39032821A217}"/>
              </a:ext>
            </a:extLst>
          </p:cNvPr>
          <p:cNvSpPr/>
          <p:nvPr/>
        </p:nvSpPr>
        <p:spPr>
          <a:xfrm>
            <a:off x="1115135" y="5303278"/>
            <a:ext cx="3021614" cy="67556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FOR FINAL ASSIGNMENT OF EJECTION FRACTION: POINT&gt;BAND&gt;TEXT EF</a:t>
            </a:r>
          </a:p>
        </p:txBody>
      </p:sp>
      <p:sp>
        <p:nvSpPr>
          <p:cNvPr id="75" name="Oval 74">
            <a:extLst>
              <a:ext uri="{FF2B5EF4-FFF2-40B4-BE49-F238E27FC236}">
                <a16:creationId xmlns:a16="http://schemas.microsoft.com/office/drawing/2014/main" id="{B339B922-E184-4015-AB22-69E92344B341}"/>
              </a:ext>
            </a:extLst>
          </p:cNvPr>
          <p:cNvSpPr/>
          <p:nvPr/>
        </p:nvSpPr>
        <p:spPr>
          <a:xfrm>
            <a:off x="5930343" y="619070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32" name="Straight Connector 31">
            <a:extLst>
              <a:ext uri="{FF2B5EF4-FFF2-40B4-BE49-F238E27FC236}">
                <a16:creationId xmlns:a16="http://schemas.microsoft.com/office/drawing/2014/main" id="{1833F77C-2F45-4F6F-9913-7B33C99EBCCF}"/>
              </a:ext>
            </a:extLst>
          </p:cNvPr>
          <p:cNvCxnSpPr>
            <a:stCxn id="69" idx="2"/>
          </p:cNvCxnSpPr>
          <p:nvPr/>
        </p:nvCxnSpPr>
        <p:spPr>
          <a:xfrm>
            <a:off x="2625942" y="5978846"/>
            <a:ext cx="0" cy="36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73668F-1865-462A-80B0-2995EA1F15AA}"/>
              </a:ext>
            </a:extLst>
          </p:cNvPr>
          <p:cNvCxnSpPr>
            <a:cxnSpLocks/>
          </p:cNvCxnSpPr>
          <p:nvPr/>
        </p:nvCxnSpPr>
        <p:spPr>
          <a:xfrm>
            <a:off x="2625942" y="6343211"/>
            <a:ext cx="3304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7F2F56-F325-4CF0-9389-4F9346BC0B32}"/>
              </a:ext>
            </a:extLst>
          </p:cNvPr>
          <p:cNvCxnSpPr>
            <a:stCxn id="42" idx="0"/>
          </p:cNvCxnSpPr>
          <p:nvPr/>
        </p:nvCxnSpPr>
        <p:spPr>
          <a:xfrm flipH="1" flipV="1">
            <a:off x="2601752" y="782518"/>
            <a:ext cx="1" cy="53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C546E1-1E80-424D-82AB-5180F1774391}"/>
              </a:ext>
            </a:extLst>
          </p:cNvPr>
          <p:cNvCxnSpPr/>
          <p:nvPr/>
        </p:nvCxnSpPr>
        <p:spPr>
          <a:xfrm flipH="1">
            <a:off x="334537" y="782518"/>
            <a:ext cx="2267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66CECF-580C-4EAB-AE7C-970C107BE808}"/>
              </a:ext>
            </a:extLst>
          </p:cNvPr>
          <p:cNvCxnSpPr>
            <a:cxnSpLocks/>
          </p:cNvCxnSpPr>
          <p:nvPr/>
        </p:nvCxnSpPr>
        <p:spPr>
          <a:xfrm>
            <a:off x="334537" y="782518"/>
            <a:ext cx="0" cy="5842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B9D81C-D5D5-4816-BD22-92573D2457AE}"/>
              </a:ext>
            </a:extLst>
          </p:cNvPr>
          <p:cNvCxnSpPr>
            <a:cxnSpLocks/>
          </p:cNvCxnSpPr>
          <p:nvPr/>
        </p:nvCxnSpPr>
        <p:spPr>
          <a:xfrm>
            <a:off x="334537" y="6618778"/>
            <a:ext cx="6232632" cy="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C87B011-57B9-4342-BCDF-FDA4C020C828}"/>
              </a:ext>
            </a:extLst>
          </p:cNvPr>
          <p:cNvCxnSpPr>
            <a:cxnSpLocks/>
          </p:cNvCxnSpPr>
          <p:nvPr/>
        </p:nvCxnSpPr>
        <p:spPr>
          <a:xfrm flipV="1">
            <a:off x="6555751" y="6412083"/>
            <a:ext cx="0" cy="21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30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60504" y="2137079"/>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619522" y="3001657"/>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263189" y="4471556"/>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a:off x="6707980" y="2338057"/>
            <a:ext cx="1608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B05383A-E52A-40D8-B498-232460EF8F66}"/>
              </a:ext>
            </a:extLst>
          </p:cNvPr>
          <p:cNvSpPr txBox="1"/>
          <p:nvPr/>
        </p:nvSpPr>
        <p:spPr>
          <a:xfrm>
            <a:off x="5530224" y="1282632"/>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a:off x="6697257" y="4273306"/>
            <a:ext cx="1628653" cy="1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298766" y="3384691"/>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629261" y="4043172"/>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3F88F7-18C1-4E40-88E5-D25F921201A9}"/>
              </a:ext>
            </a:extLst>
          </p:cNvPr>
          <p:cNvCxnSpPr>
            <a:cxnSpLocks/>
          </p:cNvCxnSpPr>
          <p:nvPr/>
        </p:nvCxnSpPr>
        <p:spPr>
          <a:xfrm flipH="1" flipV="1">
            <a:off x="3881058" y="1530243"/>
            <a:ext cx="2049285" cy="2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8C11C5-12BA-4C2E-AC21-33B835513C73}"/>
              </a:ext>
            </a:extLst>
          </p:cNvPr>
          <p:cNvSpPr txBox="1"/>
          <p:nvPr/>
        </p:nvSpPr>
        <p:spPr>
          <a:xfrm>
            <a:off x="6303422" y="1681067"/>
            <a:ext cx="330495" cy="246221"/>
          </a:xfrm>
          <a:prstGeom prst="rect">
            <a:avLst/>
          </a:prstGeom>
          <a:noFill/>
        </p:spPr>
        <p:txBody>
          <a:bodyPr wrap="square" rtlCol="0">
            <a:spAutoFit/>
          </a:bodyPr>
          <a:lstStyle/>
          <a:p>
            <a:r>
              <a:rPr lang="en-US" sz="1000" b="1" dirty="0"/>
              <a:t>N</a:t>
            </a:r>
          </a:p>
        </p:txBody>
      </p:sp>
      <p:cxnSp>
        <p:nvCxnSpPr>
          <p:cNvPr id="38" name="Straight Arrow Connector 37">
            <a:extLst>
              <a:ext uri="{FF2B5EF4-FFF2-40B4-BE49-F238E27FC236}">
                <a16:creationId xmlns:a16="http://schemas.microsoft.com/office/drawing/2014/main" id="{250DF551-B3AA-4997-B471-C4A7403609B8}"/>
              </a:ext>
            </a:extLst>
          </p:cNvPr>
          <p:cNvCxnSpPr>
            <a:cxnSpLocks/>
          </p:cNvCxnSpPr>
          <p:nvPr/>
        </p:nvCxnSpPr>
        <p:spPr>
          <a:xfrm>
            <a:off x="6707980" y="3204851"/>
            <a:ext cx="1617930" cy="1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5F115E5-F62B-4200-B2E7-E2B7E5B850D2}"/>
              </a:ext>
            </a:extLst>
          </p:cNvPr>
          <p:cNvSpPr/>
          <p:nvPr/>
        </p:nvSpPr>
        <p:spPr>
          <a:xfrm>
            <a:off x="8326247" y="2153304"/>
            <a:ext cx="2514813" cy="44267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a:t>
            </a:r>
          </a:p>
        </p:txBody>
      </p:sp>
      <p:sp>
        <p:nvSpPr>
          <p:cNvPr id="40" name="Rectangle: Rounded Corners 39">
            <a:extLst>
              <a:ext uri="{FF2B5EF4-FFF2-40B4-BE49-F238E27FC236}">
                <a16:creationId xmlns:a16="http://schemas.microsoft.com/office/drawing/2014/main" id="{23188943-C850-45D4-B3C8-BD6625FDA654}"/>
              </a:ext>
            </a:extLst>
          </p:cNvPr>
          <p:cNvSpPr/>
          <p:nvPr/>
        </p:nvSpPr>
        <p:spPr>
          <a:xfrm>
            <a:off x="8341115" y="3030584"/>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II</a:t>
            </a:r>
          </a:p>
        </p:txBody>
      </p:sp>
      <p:sp>
        <p:nvSpPr>
          <p:cNvPr id="42" name="Rectangle: Rounded Corners 41">
            <a:extLst>
              <a:ext uri="{FF2B5EF4-FFF2-40B4-BE49-F238E27FC236}">
                <a16:creationId xmlns:a16="http://schemas.microsoft.com/office/drawing/2014/main" id="{9F368C7C-1E3D-4F4F-8FBF-5F9D5571F991}"/>
              </a:ext>
            </a:extLst>
          </p:cNvPr>
          <p:cNvSpPr/>
          <p:nvPr/>
        </p:nvSpPr>
        <p:spPr>
          <a:xfrm>
            <a:off x="1344331" y="1316304"/>
            <a:ext cx="2514843" cy="4091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NORMAL DIASTOLIC FUNCTION</a:t>
            </a:r>
          </a:p>
        </p:txBody>
      </p:sp>
      <p:cxnSp>
        <p:nvCxnSpPr>
          <p:cNvPr id="13" name="Straight Connector 12">
            <a:extLst>
              <a:ext uri="{FF2B5EF4-FFF2-40B4-BE49-F238E27FC236}">
                <a16:creationId xmlns:a16="http://schemas.microsoft.com/office/drawing/2014/main" id="{A5E2E75B-8A0B-4168-8FA2-E5F1368587F4}"/>
              </a:ext>
            </a:extLst>
          </p:cNvPr>
          <p:cNvCxnSpPr/>
          <p:nvPr/>
        </p:nvCxnSpPr>
        <p:spPr>
          <a:xfrm flipH="1">
            <a:off x="657922" y="5121012"/>
            <a:ext cx="567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06F49F-A170-41F7-841A-4DB45979513A}"/>
              </a:ext>
            </a:extLst>
          </p:cNvPr>
          <p:cNvCxnSpPr/>
          <p:nvPr/>
        </p:nvCxnSpPr>
        <p:spPr>
          <a:xfrm flipV="1">
            <a:off x="657922" y="1520884"/>
            <a:ext cx="0" cy="3611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59CE06-3FB9-4F63-A991-2547B322E1BC}"/>
              </a:ext>
            </a:extLst>
          </p:cNvPr>
          <p:cNvCxnSpPr>
            <a:endCxn id="42" idx="1"/>
          </p:cNvCxnSpPr>
          <p:nvPr/>
        </p:nvCxnSpPr>
        <p:spPr>
          <a:xfrm flipV="1">
            <a:off x="657922" y="152088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1E2BC4-575F-438E-9CBE-C6CB90B7B571}"/>
              </a:ext>
            </a:extLst>
          </p:cNvPr>
          <p:cNvCxnSpPr>
            <a:cxnSpLocks/>
          </p:cNvCxnSpPr>
          <p:nvPr/>
        </p:nvCxnSpPr>
        <p:spPr>
          <a:xfrm flipV="1">
            <a:off x="10841060" y="233579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2D65C8-636F-4399-B551-FA0BCDB457A0}"/>
              </a:ext>
            </a:extLst>
          </p:cNvPr>
          <p:cNvCxnSpPr/>
          <p:nvPr/>
        </p:nvCxnSpPr>
        <p:spPr>
          <a:xfrm flipV="1">
            <a:off x="10858820" y="3211051"/>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1EAD7A-4109-4CA2-ACCE-E126C9D33A50}"/>
              </a:ext>
            </a:extLst>
          </p:cNvPr>
          <p:cNvCxnSpPr>
            <a:cxnSpLocks/>
          </p:cNvCxnSpPr>
          <p:nvPr/>
        </p:nvCxnSpPr>
        <p:spPr>
          <a:xfrm>
            <a:off x="11527469" y="2335797"/>
            <a:ext cx="0" cy="3305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C7A8EBB-2409-4955-966F-44C7C41BEEFF}"/>
              </a:ext>
            </a:extLst>
          </p:cNvPr>
          <p:cNvCxnSpPr>
            <a:cxnSpLocks/>
          </p:cNvCxnSpPr>
          <p:nvPr/>
        </p:nvCxnSpPr>
        <p:spPr>
          <a:xfrm flipH="1" flipV="1">
            <a:off x="4147226" y="5633933"/>
            <a:ext cx="7380243"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5DBD69B-DD33-414F-A1F7-39032821A217}"/>
              </a:ext>
            </a:extLst>
          </p:cNvPr>
          <p:cNvSpPr/>
          <p:nvPr/>
        </p:nvSpPr>
        <p:spPr>
          <a:xfrm>
            <a:off x="1115135" y="5303278"/>
            <a:ext cx="3021614" cy="67556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FOR ASSIGNMENT OF DIASTOLIC FUNCTION </a:t>
            </a:r>
            <a:r>
              <a:rPr lang="en-US" sz="1000" b="1">
                <a:solidFill>
                  <a:schemeClr val="tx1"/>
                </a:solidFill>
              </a:rPr>
              <a:t>: GRADE </a:t>
            </a:r>
            <a:r>
              <a:rPr lang="en-US" sz="1000" b="1" dirty="0">
                <a:solidFill>
                  <a:schemeClr val="tx1"/>
                </a:solidFill>
              </a:rPr>
              <a:t>III GRADE II &gt; GRADE </a:t>
            </a:r>
            <a:r>
              <a:rPr lang="en-US" sz="1000" b="1">
                <a:solidFill>
                  <a:schemeClr val="tx1"/>
                </a:solidFill>
              </a:rPr>
              <a:t>I &gt; NORMAL </a:t>
            </a:r>
            <a:endParaRPr lang="en-US" sz="1000" b="1" dirty="0">
              <a:solidFill>
                <a:schemeClr val="tx1"/>
              </a:solidFill>
            </a:endParaRPr>
          </a:p>
        </p:txBody>
      </p:sp>
      <p:sp>
        <p:nvSpPr>
          <p:cNvPr id="75" name="Oval 74">
            <a:extLst>
              <a:ext uri="{FF2B5EF4-FFF2-40B4-BE49-F238E27FC236}">
                <a16:creationId xmlns:a16="http://schemas.microsoft.com/office/drawing/2014/main" id="{B339B922-E184-4015-AB22-69E92344B341}"/>
              </a:ext>
            </a:extLst>
          </p:cNvPr>
          <p:cNvSpPr/>
          <p:nvPr/>
        </p:nvSpPr>
        <p:spPr>
          <a:xfrm>
            <a:off x="5930343" y="619070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32" name="Straight Connector 31">
            <a:extLst>
              <a:ext uri="{FF2B5EF4-FFF2-40B4-BE49-F238E27FC236}">
                <a16:creationId xmlns:a16="http://schemas.microsoft.com/office/drawing/2014/main" id="{1833F77C-2F45-4F6F-9913-7B33C99EBCCF}"/>
              </a:ext>
            </a:extLst>
          </p:cNvPr>
          <p:cNvCxnSpPr>
            <a:stCxn id="69" idx="2"/>
          </p:cNvCxnSpPr>
          <p:nvPr/>
        </p:nvCxnSpPr>
        <p:spPr>
          <a:xfrm>
            <a:off x="2625942" y="5978846"/>
            <a:ext cx="0" cy="36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73668F-1865-462A-80B0-2995EA1F15AA}"/>
              </a:ext>
            </a:extLst>
          </p:cNvPr>
          <p:cNvCxnSpPr>
            <a:cxnSpLocks/>
          </p:cNvCxnSpPr>
          <p:nvPr/>
        </p:nvCxnSpPr>
        <p:spPr>
          <a:xfrm>
            <a:off x="2625942" y="6343211"/>
            <a:ext cx="3304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7F2F56-F325-4CF0-9389-4F9346BC0B32}"/>
              </a:ext>
            </a:extLst>
          </p:cNvPr>
          <p:cNvCxnSpPr>
            <a:stCxn id="42" idx="0"/>
          </p:cNvCxnSpPr>
          <p:nvPr/>
        </p:nvCxnSpPr>
        <p:spPr>
          <a:xfrm flipH="1" flipV="1">
            <a:off x="2601752" y="782518"/>
            <a:ext cx="1" cy="53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C546E1-1E80-424D-82AB-5180F1774391}"/>
              </a:ext>
            </a:extLst>
          </p:cNvPr>
          <p:cNvCxnSpPr/>
          <p:nvPr/>
        </p:nvCxnSpPr>
        <p:spPr>
          <a:xfrm flipH="1">
            <a:off x="334537" y="782518"/>
            <a:ext cx="2267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66CECF-580C-4EAB-AE7C-970C107BE808}"/>
              </a:ext>
            </a:extLst>
          </p:cNvPr>
          <p:cNvCxnSpPr>
            <a:cxnSpLocks/>
          </p:cNvCxnSpPr>
          <p:nvPr/>
        </p:nvCxnSpPr>
        <p:spPr>
          <a:xfrm>
            <a:off x="334537" y="782518"/>
            <a:ext cx="0" cy="5842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B9D81C-D5D5-4816-BD22-92573D2457AE}"/>
              </a:ext>
            </a:extLst>
          </p:cNvPr>
          <p:cNvCxnSpPr>
            <a:cxnSpLocks/>
          </p:cNvCxnSpPr>
          <p:nvPr/>
        </p:nvCxnSpPr>
        <p:spPr>
          <a:xfrm>
            <a:off x="334537" y="6618778"/>
            <a:ext cx="6232632" cy="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C87B011-57B9-4342-BCDF-FDA4C020C828}"/>
              </a:ext>
            </a:extLst>
          </p:cNvPr>
          <p:cNvCxnSpPr>
            <a:cxnSpLocks/>
          </p:cNvCxnSpPr>
          <p:nvPr/>
        </p:nvCxnSpPr>
        <p:spPr>
          <a:xfrm flipV="1">
            <a:off x="6555751" y="6412083"/>
            <a:ext cx="0" cy="21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1096F5A-659F-4C6A-A8A3-AFD191DB2326}"/>
              </a:ext>
            </a:extLst>
          </p:cNvPr>
          <p:cNvSpPr/>
          <p:nvPr/>
        </p:nvSpPr>
        <p:spPr>
          <a:xfrm>
            <a:off x="8316678" y="4087757"/>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III</a:t>
            </a:r>
          </a:p>
        </p:txBody>
      </p:sp>
      <p:cxnSp>
        <p:nvCxnSpPr>
          <p:cNvPr id="55" name="Straight Arrow Connector 54">
            <a:extLst>
              <a:ext uri="{FF2B5EF4-FFF2-40B4-BE49-F238E27FC236}">
                <a16:creationId xmlns:a16="http://schemas.microsoft.com/office/drawing/2014/main" id="{747CC354-4CE3-4C7E-9B2F-645F10E6AFA7}"/>
              </a:ext>
            </a:extLst>
          </p:cNvPr>
          <p:cNvCxnSpPr/>
          <p:nvPr/>
        </p:nvCxnSpPr>
        <p:spPr>
          <a:xfrm flipV="1">
            <a:off x="10853869" y="425266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CCD98A-AFE0-494B-9CF2-956B77A24CFD}"/>
              </a:ext>
            </a:extLst>
          </p:cNvPr>
          <p:cNvSpPr/>
          <p:nvPr/>
        </p:nvSpPr>
        <p:spPr>
          <a:xfrm>
            <a:off x="8518664" y="5738644"/>
            <a:ext cx="3021614" cy="861774"/>
          </a:xfrm>
          <a:prstGeom prst="rect">
            <a:avLst/>
          </a:prstGeom>
        </p:spPr>
        <p:txBody>
          <a:bodyPr wrap="square">
            <a:spAutoFit/>
          </a:bodyPr>
          <a:lstStyle/>
          <a:p>
            <a:r>
              <a:rPr lang="en-US" sz="1000" b="1" dirty="0"/>
              <a:t>NOTATIONS:-</a:t>
            </a:r>
          </a:p>
          <a:p>
            <a:r>
              <a:rPr lang="en-US" sz="1000" dirty="0"/>
              <a:t>1= Phrase ‘Normal Diastolic function’ present?</a:t>
            </a:r>
          </a:p>
          <a:p>
            <a:r>
              <a:rPr lang="en-US" sz="1000" dirty="0"/>
              <a:t>2= Keyword ‘Grade I’ present?</a:t>
            </a:r>
          </a:p>
          <a:p>
            <a:r>
              <a:rPr lang="en-US" sz="1000" dirty="0"/>
              <a:t>3=Keyword ‘Grade II’ present?</a:t>
            </a:r>
          </a:p>
          <a:p>
            <a:r>
              <a:rPr lang="en-US" sz="1000" dirty="0"/>
              <a:t>4=Keyword ‘Grade III’ present?</a:t>
            </a:r>
          </a:p>
        </p:txBody>
      </p:sp>
    </p:spTree>
    <p:extLst>
      <p:ext uri="{BB962C8B-B14F-4D97-AF65-F5344CB8AC3E}">
        <p14:creationId xmlns:p14="http://schemas.microsoft.com/office/powerpoint/2010/main" val="292052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861</Words>
  <Application>Microsoft Office PowerPoint</Application>
  <PresentationFormat>Widescreen</PresentationFormat>
  <Paragraphs>158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Bose, Budhaditya</dc:creator>
  <cp:lastModifiedBy>Bose, Budhaditya</cp:lastModifiedBy>
  <cp:revision>55</cp:revision>
  <dcterms:created xsi:type="dcterms:W3CDTF">2022-01-24T19:46:18Z</dcterms:created>
  <dcterms:modified xsi:type="dcterms:W3CDTF">2024-02-06T01:45:21Z</dcterms:modified>
</cp:coreProperties>
</file>