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7" r:id="rId3"/>
    <p:sldId id="258" r:id="rId4"/>
    <p:sldId id="264" r:id="rId5"/>
    <p:sldId id="265" r:id="rId6"/>
    <p:sldId id="275" r:id="rId7"/>
    <p:sldId id="260" r:id="rId8"/>
    <p:sldId id="261" r:id="rId9"/>
    <p:sldId id="272" r:id="rId10"/>
    <p:sldId id="273" r:id="rId11"/>
    <p:sldId id="274" r:id="rId12"/>
    <p:sldId id="266" r:id="rId13"/>
    <p:sldId id="268" r:id="rId14"/>
    <p:sldId id="269" r:id="rId15"/>
    <p:sldId id="271" r:id="rId16"/>
    <p:sldId id="262" r:id="rId17"/>
    <p:sldId id="270"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9A13D6-CDDE-41B0-9C27-3BA7498FCE84}" type="datetimeFigureOut">
              <a:rPr lang="en-AE" smtClean="0"/>
              <a:t>21/07/2022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6C6E640-1F45-4D36-A195-102B2B2D568E}" type="slidenum">
              <a:rPr lang="en-AE" smtClean="0"/>
              <a:t>‹#›</a:t>
            </a:fld>
            <a:endParaRPr lang="en-AE"/>
          </a:p>
        </p:txBody>
      </p:sp>
    </p:spTree>
    <p:extLst>
      <p:ext uri="{BB962C8B-B14F-4D97-AF65-F5344CB8AC3E}">
        <p14:creationId xmlns:p14="http://schemas.microsoft.com/office/powerpoint/2010/main" val="3485581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9A13D6-CDDE-41B0-9C27-3BA7498FCE84}" type="datetimeFigureOut">
              <a:rPr lang="en-AE" smtClean="0"/>
              <a:t>21/07/2022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6C6E640-1F45-4D36-A195-102B2B2D568E}" type="slidenum">
              <a:rPr lang="en-AE" smtClean="0"/>
              <a:t>‹#›</a:t>
            </a:fld>
            <a:endParaRPr lang="en-AE"/>
          </a:p>
        </p:txBody>
      </p:sp>
    </p:spTree>
    <p:extLst>
      <p:ext uri="{BB962C8B-B14F-4D97-AF65-F5344CB8AC3E}">
        <p14:creationId xmlns:p14="http://schemas.microsoft.com/office/powerpoint/2010/main" val="119642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9A13D6-CDDE-41B0-9C27-3BA7498FCE84}" type="datetimeFigureOut">
              <a:rPr lang="en-AE" smtClean="0"/>
              <a:t>21/07/2022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6C6E640-1F45-4D36-A195-102B2B2D568E}" type="slidenum">
              <a:rPr lang="en-AE" smtClean="0"/>
              <a:t>‹#›</a:t>
            </a:fld>
            <a:endParaRPr lang="en-A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45902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9A13D6-CDDE-41B0-9C27-3BA7498FCE84}" type="datetimeFigureOut">
              <a:rPr lang="en-AE" smtClean="0"/>
              <a:t>21/07/2022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6C6E640-1F45-4D36-A195-102B2B2D568E}" type="slidenum">
              <a:rPr lang="en-AE" smtClean="0"/>
              <a:t>‹#›</a:t>
            </a:fld>
            <a:endParaRPr lang="en-AE"/>
          </a:p>
        </p:txBody>
      </p:sp>
    </p:spTree>
    <p:extLst>
      <p:ext uri="{BB962C8B-B14F-4D97-AF65-F5344CB8AC3E}">
        <p14:creationId xmlns:p14="http://schemas.microsoft.com/office/powerpoint/2010/main" val="4025301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9A13D6-CDDE-41B0-9C27-3BA7498FCE84}" type="datetimeFigureOut">
              <a:rPr lang="en-AE" smtClean="0"/>
              <a:t>21/07/2022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6C6E640-1F45-4D36-A195-102B2B2D568E}" type="slidenum">
              <a:rPr lang="en-AE" smtClean="0"/>
              <a:t>‹#›</a:t>
            </a:fld>
            <a:endParaRPr lang="en-A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3903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9A13D6-CDDE-41B0-9C27-3BA7498FCE84}" type="datetimeFigureOut">
              <a:rPr lang="en-AE" smtClean="0"/>
              <a:t>21/07/2022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6C6E640-1F45-4D36-A195-102B2B2D568E}" type="slidenum">
              <a:rPr lang="en-AE" smtClean="0"/>
              <a:t>‹#›</a:t>
            </a:fld>
            <a:endParaRPr lang="en-AE"/>
          </a:p>
        </p:txBody>
      </p:sp>
    </p:spTree>
    <p:extLst>
      <p:ext uri="{BB962C8B-B14F-4D97-AF65-F5344CB8AC3E}">
        <p14:creationId xmlns:p14="http://schemas.microsoft.com/office/powerpoint/2010/main" val="1041875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A13D6-CDDE-41B0-9C27-3BA7498FCE84}" type="datetimeFigureOut">
              <a:rPr lang="en-AE" smtClean="0"/>
              <a:t>21/07/2022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6C6E640-1F45-4D36-A195-102B2B2D568E}" type="slidenum">
              <a:rPr lang="en-AE" smtClean="0"/>
              <a:t>‹#›</a:t>
            </a:fld>
            <a:endParaRPr lang="en-AE"/>
          </a:p>
        </p:txBody>
      </p:sp>
    </p:spTree>
    <p:extLst>
      <p:ext uri="{BB962C8B-B14F-4D97-AF65-F5344CB8AC3E}">
        <p14:creationId xmlns:p14="http://schemas.microsoft.com/office/powerpoint/2010/main" val="2954334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A13D6-CDDE-41B0-9C27-3BA7498FCE84}" type="datetimeFigureOut">
              <a:rPr lang="en-AE" smtClean="0"/>
              <a:t>21/07/2022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6C6E640-1F45-4D36-A195-102B2B2D568E}" type="slidenum">
              <a:rPr lang="en-AE" smtClean="0"/>
              <a:t>‹#›</a:t>
            </a:fld>
            <a:endParaRPr lang="en-AE"/>
          </a:p>
        </p:txBody>
      </p:sp>
    </p:spTree>
    <p:extLst>
      <p:ext uri="{BB962C8B-B14F-4D97-AF65-F5344CB8AC3E}">
        <p14:creationId xmlns:p14="http://schemas.microsoft.com/office/powerpoint/2010/main" val="1511269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A13D6-CDDE-41B0-9C27-3BA7498FCE84}" type="datetimeFigureOut">
              <a:rPr lang="en-AE" smtClean="0"/>
              <a:t>21/07/2022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6C6E640-1F45-4D36-A195-102B2B2D568E}" type="slidenum">
              <a:rPr lang="en-AE" smtClean="0"/>
              <a:t>‹#›</a:t>
            </a:fld>
            <a:endParaRPr lang="en-AE"/>
          </a:p>
        </p:txBody>
      </p:sp>
    </p:spTree>
    <p:extLst>
      <p:ext uri="{BB962C8B-B14F-4D97-AF65-F5344CB8AC3E}">
        <p14:creationId xmlns:p14="http://schemas.microsoft.com/office/powerpoint/2010/main" val="1064688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9A13D6-CDDE-41B0-9C27-3BA7498FCE84}" type="datetimeFigureOut">
              <a:rPr lang="en-AE" smtClean="0"/>
              <a:t>21/07/2022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06C6E640-1F45-4D36-A195-102B2B2D568E}" type="slidenum">
              <a:rPr lang="en-AE" smtClean="0"/>
              <a:t>‹#›</a:t>
            </a:fld>
            <a:endParaRPr lang="en-AE"/>
          </a:p>
        </p:txBody>
      </p:sp>
    </p:spTree>
    <p:extLst>
      <p:ext uri="{BB962C8B-B14F-4D97-AF65-F5344CB8AC3E}">
        <p14:creationId xmlns:p14="http://schemas.microsoft.com/office/powerpoint/2010/main" val="267933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9A13D6-CDDE-41B0-9C27-3BA7498FCE84}" type="datetimeFigureOut">
              <a:rPr lang="en-AE" smtClean="0"/>
              <a:t>21/07/2022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06C6E640-1F45-4D36-A195-102B2B2D568E}" type="slidenum">
              <a:rPr lang="en-AE" smtClean="0"/>
              <a:t>‹#›</a:t>
            </a:fld>
            <a:endParaRPr lang="en-AE"/>
          </a:p>
        </p:txBody>
      </p:sp>
    </p:spTree>
    <p:extLst>
      <p:ext uri="{BB962C8B-B14F-4D97-AF65-F5344CB8AC3E}">
        <p14:creationId xmlns:p14="http://schemas.microsoft.com/office/powerpoint/2010/main" val="146893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9A13D6-CDDE-41B0-9C27-3BA7498FCE84}" type="datetimeFigureOut">
              <a:rPr lang="en-AE" smtClean="0"/>
              <a:t>21/07/2022</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06C6E640-1F45-4D36-A195-102B2B2D568E}" type="slidenum">
              <a:rPr lang="en-AE" smtClean="0"/>
              <a:t>‹#›</a:t>
            </a:fld>
            <a:endParaRPr lang="en-AE"/>
          </a:p>
        </p:txBody>
      </p:sp>
    </p:spTree>
    <p:extLst>
      <p:ext uri="{BB962C8B-B14F-4D97-AF65-F5344CB8AC3E}">
        <p14:creationId xmlns:p14="http://schemas.microsoft.com/office/powerpoint/2010/main" val="232098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9A13D6-CDDE-41B0-9C27-3BA7498FCE84}" type="datetimeFigureOut">
              <a:rPr lang="en-AE" smtClean="0"/>
              <a:t>21/07/2022</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06C6E640-1F45-4D36-A195-102B2B2D568E}" type="slidenum">
              <a:rPr lang="en-AE" smtClean="0"/>
              <a:t>‹#›</a:t>
            </a:fld>
            <a:endParaRPr lang="en-AE"/>
          </a:p>
        </p:txBody>
      </p:sp>
    </p:spTree>
    <p:extLst>
      <p:ext uri="{BB962C8B-B14F-4D97-AF65-F5344CB8AC3E}">
        <p14:creationId xmlns:p14="http://schemas.microsoft.com/office/powerpoint/2010/main" val="383473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9A13D6-CDDE-41B0-9C27-3BA7498FCE84}" type="datetimeFigureOut">
              <a:rPr lang="en-AE" smtClean="0"/>
              <a:t>21/07/2022</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06C6E640-1F45-4D36-A195-102B2B2D568E}" type="slidenum">
              <a:rPr lang="en-AE" smtClean="0"/>
              <a:t>‹#›</a:t>
            </a:fld>
            <a:endParaRPr lang="en-AE"/>
          </a:p>
        </p:txBody>
      </p:sp>
    </p:spTree>
    <p:extLst>
      <p:ext uri="{BB962C8B-B14F-4D97-AF65-F5344CB8AC3E}">
        <p14:creationId xmlns:p14="http://schemas.microsoft.com/office/powerpoint/2010/main" val="104890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A13D6-CDDE-41B0-9C27-3BA7498FCE84}" type="datetimeFigureOut">
              <a:rPr lang="en-AE" smtClean="0"/>
              <a:t>21/07/2022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06C6E640-1F45-4D36-A195-102B2B2D568E}" type="slidenum">
              <a:rPr lang="en-AE" smtClean="0"/>
              <a:t>‹#›</a:t>
            </a:fld>
            <a:endParaRPr lang="en-AE"/>
          </a:p>
        </p:txBody>
      </p:sp>
    </p:spTree>
    <p:extLst>
      <p:ext uri="{BB962C8B-B14F-4D97-AF65-F5344CB8AC3E}">
        <p14:creationId xmlns:p14="http://schemas.microsoft.com/office/powerpoint/2010/main" val="4020087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9A13D6-CDDE-41B0-9C27-3BA7498FCE84}" type="datetimeFigureOut">
              <a:rPr lang="en-AE" smtClean="0"/>
              <a:t>21/07/2022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06C6E640-1F45-4D36-A195-102B2B2D568E}" type="slidenum">
              <a:rPr lang="en-AE" smtClean="0"/>
              <a:t>‹#›</a:t>
            </a:fld>
            <a:endParaRPr lang="en-AE"/>
          </a:p>
        </p:txBody>
      </p:sp>
    </p:spTree>
    <p:extLst>
      <p:ext uri="{BB962C8B-B14F-4D97-AF65-F5344CB8AC3E}">
        <p14:creationId xmlns:p14="http://schemas.microsoft.com/office/powerpoint/2010/main" val="105701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9A13D6-CDDE-41B0-9C27-3BA7498FCE84}" type="datetimeFigureOut">
              <a:rPr lang="en-AE" smtClean="0"/>
              <a:t>21/07/2022</a:t>
            </a:fld>
            <a:endParaRPr lang="en-A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C6E640-1F45-4D36-A195-102B2B2D568E}" type="slidenum">
              <a:rPr lang="en-AE" smtClean="0"/>
              <a:t>‹#›</a:t>
            </a:fld>
            <a:endParaRPr lang="en-AE"/>
          </a:p>
        </p:txBody>
      </p:sp>
    </p:spTree>
    <p:extLst>
      <p:ext uri="{BB962C8B-B14F-4D97-AF65-F5344CB8AC3E}">
        <p14:creationId xmlns:p14="http://schemas.microsoft.com/office/powerpoint/2010/main" val="323237600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registration.ap.gov.in/" TargetMode="External"/><Relationship Id="rId2" Type="http://schemas.openxmlformats.org/officeDocument/2006/relationships/hyperlink" Target="http://www.igrs.ap.gov.i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7FD9-883B-3434-8C21-03C05B301476}"/>
              </a:ext>
            </a:extLst>
          </p:cNvPr>
          <p:cNvSpPr>
            <a:spLocks noGrp="1"/>
          </p:cNvSpPr>
          <p:nvPr>
            <p:ph type="ctrTitle"/>
          </p:nvPr>
        </p:nvSpPr>
        <p:spPr>
          <a:xfrm>
            <a:off x="690282" y="2404534"/>
            <a:ext cx="9081247" cy="1646302"/>
          </a:xfrm>
        </p:spPr>
        <p:txBody>
          <a:bodyPr>
            <a:normAutofit/>
          </a:bodyPr>
          <a:lstStyle/>
          <a:p>
            <a:pPr algn="ctr">
              <a:lnSpc>
                <a:spcPct val="107000"/>
              </a:lnSpc>
              <a:spcAft>
                <a:spcPts val="800"/>
              </a:spcAft>
            </a:pPr>
            <a:r>
              <a:rPr lang="en-AE" sz="2800" b="1" dirty="0">
                <a:effectLst/>
                <a:latin typeface="Calibri" panose="020F0502020204030204" pitchFamily="34" charset="0"/>
                <a:ea typeface="Calibri" panose="020F0502020204030204" pitchFamily="34" charset="0"/>
                <a:cs typeface="Times New Roman" panose="02020603050405020304" pitchFamily="18" charset="0"/>
              </a:rPr>
              <a:t>Computer-Aided Administration of Registration Department</a:t>
            </a:r>
            <a:br>
              <a:rPr lang="en-AE" sz="1800" dirty="0">
                <a:effectLst/>
                <a:latin typeface="Calibri" panose="020F0502020204030204" pitchFamily="34" charset="0"/>
                <a:ea typeface="Calibri" panose="020F0502020204030204" pitchFamily="34" charset="0"/>
                <a:cs typeface="Times New Roman" panose="02020603050405020304" pitchFamily="18" charset="0"/>
              </a:rPr>
            </a:br>
            <a:r>
              <a:rPr lang="en-AE" sz="2200" b="1" dirty="0">
                <a:effectLst/>
                <a:latin typeface="Calibri" panose="020F0502020204030204" pitchFamily="34" charset="0"/>
                <a:ea typeface="Calibri" panose="020F0502020204030204" pitchFamily="34" charset="0"/>
                <a:cs typeface="Times New Roman" panose="02020603050405020304" pitchFamily="18" charset="0"/>
              </a:rPr>
              <a:t>(CARD)</a:t>
            </a:r>
            <a:br>
              <a:rPr lang="en-AE" sz="2200" dirty="0">
                <a:effectLst/>
                <a:latin typeface="Calibri" panose="020F0502020204030204" pitchFamily="34" charset="0"/>
                <a:ea typeface="Calibri" panose="020F0502020204030204" pitchFamily="34" charset="0"/>
                <a:cs typeface="Times New Roman" panose="02020603050405020304" pitchFamily="18" charset="0"/>
              </a:rPr>
            </a:br>
            <a:endParaRPr lang="en-AE" sz="2200" dirty="0"/>
          </a:p>
        </p:txBody>
      </p:sp>
      <p:sp>
        <p:nvSpPr>
          <p:cNvPr id="3" name="Subtitle 2">
            <a:extLst>
              <a:ext uri="{FF2B5EF4-FFF2-40B4-BE49-F238E27FC236}">
                <a16:creationId xmlns:a16="http://schemas.microsoft.com/office/drawing/2014/main" id="{96A51C82-1066-21F1-EBE4-2C8C426965A6}"/>
              </a:ext>
            </a:extLst>
          </p:cNvPr>
          <p:cNvSpPr>
            <a:spLocks noGrp="1"/>
          </p:cNvSpPr>
          <p:nvPr>
            <p:ph type="subTitle" idx="1"/>
          </p:nvPr>
        </p:nvSpPr>
        <p:spPr>
          <a:xfrm>
            <a:off x="816784" y="3934295"/>
            <a:ext cx="7766936" cy="1096899"/>
          </a:xfrm>
        </p:spPr>
        <p:txBody>
          <a:bodyPr>
            <a:normAutofit lnSpcReduction="10000"/>
          </a:bodyPr>
          <a:lstStyle/>
          <a:p>
            <a:pPr algn="l"/>
            <a:r>
              <a:rPr lang="en-US" b="1" dirty="0">
                <a:solidFill>
                  <a:schemeClr val="tx1">
                    <a:lumMod val="95000"/>
                    <a:lumOff val="5000"/>
                  </a:schemeClr>
                </a:solidFill>
              </a:rPr>
              <a:t>PRESENTED BY:</a:t>
            </a:r>
          </a:p>
          <a:p>
            <a:pPr algn="l"/>
            <a:r>
              <a:rPr lang="en-US" b="1" dirty="0">
                <a:solidFill>
                  <a:schemeClr val="tx1">
                    <a:lumMod val="95000"/>
                    <a:lumOff val="5000"/>
                  </a:schemeClr>
                </a:solidFill>
              </a:rPr>
              <a:t>RAJAT BUDHATHOKI                                                                                 </a:t>
            </a:r>
          </a:p>
          <a:p>
            <a:pPr algn="l"/>
            <a:r>
              <a:rPr lang="en-US" b="1" dirty="0">
                <a:solidFill>
                  <a:schemeClr val="tx1">
                    <a:lumMod val="95000"/>
                    <a:lumOff val="5000"/>
                  </a:schemeClr>
                </a:solidFill>
              </a:rPr>
              <a:t>20820/075</a:t>
            </a:r>
          </a:p>
          <a:p>
            <a:pPr algn="l"/>
            <a:endParaRPr lang="en-AE" sz="1400" dirty="0"/>
          </a:p>
        </p:txBody>
      </p:sp>
    </p:spTree>
    <p:extLst>
      <p:ext uri="{BB962C8B-B14F-4D97-AF65-F5344CB8AC3E}">
        <p14:creationId xmlns:p14="http://schemas.microsoft.com/office/powerpoint/2010/main" val="405914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68D1-380F-A75F-151E-3124684495A8}"/>
              </a:ext>
            </a:extLst>
          </p:cNvPr>
          <p:cNvSpPr>
            <a:spLocks noGrp="1"/>
          </p:cNvSpPr>
          <p:nvPr>
            <p:ph type="title"/>
          </p:nvPr>
        </p:nvSpPr>
        <p:spPr/>
        <p:txBody>
          <a:bodyPr/>
          <a:lstStyle/>
          <a:p>
            <a:r>
              <a:rPr lang="en-US" dirty="0"/>
              <a:t>Implementation Strategies:</a:t>
            </a:r>
            <a:endParaRPr lang="en-AE" dirty="0"/>
          </a:p>
        </p:txBody>
      </p:sp>
      <p:sp>
        <p:nvSpPr>
          <p:cNvPr id="3" name="Content Placeholder 2">
            <a:extLst>
              <a:ext uri="{FF2B5EF4-FFF2-40B4-BE49-F238E27FC236}">
                <a16:creationId xmlns:a16="http://schemas.microsoft.com/office/drawing/2014/main" id="{31AFEE3F-3BA1-581A-38D6-EF0CD3FAF833}"/>
              </a:ext>
            </a:extLst>
          </p:cNvPr>
          <p:cNvSpPr>
            <a:spLocks noGrp="1"/>
          </p:cNvSpPr>
          <p:nvPr>
            <p:ph idx="1"/>
          </p:nvPr>
        </p:nvSpPr>
        <p:spPr>
          <a:xfrm>
            <a:off x="677334" y="2160494"/>
            <a:ext cx="8596668" cy="3880868"/>
          </a:xfrm>
        </p:spPr>
        <p:txBody>
          <a:bodyPr/>
          <a:lstStyle/>
          <a:p>
            <a:pPr>
              <a:buFont typeface="Wingdings" panose="05000000000000000000" pitchFamily="2" charset="2"/>
              <a:buChar char="Ø"/>
            </a:pPr>
            <a:r>
              <a:rPr lang="en-US" sz="3600" dirty="0"/>
              <a:t>Technologies</a:t>
            </a:r>
          </a:p>
          <a:p>
            <a:pPr>
              <a:buFont typeface="Wingdings" panose="05000000000000000000" pitchFamily="2" charset="2"/>
              <a:buChar char="Ø"/>
            </a:pPr>
            <a:r>
              <a:rPr lang="en-US" sz="2200" dirty="0"/>
              <a:t>The project works on a LAN.</a:t>
            </a:r>
          </a:p>
          <a:p>
            <a:pPr>
              <a:buFont typeface="Wingdings" panose="05000000000000000000" pitchFamily="2" charset="2"/>
              <a:buChar char="Ø"/>
            </a:pPr>
            <a:r>
              <a:rPr lang="en-US" sz="2200" dirty="0"/>
              <a:t>The server uses Linux Operating System along with Oracle 8i for databases. </a:t>
            </a:r>
          </a:p>
          <a:p>
            <a:pPr>
              <a:buFont typeface="Wingdings" panose="05000000000000000000" pitchFamily="2" charset="2"/>
              <a:buChar char="Ø"/>
            </a:pPr>
            <a:r>
              <a:rPr lang="en-US" sz="2200" dirty="0"/>
              <a:t>The software takes care of security through a username and password and also maintains an audit for all activities. </a:t>
            </a:r>
          </a:p>
          <a:p>
            <a:pPr>
              <a:buFont typeface="Wingdings" panose="05000000000000000000" pitchFamily="2" charset="2"/>
              <a:buChar char="Ø"/>
            </a:pPr>
            <a:r>
              <a:rPr lang="en-US" sz="2200" dirty="0"/>
              <a:t>Automatic backup of documents operates at client end and at server end.</a:t>
            </a:r>
          </a:p>
          <a:p>
            <a:pPr marL="0" indent="0">
              <a:buNone/>
            </a:pPr>
            <a:endParaRPr lang="en-US" sz="1800" dirty="0"/>
          </a:p>
          <a:p>
            <a:pPr marL="0" indent="0">
              <a:buNone/>
            </a:pPr>
            <a:endParaRPr lang="en-US" dirty="0"/>
          </a:p>
          <a:p>
            <a:pPr marL="0" indent="0">
              <a:buNone/>
            </a:pPr>
            <a:endParaRPr lang="en-AE" dirty="0"/>
          </a:p>
        </p:txBody>
      </p:sp>
    </p:spTree>
    <p:extLst>
      <p:ext uri="{BB962C8B-B14F-4D97-AF65-F5344CB8AC3E}">
        <p14:creationId xmlns:p14="http://schemas.microsoft.com/office/powerpoint/2010/main" val="338863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9BCB-121E-9267-8592-6FF20F25B8FF}"/>
              </a:ext>
            </a:extLst>
          </p:cNvPr>
          <p:cNvSpPr>
            <a:spLocks noGrp="1"/>
          </p:cNvSpPr>
          <p:nvPr>
            <p:ph type="title"/>
          </p:nvPr>
        </p:nvSpPr>
        <p:spPr/>
        <p:txBody>
          <a:bodyPr/>
          <a:lstStyle/>
          <a:p>
            <a:r>
              <a:rPr lang="en-US" dirty="0"/>
              <a:t>Implementation Strategies:</a:t>
            </a:r>
            <a:endParaRPr lang="en-AE" dirty="0"/>
          </a:p>
        </p:txBody>
      </p:sp>
      <p:sp>
        <p:nvSpPr>
          <p:cNvPr id="3" name="Content Placeholder 2">
            <a:extLst>
              <a:ext uri="{FF2B5EF4-FFF2-40B4-BE49-F238E27FC236}">
                <a16:creationId xmlns:a16="http://schemas.microsoft.com/office/drawing/2014/main" id="{40B8778E-DC65-D906-62B2-0BCB13ED3E39}"/>
              </a:ext>
            </a:extLst>
          </p:cNvPr>
          <p:cNvSpPr>
            <a:spLocks noGrp="1"/>
          </p:cNvSpPr>
          <p:nvPr>
            <p:ph idx="1"/>
          </p:nvPr>
        </p:nvSpPr>
        <p:spPr>
          <a:xfrm>
            <a:off x="515969" y="1730188"/>
            <a:ext cx="8596668" cy="3747247"/>
          </a:xfrm>
        </p:spPr>
        <p:txBody>
          <a:bodyPr/>
          <a:lstStyle/>
          <a:p>
            <a:pPr>
              <a:buFont typeface="Wingdings" panose="05000000000000000000" pitchFamily="2" charset="2"/>
              <a:buChar char="Ø"/>
            </a:pPr>
            <a:r>
              <a:rPr lang="en-US" sz="3600" dirty="0"/>
              <a:t>Capacity Building</a:t>
            </a:r>
          </a:p>
          <a:p>
            <a:pPr>
              <a:buFont typeface="Wingdings" panose="05000000000000000000" pitchFamily="2" charset="2"/>
              <a:buChar char="Ø"/>
            </a:pPr>
            <a:r>
              <a:rPr lang="en-US" sz="1800" dirty="0"/>
              <a:t>The process of registration of any category of documents may be completed and copying done with the help of electronic devices like computers, scanners and CDs and copies preserved and retrieved when required.</a:t>
            </a:r>
          </a:p>
          <a:p>
            <a:pPr>
              <a:buFont typeface="Wingdings" panose="05000000000000000000" pitchFamily="2" charset="2"/>
              <a:buChar char="Ø"/>
            </a:pPr>
            <a:r>
              <a:rPr lang="en-US" sz="1800" dirty="0"/>
              <a:t>Copies of documents registered and stored electronically, retrieved, printed and certified by the sub-registrar shall be received as evidence.</a:t>
            </a:r>
          </a:p>
          <a:p>
            <a:pPr>
              <a:buFont typeface="Wingdings" panose="05000000000000000000" pitchFamily="2" charset="2"/>
              <a:buChar char="Ø"/>
            </a:pPr>
            <a:r>
              <a:rPr lang="en-US" sz="1800" dirty="0"/>
              <a:t>The software to be used for registration shall be prescribed by the Inspector General.</a:t>
            </a:r>
          </a:p>
          <a:p>
            <a:pPr>
              <a:buFont typeface="Wingdings" panose="05000000000000000000" pitchFamily="2" charset="2"/>
              <a:buChar char="Ø"/>
            </a:pPr>
            <a:endParaRPr lang="en-US" sz="1800" dirty="0"/>
          </a:p>
          <a:p>
            <a:pPr>
              <a:buFont typeface="Wingdings" panose="05000000000000000000" pitchFamily="2" charset="2"/>
              <a:buChar char="Ø"/>
            </a:pPr>
            <a:endParaRPr lang="en-AE" dirty="0"/>
          </a:p>
        </p:txBody>
      </p:sp>
    </p:spTree>
    <p:extLst>
      <p:ext uri="{BB962C8B-B14F-4D97-AF65-F5344CB8AC3E}">
        <p14:creationId xmlns:p14="http://schemas.microsoft.com/office/powerpoint/2010/main" val="1426701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00A81-8839-20B9-7471-5417888991B5}"/>
              </a:ext>
            </a:extLst>
          </p:cNvPr>
          <p:cNvSpPr>
            <a:spLocks noGrp="1"/>
          </p:cNvSpPr>
          <p:nvPr>
            <p:ph type="title"/>
          </p:nvPr>
        </p:nvSpPr>
        <p:spPr>
          <a:xfrm>
            <a:off x="901452" y="672352"/>
            <a:ext cx="8596668" cy="1320800"/>
          </a:xfrm>
        </p:spPr>
        <p:txBody>
          <a:bodyPr/>
          <a:lstStyle/>
          <a:p>
            <a:r>
              <a:rPr lang="en-US" dirty="0"/>
              <a:t>Features:</a:t>
            </a:r>
            <a:endParaRPr lang="en-AE" dirty="0"/>
          </a:p>
        </p:txBody>
      </p:sp>
      <p:sp>
        <p:nvSpPr>
          <p:cNvPr id="3" name="Content Placeholder 2">
            <a:extLst>
              <a:ext uri="{FF2B5EF4-FFF2-40B4-BE49-F238E27FC236}">
                <a16:creationId xmlns:a16="http://schemas.microsoft.com/office/drawing/2014/main" id="{E3E20DBC-A173-24B6-F57F-248CDECD4CCC}"/>
              </a:ext>
            </a:extLst>
          </p:cNvPr>
          <p:cNvSpPr>
            <a:spLocks noGrp="1"/>
          </p:cNvSpPr>
          <p:nvPr>
            <p:ph idx="1"/>
          </p:nvPr>
        </p:nvSpPr>
        <p:spPr/>
        <p:txBody>
          <a:bodyPr/>
          <a:lstStyle/>
          <a:p>
            <a:pPr>
              <a:buFont typeface="Wingdings" panose="05000000000000000000" pitchFamily="2" charset="2"/>
              <a:buChar char="Ø"/>
            </a:pPr>
            <a:r>
              <a:rPr lang="en-US" dirty="0"/>
              <a:t>The most significant features of CARD project is to develop adequate technical skills among the employees of the department for conducting day to day operations and maintenance of the CARD system.</a:t>
            </a:r>
          </a:p>
          <a:p>
            <a:pPr>
              <a:buFont typeface="Wingdings" panose="05000000000000000000" pitchFamily="2" charset="2"/>
              <a:buChar char="Ø"/>
            </a:pPr>
            <a:r>
              <a:rPr lang="en-US" dirty="0"/>
              <a:t>Automation of the process of registration of documents relating to sale/mortgage/lease/partition/exchange/release, </a:t>
            </a:r>
            <a:r>
              <a:rPr lang="en-US" dirty="0" err="1"/>
              <a:t>etc</a:t>
            </a:r>
            <a:r>
              <a:rPr lang="en-US" dirty="0"/>
              <a:t>, covering 106 of transactions/nature of documents.</a:t>
            </a:r>
          </a:p>
          <a:p>
            <a:pPr>
              <a:buFont typeface="Wingdings" panose="05000000000000000000" pitchFamily="2" charset="2"/>
              <a:buChar char="Ø"/>
            </a:pPr>
            <a:r>
              <a:rPr lang="en-US" dirty="0"/>
              <a:t>Provision of Registration services across the counter on </a:t>
            </a:r>
          </a:p>
          <a:p>
            <a:pPr marL="0" indent="0">
              <a:buNone/>
            </a:pPr>
            <a:r>
              <a:rPr lang="en-US" dirty="0"/>
              <a:t>        Market value assistance</a:t>
            </a:r>
          </a:p>
          <a:p>
            <a:pPr marL="0" indent="0">
              <a:buNone/>
            </a:pPr>
            <a:r>
              <a:rPr lang="en-US" dirty="0"/>
              <a:t>        Issue of certified copies</a:t>
            </a:r>
          </a:p>
          <a:p>
            <a:pPr marL="0" indent="0">
              <a:buNone/>
            </a:pPr>
            <a:r>
              <a:rPr lang="en-US" dirty="0"/>
              <a:t>        Sale of stamps</a:t>
            </a:r>
          </a:p>
          <a:p>
            <a:pPr marL="0" indent="0">
              <a:buNone/>
            </a:pPr>
            <a:r>
              <a:rPr lang="en-US" dirty="0"/>
              <a:t>        Receipt of cash</a:t>
            </a:r>
            <a:endParaRPr lang="en-AE" dirty="0"/>
          </a:p>
        </p:txBody>
      </p:sp>
    </p:spTree>
    <p:extLst>
      <p:ext uri="{BB962C8B-B14F-4D97-AF65-F5344CB8AC3E}">
        <p14:creationId xmlns:p14="http://schemas.microsoft.com/office/powerpoint/2010/main" val="102561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55006-0493-8781-17B8-2B35F6ED0188}"/>
              </a:ext>
            </a:extLst>
          </p:cNvPr>
          <p:cNvSpPr>
            <a:spLocks noGrp="1"/>
          </p:cNvSpPr>
          <p:nvPr>
            <p:ph type="title"/>
          </p:nvPr>
        </p:nvSpPr>
        <p:spPr/>
        <p:txBody>
          <a:bodyPr/>
          <a:lstStyle/>
          <a:p>
            <a:r>
              <a:rPr lang="en-US" dirty="0"/>
              <a:t>Features:</a:t>
            </a:r>
            <a:endParaRPr lang="en-AE" dirty="0"/>
          </a:p>
        </p:txBody>
      </p:sp>
      <p:sp>
        <p:nvSpPr>
          <p:cNvPr id="3" name="Content Placeholder 2">
            <a:extLst>
              <a:ext uri="{FF2B5EF4-FFF2-40B4-BE49-F238E27FC236}">
                <a16:creationId xmlns:a16="http://schemas.microsoft.com/office/drawing/2014/main" id="{937A7522-1F69-FAB2-0E80-135048858AEB}"/>
              </a:ext>
            </a:extLst>
          </p:cNvPr>
          <p:cNvSpPr>
            <a:spLocks noGrp="1"/>
          </p:cNvSpPr>
          <p:nvPr>
            <p:ph idx="1"/>
          </p:nvPr>
        </p:nvSpPr>
        <p:spPr/>
        <p:txBody>
          <a:bodyPr/>
          <a:lstStyle/>
          <a:p>
            <a:pPr>
              <a:buFont typeface="Wingdings" panose="05000000000000000000" pitchFamily="2" charset="2"/>
              <a:buChar char="Ø"/>
            </a:pPr>
            <a:r>
              <a:rPr lang="en-US" dirty="0"/>
              <a:t>Preservation of documents electronically on CDs through Imaging and Archival System (IAS) with the following modules:</a:t>
            </a:r>
          </a:p>
          <a:p>
            <a:pPr marL="0" indent="0">
              <a:buNone/>
            </a:pPr>
            <a:r>
              <a:rPr lang="en-US" dirty="0"/>
              <a:t>           Scanning of documents </a:t>
            </a:r>
          </a:p>
          <a:p>
            <a:pPr marL="0" indent="0">
              <a:buNone/>
            </a:pPr>
            <a:r>
              <a:rPr lang="en-US" dirty="0"/>
              <a:t>           Archiving of documents images to CD</a:t>
            </a:r>
          </a:p>
          <a:p>
            <a:pPr marL="0" indent="0">
              <a:buNone/>
            </a:pPr>
            <a:r>
              <a:rPr lang="en-US" dirty="0"/>
              <a:t>           Retrieval of documents </a:t>
            </a:r>
          </a:p>
          <a:p>
            <a:pPr marL="0" indent="0">
              <a:buNone/>
            </a:pPr>
            <a:r>
              <a:rPr lang="en-US" dirty="0"/>
              <a:t>           Verification of archived CD’s</a:t>
            </a:r>
          </a:p>
          <a:p>
            <a:pPr marL="0" indent="0">
              <a:buNone/>
            </a:pPr>
            <a:r>
              <a:rPr lang="en-US" dirty="0"/>
              <a:t>            Audit reports</a:t>
            </a:r>
          </a:p>
          <a:p>
            <a:pPr marL="0" indent="0">
              <a:buNone/>
            </a:pPr>
            <a:endParaRPr lang="en-AE" dirty="0"/>
          </a:p>
        </p:txBody>
      </p:sp>
    </p:spTree>
    <p:extLst>
      <p:ext uri="{BB962C8B-B14F-4D97-AF65-F5344CB8AC3E}">
        <p14:creationId xmlns:p14="http://schemas.microsoft.com/office/powerpoint/2010/main" val="413606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AB8CF-273C-0DCD-742C-75DBD68E07EE}"/>
              </a:ext>
            </a:extLst>
          </p:cNvPr>
          <p:cNvSpPr>
            <a:spLocks noGrp="1"/>
          </p:cNvSpPr>
          <p:nvPr>
            <p:ph type="title"/>
          </p:nvPr>
        </p:nvSpPr>
        <p:spPr/>
        <p:txBody>
          <a:bodyPr/>
          <a:lstStyle/>
          <a:p>
            <a:r>
              <a:rPr lang="en-US" dirty="0"/>
              <a:t>Website:</a:t>
            </a:r>
            <a:br>
              <a:rPr lang="en-US" dirty="0"/>
            </a:br>
            <a:endParaRPr lang="en-AE" dirty="0"/>
          </a:p>
        </p:txBody>
      </p:sp>
      <p:sp>
        <p:nvSpPr>
          <p:cNvPr id="3" name="Content Placeholder 2">
            <a:extLst>
              <a:ext uri="{FF2B5EF4-FFF2-40B4-BE49-F238E27FC236}">
                <a16:creationId xmlns:a16="http://schemas.microsoft.com/office/drawing/2014/main" id="{0B4A8F4D-062F-9040-243C-25F8E42A7189}"/>
              </a:ext>
            </a:extLst>
          </p:cNvPr>
          <p:cNvSpPr>
            <a:spLocks noGrp="1"/>
          </p:cNvSpPr>
          <p:nvPr>
            <p:ph idx="1"/>
          </p:nvPr>
        </p:nvSpPr>
        <p:spPr>
          <a:xfrm>
            <a:off x="677334" y="1299883"/>
            <a:ext cx="8596668" cy="4741480"/>
          </a:xfrm>
        </p:spPr>
        <p:txBody>
          <a:bodyPr/>
          <a:lstStyle/>
          <a:p>
            <a:pPr marL="0" indent="0">
              <a:buNone/>
            </a:pPr>
            <a:endParaRPr lang="en-US" dirty="0"/>
          </a:p>
          <a:p>
            <a:pPr marL="0" indent="0">
              <a:buNone/>
            </a:pPr>
            <a:endParaRPr lang="en-US" dirty="0"/>
          </a:p>
          <a:p>
            <a:pPr marL="0" indent="0">
              <a:buNone/>
            </a:pPr>
            <a:r>
              <a:rPr lang="en-US" dirty="0"/>
              <a:t>The department has got a website developed by the NIC with the domain name of </a:t>
            </a:r>
            <a:r>
              <a:rPr lang="en-US" dirty="0">
                <a:hlinkClick r:id="rId2"/>
              </a:rPr>
              <a:t>www.igrs.ap.gov.in</a:t>
            </a:r>
            <a:r>
              <a:rPr lang="en-US" dirty="0"/>
              <a:t> which is recently changed to </a:t>
            </a:r>
            <a:r>
              <a:rPr lang="en-US" dirty="0">
                <a:hlinkClick r:id="rId3"/>
              </a:rPr>
              <a:t>www.registration.ap.gov.in</a:t>
            </a:r>
            <a:endParaRPr lang="en-AE" dirty="0"/>
          </a:p>
          <a:p>
            <a:pPr marL="0" indent="0">
              <a:buNone/>
            </a:pPr>
            <a:r>
              <a:rPr lang="en-AE" dirty="0"/>
              <a:t>Through this website citizen is provided the following important services </a:t>
            </a:r>
            <a:r>
              <a:rPr lang="en-AE" dirty="0" err="1"/>
              <a:t>laong</a:t>
            </a:r>
            <a:r>
              <a:rPr lang="en-AE" dirty="0"/>
              <a:t> with other services:</a:t>
            </a:r>
          </a:p>
          <a:p>
            <a:pPr>
              <a:buFont typeface="Wingdings" panose="05000000000000000000" pitchFamily="2" charset="2"/>
              <a:buChar char="Ø"/>
            </a:pPr>
            <a:r>
              <a:rPr lang="en-AE" dirty="0"/>
              <a:t>Finding out the Sub Registrar Offices and its jurisdiction </a:t>
            </a:r>
            <a:r>
              <a:rPr lang="en-AE" dirty="0" err="1"/>
              <a:t>villages,of</a:t>
            </a:r>
            <a:r>
              <a:rPr lang="en-US" dirty="0"/>
              <a:t>f</a:t>
            </a:r>
            <a:r>
              <a:rPr lang="en-AE" dirty="0"/>
              <a:t>ice addresses contact numbers of the sub-registrar offices.</a:t>
            </a:r>
          </a:p>
          <a:p>
            <a:pPr>
              <a:buFont typeface="Wingdings" panose="05000000000000000000" pitchFamily="2" charset="2"/>
              <a:buChar char="Ø"/>
            </a:pPr>
            <a:r>
              <a:rPr lang="en-AE" dirty="0"/>
              <a:t>Market value guidelines of any unit of property whether it is urban or rural in the state.</a:t>
            </a:r>
          </a:p>
          <a:p>
            <a:pPr>
              <a:buFont typeface="Wingdings" panose="05000000000000000000" pitchFamily="2" charset="2"/>
              <a:buChar char="Ø"/>
            </a:pPr>
            <a:r>
              <a:rPr lang="en-AE" dirty="0"/>
              <a:t>Structure rates, Stamp Duty rates of the properties.</a:t>
            </a:r>
          </a:p>
          <a:p>
            <a:pPr>
              <a:buFont typeface="Wingdings" panose="05000000000000000000" pitchFamily="2" charset="2"/>
              <a:buChar char="Ø"/>
            </a:pPr>
            <a:r>
              <a:rPr lang="en-AE" dirty="0"/>
              <a:t>Information on property indexes and encumbrances.</a:t>
            </a:r>
            <a:endParaRPr lang="en-US" dirty="0"/>
          </a:p>
        </p:txBody>
      </p:sp>
    </p:spTree>
    <p:extLst>
      <p:ext uri="{BB962C8B-B14F-4D97-AF65-F5344CB8AC3E}">
        <p14:creationId xmlns:p14="http://schemas.microsoft.com/office/powerpoint/2010/main" val="3800247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507E-7669-A714-A6E7-800B84629641}"/>
              </a:ext>
            </a:extLst>
          </p:cNvPr>
          <p:cNvSpPr>
            <a:spLocks noGrp="1"/>
          </p:cNvSpPr>
          <p:nvPr>
            <p:ph type="title"/>
          </p:nvPr>
        </p:nvSpPr>
        <p:spPr/>
        <p:txBody>
          <a:bodyPr/>
          <a:lstStyle/>
          <a:p>
            <a:r>
              <a:rPr lang="en-US" dirty="0"/>
              <a:t>Website:</a:t>
            </a:r>
            <a:endParaRPr lang="en-AE" dirty="0"/>
          </a:p>
        </p:txBody>
      </p:sp>
      <p:sp>
        <p:nvSpPr>
          <p:cNvPr id="3" name="Content Placeholder 2">
            <a:extLst>
              <a:ext uri="{FF2B5EF4-FFF2-40B4-BE49-F238E27FC236}">
                <a16:creationId xmlns:a16="http://schemas.microsoft.com/office/drawing/2014/main" id="{5ADFB218-399C-12D4-E9C3-9EE81D76A41F}"/>
              </a:ext>
            </a:extLst>
          </p:cNvPr>
          <p:cNvSpPr>
            <a:spLocks noGrp="1"/>
          </p:cNvSpPr>
          <p:nvPr>
            <p:ph idx="1"/>
          </p:nvPr>
        </p:nvSpPr>
        <p:spPr>
          <a:xfrm>
            <a:off x="677334" y="1281953"/>
            <a:ext cx="8596668" cy="4759409"/>
          </a:xfrm>
        </p:spPr>
        <p:txBody>
          <a:bodyPr/>
          <a:lstStyle/>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Electronic filling of objections on property indexes by citizens.</a:t>
            </a:r>
          </a:p>
          <a:p>
            <a:pPr>
              <a:buFont typeface="Wingdings" panose="05000000000000000000" pitchFamily="2" charset="2"/>
              <a:buChar char="Ø"/>
            </a:pPr>
            <a:r>
              <a:rPr lang="en-US" dirty="0"/>
              <a:t>The citizen can also know the value of the property and the stamp duty and registration fee to be paid there on without the interference of middlemen.</a:t>
            </a:r>
          </a:p>
          <a:p>
            <a:pPr>
              <a:buFont typeface="Wingdings" panose="05000000000000000000" pitchFamily="2" charset="2"/>
              <a:buChar char="Ø"/>
            </a:pPr>
            <a:r>
              <a:rPr lang="en-US" dirty="0"/>
              <a:t>The citizen can also prepare document himself/herself by filling the necessary information in prescribed documents templates and submit it for registration.</a:t>
            </a:r>
          </a:p>
          <a:p>
            <a:pPr>
              <a:buFont typeface="Wingdings" panose="05000000000000000000" pitchFamily="2" charset="2"/>
              <a:buChar char="Ø"/>
            </a:pPr>
            <a:endParaRPr lang="en-US" dirty="0"/>
          </a:p>
          <a:p>
            <a:pPr marL="0" indent="0">
              <a:buNone/>
            </a:pPr>
            <a:r>
              <a:rPr lang="en-US" dirty="0"/>
              <a:t>The above services enable the citizen in the direct participation in registration matters.</a:t>
            </a:r>
            <a:endParaRPr lang="en-AE" dirty="0"/>
          </a:p>
        </p:txBody>
      </p:sp>
    </p:spTree>
    <p:extLst>
      <p:ext uri="{BB962C8B-B14F-4D97-AF65-F5344CB8AC3E}">
        <p14:creationId xmlns:p14="http://schemas.microsoft.com/office/powerpoint/2010/main" val="2530498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8CBEE-9DC0-3478-2775-C058B938494B}"/>
              </a:ext>
            </a:extLst>
          </p:cNvPr>
          <p:cNvSpPr>
            <a:spLocks noGrp="1"/>
          </p:cNvSpPr>
          <p:nvPr>
            <p:ph type="title"/>
          </p:nvPr>
        </p:nvSpPr>
        <p:spPr/>
        <p:txBody>
          <a:bodyPr/>
          <a:lstStyle/>
          <a:p>
            <a:r>
              <a:rPr lang="en-US" dirty="0"/>
              <a:t>Achievements/Results:</a:t>
            </a:r>
            <a:br>
              <a:rPr lang="en-US" dirty="0"/>
            </a:br>
            <a:endParaRPr lang="en-AE" dirty="0"/>
          </a:p>
        </p:txBody>
      </p:sp>
      <p:sp>
        <p:nvSpPr>
          <p:cNvPr id="3" name="Content Placeholder 2">
            <a:extLst>
              <a:ext uri="{FF2B5EF4-FFF2-40B4-BE49-F238E27FC236}">
                <a16:creationId xmlns:a16="http://schemas.microsoft.com/office/drawing/2014/main" id="{9FCC104B-E013-4FC0-E1D1-95C382F5B46D}"/>
              </a:ext>
            </a:extLst>
          </p:cNvPr>
          <p:cNvSpPr>
            <a:spLocks noGrp="1"/>
          </p:cNvSpPr>
          <p:nvPr>
            <p:ph idx="1"/>
          </p:nvPr>
        </p:nvSpPr>
        <p:spPr/>
        <p:txBody>
          <a:bodyPr/>
          <a:lstStyle/>
          <a:p>
            <a:pPr>
              <a:buFont typeface="Wingdings" panose="05000000000000000000" pitchFamily="2" charset="2"/>
              <a:buChar char="Ø"/>
            </a:pPr>
            <a:r>
              <a:rPr lang="en-US" dirty="0"/>
              <a:t>The project has been successfully implemented state-wide at a minimum cost. </a:t>
            </a:r>
          </a:p>
          <a:p>
            <a:pPr>
              <a:buFont typeface="Wingdings" panose="05000000000000000000" pitchFamily="2" charset="2"/>
              <a:buChar char="Ø"/>
            </a:pPr>
            <a:r>
              <a:rPr lang="en-US" dirty="0"/>
              <a:t>In the absence of PPP, public finances can be mobilized to get projects implemented.</a:t>
            </a:r>
          </a:p>
          <a:p>
            <a:pPr>
              <a:buFont typeface="Wingdings" panose="05000000000000000000" pitchFamily="2" charset="2"/>
              <a:buChar char="Ø"/>
            </a:pPr>
            <a:r>
              <a:rPr lang="en-US" dirty="0"/>
              <a:t>The project has improved the government-citizen interface.</a:t>
            </a:r>
          </a:p>
          <a:p>
            <a:pPr>
              <a:buFont typeface="Wingdings" panose="05000000000000000000" pitchFamily="2" charset="2"/>
              <a:buChar char="Ø"/>
            </a:pPr>
            <a:r>
              <a:rPr lang="en-US" dirty="0"/>
              <a:t>The project has been already implemented in all the SRO centers in the state. </a:t>
            </a:r>
          </a:p>
          <a:p>
            <a:pPr>
              <a:buFont typeface="Wingdings" panose="05000000000000000000" pitchFamily="2" charset="2"/>
              <a:buChar char="Ø"/>
            </a:pPr>
            <a:r>
              <a:rPr lang="en-US" dirty="0"/>
              <a:t>The department aims to provide record of documents on the Web. </a:t>
            </a:r>
          </a:p>
          <a:p>
            <a:pPr>
              <a:buFont typeface="Wingdings" panose="05000000000000000000" pitchFamily="2" charset="2"/>
              <a:buChar char="Ø"/>
            </a:pPr>
            <a:endParaRPr lang="en-US" dirty="0"/>
          </a:p>
          <a:p>
            <a:pPr>
              <a:buFont typeface="Wingdings" panose="05000000000000000000" pitchFamily="2" charset="2"/>
              <a:buChar char="Ø"/>
            </a:pPr>
            <a:endParaRPr lang="en-AE" dirty="0"/>
          </a:p>
        </p:txBody>
      </p:sp>
    </p:spTree>
    <p:extLst>
      <p:ext uri="{BB962C8B-B14F-4D97-AF65-F5344CB8AC3E}">
        <p14:creationId xmlns:p14="http://schemas.microsoft.com/office/powerpoint/2010/main" val="4055091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5DEE-1A59-CBD1-BC3E-52C0455FEC84}"/>
              </a:ext>
            </a:extLst>
          </p:cNvPr>
          <p:cNvSpPr>
            <a:spLocks noGrp="1"/>
          </p:cNvSpPr>
          <p:nvPr>
            <p:ph type="title"/>
          </p:nvPr>
        </p:nvSpPr>
        <p:spPr/>
        <p:txBody>
          <a:bodyPr/>
          <a:lstStyle/>
          <a:p>
            <a:r>
              <a:rPr lang="en-US" dirty="0"/>
              <a:t>Conclusion</a:t>
            </a:r>
            <a:endParaRPr lang="en-AE" dirty="0"/>
          </a:p>
        </p:txBody>
      </p:sp>
      <p:sp>
        <p:nvSpPr>
          <p:cNvPr id="3" name="Content Placeholder 2">
            <a:extLst>
              <a:ext uri="{FF2B5EF4-FFF2-40B4-BE49-F238E27FC236}">
                <a16:creationId xmlns:a16="http://schemas.microsoft.com/office/drawing/2014/main" id="{CFD2C802-B3A1-BF04-DF87-C1C981FDAC28}"/>
              </a:ext>
            </a:extLst>
          </p:cNvPr>
          <p:cNvSpPr>
            <a:spLocks noGrp="1"/>
          </p:cNvSpPr>
          <p:nvPr>
            <p:ph idx="1"/>
          </p:nvPr>
        </p:nvSpPr>
        <p:spPr/>
        <p:txBody>
          <a:bodyPr/>
          <a:lstStyle/>
          <a:p>
            <a:pPr>
              <a:buFont typeface="Wingdings" panose="05000000000000000000" pitchFamily="2" charset="2"/>
              <a:buChar char="Ø"/>
            </a:pPr>
            <a:r>
              <a:rPr lang="en-US" dirty="0"/>
              <a:t>Computer Aided Administration of Registration Department(CARD) project , an international success story, succeed in replacing the manual system of copying and filing, Indexing, Accounting and Reporting of documents with documents management system electronically.</a:t>
            </a:r>
          </a:p>
          <a:p>
            <a:pPr marL="0" indent="0">
              <a:buNone/>
            </a:pPr>
            <a:endParaRPr lang="en-US" dirty="0"/>
          </a:p>
          <a:p>
            <a:pPr>
              <a:buFont typeface="Wingdings" panose="05000000000000000000" pitchFamily="2" charset="2"/>
              <a:buChar char="Ø"/>
            </a:pPr>
            <a:r>
              <a:rPr lang="en-US" dirty="0"/>
              <a:t>In this case study of CARD project, we have surveyed the origin, present scenario, implementation details and the software features.</a:t>
            </a:r>
          </a:p>
          <a:p>
            <a:pPr marL="0" indent="0">
              <a:buNone/>
            </a:pPr>
            <a:endParaRPr lang="en-AE" dirty="0"/>
          </a:p>
        </p:txBody>
      </p:sp>
    </p:spTree>
    <p:extLst>
      <p:ext uri="{BB962C8B-B14F-4D97-AF65-F5344CB8AC3E}">
        <p14:creationId xmlns:p14="http://schemas.microsoft.com/office/powerpoint/2010/main" val="2030984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4F276A-6C16-FBEB-61A1-B19A3E1D414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7842"/>
          <a:stretch/>
        </p:blipFill>
        <p:spPr>
          <a:xfrm>
            <a:off x="358588" y="968188"/>
            <a:ext cx="7933765" cy="4778188"/>
          </a:xfrm>
        </p:spPr>
      </p:pic>
    </p:spTree>
    <p:extLst>
      <p:ext uri="{BB962C8B-B14F-4D97-AF65-F5344CB8AC3E}">
        <p14:creationId xmlns:p14="http://schemas.microsoft.com/office/powerpoint/2010/main" val="179067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F17A-885A-A3EF-3E8B-568AA4EF2EBF}"/>
              </a:ext>
            </a:extLst>
          </p:cNvPr>
          <p:cNvSpPr>
            <a:spLocks noGrp="1"/>
          </p:cNvSpPr>
          <p:nvPr>
            <p:ph type="title"/>
          </p:nvPr>
        </p:nvSpPr>
        <p:spPr/>
        <p:txBody>
          <a:bodyPr/>
          <a:lstStyle/>
          <a:p>
            <a:r>
              <a:rPr lang="en-US" dirty="0"/>
              <a:t>Contents:</a:t>
            </a:r>
            <a:endParaRPr lang="en-AE" dirty="0"/>
          </a:p>
        </p:txBody>
      </p:sp>
      <p:sp>
        <p:nvSpPr>
          <p:cNvPr id="3" name="Content Placeholder 2">
            <a:extLst>
              <a:ext uri="{FF2B5EF4-FFF2-40B4-BE49-F238E27FC236}">
                <a16:creationId xmlns:a16="http://schemas.microsoft.com/office/drawing/2014/main" id="{D5136E59-55BC-382C-2012-732062FDB317}"/>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Objectives</a:t>
            </a:r>
          </a:p>
          <a:p>
            <a:pPr>
              <a:buFont typeface="Wingdings" panose="05000000000000000000" pitchFamily="2" charset="2"/>
              <a:buChar char="Ø"/>
            </a:pPr>
            <a:r>
              <a:rPr lang="en-US" dirty="0"/>
              <a:t>Present Scenario</a:t>
            </a:r>
          </a:p>
          <a:p>
            <a:pPr>
              <a:buFont typeface="Wingdings" panose="05000000000000000000" pitchFamily="2" charset="2"/>
              <a:buChar char="Ø"/>
            </a:pPr>
            <a:r>
              <a:rPr lang="en-US" dirty="0"/>
              <a:t>Launch of the CARD Project</a:t>
            </a:r>
          </a:p>
          <a:p>
            <a:pPr>
              <a:buFont typeface="Wingdings" panose="05000000000000000000" pitchFamily="2" charset="2"/>
              <a:buChar char="Ø"/>
            </a:pPr>
            <a:r>
              <a:rPr lang="en-US" dirty="0"/>
              <a:t>The New Approach</a:t>
            </a:r>
          </a:p>
          <a:p>
            <a:pPr>
              <a:buFont typeface="Wingdings" panose="05000000000000000000" pitchFamily="2" charset="2"/>
              <a:buChar char="Ø"/>
            </a:pPr>
            <a:r>
              <a:rPr lang="en-US" dirty="0"/>
              <a:t>Implementation Strategies</a:t>
            </a:r>
          </a:p>
          <a:p>
            <a:pPr>
              <a:buFont typeface="Wingdings" panose="05000000000000000000" pitchFamily="2" charset="2"/>
              <a:buChar char="Ø"/>
            </a:pPr>
            <a:r>
              <a:rPr lang="en-US" dirty="0"/>
              <a:t>Features</a:t>
            </a:r>
          </a:p>
          <a:p>
            <a:pPr>
              <a:buFont typeface="Wingdings" panose="05000000000000000000" pitchFamily="2" charset="2"/>
              <a:buChar char="Ø"/>
            </a:pPr>
            <a:r>
              <a:rPr lang="en-US" dirty="0"/>
              <a:t>Websites</a:t>
            </a:r>
          </a:p>
          <a:p>
            <a:pPr>
              <a:buFont typeface="Wingdings" panose="05000000000000000000" pitchFamily="2" charset="2"/>
              <a:buChar char="Ø"/>
            </a:pPr>
            <a:r>
              <a:rPr lang="en-US" dirty="0"/>
              <a:t>Achievements/Results</a:t>
            </a:r>
          </a:p>
          <a:p>
            <a:pPr>
              <a:buFont typeface="Wingdings" panose="05000000000000000000" pitchFamily="2" charset="2"/>
              <a:buChar char="Ø"/>
            </a:pPr>
            <a:r>
              <a:rPr lang="en-US" dirty="0"/>
              <a:t>Conclusion</a:t>
            </a:r>
          </a:p>
          <a:p>
            <a:endParaRPr lang="en-US" dirty="0"/>
          </a:p>
          <a:p>
            <a:endParaRPr lang="en-US" dirty="0"/>
          </a:p>
          <a:p>
            <a:endParaRPr lang="en-AE" dirty="0"/>
          </a:p>
        </p:txBody>
      </p:sp>
    </p:spTree>
    <p:extLst>
      <p:ext uri="{BB962C8B-B14F-4D97-AF65-F5344CB8AC3E}">
        <p14:creationId xmlns:p14="http://schemas.microsoft.com/office/powerpoint/2010/main" val="145980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724AE-FF0F-8E4A-A4D1-8ED7CC2D08AE}"/>
              </a:ext>
            </a:extLst>
          </p:cNvPr>
          <p:cNvSpPr>
            <a:spLocks noGrp="1"/>
          </p:cNvSpPr>
          <p:nvPr>
            <p:ph type="title"/>
          </p:nvPr>
        </p:nvSpPr>
        <p:spPr/>
        <p:txBody>
          <a:bodyPr/>
          <a:lstStyle/>
          <a:p>
            <a:r>
              <a:rPr lang="en-US" dirty="0"/>
              <a:t>Introduction:</a:t>
            </a:r>
            <a:endParaRPr lang="en-AE" dirty="0"/>
          </a:p>
        </p:txBody>
      </p:sp>
      <p:sp>
        <p:nvSpPr>
          <p:cNvPr id="3" name="Content Placeholder 2">
            <a:extLst>
              <a:ext uri="{FF2B5EF4-FFF2-40B4-BE49-F238E27FC236}">
                <a16:creationId xmlns:a16="http://schemas.microsoft.com/office/drawing/2014/main" id="{D83F8C49-3E9D-0391-454D-9DF64FB002C4}"/>
              </a:ext>
            </a:extLst>
          </p:cNvPr>
          <p:cNvSpPr>
            <a:spLocks noGrp="1"/>
          </p:cNvSpPr>
          <p:nvPr>
            <p:ph idx="1"/>
          </p:nvPr>
        </p:nvSpPr>
        <p:spPr/>
        <p:txBody>
          <a:bodyPr/>
          <a:lstStyle/>
          <a:p>
            <a:pPr>
              <a:buFont typeface="Wingdings" panose="05000000000000000000" pitchFamily="2" charset="2"/>
              <a:buChar char="Ø"/>
            </a:pPr>
            <a:r>
              <a:rPr lang="en-US" dirty="0"/>
              <a:t>CARD project was originally conceived in August 1996.</a:t>
            </a:r>
          </a:p>
          <a:p>
            <a:pPr>
              <a:buFont typeface="Wingdings" panose="05000000000000000000" pitchFamily="2" charset="2"/>
              <a:buChar char="Ø"/>
            </a:pPr>
            <a:r>
              <a:rPr lang="en-US" dirty="0"/>
              <a:t>CARD project was introduced in the year 1999.</a:t>
            </a:r>
          </a:p>
          <a:p>
            <a:pPr>
              <a:buFont typeface="Wingdings" panose="05000000000000000000" pitchFamily="2" charset="2"/>
              <a:buChar char="Ø"/>
            </a:pPr>
            <a:r>
              <a:rPr lang="en-US" dirty="0"/>
              <a:t>CARD is designed to eliminate the maladies affecting the conventional registration system.</a:t>
            </a:r>
          </a:p>
          <a:p>
            <a:pPr>
              <a:buFont typeface="Wingdings" panose="05000000000000000000" pitchFamily="2" charset="2"/>
              <a:buChar char="Ø"/>
            </a:pPr>
            <a:r>
              <a:rPr lang="en-US" dirty="0"/>
              <a:t>CARD was implemented at two test sites at Registrar Office, Hyderabad and Benefits and Costs Sub Registrar Office, Banjara Hills.</a:t>
            </a:r>
          </a:p>
          <a:p>
            <a:pPr>
              <a:buFont typeface="Wingdings" panose="05000000000000000000" pitchFamily="2" charset="2"/>
              <a:buChar char="Ø"/>
            </a:pPr>
            <a:r>
              <a:rPr lang="en-US" dirty="0"/>
              <a:t>CARD Software was developed by the team of National Informatics Centre.</a:t>
            </a:r>
          </a:p>
          <a:p>
            <a:pPr>
              <a:buFont typeface="Wingdings" panose="05000000000000000000" pitchFamily="2" charset="2"/>
              <a:buChar char="Ø"/>
            </a:pPr>
            <a:endParaRPr lang="en-US" dirty="0"/>
          </a:p>
          <a:p>
            <a:pPr marL="0" indent="0">
              <a:buNone/>
            </a:pPr>
            <a:endParaRPr lang="en-US" dirty="0"/>
          </a:p>
          <a:p>
            <a:endParaRPr lang="en-AE" dirty="0"/>
          </a:p>
        </p:txBody>
      </p:sp>
    </p:spTree>
    <p:extLst>
      <p:ext uri="{BB962C8B-B14F-4D97-AF65-F5344CB8AC3E}">
        <p14:creationId xmlns:p14="http://schemas.microsoft.com/office/powerpoint/2010/main" val="4224450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4FEA-6535-CB50-C8D7-84BCFD2616E8}"/>
              </a:ext>
            </a:extLst>
          </p:cNvPr>
          <p:cNvSpPr>
            <a:spLocks noGrp="1"/>
          </p:cNvSpPr>
          <p:nvPr>
            <p:ph type="title"/>
          </p:nvPr>
        </p:nvSpPr>
        <p:spPr/>
        <p:txBody>
          <a:bodyPr/>
          <a:lstStyle/>
          <a:p>
            <a:r>
              <a:rPr lang="en-US" dirty="0"/>
              <a:t>Objectives:</a:t>
            </a:r>
            <a:endParaRPr lang="en-AE" dirty="0"/>
          </a:p>
        </p:txBody>
      </p:sp>
      <p:sp>
        <p:nvSpPr>
          <p:cNvPr id="3" name="Content Placeholder 2">
            <a:extLst>
              <a:ext uri="{FF2B5EF4-FFF2-40B4-BE49-F238E27FC236}">
                <a16:creationId xmlns:a16="http://schemas.microsoft.com/office/drawing/2014/main" id="{89FF73D4-D11B-E349-42CE-F7D09C2F017A}"/>
              </a:ext>
            </a:extLst>
          </p:cNvPr>
          <p:cNvSpPr>
            <a:spLocks noGrp="1"/>
          </p:cNvSpPr>
          <p:nvPr>
            <p:ph idx="1"/>
          </p:nvPr>
        </p:nvSpPr>
        <p:spPr/>
        <p:txBody>
          <a:bodyPr/>
          <a:lstStyle/>
          <a:p>
            <a:pPr>
              <a:buFont typeface="Wingdings" panose="05000000000000000000" pitchFamily="2" charset="2"/>
              <a:buChar char="Ø"/>
            </a:pPr>
            <a:r>
              <a:rPr lang="en-US" dirty="0"/>
              <a:t>Demystifying(clear) the registration process.</a:t>
            </a:r>
          </a:p>
          <a:p>
            <a:pPr>
              <a:buFont typeface="Wingdings" panose="05000000000000000000" pitchFamily="2" charset="2"/>
              <a:buChar char="Ø"/>
            </a:pPr>
            <a:r>
              <a:rPr lang="en-US" dirty="0"/>
              <a:t>Making transparent system of valuation of properties easily accessible to citizen.</a:t>
            </a:r>
          </a:p>
          <a:p>
            <a:pPr>
              <a:buFont typeface="Wingdings" panose="05000000000000000000" pitchFamily="2" charset="2"/>
              <a:buChar char="Ø"/>
            </a:pPr>
            <a:r>
              <a:rPr lang="en-US" dirty="0"/>
              <a:t>Replacing the manual system of copying and filling of documents with documents management system that uses imaging technology.</a:t>
            </a:r>
          </a:p>
          <a:p>
            <a:pPr>
              <a:buFont typeface="Wingdings" panose="05000000000000000000" pitchFamily="2" charset="2"/>
              <a:buChar char="Ø"/>
            </a:pPr>
            <a:r>
              <a:rPr lang="en-US" dirty="0"/>
              <a:t>Replacing the manual system of Indexing, Accounting and Reporting.</a:t>
            </a:r>
          </a:p>
          <a:p>
            <a:pPr>
              <a:buFont typeface="Wingdings" panose="05000000000000000000" pitchFamily="2" charset="2"/>
              <a:buChar char="Ø"/>
            </a:pPr>
            <a:r>
              <a:rPr lang="en-US" dirty="0"/>
              <a:t>Introducing electronic document writing and substantially improving the “Citizen interface”. </a:t>
            </a:r>
            <a:endParaRPr lang="en-AE" dirty="0"/>
          </a:p>
        </p:txBody>
      </p:sp>
    </p:spTree>
    <p:extLst>
      <p:ext uri="{BB962C8B-B14F-4D97-AF65-F5344CB8AC3E}">
        <p14:creationId xmlns:p14="http://schemas.microsoft.com/office/powerpoint/2010/main" val="72575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2495-4082-A9E8-6F9B-3579214EC9C9}"/>
              </a:ext>
            </a:extLst>
          </p:cNvPr>
          <p:cNvSpPr>
            <a:spLocks noGrp="1"/>
          </p:cNvSpPr>
          <p:nvPr>
            <p:ph type="title"/>
          </p:nvPr>
        </p:nvSpPr>
        <p:spPr/>
        <p:txBody>
          <a:bodyPr/>
          <a:lstStyle/>
          <a:p>
            <a:r>
              <a:rPr lang="en-US" dirty="0"/>
              <a:t>Present Scenario:</a:t>
            </a:r>
            <a:endParaRPr lang="en-AE" dirty="0"/>
          </a:p>
        </p:txBody>
      </p:sp>
      <p:sp>
        <p:nvSpPr>
          <p:cNvPr id="3" name="Content Placeholder 2">
            <a:extLst>
              <a:ext uri="{FF2B5EF4-FFF2-40B4-BE49-F238E27FC236}">
                <a16:creationId xmlns:a16="http://schemas.microsoft.com/office/drawing/2014/main" id="{C702DEBC-C1B4-7BFA-B4DC-65DBBA2C2082}"/>
              </a:ext>
            </a:extLst>
          </p:cNvPr>
          <p:cNvSpPr>
            <a:spLocks noGrp="1"/>
          </p:cNvSpPr>
          <p:nvPr>
            <p:ph idx="1"/>
          </p:nvPr>
        </p:nvSpPr>
        <p:spPr/>
        <p:txBody>
          <a:bodyPr/>
          <a:lstStyle/>
          <a:p>
            <a:pPr>
              <a:buFont typeface="Wingdings" panose="05000000000000000000" pitchFamily="2" charset="2"/>
              <a:buChar char="Ø"/>
            </a:pPr>
            <a:r>
              <a:rPr lang="en-US" dirty="0"/>
              <a:t>The CARD software has been designed and developed using a Client/Server architecture, where the Server is running the </a:t>
            </a:r>
            <a:r>
              <a:rPr lang="en-US" dirty="0" err="1"/>
              <a:t>Oracal</a:t>
            </a:r>
            <a:r>
              <a:rPr lang="en-US" dirty="0"/>
              <a:t> RDBMS under Linux Operating System and Client system running on Windows 95/98.</a:t>
            </a:r>
          </a:p>
          <a:p>
            <a:pPr>
              <a:buFont typeface="Wingdings" panose="05000000000000000000" pitchFamily="2" charset="2"/>
              <a:buChar char="Ø"/>
            </a:pPr>
            <a:r>
              <a:rPr lang="en-US" dirty="0"/>
              <a:t>In the year 2011 Government has taken a decision to bring CARD into Centralized Architecture called CCA (CARD centralized architecture).</a:t>
            </a:r>
          </a:p>
          <a:p>
            <a:pPr>
              <a:buFont typeface="Wingdings" panose="05000000000000000000" pitchFamily="2" charset="2"/>
              <a:buChar char="Ø"/>
            </a:pPr>
            <a:r>
              <a:rPr lang="en-US" dirty="0"/>
              <a:t>The required hardware is procured and placed in the state Data Center at YSR Bhavan in </a:t>
            </a:r>
            <a:r>
              <a:rPr lang="en-US" dirty="0" err="1"/>
              <a:t>Nanakramguda</a:t>
            </a:r>
            <a:r>
              <a:rPr lang="en-US" dirty="0"/>
              <a:t>, Hyderabad.</a:t>
            </a:r>
          </a:p>
          <a:p>
            <a:pPr>
              <a:buFont typeface="Wingdings" panose="05000000000000000000" pitchFamily="2" charset="2"/>
              <a:buChar char="Ø"/>
            </a:pPr>
            <a:r>
              <a:rPr lang="en-US" dirty="0"/>
              <a:t>The required software application is developed by the NIC(National Informatics Center).</a:t>
            </a:r>
          </a:p>
          <a:p>
            <a:pPr marL="0" indent="0">
              <a:buNone/>
            </a:pPr>
            <a:r>
              <a:rPr lang="en-US" dirty="0"/>
              <a:t> </a:t>
            </a:r>
            <a:endParaRPr lang="en-AE" dirty="0"/>
          </a:p>
        </p:txBody>
      </p:sp>
    </p:spTree>
    <p:extLst>
      <p:ext uri="{BB962C8B-B14F-4D97-AF65-F5344CB8AC3E}">
        <p14:creationId xmlns:p14="http://schemas.microsoft.com/office/powerpoint/2010/main" val="3291255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D25D-9EB4-809C-A38D-ED579B38EEA6}"/>
              </a:ext>
            </a:extLst>
          </p:cNvPr>
          <p:cNvSpPr>
            <a:spLocks noGrp="1"/>
          </p:cNvSpPr>
          <p:nvPr>
            <p:ph type="title"/>
          </p:nvPr>
        </p:nvSpPr>
        <p:spPr>
          <a:xfrm>
            <a:off x="524934" y="116637"/>
            <a:ext cx="8596668" cy="591576"/>
          </a:xfrm>
        </p:spPr>
        <p:txBody>
          <a:bodyPr>
            <a:normAutofit fontScale="90000"/>
          </a:bodyPr>
          <a:lstStyle/>
          <a:p>
            <a:r>
              <a:rPr lang="en-US" dirty="0"/>
              <a:t>Launch of CARD Project:</a:t>
            </a:r>
            <a:br>
              <a:rPr lang="en-US" dirty="0"/>
            </a:br>
            <a:br>
              <a:rPr lang="en-US" dirty="0"/>
            </a:br>
            <a:br>
              <a:rPr lang="en-US" dirty="0"/>
            </a:br>
            <a:endParaRPr lang="en-AE" dirty="0"/>
          </a:p>
        </p:txBody>
      </p:sp>
      <p:sp>
        <p:nvSpPr>
          <p:cNvPr id="3" name="Content Placeholder 2">
            <a:extLst>
              <a:ext uri="{FF2B5EF4-FFF2-40B4-BE49-F238E27FC236}">
                <a16:creationId xmlns:a16="http://schemas.microsoft.com/office/drawing/2014/main" id="{D0DD6E8D-9137-5B08-0053-E6A66F1825C5}"/>
              </a:ext>
            </a:extLst>
          </p:cNvPr>
          <p:cNvSpPr>
            <a:spLocks noGrp="1"/>
          </p:cNvSpPr>
          <p:nvPr>
            <p:ph idx="1"/>
          </p:nvPr>
        </p:nvSpPr>
        <p:spPr>
          <a:xfrm>
            <a:off x="677334" y="1434352"/>
            <a:ext cx="8596668" cy="4607009"/>
          </a:xfrm>
        </p:spPr>
        <p:txBody>
          <a:bodyPr/>
          <a:lstStyle/>
          <a:p>
            <a:pPr>
              <a:buFont typeface="Wingdings" panose="05000000000000000000" pitchFamily="2" charset="2"/>
              <a:buChar char="Ø"/>
            </a:pPr>
            <a:r>
              <a:rPr lang="en-US" dirty="0"/>
              <a:t>The CARD project was launched on 4</a:t>
            </a:r>
            <a:r>
              <a:rPr lang="en-US" baseline="30000" dirty="0"/>
              <a:t>th</a:t>
            </a:r>
            <a:r>
              <a:rPr lang="en-US" dirty="0"/>
              <a:t> November 1998,defining the standards for different Registration Services with the services levels as shown in the following tales:</a:t>
            </a:r>
          </a:p>
          <a:p>
            <a:pPr marL="0" indent="0">
              <a:buNone/>
            </a:pPr>
            <a:endParaRPr lang="en-US" dirty="0"/>
          </a:p>
          <a:p>
            <a:pPr marL="0" indent="0">
              <a:buNone/>
            </a:pPr>
            <a:endParaRPr lang="en-US" dirty="0"/>
          </a:p>
          <a:p>
            <a:pPr marL="0" indent="0">
              <a:buNone/>
            </a:pPr>
            <a:endParaRPr lang="en-AE" dirty="0"/>
          </a:p>
        </p:txBody>
      </p:sp>
      <p:graphicFrame>
        <p:nvGraphicFramePr>
          <p:cNvPr id="4" name="Table 4">
            <a:extLst>
              <a:ext uri="{FF2B5EF4-FFF2-40B4-BE49-F238E27FC236}">
                <a16:creationId xmlns:a16="http://schemas.microsoft.com/office/drawing/2014/main" id="{1DEB2545-909E-E521-858A-618E073A3A98}"/>
              </a:ext>
            </a:extLst>
          </p:cNvPr>
          <p:cNvGraphicFramePr>
            <a:graphicFrameLocks noGrp="1"/>
          </p:cNvGraphicFramePr>
          <p:nvPr>
            <p:extLst>
              <p:ext uri="{D42A27DB-BD31-4B8C-83A1-F6EECF244321}">
                <p14:modId xmlns:p14="http://schemas.microsoft.com/office/powerpoint/2010/main" val="2206246534"/>
              </p:ext>
            </p:extLst>
          </p:nvPr>
        </p:nvGraphicFramePr>
        <p:xfrm>
          <a:off x="677334" y="2625336"/>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66362166"/>
                    </a:ext>
                  </a:extLst>
                </a:gridCol>
                <a:gridCol w="4064000">
                  <a:extLst>
                    <a:ext uri="{9D8B030D-6E8A-4147-A177-3AD203B41FA5}">
                      <a16:colId xmlns:a16="http://schemas.microsoft.com/office/drawing/2014/main" val="44077576"/>
                    </a:ext>
                  </a:extLst>
                </a:gridCol>
              </a:tblGrid>
              <a:tr h="370840">
                <a:tc>
                  <a:txBody>
                    <a:bodyPr/>
                    <a:lstStyle/>
                    <a:p>
                      <a:r>
                        <a:rPr lang="en-US" dirty="0"/>
                        <a:t>Name of the Service</a:t>
                      </a:r>
                      <a:endParaRPr lang="en-AE" dirty="0"/>
                    </a:p>
                  </a:txBody>
                  <a:tcPr/>
                </a:tc>
                <a:tc>
                  <a:txBody>
                    <a:bodyPr/>
                    <a:lstStyle/>
                    <a:p>
                      <a:r>
                        <a:rPr lang="en-US" dirty="0"/>
                        <a:t>Time Standard(minutes)</a:t>
                      </a:r>
                      <a:endParaRPr lang="en-AE" dirty="0"/>
                    </a:p>
                  </a:txBody>
                  <a:tcPr/>
                </a:tc>
                <a:extLst>
                  <a:ext uri="{0D108BD9-81ED-4DB2-BD59-A6C34878D82A}">
                    <a16:rowId xmlns:a16="http://schemas.microsoft.com/office/drawing/2014/main" val="567043878"/>
                  </a:ext>
                </a:extLst>
              </a:tr>
              <a:tr h="370840">
                <a:tc>
                  <a:txBody>
                    <a:bodyPr/>
                    <a:lstStyle/>
                    <a:p>
                      <a:r>
                        <a:rPr lang="en-US" dirty="0"/>
                        <a:t>Registration of documents </a:t>
                      </a:r>
                      <a:endParaRPr lang="en-AE" dirty="0"/>
                    </a:p>
                  </a:txBody>
                  <a:tcPr/>
                </a:tc>
                <a:tc>
                  <a:txBody>
                    <a:bodyPr/>
                    <a:lstStyle/>
                    <a:p>
                      <a:r>
                        <a:rPr lang="en-US" dirty="0"/>
                        <a:t>60</a:t>
                      </a:r>
                      <a:endParaRPr lang="en-AE" dirty="0"/>
                    </a:p>
                  </a:txBody>
                  <a:tcPr/>
                </a:tc>
                <a:extLst>
                  <a:ext uri="{0D108BD9-81ED-4DB2-BD59-A6C34878D82A}">
                    <a16:rowId xmlns:a16="http://schemas.microsoft.com/office/drawing/2014/main" val="955009088"/>
                  </a:ext>
                </a:extLst>
              </a:tr>
              <a:tr h="370840">
                <a:tc>
                  <a:txBody>
                    <a:bodyPr/>
                    <a:lstStyle/>
                    <a:p>
                      <a:r>
                        <a:rPr lang="en-US" dirty="0"/>
                        <a:t>Issue of MVA</a:t>
                      </a:r>
                      <a:endParaRPr lang="en-AE" dirty="0"/>
                    </a:p>
                  </a:txBody>
                  <a:tcPr/>
                </a:tc>
                <a:tc>
                  <a:txBody>
                    <a:bodyPr/>
                    <a:lstStyle/>
                    <a:p>
                      <a:r>
                        <a:rPr lang="en-US" dirty="0"/>
                        <a:t>5</a:t>
                      </a:r>
                      <a:endParaRPr lang="en-AE" dirty="0"/>
                    </a:p>
                  </a:txBody>
                  <a:tcPr/>
                </a:tc>
                <a:extLst>
                  <a:ext uri="{0D108BD9-81ED-4DB2-BD59-A6C34878D82A}">
                    <a16:rowId xmlns:a16="http://schemas.microsoft.com/office/drawing/2014/main" val="3232171277"/>
                  </a:ext>
                </a:extLst>
              </a:tr>
              <a:tr h="370840">
                <a:tc>
                  <a:txBody>
                    <a:bodyPr/>
                    <a:lstStyle/>
                    <a:p>
                      <a:r>
                        <a:rPr lang="en-US" dirty="0"/>
                        <a:t>Issue of EC</a:t>
                      </a:r>
                      <a:endParaRPr lang="en-AE" dirty="0"/>
                    </a:p>
                  </a:txBody>
                  <a:tcPr/>
                </a:tc>
                <a:tc>
                  <a:txBody>
                    <a:bodyPr/>
                    <a:lstStyle/>
                    <a:p>
                      <a:r>
                        <a:rPr lang="en-US" dirty="0"/>
                        <a:t>5</a:t>
                      </a:r>
                      <a:endParaRPr lang="en-AE" dirty="0"/>
                    </a:p>
                  </a:txBody>
                  <a:tcPr/>
                </a:tc>
                <a:extLst>
                  <a:ext uri="{0D108BD9-81ED-4DB2-BD59-A6C34878D82A}">
                    <a16:rowId xmlns:a16="http://schemas.microsoft.com/office/drawing/2014/main" val="3843104358"/>
                  </a:ext>
                </a:extLst>
              </a:tr>
              <a:tr h="370840">
                <a:tc>
                  <a:txBody>
                    <a:bodyPr/>
                    <a:lstStyle/>
                    <a:p>
                      <a:r>
                        <a:rPr lang="en-US" dirty="0"/>
                        <a:t>Sale of the stamp paper</a:t>
                      </a:r>
                      <a:endParaRPr lang="en-AE" dirty="0"/>
                    </a:p>
                  </a:txBody>
                  <a:tcPr/>
                </a:tc>
                <a:tc>
                  <a:txBody>
                    <a:bodyPr/>
                    <a:lstStyle/>
                    <a:p>
                      <a:r>
                        <a:rPr lang="en-US" dirty="0"/>
                        <a:t>10</a:t>
                      </a:r>
                      <a:endParaRPr lang="en-AE" dirty="0"/>
                    </a:p>
                  </a:txBody>
                  <a:tcPr/>
                </a:tc>
                <a:extLst>
                  <a:ext uri="{0D108BD9-81ED-4DB2-BD59-A6C34878D82A}">
                    <a16:rowId xmlns:a16="http://schemas.microsoft.com/office/drawing/2014/main" val="562101030"/>
                  </a:ext>
                </a:extLst>
              </a:tr>
              <a:tr h="370840">
                <a:tc>
                  <a:txBody>
                    <a:bodyPr/>
                    <a:lstStyle/>
                    <a:p>
                      <a:r>
                        <a:rPr lang="en-US" dirty="0"/>
                        <a:t>Issue of the certified copy</a:t>
                      </a:r>
                      <a:endParaRPr lang="en-AE" dirty="0"/>
                    </a:p>
                  </a:txBody>
                  <a:tcPr/>
                </a:tc>
                <a:tc>
                  <a:txBody>
                    <a:bodyPr/>
                    <a:lstStyle/>
                    <a:p>
                      <a:r>
                        <a:rPr lang="en-US" dirty="0"/>
                        <a:t>10</a:t>
                      </a:r>
                      <a:endParaRPr lang="en-AE" dirty="0"/>
                    </a:p>
                  </a:txBody>
                  <a:tcPr/>
                </a:tc>
                <a:extLst>
                  <a:ext uri="{0D108BD9-81ED-4DB2-BD59-A6C34878D82A}">
                    <a16:rowId xmlns:a16="http://schemas.microsoft.com/office/drawing/2014/main" val="4167902647"/>
                  </a:ext>
                </a:extLst>
              </a:tr>
            </a:tbl>
          </a:graphicData>
        </a:graphic>
      </p:graphicFrame>
    </p:spTree>
    <p:extLst>
      <p:ext uri="{BB962C8B-B14F-4D97-AF65-F5344CB8AC3E}">
        <p14:creationId xmlns:p14="http://schemas.microsoft.com/office/powerpoint/2010/main" val="235983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F52D7-8F4C-88C0-A868-C460BB493C44}"/>
              </a:ext>
            </a:extLst>
          </p:cNvPr>
          <p:cNvSpPr>
            <a:spLocks noGrp="1"/>
          </p:cNvSpPr>
          <p:nvPr>
            <p:ph type="title"/>
          </p:nvPr>
        </p:nvSpPr>
        <p:spPr/>
        <p:txBody>
          <a:bodyPr/>
          <a:lstStyle/>
          <a:p>
            <a:r>
              <a:rPr lang="en-US" dirty="0"/>
              <a:t>The New Approach:</a:t>
            </a:r>
            <a:endParaRPr lang="en-AE" dirty="0"/>
          </a:p>
        </p:txBody>
      </p:sp>
      <p:sp>
        <p:nvSpPr>
          <p:cNvPr id="3" name="Content Placeholder 2">
            <a:extLst>
              <a:ext uri="{FF2B5EF4-FFF2-40B4-BE49-F238E27FC236}">
                <a16:creationId xmlns:a16="http://schemas.microsoft.com/office/drawing/2014/main" id="{36123B76-FC14-C0FB-6BA2-2BA508D023EB}"/>
              </a:ext>
            </a:extLst>
          </p:cNvPr>
          <p:cNvSpPr>
            <a:spLocks noGrp="1"/>
          </p:cNvSpPr>
          <p:nvPr>
            <p:ph idx="1"/>
          </p:nvPr>
        </p:nvSpPr>
        <p:spPr/>
        <p:txBody>
          <a:bodyPr>
            <a:normAutofit/>
          </a:bodyPr>
          <a:lstStyle/>
          <a:p>
            <a:pPr>
              <a:buFont typeface="Wingdings" panose="05000000000000000000" pitchFamily="2" charset="2"/>
              <a:buChar char="Ø"/>
            </a:pPr>
            <a:r>
              <a:rPr lang="en-US" dirty="0"/>
              <a:t>To simplify the registration procedure.</a:t>
            </a:r>
          </a:p>
          <a:p>
            <a:pPr>
              <a:buFont typeface="Wingdings" panose="05000000000000000000" pitchFamily="2" charset="2"/>
              <a:buChar char="Ø"/>
            </a:pPr>
            <a:r>
              <a:rPr lang="en-US" dirty="0"/>
              <a:t>To enhance the speed, reliability and consistency of the system.</a:t>
            </a:r>
          </a:p>
          <a:p>
            <a:pPr>
              <a:buFont typeface="Wingdings" panose="05000000000000000000" pitchFamily="2" charset="2"/>
              <a:buChar char="Ø"/>
            </a:pPr>
            <a:r>
              <a:rPr lang="en-US" dirty="0"/>
              <a:t>To provide transparency in valuation.</a:t>
            </a:r>
          </a:p>
          <a:p>
            <a:pPr>
              <a:buFont typeface="Wingdings" panose="05000000000000000000" pitchFamily="2" charset="2"/>
              <a:buChar char="Ø"/>
            </a:pPr>
            <a:r>
              <a:rPr lang="en-US" dirty="0"/>
              <a:t>To replace copying/filing systems with imaging.</a:t>
            </a:r>
          </a:p>
          <a:p>
            <a:pPr>
              <a:buFont typeface="Wingdings" panose="05000000000000000000" pitchFamily="2" charset="2"/>
              <a:buChar char="Ø"/>
            </a:pPr>
            <a:r>
              <a:rPr lang="en-US" dirty="0"/>
              <a:t>To preserve documents on CDs.</a:t>
            </a:r>
          </a:p>
          <a:p>
            <a:pPr>
              <a:buFont typeface="Wingdings" panose="05000000000000000000" pitchFamily="2" charset="2"/>
              <a:buChar char="Ø"/>
            </a:pPr>
            <a:r>
              <a:rPr lang="en-US" dirty="0"/>
              <a:t>To automate all back-office functions.</a:t>
            </a:r>
          </a:p>
          <a:p>
            <a:pPr>
              <a:buFont typeface="Wingdings" panose="05000000000000000000" pitchFamily="2" charset="2"/>
              <a:buChar char="Ø"/>
            </a:pPr>
            <a:r>
              <a:rPr lang="en-US" dirty="0"/>
              <a:t>To enable a system that enables setting time and quality standards.</a:t>
            </a:r>
          </a:p>
          <a:p>
            <a:pPr>
              <a:buFont typeface="Wingdings" panose="05000000000000000000" pitchFamily="2" charset="2"/>
              <a:buChar char="Ø"/>
            </a:pPr>
            <a:r>
              <a:rPr lang="en-US" dirty="0"/>
              <a:t>To smoothen the government-citizen interface</a:t>
            </a:r>
            <a:endParaRPr lang="en-AE" dirty="0"/>
          </a:p>
        </p:txBody>
      </p:sp>
    </p:spTree>
    <p:extLst>
      <p:ext uri="{BB962C8B-B14F-4D97-AF65-F5344CB8AC3E}">
        <p14:creationId xmlns:p14="http://schemas.microsoft.com/office/powerpoint/2010/main" val="809363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FAC2-22E8-27CD-55DF-86D7B473243D}"/>
              </a:ext>
            </a:extLst>
          </p:cNvPr>
          <p:cNvSpPr>
            <a:spLocks noGrp="1"/>
          </p:cNvSpPr>
          <p:nvPr>
            <p:ph type="title"/>
          </p:nvPr>
        </p:nvSpPr>
        <p:spPr/>
        <p:txBody>
          <a:bodyPr/>
          <a:lstStyle/>
          <a:p>
            <a:r>
              <a:rPr lang="en-US" dirty="0"/>
              <a:t>Implementation Strategies:</a:t>
            </a:r>
            <a:endParaRPr lang="en-AE" dirty="0"/>
          </a:p>
        </p:txBody>
      </p:sp>
      <p:sp>
        <p:nvSpPr>
          <p:cNvPr id="3" name="Content Placeholder 2">
            <a:extLst>
              <a:ext uri="{FF2B5EF4-FFF2-40B4-BE49-F238E27FC236}">
                <a16:creationId xmlns:a16="http://schemas.microsoft.com/office/drawing/2014/main" id="{434537E4-54F6-BA35-9F9A-020C3B763718}"/>
              </a:ext>
            </a:extLst>
          </p:cNvPr>
          <p:cNvSpPr>
            <a:spLocks noGrp="1"/>
          </p:cNvSpPr>
          <p:nvPr>
            <p:ph idx="1"/>
          </p:nvPr>
        </p:nvSpPr>
        <p:spPr>
          <a:xfrm>
            <a:off x="900953" y="1649505"/>
            <a:ext cx="10515600" cy="5013699"/>
          </a:xfrm>
        </p:spPr>
        <p:txBody>
          <a:bodyPr>
            <a:normAutofit/>
          </a:bodyPr>
          <a:lstStyle/>
          <a:p>
            <a:pPr>
              <a:buFont typeface="Wingdings" panose="05000000000000000000" pitchFamily="2" charset="2"/>
              <a:buChar char="Ø"/>
            </a:pPr>
            <a:r>
              <a:rPr lang="en-US" sz="3600" dirty="0"/>
              <a:t>Planning</a:t>
            </a:r>
          </a:p>
          <a:p>
            <a:pPr>
              <a:buFont typeface="Wingdings" panose="05000000000000000000" pitchFamily="2" charset="2"/>
              <a:buChar char="Ø"/>
            </a:pPr>
            <a:r>
              <a:rPr lang="en-US" sz="2200" dirty="0"/>
              <a:t>In the year 2000, the first phase was extended to 181 SROs.</a:t>
            </a:r>
          </a:p>
          <a:p>
            <a:pPr>
              <a:buFont typeface="Wingdings" panose="05000000000000000000" pitchFamily="2" charset="2"/>
              <a:buChar char="Ø"/>
            </a:pPr>
            <a:r>
              <a:rPr lang="en-US" sz="2200" dirty="0"/>
              <a:t>In the year 2001, the second phase was extended to 249 SROs. </a:t>
            </a:r>
          </a:p>
          <a:p>
            <a:pPr>
              <a:buFont typeface="Wingdings" panose="05000000000000000000" pitchFamily="2" charset="2"/>
              <a:buChar char="Ø"/>
            </a:pPr>
            <a:r>
              <a:rPr lang="en-US" sz="2200" dirty="0"/>
              <a:t>All 387 SROs were covered under the CARD project.</a:t>
            </a:r>
          </a:p>
          <a:p>
            <a:pPr marL="0" indent="0">
              <a:buNone/>
            </a:pPr>
            <a:r>
              <a:rPr lang="en-US" sz="2200" dirty="0"/>
              <a:t>    </a:t>
            </a:r>
          </a:p>
          <a:p>
            <a:pPr marL="0" indent="0">
              <a:buNone/>
            </a:pPr>
            <a:endParaRPr lang="en-US" sz="4000" dirty="0"/>
          </a:p>
          <a:p>
            <a:pPr>
              <a:buFont typeface="Wingdings" panose="05000000000000000000" pitchFamily="2" charset="2"/>
              <a:buChar char="Ø"/>
            </a:pPr>
            <a:endParaRPr lang="en-US" dirty="0"/>
          </a:p>
          <a:p>
            <a:pPr marL="0" indent="0">
              <a:buNone/>
            </a:pPr>
            <a:endParaRPr lang="en-US" sz="4000" dirty="0"/>
          </a:p>
          <a:p>
            <a:endParaRPr lang="en-AE" dirty="0"/>
          </a:p>
        </p:txBody>
      </p:sp>
    </p:spTree>
    <p:extLst>
      <p:ext uri="{BB962C8B-B14F-4D97-AF65-F5344CB8AC3E}">
        <p14:creationId xmlns:p14="http://schemas.microsoft.com/office/powerpoint/2010/main" val="376319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78D8-8D44-2379-C1F0-742AD44E2A4D}"/>
              </a:ext>
            </a:extLst>
          </p:cNvPr>
          <p:cNvSpPr>
            <a:spLocks noGrp="1"/>
          </p:cNvSpPr>
          <p:nvPr>
            <p:ph type="title"/>
          </p:nvPr>
        </p:nvSpPr>
        <p:spPr/>
        <p:txBody>
          <a:bodyPr/>
          <a:lstStyle/>
          <a:p>
            <a:r>
              <a:rPr lang="en-US" dirty="0"/>
              <a:t>Implementation Strategies:</a:t>
            </a:r>
            <a:endParaRPr lang="en-AE" dirty="0"/>
          </a:p>
        </p:txBody>
      </p:sp>
      <p:sp>
        <p:nvSpPr>
          <p:cNvPr id="3" name="Content Placeholder 2">
            <a:extLst>
              <a:ext uri="{FF2B5EF4-FFF2-40B4-BE49-F238E27FC236}">
                <a16:creationId xmlns:a16="http://schemas.microsoft.com/office/drawing/2014/main" id="{7E705003-258F-4144-664C-0AC854DA1024}"/>
              </a:ext>
            </a:extLst>
          </p:cNvPr>
          <p:cNvSpPr>
            <a:spLocks noGrp="1"/>
          </p:cNvSpPr>
          <p:nvPr>
            <p:ph idx="1"/>
          </p:nvPr>
        </p:nvSpPr>
        <p:spPr>
          <a:xfrm>
            <a:off x="677334" y="1801905"/>
            <a:ext cx="8596668" cy="4239457"/>
          </a:xfrm>
        </p:spPr>
        <p:txBody>
          <a:bodyPr>
            <a:normAutofit/>
          </a:bodyPr>
          <a:lstStyle/>
          <a:p>
            <a:pPr>
              <a:buFont typeface="Wingdings" panose="05000000000000000000" pitchFamily="2" charset="2"/>
              <a:buChar char="Ø"/>
            </a:pPr>
            <a:r>
              <a:rPr lang="en-US" sz="3600" dirty="0"/>
              <a:t>Services Provided</a:t>
            </a:r>
          </a:p>
          <a:p>
            <a:pPr lvl="1">
              <a:buFont typeface="Wingdings" panose="05000000000000000000" pitchFamily="2" charset="2"/>
              <a:buChar char="Ø"/>
            </a:pPr>
            <a:r>
              <a:rPr lang="en-US" sz="2200" dirty="0"/>
              <a:t>Anywhere Registration</a:t>
            </a:r>
          </a:p>
          <a:p>
            <a:pPr lvl="1">
              <a:buFont typeface="Wingdings" panose="05000000000000000000" pitchFamily="2" charset="2"/>
              <a:buChar char="Ø"/>
            </a:pPr>
            <a:r>
              <a:rPr lang="en-US" sz="2200" dirty="0"/>
              <a:t>Aadhar Integration</a:t>
            </a:r>
          </a:p>
          <a:p>
            <a:pPr lvl="1">
              <a:buFont typeface="Wingdings" panose="05000000000000000000" pitchFamily="2" charset="2"/>
              <a:buChar char="Ø"/>
            </a:pPr>
            <a:r>
              <a:rPr lang="en-US" sz="2200" dirty="0"/>
              <a:t>Integration with Web Land data of Revenue department</a:t>
            </a:r>
          </a:p>
          <a:p>
            <a:pPr lvl="1">
              <a:buFont typeface="Wingdings" panose="05000000000000000000" pitchFamily="2" charset="2"/>
              <a:buChar char="Ø"/>
            </a:pPr>
            <a:r>
              <a:rPr lang="en-US" sz="2200" dirty="0"/>
              <a:t>Verification of Urban Local Bodies Data before Registration</a:t>
            </a:r>
          </a:p>
          <a:p>
            <a:pPr lvl="1">
              <a:buFont typeface="Wingdings" panose="05000000000000000000" pitchFamily="2" charset="2"/>
              <a:buChar char="Ø"/>
            </a:pPr>
            <a:r>
              <a:rPr lang="en-US" sz="2200" dirty="0"/>
              <a:t>Online Registration/ Online Payments</a:t>
            </a:r>
          </a:p>
          <a:p>
            <a:pPr marL="0" indent="0">
              <a:buNone/>
            </a:pPr>
            <a:endParaRPr lang="en-AE" dirty="0"/>
          </a:p>
        </p:txBody>
      </p:sp>
    </p:spTree>
    <p:extLst>
      <p:ext uri="{BB962C8B-B14F-4D97-AF65-F5344CB8AC3E}">
        <p14:creationId xmlns:p14="http://schemas.microsoft.com/office/powerpoint/2010/main" val="32118113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436</TotalTime>
  <Words>1067</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Trebuchet MS</vt:lpstr>
      <vt:lpstr>Wingdings</vt:lpstr>
      <vt:lpstr>Wingdings 3</vt:lpstr>
      <vt:lpstr>Facet</vt:lpstr>
      <vt:lpstr>Computer-Aided Administration of Registration Department (CARD) </vt:lpstr>
      <vt:lpstr>Contents:</vt:lpstr>
      <vt:lpstr>Introduction:</vt:lpstr>
      <vt:lpstr>Objectives:</vt:lpstr>
      <vt:lpstr>Present Scenario:</vt:lpstr>
      <vt:lpstr>Launch of CARD Project:   </vt:lpstr>
      <vt:lpstr>The New Approach:</vt:lpstr>
      <vt:lpstr>Implementation Strategies:</vt:lpstr>
      <vt:lpstr>Implementation Strategies:</vt:lpstr>
      <vt:lpstr>Implementation Strategies:</vt:lpstr>
      <vt:lpstr>Implementation Strategies:</vt:lpstr>
      <vt:lpstr>Features:</vt:lpstr>
      <vt:lpstr>Features:</vt:lpstr>
      <vt:lpstr>Website: </vt:lpstr>
      <vt:lpstr>Website:</vt:lpstr>
      <vt:lpstr>Achievements/Results: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Computer-Aided Administration of Registration Department (CARD) </dc:title>
  <dc:creator>Rajat Budhathoki</dc:creator>
  <cp:lastModifiedBy>Rajat Budhathoki</cp:lastModifiedBy>
  <cp:revision>15</cp:revision>
  <dcterms:created xsi:type="dcterms:W3CDTF">2022-06-30T06:13:58Z</dcterms:created>
  <dcterms:modified xsi:type="dcterms:W3CDTF">2022-07-21T10:54:01Z</dcterms:modified>
</cp:coreProperties>
</file>