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6900F-3DEC-4E4E-A0A9-0B23E3994468}" type="datetimeFigureOut">
              <a:rPr lang="en-US" smtClean="0"/>
              <a:t>5/30/2021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D2D27-E405-4966-83C4-E6598D612B4C}" type="slidenum">
              <a:rPr lang="en-US" smtClean="0"/>
              <a:t>‹#›</a:t>
            </a:fld>
            <a:endParaRPr lang="en-US"/>
          </a:p>
        </p:txBody>
      </p:sp>
    </p:spTree>
    <p:extLst>
      <p:ext uri="{BB962C8B-B14F-4D97-AF65-F5344CB8AC3E}">
        <p14:creationId xmlns:p14="http://schemas.microsoft.com/office/powerpoint/2010/main" val="398519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AD2D27-E405-4966-83C4-E6598D612B4C}" type="slidenum">
              <a:rPr lang="en-US" smtClean="0"/>
              <a:t>4</a:t>
            </a:fld>
            <a:endParaRPr lang="en-US"/>
          </a:p>
        </p:txBody>
      </p:sp>
    </p:spTree>
    <p:extLst>
      <p:ext uri="{BB962C8B-B14F-4D97-AF65-F5344CB8AC3E}">
        <p14:creationId xmlns:p14="http://schemas.microsoft.com/office/powerpoint/2010/main" val="1432827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37C278-8DF8-4F64-8FB7-F5F8E726A3E8}"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E517B-8819-4CA5-8DEE-A52980735174}" type="slidenum">
              <a:rPr lang="en-US" smtClean="0"/>
              <a:t>‹#›</a:t>
            </a:fld>
            <a:endParaRPr lang="en-US"/>
          </a:p>
        </p:txBody>
      </p:sp>
    </p:spTree>
    <p:extLst>
      <p:ext uri="{BB962C8B-B14F-4D97-AF65-F5344CB8AC3E}">
        <p14:creationId xmlns:p14="http://schemas.microsoft.com/office/powerpoint/2010/main" val="336592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37C278-8DF8-4F64-8FB7-F5F8E726A3E8}"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E517B-8819-4CA5-8DEE-A52980735174}" type="slidenum">
              <a:rPr lang="en-US" smtClean="0"/>
              <a:t>‹#›</a:t>
            </a:fld>
            <a:endParaRPr lang="en-US"/>
          </a:p>
        </p:txBody>
      </p:sp>
    </p:spTree>
    <p:extLst>
      <p:ext uri="{BB962C8B-B14F-4D97-AF65-F5344CB8AC3E}">
        <p14:creationId xmlns:p14="http://schemas.microsoft.com/office/powerpoint/2010/main" val="215430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37C278-8DF8-4F64-8FB7-F5F8E726A3E8}"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E517B-8819-4CA5-8DEE-A52980735174}" type="slidenum">
              <a:rPr lang="en-US" smtClean="0"/>
              <a:t>‹#›</a:t>
            </a:fld>
            <a:endParaRPr lang="en-US"/>
          </a:p>
        </p:txBody>
      </p:sp>
    </p:spTree>
    <p:extLst>
      <p:ext uri="{BB962C8B-B14F-4D97-AF65-F5344CB8AC3E}">
        <p14:creationId xmlns:p14="http://schemas.microsoft.com/office/powerpoint/2010/main" val="2591235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37C278-8DF8-4F64-8FB7-F5F8E726A3E8}"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E517B-8819-4CA5-8DEE-A52980735174}" type="slidenum">
              <a:rPr lang="en-US" smtClean="0"/>
              <a:t>‹#›</a:t>
            </a:fld>
            <a:endParaRPr lang="en-US"/>
          </a:p>
        </p:txBody>
      </p:sp>
    </p:spTree>
    <p:extLst>
      <p:ext uri="{BB962C8B-B14F-4D97-AF65-F5344CB8AC3E}">
        <p14:creationId xmlns:p14="http://schemas.microsoft.com/office/powerpoint/2010/main" val="1754190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37C278-8DF8-4F64-8FB7-F5F8E726A3E8}"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E517B-8819-4CA5-8DEE-A52980735174}" type="slidenum">
              <a:rPr lang="en-US" smtClean="0"/>
              <a:t>‹#›</a:t>
            </a:fld>
            <a:endParaRPr lang="en-US"/>
          </a:p>
        </p:txBody>
      </p:sp>
    </p:spTree>
    <p:extLst>
      <p:ext uri="{BB962C8B-B14F-4D97-AF65-F5344CB8AC3E}">
        <p14:creationId xmlns:p14="http://schemas.microsoft.com/office/powerpoint/2010/main" val="98738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37C278-8DF8-4F64-8FB7-F5F8E726A3E8}"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E517B-8819-4CA5-8DEE-A52980735174}" type="slidenum">
              <a:rPr lang="en-US" smtClean="0"/>
              <a:t>‹#›</a:t>
            </a:fld>
            <a:endParaRPr lang="en-US"/>
          </a:p>
        </p:txBody>
      </p:sp>
    </p:spTree>
    <p:extLst>
      <p:ext uri="{BB962C8B-B14F-4D97-AF65-F5344CB8AC3E}">
        <p14:creationId xmlns:p14="http://schemas.microsoft.com/office/powerpoint/2010/main" val="88385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37C278-8DF8-4F64-8FB7-F5F8E726A3E8}" type="datetimeFigureOut">
              <a:rPr lang="en-US" smtClean="0"/>
              <a:t>5/30/2021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E517B-8819-4CA5-8DEE-A52980735174}" type="slidenum">
              <a:rPr lang="en-US" smtClean="0"/>
              <a:t>‹#›</a:t>
            </a:fld>
            <a:endParaRPr lang="en-US"/>
          </a:p>
        </p:txBody>
      </p:sp>
    </p:spTree>
    <p:extLst>
      <p:ext uri="{BB962C8B-B14F-4D97-AF65-F5344CB8AC3E}">
        <p14:creationId xmlns:p14="http://schemas.microsoft.com/office/powerpoint/2010/main" val="217648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37C278-8DF8-4F64-8FB7-F5F8E726A3E8}" type="datetimeFigureOut">
              <a:rPr lang="en-US" smtClean="0"/>
              <a:t>5/30/2021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E517B-8819-4CA5-8DEE-A52980735174}" type="slidenum">
              <a:rPr lang="en-US" smtClean="0"/>
              <a:t>‹#›</a:t>
            </a:fld>
            <a:endParaRPr lang="en-US"/>
          </a:p>
        </p:txBody>
      </p:sp>
    </p:spTree>
    <p:extLst>
      <p:ext uri="{BB962C8B-B14F-4D97-AF65-F5344CB8AC3E}">
        <p14:creationId xmlns:p14="http://schemas.microsoft.com/office/powerpoint/2010/main" val="36614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7C278-8DF8-4F64-8FB7-F5F8E726A3E8}" type="datetimeFigureOut">
              <a:rPr lang="en-US" smtClean="0"/>
              <a:t>5/30/2021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E517B-8819-4CA5-8DEE-A52980735174}" type="slidenum">
              <a:rPr lang="en-US" smtClean="0"/>
              <a:t>‹#›</a:t>
            </a:fld>
            <a:endParaRPr lang="en-US"/>
          </a:p>
        </p:txBody>
      </p:sp>
    </p:spTree>
    <p:extLst>
      <p:ext uri="{BB962C8B-B14F-4D97-AF65-F5344CB8AC3E}">
        <p14:creationId xmlns:p14="http://schemas.microsoft.com/office/powerpoint/2010/main" val="3339960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37C278-8DF8-4F64-8FB7-F5F8E726A3E8}"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E517B-8819-4CA5-8DEE-A52980735174}" type="slidenum">
              <a:rPr lang="en-US" smtClean="0"/>
              <a:t>‹#›</a:t>
            </a:fld>
            <a:endParaRPr lang="en-US"/>
          </a:p>
        </p:txBody>
      </p:sp>
    </p:spTree>
    <p:extLst>
      <p:ext uri="{BB962C8B-B14F-4D97-AF65-F5344CB8AC3E}">
        <p14:creationId xmlns:p14="http://schemas.microsoft.com/office/powerpoint/2010/main" val="3969512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37C278-8DF8-4F64-8FB7-F5F8E726A3E8}"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E517B-8819-4CA5-8DEE-A52980735174}" type="slidenum">
              <a:rPr lang="en-US" smtClean="0"/>
              <a:t>‹#›</a:t>
            </a:fld>
            <a:endParaRPr lang="en-US"/>
          </a:p>
        </p:txBody>
      </p:sp>
    </p:spTree>
    <p:extLst>
      <p:ext uri="{BB962C8B-B14F-4D97-AF65-F5344CB8AC3E}">
        <p14:creationId xmlns:p14="http://schemas.microsoft.com/office/powerpoint/2010/main" val="55613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7C278-8DF8-4F64-8FB7-F5F8E726A3E8}" type="datetimeFigureOut">
              <a:rPr lang="en-US" smtClean="0"/>
              <a:t>5/30/2021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E517B-8819-4CA5-8DEE-A52980735174}" type="slidenum">
              <a:rPr lang="en-US" smtClean="0"/>
              <a:t>‹#›</a:t>
            </a:fld>
            <a:endParaRPr lang="en-US"/>
          </a:p>
        </p:txBody>
      </p:sp>
    </p:spTree>
    <p:extLst>
      <p:ext uri="{BB962C8B-B14F-4D97-AF65-F5344CB8AC3E}">
        <p14:creationId xmlns:p14="http://schemas.microsoft.com/office/powerpoint/2010/main" val="4068805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214" y="2399071"/>
            <a:ext cx="9763432" cy="1323439"/>
          </a:xfrm>
          <a:prstGeom prst="rect">
            <a:avLst/>
          </a:prstGeom>
          <a:noFill/>
        </p:spPr>
        <p:txBody>
          <a:bodyPr wrap="square" rtlCol="0">
            <a:spAutoFit/>
          </a:bodyPr>
          <a:lstStyle/>
          <a:p>
            <a:r>
              <a:rPr lang="en-US" sz="4000" dirty="0" smtClean="0"/>
              <a:t>Foods and Beverages flavors Business Overview of North America region</a:t>
            </a:r>
            <a:endParaRPr lang="en-US" sz="4000" dirty="0"/>
          </a:p>
        </p:txBody>
      </p:sp>
    </p:spTree>
    <p:extLst>
      <p:ext uri="{BB962C8B-B14F-4D97-AF65-F5344CB8AC3E}">
        <p14:creationId xmlns:p14="http://schemas.microsoft.com/office/powerpoint/2010/main" val="2387808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74" y="266803"/>
            <a:ext cx="11117826" cy="382127"/>
          </a:xfrm>
        </p:spPr>
        <p:txBody>
          <a:bodyPr>
            <a:noAutofit/>
          </a:bodyPr>
          <a:lstStyle/>
          <a:p>
            <a:r>
              <a:rPr lang="en-US" sz="3200" dirty="0" smtClean="0"/>
              <a:t>Classifying the regions </a:t>
            </a:r>
            <a:endParaRPr lang="en-US" sz="32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9184" r="23131"/>
          <a:stretch/>
        </p:blipFill>
        <p:spPr>
          <a:xfrm>
            <a:off x="471949" y="958644"/>
            <a:ext cx="5250426" cy="3982065"/>
          </a:xfrm>
        </p:spPr>
      </p:pic>
      <p:sp>
        <p:nvSpPr>
          <p:cNvPr id="5" name="TextBox 4"/>
          <p:cNvSpPr txBox="1"/>
          <p:nvPr/>
        </p:nvSpPr>
        <p:spPr>
          <a:xfrm>
            <a:off x="235974" y="5250424"/>
            <a:ext cx="12147756"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Assuming the North America has only three countries NA1,NA2,NA3</a:t>
            </a:r>
          </a:p>
          <a:p>
            <a:pPr marL="285750" indent="-285750">
              <a:buFont typeface="Arial" panose="020B0604020202020204" pitchFamily="34" charset="0"/>
              <a:buChar char="•"/>
            </a:pPr>
            <a:r>
              <a:rPr lang="en-US" dirty="0" smtClean="0"/>
              <a:t>Most of the Business comes from the NA1(</a:t>
            </a:r>
            <a:r>
              <a:rPr lang="en-US" b="1" dirty="0" smtClean="0"/>
              <a:t>90.18%</a:t>
            </a:r>
            <a:r>
              <a:rPr lang="en-US" dirty="0" smtClean="0"/>
              <a:t> assuming the flavors there in market are performing good)</a:t>
            </a:r>
          </a:p>
          <a:p>
            <a:pPr marL="285750" indent="-285750">
              <a:buFont typeface="Arial" panose="020B0604020202020204" pitchFamily="34" charset="0"/>
              <a:buChar char="•"/>
            </a:pPr>
            <a:r>
              <a:rPr lang="en-US" dirty="0" smtClean="0"/>
              <a:t>There is only 1 business product which has its sales in NA3 country.</a:t>
            </a:r>
          </a:p>
          <a:p>
            <a:pPr marL="285750" indent="-285750">
              <a:buFont typeface="Arial" panose="020B0604020202020204" pitchFamily="34" charset="0"/>
              <a:buChar char="•"/>
            </a:pPr>
            <a:r>
              <a:rPr lang="en-US" b="1" dirty="0" smtClean="0"/>
              <a:t>The NA3 Country has only one product which has Market subcategory of Carbonates and was launched in 2008 with the Flavor Group of Alcohol</a:t>
            </a:r>
          </a:p>
        </p:txBody>
      </p:sp>
      <p:cxnSp>
        <p:nvCxnSpPr>
          <p:cNvPr id="6" name="Straight Connector 5"/>
          <p:cNvCxnSpPr/>
          <p:nvPr/>
        </p:nvCxnSpPr>
        <p:spPr>
          <a:xfrm flipH="1">
            <a:off x="5928852" y="266803"/>
            <a:ext cx="9832" cy="455100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ounded Rectangle 6"/>
          <p:cNvSpPr/>
          <p:nvPr/>
        </p:nvSpPr>
        <p:spPr>
          <a:xfrm>
            <a:off x="8008374" y="175754"/>
            <a:ext cx="1887793" cy="609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Market Subcategory</a:t>
            </a:r>
            <a:endParaRPr lang="en-US" dirty="0"/>
          </a:p>
        </p:txBody>
      </p:sp>
      <p:cxnSp>
        <p:nvCxnSpPr>
          <p:cNvPr id="9" name="Elbow Connector 8"/>
          <p:cNvCxnSpPr>
            <a:stCxn id="40" idx="2"/>
            <a:endCxn id="68" idx="0"/>
          </p:cNvCxnSpPr>
          <p:nvPr/>
        </p:nvCxnSpPr>
        <p:spPr>
          <a:xfrm rot="16200000" flipH="1">
            <a:off x="8059993" y="1643215"/>
            <a:ext cx="687030" cy="14392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72846" y="2879621"/>
            <a:ext cx="1071716" cy="648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Flavor Group</a:t>
            </a:r>
            <a:endParaRPr lang="en-US" dirty="0"/>
          </a:p>
        </p:txBody>
      </p:sp>
      <p:sp>
        <p:nvSpPr>
          <p:cNvPr id="11" name="Rectangle 10"/>
          <p:cNvSpPr/>
          <p:nvPr/>
        </p:nvSpPr>
        <p:spPr>
          <a:xfrm>
            <a:off x="9393490" y="2879621"/>
            <a:ext cx="1071716" cy="648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Position Group</a:t>
            </a:r>
            <a:endParaRPr lang="en-US" dirty="0"/>
          </a:p>
        </p:txBody>
      </p:sp>
      <p:cxnSp>
        <p:nvCxnSpPr>
          <p:cNvPr id="35" name="Straight Arrow Connector 34"/>
          <p:cNvCxnSpPr>
            <a:stCxn id="10" idx="2"/>
          </p:cNvCxnSpPr>
          <p:nvPr/>
        </p:nvCxnSpPr>
        <p:spPr>
          <a:xfrm>
            <a:off x="8208704" y="3528550"/>
            <a:ext cx="0" cy="62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672846" y="4152898"/>
            <a:ext cx="1071716" cy="742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Highest Flavor Type</a:t>
            </a:r>
            <a:endParaRPr lang="en-US" dirty="0"/>
          </a:p>
        </p:txBody>
      </p:sp>
      <p:sp>
        <p:nvSpPr>
          <p:cNvPr id="38" name="Rectangle 37"/>
          <p:cNvSpPr/>
          <p:nvPr/>
        </p:nvSpPr>
        <p:spPr>
          <a:xfrm>
            <a:off x="9393490" y="4179935"/>
            <a:ext cx="1071716" cy="742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Highest Position Type</a:t>
            </a:r>
            <a:endParaRPr lang="en-US" dirty="0"/>
          </a:p>
        </p:txBody>
      </p:sp>
      <p:cxnSp>
        <p:nvCxnSpPr>
          <p:cNvPr id="39" name="Straight Arrow Connector 38"/>
          <p:cNvCxnSpPr/>
          <p:nvPr/>
        </p:nvCxnSpPr>
        <p:spPr>
          <a:xfrm>
            <a:off x="9929348" y="3555587"/>
            <a:ext cx="0" cy="62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551968" y="1276965"/>
            <a:ext cx="2263880" cy="742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Market subcategory with </a:t>
            </a:r>
            <a:r>
              <a:rPr lang="en-US" dirty="0"/>
              <a:t>h</a:t>
            </a:r>
            <a:r>
              <a:rPr lang="en-US" dirty="0" smtClean="0"/>
              <a:t>ighest number Flavor</a:t>
            </a:r>
            <a:endParaRPr lang="en-US" dirty="0"/>
          </a:p>
        </p:txBody>
      </p:sp>
      <p:sp>
        <p:nvSpPr>
          <p:cNvPr id="56" name="Rectangle 55"/>
          <p:cNvSpPr/>
          <p:nvPr/>
        </p:nvSpPr>
        <p:spPr>
          <a:xfrm>
            <a:off x="9305003" y="1243780"/>
            <a:ext cx="2263880" cy="742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Market subcategory with lowest number Flavor</a:t>
            </a:r>
            <a:endParaRPr lang="en-US" dirty="0"/>
          </a:p>
        </p:txBody>
      </p:sp>
      <p:cxnSp>
        <p:nvCxnSpPr>
          <p:cNvPr id="58" name="Elbow Connector 57"/>
          <p:cNvCxnSpPr>
            <a:stCxn id="7" idx="2"/>
            <a:endCxn id="40" idx="0"/>
          </p:cNvCxnSpPr>
          <p:nvPr/>
        </p:nvCxnSpPr>
        <p:spPr>
          <a:xfrm rot="5400000">
            <a:off x="8072284" y="396978"/>
            <a:ext cx="491612" cy="12683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7" idx="2"/>
            <a:endCxn id="56" idx="0"/>
          </p:cNvCxnSpPr>
          <p:nvPr/>
        </p:nvCxnSpPr>
        <p:spPr>
          <a:xfrm rot="16200000" flipH="1">
            <a:off x="9465394" y="272230"/>
            <a:ext cx="458427" cy="14846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56" idx="2"/>
            <a:endCxn id="68" idx="0"/>
          </p:cNvCxnSpPr>
          <p:nvPr/>
        </p:nvCxnSpPr>
        <p:spPr>
          <a:xfrm rot="5400000">
            <a:off x="9419919" y="1689305"/>
            <a:ext cx="720215" cy="13138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7430730" y="2706330"/>
            <a:ext cx="3384755" cy="241381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Down Arrow 76"/>
          <p:cNvSpPr/>
          <p:nvPr/>
        </p:nvSpPr>
        <p:spPr>
          <a:xfrm>
            <a:off x="11798710" y="266803"/>
            <a:ext cx="206477" cy="46739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10033820" y="175754"/>
            <a:ext cx="1971367" cy="276999"/>
          </a:xfrm>
          <a:prstGeom prst="rect">
            <a:avLst/>
          </a:prstGeom>
          <a:noFill/>
        </p:spPr>
        <p:txBody>
          <a:bodyPr wrap="square" rtlCol="0">
            <a:spAutoFit/>
          </a:bodyPr>
          <a:lstStyle/>
          <a:p>
            <a:r>
              <a:rPr lang="en-US" sz="1200" dirty="0" smtClean="0"/>
              <a:t>Approach for each country</a:t>
            </a:r>
            <a:endParaRPr lang="en-US" sz="1200" dirty="0"/>
          </a:p>
        </p:txBody>
      </p:sp>
    </p:spTree>
    <p:extLst>
      <p:ext uri="{BB962C8B-B14F-4D97-AF65-F5344CB8AC3E}">
        <p14:creationId xmlns:p14="http://schemas.microsoft.com/office/powerpoint/2010/main" val="24515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19" y="148815"/>
            <a:ext cx="11225981" cy="578771"/>
          </a:xfrm>
        </p:spPr>
        <p:txBody>
          <a:bodyPr>
            <a:normAutofit/>
          </a:bodyPr>
          <a:lstStyle/>
          <a:p>
            <a:r>
              <a:rPr lang="en-US" sz="3200" dirty="0" smtClean="0"/>
              <a:t>Business overview of NA1</a:t>
            </a:r>
            <a:endParaRPr lang="en-US" sz="32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226" t="7282" r="8709"/>
          <a:stretch/>
        </p:blipFill>
        <p:spPr>
          <a:xfrm>
            <a:off x="829596" y="855406"/>
            <a:ext cx="10524204" cy="4483510"/>
          </a:xfrm>
          <a:prstGeom prst="rect">
            <a:avLst/>
          </a:prstGeom>
        </p:spPr>
      </p:pic>
      <p:sp>
        <p:nvSpPr>
          <p:cNvPr id="6" name="TextBox 5"/>
          <p:cNvSpPr txBox="1"/>
          <p:nvPr/>
        </p:nvSpPr>
        <p:spPr>
          <a:xfrm>
            <a:off x="763179" y="5466736"/>
            <a:ext cx="10917544"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NA1 has products availability from </a:t>
            </a:r>
            <a:r>
              <a:rPr lang="en-US" b="1" dirty="0" smtClean="0"/>
              <a:t>all</a:t>
            </a:r>
            <a:r>
              <a:rPr lang="en-US" dirty="0" smtClean="0"/>
              <a:t> the available marketing subcategory.</a:t>
            </a:r>
          </a:p>
          <a:p>
            <a:pPr marL="285750" indent="-285750">
              <a:buFont typeface="Arial" panose="020B0604020202020204" pitchFamily="34" charset="0"/>
              <a:buChar char="•"/>
            </a:pPr>
            <a:r>
              <a:rPr lang="en-US" dirty="0" smtClean="0"/>
              <a:t>The total number of Flavors NA1 has is </a:t>
            </a:r>
            <a:r>
              <a:rPr lang="en-US" b="1" dirty="0" smtClean="0"/>
              <a:t>4980</a:t>
            </a:r>
            <a:r>
              <a:rPr lang="en-US" dirty="0" smtClean="0"/>
              <a:t> flavors across all the flavor groups</a:t>
            </a:r>
          </a:p>
          <a:p>
            <a:pPr marL="285750" indent="-285750">
              <a:buFont typeface="Arial" panose="020B0604020202020204" pitchFamily="34" charset="0"/>
              <a:buChar char="•"/>
            </a:pPr>
            <a:r>
              <a:rPr lang="en-US" dirty="0" smtClean="0"/>
              <a:t>The maximum number of flavors available for the NA1 is Juice and Juice Drinks (JJD)</a:t>
            </a:r>
          </a:p>
          <a:p>
            <a:pPr marL="285750" indent="-285750">
              <a:buFont typeface="Arial" panose="020B0604020202020204" pitchFamily="34" charset="0"/>
              <a:buChar char="•"/>
            </a:pPr>
            <a:r>
              <a:rPr lang="en-US" dirty="0" smtClean="0"/>
              <a:t>And the NA1 market has very low product of the sports category consisting of all </a:t>
            </a:r>
            <a:r>
              <a:rPr lang="en-US" b="1" dirty="0"/>
              <a:t>4</a:t>
            </a:r>
            <a:r>
              <a:rPr lang="en-US" b="1" dirty="0" smtClean="0"/>
              <a:t> marketing category </a:t>
            </a:r>
            <a:endParaRPr lang="en-US" b="1" dirty="0"/>
          </a:p>
        </p:txBody>
      </p:sp>
      <p:cxnSp>
        <p:nvCxnSpPr>
          <p:cNvPr id="10" name="Straight Arrow Connector 9"/>
          <p:cNvCxnSpPr/>
          <p:nvPr/>
        </p:nvCxnSpPr>
        <p:spPr>
          <a:xfrm flipV="1">
            <a:off x="7138219" y="698090"/>
            <a:ext cx="1641987" cy="8849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8780206" y="422164"/>
            <a:ext cx="2133600" cy="369332"/>
          </a:xfrm>
          <a:prstGeom prst="rect">
            <a:avLst/>
          </a:prstGeom>
          <a:noFill/>
        </p:spPr>
        <p:txBody>
          <a:bodyPr wrap="square" rtlCol="0">
            <a:spAutoFit/>
          </a:bodyPr>
          <a:lstStyle/>
          <a:p>
            <a:r>
              <a:rPr lang="en-US" dirty="0" smtClean="0"/>
              <a:t>Juice &amp; Juice Drinks</a:t>
            </a:r>
            <a:endParaRPr lang="en-US" dirty="0"/>
          </a:p>
        </p:txBody>
      </p:sp>
      <p:sp>
        <p:nvSpPr>
          <p:cNvPr id="12" name="Rounded Rectangle 11"/>
          <p:cNvSpPr/>
          <p:nvPr/>
        </p:nvSpPr>
        <p:spPr>
          <a:xfrm>
            <a:off x="8062452" y="4095135"/>
            <a:ext cx="2605547" cy="825910"/>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Arrow Connector 13"/>
          <p:cNvCxnSpPr/>
          <p:nvPr/>
        </p:nvCxnSpPr>
        <p:spPr>
          <a:xfrm flipV="1">
            <a:off x="9232490" y="2989006"/>
            <a:ext cx="2015613" cy="110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1208160" y="2619674"/>
            <a:ext cx="945125" cy="369332"/>
          </a:xfrm>
          <a:prstGeom prst="rect">
            <a:avLst/>
          </a:prstGeom>
          <a:noFill/>
        </p:spPr>
        <p:txBody>
          <a:bodyPr wrap="square" rtlCol="0">
            <a:spAutoFit/>
          </a:bodyPr>
          <a:lstStyle/>
          <a:p>
            <a:r>
              <a:rPr lang="en-US" dirty="0" smtClean="0"/>
              <a:t>Sports</a:t>
            </a:r>
            <a:endParaRPr lang="en-US" dirty="0"/>
          </a:p>
        </p:txBody>
      </p:sp>
    </p:spTree>
    <p:extLst>
      <p:ext uri="{BB962C8B-B14F-4D97-AF65-F5344CB8AC3E}">
        <p14:creationId xmlns:p14="http://schemas.microsoft.com/office/powerpoint/2010/main" val="1779572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90" y="168480"/>
            <a:ext cx="11710220" cy="808785"/>
          </a:xfrm>
        </p:spPr>
        <p:txBody>
          <a:bodyPr>
            <a:normAutofit/>
          </a:bodyPr>
          <a:lstStyle/>
          <a:p>
            <a:r>
              <a:rPr lang="en-US" sz="3200" dirty="0" smtClean="0"/>
              <a:t>Focusing on Juice and Juice Drinks (JJD) (Considering Flavor)</a:t>
            </a:r>
            <a:endParaRPr lang="en-US" sz="3200"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5044" t="6786" r="9607" b="1733"/>
          <a:stretch/>
        </p:blipFill>
        <p:spPr>
          <a:xfrm>
            <a:off x="245806" y="1085420"/>
            <a:ext cx="7197213" cy="3693058"/>
          </a:xfrm>
        </p:spPr>
      </p:pic>
      <p:sp>
        <p:nvSpPr>
          <p:cNvPr id="5" name="TextBox 4"/>
          <p:cNvSpPr txBox="1"/>
          <p:nvPr/>
        </p:nvSpPr>
        <p:spPr>
          <a:xfrm>
            <a:off x="353962" y="4886632"/>
            <a:ext cx="1157256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largest numbers of flavor are present in the JJD category , so its fair to assume that this category must be large source of revenue and profits NA1 and that can be seen from the uptrend of number of various flavors launched in 2009 and 2010</a:t>
            </a:r>
          </a:p>
          <a:p>
            <a:pPr marL="285750" indent="-285750">
              <a:buFont typeface="Arial" panose="020B0604020202020204" pitchFamily="34" charset="0"/>
              <a:buChar char="•"/>
            </a:pPr>
            <a:r>
              <a:rPr lang="en-US" b="1" dirty="0" smtClean="0"/>
              <a:t>For the Category of JJD almost 90.2% of the flavor group is fruits and 70% of these 90.2% were launched within the span of 2009 and 2010 as shown</a:t>
            </a: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4207" t="5518" r="31967" b="11623"/>
          <a:stretch/>
        </p:blipFill>
        <p:spPr>
          <a:xfrm>
            <a:off x="8315632" y="1085420"/>
            <a:ext cx="2969342" cy="3401961"/>
          </a:xfrm>
          <a:prstGeom prst="rect">
            <a:avLst/>
          </a:prstGeom>
        </p:spPr>
      </p:pic>
      <p:cxnSp>
        <p:nvCxnSpPr>
          <p:cNvPr id="8" name="Straight Arrow Connector 7"/>
          <p:cNvCxnSpPr/>
          <p:nvPr/>
        </p:nvCxnSpPr>
        <p:spPr>
          <a:xfrm flipH="1" flipV="1">
            <a:off x="8315632" y="1858297"/>
            <a:ext cx="956187" cy="334298"/>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0982632" y="3158092"/>
            <a:ext cx="816078" cy="381522"/>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491019" y="2786400"/>
            <a:ext cx="491613" cy="7335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760110" y="1459046"/>
            <a:ext cx="823451" cy="369332"/>
          </a:xfrm>
          <a:prstGeom prst="rect">
            <a:avLst/>
          </a:prstGeom>
          <a:noFill/>
        </p:spPr>
        <p:txBody>
          <a:bodyPr wrap="square" rtlCol="0">
            <a:spAutoFit/>
          </a:bodyPr>
          <a:lstStyle/>
          <a:p>
            <a:r>
              <a:rPr lang="en-US" dirty="0" smtClean="0"/>
              <a:t>Fruits</a:t>
            </a:r>
            <a:endParaRPr lang="en-US" dirty="0"/>
          </a:p>
        </p:txBody>
      </p:sp>
      <p:sp>
        <p:nvSpPr>
          <p:cNvPr id="15" name="TextBox 14"/>
          <p:cNvSpPr txBox="1"/>
          <p:nvPr/>
        </p:nvSpPr>
        <p:spPr>
          <a:xfrm>
            <a:off x="8860093" y="2621767"/>
            <a:ext cx="823451" cy="369332"/>
          </a:xfrm>
          <a:prstGeom prst="rect">
            <a:avLst/>
          </a:prstGeom>
          <a:noFill/>
        </p:spPr>
        <p:txBody>
          <a:bodyPr wrap="square" rtlCol="0">
            <a:spAutoFit/>
          </a:bodyPr>
          <a:lstStyle/>
          <a:p>
            <a:r>
              <a:rPr lang="en-US" dirty="0" smtClean="0"/>
              <a:t>90.2%</a:t>
            </a:r>
            <a:endParaRPr lang="en-US" dirty="0"/>
          </a:p>
        </p:txBody>
      </p:sp>
      <p:sp>
        <p:nvSpPr>
          <p:cNvPr id="16" name="TextBox 15"/>
          <p:cNvSpPr txBox="1"/>
          <p:nvPr/>
        </p:nvSpPr>
        <p:spPr>
          <a:xfrm>
            <a:off x="11455811" y="3539614"/>
            <a:ext cx="834512" cy="369332"/>
          </a:xfrm>
          <a:prstGeom prst="rect">
            <a:avLst/>
          </a:prstGeom>
          <a:noFill/>
        </p:spPr>
        <p:txBody>
          <a:bodyPr wrap="square" rtlCol="0">
            <a:spAutoFit/>
          </a:bodyPr>
          <a:lstStyle/>
          <a:p>
            <a:r>
              <a:rPr lang="en-US" dirty="0"/>
              <a:t>O</a:t>
            </a:r>
            <a:r>
              <a:rPr lang="en-US" dirty="0" smtClean="0"/>
              <a:t>thers</a:t>
            </a:r>
            <a:endParaRPr lang="en-US" dirty="0"/>
          </a:p>
        </p:txBody>
      </p:sp>
      <p:sp>
        <p:nvSpPr>
          <p:cNvPr id="17" name="Rectangle 16"/>
          <p:cNvSpPr/>
          <p:nvPr/>
        </p:nvSpPr>
        <p:spPr>
          <a:xfrm>
            <a:off x="6184490" y="1366684"/>
            <a:ext cx="1120878" cy="383458"/>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73977" y="782767"/>
            <a:ext cx="1709583" cy="369332"/>
          </a:xfrm>
          <a:prstGeom prst="rect">
            <a:avLst/>
          </a:prstGeom>
          <a:noFill/>
        </p:spPr>
        <p:txBody>
          <a:bodyPr wrap="square" rtlCol="0">
            <a:spAutoFit/>
          </a:bodyPr>
          <a:lstStyle/>
          <a:p>
            <a:r>
              <a:rPr lang="en-US" dirty="0" smtClean="0"/>
              <a:t>70% are Fruits</a:t>
            </a:r>
            <a:endParaRPr lang="en-US" dirty="0"/>
          </a:p>
        </p:txBody>
      </p:sp>
      <p:cxnSp>
        <p:nvCxnSpPr>
          <p:cNvPr id="19" name="Straight Arrow Connector 18"/>
          <p:cNvCxnSpPr/>
          <p:nvPr/>
        </p:nvCxnSpPr>
        <p:spPr>
          <a:xfrm flipV="1">
            <a:off x="6973529" y="1107175"/>
            <a:ext cx="290052" cy="259509"/>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94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8" y="109486"/>
            <a:ext cx="11245645" cy="549275"/>
          </a:xfrm>
        </p:spPr>
        <p:txBody>
          <a:bodyPr>
            <a:noAutofit/>
          </a:bodyPr>
          <a:lstStyle/>
          <a:p>
            <a:r>
              <a:rPr lang="en-US" sz="3200" dirty="0" smtClean="0"/>
              <a:t>Focusing on JJD(Considering Positioning)</a:t>
            </a:r>
            <a:endParaRPr lang="en-US" sz="32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197" t="7910" r="9678" b="129"/>
          <a:stretch/>
        </p:blipFill>
        <p:spPr>
          <a:xfrm>
            <a:off x="167149" y="1076688"/>
            <a:ext cx="8288594" cy="4100052"/>
          </a:xfrm>
          <a:prstGeom prst="rect">
            <a:avLst/>
          </a:prstGeom>
        </p:spPr>
      </p:pic>
      <p:sp>
        <p:nvSpPr>
          <p:cNvPr id="6" name="TextBox 5"/>
          <p:cNvSpPr txBox="1"/>
          <p:nvPr/>
        </p:nvSpPr>
        <p:spPr>
          <a:xfrm>
            <a:off x="298655" y="5103674"/>
            <a:ext cx="11667203"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plot shows the distribution of JJD with the positioning group , which clearly shows that almost </a:t>
            </a:r>
            <a:r>
              <a:rPr lang="en-US" b="1" dirty="0" smtClean="0"/>
              <a:t>40.41%</a:t>
            </a:r>
            <a:r>
              <a:rPr lang="en-US" dirty="0" smtClean="0"/>
              <a:t> of the JJD are from the </a:t>
            </a:r>
            <a:r>
              <a:rPr lang="en-US" b="1" dirty="0" smtClean="0"/>
              <a:t>Health category (both Active and Passive) </a:t>
            </a:r>
            <a:r>
              <a:rPr lang="en-US" dirty="0" smtClean="0"/>
              <a:t>followed by </a:t>
            </a:r>
            <a:r>
              <a:rPr lang="en-US" b="1" dirty="0" smtClean="0"/>
              <a:t>Choice contributing 22% </a:t>
            </a:r>
            <a:r>
              <a:rPr lang="en-US" dirty="0" smtClean="0"/>
              <a:t>in JJD distribution in total covering more than </a:t>
            </a:r>
            <a:r>
              <a:rPr lang="en-US" b="1" dirty="0" smtClean="0"/>
              <a:t>60%</a:t>
            </a:r>
            <a:r>
              <a:rPr lang="en-US" dirty="0" smtClean="0"/>
              <a:t> of the JJD Business</a:t>
            </a:r>
          </a:p>
          <a:p>
            <a:pPr marL="285750" indent="-285750">
              <a:buFont typeface="Arial" panose="020B0604020202020204" pitchFamily="34" charset="0"/>
              <a:buChar char="•"/>
            </a:pPr>
            <a:r>
              <a:rPr lang="en-US" b="1" dirty="0" smtClean="0"/>
              <a:t>As the plot of distribution of product launch across different dates shows , The flours for health position group has also increased in the last 2 years </a:t>
            </a:r>
            <a:r>
              <a:rPr lang="en-US" b="1" dirty="0" err="1" smtClean="0"/>
              <a:t>i.e</a:t>
            </a:r>
            <a:r>
              <a:rPr lang="en-US" b="1" dirty="0" smtClean="0"/>
              <a:t> 2009 and 2010 as shown above</a:t>
            </a:r>
          </a:p>
          <a:p>
            <a:pPr marL="285750" indent="-285750">
              <a:buFont typeface="Arial" panose="020B0604020202020204" pitchFamily="34" charset="0"/>
              <a:buChar char="•"/>
            </a:pPr>
            <a:endParaRPr lang="en-US" dirty="0"/>
          </a:p>
        </p:txBody>
      </p:sp>
      <p:cxnSp>
        <p:nvCxnSpPr>
          <p:cNvPr id="8" name="Straight Arrow Connector 7"/>
          <p:cNvCxnSpPr/>
          <p:nvPr/>
        </p:nvCxnSpPr>
        <p:spPr>
          <a:xfrm flipV="1">
            <a:off x="5781368" y="1076688"/>
            <a:ext cx="2202426" cy="731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7669162" y="653561"/>
            <a:ext cx="934064" cy="369332"/>
          </a:xfrm>
          <a:prstGeom prst="rect">
            <a:avLst/>
          </a:prstGeom>
          <a:noFill/>
        </p:spPr>
        <p:txBody>
          <a:bodyPr wrap="square" rtlCol="0">
            <a:spAutoFit/>
          </a:bodyPr>
          <a:lstStyle/>
          <a:p>
            <a:r>
              <a:rPr lang="en-US" dirty="0" smtClean="0"/>
              <a:t>Health</a:t>
            </a:r>
            <a:endParaRPr lang="en-US" dirty="0"/>
          </a:p>
        </p:txBody>
      </p:sp>
      <p:cxnSp>
        <p:nvCxnSpPr>
          <p:cNvPr id="10" name="Straight Arrow Connector 9"/>
          <p:cNvCxnSpPr/>
          <p:nvPr/>
        </p:nvCxnSpPr>
        <p:spPr>
          <a:xfrm flipH="1" flipV="1">
            <a:off x="765688" y="1193972"/>
            <a:ext cx="1987344" cy="1775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298655" y="780421"/>
            <a:ext cx="934064" cy="369332"/>
          </a:xfrm>
          <a:prstGeom prst="rect">
            <a:avLst/>
          </a:prstGeom>
          <a:noFill/>
        </p:spPr>
        <p:txBody>
          <a:bodyPr wrap="square" rtlCol="0">
            <a:spAutoFit/>
          </a:bodyPr>
          <a:lstStyle/>
          <a:p>
            <a:r>
              <a:rPr lang="en-US" dirty="0" smtClean="0"/>
              <a:t>Choice</a:t>
            </a:r>
            <a:endParaRPr lang="en-US" dirty="0"/>
          </a:p>
        </p:txBody>
      </p:sp>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l="10014" t="6149" r="11021" b="15894"/>
          <a:stretch/>
        </p:blipFill>
        <p:spPr>
          <a:xfrm>
            <a:off x="8718755" y="917216"/>
            <a:ext cx="2984091" cy="2209497"/>
          </a:xfrm>
          <a:prstGeom prst="rect">
            <a:avLst/>
          </a:prstGeom>
        </p:spPr>
      </p:pic>
      <p:sp>
        <p:nvSpPr>
          <p:cNvPr id="20" name="TextBox 19"/>
          <p:cNvSpPr txBox="1"/>
          <p:nvPr/>
        </p:nvSpPr>
        <p:spPr>
          <a:xfrm>
            <a:off x="10154264" y="2619607"/>
            <a:ext cx="602225" cy="261610"/>
          </a:xfrm>
          <a:prstGeom prst="rect">
            <a:avLst/>
          </a:prstGeom>
          <a:noFill/>
        </p:spPr>
        <p:txBody>
          <a:bodyPr wrap="square" rtlCol="0">
            <a:spAutoFit/>
          </a:bodyPr>
          <a:lstStyle/>
          <a:p>
            <a:r>
              <a:rPr lang="en-US" sz="1100" dirty="0" smtClean="0"/>
              <a:t>16.4%</a:t>
            </a:r>
            <a:endParaRPr lang="en-US" sz="1100" dirty="0"/>
          </a:p>
        </p:txBody>
      </p:sp>
      <p:sp>
        <p:nvSpPr>
          <p:cNvPr id="21" name="TextBox 20"/>
          <p:cNvSpPr txBox="1"/>
          <p:nvPr/>
        </p:nvSpPr>
        <p:spPr>
          <a:xfrm>
            <a:off x="10534034" y="2243306"/>
            <a:ext cx="602225" cy="261610"/>
          </a:xfrm>
          <a:prstGeom prst="rect">
            <a:avLst/>
          </a:prstGeom>
          <a:noFill/>
        </p:spPr>
        <p:txBody>
          <a:bodyPr wrap="square" rtlCol="0">
            <a:spAutoFit/>
          </a:bodyPr>
          <a:lstStyle/>
          <a:p>
            <a:r>
              <a:rPr lang="en-US" sz="1100" dirty="0" smtClean="0"/>
              <a:t>13.8%</a:t>
            </a:r>
            <a:endParaRPr lang="en-US" sz="1100" dirty="0"/>
          </a:p>
        </p:txBody>
      </p:sp>
      <p:cxnSp>
        <p:nvCxnSpPr>
          <p:cNvPr id="23" name="Straight Arrow Connector 22"/>
          <p:cNvCxnSpPr/>
          <p:nvPr/>
        </p:nvCxnSpPr>
        <p:spPr>
          <a:xfrm>
            <a:off x="10210800" y="2969342"/>
            <a:ext cx="0" cy="599768"/>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818738" y="3524663"/>
            <a:ext cx="715296" cy="369332"/>
          </a:xfrm>
          <a:prstGeom prst="rect">
            <a:avLst/>
          </a:prstGeom>
          <a:noFill/>
        </p:spPr>
        <p:txBody>
          <a:bodyPr wrap="square" rtlCol="0">
            <a:spAutoFit/>
          </a:bodyPr>
          <a:lstStyle/>
          <a:p>
            <a:r>
              <a:rPr lang="en-US" dirty="0" smtClean="0"/>
              <a:t>2009</a:t>
            </a:r>
            <a:endParaRPr lang="en-US" dirty="0"/>
          </a:p>
        </p:txBody>
      </p:sp>
      <p:cxnSp>
        <p:nvCxnSpPr>
          <p:cNvPr id="25" name="Straight Arrow Connector 24"/>
          <p:cNvCxnSpPr/>
          <p:nvPr/>
        </p:nvCxnSpPr>
        <p:spPr>
          <a:xfrm>
            <a:off x="10903974" y="2619607"/>
            <a:ext cx="0" cy="599768"/>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609006" y="3200502"/>
            <a:ext cx="715296" cy="369332"/>
          </a:xfrm>
          <a:prstGeom prst="rect">
            <a:avLst/>
          </a:prstGeom>
          <a:noFill/>
        </p:spPr>
        <p:txBody>
          <a:bodyPr wrap="square" rtlCol="0">
            <a:spAutoFit/>
          </a:bodyPr>
          <a:lstStyle/>
          <a:p>
            <a:r>
              <a:rPr lang="en-US" dirty="0" smtClean="0"/>
              <a:t>2010</a:t>
            </a:r>
            <a:endParaRPr lang="en-US" dirty="0"/>
          </a:p>
        </p:txBody>
      </p:sp>
    </p:spTree>
    <p:extLst>
      <p:ext uri="{BB962C8B-B14F-4D97-AF65-F5344CB8AC3E}">
        <p14:creationId xmlns:p14="http://schemas.microsoft.com/office/powerpoint/2010/main" val="2392277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48" y="265471"/>
            <a:ext cx="11186652" cy="442453"/>
          </a:xfrm>
        </p:spPr>
        <p:txBody>
          <a:bodyPr>
            <a:noAutofit/>
          </a:bodyPr>
          <a:lstStyle/>
          <a:p>
            <a:r>
              <a:rPr lang="en-US" sz="3200" dirty="0"/>
              <a:t>Business overview of </a:t>
            </a:r>
            <a:r>
              <a:rPr lang="en-US" sz="3200" dirty="0" smtClean="0"/>
              <a:t>NA2</a:t>
            </a:r>
            <a:endParaRPr lang="en-US" sz="32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757" t="5516" r="8670"/>
          <a:stretch/>
        </p:blipFill>
        <p:spPr>
          <a:xfrm>
            <a:off x="167148" y="949172"/>
            <a:ext cx="6086169" cy="3229260"/>
          </a:xfrm>
          <a:prstGeom prst="rect">
            <a:avLst/>
          </a:prstGeom>
        </p:spPr>
      </p:pic>
      <p:sp>
        <p:nvSpPr>
          <p:cNvPr id="5" name="TextBox 4"/>
          <p:cNvSpPr txBox="1"/>
          <p:nvPr/>
        </p:nvSpPr>
        <p:spPr>
          <a:xfrm>
            <a:off x="167148" y="4670323"/>
            <a:ext cx="11788878"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Data distribution of number of types of flavors with respect to Market subcategory looks exactly similar to the NA1</a:t>
            </a:r>
          </a:p>
          <a:p>
            <a:pPr marL="285750" indent="-285750">
              <a:buFont typeface="Arial" panose="020B0604020202020204" pitchFamily="34" charset="0"/>
              <a:buChar char="•"/>
            </a:pPr>
            <a:r>
              <a:rPr lang="en-US" dirty="0" smtClean="0"/>
              <a:t>NA2 has zero products flavors from </a:t>
            </a:r>
            <a:r>
              <a:rPr lang="en-US" b="1" dirty="0" smtClean="0"/>
              <a:t>Sport Others and Sports Supplement.</a:t>
            </a:r>
          </a:p>
          <a:p>
            <a:pPr marL="285750" indent="-285750">
              <a:buFont typeface="Arial" panose="020B0604020202020204" pitchFamily="34" charset="0"/>
              <a:buChar char="•"/>
            </a:pPr>
            <a:r>
              <a:rPr lang="en-US" dirty="0" smtClean="0"/>
              <a:t>The source of revenue (considering  uniform  product price across every market subcategory) is JJD in NA2</a:t>
            </a:r>
          </a:p>
          <a:p>
            <a:pPr marL="285750" indent="-285750">
              <a:buFont typeface="Arial" panose="020B0604020202020204" pitchFamily="34" charset="0"/>
              <a:buChar char="•"/>
            </a:pPr>
            <a:r>
              <a:rPr lang="en-US" dirty="0" smtClean="0"/>
              <a:t>The sports section has the lowest numbers of flavors in NA2 as well which looks same as that of NA1</a:t>
            </a:r>
          </a:p>
          <a:p>
            <a:pPr marL="285750" indent="-285750">
              <a:buFont typeface="Arial" panose="020B0604020202020204" pitchFamily="34" charset="0"/>
              <a:buChar char="•"/>
            </a:pPr>
            <a:r>
              <a:rPr lang="en-US" dirty="0" smtClean="0"/>
              <a:t>The Line graph shows the increased investment in launching the new flavors in JJD in last 2 years (2009,2010)</a:t>
            </a:r>
          </a:p>
          <a:p>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093" t="5756" r="6990"/>
          <a:stretch/>
        </p:blipFill>
        <p:spPr>
          <a:xfrm>
            <a:off x="6360265" y="845578"/>
            <a:ext cx="5477773" cy="3436448"/>
          </a:xfrm>
          <a:prstGeom prst="rect">
            <a:avLst/>
          </a:prstGeom>
        </p:spPr>
      </p:pic>
    </p:spTree>
    <p:extLst>
      <p:ext uri="{BB962C8B-B14F-4D97-AF65-F5344CB8AC3E}">
        <p14:creationId xmlns:p14="http://schemas.microsoft.com/office/powerpoint/2010/main" val="1112975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8" y="78819"/>
            <a:ext cx="11275142" cy="490281"/>
          </a:xfrm>
        </p:spPr>
        <p:txBody>
          <a:bodyPr>
            <a:noAutofit/>
          </a:bodyPr>
          <a:lstStyle/>
          <a:p>
            <a:r>
              <a:rPr lang="en-US" sz="3200" dirty="0" smtClean="0"/>
              <a:t>NA2 Flavor and Positioning Distribution in JJD</a:t>
            </a:r>
            <a:endParaRPr lang="en-US" sz="32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454" t="5701" r="19926" b="13878"/>
          <a:stretch/>
        </p:blipFill>
        <p:spPr>
          <a:xfrm>
            <a:off x="1194618" y="993680"/>
            <a:ext cx="3313472" cy="3529781"/>
          </a:xfrm>
          <a:prstGeom prst="rect">
            <a:avLst/>
          </a:prstGeom>
        </p:spPr>
      </p:pic>
      <p:sp>
        <p:nvSpPr>
          <p:cNvPr id="5" name="TextBox 4"/>
          <p:cNvSpPr txBox="1"/>
          <p:nvPr/>
        </p:nvSpPr>
        <p:spPr>
          <a:xfrm>
            <a:off x="235973" y="1671485"/>
            <a:ext cx="806246" cy="369332"/>
          </a:xfrm>
          <a:prstGeom prst="rect">
            <a:avLst/>
          </a:prstGeom>
          <a:noFill/>
        </p:spPr>
        <p:txBody>
          <a:bodyPr wrap="square" rtlCol="0">
            <a:spAutoFit/>
          </a:bodyPr>
          <a:lstStyle/>
          <a:p>
            <a:r>
              <a:rPr lang="en-US" dirty="0" smtClean="0"/>
              <a:t>Fruits</a:t>
            </a:r>
            <a:endParaRPr lang="en-US" dirty="0"/>
          </a:p>
        </p:txBody>
      </p:sp>
      <p:cxnSp>
        <p:nvCxnSpPr>
          <p:cNvPr id="7" name="Straight Arrow Connector 6"/>
          <p:cNvCxnSpPr/>
          <p:nvPr/>
        </p:nvCxnSpPr>
        <p:spPr>
          <a:xfrm flipH="1" flipV="1">
            <a:off x="776748" y="2040817"/>
            <a:ext cx="1219200" cy="653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3323302" y="2694039"/>
            <a:ext cx="442452" cy="52111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Arrow Connector 9"/>
          <p:cNvCxnSpPr/>
          <p:nvPr/>
        </p:nvCxnSpPr>
        <p:spPr>
          <a:xfrm flipV="1">
            <a:off x="3765754" y="1185311"/>
            <a:ext cx="894735" cy="1769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458927" y="858529"/>
            <a:ext cx="934065" cy="369332"/>
          </a:xfrm>
          <a:prstGeom prst="rect">
            <a:avLst/>
          </a:prstGeom>
          <a:noFill/>
        </p:spPr>
        <p:txBody>
          <a:bodyPr wrap="square" rtlCol="0">
            <a:spAutoFit/>
          </a:bodyPr>
          <a:lstStyle/>
          <a:p>
            <a:r>
              <a:rPr lang="en-US" dirty="0" smtClean="0"/>
              <a:t>others</a:t>
            </a:r>
            <a:endParaRPr lang="en-US"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5533" t="7433" r="6989" b="2763"/>
          <a:stretch/>
        </p:blipFill>
        <p:spPr>
          <a:xfrm>
            <a:off x="6228735" y="1185312"/>
            <a:ext cx="5746955" cy="3494844"/>
          </a:xfrm>
          <a:prstGeom prst="rect">
            <a:avLst/>
          </a:prstGeom>
        </p:spPr>
      </p:pic>
      <p:sp>
        <p:nvSpPr>
          <p:cNvPr id="16" name="TextBox 15"/>
          <p:cNvSpPr txBox="1"/>
          <p:nvPr/>
        </p:nvSpPr>
        <p:spPr>
          <a:xfrm>
            <a:off x="8735959" y="4712704"/>
            <a:ext cx="1381434" cy="369332"/>
          </a:xfrm>
          <a:prstGeom prst="rect">
            <a:avLst/>
          </a:prstGeom>
          <a:noFill/>
        </p:spPr>
        <p:txBody>
          <a:bodyPr wrap="square" rtlCol="0">
            <a:spAutoFit/>
          </a:bodyPr>
          <a:lstStyle/>
          <a:p>
            <a:r>
              <a:rPr lang="en-US" dirty="0" smtClean="0"/>
              <a:t>Positioning</a:t>
            </a:r>
            <a:endParaRPr lang="en-US" dirty="0"/>
          </a:p>
        </p:txBody>
      </p:sp>
      <p:sp>
        <p:nvSpPr>
          <p:cNvPr id="17" name="TextBox 16"/>
          <p:cNvSpPr txBox="1"/>
          <p:nvPr/>
        </p:nvSpPr>
        <p:spPr>
          <a:xfrm>
            <a:off x="2536720" y="4698576"/>
            <a:ext cx="1381434" cy="369332"/>
          </a:xfrm>
          <a:prstGeom prst="rect">
            <a:avLst/>
          </a:prstGeom>
          <a:noFill/>
        </p:spPr>
        <p:txBody>
          <a:bodyPr wrap="square" rtlCol="0">
            <a:spAutoFit/>
          </a:bodyPr>
          <a:lstStyle/>
          <a:p>
            <a:r>
              <a:rPr lang="en-US" dirty="0" smtClean="0"/>
              <a:t>Flavor</a:t>
            </a:r>
            <a:endParaRPr lang="en-US" dirty="0"/>
          </a:p>
        </p:txBody>
      </p:sp>
      <p:cxnSp>
        <p:nvCxnSpPr>
          <p:cNvPr id="19" name="Straight Arrow Connector 18"/>
          <p:cNvCxnSpPr/>
          <p:nvPr/>
        </p:nvCxnSpPr>
        <p:spPr>
          <a:xfrm flipV="1">
            <a:off x="9684774" y="858529"/>
            <a:ext cx="501445" cy="9309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9773265" y="471948"/>
            <a:ext cx="1278193" cy="369332"/>
          </a:xfrm>
          <a:prstGeom prst="rect">
            <a:avLst/>
          </a:prstGeom>
          <a:noFill/>
        </p:spPr>
        <p:txBody>
          <a:bodyPr wrap="square" rtlCol="0">
            <a:spAutoFit/>
          </a:bodyPr>
          <a:lstStyle/>
          <a:p>
            <a:r>
              <a:rPr lang="en-US" dirty="0" smtClean="0"/>
              <a:t>Health</a:t>
            </a:r>
            <a:endParaRPr lang="en-US" dirty="0"/>
          </a:p>
        </p:txBody>
      </p:sp>
      <p:sp>
        <p:nvSpPr>
          <p:cNvPr id="21" name="TextBox 20"/>
          <p:cNvSpPr txBox="1"/>
          <p:nvPr/>
        </p:nvSpPr>
        <p:spPr>
          <a:xfrm>
            <a:off x="373626" y="5525729"/>
            <a:ext cx="11375922"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distribution of JJD in NA2 is similar , the only differences we have here is the JJD is consisting of almost 98% of Fruits as compared with 90.2% of NA1</a:t>
            </a:r>
          </a:p>
          <a:p>
            <a:pPr marL="285750" indent="-285750">
              <a:buFont typeface="Arial" panose="020B0604020202020204" pitchFamily="34" charset="0"/>
              <a:buChar char="•"/>
            </a:pPr>
            <a:r>
              <a:rPr lang="en-US" dirty="0" smtClean="0"/>
              <a:t>The JJD in NA2 stands in the positioning of Health only same as that of NA1, The Positioning that JJD does not cover in NA2 are Supplements and Gender</a:t>
            </a:r>
            <a:endParaRPr lang="en-US" dirty="0"/>
          </a:p>
        </p:txBody>
      </p:sp>
    </p:spTree>
    <p:extLst>
      <p:ext uri="{BB962C8B-B14F-4D97-AF65-F5344CB8AC3E}">
        <p14:creationId xmlns:p14="http://schemas.microsoft.com/office/powerpoint/2010/main" val="151615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55" y="197977"/>
            <a:ext cx="11245645" cy="539443"/>
          </a:xfrm>
        </p:spPr>
        <p:txBody>
          <a:bodyPr>
            <a:noAutofit/>
          </a:bodyPr>
          <a:lstStyle/>
          <a:p>
            <a:r>
              <a:rPr lang="en-US" sz="3600" dirty="0" smtClean="0"/>
              <a:t>Conclusion</a:t>
            </a:r>
            <a:endParaRPr lang="en-US" sz="3600" dirty="0"/>
          </a:p>
        </p:txBody>
      </p:sp>
      <p:sp>
        <p:nvSpPr>
          <p:cNvPr id="3" name="Content Placeholder 2"/>
          <p:cNvSpPr>
            <a:spLocks noGrp="1"/>
          </p:cNvSpPr>
          <p:nvPr>
            <p:ph idx="1"/>
          </p:nvPr>
        </p:nvSpPr>
        <p:spPr>
          <a:xfrm>
            <a:off x="108155" y="1081550"/>
            <a:ext cx="11245645" cy="4424516"/>
          </a:xfrm>
        </p:spPr>
        <p:txBody>
          <a:bodyPr>
            <a:normAutofit fontScale="92500"/>
          </a:bodyPr>
          <a:lstStyle/>
          <a:p>
            <a:r>
              <a:rPr lang="en-US" sz="2400" dirty="0" smtClean="0"/>
              <a:t>Assuming the Business from NA1 and NA2 has similar distribution across all segments and flavors and positions we can have the following </a:t>
            </a:r>
            <a:r>
              <a:rPr lang="en-US" sz="2400" dirty="0"/>
              <a:t>c</a:t>
            </a:r>
            <a:r>
              <a:rPr lang="en-US" sz="2400" dirty="0" smtClean="0"/>
              <a:t>onclusion</a:t>
            </a:r>
          </a:p>
          <a:p>
            <a:r>
              <a:rPr lang="en-US" sz="2400" dirty="0" smtClean="0"/>
              <a:t>Looking at the data from NA2 and NA1 the maximum revenue is coming from the Juice and Juice Drinks </a:t>
            </a:r>
          </a:p>
          <a:p>
            <a:r>
              <a:rPr lang="en-US" sz="2400" dirty="0" smtClean="0"/>
              <a:t>The distribution of flavor with respect to Flavor group in JJD is almost 90% contributed by Fruits</a:t>
            </a:r>
          </a:p>
          <a:p>
            <a:r>
              <a:rPr lang="en-US" sz="2400" dirty="0" smtClean="0"/>
              <a:t>The distribution of flavor with respect to Positioning group in JJD is almost 60% contributed by Health and Choice.</a:t>
            </a:r>
            <a:endParaRPr lang="en-US" sz="2400" dirty="0"/>
          </a:p>
          <a:p>
            <a:r>
              <a:rPr lang="en-US" sz="2400" dirty="0" smtClean="0"/>
              <a:t>The most focused and emerging investment that the business is doing is into Juice and Juice drinks followed by Drink Concentrates and Mixtures for NA1 and Carbonates for </a:t>
            </a:r>
            <a:r>
              <a:rPr lang="en-US" sz="2400" dirty="0" smtClean="0"/>
              <a:t>NA2</a:t>
            </a:r>
          </a:p>
          <a:p>
            <a:r>
              <a:rPr lang="en-US" sz="2400" dirty="0" smtClean="0"/>
              <a:t>We can perform similar analysis on the market subcategory where number of flavors are minimum (Sports) for both NA1 and NA2</a:t>
            </a:r>
            <a:endParaRPr lang="en-US" sz="2400" dirty="0" smtClean="0"/>
          </a:p>
        </p:txBody>
      </p:sp>
    </p:spTree>
    <p:extLst>
      <p:ext uri="{BB962C8B-B14F-4D97-AF65-F5344CB8AC3E}">
        <p14:creationId xmlns:p14="http://schemas.microsoft.com/office/powerpoint/2010/main" val="81371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16" y="365125"/>
            <a:ext cx="11196484" cy="401791"/>
          </a:xfrm>
        </p:spPr>
        <p:txBody>
          <a:bodyPr>
            <a:noAutofit/>
          </a:bodyPr>
          <a:lstStyle/>
          <a:p>
            <a:r>
              <a:rPr lang="en-US" sz="3200" dirty="0" smtClean="0"/>
              <a:t>Launching </a:t>
            </a:r>
            <a:r>
              <a:rPr lang="en-US" sz="3200" dirty="0"/>
              <a:t>n</a:t>
            </a:r>
            <a:r>
              <a:rPr lang="en-US" sz="3200" dirty="0" smtClean="0"/>
              <a:t>ew product</a:t>
            </a:r>
            <a:endParaRPr lang="en-US" sz="3200" dirty="0"/>
          </a:p>
        </p:txBody>
      </p:sp>
      <p:sp>
        <p:nvSpPr>
          <p:cNvPr id="3" name="Content Placeholder 2"/>
          <p:cNvSpPr>
            <a:spLocks noGrp="1"/>
          </p:cNvSpPr>
          <p:nvPr>
            <p:ph idx="1"/>
          </p:nvPr>
        </p:nvSpPr>
        <p:spPr>
          <a:xfrm>
            <a:off x="157315" y="973394"/>
            <a:ext cx="11838039" cy="3460954"/>
          </a:xfrm>
        </p:spPr>
        <p:txBody>
          <a:bodyPr>
            <a:normAutofit/>
          </a:bodyPr>
          <a:lstStyle/>
          <a:p>
            <a:pPr marL="0" indent="0">
              <a:buNone/>
            </a:pPr>
            <a:r>
              <a:rPr lang="en-US" sz="1800" dirty="0" smtClean="0"/>
              <a:t>We can consider following points for answering the given market entry case(some of them are points and some of them are questions):</a:t>
            </a:r>
          </a:p>
          <a:p>
            <a:pPr marL="0" indent="0">
              <a:buNone/>
            </a:pPr>
            <a:r>
              <a:rPr lang="en-US" sz="1800" dirty="0" smtClean="0"/>
              <a:t>1.We want to enter in which country?</a:t>
            </a:r>
          </a:p>
          <a:p>
            <a:pPr marL="0" indent="0">
              <a:buNone/>
            </a:pPr>
            <a:r>
              <a:rPr lang="en-US" sz="1800" dirty="0" smtClean="0"/>
              <a:t>2.The flavor that is being consumed in NA1 and NA2 is Fruits and Tea (&gt;80%)</a:t>
            </a:r>
          </a:p>
          <a:p>
            <a:pPr marL="0" indent="0">
              <a:buNone/>
            </a:pPr>
            <a:r>
              <a:rPr lang="en-US" sz="1800" dirty="0" smtClean="0"/>
              <a:t>3.We need to see if the production of the JJD can be used for production of the Iced Tea.</a:t>
            </a:r>
          </a:p>
          <a:p>
            <a:pPr marL="0" indent="0">
              <a:buNone/>
            </a:pPr>
            <a:r>
              <a:rPr lang="en-US" sz="1800" dirty="0" smtClean="0"/>
              <a:t>4.The data for the price sensitivity is another concern for launching the products in Ice Tea category</a:t>
            </a:r>
          </a:p>
          <a:p>
            <a:pPr marL="0" indent="0">
              <a:buNone/>
            </a:pPr>
            <a:r>
              <a:rPr lang="en-US" sz="1800" dirty="0" smtClean="0"/>
              <a:t>5. The Market share we want to capture in the Ice Team market</a:t>
            </a:r>
          </a:p>
          <a:p>
            <a:pPr marL="0" indent="0">
              <a:buNone/>
            </a:pPr>
            <a:r>
              <a:rPr lang="en-US" sz="1800" dirty="0" smtClean="0"/>
              <a:t>6.Can we leverage the production of Ice Tea by other products?</a:t>
            </a:r>
          </a:p>
          <a:p>
            <a:pPr marL="0" indent="0">
              <a:buNone/>
            </a:pPr>
            <a:r>
              <a:rPr lang="en-US" sz="1800" dirty="0" smtClean="0"/>
              <a:t>7.Data regarding the Competition in the market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98912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804</Words>
  <Application>Microsoft Office PowerPoint</Application>
  <PresentationFormat>Widescreen</PresentationFormat>
  <Paragraphs>68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Classifying the regions </vt:lpstr>
      <vt:lpstr>Business overview of NA1</vt:lpstr>
      <vt:lpstr>Focusing on Juice and Juice Drinks (JJD) (Considering Flavor)</vt:lpstr>
      <vt:lpstr>Focusing on JJD(Considering Positioning)</vt:lpstr>
      <vt:lpstr>Business overview of NA2</vt:lpstr>
      <vt:lpstr>NA2 Flavor and Positioning Distribution in JJD</vt:lpstr>
      <vt:lpstr>Conclusion</vt:lpstr>
      <vt:lpstr>Launching new product</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Budhewar, Vijay (623)</dc:creator>
  <cp:lastModifiedBy>Budhewar, Vijay (623)</cp:lastModifiedBy>
  <cp:revision>64</cp:revision>
  <dcterms:created xsi:type="dcterms:W3CDTF">2021-05-30T02:43:15Z</dcterms:created>
  <dcterms:modified xsi:type="dcterms:W3CDTF">2021-05-30T14:24:25Z</dcterms:modified>
</cp:coreProperties>
</file>