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Open Sans SemiBold"/>
      <p:regular r:id="rId46"/>
      <p:bold r:id="rId47"/>
      <p:italic r:id="rId48"/>
      <p:boldItalic r:id="rId49"/>
    </p:embeddedFont>
    <p:embeddedFont>
      <p:font typeface="Roboto Mono"/>
      <p:regular r:id="rId50"/>
      <p:bold r:id="rId51"/>
      <p:italic r:id="rId52"/>
      <p:boldItalic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42" Type="http://schemas.openxmlformats.org/officeDocument/2006/relationships/font" Target="fonts/Roboto-regular.fntdata"/><Relationship Id="rId41" Type="http://schemas.openxmlformats.org/officeDocument/2006/relationships/font" Target="fonts/ProximaNova-boldItalic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OpenSansSemiBold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SemiBold-italic.fntdata"/><Relationship Id="rId47" Type="http://schemas.openxmlformats.org/officeDocument/2006/relationships/font" Target="fonts/OpenSansSemiBold-bold.fntdata"/><Relationship Id="rId49" Type="http://schemas.openxmlformats.org/officeDocument/2006/relationships/font" Target="fonts/OpenSa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ProximaNova-bold.fntdata"/><Relationship Id="rId38" Type="http://schemas.openxmlformats.org/officeDocument/2006/relationships/font" Target="fonts/ProximaNova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6.xml"/><Relationship Id="rId55" Type="http://schemas.openxmlformats.org/officeDocument/2006/relationships/font" Target="fonts/OpenSans-bold.fntdata"/><Relationship Id="rId10" Type="http://schemas.openxmlformats.org/officeDocument/2006/relationships/slide" Target="slides/slide5.xml"/><Relationship Id="rId54" Type="http://schemas.openxmlformats.org/officeDocument/2006/relationships/font" Target="fonts/OpenSans-regular.fntdata"/><Relationship Id="rId13" Type="http://schemas.openxmlformats.org/officeDocument/2006/relationships/slide" Target="slides/slide8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56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bugabagi.blogspot.com/2020/03/notasi-penulisan-algoritma-deskriptif.html#:~:text=Notasi%20algoritma%20adalah%20hal%20dasar,suatu%20program%20yang%20akan%20dibangun.&amp;text=Tidak%20ada%20aturan%20yang%20baku,adalah%20mudah%20dibaca%20dan%20dipahami.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eknojurnal.com/pengertian-algoritma-pemrograman/#:~:text=Dalam%20matematika%20dan%20ilmu%20komputer,untuk%20menyelesaikan%20masalah%20pemrograman%20komputer.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a6a6f6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88a6a6f6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ea12d68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89ea12d68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9ea12d6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89ea12d6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ea12d68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89ea12d68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81ac3af4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881ac3af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b1a4682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7eb1a468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eb1a4682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7eb1a4682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656565"/>
                </a:solidFill>
                <a:highlight>
                  <a:srgbClr val="FFFFFF"/>
                </a:highlight>
              </a:rPr>
              <a:t>Notasi algoritma adalah hal dasar yang musti diketahui oleh setiap orang yang membangun suatu program, karena dalam notasi algoritma itulah terdapat kerangka-kerangka suatu program yang akan dibangun. </a:t>
            </a:r>
            <a:endParaRPr sz="1050">
              <a:solidFill>
                <a:srgbClr val="65656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https://blogbugabagi.blogspot.com/2020/03/notasi-penulisan-algoritma-deskriptif.html#:~:text=Notasi%20algoritma%20adalah%20hal%20dasar,suatu%20program%20yang%20akan%20dibangun.&amp;text=Tidak%20ada%20aturan%20yang%20baku,adalah%20mudah%20dibaca%20dan%20dipahami.</a:t>
            </a:r>
            <a:endParaRPr sz="1050">
              <a:solidFill>
                <a:srgbClr val="65656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150">
                <a:solidFill>
                  <a:srgbClr val="222222"/>
                </a:solidFill>
                <a:highlight>
                  <a:srgbClr val="FAFAFA"/>
                </a:highlight>
              </a:rPr>
            </a:br>
            <a:r>
              <a:rPr lang="en" sz="1150">
                <a:solidFill>
                  <a:srgbClr val="222222"/>
                </a:solidFill>
                <a:highlight>
                  <a:srgbClr val="FAFAFA"/>
                </a:highlight>
              </a:rPr>
              <a:t>Pseudocode adalah cara penulisan algoritma yang hampir menyerupai Bahasa Pemrograman, namun Pseudocode ditulis lebih sederhana dengan menggunakan bahasa baku yang mudah dipahami oleh manusia</a:t>
            </a:r>
            <a:endParaRPr sz="1150">
              <a:solidFill>
                <a:srgbClr val="222222"/>
              </a:solidFill>
              <a:highlight>
                <a:srgbClr val="FAFAFA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SzPts val="1100"/>
              <a:buNone/>
            </a:pPr>
            <a:r>
              <a:rPr lang="en" sz="1150">
                <a:solidFill>
                  <a:srgbClr val="222222"/>
                </a:solidFill>
                <a:highlight>
                  <a:srgbClr val="FAFAFA"/>
                </a:highlight>
              </a:rPr>
              <a:t>tujuan menggunakan Pseudocode dalam mendeskripsikan suatu algoritma supaya programer dapat memahami suatu kerangka awal (ide) suatu program dengan jelas, meskipun programmer tersebut belum bisa memahami bahasa pemrograman yang akan digunakan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b1a4682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7eb1a4682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64a17424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864a17424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6509f8fa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86509f8fa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64a17424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864a17424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81ac3af4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881ac3af4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eb1a4682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7eb1a4682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eb5c86f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7eb5c86f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81ac3af4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881ac3af4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64a1742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864a1742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64a1742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864a1742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0e4962b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80e4962b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64a17424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864a17424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04318b2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704318b2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64a17424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864a17424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4a17424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864a17424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64a17424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864a17424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81ac3a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881ac3a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1ac3af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881ac3af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algoritma adalah urutan atau langkah-langkah untuk menyelesaikan suatu masalah yang ditulis secara berurutan. Sehingga, algoritma pemrograman adalah urutan atau langkah-langkah untuk menyelesaikan masalah pemrograman komputer.</a:t>
            </a:r>
            <a:b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u="sng">
                <a:solidFill>
                  <a:schemeClr val="hlink"/>
                </a:solidFill>
                <a:hlinkClick r:id="rId2"/>
              </a:rPr>
              <a:t>https://teknojurnal.com/pengertian-algoritma-pemrograman/#:~:text=Dalam%20matematika%20dan%20ilmu%20komputer,untuk%20menyelesaikan%20masalah%20pemrograman%20komputer.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64a17424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864a17424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81ac3af4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881ac3af4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9ea12d68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89ea12d68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" y="0"/>
            <a:ext cx="9142089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321"/>
            <a:ext cx="9143996" cy="51428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Relationship Id="rId4" Type="http://schemas.openxmlformats.org/officeDocument/2006/relationships/hyperlink" Target="https://www.smartdraw.com/flowchart/flowchart-symbols.ht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rive.google.com/file/d/11yOqAu3oRNxSr5eZljANt9Z5WYj6kSNh/view?usp=sharin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Computer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Coba Buat Algoritma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Memindahkan Air di dalam gelas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375" y="1887177"/>
            <a:ext cx="4017175" cy="26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Penyelesaian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Langkah-langkahnya adalah:</a:t>
            </a:r>
            <a:endParaRPr sz="1800">
              <a:solidFill>
                <a:srgbClr val="595959"/>
              </a:solidFill>
            </a:endParaRPr>
          </a:p>
          <a:p>
            <a:pPr indent="-3429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Mulai</a:t>
            </a:r>
            <a:endParaRPr sz="1800">
              <a:solidFill>
                <a:srgbClr val="595959"/>
              </a:solidFill>
            </a:endParaRPr>
          </a:p>
          <a:p>
            <a:pPr indent="-3429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Siapkan gelas kosong sebagai cadangan</a:t>
            </a:r>
            <a:endParaRPr sz="1800">
              <a:solidFill>
                <a:srgbClr val="595959"/>
              </a:solidFill>
            </a:endParaRPr>
          </a:p>
          <a:p>
            <a:pPr indent="-3429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Tuangkan gelas yang berisi teh </a:t>
            </a:r>
            <a:br>
              <a:rPr lang="en" sz="1800">
                <a:solidFill>
                  <a:srgbClr val="595959"/>
                </a:solidFill>
              </a:rPr>
            </a:br>
            <a:r>
              <a:rPr lang="en" sz="1800">
                <a:solidFill>
                  <a:srgbClr val="595959"/>
                </a:solidFill>
              </a:rPr>
              <a:t>ke gelas cadangan</a:t>
            </a:r>
            <a:endParaRPr sz="1800">
              <a:solidFill>
                <a:srgbClr val="595959"/>
              </a:solidFill>
            </a:endParaRPr>
          </a:p>
          <a:p>
            <a:pPr indent="-3429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Tuangkan gelas yang berisi kopi</a:t>
            </a:r>
            <a:br>
              <a:rPr lang="en" sz="1800">
                <a:solidFill>
                  <a:srgbClr val="595959"/>
                </a:solidFill>
              </a:rPr>
            </a:br>
            <a:r>
              <a:rPr lang="en" sz="1800">
                <a:solidFill>
                  <a:srgbClr val="595959"/>
                </a:solidFill>
              </a:rPr>
              <a:t>ke gelas yang awalnya dipakai teh</a:t>
            </a:r>
            <a:endParaRPr sz="1800">
              <a:solidFill>
                <a:srgbClr val="595959"/>
              </a:solidFill>
            </a:endParaRPr>
          </a:p>
          <a:p>
            <a:pPr indent="-3429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Tuangkan isi gelas cadangan ke gelas</a:t>
            </a:r>
            <a:br>
              <a:rPr lang="en" sz="1800">
                <a:solidFill>
                  <a:srgbClr val="595959"/>
                </a:solidFill>
              </a:rPr>
            </a:br>
            <a:r>
              <a:rPr lang="en" sz="1800">
                <a:solidFill>
                  <a:srgbClr val="595959"/>
                </a:solidFill>
              </a:rPr>
              <a:t>y</a:t>
            </a:r>
            <a:r>
              <a:rPr lang="en" sz="1800">
                <a:solidFill>
                  <a:srgbClr val="595959"/>
                </a:solidFill>
              </a:rPr>
              <a:t>ang awalnya berisi kopi</a:t>
            </a:r>
            <a:endParaRPr sz="1800">
              <a:solidFill>
                <a:srgbClr val="595959"/>
              </a:solidFill>
            </a:endParaRPr>
          </a:p>
          <a:p>
            <a:pPr indent="-3429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Selesai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000" y="1089600"/>
            <a:ext cx="3453175" cy="391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Coba Buat Algoritma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Menghitungkan luas dan keliling lingkaran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1495300" y="1685100"/>
            <a:ext cx="1773300" cy="177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24"/>
          <p:cNvCxnSpPr>
            <a:endCxn id="125" idx="6"/>
          </p:cNvCxnSpPr>
          <p:nvPr/>
        </p:nvCxnSpPr>
        <p:spPr>
          <a:xfrm flipH="1" rot="10800000">
            <a:off x="2400700" y="2571750"/>
            <a:ext cx="867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7" name="Google Shape;127;p24"/>
          <p:cNvSpPr txBox="1"/>
          <p:nvPr/>
        </p:nvSpPr>
        <p:spPr>
          <a:xfrm>
            <a:off x="2400750" y="2538675"/>
            <a:ext cx="767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Jari jari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3746375" y="2046325"/>
            <a:ext cx="4225500" cy="1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Luas    =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π × r x r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Keliling =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2 × π × r,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3620600" y="3552825"/>
            <a:ext cx="1672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5634300" y="2429875"/>
            <a:ext cx="1672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</a:rPr>
              <a:t>π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= 22/7 atau 3.14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Penyelesaian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Langkah langkahnya adalah</a:t>
            </a:r>
            <a:endParaRPr sz="1800">
              <a:solidFill>
                <a:srgbClr val="595959"/>
              </a:solidFill>
            </a:endParaRPr>
          </a:p>
          <a:p>
            <a:pPr indent="-3429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Mulai</a:t>
            </a:r>
            <a:endParaRPr sz="1800">
              <a:solidFill>
                <a:srgbClr val="595959"/>
              </a:solidFill>
            </a:endParaRPr>
          </a:p>
          <a:p>
            <a:pPr indent="-3429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masukan jari-jari</a:t>
            </a:r>
            <a:endParaRPr sz="1800">
              <a:solidFill>
                <a:srgbClr val="595959"/>
              </a:solidFill>
            </a:endParaRPr>
          </a:p>
          <a:p>
            <a:pPr indent="-3429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cek jari-jari nya habis </a:t>
            </a:r>
            <a:r>
              <a:rPr lang="en" sz="1800">
                <a:solidFill>
                  <a:srgbClr val="595959"/>
                </a:solidFill>
              </a:rPr>
              <a:t>dibagi</a:t>
            </a:r>
            <a:r>
              <a:rPr lang="en" sz="1800">
                <a:solidFill>
                  <a:srgbClr val="595959"/>
                </a:solidFill>
              </a:rPr>
              <a:t> 7</a:t>
            </a:r>
            <a:endParaRPr sz="1800">
              <a:solidFill>
                <a:srgbClr val="595959"/>
              </a:solidFill>
            </a:endParaRPr>
          </a:p>
          <a:p>
            <a:pPr indent="-3429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Jika “ya” maka  </a:t>
            </a: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</a:rPr>
              <a:t>π </a:t>
            </a:r>
            <a:r>
              <a:rPr lang="en" sz="1800">
                <a:solidFill>
                  <a:schemeClr val="dk2"/>
                </a:solidFill>
              </a:rPr>
              <a:t>= 22/7</a:t>
            </a:r>
            <a:endParaRPr sz="1800">
              <a:solidFill>
                <a:schemeClr val="dk2"/>
              </a:solidFill>
            </a:endParaRPr>
          </a:p>
          <a:p>
            <a:pPr indent="-3429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Jika “tidak“ maka </a:t>
            </a: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</a:rPr>
              <a:t>π </a:t>
            </a:r>
            <a:r>
              <a:rPr lang="en" sz="1800">
                <a:solidFill>
                  <a:schemeClr val="dk2"/>
                </a:solidFill>
              </a:rPr>
              <a:t>= 3,14</a:t>
            </a:r>
            <a:endParaRPr sz="1800">
              <a:solidFill>
                <a:schemeClr val="dk2"/>
              </a:solidFill>
            </a:endParaRPr>
          </a:p>
          <a:p>
            <a:pPr indent="-3429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hitung luas = </a:t>
            </a: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</a:rPr>
              <a:t>π</a:t>
            </a:r>
            <a:r>
              <a:rPr lang="en" sz="1800">
                <a:solidFill>
                  <a:srgbClr val="595959"/>
                </a:solidFill>
              </a:rPr>
              <a:t> x jari-jari x jari-jari</a:t>
            </a:r>
            <a:endParaRPr sz="1800">
              <a:solidFill>
                <a:srgbClr val="595959"/>
              </a:solidFill>
            </a:endParaRPr>
          </a:p>
          <a:p>
            <a:pPr indent="-3429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hitung keliling = 2 x </a:t>
            </a: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</a:rPr>
              <a:t>π </a:t>
            </a:r>
            <a:r>
              <a:rPr lang="en" sz="1800">
                <a:solidFill>
                  <a:srgbClr val="595959"/>
                </a:solidFill>
              </a:rPr>
              <a:t>x jari-jari</a:t>
            </a:r>
            <a:endParaRPr sz="1800">
              <a:solidFill>
                <a:srgbClr val="595959"/>
              </a:solidFill>
            </a:endParaRPr>
          </a:p>
          <a:p>
            <a:pPr indent="-3429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cetak luas dan jari-jari</a:t>
            </a:r>
            <a:endParaRPr sz="1800">
              <a:solidFill>
                <a:srgbClr val="595959"/>
              </a:solidFill>
            </a:endParaRPr>
          </a:p>
          <a:p>
            <a:pPr indent="-3429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selesai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3620600" y="3552825"/>
            <a:ext cx="1672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Coba</a:t>
            </a:r>
            <a:r>
              <a:rPr lang="en"/>
              <a:t> Buat Lagi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Terdapat </a:t>
            </a:r>
            <a:r>
              <a:rPr lang="en"/>
              <a:t>variabel</a:t>
            </a:r>
            <a:r>
              <a:rPr lang="en"/>
              <a:t> x dan y, masing-masing memiliki nilai tertentu. Buat algoritma menentukan manakah di antara x dan y yang memiliki nilai terbesar!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Terdapat variable x, buat algoritma untuk menentukan apakah x bilangan ganjil atau genap!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3150">
                <a:highlight>
                  <a:srgbClr val="FFFFFF"/>
                </a:highlight>
              </a:rPr>
              <a:t>Apakah Jadi Seperti ini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t/>
            </a:r>
            <a:endParaRPr sz="3150">
              <a:highlight>
                <a:srgbClr val="FFFFFF"/>
              </a:highlight>
            </a:endParaRPr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Kasus 1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Jika x &gt; y, maka x memiliki nilai terbesar.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Jika tidak, maka y memiliki nilai terbesar.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Kasus 2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Jika sisa bagi x dengan 2 adalah 0, maka x bilangan genap.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Jika tidak, maka x bilangan ganjil.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3150">
                <a:highlight>
                  <a:srgbClr val="FFFFFF"/>
                </a:highlight>
              </a:rPr>
              <a:t>Notasi Algoritma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t/>
            </a:r>
            <a:endParaRPr sz="3150">
              <a:highlight>
                <a:srgbClr val="FFFFFF"/>
              </a:highlight>
            </a:endParaRPr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5127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Pseudocode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cara penulisan algoritma yang hampir menyerupai Bahasa Pemrograman, namun Pseudocode ditulis lebih sederhana dengan menggunakan bahasa baku yang mudah dipahami oleh manusia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Flowchart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5568025" y="1152475"/>
            <a:ext cx="2966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Contoh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Pseudocode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Jika x &gt; 50 maka: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Output “Lulus”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Jika tidak maka: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Output “Tidak lulus”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3150">
                <a:highlight>
                  <a:srgbClr val="FFFFFF"/>
                </a:highlight>
              </a:rPr>
              <a:t>Mengapa</a:t>
            </a:r>
            <a:r>
              <a:rPr lang="en" sz="3150">
                <a:highlight>
                  <a:srgbClr val="FFFFFF"/>
                </a:highlight>
              </a:rPr>
              <a:t> Notasi Algoritma</a:t>
            </a:r>
            <a:r>
              <a:rPr lang="en" sz="3150">
                <a:highlight>
                  <a:srgbClr val="FFFFFF"/>
                </a:highlight>
              </a:rPr>
              <a:t> ?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t/>
            </a:r>
            <a:endParaRPr sz="3150">
              <a:highlight>
                <a:srgbClr val="FFFFFF"/>
              </a:highlight>
            </a:endParaRPr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Seragam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Mudah dipahami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Mudah dikomunikasi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B1B32"/>
              </a:solidFill>
              <a:highlight>
                <a:srgbClr val="EEEE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Teknis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Mendekati bahasa program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Mudah dikonversi ke bahasa program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15153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FLOWCHART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3150">
                <a:highlight>
                  <a:srgbClr val="FFFFFF"/>
                </a:highlight>
              </a:rPr>
              <a:t>Flowchart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t/>
            </a:r>
            <a:endParaRPr sz="3150">
              <a:highlight>
                <a:srgbClr val="FFFFFF"/>
              </a:highlight>
            </a:endParaRPr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75" y="2496675"/>
            <a:ext cx="8336094" cy="23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662225" y="1557975"/>
            <a:ext cx="74712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Flowchart adalah adalah suatu bagan dengan simbol-simbol tertentu yang menggambarkan urutan proses secara mendetail dan hubungan antara suatu proses (instruksi) dengan proses lainnya dalam suatu program.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738850" y="445025"/>
            <a:ext cx="709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37925" y="1037475"/>
            <a:ext cx="66120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Absence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Follow the rules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Ask us anything (bootcamp matters in private)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Speak for yourself first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Trainer availability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Hard work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Do your best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Continuous self improvement</a:t>
            </a:r>
            <a:endParaRPr sz="1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3150">
                <a:highlight>
                  <a:srgbClr val="FFFFFF"/>
                </a:highlight>
              </a:rPr>
              <a:t>Symbols Flowchart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t/>
            </a:r>
            <a:endParaRPr sz="3150">
              <a:highlight>
                <a:srgbClr val="FFFFFF"/>
              </a:highlight>
            </a:endParaRPr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675" y="1145275"/>
            <a:ext cx="3908650" cy="36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/>
        </p:nvSpPr>
        <p:spPr>
          <a:xfrm>
            <a:off x="5800900" y="4292625"/>
            <a:ext cx="27084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https://www.smartdraw.com/flowchart/flowchart-symbols.htm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" sz="3150">
                <a:highlight>
                  <a:schemeClr val="lt1"/>
                </a:highlight>
              </a:rPr>
              <a:t>Simbol Dasar</a:t>
            </a:r>
            <a:endParaRPr sz="3150">
              <a:highlight>
                <a:srgbClr val="FFFFFF"/>
              </a:highlight>
            </a:endParaRPr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575900"/>
            <a:ext cx="603885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3"/>
          <p:cNvSpPr txBox="1"/>
          <p:nvPr/>
        </p:nvSpPr>
        <p:spPr>
          <a:xfrm>
            <a:off x="2992950" y="3394425"/>
            <a:ext cx="256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console.log(“Hello World”)</a:t>
            </a:r>
            <a:endParaRPr sz="1600"/>
          </a:p>
        </p:txBody>
      </p:sp>
      <p:cxnSp>
        <p:nvCxnSpPr>
          <p:cNvPr id="189" name="Google Shape;189;p33"/>
          <p:cNvCxnSpPr/>
          <p:nvPr/>
        </p:nvCxnSpPr>
        <p:spPr>
          <a:xfrm flipH="1">
            <a:off x="1490525" y="2473775"/>
            <a:ext cx="515400" cy="526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33"/>
          <p:cNvSpPr txBox="1"/>
          <p:nvPr/>
        </p:nvSpPr>
        <p:spPr>
          <a:xfrm>
            <a:off x="1172425" y="3383450"/>
            <a:ext cx="63171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3"/>
          <p:cNvSpPr txBox="1"/>
          <p:nvPr/>
        </p:nvSpPr>
        <p:spPr>
          <a:xfrm>
            <a:off x="759225" y="3000275"/>
            <a:ext cx="10527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Harus ada</a:t>
            </a:r>
            <a:endParaRPr/>
          </a:p>
        </p:txBody>
      </p:sp>
      <p:cxnSp>
        <p:nvCxnSpPr>
          <p:cNvPr id="192" name="Google Shape;192;p33"/>
          <p:cNvCxnSpPr/>
          <p:nvPr/>
        </p:nvCxnSpPr>
        <p:spPr>
          <a:xfrm>
            <a:off x="6930075" y="2495125"/>
            <a:ext cx="5484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33"/>
          <p:cNvSpPr txBox="1"/>
          <p:nvPr/>
        </p:nvSpPr>
        <p:spPr>
          <a:xfrm>
            <a:off x="7064075" y="3000275"/>
            <a:ext cx="10527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Harus ada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3150">
                <a:highlight>
                  <a:srgbClr val="FFFFFF"/>
                </a:highlight>
              </a:rPr>
              <a:t>Contoh Flowchart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t/>
            </a:r>
            <a:endParaRPr sz="3150">
              <a:highlight>
                <a:srgbClr val="FFFFFF"/>
              </a:highlight>
            </a:endParaRPr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450" y="1828175"/>
            <a:ext cx="763905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4"/>
          <p:cNvSpPr txBox="1"/>
          <p:nvPr/>
        </p:nvSpPr>
        <p:spPr>
          <a:xfrm>
            <a:off x="689900" y="1431350"/>
            <a:ext cx="76989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Ketika </a:t>
            </a:r>
            <a:r>
              <a:rPr b="1" lang="en"/>
              <a:t>Bangun Tidur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3150">
                <a:highlight>
                  <a:srgbClr val="FFFFFF"/>
                </a:highlight>
              </a:rPr>
              <a:t>Latihan Flowchart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t/>
            </a:r>
            <a:endParaRPr sz="3150">
              <a:highlight>
                <a:srgbClr val="FFFFFF"/>
              </a:highlight>
            </a:endParaRPr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Menghitung luas dan keliling lingkaran (contoh: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flowchart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Menghitung luas permukaan dadu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3150">
                <a:highlight>
                  <a:srgbClr val="FFFFFF"/>
                </a:highlight>
              </a:rPr>
              <a:t>Pembahasan Latihan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t/>
            </a:r>
            <a:endParaRPr sz="3150">
              <a:highlight>
                <a:srgbClr val="FFFFFF"/>
              </a:highlight>
            </a:endParaRPr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Menghitung Luas Permukaan Dadu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Sederhana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Input proses sederhana output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Jelas, mudah ditebak, satuan tidak signifikan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Proses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Mengandalkan rumus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Jelas, sesuai dengan input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00" y="3786377"/>
            <a:ext cx="7599075" cy="13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3150">
                <a:highlight>
                  <a:srgbClr val="FFFFFF"/>
                </a:highlight>
              </a:rPr>
              <a:t>Tips Memperjelas Flowchart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t/>
            </a:r>
            <a:endParaRPr sz="3150">
              <a:highlight>
                <a:srgbClr val="FFFFFF"/>
              </a:highlight>
            </a:endParaRPr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Format input (single, multiple format)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Sanitizing, validating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Error handling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Proses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General to Specific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Don’t repeat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Format output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Standardized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3150">
                <a:highlight>
                  <a:srgbClr val="FFFFFF"/>
                </a:highlight>
              </a:rPr>
              <a:t>Menghitung Luas Permukaan Dadu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t/>
            </a:r>
            <a:endParaRPr sz="3150">
              <a:highlight>
                <a:srgbClr val="FFFFFF"/>
              </a:highlight>
            </a:endParaRPr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775" y="1207875"/>
            <a:ext cx="6210876" cy="36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3150">
                <a:highlight>
                  <a:srgbClr val="FFFFFF"/>
                </a:highlight>
              </a:rPr>
              <a:t>Latihan #1 Reverse String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t/>
            </a:r>
            <a:endParaRPr sz="3150">
              <a:highlight>
                <a:srgbClr val="FFFFFF"/>
              </a:highlight>
            </a:endParaRPr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Inputkan sebuah String, kemudian urutkan terbalik String tersebut. Outputkan hasilnya!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Contoh: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8001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Input: Javascript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8001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Output: tpircsavaJ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3150">
                <a:highlight>
                  <a:srgbClr val="FFFFFF"/>
                </a:highlight>
              </a:rPr>
              <a:t>Apa yang Anda pahami? (Model #1)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t/>
            </a:r>
            <a:endParaRPr sz="3150">
              <a:highlight>
                <a:srgbClr val="FFFFFF"/>
              </a:highlight>
            </a:endParaRPr>
          </a:p>
        </p:txBody>
      </p:sp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725" y="1203025"/>
            <a:ext cx="74199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3150">
                <a:highlight>
                  <a:srgbClr val="FFFFFF"/>
                </a:highlight>
              </a:rPr>
              <a:t>Ataukah seperti ini? (Model #2)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t/>
            </a:r>
            <a:endParaRPr sz="3150">
              <a:highlight>
                <a:srgbClr val="FFFFFF"/>
              </a:highlight>
            </a:endParaRPr>
          </a:p>
        </p:txBody>
      </p:sp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374" y="1422161"/>
            <a:ext cx="6844700" cy="28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Algorithms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Flowchart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Implementing Algorithm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" sz="3150">
                <a:highlight>
                  <a:srgbClr val="FFFFFF"/>
                </a:highlight>
              </a:rPr>
              <a:t>Perjelas algoritmanya! (Model #1)</a:t>
            </a:r>
            <a:endParaRPr sz="3150">
              <a:highlight>
                <a:srgbClr val="FFFFFF"/>
              </a:highlight>
            </a:endParaRPr>
          </a:p>
        </p:txBody>
      </p:sp>
      <p:sp>
        <p:nvSpPr>
          <p:cNvPr id="250" name="Google Shape;250;p42"/>
          <p:cNvSpPr txBox="1"/>
          <p:nvPr/>
        </p:nvSpPr>
        <p:spPr>
          <a:xfrm>
            <a:off x="1084700" y="1222975"/>
            <a:ext cx="6876300" cy="3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Input</a:t>
            </a:r>
            <a:endParaRPr sz="1600"/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Teks dalam bentuk String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Proses</a:t>
            </a:r>
            <a:endParaRPr sz="1600"/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Reverse iteration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Output</a:t>
            </a:r>
            <a:endParaRPr sz="1600"/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Teks dalam bentuk String</a:t>
            </a: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" sz="3150">
                <a:highlight>
                  <a:srgbClr val="FFFFFF"/>
                </a:highlight>
              </a:rPr>
              <a:t>Hasil Flowchart Latihan #1</a:t>
            </a:r>
            <a:endParaRPr sz="3150">
              <a:highlight>
                <a:srgbClr val="FFFFFF"/>
              </a:highlight>
            </a:endParaRPr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0" y="1690530"/>
            <a:ext cx="9143999" cy="2709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" sz="3150">
                <a:highlight>
                  <a:srgbClr val="FFFFFF"/>
                </a:highlight>
              </a:rPr>
              <a:t>Tugas</a:t>
            </a:r>
            <a:endParaRPr sz="3150">
              <a:highlight>
                <a:srgbClr val="FFFFFF"/>
              </a:highlight>
            </a:endParaRPr>
          </a:p>
        </p:txBody>
      </p:sp>
      <p:sp>
        <p:nvSpPr>
          <p:cNvPr id="262" name="Google Shape;262;p44"/>
          <p:cNvSpPr txBox="1"/>
          <p:nvPr/>
        </p:nvSpPr>
        <p:spPr>
          <a:xfrm>
            <a:off x="1030425" y="1530600"/>
            <a:ext cx="7435500" cy="3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Buatlah Algoritma dan Flowchart dari soal dibawah ini: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Deteksi Palindrom</a:t>
            </a:r>
            <a:endParaRPr sz="1500"/>
          </a:p>
          <a:p>
            <a:pPr indent="-323850" lvl="0" marL="8001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Diberikan sebuah teks, periksa apakah kata tersebut adalah palindrom atau tidak. Misalnya teks “Malam”, output = palindrom.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Reverse Words</a:t>
            </a:r>
            <a:endParaRPr sz="1500"/>
          </a:p>
          <a:p>
            <a:pPr indent="-323850" lvl="0" marL="8001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Diberikan sebuah kalimat, ubah urutan kata-kata di dalam kalimat menjadi terbalik. Misalnya kalimat “Saya belajar Javascript”, output “Javascript belajar Saya”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Dikumpulkan dalam bentuk link google drive dan file disimpan dalam bentuk gambar.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Manfaat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Paham fundamental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Meningkatkan kemampuan logika berpikir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Meningkatkan kemampuan memecahkan masalah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Membandingkan antara algoritma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Kemampuan optimasi koding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5153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ALGORITMA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Keyword: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Proses / Tahapan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Berurutan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Tujuan Tertentu (Selesai)</a:t>
            </a:r>
            <a:endParaRPr sz="13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Algoritma adalah </a:t>
            </a:r>
            <a:r>
              <a:rPr b="1" lang="en"/>
              <a:t>proses</a:t>
            </a:r>
            <a:r>
              <a:rPr lang="en"/>
              <a:t> / </a:t>
            </a:r>
            <a:r>
              <a:rPr b="1" lang="en"/>
              <a:t>tahapan</a:t>
            </a:r>
            <a:r>
              <a:rPr lang="en"/>
              <a:t> yang </a:t>
            </a:r>
            <a:r>
              <a:rPr b="1" lang="en"/>
              <a:t>berurutan</a:t>
            </a:r>
            <a:r>
              <a:rPr lang="en"/>
              <a:t> untuk menyelesaikan </a:t>
            </a:r>
            <a:r>
              <a:rPr b="1" lang="en"/>
              <a:t>tujuan</a:t>
            </a:r>
            <a:r>
              <a:rPr lang="en"/>
              <a:t> </a:t>
            </a:r>
            <a:r>
              <a:rPr b="1" lang="en"/>
              <a:t>tertentu</a:t>
            </a:r>
            <a:r>
              <a:rPr lang="en"/>
              <a:t> (pekerjaan)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Bukan hanya untuk bahasa pemrograman tertentu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Algoritma berisi </a:t>
            </a:r>
            <a:r>
              <a:rPr b="1" lang="en"/>
              <a:t>Logika</a:t>
            </a:r>
            <a:r>
              <a:rPr lang="en"/>
              <a:t> + </a:t>
            </a:r>
            <a:r>
              <a:rPr b="1" lang="en"/>
              <a:t>Kontrol</a:t>
            </a:r>
            <a:endParaRPr b="1"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Algoritma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Contoh Algoritma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0005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Ketika Bangun Tidur</a:t>
            </a:r>
            <a:endParaRPr/>
          </a:p>
          <a:p>
            <a:pPr indent="-342900" lvl="0" marL="85725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Mulai</a:t>
            </a:r>
            <a:endParaRPr/>
          </a:p>
          <a:p>
            <a:pPr indent="-342900" lvl="0" marL="85725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Buka Mata</a:t>
            </a:r>
            <a:endParaRPr/>
          </a:p>
          <a:p>
            <a:pPr indent="-342900" lvl="0" marL="85725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Duduk</a:t>
            </a:r>
            <a:endParaRPr/>
          </a:p>
          <a:p>
            <a:pPr indent="-342900" lvl="0" marL="85725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Baca do’a</a:t>
            </a:r>
            <a:endParaRPr/>
          </a:p>
          <a:p>
            <a:pPr indent="-342900" lvl="0" marL="85725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Berdiri</a:t>
            </a:r>
            <a:endParaRPr/>
          </a:p>
          <a:p>
            <a:pPr indent="-342900" lvl="0" marL="85725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Cuci muka ke kamar mandi</a:t>
            </a:r>
            <a:endParaRPr/>
          </a:p>
          <a:p>
            <a:pPr indent="-342900" lvl="0" marL="85725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Sikat Gigi dan kumur-kumur</a:t>
            </a:r>
            <a:endParaRPr/>
          </a:p>
          <a:p>
            <a:pPr indent="-342900" lvl="0" marL="85725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Selesai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Coba Buat Algoritma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Memasak atau merebus air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100" y="1894462"/>
            <a:ext cx="1932425" cy="19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Penyelesaian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Langkah-langkahnya adalah:</a:t>
            </a:r>
            <a:endParaRPr/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mulai</a:t>
            </a:r>
            <a:endParaRPr/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Siapkan panci.</a:t>
            </a:r>
            <a:endParaRPr/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Masukkan air secukupnya ke dalam panci.</a:t>
            </a:r>
            <a:endParaRPr/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tutup panci tersebut.</a:t>
            </a:r>
            <a:endParaRPr/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letakkan panci tersebut di atas kompor.</a:t>
            </a:r>
            <a:endParaRPr/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Hidupkan kompor.</a:t>
            </a:r>
            <a:endParaRPr/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Apabila air sudah mendidih, lalu matikan kompor.</a:t>
            </a:r>
            <a:endParaRPr/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Angkat panci tersebut dari kompor.</a:t>
            </a:r>
            <a:endParaRPr/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Selesai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