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57" r:id="rId3"/>
    <p:sldId id="355" r:id="rId4"/>
    <p:sldId id="356" r:id="rId5"/>
    <p:sldId id="279" r:id="rId6"/>
    <p:sldId id="278" r:id="rId7"/>
    <p:sldId id="284" r:id="rId8"/>
    <p:sldId id="283" r:id="rId9"/>
    <p:sldId id="282" r:id="rId10"/>
    <p:sldId id="281" r:id="rId11"/>
    <p:sldId id="358" r:id="rId12"/>
    <p:sldId id="360" r:id="rId13"/>
    <p:sldId id="361" r:id="rId14"/>
    <p:sldId id="366" r:id="rId15"/>
    <p:sldId id="362" r:id="rId16"/>
    <p:sldId id="363" r:id="rId17"/>
    <p:sldId id="364" r:id="rId18"/>
    <p:sldId id="365" r:id="rId19"/>
    <p:sldId id="359" r:id="rId20"/>
    <p:sldId id="367" r:id="rId21"/>
    <p:sldId id="368" r:id="rId22"/>
    <p:sldId id="369" r:id="rId23"/>
    <p:sldId id="370" r:id="rId24"/>
    <p:sldId id="371" r:id="rId25"/>
    <p:sldId id="372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00FFCC"/>
    <a:srgbClr val="66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90843" y="323557"/>
            <a:ext cx="2926080" cy="158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4" y="384952"/>
            <a:ext cx="2599396" cy="18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FE0-3A5E-49C0-BC73-7A510BE1C48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CF0F-158D-4439-8458-E19437303C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949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2-1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45588" y="182880"/>
            <a:ext cx="1406769" cy="773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2" y="202072"/>
            <a:ext cx="1047960" cy="754531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786597" y="900332"/>
            <a:ext cx="10405403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9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46100" y="304800"/>
            <a:ext cx="2933700" cy="172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2240-E4E5-4281-B139-D55178C56864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E327-8DC3-455B-80CD-095C56F27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 txBox="1">
            <a:spLocks/>
          </p:cNvSpPr>
          <p:nvPr/>
        </p:nvSpPr>
        <p:spPr bwMode="auto">
          <a:xfrm>
            <a:off x="1653438" y="2545637"/>
            <a:ext cx="9333676" cy="12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itchFamily="34" charset="0"/>
                <a:cs typeface="Arial" panose="020B0604020202020204" pitchFamily="34" charset="0"/>
              </a:rPr>
              <a:t>Basic Python Programming II</a:t>
            </a:r>
            <a:endParaRPr lang="en-US" sz="3600" b="1" dirty="0">
              <a:solidFill>
                <a:sysClr val="window" lastClr="FFFFFF"/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1836" y="5570637"/>
            <a:ext cx="116173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>
                <a:solidFill>
                  <a:schemeClr val="bg1"/>
                </a:solidFill>
                <a:latin typeface="Century Gothic" pitchFamily="34" charset="0"/>
                <a:cs typeface="Tahoma" panose="020B0604030504040204" pitchFamily="34" charset="0"/>
              </a:rPr>
              <a:t>Firman Brilian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>
                <a:solidFill>
                  <a:schemeClr val="bg1"/>
                </a:solidFill>
                <a:latin typeface="Century Gothic" pitchFamily="34" charset="0"/>
                <a:cs typeface="Tahoma" panose="020B0604030504040204" pitchFamily="34" charset="0"/>
              </a:rPr>
              <a:t>Engineer Data Analytics and Artificial </a:t>
            </a:r>
            <a:r>
              <a:rPr lang="en-US" altLang="id-ID" sz="1800" b="1" dirty="0" err="1">
                <a:solidFill>
                  <a:schemeClr val="bg1"/>
                </a:solidFill>
                <a:latin typeface="Century Gothic" pitchFamily="34" charset="0"/>
                <a:cs typeface="Tahoma" panose="020B0604030504040204" pitchFamily="34" charset="0"/>
              </a:rPr>
              <a:t>Inteligence</a:t>
            </a:r>
            <a:endParaRPr lang="en-US" altLang="id-ID" sz="1800" b="1" dirty="0">
              <a:solidFill>
                <a:schemeClr val="bg1"/>
              </a:solidFill>
              <a:latin typeface="Century Gothic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>
                <a:solidFill>
                  <a:schemeClr val="bg1"/>
                </a:solidFill>
                <a:latin typeface="Century Gothic" pitchFamily="34" charset="0"/>
                <a:cs typeface="Tahoma" panose="020B0604030504040204" pitchFamily="34" charset="0"/>
              </a:rPr>
              <a:t>PT Indonesia </a:t>
            </a:r>
            <a:r>
              <a:rPr lang="en-US" altLang="id-ID" sz="1800" b="1" dirty="0" err="1">
                <a:solidFill>
                  <a:schemeClr val="bg1"/>
                </a:solidFill>
                <a:latin typeface="Century Gothic" pitchFamily="34" charset="0"/>
                <a:cs typeface="Tahoma" panose="020B0604030504040204" pitchFamily="34" charset="0"/>
              </a:rPr>
              <a:t>Comnet</a:t>
            </a:r>
            <a:r>
              <a:rPr lang="en-US" altLang="id-ID" sz="1800" b="1" dirty="0">
                <a:solidFill>
                  <a:schemeClr val="bg1"/>
                </a:solidFill>
                <a:latin typeface="Century Gothic" pitchFamily="34" charset="0"/>
                <a:cs typeface="Tahoma" panose="020B0604030504040204" pitchFamily="34" charset="0"/>
              </a:rPr>
              <a:t> Plus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>
                <a:solidFill>
                  <a:schemeClr val="bg1"/>
                </a:solidFill>
                <a:latin typeface="Century Gothic" pitchFamily="34" charset="0"/>
                <a:cs typeface="Tahoma" panose="020B0604030504040204" pitchFamily="34" charset="0"/>
              </a:rPr>
              <a:t>PLN GROUP </a:t>
            </a:r>
            <a:endParaRPr lang="id-ID" altLang="id-ID" sz="1800" b="1" dirty="0">
              <a:solidFill>
                <a:schemeClr val="bg1"/>
              </a:solidFill>
              <a:latin typeface="Century Gothic" pitchFamily="34" charset="0"/>
              <a:cs typeface="Tahoma" panose="020B060403050404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8E565F0-7405-493E-B470-237B6AB3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155" y="4715683"/>
            <a:ext cx="1982680" cy="19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9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06" y="1047724"/>
            <a:ext cx="4138559" cy="951191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1B7E42-6E06-4230-9C39-F5E87A66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253" y="2435870"/>
            <a:ext cx="2530445" cy="3260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multiple operator,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operator mana yang </a:t>
            </a:r>
            <a:r>
              <a:rPr lang="en-US" sz="2400" dirty="0" err="1"/>
              <a:t>diproses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E25182-C52B-4E41-B1D4-883C34A8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18" y="734951"/>
            <a:ext cx="5747183" cy="60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062796" y="2844225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BASIC PYTHON PROGRAMMING II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134844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249227" y="292962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Looping IN Python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025369" y="1986672"/>
            <a:ext cx="98986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Pemilihan</a:t>
            </a:r>
            <a:r>
              <a:rPr lang="en-US" sz="2000" b="1" dirty="0"/>
              <a:t> </a:t>
            </a:r>
            <a:r>
              <a:rPr lang="en-US" sz="2000" b="1" dirty="0" err="1"/>
              <a:t>Kondisi</a:t>
            </a:r>
            <a:endParaRPr lang="en-US" sz="2000" b="1" dirty="0"/>
          </a:p>
          <a:p>
            <a:pPr algn="just"/>
            <a:endParaRPr lang="en-US" sz="2000" b="1" dirty="0">
              <a:sym typeface="Wingdings" panose="05000000000000000000" pitchFamily="2" charset="2"/>
            </a:endParaRP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If a &gt; b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	print””</a:t>
            </a:r>
          </a:p>
          <a:p>
            <a:pPr algn="just"/>
            <a:r>
              <a:rPr lang="en-US" sz="2000" b="1" dirty="0" err="1">
                <a:sym typeface="Wingdings" panose="05000000000000000000" pitchFamily="2" charset="2"/>
              </a:rPr>
              <a:t>Elif</a:t>
            </a:r>
            <a:r>
              <a:rPr lang="en-US" sz="2000" b="1" dirty="0">
                <a:sym typeface="Wingdings" panose="05000000000000000000" pitchFamily="2" charset="2"/>
              </a:rPr>
              <a:t> a &lt; b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	print””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else</a:t>
            </a:r>
            <a:endParaRPr lang="en-US" sz="2000" b="1" dirty="0"/>
          </a:p>
          <a:p>
            <a:pPr algn="just"/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37296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249227" y="292962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Looping in Python </a:t>
            </a:r>
            <a:endParaRPr lang="en-ID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CA4D0-4667-4973-95D3-8F2CCB6F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31" y="1966912"/>
            <a:ext cx="10353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249227" y="292962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Basic Python Programming 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078635" y="1294175"/>
            <a:ext cx="989860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/>
              <a:t>Pengulangan</a:t>
            </a:r>
            <a:endParaRPr lang="en-US" sz="3200" b="1" dirty="0"/>
          </a:p>
          <a:p>
            <a:pPr algn="just"/>
            <a:endParaRPr lang="en-US" sz="3200" b="1" dirty="0"/>
          </a:p>
          <a:p>
            <a:pPr algn="just"/>
            <a:r>
              <a:rPr lang="en-US" sz="2000" b="1" dirty="0"/>
              <a:t>for </a:t>
            </a:r>
            <a:r>
              <a:rPr lang="en-US" sz="2000" b="1" dirty="0" err="1"/>
              <a:t>i</a:t>
            </a:r>
            <a:r>
              <a:rPr lang="en-US" sz="2000" b="1" dirty="0"/>
              <a:t> in[1,2,3,4,5]:</a:t>
            </a:r>
          </a:p>
          <a:p>
            <a:pPr algn="just"/>
            <a:r>
              <a:rPr lang="en-US" sz="2000" b="1" dirty="0"/>
              <a:t>	print “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pengulangan</a:t>
            </a:r>
            <a:r>
              <a:rPr lang="en-US" sz="2000" b="1" dirty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“,</a:t>
            </a:r>
            <a:r>
              <a:rPr lang="en-US" sz="2000" b="1" dirty="0" err="1"/>
              <a:t>i</a:t>
            </a:r>
            <a:r>
              <a:rPr lang="en-US" sz="2000" b="1" dirty="0"/>
              <a:t>	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for </a:t>
            </a:r>
            <a:r>
              <a:rPr lang="en-US" sz="2000" b="1" dirty="0" err="1"/>
              <a:t>i</a:t>
            </a:r>
            <a:r>
              <a:rPr lang="en-US" sz="2000" b="1" dirty="0"/>
              <a:t> in range (1,10):</a:t>
            </a:r>
          </a:p>
          <a:p>
            <a:pPr algn="just"/>
            <a:r>
              <a:rPr lang="en-US" sz="2000" b="1" dirty="0"/>
              <a:t>	print “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pengulangan</a:t>
            </a:r>
            <a:r>
              <a:rPr lang="en-US" sz="2000" b="1" dirty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“,I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err="1"/>
              <a:t>angka</a:t>
            </a:r>
            <a:r>
              <a:rPr lang="en-US" sz="2000" b="1" dirty="0"/>
              <a:t> = 0</a:t>
            </a:r>
          </a:p>
          <a:p>
            <a:pPr algn="just"/>
            <a:r>
              <a:rPr lang="en-ID" sz="2000" b="1" dirty="0"/>
              <a:t>While (</a:t>
            </a:r>
            <a:r>
              <a:rPr lang="en-ID" sz="2000" b="1" dirty="0" err="1"/>
              <a:t>angka</a:t>
            </a:r>
            <a:r>
              <a:rPr lang="en-ID" sz="2000" b="1" dirty="0"/>
              <a:t> &lt;10)</a:t>
            </a:r>
          </a:p>
          <a:p>
            <a:pPr algn="just"/>
            <a:r>
              <a:rPr lang="en-ID" sz="2000" b="1" dirty="0"/>
              <a:t>	print </a:t>
            </a:r>
            <a:r>
              <a:rPr lang="en-ID" sz="2000" b="1" dirty="0" err="1"/>
              <a:t>angka</a:t>
            </a:r>
            <a:endParaRPr lang="en-ID" sz="2000" b="1" dirty="0"/>
          </a:p>
          <a:p>
            <a:pPr algn="just"/>
            <a:r>
              <a:rPr lang="en-ID" sz="2000" b="1" dirty="0"/>
              <a:t>	</a:t>
            </a:r>
            <a:r>
              <a:rPr lang="en-ID" sz="2000" b="1" dirty="0" err="1"/>
              <a:t>angka</a:t>
            </a:r>
            <a:r>
              <a:rPr lang="en-ID" sz="2000" b="1" dirty="0"/>
              <a:t> +=1</a:t>
            </a:r>
          </a:p>
          <a:p>
            <a:pPr algn="just"/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407089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9312675" y="1074197"/>
            <a:ext cx="277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While Loop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034247" y="2137592"/>
            <a:ext cx="9898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perulangan</a:t>
            </a:r>
            <a:r>
              <a:rPr lang="en-US" sz="2000" b="1" dirty="0"/>
              <a:t> </a:t>
            </a:r>
            <a:r>
              <a:rPr lang="en-US" sz="2000" b="1" dirty="0" err="1"/>
              <a:t>mungkin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</a:t>
            </a:r>
            <a:r>
              <a:rPr lang="en-US" sz="2000" b="1" dirty="0" err="1"/>
              <a:t>ekspresi</a:t>
            </a:r>
            <a:r>
              <a:rPr lang="en-US" sz="2000" b="1" dirty="0"/>
              <a:t>, </a:t>
            </a:r>
            <a:r>
              <a:rPr lang="en-US" sz="2000" b="1" dirty="0" err="1"/>
              <a:t>atau</a:t>
            </a:r>
            <a:r>
              <a:rPr lang="en-US" sz="2000" b="1" dirty="0"/>
              <a:t> non-zero value. Blok </a:t>
            </a:r>
            <a:r>
              <a:rPr lang="en-US" sz="2000" b="1" dirty="0" err="1"/>
              <a:t>kode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bodi</a:t>
            </a:r>
            <a:r>
              <a:rPr lang="en-US" sz="2000" b="1" dirty="0"/>
              <a:t> </a:t>
            </a:r>
            <a:r>
              <a:rPr lang="en-US" sz="2000" b="1" dirty="0" err="1"/>
              <a:t>perulangan</a:t>
            </a:r>
            <a:r>
              <a:rPr lang="en-US" sz="2000" b="1" dirty="0"/>
              <a:t>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selalu</a:t>
            </a:r>
            <a:r>
              <a:rPr lang="en-US" sz="2000" b="1" dirty="0"/>
              <a:t> </a:t>
            </a:r>
            <a:r>
              <a:rPr lang="en-US" sz="2000" b="1" dirty="0" err="1"/>
              <a:t>dieksekusi</a:t>
            </a:r>
            <a:r>
              <a:rPr lang="en-US" sz="2000" b="1" dirty="0"/>
              <a:t> </a:t>
            </a:r>
            <a:r>
              <a:rPr lang="en-US" sz="2000" b="1" dirty="0" err="1"/>
              <a:t>berulang-ulang</a:t>
            </a:r>
            <a:r>
              <a:rPr lang="en-US" sz="2000" b="1" dirty="0"/>
              <a:t> </a:t>
            </a:r>
            <a:r>
              <a:rPr lang="en-US" sz="2000" b="1" dirty="0" err="1"/>
              <a:t>selama</a:t>
            </a:r>
            <a:r>
              <a:rPr lang="en-US" sz="2000" b="1" dirty="0"/>
              <a:t>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masih</a:t>
            </a:r>
            <a:r>
              <a:rPr lang="en-US" sz="2000" b="1" dirty="0"/>
              <a:t> TRUE. </a:t>
            </a:r>
            <a:r>
              <a:rPr lang="en-US" sz="2000" b="1" dirty="0" err="1"/>
              <a:t>Berikut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penggunaannya</a:t>
            </a:r>
            <a:r>
              <a:rPr lang="en-US" sz="2000" b="1" dirty="0"/>
              <a:t>.</a:t>
            </a:r>
          </a:p>
          <a:p>
            <a:pPr algn="just"/>
            <a:endParaRPr lang="en-US" sz="2000" b="1" dirty="0"/>
          </a:p>
          <a:p>
            <a:pPr algn="just"/>
            <a:r>
              <a:rPr lang="en-ID" sz="2000" b="1" dirty="0" err="1"/>
              <a:t>nilai</a:t>
            </a:r>
            <a:r>
              <a:rPr lang="en-ID" sz="2000" b="1" dirty="0"/>
              <a:t> = 0</a:t>
            </a:r>
          </a:p>
          <a:p>
            <a:pPr algn="just"/>
            <a:r>
              <a:rPr lang="en-ID" sz="2000" b="1" dirty="0"/>
              <a:t>while (</a:t>
            </a:r>
            <a:r>
              <a:rPr lang="en-ID" sz="2000" b="1" dirty="0" err="1"/>
              <a:t>nilai</a:t>
            </a:r>
            <a:r>
              <a:rPr lang="en-ID" sz="2000" b="1" dirty="0"/>
              <a:t> &lt; 5):</a:t>
            </a:r>
          </a:p>
          <a:p>
            <a:pPr algn="just"/>
            <a:r>
              <a:rPr lang="en-ID" sz="2000" b="1" dirty="0"/>
              <a:t>        print 'Angka: ', </a:t>
            </a:r>
            <a:r>
              <a:rPr lang="en-ID" sz="2000" b="1" dirty="0" err="1"/>
              <a:t>nilai</a:t>
            </a:r>
            <a:endParaRPr lang="en-ID" sz="2000" b="1" dirty="0"/>
          </a:p>
          <a:p>
            <a:pPr algn="just"/>
            <a:r>
              <a:rPr lang="en-ID" sz="2000" b="1" dirty="0"/>
              <a:t>        </a:t>
            </a:r>
            <a:r>
              <a:rPr lang="en-ID" sz="2000" b="1" dirty="0" err="1"/>
              <a:t>nilai</a:t>
            </a:r>
            <a:r>
              <a:rPr lang="en-ID" sz="2000" b="1" dirty="0"/>
              <a:t> = </a:t>
            </a:r>
            <a:r>
              <a:rPr lang="en-ID" sz="2000" b="1" dirty="0" err="1"/>
              <a:t>nilai</a:t>
            </a:r>
            <a:r>
              <a:rPr lang="en-ID" sz="2000" b="1" dirty="0"/>
              <a:t> + 1</a:t>
            </a:r>
          </a:p>
          <a:p>
            <a:pPr algn="just"/>
            <a:r>
              <a:rPr lang="en-ID" sz="2000" b="1" dirty="0"/>
              <a:t> </a:t>
            </a:r>
          </a:p>
          <a:p>
            <a:pPr algn="just"/>
            <a:r>
              <a:rPr lang="en-ID" sz="2000" b="1" dirty="0"/>
              <a:t>print "</a:t>
            </a:r>
            <a:r>
              <a:rPr lang="en-ID" sz="2000" b="1" dirty="0" err="1"/>
              <a:t>Selesai</a:t>
            </a:r>
            <a:r>
              <a:rPr lang="en-ID" sz="2000" b="1" dirty="0"/>
              <a:t>“</a:t>
            </a:r>
          </a:p>
          <a:p>
            <a:pPr algn="just"/>
            <a:endParaRPr lang="en-ID" sz="2000" b="1" dirty="0"/>
          </a:p>
          <a:p>
            <a:pPr algn="just"/>
            <a:endParaRPr lang="en-ID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5998A-3E1B-4DEF-8E39-DAFF714566EF}"/>
              </a:ext>
            </a:extLst>
          </p:cNvPr>
          <p:cNvSpPr txBox="1"/>
          <p:nvPr/>
        </p:nvSpPr>
        <p:spPr>
          <a:xfrm>
            <a:off x="3258105" y="248573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Looping in Python 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04243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6187737" y="1074197"/>
            <a:ext cx="590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b="1" dirty="0" err="1"/>
              <a:t>Penggunaan</a:t>
            </a:r>
            <a:r>
              <a:rPr lang="en-ID" sz="3200" b="1" dirty="0"/>
              <a:t> else pada while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238436" y="2500425"/>
            <a:ext cx="98986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nilai</a:t>
            </a:r>
            <a:r>
              <a:rPr lang="en-US" sz="2000" b="1" dirty="0"/>
              <a:t> = 0</a:t>
            </a:r>
          </a:p>
          <a:p>
            <a:pPr algn="just"/>
            <a:r>
              <a:rPr lang="en-US" sz="2000" b="1" dirty="0"/>
              <a:t>while (</a:t>
            </a:r>
            <a:r>
              <a:rPr lang="en-US" sz="2000" b="1" dirty="0" err="1"/>
              <a:t>nilai</a:t>
            </a:r>
            <a:r>
              <a:rPr lang="en-US" sz="2000" b="1" dirty="0"/>
              <a:t> &lt; 5):</a:t>
            </a:r>
          </a:p>
          <a:p>
            <a:pPr algn="just"/>
            <a:r>
              <a:rPr lang="en-US" sz="2000" b="1" dirty="0"/>
              <a:t>        print 'Angka: ', </a:t>
            </a:r>
            <a:r>
              <a:rPr lang="en-US" sz="2000" b="1" dirty="0" err="1"/>
              <a:t>nilai</a:t>
            </a:r>
            <a:r>
              <a:rPr lang="en-US" sz="2000" b="1" dirty="0"/>
              <a:t>,'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kecil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5'</a:t>
            </a:r>
          </a:p>
          <a:p>
            <a:pPr algn="just"/>
            <a:r>
              <a:rPr lang="en-US" sz="2000" b="1" dirty="0"/>
              <a:t>        </a:t>
            </a:r>
            <a:r>
              <a:rPr lang="en-US" sz="2000" b="1" dirty="0" err="1"/>
              <a:t>nilai</a:t>
            </a:r>
            <a:r>
              <a:rPr lang="en-US" sz="2000" b="1" dirty="0"/>
              <a:t> = </a:t>
            </a:r>
            <a:r>
              <a:rPr lang="en-US" sz="2000" b="1" dirty="0" err="1"/>
              <a:t>nilai</a:t>
            </a:r>
            <a:r>
              <a:rPr lang="en-US" sz="2000" b="1" dirty="0"/>
              <a:t> + 1</a:t>
            </a:r>
          </a:p>
          <a:p>
            <a:pPr algn="just"/>
            <a:r>
              <a:rPr lang="en-US" sz="2000" b="1" dirty="0"/>
              <a:t>else:</a:t>
            </a:r>
          </a:p>
          <a:p>
            <a:pPr algn="just"/>
            <a:r>
              <a:rPr lang="en-US" sz="2000" b="1" dirty="0"/>
              <a:t>        print 'Angka: ', </a:t>
            </a:r>
            <a:r>
              <a:rPr lang="en-US" sz="2000" b="1" dirty="0" err="1"/>
              <a:t>nilai</a:t>
            </a:r>
            <a:r>
              <a:rPr lang="en-US" sz="2000" b="1" dirty="0"/>
              <a:t>,'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kecil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5'</a:t>
            </a:r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sz="2000" b="1" dirty="0"/>
              <a:t>print "</a:t>
            </a:r>
            <a:r>
              <a:rPr lang="en-US" sz="2000" b="1" dirty="0" err="1"/>
              <a:t>Selesai</a:t>
            </a:r>
            <a:r>
              <a:rPr lang="en-US" sz="2000" b="1" dirty="0"/>
              <a:t>"</a:t>
            </a:r>
            <a:endParaRPr lang="en-ID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5998A-3E1B-4DEF-8E39-DAFF714566EF}"/>
              </a:ext>
            </a:extLst>
          </p:cNvPr>
          <p:cNvSpPr txBox="1"/>
          <p:nvPr/>
        </p:nvSpPr>
        <p:spPr>
          <a:xfrm>
            <a:off x="3258105" y="248573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Looping in Python 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08104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9312675" y="1074197"/>
            <a:ext cx="277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For Loop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034247" y="2137592"/>
            <a:ext cx="98986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###contoh </a:t>
            </a:r>
            <a:r>
              <a:rPr lang="en-US" sz="2000" b="1" dirty="0" err="1"/>
              <a:t>pertama</a:t>
            </a:r>
            <a:endParaRPr lang="en-US" sz="2000" b="1" dirty="0"/>
          </a:p>
          <a:p>
            <a:pPr algn="just"/>
            <a:r>
              <a:rPr lang="en-US" sz="2000" b="1" dirty="0"/>
              <a:t>for kata in 'python':</a:t>
            </a:r>
          </a:p>
          <a:p>
            <a:pPr algn="just"/>
            <a:r>
              <a:rPr lang="en-US" sz="2000" b="1" dirty="0"/>
              <a:t>        print "</a:t>
            </a:r>
            <a:r>
              <a:rPr lang="en-US" sz="2000" b="1" dirty="0" err="1"/>
              <a:t>Eja</a:t>
            </a:r>
            <a:r>
              <a:rPr lang="en-US" sz="2000" b="1" dirty="0"/>
              <a:t> kata : ", kata</a:t>
            </a:r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sz="2000" b="1" dirty="0"/>
              <a:t>###contoh </a:t>
            </a:r>
            <a:r>
              <a:rPr lang="en-US" sz="2000" b="1" dirty="0" err="1"/>
              <a:t>kedua</a:t>
            </a:r>
            <a:endParaRPr lang="en-US" sz="2000" b="1" dirty="0"/>
          </a:p>
          <a:p>
            <a:pPr algn="just"/>
            <a:r>
              <a:rPr lang="en-US" sz="2000" b="1" dirty="0" err="1"/>
              <a:t>bahasa</a:t>
            </a:r>
            <a:r>
              <a:rPr lang="en-US" sz="2000" b="1" dirty="0"/>
              <a:t> = ['</a:t>
            </a:r>
            <a:r>
              <a:rPr lang="en-US" sz="2000" b="1" dirty="0" err="1"/>
              <a:t>python','php</a:t>
            </a:r>
            <a:r>
              <a:rPr lang="en-US" sz="2000" b="1" dirty="0"/>
              <a:t>', 'java']</a:t>
            </a:r>
          </a:p>
          <a:p>
            <a:pPr algn="just"/>
            <a:r>
              <a:rPr lang="en-US" sz="2000" b="1" dirty="0"/>
              <a:t>for </a:t>
            </a:r>
            <a:r>
              <a:rPr lang="en-US" sz="2000" b="1" dirty="0" err="1"/>
              <a:t>pecah</a:t>
            </a:r>
            <a:r>
              <a:rPr lang="en-US" sz="2000" b="1" dirty="0"/>
              <a:t> in </a:t>
            </a:r>
            <a:r>
              <a:rPr lang="en-US" sz="2000" b="1" dirty="0" err="1"/>
              <a:t>bahasa</a:t>
            </a:r>
            <a:r>
              <a:rPr lang="en-US" sz="2000" b="1" dirty="0"/>
              <a:t>:</a:t>
            </a:r>
          </a:p>
          <a:p>
            <a:pPr algn="just"/>
            <a:r>
              <a:rPr lang="en-US" sz="2000" b="1" dirty="0"/>
              <a:t>        print '</a:t>
            </a:r>
            <a:r>
              <a:rPr lang="en-US" sz="2000" b="1" dirty="0" err="1"/>
              <a:t>bahasa</a:t>
            </a:r>
            <a:r>
              <a:rPr lang="en-US" sz="2000" b="1" dirty="0"/>
              <a:t> : ', </a:t>
            </a:r>
            <a:r>
              <a:rPr lang="en-US" sz="2000" b="1" dirty="0" err="1"/>
              <a:t>pecah</a:t>
            </a:r>
            <a:endParaRPr lang="en-US" sz="2000" b="1" dirty="0"/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sz="2000" b="1" dirty="0"/>
              <a:t>print "</a:t>
            </a:r>
            <a:r>
              <a:rPr lang="en-US" sz="2000" b="1" dirty="0" err="1"/>
              <a:t>selesai</a:t>
            </a:r>
            <a:r>
              <a:rPr lang="en-US" sz="2000" b="1" dirty="0"/>
              <a:t>"</a:t>
            </a:r>
            <a:endParaRPr lang="en-ID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5998A-3E1B-4DEF-8E39-DAFF714566EF}"/>
              </a:ext>
            </a:extLst>
          </p:cNvPr>
          <p:cNvSpPr txBox="1"/>
          <p:nvPr/>
        </p:nvSpPr>
        <p:spPr>
          <a:xfrm>
            <a:off x="3258105" y="248573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Looping in Python 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130814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9294919" y="279351"/>
            <a:ext cx="277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Neested</a:t>
            </a:r>
            <a:r>
              <a:rPr lang="en-US" sz="3200" b="1" dirty="0"/>
              <a:t> Loop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007614" y="977116"/>
            <a:ext cx="98986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Nested loop </a:t>
            </a:r>
            <a:r>
              <a:rPr lang="en-US" sz="2000" b="1" dirty="0" err="1"/>
              <a:t>atau</a:t>
            </a:r>
            <a:r>
              <a:rPr lang="en-US" sz="2000" b="1" dirty="0"/>
              <a:t> loop </a:t>
            </a:r>
            <a:r>
              <a:rPr lang="en-US" sz="2000" b="1" dirty="0" err="1"/>
              <a:t>bersarang</a:t>
            </a:r>
            <a:r>
              <a:rPr lang="en-US" sz="2000" b="1" dirty="0"/>
              <a:t>, </a:t>
            </a:r>
            <a:r>
              <a:rPr lang="en-US" sz="2000" b="1" dirty="0" err="1"/>
              <a:t>bahasa</a:t>
            </a:r>
            <a:r>
              <a:rPr lang="en-US" sz="2000" b="1" dirty="0"/>
              <a:t> </a:t>
            </a:r>
            <a:r>
              <a:rPr lang="en-US" sz="2000" b="1" dirty="0" err="1"/>
              <a:t>pemrograman</a:t>
            </a:r>
            <a:r>
              <a:rPr lang="en-US" sz="2000" b="1" dirty="0"/>
              <a:t> python </a:t>
            </a:r>
            <a:r>
              <a:rPr lang="en-US" sz="2000" b="1" dirty="0" err="1"/>
              <a:t>mengijinkan</a:t>
            </a:r>
            <a:r>
              <a:rPr lang="en-US" sz="2000" b="1" dirty="0"/>
              <a:t> </a:t>
            </a:r>
            <a:r>
              <a:rPr lang="en-US" sz="2000" b="1" dirty="0" err="1"/>
              <a:t>penggunaan</a:t>
            </a:r>
            <a:r>
              <a:rPr lang="en-US" sz="2000" b="1" dirty="0"/>
              <a:t> loop di </a:t>
            </a:r>
            <a:r>
              <a:rPr lang="en-US" sz="2000" b="1" dirty="0" err="1"/>
              <a:t>dalam</a:t>
            </a:r>
            <a:r>
              <a:rPr lang="en-US" sz="2000" b="1" dirty="0"/>
              <a:t> loop. </a:t>
            </a:r>
            <a:r>
              <a:rPr lang="en-US" sz="2000" b="1" dirty="0" err="1"/>
              <a:t>Tentu</a:t>
            </a:r>
            <a:r>
              <a:rPr lang="en-US" sz="2000" b="1" dirty="0"/>
              <a:t> </a:t>
            </a:r>
            <a:r>
              <a:rPr lang="en-US" sz="2000" b="1" dirty="0" err="1"/>
              <a:t>hal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berimbas</a:t>
            </a:r>
            <a:r>
              <a:rPr lang="en-US" sz="2000" b="1" dirty="0"/>
              <a:t> pada </a:t>
            </a:r>
            <a:r>
              <a:rPr lang="en-US" sz="2000" b="1" dirty="0" err="1"/>
              <a:t>penggunaan</a:t>
            </a:r>
            <a:r>
              <a:rPr lang="en-US" sz="2000" b="1" dirty="0"/>
              <a:t> </a:t>
            </a:r>
            <a:r>
              <a:rPr lang="en-US" sz="2000" b="1" dirty="0" err="1"/>
              <a:t>memori</a:t>
            </a:r>
            <a:r>
              <a:rPr lang="en-US" sz="2000" b="1" dirty="0"/>
              <a:t>, </a:t>
            </a:r>
            <a:r>
              <a:rPr lang="en-US" sz="2000" b="1" dirty="0" err="1"/>
              <a:t>sehingga</a:t>
            </a:r>
            <a:r>
              <a:rPr lang="en-US" sz="2000" b="1" dirty="0"/>
              <a:t> </a:t>
            </a:r>
            <a:r>
              <a:rPr lang="en-US" sz="2000" b="1" dirty="0" err="1"/>
              <a:t>pastikan</a:t>
            </a:r>
            <a:r>
              <a:rPr lang="en-US" sz="2000" b="1" dirty="0"/>
              <a:t> looping yang </a:t>
            </a:r>
            <a:r>
              <a:rPr lang="en-US" sz="2000" b="1" dirty="0" err="1"/>
              <a:t>digunakan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mubasir</a:t>
            </a:r>
            <a:r>
              <a:rPr lang="en-US" sz="2000" b="1" dirty="0"/>
              <a:t>. </a:t>
            </a:r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penggunaan</a:t>
            </a:r>
            <a:r>
              <a:rPr lang="en-US" sz="2000" b="1" dirty="0"/>
              <a:t> loop </a:t>
            </a:r>
            <a:r>
              <a:rPr lang="en-US" sz="2000" b="1" dirty="0" err="1"/>
              <a:t>bersarang</a:t>
            </a:r>
            <a:r>
              <a:rPr lang="en-US" sz="2000" b="1" dirty="0"/>
              <a:t>,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err="1"/>
              <a:t>algoritma</a:t>
            </a:r>
            <a:r>
              <a:rPr lang="en-US" sz="2000" b="1" dirty="0"/>
              <a:t> bubble sort:</a:t>
            </a:r>
          </a:p>
          <a:p>
            <a:pPr algn="just"/>
            <a:endParaRPr lang="en-US" sz="2000" b="1" dirty="0"/>
          </a:p>
          <a:p>
            <a:pPr algn="just"/>
            <a:r>
              <a:rPr lang="en-ID" sz="2000" b="1" dirty="0" err="1"/>
              <a:t>DaftarAngka</a:t>
            </a:r>
            <a:r>
              <a:rPr lang="en-ID" sz="2000" b="1" dirty="0"/>
              <a:t> = [15, 25, 9, 19, 50, 33, 21]</a:t>
            </a:r>
          </a:p>
          <a:p>
            <a:pPr algn="just"/>
            <a:r>
              <a:rPr lang="en-ID" sz="2000" b="1" dirty="0"/>
              <a:t>length = </a:t>
            </a:r>
            <a:r>
              <a:rPr lang="en-ID" sz="2000" b="1" dirty="0" err="1"/>
              <a:t>len</a:t>
            </a:r>
            <a:r>
              <a:rPr lang="en-ID" sz="2000" b="1" dirty="0"/>
              <a:t>(</a:t>
            </a:r>
            <a:r>
              <a:rPr lang="en-ID" sz="2000" b="1" dirty="0" err="1"/>
              <a:t>DaftarAngka</a:t>
            </a:r>
            <a:r>
              <a:rPr lang="en-ID" sz="2000" b="1" dirty="0"/>
              <a:t>) - 1</a:t>
            </a:r>
          </a:p>
          <a:p>
            <a:pPr algn="just"/>
            <a:r>
              <a:rPr lang="en-ID" sz="2000" b="1" dirty="0"/>
              <a:t>sorted = False</a:t>
            </a:r>
          </a:p>
          <a:p>
            <a:pPr algn="just"/>
            <a:r>
              <a:rPr lang="en-ID" sz="2000" b="1" dirty="0"/>
              <a:t>while not sorted:</a:t>
            </a:r>
          </a:p>
          <a:p>
            <a:pPr algn="just"/>
            <a:r>
              <a:rPr lang="en-ID" sz="2000" b="1" dirty="0"/>
              <a:t>         sorted = True</a:t>
            </a:r>
          </a:p>
          <a:p>
            <a:pPr algn="just"/>
            <a:r>
              <a:rPr lang="en-ID" sz="2000" b="1" dirty="0"/>
              <a:t>         for </a:t>
            </a:r>
            <a:r>
              <a:rPr lang="en-ID" sz="2000" b="1" dirty="0" err="1"/>
              <a:t>i</a:t>
            </a:r>
            <a:r>
              <a:rPr lang="en-ID" sz="2000" b="1" dirty="0"/>
              <a:t> in range(length):</a:t>
            </a:r>
          </a:p>
          <a:p>
            <a:pPr algn="just"/>
            <a:r>
              <a:rPr lang="en-ID" sz="2000" b="1" dirty="0"/>
              <a:t>                   if </a:t>
            </a:r>
            <a:r>
              <a:rPr lang="en-ID" sz="2000" b="1" dirty="0" err="1"/>
              <a:t>DaftarAngka</a:t>
            </a:r>
            <a:r>
              <a:rPr lang="en-ID" sz="2000" b="1" dirty="0"/>
              <a:t>[</a:t>
            </a:r>
            <a:r>
              <a:rPr lang="en-ID" sz="2000" b="1" dirty="0" err="1"/>
              <a:t>i</a:t>
            </a:r>
            <a:r>
              <a:rPr lang="en-ID" sz="2000" b="1" dirty="0"/>
              <a:t>] &gt; </a:t>
            </a:r>
            <a:r>
              <a:rPr lang="en-ID" sz="2000" b="1" dirty="0" err="1"/>
              <a:t>DaftarAngka</a:t>
            </a:r>
            <a:r>
              <a:rPr lang="en-ID" sz="2000" b="1" dirty="0"/>
              <a:t>[i+1]:</a:t>
            </a:r>
          </a:p>
          <a:p>
            <a:pPr algn="just"/>
            <a:r>
              <a:rPr lang="en-ID" sz="2000" b="1" dirty="0"/>
              <a:t>                   sorted = False</a:t>
            </a:r>
          </a:p>
          <a:p>
            <a:pPr algn="just"/>
            <a:r>
              <a:rPr lang="en-ID" sz="2000" b="1" dirty="0"/>
              <a:t>                   </a:t>
            </a:r>
            <a:r>
              <a:rPr lang="en-ID" sz="2000" b="1" dirty="0" err="1"/>
              <a:t>DaftarAngka</a:t>
            </a:r>
            <a:r>
              <a:rPr lang="en-ID" sz="2000" b="1" dirty="0"/>
              <a:t>[</a:t>
            </a:r>
            <a:r>
              <a:rPr lang="en-ID" sz="2000" b="1" dirty="0" err="1"/>
              <a:t>i</a:t>
            </a:r>
            <a:r>
              <a:rPr lang="en-ID" sz="2000" b="1" dirty="0"/>
              <a:t>], </a:t>
            </a:r>
            <a:r>
              <a:rPr lang="en-ID" sz="2000" b="1" dirty="0" err="1"/>
              <a:t>DaftarAngka</a:t>
            </a:r>
            <a:r>
              <a:rPr lang="en-ID" sz="2000" b="1" dirty="0"/>
              <a:t>[i+1] = </a:t>
            </a:r>
            <a:r>
              <a:rPr lang="en-ID" sz="2000" b="1" dirty="0" err="1"/>
              <a:t>DaftarAngka</a:t>
            </a:r>
            <a:r>
              <a:rPr lang="en-ID" sz="2000" b="1" dirty="0"/>
              <a:t>[i+1], </a:t>
            </a:r>
            <a:r>
              <a:rPr lang="en-ID" sz="2000" b="1" dirty="0" err="1"/>
              <a:t>DaftarAngka</a:t>
            </a:r>
            <a:r>
              <a:rPr lang="en-ID" sz="2000" b="1" dirty="0"/>
              <a:t>[</a:t>
            </a:r>
            <a:r>
              <a:rPr lang="en-ID" sz="2000" b="1" dirty="0" err="1"/>
              <a:t>i</a:t>
            </a:r>
            <a:r>
              <a:rPr lang="en-ID" sz="2000" b="1" dirty="0"/>
              <a:t>]</a:t>
            </a:r>
          </a:p>
          <a:p>
            <a:pPr algn="just"/>
            <a:r>
              <a:rPr lang="en-ID" sz="2000" b="1" dirty="0"/>
              <a:t> </a:t>
            </a:r>
          </a:p>
          <a:p>
            <a:pPr algn="just"/>
            <a:r>
              <a:rPr lang="en-ID" sz="2000" b="1" dirty="0"/>
              <a:t>print </a:t>
            </a:r>
            <a:r>
              <a:rPr lang="en-ID" sz="2000" b="1" dirty="0" err="1"/>
              <a:t>DaftarAngka</a:t>
            </a:r>
            <a:endParaRPr lang="en-ID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5998A-3E1B-4DEF-8E39-DAFF714566EF}"/>
              </a:ext>
            </a:extLst>
          </p:cNvPr>
          <p:cNvSpPr txBox="1"/>
          <p:nvPr/>
        </p:nvSpPr>
        <p:spPr>
          <a:xfrm>
            <a:off x="3258105" y="248573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Looping in Python 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121084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249227" y="292962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COMMON PYTHON LIBARY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371598" y="1374075"/>
            <a:ext cx="9898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DATA MINING -&gt; Scrapy, </a:t>
            </a:r>
            <a:r>
              <a:rPr lang="en-US" sz="2400" b="1" dirty="0" err="1"/>
              <a:t>BeautifulSoap</a:t>
            </a: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Data Processing -&gt; </a:t>
            </a:r>
            <a:r>
              <a:rPr lang="en-US" sz="2400" b="1" dirty="0" err="1"/>
              <a:t>Numpy</a:t>
            </a:r>
            <a:r>
              <a:rPr lang="en-US" sz="2400" b="1" dirty="0"/>
              <a:t>, </a:t>
            </a:r>
            <a:r>
              <a:rPr lang="en-US" sz="2400" b="1" dirty="0" err="1"/>
              <a:t>Scipy</a:t>
            </a:r>
            <a:r>
              <a:rPr lang="en-US" sz="2400" b="1" dirty="0"/>
              <a:t>, Pandas, </a:t>
            </a:r>
            <a:r>
              <a:rPr lang="en-US" sz="2400" b="1" dirty="0" err="1"/>
              <a:t>Keras</a:t>
            </a:r>
            <a:r>
              <a:rPr lang="en-US" sz="2400" b="1" dirty="0"/>
              <a:t>, Scikit </a:t>
            </a:r>
            <a:r>
              <a:rPr lang="en-US" sz="2400" b="1" dirty="0" err="1"/>
              <a:t>Learn,Pytorch</a:t>
            </a:r>
            <a:r>
              <a:rPr lang="en-US" sz="2400" b="1" dirty="0"/>
              <a:t>, </a:t>
            </a:r>
            <a:r>
              <a:rPr lang="en-US" sz="2400" b="1" dirty="0" err="1"/>
              <a:t>Tensorflow,XGBoost</a:t>
            </a: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Data Visualization -&gt; Matplotlib, seaborn, bokeh, </a:t>
            </a:r>
            <a:r>
              <a:rPr lang="en-US" sz="2400" b="1" dirty="0" err="1"/>
              <a:t>plotly</a:t>
            </a:r>
            <a:r>
              <a:rPr lang="en-US" sz="2400" b="1" dirty="0"/>
              <a:t>, </a:t>
            </a:r>
            <a:r>
              <a:rPr lang="en-US" sz="2400" b="1" dirty="0" err="1"/>
              <a:t>pydot</a:t>
            </a: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651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062796" y="2844225"/>
            <a:ext cx="6871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REVIEW BASIC PYTHON PROGRAMMING I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53229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380476" y="1232032"/>
            <a:ext cx="989860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BeautifulSOAP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just"/>
            <a:r>
              <a:rPr lang="en-US" sz="2000" b="1" dirty="0"/>
              <a:t>Beautiful Soup </a:t>
            </a:r>
            <a:r>
              <a:rPr lang="en-US" sz="2000" b="1" dirty="0" err="1"/>
              <a:t>merupakan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library Python yang </a:t>
            </a:r>
            <a:r>
              <a:rPr lang="en-US" sz="2000" b="1" dirty="0" err="1"/>
              <a:t>memungkinkan</a:t>
            </a:r>
            <a:r>
              <a:rPr lang="en-US" sz="2000" b="1" dirty="0"/>
              <a:t> </a:t>
            </a:r>
            <a:r>
              <a:rPr lang="en-US" sz="2000" b="1" dirty="0" err="1"/>
              <a:t>kita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melakukan</a:t>
            </a:r>
            <a:r>
              <a:rPr lang="en-US" sz="2000" b="1" dirty="0"/>
              <a:t> scraping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mudah</a:t>
            </a:r>
            <a:r>
              <a:rPr lang="en-US" sz="2000" b="1" dirty="0"/>
              <a:t> dan </a:t>
            </a:r>
            <a:r>
              <a:rPr lang="en-US" sz="2000" b="1" dirty="0" err="1"/>
              <a:t>cepat</a:t>
            </a:r>
            <a:r>
              <a:rPr lang="en-US" sz="2000" b="1" dirty="0"/>
              <a:t>, </a:t>
            </a:r>
            <a:r>
              <a:rPr lang="en-US" sz="2000" b="1" dirty="0" err="1"/>
              <a:t>keunggulan</a:t>
            </a:r>
            <a:r>
              <a:rPr lang="en-US" sz="2000" b="1" dirty="0"/>
              <a:t> </a:t>
            </a:r>
            <a:r>
              <a:rPr lang="en-US" sz="2000" b="1" dirty="0" err="1"/>
              <a:t>Beatutiful</a:t>
            </a:r>
            <a:r>
              <a:rPr lang="en-US" sz="2000" b="1" dirty="0"/>
              <a:t> Soup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Beautiful Soup </a:t>
            </a:r>
            <a:r>
              <a:rPr lang="en-US" sz="2000" b="1" dirty="0" err="1"/>
              <a:t>hadir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metode-metode</a:t>
            </a:r>
            <a:r>
              <a:rPr lang="en-US" sz="2000" b="1" dirty="0"/>
              <a:t> yang </a:t>
            </a:r>
            <a:r>
              <a:rPr lang="en-US" sz="2000" b="1" dirty="0" err="1"/>
              <a:t>sederhana</a:t>
            </a:r>
            <a:r>
              <a:rPr lang="en-US" sz="2000" b="1" dirty="0"/>
              <a:t> </a:t>
            </a:r>
            <a:r>
              <a:rPr lang="en-US" sz="2000" b="1" dirty="0" err="1"/>
              <a:t>sehingga</a:t>
            </a:r>
            <a:r>
              <a:rPr lang="en-US" sz="2000" b="1" dirty="0"/>
              <a:t> </a:t>
            </a:r>
            <a:r>
              <a:rPr lang="en-US" sz="2000" b="1" dirty="0" err="1"/>
              <a:t>kita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mudah</a:t>
            </a:r>
            <a:r>
              <a:rPr lang="en-US" sz="2000" b="1" dirty="0"/>
              <a:t> </a:t>
            </a:r>
            <a:r>
              <a:rPr lang="en-US" sz="2000" b="1" dirty="0" err="1"/>
              <a:t>melakukan</a:t>
            </a:r>
            <a:r>
              <a:rPr lang="en-US" sz="2000" b="1" dirty="0"/>
              <a:t> proses </a:t>
            </a:r>
            <a:r>
              <a:rPr lang="en-US" sz="2000" b="1" dirty="0" err="1"/>
              <a:t>navigasi</a:t>
            </a:r>
            <a:r>
              <a:rPr lang="en-US" sz="2000" b="1" dirty="0"/>
              <a:t>, </a:t>
            </a:r>
            <a:r>
              <a:rPr lang="en-US" sz="2000" b="1" dirty="0" err="1"/>
              <a:t>pencarian</a:t>
            </a:r>
            <a:r>
              <a:rPr lang="en-US" sz="2000" b="1" dirty="0"/>
              <a:t> dan juga </a:t>
            </a:r>
            <a:r>
              <a:rPr lang="en-US" sz="2000" b="1" dirty="0" err="1"/>
              <a:t>modifikasi</a:t>
            </a:r>
            <a:r>
              <a:rPr lang="en-US" sz="2000" b="1" dirty="0"/>
              <a:t> </a:t>
            </a:r>
            <a:r>
              <a:rPr lang="en-US" sz="2000" b="1" dirty="0" err="1"/>
              <a:t>struktur</a:t>
            </a:r>
            <a:r>
              <a:rPr lang="en-US" sz="2000" b="1" dirty="0"/>
              <a:t> data situs yang </a:t>
            </a:r>
            <a:r>
              <a:rPr lang="en-US" sz="2000" b="1" dirty="0" err="1"/>
              <a:t>kita</a:t>
            </a:r>
            <a:r>
              <a:rPr lang="en-US" sz="2000" b="1" dirty="0"/>
              <a:t> scraping.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Beautiful Soup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otomatis</a:t>
            </a:r>
            <a:r>
              <a:rPr lang="en-US" sz="2000" b="1" dirty="0"/>
              <a:t> </a:t>
            </a:r>
            <a:r>
              <a:rPr lang="en-US" sz="2000" b="1" dirty="0" err="1"/>
              <a:t>mampu</a:t>
            </a:r>
            <a:r>
              <a:rPr lang="en-US" sz="2000" b="1" dirty="0"/>
              <a:t> </a:t>
            </a:r>
            <a:r>
              <a:rPr lang="en-US" sz="2000" b="1" dirty="0" err="1"/>
              <a:t>menkonversi</a:t>
            </a:r>
            <a:r>
              <a:rPr lang="en-US" sz="2000" b="1" dirty="0"/>
              <a:t> </a:t>
            </a:r>
            <a:r>
              <a:rPr lang="en-US" sz="2000" b="1" dirty="0" err="1"/>
              <a:t>dokumen</a:t>
            </a:r>
            <a:r>
              <a:rPr lang="en-US" sz="2000" b="1" dirty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format UTF-8</a:t>
            </a:r>
          </a:p>
          <a:p>
            <a:pPr algn="just"/>
            <a:r>
              <a:rPr lang="en-US" sz="2000" b="1" dirty="0" err="1"/>
              <a:t>Bekerja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baik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library Python </a:t>
            </a:r>
            <a:r>
              <a:rPr lang="en-US" sz="2000" b="1" dirty="0" err="1"/>
              <a:t>lxml</a:t>
            </a:r>
            <a:r>
              <a:rPr lang="en-US" sz="2000" b="1" dirty="0"/>
              <a:t> dan html5lib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melakukan</a:t>
            </a:r>
            <a:r>
              <a:rPr lang="en-US" sz="2000" b="1" dirty="0"/>
              <a:t> parsing </a:t>
            </a:r>
            <a:r>
              <a:rPr lang="en-US" sz="2000" b="1" dirty="0" err="1"/>
              <a:t>dokumen</a:t>
            </a:r>
            <a:r>
              <a:rPr lang="en-US" sz="2000" b="1" dirty="0"/>
              <a:t>.</a:t>
            </a:r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955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380476" y="1613772"/>
            <a:ext cx="9898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from bs4 import </a:t>
            </a:r>
            <a:r>
              <a:rPr lang="en-US" sz="2400" b="1" dirty="0" err="1"/>
              <a:t>BeautifulSoup</a:t>
            </a:r>
            <a:endParaRPr lang="en-US" sz="2400" b="1" dirty="0"/>
          </a:p>
          <a:p>
            <a:r>
              <a:rPr lang="en-US" sz="2400" b="1" dirty="0"/>
              <a:t>import requests</a:t>
            </a: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page = </a:t>
            </a:r>
            <a:r>
              <a:rPr lang="en-US" sz="2400" b="1" dirty="0" err="1"/>
              <a:t>requests.get</a:t>
            </a:r>
            <a:r>
              <a:rPr lang="en-US" sz="2400" b="1" dirty="0"/>
              <a:t>('https://mojok.co')</a:t>
            </a:r>
          </a:p>
          <a:p>
            <a:r>
              <a:rPr lang="en-US" sz="2400" b="1" dirty="0"/>
              <a:t>soup = </a:t>
            </a:r>
            <a:r>
              <a:rPr lang="en-US" sz="2400" b="1" dirty="0" err="1"/>
              <a:t>BeautifulSoup</a:t>
            </a:r>
            <a:r>
              <a:rPr lang="en-US" sz="2400" b="1" dirty="0"/>
              <a:t>(</a:t>
            </a:r>
            <a:r>
              <a:rPr lang="en-US" sz="2400" b="1" dirty="0" err="1"/>
              <a:t>page.text</a:t>
            </a:r>
            <a:r>
              <a:rPr lang="en-US" sz="2400" b="1" dirty="0"/>
              <a:t>, '</a:t>
            </a:r>
            <a:r>
              <a:rPr lang="en-US" sz="2400" b="1" dirty="0" err="1"/>
              <a:t>html.parser</a:t>
            </a:r>
            <a:r>
              <a:rPr lang="en-US" sz="2400" b="1" dirty="0"/>
              <a:t>')</a:t>
            </a:r>
          </a:p>
          <a:p>
            <a:r>
              <a:rPr lang="en-US" sz="2400" b="1" dirty="0"/>
              <a:t>if </a:t>
            </a:r>
            <a:r>
              <a:rPr lang="en-US" sz="2400" b="1" dirty="0" err="1"/>
              <a:t>page.status_code</a:t>
            </a:r>
            <a:r>
              <a:rPr lang="en-US" sz="2400" b="1" dirty="0"/>
              <a:t>==200:</a:t>
            </a:r>
          </a:p>
          <a:p>
            <a:r>
              <a:rPr lang="en-US" sz="2400" b="1" dirty="0"/>
              <a:t>    div = </a:t>
            </a:r>
            <a:r>
              <a:rPr lang="en-US" sz="2400" b="1" dirty="0" err="1"/>
              <a:t>soup.find</a:t>
            </a:r>
            <a:r>
              <a:rPr lang="en-US" sz="2400" b="1" dirty="0"/>
              <a:t>(id='</a:t>
            </a:r>
            <a:r>
              <a:rPr lang="en-US" sz="2400" b="1" dirty="0" err="1"/>
              <a:t>cb</a:t>
            </a:r>
            <a:r>
              <a:rPr lang="en-US" sz="2400" b="1" dirty="0"/>
              <a:t>-section-a')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print(soup)</a:t>
            </a:r>
          </a:p>
        </p:txBody>
      </p:sp>
    </p:spTree>
    <p:extLst>
      <p:ext uri="{BB962C8B-B14F-4D97-AF65-F5344CB8AC3E}">
        <p14:creationId xmlns:p14="http://schemas.microsoft.com/office/powerpoint/2010/main" val="99713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380476" y="1232032"/>
            <a:ext cx="9898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Numpys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just"/>
            <a:r>
              <a:rPr lang="en-US" sz="2000" b="1" dirty="0"/>
              <a:t>NumPy (Numerical Python) </a:t>
            </a:r>
            <a:r>
              <a:rPr lang="en-US" sz="2000" b="1" dirty="0" err="1"/>
              <a:t>adalah</a:t>
            </a:r>
            <a:r>
              <a:rPr lang="en-US" sz="2000" b="1" dirty="0"/>
              <a:t> library Python yang </a:t>
            </a:r>
            <a:r>
              <a:rPr lang="en-US" sz="2000" b="1" dirty="0" err="1"/>
              <a:t>fokus</a:t>
            </a:r>
            <a:r>
              <a:rPr lang="en-US" sz="2000" b="1" dirty="0"/>
              <a:t> pada scientific computing. NumPy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kemampuan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membentuk</a:t>
            </a:r>
            <a:r>
              <a:rPr lang="en-US" sz="2000" b="1" dirty="0"/>
              <a:t> </a:t>
            </a:r>
            <a:r>
              <a:rPr lang="en-US" sz="2000" b="1" dirty="0" err="1"/>
              <a:t>objek</a:t>
            </a:r>
            <a:r>
              <a:rPr lang="en-US" sz="2000" b="1" dirty="0"/>
              <a:t> N-dimensional array, yang </a:t>
            </a:r>
            <a:r>
              <a:rPr lang="en-US" sz="2000" b="1" dirty="0" err="1"/>
              <a:t>mirip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list pada Python. </a:t>
            </a:r>
            <a:r>
              <a:rPr lang="en-US" sz="2000" b="1" dirty="0" err="1"/>
              <a:t>Keunggulan</a:t>
            </a:r>
            <a:r>
              <a:rPr lang="en-US" sz="2000" b="1" dirty="0"/>
              <a:t> NumPy array </a:t>
            </a:r>
            <a:r>
              <a:rPr lang="en-US" sz="2000" b="1" dirty="0" err="1"/>
              <a:t>dibandingkan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list pada Python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konsumsi</a:t>
            </a:r>
            <a:r>
              <a:rPr lang="en-US" sz="2000" b="1" dirty="0"/>
              <a:t> memory yang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kecil</a:t>
            </a:r>
            <a:r>
              <a:rPr lang="en-US" sz="2000" b="1" dirty="0"/>
              <a:t> </a:t>
            </a:r>
            <a:r>
              <a:rPr lang="en-US" sz="2000" b="1" dirty="0" err="1"/>
              <a:t>serta</a:t>
            </a:r>
            <a:r>
              <a:rPr lang="en-US" sz="2000" b="1" dirty="0"/>
              <a:t> runtime yang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cepat</a:t>
            </a:r>
            <a:r>
              <a:rPr lang="en-US" sz="2000" b="1" dirty="0"/>
              <a:t>. NumPy juga </a:t>
            </a:r>
            <a:r>
              <a:rPr lang="en-US" sz="2000" b="1" dirty="0" err="1"/>
              <a:t>memudahkan</a:t>
            </a:r>
            <a:r>
              <a:rPr lang="en-US" sz="2000" b="1" dirty="0"/>
              <a:t> </a:t>
            </a:r>
            <a:r>
              <a:rPr lang="en-US" sz="2000" b="1" dirty="0" err="1"/>
              <a:t>kita</a:t>
            </a:r>
            <a:r>
              <a:rPr lang="en-US" sz="2000" b="1" dirty="0"/>
              <a:t> pada </a:t>
            </a:r>
            <a:r>
              <a:rPr lang="en-US" sz="2000" b="1" dirty="0" err="1"/>
              <a:t>Aljabar</a:t>
            </a:r>
            <a:r>
              <a:rPr lang="en-US" sz="2000" b="1" dirty="0"/>
              <a:t> Linear, </a:t>
            </a:r>
            <a:r>
              <a:rPr lang="en-US" sz="2000" b="1" dirty="0" err="1"/>
              <a:t>terutama</a:t>
            </a:r>
            <a:r>
              <a:rPr lang="en-US" sz="2000" b="1" dirty="0"/>
              <a:t> </a:t>
            </a:r>
            <a:r>
              <a:rPr lang="en-US" sz="2000" b="1" dirty="0" err="1"/>
              <a:t>operasi</a:t>
            </a:r>
            <a:r>
              <a:rPr lang="en-US" sz="2000" b="1" dirty="0"/>
              <a:t> pada Vector (1-d array) dan Matrix (2-d array).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526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273944" y="2270719"/>
            <a:ext cx="9898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Pandas</a:t>
            </a:r>
          </a:p>
          <a:p>
            <a:pPr algn="ctr"/>
            <a:endParaRPr lang="en-US" sz="2400" b="1" dirty="0"/>
          </a:p>
          <a:p>
            <a:pPr algn="just"/>
            <a:r>
              <a:rPr lang="en-US" sz="2000" b="1" dirty="0"/>
              <a:t>Pandas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librari</a:t>
            </a:r>
            <a:r>
              <a:rPr lang="en-US" sz="2000" b="1" dirty="0"/>
              <a:t> </a:t>
            </a:r>
            <a:r>
              <a:rPr lang="en-US" sz="2000" b="1" dirty="0" err="1"/>
              <a:t>analisis</a:t>
            </a:r>
            <a:r>
              <a:rPr lang="en-US" sz="2000" b="1" dirty="0"/>
              <a:t> data yang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struktur</a:t>
            </a:r>
            <a:r>
              <a:rPr lang="en-US" sz="2000" b="1" dirty="0"/>
              <a:t> data yang </a:t>
            </a:r>
            <a:r>
              <a:rPr lang="en-US" sz="2000" b="1" dirty="0" err="1"/>
              <a:t>diperlukan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membersihkan</a:t>
            </a:r>
            <a:r>
              <a:rPr lang="en-US" sz="2000" b="1" dirty="0"/>
              <a:t> data </a:t>
            </a:r>
            <a:r>
              <a:rPr lang="en-US" sz="2000" b="1" dirty="0" err="1"/>
              <a:t>mentah</a:t>
            </a:r>
            <a:r>
              <a:rPr lang="en-US" sz="2000" b="1" dirty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</a:t>
            </a:r>
            <a:r>
              <a:rPr lang="en-US" sz="2000" b="1" dirty="0" err="1"/>
              <a:t>bentuk</a:t>
            </a:r>
            <a:r>
              <a:rPr lang="en-US" sz="2000" b="1" dirty="0"/>
              <a:t> yang </a:t>
            </a:r>
            <a:r>
              <a:rPr lang="en-US" sz="2000" b="1" dirty="0" err="1"/>
              <a:t>cocok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analisis</a:t>
            </a:r>
            <a:r>
              <a:rPr lang="en-US" sz="2000" b="1" dirty="0"/>
              <a:t> (</a:t>
            </a:r>
            <a:r>
              <a:rPr lang="en-US" sz="2000" b="1" dirty="0" err="1"/>
              <a:t>yaitu</a:t>
            </a:r>
            <a:r>
              <a:rPr lang="en-US" sz="2000" b="1" dirty="0"/>
              <a:t> </a:t>
            </a:r>
            <a:r>
              <a:rPr lang="en-US" sz="2000" b="1" dirty="0" err="1"/>
              <a:t>tabel</a:t>
            </a:r>
            <a:r>
              <a:rPr lang="en-US" sz="2000" b="1" dirty="0"/>
              <a:t>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800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398231" y="2084288"/>
            <a:ext cx="9898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Seaborn</a:t>
            </a:r>
          </a:p>
          <a:p>
            <a:pPr algn="ctr"/>
            <a:endParaRPr lang="en-US" sz="2400" b="1" dirty="0"/>
          </a:p>
          <a:p>
            <a:pPr algn="just"/>
            <a:r>
              <a:rPr lang="en-US" sz="2000" b="1" dirty="0"/>
              <a:t>Seaborn </a:t>
            </a:r>
            <a:r>
              <a:rPr lang="en-US" sz="2000" b="1" dirty="0" err="1"/>
              <a:t>merupakan</a:t>
            </a:r>
            <a:r>
              <a:rPr lang="en-US" sz="2000" b="1" dirty="0"/>
              <a:t> salah </a:t>
            </a:r>
            <a:r>
              <a:rPr lang="en-US" sz="2000" b="1" dirty="0" err="1"/>
              <a:t>satu</a:t>
            </a:r>
            <a:r>
              <a:rPr lang="en-US" sz="2000" b="1" dirty="0"/>
              <a:t> </a:t>
            </a:r>
            <a:r>
              <a:rPr lang="en-US" sz="2000" b="1" dirty="0" err="1"/>
              <a:t>pustaka</a:t>
            </a:r>
            <a:r>
              <a:rPr lang="en-US" sz="2000" b="1" dirty="0"/>
              <a:t> visual Python yang </a:t>
            </a:r>
            <a:r>
              <a:rPr lang="en-US" sz="2000" b="1" dirty="0" err="1"/>
              <a:t>berlandaskan</a:t>
            </a:r>
            <a:r>
              <a:rPr lang="en-US" sz="2000" b="1" dirty="0"/>
              <a:t> pada matplotlib. Seaborn </a:t>
            </a:r>
            <a:r>
              <a:rPr lang="en-US" sz="2000" b="1" dirty="0" err="1"/>
              <a:t>menyediakan</a:t>
            </a:r>
            <a:r>
              <a:rPr lang="en-US" sz="2000" b="1" dirty="0"/>
              <a:t> </a:t>
            </a:r>
            <a:r>
              <a:rPr lang="en-US" sz="2000" b="1" dirty="0" err="1"/>
              <a:t>antar-muka</a:t>
            </a:r>
            <a:r>
              <a:rPr lang="en-US" sz="2000" b="1" dirty="0"/>
              <a:t> </a:t>
            </a:r>
            <a:r>
              <a:rPr lang="en-US" sz="2000" b="1" dirty="0" err="1"/>
              <a:t>tingkat</a:t>
            </a:r>
            <a:r>
              <a:rPr lang="en-US" sz="2000" b="1" dirty="0"/>
              <a:t> </a:t>
            </a:r>
            <a:r>
              <a:rPr lang="en-US" sz="2000" b="1" dirty="0" err="1"/>
              <a:t>tinggi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menangani</a:t>
            </a:r>
            <a:r>
              <a:rPr lang="en-US" sz="2000" b="1" dirty="0"/>
              <a:t> </a:t>
            </a:r>
            <a:r>
              <a:rPr lang="en-US" sz="2000" b="1" dirty="0" err="1"/>
              <a:t>permasalahan</a:t>
            </a:r>
            <a:r>
              <a:rPr lang="en-US" sz="2000" b="1" dirty="0"/>
              <a:t> </a:t>
            </a:r>
            <a:r>
              <a:rPr lang="en-US" sz="2000" b="1" dirty="0" err="1"/>
              <a:t>terkait</a:t>
            </a:r>
            <a:r>
              <a:rPr lang="en-US" sz="2000" b="1" dirty="0"/>
              <a:t> </a:t>
            </a:r>
            <a:r>
              <a:rPr lang="en-US" sz="2000" b="1" dirty="0" err="1"/>
              <a:t>visualisasi</a:t>
            </a:r>
            <a:r>
              <a:rPr lang="en-US" sz="2000" b="1" dirty="0"/>
              <a:t> data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statistik</a:t>
            </a:r>
            <a:r>
              <a:rPr lang="en-US" sz="2000" b="1" dirty="0"/>
              <a:t> agar </a:t>
            </a:r>
            <a:r>
              <a:rPr lang="en-US" sz="2000" b="1" dirty="0" err="1"/>
              <a:t>tampak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menarik</a:t>
            </a:r>
            <a:r>
              <a:rPr lang="en-US" sz="20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161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2778710" y="3136612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OTHERS PYTHON LIBARY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90900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 bwMode="auto">
          <a:xfrm>
            <a:off x="5011387" y="2064220"/>
            <a:ext cx="5937739" cy="65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sz="3600" b="1" dirty="0">
                <a:solidFill>
                  <a:sysClr val="window" lastClr="FFFFFF"/>
                </a:solidFill>
                <a:latin typeface="Century Gothic" pitchFamily="34" charset="0"/>
              </a:rPr>
              <a:t>T E R I M A K A S I H</a:t>
            </a:r>
            <a:endParaRPr lang="en-US" sz="3600" b="1" dirty="0">
              <a:solidFill>
                <a:sysClr val="window" lastClr="FFFFFF"/>
              </a:solidFill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940" y="4978271"/>
            <a:ext cx="41484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PT Indonesia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Comnets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Plus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 err="1">
                <a:solidFill>
                  <a:schemeClr val="bg1"/>
                </a:solidFill>
                <a:latin typeface="+mj-lt"/>
              </a:rPr>
              <a:t>Kawasan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PLN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Cawang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>
                <a:solidFill>
                  <a:schemeClr val="bg1"/>
                </a:solidFill>
                <a:latin typeface="+mj-lt"/>
              </a:rPr>
              <a:t>Jl.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Mayjend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Sutoyo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No. 1,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Cililitan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>
                <a:solidFill>
                  <a:schemeClr val="bg1"/>
                </a:solidFill>
                <a:latin typeface="+mj-lt"/>
              </a:rPr>
              <a:t>Jakarta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Timur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13640</a:t>
            </a:r>
          </a:p>
        </p:txBody>
      </p:sp>
      <p:sp>
        <p:nvSpPr>
          <p:cNvPr id="3" name="Rectangle 2"/>
          <p:cNvSpPr/>
          <p:nvPr/>
        </p:nvSpPr>
        <p:spPr>
          <a:xfrm>
            <a:off x="862940" y="4476599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utiger"/>
              </a:rPr>
              <a:t>Kantor </a:t>
            </a:r>
            <a:r>
              <a:rPr lang="en-US" sz="2000" b="1" dirty="0" err="1">
                <a:solidFill>
                  <a:schemeClr val="bg1"/>
                </a:solidFill>
                <a:latin typeface="Frutiger"/>
              </a:rPr>
              <a:t>Pusat</a:t>
            </a:r>
            <a:endParaRPr lang="en-US" sz="2000" b="1" i="0" dirty="0">
              <a:solidFill>
                <a:schemeClr val="bg1"/>
              </a:solidFill>
              <a:effectLst/>
              <a:latin typeface="Frutig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7101" y="4440974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utiger"/>
              </a:rPr>
              <a:t>Operational Project :</a:t>
            </a:r>
            <a:endParaRPr lang="en-US" sz="2000" b="1" i="0" dirty="0">
              <a:solidFill>
                <a:schemeClr val="bg1"/>
              </a:solidFill>
              <a:effectLst/>
              <a:latin typeface="Frutig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79392" y="4942646"/>
            <a:ext cx="55496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PT. Indonesia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Comnets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Plus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ahoma" panose="020B0604030504040204" pitchFamily="34" charset="0"/>
              </a:rPr>
              <a:t>Menara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ahoma" panose="020B0604030504040204" pitchFamily="34" charset="0"/>
              </a:rPr>
              <a:t>Jamsostek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ahoma" panose="020B0604030504040204" pitchFamily="34" charset="0"/>
              </a:rPr>
              <a:t> Gedung Utara</a:t>
            </a:r>
            <a:endParaRPr lang="en-US" sz="14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Bidang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Research and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Technologhy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Departement</a:t>
            </a:r>
            <a:endParaRPr lang="en-US" sz="1400" dirty="0">
              <a:solidFill>
                <a:schemeClr val="bg1"/>
              </a:solidFill>
              <a:latin typeface="+mj-lt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id-ID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Jl. 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KH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Mansyur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No 1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Mampang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Prapatan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Kuningan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Barat, Jakarta Selatan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+mj-lt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id-ID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DKI Jakarta 12160</a:t>
            </a:r>
            <a:endParaRPr lang="en-US" sz="14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9BEBFDA-11DD-4ED9-AB34-441ACFA11ABE}"/>
              </a:ext>
            </a:extLst>
          </p:cNvPr>
          <p:cNvSpPr txBox="1">
            <a:spLocks/>
          </p:cNvSpPr>
          <p:nvPr/>
        </p:nvSpPr>
        <p:spPr bwMode="auto">
          <a:xfrm>
            <a:off x="7088593" y="6393899"/>
            <a:ext cx="5937739" cy="46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ysClr val="window" lastClr="FFFFFF"/>
                </a:solidFill>
                <a:latin typeface="Century Gothic" pitchFamily="34" charset="0"/>
              </a:rPr>
              <a:t>FIRMAN.BRILIAN@ICONPLN.CO.ID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932EA07-67AC-4C52-B4A4-0E1D2366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62" y="337352"/>
            <a:ext cx="1726868" cy="17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0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249227" y="292962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Basic Python Programming 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078635" y="1294175"/>
            <a:ext cx="989860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TYPE DATA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2000" b="1" dirty="0" err="1"/>
              <a:t>Booelan</a:t>
            </a:r>
            <a:r>
              <a:rPr lang="en-US" sz="2000" b="1" dirty="0"/>
              <a:t>   	</a:t>
            </a:r>
            <a:r>
              <a:rPr lang="en-US" sz="2000" b="1" dirty="0">
                <a:sym typeface="Wingdings" panose="05000000000000000000" pitchFamily="2" charset="2"/>
              </a:rPr>
              <a:t>-&gt;  True and False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Complex  	-&gt; Real + </a:t>
            </a:r>
            <a:r>
              <a:rPr lang="en-US" sz="2000" b="1" dirty="0" err="1">
                <a:sym typeface="Wingdings" panose="05000000000000000000" pitchFamily="2" charset="2"/>
              </a:rPr>
              <a:t>Imajiner</a:t>
            </a:r>
            <a:r>
              <a:rPr lang="en-US" sz="2000" b="1" dirty="0">
                <a:sym typeface="Wingdings" panose="05000000000000000000" pitchFamily="2" charset="2"/>
              </a:rPr>
              <a:t> -&gt; 1 = 4j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Date         	-&gt;  26-03-2020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Float        	-&gt; </a:t>
            </a:r>
            <a:r>
              <a:rPr lang="en-US" sz="2000" b="1" dirty="0" err="1">
                <a:sym typeface="Wingdings" panose="05000000000000000000" pitchFamily="2" charset="2"/>
              </a:rPr>
              <a:t>bilangan</a:t>
            </a:r>
            <a:r>
              <a:rPr lang="en-US" sz="2000" b="1" dirty="0">
                <a:sym typeface="Wingdings" panose="05000000000000000000" pitchFamily="2" charset="2"/>
              </a:rPr>
              <a:t> decimal -&gt; 2.4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Integer 		-&gt; 2,3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String      	-&gt; ‘</a:t>
            </a:r>
            <a:r>
              <a:rPr lang="en-US" sz="2000" b="1" dirty="0" err="1">
                <a:sym typeface="Wingdings" panose="05000000000000000000" pitchFamily="2" charset="2"/>
              </a:rPr>
              <a:t>belajar</a:t>
            </a:r>
            <a:r>
              <a:rPr lang="en-US" sz="2000" b="1" dirty="0">
                <a:sym typeface="Wingdings" panose="05000000000000000000" pitchFamily="2" charset="2"/>
              </a:rPr>
              <a:t> python’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List           	-&gt; </a:t>
            </a:r>
            <a:r>
              <a:rPr lang="en-US" sz="2000" b="1" dirty="0" err="1">
                <a:sym typeface="Wingdings" panose="05000000000000000000" pitchFamily="2" charset="2"/>
              </a:rPr>
              <a:t>Sebuah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untaian</a:t>
            </a:r>
            <a:r>
              <a:rPr lang="en-US" sz="2000" b="1" dirty="0">
                <a:sym typeface="Wingdings" panose="05000000000000000000" pitchFamily="2" charset="2"/>
              </a:rPr>
              <a:t> yang </a:t>
            </a:r>
            <a:r>
              <a:rPr lang="en-US" sz="2000" b="1" dirty="0" err="1">
                <a:sym typeface="Wingdings" panose="05000000000000000000" pitchFamily="2" charset="2"/>
              </a:rPr>
              <a:t>menyimpan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beberapa</a:t>
            </a:r>
            <a:r>
              <a:rPr lang="en-US" sz="2000" b="1" dirty="0">
                <a:sym typeface="Wingdings" panose="05000000000000000000" pitchFamily="2" charset="2"/>
              </a:rPr>
              <a:t> type data yang </a:t>
            </a:r>
            <a:r>
              <a:rPr lang="en-US" sz="2000" b="1" dirty="0" err="1">
                <a:sym typeface="Wingdings" panose="05000000000000000000" pitchFamily="2" charset="2"/>
              </a:rPr>
              <a:t>dapat</a:t>
            </a:r>
            <a:r>
              <a:rPr lang="en-US" sz="2000" b="1" dirty="0">
                <a:sym typeface="Wingdings" panose="05000000000000000000" pitchFamily="2" charset="2"/>
              </a:rPr>
              <a:t> 		  	    </a:t>
            </a:r>
            <a:r>
              <a:rPr lang="en-US" sz="2000" b="1" dirty="0" err="1">
                <a:sym typeface="Wingdings" panose="05000000000000000000" pitchFamily="2" charset="2"/>
              </a:rPr>
              <a:t>diubah</a:t>
            </a:r>
            <a:r>
              <a:rPr lang="en-US" sz="2000" b="1" dirty="0">
                <a:sym typeface="Wingdings" panose="05000000000000000000" pitchFamily="2" charset="2"/>
              </a:rPr>
              <a:t> -&gt; OS =[‘</a:t>
            </a:r>
            <a:r>
              <a:rPr lang="en-US" sz="2000" b="1" dirty="0" err="1">
                <a:sym typeface="Wingdings" panose="05000000000000000000" pitchFamily="2" charset="2"/>
              </a:rPr>
              <a:t>Windows’,’Linux</a:t>
            </a:r>
            <a:r>
              <a:rPr lang="en-US" sz="2000" b="1" dirty="0">
                <a:sym typeface="Wingdings" panose="05000000000000000000" pitchFamily="2" charset="2"/>
              </a:rPr>
              <a:t>’]</a:t>
            </a:r>
          </a:p>
          <a:p>
            <a:pPr algn="just"/>
            <a:r>
              <a:rPr lang="en-US" sz="2000" b="1" dirty="0" err="1">
                <a:sym typeface="Wingdings" panose="05000000000000000000" pitchFamily="2" charset="2"/>
              </a:rPr>
              <a:t>Tupple</a:t>
            </a:r>
            <a:r>
              <a:rPr lang="en-US" sz="2000" b="1" dirty="0">
                <a:sym typeface="Wingdings" panose="05000000000000000000" pitchFamily="2" charset="2"/>
              </a:rPr>
              <a:t>   		-&gt; </a:t>
            </a:r>
            <a:r>
              <a:rPr lang="en-US" sz="2000" b="1" dirty="0" err="1">
                <a:sym typeface="Wingdings" panose="05000000000000000000" pitchFamily="2" charset="2"/>
              </a:rPr>
              <a:t>Sebuah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untaian</a:t>
            </a:r>
            <a:r>
              <a:rPr lang="en-US" sz="2000" b="1" dirty="0">
                <a:sym typeface="Wingdings" panose="05000000000000000000" pitchFamily="2" charset="2"/>
              </a:rPr>
              <a:t> yang </a:t>
            </a:r>
            <a:r>
              <a:rPr lang="en-US" sz="2000" b="1" dirty="0" err="1">
                <a:sym typeface="Wingdings" panose="05000000000000000000" pitchFamily="2" charset="2"/>
              </a:rPr>
              <a:t>menyimpan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beberapa</a:t>
            </a:r>
            <a:r>
              <a:rPr lang="en-US" sz="2000" b="1" dirty="0">
                <a:sym typeface="Wingdings" panose="05000000000000000000" pitchFamily="2" charset="2"/>
              </a:rPr>
              <a:t> type data yang </a:t>
            </a:r>
            <a:r>
              <a:rPr lang="en-US" sz="2000" b="1" dirty="0" err="1">
                <a:sym typeface="Wingdings" panose="05000000000000000000" pitchFamily="2" charset="2"/>
              </a:rPr>
              <a:t>tidak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dapat</a:t>
            </a:r>
            <a:r>
              <a:rPr lang="en-US" sz="2000" b="1" dirty="0">
                <a:sym typeface="Wingdings" panose="05000000000000000000" pitchFamily="2" charset="2"/>
              </a:rPr>
              <a:t> 		    </a:t>
            </a:r>
            <a:r>
              <a:rPr lang="en-US" sz="2000" b="1" dirty="0" err="1">
                <a:sym typeface="Wingdings" panose="05000000000000000000" pitchFamily="2" charset="2"/>
              </a:rPr>
              <a:t>dapat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diubah</a:t>
            </a:r>
            <a:r>
              <a:rPr lang="en-US" sz="2000" b="1" dirty="0">
                <a:sym typeface="Wingdings" panose="05000000000000000000" pitchFamily="2" charset="2"/>
              </a:rPr>
              <a:t> -&gt; </a:t>
            </a:r>
            <a:r>
              <a:rPr lang="en-US" sz="2000" b="1" dirty="0" err="1">
                <a:sym typeface="Wingdings" panose="05000000000000000000" pitchFamily="2" charset="2"/>
              </a:rPr>
              <a:t>os</a:t>
            </a:r>
            <a:r>
              <a:rPr lang="en-US" sz="2000" b="1" dirty="0">
                <a:sym typeface="Wingdings" panose="05000000000000000000" pitchFamily="2" charset="2"/>
              </a:rPr>
              <a:t>=(‘windows’,’</a:t>
            </a:r>
            <a:r>
              <a:rPr lang="en-US" sz="2000" b="1" dirty="0" err="1">
                <a:sym typeface="Wingdings" panose="05000000000000000000" pitchFamily="2" charset="2"/>
              </a:rPr>
              <a:t>linux</a:t>
            </a:r>
            <a:r>
              <a:rPr lang="en-US" sz="2000" b="1" dirty="0">
                <a:sym typeface="Wingdings" panose="05000000000000000000" pitchFamily="2" charset="2"/>
              </a:rPr>
              <a:t>’)</a:t>
            </a:r>
          </a:p>
          <a:p>
            <a:pPr algn="just"/>
            <a:r>
              <a:rPr lang="en-US" sz="2000" b="1" dirty="0" err="1">
                <a:sym typeface="Wingdings" panose="05000000000000000000" pitchFamily="2" charset="2"/>
              </a:rPr>
              <a:t>Dicitonary</a:t>
            </a:r>
            <a:r>
              <a:rPr lang="en-US" sz="2000" b="1" dirty="0">
                <a:sym typeface="Wingdings" panose="05000000000000000000" pitchFamily="2" charset="2"/>
              </a:rPr>
              <a:t> 	-&gt; </a:t>
            </a:r>
            <a:r>
              <a:rPr lang="en-US" sz="2000" b="1" dirty="0" err="1">
                <a:sym typeface="Wingdings" panose="05000000000000000000" pitchFamily="2" charset="2"/>
              </a:rPr>
              <a:t>Sebuah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untaian</a:t>
            </a:r>
            <a:r>
              <a:rPr lang="en-US" sz="2000" b="1" dirty="0">
                <a:sym typeface="Wingdings" panose="05000000000000000000" pitchFamily="2" charset="2"/>
              </a:rPr>
              <a:t> data yang </a:t>
            </a:r>
            <a:r>
              <a:rPr lang="en-US" sz="2000" b="1" dirty="0" err="1">
                <a:sym typeface="Wingdings" panose="05000000000000000000" pitchFamily="2" charset="2"/>
              </a:rPr>
              <a:t>memiliki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petunjuk</a:t>
            </a:r>
            <a:r>
              <a:rPr lang="en-US" sz="2000" b="1" dirty="0">
                <a:sym typeface="Wingdings" panose="05000000000000000000" pitchFamily="2" charset="2"/>
              </a:rPr>
              <a:t> -&gt; 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                                    </a:t>
            </a:r>
            <a:r>
              <a:rPr lang="en-US" sz="2000" b="1" dirty="0" err="1">
                <a:sym typeface="Wingdings" panose="05000000000000000000" pitchFamily="2" charset="2"/>
              </a:rPr>
              <a:t>kamus</a:t>
            </a:r>
            <a:r>
              <a:rPr lang="en-US" sz="2000" b="1" dirty="0">
                <a:sym typeface="Wingdings" panose="05000000000000000000" pitchFamily="2" charset="2"/>
              </a:rPr>
              <a:t> = {‘</a:t>
            </a:r>
            <a:r>
              <a:rPr lang="en-US" sz="2000" b="1" dirty="0" err="1">
                <a:sym typeface="Wingdings" panose="05000000000000000000" pitchFamily="2" charset="2"/>
              </a:rPr>
              <a:t>nama</a:t>
            </a:r>
            <a:r>
              <a:rPr lang="en-US" sz="2000" b="1" dirty="0">
                <a:sym typeface="Wingdings" panose="05000000000000000000" pitchFamily="2" charset="2"/>
              </a:rPr>
              <a:t>’:’firman’,’</a:t>
            </a:r>
            <a:r>
              <a:rPr lang="en-US" sz="2000" b="1" dirty="0" err="1">
                <a:sym typeface="Wingdings" panose="05000000000000000000" pitchFamily="2" charset="2"/>
              </a:rPr>
              <a:t>alamat</a:t>
            </a:r>
            <a:r>
              <a:rPr lang="en-US" sz="2000" b="1" dirty="0">
                <a:sym typeface="Wingdings" panose="05000000000000000000" pitchFamily="2" charset="2"/>
              </a:rPr>
              <a:t>’:’Bandung’}	</a:t>
            </a:r>
          </a:p>
          <a:p>
            <a:pPr algn="just"/>
            <a:endParaRPr lang="en-US" sz="2000" b="1" dirty="0">
              <a:sym typeface="Wingdings" panose="05000000000000000000" pitchFamily="2" charset="2"/>
            </a:endParaRPr>
          </a:p>
          <a:p>
            <a:pPr algn="just"/>
            <a:endParaRPr lang="en-US" sz="2000" b="1" dirty="0"/>
          </a:p>
          <a:p>
            <a:pPr algn="just"/>
            <a:endParaRPr lang="en-US" sz="3200" b="1" dirty="0"/>
          </a:p>
          <a:p>
            <a:pPr algn="just"/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26078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C484-6947-41A8-9393-27E9E138F0AE}"/>
              </a:ext>
            </a:extLst>
          </p:cNvPr>
          <p:cNvSpPr txBox="1"/>
          <p:nvPr/>
        </p:nvSpPr>
        <p:spPr>
          <a:xfrm>
            <a:off x="3249227" y="292962"/>
            <a:ext cx="687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Basic Python Programming </a:t>
            </a:r>
            <a:endParaRPr lang="en-ID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6D69-B4D2-4268-9C66-401FBB6F9774}"/>
              </a:ext>
            </a:extLst>
          </p:cNvPr>
          <p:cNvSpPr txBox="1"/>
          <p:nvPr/>
        </p:nvSpPr>
        <p:spPr>
          <a:xfrm>
            <a:off x="1078635" y="1294175"/>
            <a:ext cx="989860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Operator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2000" b="1" dirty="0"/>
              <a:t>Operator </a:t>
            </a:r>
            <a:r>
              <a:rPr lang="en-US" sz="2000" b="1" dirty="0" err="1"/>
              <a:t>Aritmatika</a:t>
            </a:r>
            <a:r>
              <a:rPr lang="en-US" sz="2000" b="1" dirty="0"/>
              <a:t> 	-&gt; 	+,-,x,/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Operator </a:t>
            </a:r>
            <a:r>
              <a:rPr lang="en-US" sz="2000" b="1" dirty="0" err="1">
                <a:sym typeface="Wingdings" panose="05000000000000000000" pitchFamily="2" charset="2"/>
              </a:rPr>
              <a:t>Perbandingan</a:t>
            </a:r>
            <a:r>
              <a:rPr lang="en-US" sz="2000" b="1" dirty="0">
                <a:sym typeface="Wingdings" panose="05000000000000000000" pitchFamily="2" charset="2"/>
              </a:rPr>
              <a:t>     -&gt;	==,!=,&gt;=,&lt;=,&lt;,&gt;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Operator </a:t>
            </a:r>
            <a:r>
              <a:rPr lang="en-US" sz="2000" b="1" dirty="0" err="1">
                <a:sym typeface="Wingdings" panose="05000000000000000000" pitchFamily="2" charset="2"/>
              </a:rPr>
              <a:t>Penugasan</a:t>
            </a:r>
            <a:r>
              <a:rPr lang="en-US" sz="2000" b="1" dirty="0">
                <a:sym typeface="Wingdings" panose="05000000000000000000" pitchFamily="2" charset="2"/>
              </a:rPr>
              <a:t>	-&gt;	=,+=,-=,*=,/=,%=,**=,//=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Operator Bitwise		-&gt;	&amp;,|,^,&lt;&lt;,&gt;&gt;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Operator Logical		-&gt; 	</a:t>
            </a:r>
            <a:r>
              <a:rPr lang="en-US" sz="2000" b="1" dirty="0" err="1">
                <a:sym typeface="Wingdings" panose="05000000000000000000" pitchFamily="2" charset="2"/>
              </a:rPr>
              <a:t>and,or,not</a:t>
            </a:r>
            <a:endParaRPr lang="en-US" sz="2000" b="1" dirty="0">
              <a:sym typeface="Wingdings" panose="05000000000000000000" pitchFamily="2" charset="2"/>
            </a:endParaRP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Operator </a:t>
            </a:r>
            <a:r>
              <a:rPr lang="en-US" sz="2000" b="1" dirty="0" err="1">
                <a:sym typeface="Wingdings" panose="05000000000000000000" pitchFamily="2" charset="2"/>
              </a:rPr>
              <a:t>Keanggotaan</a:t>
            </a:r>
            <a:r>
              <a:rPr lang="en-US" sz="2000" b="1" dirty="0">
                <a:sym typeface="Wingdings" panose="05000000000000000000" pitchFamily="2" charset="2"/>
              </a:rPr>
              <a:t>	-&gt; 	in, not in</a:t>
            </a:r>
          </a:p>
          <a:p>
            <a:pPr algn="just"/>
            <a:r>
              <a:rPr lang="en-US" sz="2000" b="1" dirty="0">
                <a:sym typeface="Wingdings" panose="05000000000000000000" pitchFamily="2" charset="2"/>
              </a:rPr>
              <a:t>Operator </a:t>
            </a:r>
            <a:r>
              <a:rPr lang="en-US" sz="2000" b="1" dirty="0" err="1">
                <a:sym typeface="Wingdings" panose="05000000000000000000" pitchFamily="2" charset="2"/>
              </a:rPr>
              <a:t>Identitas</a:t>
            </a:r>
            <a:r>
              <a:rPr lang="en-US" sz="2000" b="1" dirty="0">
                <a:sym typeface="Wingdings" panose="05000000000000000000" pitchFamily="2" charset="2"/>
              </a:rPr>
              <a:t> 	-&gt; 	is, is not</a:t>
            </a:r>
          </a:p>
          <a:p>
            <a:pPr algn="just"/>
            <a:endParaRPr lang="en-US" sz="2000" b="1" dirty="0">
              <a:sym typeface="Wingdings" panose="05000000000000000000" pitchFamily="2" charset="2"/>
            </a:endParaRPr>
          </a:p>
          <a:p>
            <a:pPr algn="just"/>
            <a:endParaRPr lang="en-US" sz="2000" b="1" dirty="0">
              <a:sym typeface="Wingdings" panose="05000000000000000000" pitchFamily="2" charset="2"/>
            </a:endParaRPr>
          </a:p>
          <a:p>
            <a:pPr algn="just"/>
            <a:endParaRPr lang="en-US" sz="2000" b="1" dirty="0"/>
          </a:p>
          <a:p>
            <a:pPr algn="just"/>
            <a:endParaRPr lang="en-US" sz="3200" b="1" dirty="0"/>
          </a:p>
          <a:p>
            <a:pPr algn="just"/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3045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016" y="801410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Operator -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19C5-F5B1-40A1-8428-6967C420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793" y="1994085"/>
            <a:ext cx="2772095" cy="8469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Python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i="1" dirty="0"/>
              <a:t>library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 yang </a:t>
            </a:r>
            <a:r>
              <a:rPr lang="en-US" sz="1800" dirty="0" err="1"/>
              <a:t>kompleks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0C14D1-0F6D-453A-8436-780EA3FD3A5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752601"/>
          <a:ext cx="5975318" cy="46453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9856">
                  <a:extLst>
                    <a:ext uri="{9D8B030D-6E8A-4147-A177-3AD203B41FA5}">
                      <a16:colId xmlns:a16="http://schemas.microsoft.com/office/drawing/2014/main" val="4115948729"/>
                    </a:ext>
                  </a:extLst>
                </a:gridCol>
                <a:gridCol w="3488796">
                  <a:extLst>
                    <a:ext uri="{9D8B030D-6E8A-4147-A177-3AD203B41FA5}">
                      <a16:colId xmlns:a16="http://schemas.microsoft.com/office/drawing/2014/main" val="3659813212"/>
                    </a:ext>
                  </a:extLst>
                </a:gridCol>
                <a:gridCol w="1486666">
                  <a:extLst>
                    <a:ext uri="{9D8B030D-6E8A-4147-A177-3AD203B41FA5}">
                      <a16:colId xmlns:a16="http://schemas.microsoft.com/office/drawing/2014/main" val="3746581354"/>
                    </a:ext>
                  </a:extLst>
                </a:gridCol>
              </a:tblGrid>
              <a:tr h="6061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Nama dan </a:t>
                      </a:r>
                      <a:r>
                        <a:rPr lang="en-US" sz="1800" b="1" dirty="0" err="1">
                          <a:effectLst/>
                        </a:rPr>
                        <a:t>Fungsi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Contoh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374649816"/>
                  </a:ext>
                </a:extLst>
              </a:tr>
              <a:tr h="614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+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Penjumlahan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menjumlahkan</a:t>
                      </a:r>
                      <a:r>
                        <a:rPr lang="en-US" sz="1600" dirty="0"/>
                        <a:t> 2 </a:t>
                      </a:r>
                      <a:r>
                        <a:rPr lang="en-US" sz="1600" dirty="0" err="1"/>
                        <a:t>buah</a:t>
                      </a:r>
                      <a:r>
                        <a:rPr lang="en-US" sz="1600" dirty="0"/>
                        <a:t>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+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768741473"/>
                  </a:ext>
                </a:extLst>
              </a:tr>
              <a:tr h="6140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–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Pengurangan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mengurangkan</a:t>
                      </a:r>
                      <a:r>
                        <a:rPr lang="en-US" sz="1600" dirty="0"/>
                        <a:t> 2 </a:t>
                      </a:r>
                      <a:r>
                        <a:rPr lang="en-US" sz="1600" dirty="0" err="1"/>
                        <a:t>buah</a:t>
                      </a:r>
                      <a:r>
                        <a:rPr lang="en-US" sz="1600" dirty="0"/>
                        <a:t>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–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910235828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*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Perkalian, mengalikan 2 buah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*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714491736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Pembagian, membagi 2 buah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/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845067234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**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Pemangkatan, memangkatkan bilangan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x **y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742835913"/>
                  </a:ext>
                </a:extLst>
              </a:tr>
              <a:tr h="6140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//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Pembagian bulat, menghasilkan hasil bagi tanpa koma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//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3523505177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Modulus, </a:t>
                      </a:r>
                      <a:r>
                        <a:rPr lang="en-US" sz="1600" dirty="0" err="1"/>
                        <a:t>menghasilkan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sisa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pembagian</a:t>
                      </a:r>
                      <a:r>
                        <a:rPr lang="en-US" sz="1600" dirty="0"/>
                        <a:t> 2 </a:t>
                      </a:r>
                      <a:r>
                        <a:rPr lang="en-US" sz="1600" dirty="0" err="1"/>
                        <a:t>bilangan</a:t>
                      </a:r>
                      <a:endParaRPr lang="en-US" sz="1600" dirty="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x %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79277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8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6" y="754054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Operator – 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97" y="2516510"/>
            <a:ext cx="2723105" cy="185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</a:t>
            </a:r>
            <a:r>
              <a:rPr lang="en-US" sz="1800" dirty="0" err="1"/>
              <a:t>logika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operator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logika</a:t>
            </a:r>
            <a:r>
              <a:rPr lang="en-US" sz="180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0171D1-7D16-424C-B700-753BB2EEFDE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905001"/>
          <a:ext cx="5927736" cy="36653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2446">
                  <a:extLst>
                    <a:ext uri="{9D8B030D-6E8A-4147-A177-3AD203B41FA5}">
                      <a16:colId xmlns:a16="http://schemas.microsoft.com/office/drawing/2014/main" val="3979969705"/>
                    </a:ext>
                  </a:extLst>
                </a:gridCol>
                <a:gridCol w="3308279">
                  <a:extLst>
                    <a:ext uri="{9D8B030D-6E8A-4147-A177-3AD203B41FA5}">
                      <a16:colId xmlns:a16="http://schemas.microsoft.com/office/drawing/2014/main" val="2170694583"/>
                    </a:ext>
                  </a:extLst>
                </a:gridCol>
                <a:gridCol w="1387011">
                  <a:extLst>
                    <a:ext uri="{9D8B030D-6E8A-4147-A177-3AD203B41FA5}">
                      <a16:colId xmlns:a16="http://schemas.microsoft.com/office/drawing/2014/main" val="860769051"/>
                    </a:ext>
                  </a:extLst>
                </a:gridCol>
              </a:tblGrid>
              <a:tr h="4312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Penjelasan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Contoh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098098"/>
                  </a:ext>
                </a:extLst>
              </a:tr>
              <a:tr h="107803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Hasilnya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adalah</a:t>
                      </a:r>
                      <a:r>
                        <a:rPr lang="en-US" sz="2000" dirty="0"/>
                        <a:t> True </a:t>
                      </a:r>
                      <a:r>
                        <a:rPr lang="en-US" sz="2000" dirty="0" err="1"/>
                        <a:t>jika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kedua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operandnya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benar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and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28588"/>
                  </a:ext>
                </a:extLst>
              </a:tr>
              <a:tr h="107803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Hasilnya adalah True jika salah satu atau kedua operandnya bernilai benar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 or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07976"/>
                  </a:ext>
                </a:extLst>
              </a:tr>
              <a:tr h="107803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Hasilnya adalah True jika operandnya bernilai salah (kebalikan nilai)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6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7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739499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Operator – Bitwise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161" y="2501955"/>
            <a:ext cx="2723105" cy="361654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Operator bitwise </a:t>
            </a:r>
            <a:r>
              <a:rPr lang="en-US" sz="1800" dirty="0" err="1"/>
              <a:t>adalah</a:t>
            </a:r>
            <a:r>
              <a:rPr lang="en-US" sz="1800" dirty="0"/>
              <a:t> operator yang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bit </a:t>
            </a:r>
            <a:r>
              <a:rPr lang="en-US" sz="1800" dirty="0" err="1"/>
              <a:t>terhadap</a:t>
            </a:r>
            <a:r>
              <a:rPr lang="en-US" sz="1800" dirty="0"/>
              <a:t> operand. </a:t>
            </a:r>
          </a:p>
          <a:p>
            <a:r>
              <a:rPr lang="en-US" sz="1800" dirty="0"/>
              <a:t>Operator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beroperasi</a:t>
            </a:r>
            <a:r>
              <a:rPr lang="en-US" sz="1800" dirty="0"/>
              <a:t> bit per bit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namanya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angka</a:t>
            </a:r>
            <a:r>
              <a:rPr lang="en-US" sz="1800" dirty="0"/>
              <a:t> 2 </a:t>
            </a:r>
            <a:r>
              <a:rPr lang="en-US" sz="1800" dirty="0" err="1"/>
              <a:t>dalam</a:t>
            </a:r>
            <a:r>
              <a:rPr lang="en-US" sz="1800" dirty="0"/>
              <a:t> bit </a:t>
            </a:r>
            <a:r>
              <a:rPr lang="en-US" sz="1800" dirty="0" err="1"/>
              <a:t>ditulis</a:t>
            </a:r>
            <a:r>
              <a:rPr lang="en-US" sz="1800" dirty="0"/>
              <a:t> 10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notasi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dan </a:t>
            </a:r>
            <a:r>
              <a:rPr lang="en-US" sz="1800" dirty="0" err="1"/>
              <a:t>angka</a:t>
            </a:r>
            <a:r>
              <a:rPr lang="en-US" sz="1800" dirty="0"/>
              <a:t> 7 </a:t>
            </a:r>
            <a:r>
              <a:rPr lang="en-US" sz="1800" dirty="0" err="1"/>
              <a:t>ditulis</a:t>
            </a:r>
            <a:r>
              <a:rPr lang="en-US" sz="1800" dirty="0"/>
              <a:t> 111</a:t>
            </a:r>
          </a:p>
          <a:p>
            <a:r>
              <a:rPr lang="it-IT" sz="1800" dirty="0"/>
              <a:t>Pada tabel di bawah ini, misalkan x = 10 (0000 1010) dalam biner dan y = 4 (0000 0100) dalam biner</a:t>
            </a: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1DB8BA-710A-4C80-8926-CFA8BC38B07C}"/>
              </a:ext>
            </a:extLst>
          </p:cNvPr>
          <p:cNvGraphicFramePr>
            <a:graphicFrameLocks noGrp="1"/>
          </p:cNvGraphicFramePr>
          <p:nvPr/>
        </p:nvGraphicFramePr>
        <p:xfrm>
          <a:off x="4740265" y="2122204"/>
          <a:ext cx="5763348" cy="42909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58418">
                  <a:extLst>
                    <a:ext uri="{9D8B030D-6E8A-4147-A177-3AD203B41FA5}">
                      <a16:colId xmlns:a16="http://schemas.microsoft.com/office/drawing/2014/main" val="2746724138"/>
                    </a:ext>
                  </a:extLst>
                </a:gridCol>
                <a:gridCol w="1778085">
                  <a:extLst>
                    <a:ext uri="{9D8B030D-6E8A-4147-A177-3AD203B41FA5}">
                      <a16:colId xmlns:a16="http://schemas.microsoft.com/office/drawing/2014/main" val="460633950"/>
                    </a:ext>
                  </a:extLst>
                </a:gridCol>
                <a:gridCol w="2926845">
                  <a:extLst>
                    <a:ext uri="{9D8B030D-6E8A-4147-A177-3AD203B41FA5}">
                      <a16:colId xmlns:a16="http://schemas.microsoft.com/office/drawing/2014/main" val="2859345648"/>
                    </a:ext>
                  </a:extLst>
                </a:gridCol>
              </a:tblGrid>
              <a:tr h="5149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Contoh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60482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x&amp; y = 0 (0000 0000)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863635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x | y = 14 (0000 1110)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59987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~x = -11 (1111 0101)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797349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x ^ y = 14 (0000 1110)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071136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right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x&gt;&gt; 2 = 2 (0000 0010)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93326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left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x&lt;&lt; 2 = 40 (0010 1000)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97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40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739499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Operator – </a:t>
            </a:r>
            <a:r>
              <a:rPr lang="en-US" dirty="0" err="1"/>
              <a:t>Identitas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693" y="2501955"/>
            <a:ext cx="2815573" cy="2285802"/>
          </a:xfrm>
        </p:spPr>
        <p:txBody>
          <a:bodyPr>
            <a:normAutofit/>
          </a:bodyPr>
          <a:lstStyle/>
          <a:p>
            <a:r>
              <a:rPr lang="en-US" sz="2000" dirty="0"/>
              <a:t>Operator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operator yang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(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) </a:t>
            </a:r>
            <a:r>
              <a:rPr lang="en-US" sz="2000" dirty="0" err="1"/>
              <a:t>berada</a:t>
            </a:r>
            <a:r>
              <a:rPr lang="en-US" sz="2000" dirty="0"/>
              <a:t> pada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C6CB40-C51F-4330-8886-31B203C404B1}"/>
              </a:ext>
            </a:extLst>
          </p:cNvPr>
          <p:cNvGraphicFramePr>
            <a:graphicFrameLocks noGrp="1"/>
          </p:cNvGraphicFramePr>
          <p:nvPr/>
        </p:nvGraphicFramePr>
        <p:xfrm>
          <a:off x="4816263" y="1690689"/>
          <a:ext cx="5646255" cy="36855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9190">
                  <a:extLst>
                    <a:ext uri="{9D8B030D-6E8A-4147-A177-3AD203B41FA5}">
                      <a16:colId xmlns:a16="http://schemas.microsoft.com/office/drawing/2014/main" val="1472971684"/>
                    </a:ext>
                  </a:extLst>
                </a:gridCol>
                <a:gridCol w="3134472">
                  <a:extLst>
                    <a:ext uri="{9D8B030D-6E8A-4147-A177-3AD203B41FA5}">
                      <a16:colId xmlns:a16="http://schemas.microsoft.com/office/drawing/2014/main" val="3285017963"/>
                    </a:ext>
                  </a:extLst>
                </a:gridCol>
                <a:gridCol w="1252593">
                  <a:extLst>
                    <a:ext uri="{9D8B030D-6E8A-4147-A177-3AD203B41FA5}">
                      <a16:colId xmlns:a16="http://schemas.microsoft.com/office/drawing/2014/main" val="3758361383"/>
                    </a:ext>
                  </a:extLst>
                </a:gridCol>
              </a:tblGrid>
              <a:tr h="6415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Penjelasan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Contoh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978899"/>
                  </a:ext>
                </a:extLst>
              </a:tr>
              <a:tr h="136456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True jika kedua operand identik (menunjuk ke objek yang sama)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x is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17812"/>
                  </a:ext>
                </a:extLst>
              </a:tr>
              <a:tr h="16794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is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True jika kedua operand tidak identik (tidak merujuk ke objek yang sama)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x is not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16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2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739499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Operator – Membership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693" y="2501955"/>
            <a:ext cx="2815573" cy="228580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Operator </a:t>
            </a:r>
            <a:r>
              <a:rPr lang="en-US" sz="2000" dirty="0" err="1"/>
              <a:t>keanggotaan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operator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 (string, list, tuple, set, dan dictionary).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CD437B-7CCA-468C-80DB-01AA38CF3660}"/>
              </a:ext>
            </a:extLst>
          </p:cNvPr>
          <p:cNvGraphicFramePr>
            <a:graphicFrameLocks noGrp="1"/>
          </p:cNvGraphicFramePr>
          <p:nvPr/>
        </p:nvGraphicFramePr>
        <p:xfrm>
          <a:off x="5012478" y="1839075"/>
          <a:ext cx="5552781" cy="34284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04428">
                  <a:extLst>
                    <a:ext uri="{9D8B030D-6E8A-4147-A177-3AD203B41FA5}">
                      <a16:colId xmlns:a16="http://schemas.microsoft.com/office/drawing/2014/main" val="278249164"/>
                    </a:ext>
                  </a:extLst>
                </a:gridCol>
                <a:gridCol w="3312174">
                  <a:extLst>
                    <a:ext uri="{9D8B030D-6E8A-4147-A177-3AD203B41FA5}">
                      <a16:colId xmlns:a16="http://schemas.microsoft.com/office/drawing/2014/main" val="46299680"/>
                    </a:ext>
                  </a:extLst>
                </a:gridCol>
                <a:gridCol w="1036179">
                  <a:extLst>
                    <a:ext uri="{9D8B030D-6E8A-4147-A177-3AD203B41FA5}">
                      <a16:colId xmlns:a16="http://schemas.microsoft.com/office/drawing/2014/main" val="41250951"/>
                    </a:ext>
                  </a:extLst>
                </a:gridCol>
              </a:tblGrid>
              <a:tr h="6780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Penjelasan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Contoh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634200"/>
                  </a:ext>
                </a:extLst>
              </a:tr>
              <a:tr h="13751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</a:t>
                      </a:r>
                      <a:r>
                        <a:rPr lang="en-US" dirty="0" err="1">
                          <a:effectLst/>
                        </a:rPr>
                        <a:t>jika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nilai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variabel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ditemukan</a:t>
                      </a:r>
                      <a:r>
                        <a:rPr lang="en-US" dirty="0">
                          <a:effectLst/>
                        </a:rPr>
                        <a:t> di </a:t>
                      </a:r>
                      <a:r>
                        <a:rPr lang="en-US" dirty="0" err="1">
                          <a:effectLst/>
                        </a:rPr>
                        <a:t>dalam</a:t>
                      </a:r>
                      <a:r>
                        <a:rPr lang="en-US" dirty="0">
                          <a:effectLst/>
                        </a:rPr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398329"/>
                  </a:ext>
                </a:extLst>
              </a:tr>
              <a:tr h="13751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True jika nilai/variabel tidak ada di dalam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34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172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_PresentasiTemplete" id="{DD449732-EC8F-43C9-9796-93D2BEBB01E4}" vid="{9D77F4AA-4E32-4AED-AD97-84C24A3118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IC_BigData</Template>
  <TotalTime>491</TotalTime>
  <Words>1403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Frutiger</vt:lpstr>
      <vt:lpstr>Custom Design</vt:lpstr>
      <vt:lpstr>PowerPoint Presentation</vt:lpstr>
      <vt:lpstr>PowerPoint Presentation</vt:lpstr>
      <vt:lpstr>PowerPoint Presentation</vt:lpstr>
      <vt:lpstr>PowerPoint Presentation</vt:lpstr>
      <vt:lpstr>Operator - Arithmetic</vt:lpstr>
      <vt:lpstr>Operator – Logical</vt:lpstr>
      <vt:lpstr>Operator – Bitwise</vt:lpstr>
      <vt:lpstr>Operator – Identitas</vt:lpstr>
      <vt:lpstr>Operator – Membership</vt:lpstr>
      <vt:lpstr>Operator Precedence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Fx Yunianto Wibowo</dc:creator>
  <cp:lastModifiedBy>firman brilian</cp:lastModifiedBy>
  <cp:revision>39</cp:revision>
  <dcterms:created xsi:type="dcterms:W3CDTF">2020-01-27T02:03:39Z</dcterms:created>
  <dcterms:modified xsi:type="dcterms:W3CDTF">2020-06-16T15:45:08Z</dcterms:modified>
</cp:coreProperties>
</file>