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0607" autoAdjust="0"/>
  </p:normalViewPr>
  <p:slideViewPr>
    <p:cSldViewPr snapToGrid="0">
      <p:cViewPr varScale="1">
        <p:scale>
          <a:sx n="92" d="100"/>
          <a:sy n="92" d="100"/>
        </p:scale>
        <p:origin x="13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26E1-7569-46F5-9336-D161B8308251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4AD88-9292-4C5D-A435-E6EF33881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87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中文文档地址：</a:t>
            </a:r>
            <a:r>
              <a:rPr lang="en-US" altLang="zh-CN" dirty="0" smtClean="0"/>
              <a:t>https://kafka.apachecn.org/</a:t>
            </a:r>
          </a:p>
          <a:p>
            <a:r>
              <a:rPr lang="en-US" altLang="zh-CN" dirty="0" smtClean="0"/>
              <a:t>Topic</a:t>
            </a:r>
            <a:r>
              <a:rPr lang="zh-CN" altLang="en-US" dirty="0" smtClean="0"/>
              <a:t>相关的文档：</a:t>
            </a:r>
            <a:r>
              <a:rPr lang="en-US" altLang="zh-CN" dirty="0" smtClean="0"/>
              <a:t>https://kafka.apache.org/20/documentation.html#topicconfigs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4AD88-9292-4C5D-A435-E6EF338814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23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4AD88-9292-4C5D-A435-E6EF338814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53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消费概念：</a:t>
            </a:r>
          </a:p>
          <a:p>
            <a:r>
              <a:rPr lang="zh-CN" altLang="en-US" dirty="0" smtClean="0"/>
              <a:t>	可以想象成一个 </a:t>
            </a:r>
            <a:r>
              <a:rPr lang="en-US" altLang="zh-CN" dirty="0" smtClean="0"/>
              <a:t>KV </a:t>
            </a:r>
            <a:r>
              <a:rPr lang="zh-CN" altLang="en-US" dirty="0" smtClean="0"/>
              <a:t>格式的消息，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就是一个三元组：</a:t>
            </a:r>
            <a:r>
              <a:rPr lang="en-US" altLang="zh-CN" dirty="0" err="1" smtClean="0"/>
              <a:t>group.id+topic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分区号，而 </a:t>
            </a:r>
            <a:r>
              <a:rPr lang="en-US" altLang="zh-CN" dirty="0" smtClean="0"/>
              <a:t>value </a:t>
            </a:r>
            <a:r>
              <a:rPr lang="zh-CN" altLang="en-US" dirty="0" smtClean="0"/>
              <a:t>就是 </a:t>
            </a:r>
            <a:r>
              <a:rPr lang="en-US" altLang="zh-CN" dirty="0" smtClean="0"/>
              <a:t>offset </a:t>
            </a:r>
            <a:r>
              <a:rPr lang="zh-CN" altLang="en-US" dirty="0" smtClean="0"/>
              <a:t>的值。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的每个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实例属于一个</a:t>
            </a:r>
            <a:r>
              <a:rPr lang="en-US" altLang="zh-CN" dirty="0" err="1" smtClean="0"/>
              <a:t>consumerGroup</a:t>
            </a:r>
            <a:r>
              <a:rPr lang="en-US" altLang="zh-CN" dirty="0" smtClean="0"/>
              <a:t>(</a:t>
            </a:r>
            <a:r>
              <a:rPr lang="zh-CN" altLang="en-US" dirty="0" smtClean="0"/>
              <a:t>消费组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	在消费是，</a:t>
            </a:r>
            <a:r>
              <a:rPr lang="en-US" altLang="zh-CN" dirty="0" err="1" smtClean="0"/>
              <a:t>ConsumerGroup</a:t>
            </a:r>
            <a:r>
              <a:rPr lang="zh-CN" altLang="en-US" dirty="0" smtClean="0"/>
              <a:t>中的每个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独占一个或者多个</a:t>
            </a:r>
            <a:r>
              <a:rPr lang="en-US" altLang="zh-CN" dirty="0" smtClean="0"/>
              <a:t>Partition(</a:t>
            </a:r>
            <a:r>
              <a:rPr lang="zh-CN" altLang="en-US" dirty="0" smtClean="0"/>
              <a:t>分区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	每个</a:t>
            </a:r>
            <a:r>
              <a:rPr lang="en-US" altLang="zh-CN" dirty="0" err="1" smtClean="0"/>
              <a:t>ConsumerGroup</a:t>
            </a:r>
            <a:r>
              <a:rPr lang="zh-CN" altLang="en-US" dirty="0" smtClean="0"/>
              <a:t>都有一个</a:t>
            </a:r>
            <a:r>
              <a:rPr lang="en-US" altLang="zh-CN" dirty="0" smtClean="0"/>
              <a:t>Coordinator(</a:t>
            </a:r>
            <a:r>
              <a:rPr lang="zh-CN" altLang="en-US" dirty="0" smtClean="0"/>
              <a:t>协调者</a:t>
            </a:r>
            <a:r>
              <a:rPr lang="en-US" altLang="zh-CN" dirty="0" smtClean="0"/>
              <a:t>) </a:t>
            </a:r>
            <a:r>
              <a:rPr lang="zh-CN" altLang="en-US" dirty="0" smtClean="0"/>
              <a:t>负责分配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的对应关系，当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发生变更时，会触发</a:t>
            </a:r>
            <a:r>
              <a:rPr lang="en-US" altLang="zh-CN" dirty="0" smtClean="0"/>
              <a:t>rebalance(</a:t>
            </a:r>
            <a:r>
              <a:rPr lang="zh-CN" altLang="en-US" dirty="0" smtClean="0"/>
              <a:t>重新分配</a:t>
            </a:r>
            <a:r>
              <a:rPr lang="en-US" altLang="zh-CN" dirty="0" smtClean="0"/>
              <a:t>)</a:t>
            </a:r>
            <a:r>
              <a:rPr lang="zh-CN" altLang="en-US" dirty="0" smtClean="0"/>
              <a:t>过程，重新分配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于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的对应关系；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4AD88-9292-4C5D-A435-E6EF338814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664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用户主线程将消息封装成，</a:t>
            </a:r>
            <a:r>
              <a:rPr lang="en-US" altLang="zh-CN" dirty="0" err="1" smtClean="0"/>
              <a:t>ProducerRecord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然后将其序列化之后发送给</a:t>
            </a:r>
            <a:r>
              <a:rPr lang="en-US" altLang="zh-CN" dirty="0" err="1" smtClean="0"/>
              <a:t>partitioner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确定分区后同一发送到</a:t>
            </a:r>
            <a:r>
              <a:rPr lang="en-US" altLang="zh-CN" dirty="0" smtClean="0"/>
              <a:t>producer</a:t>
            </a:r>
            <a:r>
              <a:rPr lang="zh-CN" altLang="en-US" dirty="0" smtClean="0"/>
              <a:t>程序中一块内存缓存中，而</a:t>
            </a:r>
            <a:r>
              <a:rPr lang="en-US" altLang="zh-CN" dirty="0" smtClean="0"/>
              <a:t>producer</a:t>
            </a:r>
            <a:r>
              <a:rPr lang="zh-CN" altLang="en-US" dirty="0" smtClean="0"/>
              <a:t>的另外一个工作线程</a:t>
            </a:r>
            <a:r>
              <a:rPr lang="en-US" altLang="zh-CN" dirty="0" smtClean="0"/>
              <a:t>(sender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负责实时的从该缓冲区提取准备就绪的消息，封装进一个批次</a:t>
            </a:r>
            <a:r>
              <a:rPr lang="en-US" altLang="zh-CN" dirty="0" smtClean="0"/>
              <a:t>(batch),</a:t>
            </a:r>
            <a:r>
              <a:rPr lang="zh-CN" altLang="en-US" dirty="0" smtClean="0"/>
              <a:t>统一发送给对应的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4AD88-9292-4C5D-A435-E6EF338814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951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查看命令 </a:t>
            </a:r>
            <a:r>
              <a:rPr lang="en-US" altLang="zh-CN" dirty="0" smtClean="0"/>
              <a:t>bin/kafka-run-class.sh </a:t>
            </a:r>
            <a:r>
              <a:rPr lang="en-US" altLang="zh-CN" dirty="0" err="1" smtClean="0"/>
              <a:t>kafka.tools.DumpLogSegments</a:t>
            </a:r>
            <a:r>
              <a:rPr lang="en-US" altLang="zh-CN" dirty="0" smtClean="0"/>
              <a:t> --files ./00000000000000000000.log)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4AD88-9292-4C5D-A435-E6EF3388145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70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7605-72F2-404E-89B5-B1E4230C1949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776D-E813-45B5-99EE-2CBE3F680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11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7605-72F2-404E-89B5-B1E4230C1949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776D-E813-45B5-99EE-2CBE3F680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0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7605-72F2-404E-89B5-B1E4230C1949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776D-E813-45B5-99EE-2CBE3F680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7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7605-72F2-404E-89B5-B1E4230C1949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776D-E813-45B5-99EE-2CBE3F680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8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7605-72F2-404E-89B5-B1E4230C1949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776D-E813-45B5-99EE-2CBE3F680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65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7605-72F2-404E-89B5-B1E4230C1949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776D-E813-45B5-99EE-2CBE3F680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4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7605-72F2-404E-89B5-B1E4230C1949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776D-E813-45B5-99EE-2CBE3F680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36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7605-72F2-404E-89B5-B1E4230C1949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776D-E813-45B5-99EE-2CBE3F680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1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7605-72F2-404E-89B5-B1E4230C1949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776D-E813-45B5-99EE-2CBE3F680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62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7605-72F2-404E-89B5-B1E4230C1949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776D-E813-45B5-99EE-2CBE3F680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89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7605-72F2-404E-89B5-B1E4230C1949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776D-E813-45B5-99EE-2CBE3F680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21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27605-72F2-404E-89B5-B1E4230C1949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6776D-E813-45B5-99EE-2CBE3F680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9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02767"/>
            <a:ext cx="9144000" cy="1416651"/>
          </a:xfrm>
        </p:spPr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636667"/>
            <a:ext cx="9144000" cy="326698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简单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角色架构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4.java-api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5.</a:t>
            </a:r>
            <a:r>
              <a:rPr lang="zh-CN" altLang="en-US" dirty="0" smtClean="0"/>
              <a:t>读写流程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6.</a:t>
            </a:r>
            <a:r>
              <a:rPr lang="zh-CN" altLang="en-US" dirty="0" smtClean="0"/>
              <a:t>存储结构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7.</a:t>
            </a:r>
            <a:r>
              <a:rPr lang="zh-CN" altLang="en-US" dirty="0" smtClean="0"/>
              <a:t>常见问题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470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消费者提交偏移量过程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消费者消费时，会在本地维护消费到的位置</a:t>
            </a:r>
            <a:r>
              <a:rPr lang="en-US" altLang="zh-CN" dirty="0" smtClean="0"/>
              <a:t>(offset)</a:t>
            </a:r>
            <a:r>
              <a:rPr lang="zh-CN" altLang="en-US" dirty="0" smtClean="0"/>
              <a:t>，就是偏移量，这样下次消费才知道从哪里开始消费。消费者偏移量会定期发送到服务器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为什么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，由</a:t>
            </a:r>
            <a:r>
              <a:rPr lang="en-US" altLang="zh-CN" dirty="0" err="1" smtClean="0"/>
              <a:t>GroupCoordinator</a:t>
            </a:r>
            <a:r>
              <a:rPr lang="zh-CN" altLang="en-US" dirty="0" smtClean="0"/>
              <a:t>集中管理。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160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消费者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Empty</a:t>
            </a:r>
          </a:p>
          <a:p>
            <a:pPr lvl="1"/>
            <a:r>
              <a:rPr lang="zh-CN" altLang="en-US" dirty="0" smtClean="0"/>
              <a:t>组内没有任何成员，但消费者组可能存在已提交的位移数据，而且这些位移尚未过期。</a:t>
            </a:r>
          </a:p>
          <a:p>
            <a:r>
              <a:rPr lang="en-US" altLang="zh-CN" dirty="0" smtClean="0"/>
              <a:t>Dead</a:t>
            </a:r>
          </a:p>
          <a:p>
            <a:pPr lvl="1"/>
            <a:r>
              <a:rPr lang="zh-CN" altLang="en-US" dirty="0" smtClean="0"/>
              <a:t>同样是组内没有任何成员，但组的元数据已经在协调者端被移除。协调者保存着当前它注册过的所有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信息，所谓的元数据信息就类似于这个注册信息。</a:t>
            </a:r>
          </a:p>
          <a:p>
            <a:r>
              <a:rPr lang="en-US" altLang="zh-CN" dirty="0" err="1" smtClean="0"/>
              <a:t>PreparingRebalance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消费者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准备开启</a:t>
            </a:r>
            <a:r>
              <a:rPr lang="en-US" altLang="zh-CN" dirty="0" smtClean="0"/>
              <a:t>rebalance</a:t>
            </a:r>
            <a:r>
              <a:rPr lang="zh-CN" altLang="en-US" dirty="0" smtClean="0"/>
              <a:t>，此时所有成员都要重新申请加入消费者</a:t>
            </a:r>
            <a:r>
              <a:rPr lang="en-US" altLang="zh-CN" dirty="0" smtClean="0"/>
              <a:t>group</a:t>
            </a:r>
          </a:p>
          <a:p>
            <a:r>
              <a:rPr lang="en-US" altLang="zh-CN" dirty="0" err="1" smtClean="0"/>
              <a:t>completingRebalance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消费者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所有的成员都已经加入，各个成员正在等待分配方案。该状态在老版本中称为</a:t>
            </a:r>
            <a:r>
              <a:rPr lang="en-US" altLang="zh-CN" dirty="0" err="1" smtClean="0"/>
              <a:t>AwaitingSync</a:t>
            </a:r>
            <a:endParaRPr lang="en-US" altLang="zh-CN" dirty="0" smtClean="0"/>
          </a:p>
          <a:p>
            <a:r>
              <a:rPr lang="en-US" altLang="zh-CN" dirty="0" smtClean="0"/>
              <a:t>Stable</a:t>
            </a:r>
          </a:p>
          <a:p>
            <a:pPr lvl="1"/>
            <a:r>
              <a:rPr lang="zh-CN" altLang="en-US" dirty="0" smtClean="0"/>
              <a:t>消费者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的稳定状态。表明</a:t>
            </a:r>
            <a:r>
              <a:rPr lang="en-US" altLang="zh-CN" dirty="0" smtClean="0"/>
              <a:t>rebalance</a:t>
            </a:r>
            <a:r>
              <a:rPr lang="zh-CN" altLang="en-US" dirty="0" smtClean="0"/>
              <a:t>已经完成，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成员能正常消费数据了。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982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状态转化关系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13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Empty ---</a:t>
            </a:r>
            <a:r>
              <a:rPr lang="zh-CN" altLang="en-US" dirty="0" smtClean="0"/>
              <a:t>组信息过期被删除</a:t>
            </a:r>
            <a:r>
              <a:rPr lang="en-US" altLang="zh-CN" dirty="0" smtClean="0"/>
              <a:t>-----&gt; Dead</a:t>
            </a:r>
          </a:p>
          <a:p>
            <a:r>
              <a:rPr lang="en-US" altLang="zh-CN" dirty="0" smtClean="0"/>
              <a:t>Empty ----</a:t>
            </a:r>
            <a:r>
              <a:rPr lang="zh-CN" altLang="en-US" dirty="0" smtClean="0"/>
              <a:t>准备开启</a:t>
            </a:r>
            <a:r>
              <a:rPr lang="en-US" altLang="zh-CN" dirty="0" smtClean="0"/>
              <a:t>Rebalance----&gt; </a:t>
            </a:r>
            <a:r>
              <a:rPr lang="en-US" altLang="zh-CN" dirty="0" err="1" smtClean="0"/>
              <a:t>PreparingRebalance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PreparingRebalance</a:t>
            </a:r>
            <a:r>
              <a:rPr lang="en-US" altLang="zh-CN" dirty="0" smtClean="0"/>
              <a:t> ----</a:t>
            </a:r>
            <a:r>
              <a:rPr lang="zh-CN" altLang="en-US" dirty="0" smtClean="0"/>
              <a:t>组内所有成员离组</a:t>
            </a:r>
            <a:r>
              <a:rPr lang="en-US" altLang="zh-CN" dirty="0" smtClean="0"/>
              <a:t>----&gt; Empty</a:t>
            </a:r>
          </a:p>
          <a:p>
            <a:r>
              <a:rPr lang="en-US" altLang="zh-CN" dirty="0" err="1" smtClean="0"/>
              <a:t>PreparingRebalance</a:t>
            </a:r>
            <a:r>
              <a:rPr lang="en-US" altLang="zh-CN" dirty="0" smtClean="0"/>
              <a:t> ----</a:t>
            </a:r>
            <a:r>
              <a:rPr lang="zh-CN" altLang="en-US" dirty="0" smtClean="0"/>
              <a:t>有成员入组</a:t>
            </a:r>
            <a:r>
              <a:rPr lang="en-US" altLang="zh-CN" dirty="0" smtClean="0"/>
              <a:t>----&gt; </a:t>
            </a:r>
            <a:r>
              <a:rPr lang="en-US" altLang="zh-CN" dirty="0" err="1" smtClean="0"/>
              <a:t>completingRebalance</a:t>
            </a:r>
            <a:endParaRPr lang="en-US" altLang="zh-CN" dirty="0" smtClean="0"/>
          </a:p>
          <a:p>
            <a:r>
              <a:rPr lang="en-US" altLang="zh-CN" dirty="0" err="1" smtClean="0"/>
              <a:t>PreparingRebalance</a:t>
            </a:r>
            <a:r>
              <a:rPr lang="en-US" altLang="zh-CN" dirty="0" smtClean="0"/>
              <a:t> ----</a:t>
            </a:r>
            <a:r>
              <a:rPr lang="zh-CN" altLang="en-US" dirty="0" smtClean="0"/>
              <a:t>位移、主题分区、</a:t>
            </a:r>
            <a:r>
              <a:rPr lang="en-US" altLang="zh-CN" dirty="0" smtClean="0"/>
              <a:t>Leader </a:t>
            </a:r>
            <a:r>
              <a:rPr lang="zh-CN" altLang="en-US" dirty="0" smtClean="0"/>
              <a:t>发生变化</a:t>
            </a:r>
            <a:r>
              <a:rPr lang="en-US" altLang="zh-CN" dirty="0" smtClean="0"/>
              <a:t>----&gt; Dead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completingRebalance</a:t>
            </a:r>
            <a:r>
              <a:rPr lang="en-US" altLang="zh-CN" dirty="0" smtClean="0"/>
              <a:t> ----</a:t>
            </a:r>
            <a:r>
              <a:rPr lang="zh-CN" altLang="en-US" dirty="0" smtClean="0"/>
              <a:t>位移、主题分区、</a:t>
            </a:r>
            <a:r>
              <a:rPr lang="en-US" altLang="zh-CN" dirty="0" smtClean="0"/>
              <a:t>Leader </a:t>
            </a:r>
            <a:r>
              <a:rPr lang="zh-CN" altLang="en-US" dirty="0" smtClean="0"/>
              <a:t>发生变化</a:t>
            </a:r>
            <a:r>
              <a:rPr lang="en-US" altLang="zh-CN" dirty="0" smtClean="0"/>
              <a:t>----&gt; Dead</a:t>
            </a:r>
          </a:p>
          <a:p>
            <a:r>
              <a:rPr lang="en-US" altLang="zh-CN" dirty="0" err="1" smtClean="0"/>
              <a:t>completingRebalance</a:t>
            </a:r>
            <a:r>
              <a:rPr lang="en-US" altLang="zh-CN" dirty="0" smtClean="0"/>
              <a:t> ----</a:t>
            </a:r>
            <a:r>
              <a:rPr lang="zh-CN" altLang="en-US" dirty="0" smtClean="0"/>
              <a:t>成员加入或者离开</a:t>
            </a:r>
            <a:r>
              <a:rPr lang="en-US" altLang="zh-CN" dirty="0" smtClean="0"/>
              <a:t>----&gt; </a:t>
            </a:r>
            <a:r>
              <a:rPr lang="en-US" altLang="zh-CN" dirty="0" err="1" smtClean="0"/>
              <a:t>PreparingRebalance</a:t>
            </a:r>
            <a:endParaRPr lang="en-US" altLang="zh-CN" dirty="0" smtClean="0"/>
          </a:p>
          <a:p>
            <a:r>
              <a:rPr lang="en-US" altLang="zh-CN" dirty="0" err="1" smtClean="0"/>
              <a:t>completingRebalance</a:t>
            </a:r>
            <a:r>
              <a:rPr lang="en-US" altLang="zh-CN" dirty="0" smtClean="0"/>
              <a:t> ----leader</a:t>
            </a:r>
            <a:r>
              <a:rPr lang="zh-CN" altLang="en-US" dirty="0" smtClean="0"/>
              <a:t>完成分配</a:t>
            </a:r>
            <a:r>
              <a:rPr lang="en-US" altLang="zh-CN" dirty="0" smtClean="0"/>
              <a:t>----&gt; stable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stable ---</a:t>
            </a:r>
            <a:r>
              <a:rPr lang="zh-CN" altLang="en-US" dirty="0" smtClean="0"/>
              <a:t>位移、主题分区、</a:t>
            </a:r>
            <a:r>
              <a:rPr lang="en-US" altLang="zh-CN" dirty="0" smtClean="0"/>
              <a:t>Leader </a:t>
            </a:r>
            <a:r>
              <a:rPr lang="zh-CN" altLang="en-US" dirty="0" smtClean="0"/>
              <a:t>发生变化</a:t>
            </a:r>
            <a:r>
              <a:rPr lang="en-US" altLang="zh-CN" dirty="0" smtClean="0"/>
              <a:t>-----&gt; Dead</a:t>
            </a:r>
          </a:p>
          <a:p>
            <a:r>
              <a:rPr lang="en-US" altLang="zh-CN" dirty="0" smtClean="0"/>
              <a:t>stable ----</a:t>
            </a:r>
            <a:r>
              <a:rPr lang="zh-CN" altLang="en-US" dirty="0" smtClean="0"/>
              <a:t>心跳过期</a:t>
            </a:r>
            <a:r>
              <a:rPr lang="en-US" altLang="zh-CN" dirty="0" smtClean="0"/>
              <a:t>/</a:t>
            </a:r>
            <a:r>
              <a:rPr lang="zh-CN" altLang="en-US" dirty="0" smtClean="0"/>
              <a:t>成员离组</a:t>
            </a:r>
            <a:r>
              <a:rPr lang="en-US" altLang="zh-CN" dirty="0" smtClean="0"/>
              <a:t>/</a:t>
            </a:r>
            <a:r>
              <a:rPr lang="zh-CN" altLang="en-US" dirty="0" smtClean="0"/>
              <a:t>新成员加入</a:t>
            </a:r>
            <a:r>
              <a:rPr lang="en-US" altLang="zh-CN" dirty="0" smtClean="0"/>
              <a:t>----&gt; </a:t>
            </a:r>
            <a:r>
              <a:rPr lang="en-US" altLang="zh-CN" dirty="0" err="1" smtClean="0"/>
              <a:t>PreparingRebalance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957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消息生产流程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1.producer</a:t>
            </a:r>
            <a:r>
              <a:rPr lang="zh-CN" altLang="en-US" dirty="0" smtClean="0"/>
              <a:t>：通过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、和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或者自己指定分区 计算得到分区，从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中找到 计算出的分区的</a:t>
            </a:r>
            <a:r>
              <a:rPr lang="en-US" altLang="zh-CN" dirty="0" smtClean="0"/>
              <a:t>leader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将消息发送给该分区</a:t>
            </a:r>
            <a:r>
              <a:rPr lang="en-US" altLang="zh-CN" dirty="0" smtClean="0"/>
              <a:t>leader</a:t>
            </a:r>
          </a:p>
          <a:p>
            <a:r>
              <a:rPr lang="en-US" altLang="zh-CN" dirty="0" smtClean="0"/>
              <a:t>3.leader</a:t>
            </a:r>
            <a:r>
              <a:rPr lang="zh-CN" altLang="en-US" dirty="0" smtClean="0"/>
              <a:t>将消息写入本地</a:t>
            </a:r>
            <a:r>
              <a:rPr lang="en-US" altLang="zh-CN" dirty="0" smtClean="0"/>
              <a:t>log</a:t>
            </a:r>
          </a:p>
          <a:p>
            <a:r>
              <a:rPr lang="en-US" altLang="zh-CN" dirty="0" smtClean="0"/>
              <a:t>4.followers</a:t>
            </a:r>
            <a:r>
              <a:rPr lang="zh-CN" altLang="en-US" dirty="0" smtClean="0"/>
              <a:t>从</a:t>
            </a:r>
            <a:r>
              <a:rPr lang="en-US" altLang="zh-CN" dirty="0" smtClean="0"/>
              <a:t>leader pull</a:t>
            </a:r>
            <a:r>
              <a:rPr lang="zh-CN" altLang="en-US" dirty="0" smtClean="0"/>
              <a:t>消息，写入本地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后向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ACK</a:t>
            </a:r>
          </a:p>
          <a:p>
            <a:r>
              <a:rPr lang="en-US" altLang="zh-CN" dirty="0" smtClean="0"/>
              <a:t>4.leader</a:t>
            </a:r>
            <a:r>
              <a:rPr lang="zh-CN" altLang="en-US" dirty="0" smtClean="0"/>
              <a:t>收到所有</a:t>
            </a:r>
            <a:r>
              <a:rPr lang="en-US" altLang="zh-CN" dirty="0" smtClean="0"/>
              <a:t>ISR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replication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ACK</a:t>
            </a:r>
            <a:r>
              <a:rPr lang="zh-CN" altLang="en-US" dirty="0" smtClean="0"/>
              <a:t>后，增加</a:t>
            </a:r>
            <a:r>
              <a:rPr lang="en-US" altLang="zh-CN" dirty="0" smtClean="0"/>
              <a:t>HW(high watermark, </a:t>
            </a:r>
            <a:r>
              <a:rPr lang="zh-CN" altLang="en-US" dirty="0" smtClean="0"/>
              <a:t>最好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offset)</a:t>
            </a:r>
            <a:r>
              <a:rPr lang="zh-CN" altLang="en-US" dirty="0" smtClean="0"/>
              <a:t>并向</a:t>
            </a:r>
            <a:r>
              <a:rPr lang="en-US" altLang="zh-CN" dirty="0" smtClean="0"/>
              <a:t>producer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ACK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82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768445" cy="435133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kafka</a:t>
            </a:r>
            <a:r>
              <a:rPr lang="zh-CN" altLang="en-US" dirty="0" smtClean="0"/>
              <a:t>的消息以日志文件的形式进行存储。不同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下不同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的消息是分开存储的。同一个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的不同副本也是以日志的形式存储。</a:t>
            </a:r>
            <a:endParaRPr lang="en-US" altLang="zh-CN" dirty="0" smtClean="0"/>
          </a:p>
          <a:p>
            <a:r>
              <a:rPr lang="zh-CN" altLang="en-US" dirty="0" smtClean="0"/>
              <a:t>在物理存储上，一个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又分成多个</a:t>
            </a:r>
            <a:r>
              <a:rPr lang="en-US" altLang="zh-CN" dirty="0" err="1" smtClean="0"/>
              <a:t>logSegment</a:t>
            </a:r>
            <a:r>
              <a:rPr lang="zh-CN" altLang="en-US" dirty="0" smtClean="0"/>
              <a:t>进行存储，命名：</a:t>
            </a:r>
            <a:r>
              <a:rPr lang="en-US" altLang="zh-CN" dirty="0" smtClean="0"/>
              <a:t>.index/.log/.</a:t>
            </a:r>
            <a:r>
              <a:rPr lang="en-US" altLang="zh-CN" dirty="0" err="1" smtClean="0"/>
              <a:t>timeindex</a:t>
            </a:r>
            <a:endParaRPr lang="en-US" altLang="zh-CN" dirty="0" smtClean="0"/>
          </a:p>
          <a:p>
            <a:r>
              <a:rPr lang="en-US" altLang="zh-CN" dirty="0" smtClean="0"/>
              <a:t>.log</a:t>
            </a:r>
            <a:r>
              <a:rPr lang="zh-CN" altLang="en-US" dirty="0" smtClean="0"/>
              <a:t>存储消息    </a:t>
            </a:r>
            <a:r>
              <a:rPr lang="en-US" altLang="zh-CN" dirty="0" smtClean="0"/>
              <a:t>.index</a:t>
            </a:r>
            <a:r>
              <a:rPr lang="zh-CN" altLang="en-US" dirty="0" smtClean="0"/>
              <a:t>存储消息的索引  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timeIndex</a:t>
            </a:r>
            <a:r>
              <a:rPr lang="zh-CN" altLang="en-US" dirty="0" smtClean="0"/>
              <a:t>，时间索引文件，通过时间戳做索引。三个文件配合使用，快速保存和消费消息。</a:t>
            </a:r>
            <a:endParaRPr lang="en-US" altLang="zh-CN" dirty="0" smtClean="0"/>
          </a:p>
          <a:p>
            <a:r>
              <a:rPr lang="zh-CN" altLang="en-US" dirty="0" smtClean="0"/>
              <a:t>同一个分区数据超过，</a:t>
            </a:r>
            <a:r>
              <a:rPr lang="en-US" altLang="zh-CN" dirty="0" err="1" smtClean="0"/>
              <a:t>log.segment.bytes</a:t>
            </a:r>
            <a:r>
              <a:rPr lang="zh-CN" altLang="en-US" dirty="0" smtClean="0"/>
              <a:t>配置的阈值（默认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G</a:t>
            </a:r>
            <a:r>
              <a:rPr lang="zh-CN" altLang="en-US" dirty="0" smtClean="0"/>
              <a:t>），会创建一个新的</a:t>
            </a:r>
            <a:r>
              <a:rPr lang="en-US" altLang="zh-CN" dirty="0" err="1" smtClean="0"/>
              <a:t>logSegment</a:t>
            </a:r>
            <a:r>
              <a:rPr lang="zh-CN" altLang="en-US" dirty="0" smtClean="0"/>
              <a:t>；</a:t>
            </a:r>
            <a:r>
              <a:rPr lang="en-US" altLang="zh-CN" dirty="0" smtClean="0"/>
              <a:t>log.roll.ms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log.roll.hours</a:t>
            </a:r>
            <a:r>
              <a:rPr lang="zh-CN" altLang="en-US" dirty="0" smtClean="0"/>
              <a:t>设置的时间触发阈值，同样会触发产生新的</a:t>
            </a:r>
            <a:r>
              <a:rPr lang="en-US" altLang="zh-CN" dirty="0" err="1" smtClean="0"/>
              <a:t>logSegment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41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95556" y="706582"/>
            <a:ext cx="1108382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.index</a:t>
            </a:r>
            <a:r>
              <a:rPr lang="zh-CN" altLang="en-US" dirty="0" smtClean="0"/>
              <a:t>数据内容</a:t>
            </a:r>
            <a:r>
              <a:rPr lang="en-US" altLang="zh-CN" dirty="0" smtClean="0"/>
              <a:t>(</a:t>
            </a:r>
            <a:r>
              <a:rPr lang="zh-CN" altLang="en-US" dirty="0" smtClean="0"/>
              <a:t>索引文件由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个字节的条目组成，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个字节用来存储相对于</a:t>
            </a:r>
            <a:r>
              <a:rPr lang="en-US" altLang="zh-CN" dirty="0" smtClean="0"/>
              <a:t>base offset</a:t>
            </a:r>
            <a:r>
              <a:rPr lang="zh-CN" altLang="en-US" dirty="0" smtClean="0"/>
              <a:t>的偏移量，另外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个字节用来存储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相对位移</a:t>
            </a:r>
            <a:r>
              <a:rPr lang="en-US" altLang="zh-CN" dirty="0" smtClean="0"/>
              <a:t>(offset),</a:t>
            </a:r>
            <a:r>
              <a:rPr lang="zh-CN" altLang="en-US" dirty="0" smtClean="0"/>
              <a:t>文件物理位置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10,100</a:t>
            </a:r>
          </a:p>
          <a:p>
            <a:r>
              <a:rPr lang="en-US" altLang="zh-CN" dirty="0" smtClean="0"/>
              <a:t>        12,200</a:t>
            </a:r>
          </a:p>
          <a:p>
            <a:r>
              <a:rPr lang="en-US" altLang="zh-CN" dirty="0" smtClean="0"/>
              <a:t>        14,340</a:t>
            </a:r>
          </a:p>
          <a:p>
            <a:endParaRPr lang="en-US" altLang="zh-CN" dirty="0"/>
          </a:p>
          <a:p>
            <a:r>
              <a:rPr lang="en-US" altLang="zh-CN" dirty="0" smtClean="0"/>
              <a:t>.log</a:t>
            </a:r>
            <a:r>
              <a:rPr lang="zh-CN" altLang="en-US" dirty="0" smtClean="0"/>
              <a:t>数据内容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message 10,100</a:t>
            </a:r>
          </a:p>
          <a:p>
            <a:r>
              <a:rPr lang="en-US" altLang="zh-CN" dirty="0" smtClean="0"/>
              <a:t>        ...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日志定位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1.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定位</a:t>
            </a:r>
            <a:r>
              <a:rPr lang="en-US" altLang="zh-CN" dirty="0" err="1" smtClean="0"/>
              <a:t>logSegment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将基础偏移量也就是</a:t>
            </a:r>
            <a:r>
              <a:rPr lang="en-US" altLang="zh-CN" dirty="0" err="1" smtClean="0"/>
              <a:t>logsegment</a:t>
            </a:r>
            <a:r>
              <a:rPr lang="zh-CN" altLang="en-US" dirty="0" smtClean="0"/>
              <a:t>的名称作为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存在</a:t>
            </a:r>
            <a:r>
              <a:rPr lang="en-US" altLang="zh-CN" dirty="0" err="1" smtClean="0"/>
              <a:t>concurrentSkipListMap</a:t>
            </a:r>
            <a:r>
              <a:rPr lang="zh-CN" altLang="en-US" dirty="0" smtClean="0"/>
              <a:t>中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2.</a:t>
            </a:r>
            <a:r>
              <a:rPr lang="zh-CN" altLang="en-US" dirty="0" smtClean="0"/>
              <a:t>根据</a:t>
            </a:r>
            <a:r>
              <a:rPr lang="en-US" altLang="zh-CN" dirty="0" err="1" smtClean="0"/>
              <a:t>logSegment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文件查找到距离目标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最近的被索引的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position x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、找到</a:t>
            </a:r>
            <a:r>
              <a:rPr lang="en-US" altLang="zh-CN" dirty="0" err="1" smtClean="0"/>
              <a:t>logSegment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.log</a:t>
            </a:r>
            <a:r>
              <a:rPr lang="zh-CN" altLang="en-US" dirty="0" smtClean="0"/>
              <a:t>文件中的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位置，向下逐条查找，找到目标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的消息。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segment file</a:t>
            </a:r>
            <a:r>
              <a:rPr lang="zh-CN" altLang="en-US" dirty="0" smtClean="0"/>
              <a:t>组成：由</a:t>
            </a:r>
            <a:r>
              <a:rPr lang="en-US" altLang="zh-CN" dirty="0" smtClean="0"/>
              <a:t>2</a:t>
            </a:r>
            <a:r>
              <a:rPr lang="zh-CN" altLang="en-US" dirty="0" smtClean="0"/>
              <a:t>大部分组成，分别为</a:t>
            </a:r>
            <a:r>
              <a:rPr lang="en-US" altLang="zh-CN" dirty="0" smtClean="0"/>
              <a:t>index file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data file</a:t>
            </a:r>
            <a:r>
              <a:rPr lang="zh-CN" altLang="en-US" dirty="0" smtClean="0"/>
              <a:t>，此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个文件一一对应，成对出现，后缀”</a:t>
            </a:r>
            <a:r>
              <a:rPr lang="en-US" altLang="zh-CN" dirty="0" smtClean="0"/>
              <a:t>.index”</a:t>
            </a:r>
            <a:r>
              <a:rPr lang="zh-CN" altLang="en-US" dirty="0" smtClean="0"/>
              <a:t>和“</a:t>
            </a:r>
            <a:r>
              <a:rPr lang="en-US" altLang="zh-CN" dirty="0" smtClean="0"/>
              <a:t>.log”</a:t>
            </a:r>
            <a:r>
              <a:rPr lang="zh-CN" altLang="en-US" dirty="0" smtClean="0"/>
              <a:t>分别表示为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索引文件、数据文件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   segment</a:t>
            </a:r>
            <a:r>
              <a:rPr lang="zh-CN" altLang="en-US" dirty="0" smtClean="0"/>
              <a:t>文件命名规则：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全局的第一个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开始，后续每个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文件名为上一个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文件最后一条消息的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值。数值最大为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大小，</a:t>
            </a:r>
            <a:r>
              <a:rPr lang="en-US" altLang="zh-CN" dirty="0" smtClean="0"/>
              <a:t>19</a:t>
            </a:r>
            <a:r>
              <a:rPr lang="zh-CN" altLang="en-US" dirty="0" smtClean="0"/>
              <a:t>位数字字符长度，没有数字用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填充。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506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6745" y="955962"/>
            <a:ext cx="105883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举例：</a:t>
            </a:r>
          </a:p>
          <a:p>
            <a:r>
              <a:rPr lang="zh-CN" altLang="en-US" dirty="0" smtClean="0"/>
              <a:t>    假设同一个分区 目前存储了三个 </a:t>
            </a:r>
            <a:r>
              <a:rPr lang="en-US" altLang="zh-CN" dirty="0" err="1" smtClean="0"/>
              <a:t>logsegment</a:t>
            </a:r>
            <a:r>
              <a:rPr lang="zh-CN" altLang="en-US" dirty="0" smtClean="0"/>
              <a:t>；对应目录下的文件：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00000000000000000000.index  00000000000000000000.log  00000000000000000000.timeindex</a:t>
            </a:r>
          </a:p>
          <a:p>
            <a:r>
              <a:rPr lang="en-US" altLang="zh-CN" dirty="0" smtClean="0"/>
              <a:t>    00000000000000000010.index  00000000000000000010.log  00000000000000000010.timeindex</a:t>
            </a:r>
          </a:p>
          <a:p>
            <a:r>
              <a:rPr lang="en-US" altLang="zh-CN" dirty="0" smtClean="0"/>
              <a:t>    00000000000000000020.index  00000000000000000020.log  00000000000000000020.timeindex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当收到读请求，查找</a:t>
            </a:r>
            <a:r>
              <a:rPr lang="en-US" altLang="zh-CN" dirty="0" smtClean="0"/>
              <a:t>offset=15</a:t>
            </a:r>
            <a:r>
              <a:rPr lang="zh-CN" altLang="en-US" dirty="0" smtClean="0"/>
              <a:t>的消息；</a:t>
            </a:r>
          </a:p>
          <a:p>
            <a:r>
              <a:rPr lang="zh-CN" altLang="en-US" dirty="0" smtClean="0"/>
              <a:t>    索引文件是内存映射</a:t>
            </a:r>
            <a:r>
              <a:rPr lang="en-US" altLang="zh-CN" dirty="0" smtClean="0"/>
              <a:t>(memory mapped)</a:t>
            </a:r>
            <a:r>
              <a:rPr lang="zh-CN" altLang="en-US" dirty="0" smtClean="0"/>
              <a:t>的，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查找使用二分查找来查找小于或等于目标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的最近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    从</a:t>
            </a:r>
            <a:r>
              <a:rPr lang="en-US" altLang="zh-CN" dirty="0" smtClean="0"/>
              <a:t>00000000000000000010.index</a:t>
            </a:r>
            <a:r>
              <a:rPr lang="zh-CN" altLang="en-US" dirty="0" smtClean="0"/>
              <a:t>中找到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小于等于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的最大值，</a:t>
            </a:r>
            <a:r>
              <a:rPr lang="en-US" altLang="zh-CN" dirty="0" smtClean="0"/>
              <a:t>offset=14</a:t>
            </a:r>
            <a:r>
              <a:rPr lang="zh-CN" altLang="en-US" dirty="0" smtClean="0"/>
              <a:t>，它对应的</a:t>
            </a:r>
            <a:r>
              <a:rPr lang="en-US" altLang="zh-CN" dirty="0" smtClean="0"/>
              <a:t>position=340</a:t>
            </a:r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00000000000000000010.log</a:t>
            </a:r>
            <a:r>
              <a:rPr lang="zh-CN" altLang="en-US" dirty="0" smtClean="0"/>
              <a:t>文件中物理位置</a:t>
            </a:r>
            <a:r>
              <a:rPr lang="en-US" altLang="zh-CN" dirty="0" smtClean="0"/>
              <a:t>340</a:t>
            </a:r>
            <a:r>
              <a:rPr lang="zh-CN" altLang="en-US" dirty="0" smtClean="0"/>
              <a:t>，顺序往下扫描文件，找到</a:t>
            </a:r>
            <a:r>
              <a:rPr lang="en-US" altLang="zh-CN" dirty="0" smtClean="0"/>
              <a:t>offset=15</a:t>
            </a:r>
            <a:r>
              <a:rPr lang="zh-CN" altLang="en-US" dirty="0" smtClean="0"/>
              <a:t>的消息内容。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42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2974"/>
            <a:ext cx="10515600" cy="5504155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版本介绍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	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总共发布了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个大版本，分别是：</a:t>
            </a:r>
            <a:r>
              <a:rPr lang="en-US" altLang="zh-CN" dirty="0" smtClean="0"/>
              <a:t>0.7.x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0.8.x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0.10.x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0.11.x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1.x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2.x</a:t>
            </a:r>
            <a:r>
              <a:rPr lang="zh-CN" altLang="en-US" dirty="0" smtClean="0"/>
              <a:t>版本。</a:t>
            </a:r>
            <a:endParaRPr lang="en-US" altLang="zh-CN" dirty="0" smtClean="0"/>
          </a:p>
          <a:p>
            <a:r>
              <a:rPr lang="zh-CN" altLang="en-US" dirty="0" smtClean="0"/>
              <a:t>下载地址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https://kafka.apache.org/downloads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文件名介绍：</a:t>
            </a:r>
            <a:r>
              <a:rPr lang="en-US" altLang="zh-CN" dirty="0" smtClean="0"/>
              <a:t>kafka_{scala.version}-{kafka.version}.tgz</a:t>
            </a:r>
          </a:p>
          <a:p>
            <a:pPr lvl="1"/>
            <a:r>
              <a:rPr lang="en-US" altLang="zh-CN" dirty="0" smtClean="0"/>
              <a:t>kafka_2.12-2.0.0.tgz</a:t>
            </a:r>
            <a:r>
              <a:rPr lang="zh-CN" altLang="en-US" dirty="0" smtClean="0"/>
              <a:t>例子：</a:t>
            </a:r>
            <a:r>
              <a:rPr lang="en-US" altLang="zh-CN" dirty="0" smtClean="0"/>
              <a:t>https://archive.apache.org/dist/kafka/2.0.0/kafka_2.12-2.0.0.tgz</a:t>
            </a:r>
          </a:p>
          <a:p>
            <a:r>
              <a:rPr lang="zh-CN" altLang="en-US" dirty="0" smtClean="0"/>
              <a:t>解压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tar -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kafka_2.12-2.0.0.tgz</a:t>
            </a:r>
          </a:p>
          <a:p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vim </a:t>
            </a:r>
            <a:r>
              <a:rPr lang="en-US" altLang="zh-CN" dirty="0" err="1" smtClean="0"/>
              <a:t>server.properties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 </a:t>
            </a:r>
            <a:r>
              <a:rPr lang="en-US" altLang="zh-CN" dirty="0" smtClean="0"/>
              <a:t>listeners=PLAINTEXT://your.host.name:9092 </a:t>
            </a:r>
            <a:r>
              <a:rPr lang="zh-CN" altLang="en-US" dirty="0" smtClean="0"/>
              <a:t>修改为 </a:t>
            </a:r>
            <a:r>
              <a:rPr lang="en-US" altLang="zh-CN" dirty="0" smtClean="0"/>
              <a:t>listeners=PLAINTEXT://ip:9092</a:t>
            </a:r>
          </a:p>
          <a:p>
            <a:pPr lvl="1"/>
            <a:r>
              <a:rPr lang="en-US" altLang="zh-CN" dirty="0" err="1" smtClean="0"/>
              <a:t>zookeeper.connect</a:t>
            </a:r>
            <a:r>
              <a:rPr lang="en-US" altLang="zh-CN" dirty="0" smtClean="0"/>
              <a:t>=localhost:2181 </a:t>
            </a:r>
            <a:r>
              <a:rPr lang="zh-CN" altLang="en-US" dirty="0" smtClean="0"/>
              <a:t>修改为 </a:t>
            </a:r>
            <a:r>
              <a:rPr lang="en-US" altLang="zh-CN" dirty="0" err="1" smtClean="0"/>
              <a:t>zookeeper.connect</a:t>
            </a:r>
            <a:r>
              <a:rPr lang="en-US" altLang="zh-CN" dirty="0" smtClean="0"/>
              <a:t>=ip:2181</a:t>
            </a:r>
          </a:p>
          <a:p>
            <a:pPr lvl="1"/>
            <a:r>
              <a:rPr lang="zh-CN" altLang="en-US" dirty="0" smtClean="0"/>
              <a:t>其中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为部署机器的地址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其他的一些配置，参考：</a:t>
            </a:r>
            <a:r>
              <a:rPr lang="en-US" altLang="zh-CN" dirty="0" smtClean="0"/>
              <a:t>https://kafka.apache.org/documentation/#brokerconfigs</a:t>
            </a:r>
          </a:p>
          <a:p>
            <a:r>
              <a:rPr lang="zh-CN" altLang="en-US" dirty="0" smtClean="0"/>
              <a:t>启动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停止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启动流程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先启动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；再启动</a:t>
            </a:r>
            <a:r>
              <a:rPr lang="en-US" altLang="zh-CN" dirty="0" err="1" smtClean="0"/>
              <a:t>kafka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启动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(</a:t>
            </a:r>
            <a:r>
              <a:rPr lang="zh-CN" altLang="en-US" dirty="0" smtClean="0"/>
              <a:t>找到</a:t>
            </a:r>
            <a:r>
              <a:rPr lang="en-US" altLang="zh-CN" dirty="0" err="1" smtClean="0"/>
              <a:t>Zookeeeper</a:t>
            </a:r>
            <a:r>
              <a:rPr lang="zh-CN" altLang="en-US" dirty="0" smtClean="0"/>
              <a:t>安装目录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bin/zkServer.sh start</a:t>
            </a:r>
          </a:p>
          <a:p>
            <a:pPr lvl="2"/>
            <a:r>
              <a:rPr lang="zh-CN" altLang="en-US" dirty="0" smtClean="0"/>
              <a:t>启动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(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安装目录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bin/kafka-server-start.sh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server.properties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停止</a:t>
            </a:r>
            <a:r>
              <a:rPr lang="en-US" altLang="zh-CN" dirty="0" err="1" smtClean="0"/>
              <a:t>kafka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bin/kafka-server-stop.sh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server.properties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92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简单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Topic</a:t>
            </a:r>
            <a:r>
              <a:rPr lang="zh-CN" altLang="en-US" dirty="0" smtClean="0"/>
              <a:t>相关命令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bin/kafka-topics.sh --zookeeper localhost:2181 --create --topic </a:t>
            </a:r>
            <a:r>
              <a:rPr lang="en-US" altLang="zh-CN" dirty="0" err="1" smtClean="0"/>
              <a:t>testName</a:t>
            </a:r>
            <a:r>
              <a:rPr lang="en-US" altLang="zh-CN" dirty="0" smtClean="0"/>
              <a:t> --partitions 1 --replication-factor 1</a:t>
            </a:r>
            <a:endParaRPr lang="en-US" altLang="zh-CN" dirty="0" smtClean="0"/>
          </a:p>
          <a:p>
            <a:r>
              <a:rPr lang="zh-CN" altLang="en-US" dirty="0" smtClean="0"/>
              <a:t>查询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bin/kafka-topics.sh --zookeeper localhost:2181 --list</a:t>
            </a:r>
          </a:p>
          <a:p>
            <a:r>
              <a:rPr lang="zh-CN" altLang="en-US" dirty="0" smtClean="0"/>
              <a:t>查看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详细信息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bin/kafka-topics.sh --zookeeper localhost:2181 --topic </a:t>
            </a:r>
            <a:r>
              <a:rPr lang="en-US" altLang="zh-CN" dirty="0" err="1" smtClean="0"/>
              <a:t>testName</a:t>
            </a:r>
            <a:r>
              <a:rPr lang="en-US" altLang="zh-CN" dirty="0" smtClean="0"/>
              <a:t> --describe</a:t>
            </a:r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topic</a:t>
            </a:r>
          </a:p>
          <a:p>
            <a:pPr lvl="1"/>
            <a:r>
              <a:rPr lang="en-US" altLang="zh-CN" dirty="0" smtClean="0"/>
              <a:t>bin/kafka-topics.sh --zookeeper localhost:2181 --alter --topic </a:t>
            </a:r>
            <a:r>
              <a:rPr lang="en-US" altLang="zh-CN" dirty="0" err="1" smtClean="0"/>
              <a:t>testName</a:t>
            </a:r>
            <a:r>
              <a:rPr lang="en-US" altLang="zh-CN" dirty="0" smtClean="0"/>
              <a:t> --partitions 40</a:t>
            </a:r>
          </a:p>
          <a:p>
            <a:r>
              <a:rPr lang="zh-CN" altLang="en-US" dirty="0" smtClean="0"/>
              <a:t>删除</a:t>
            </a:r>
            <a:r>
              <a:rPr lang="en-US" altLang="zh-CN" dirty="0" smtClean="0"/>
              <a:t>Topic</a:t>
            </a:r>
          </a:p>
          <a:p>
            <a:pPr lvl="1"/>
            <a:r>
              <a:rPr lang="en-US" altLang="zh-CN" dirty="0" smtClean="0"/>
              <a:t>bin/kafka-topics.sh --zookeeper localhost:2181 --topic </a:t>
            </a:r>
            <a:r>
              <a:rPr lang="en-US" altLang="zh-CN" dirty="0" err="1" smtClean="0"/>
              <a:t>testName</a:t>
            </a:r>
            <a:r>
              <a:rPr lang="en-US" altLang="zh-CN" dirty="0" smtClean="0"/>
              <a:t> --delete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40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producer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427" y="1825625"/>
            <a:ext cx="11596255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生产消息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bin/kafka-console-producer.sh --broker-list localhost:9092 --topic </a:t>
            </a:r>
            <a:r>
              <a:rPr lang="en-US" altLang="zh-CN" dirty="0" err="1" smtClean="0"/>
              <a:t>testName</a:t>
            </a:r>
            <a:endParaRPr lang="en-US" altLang="zh-CN" dirty="0" smtClean="0"/>
          </a:p>
          <a:p>
            <a:r>
              <a:rPr lang="zh-CN" altLang="en-US" dirty="0" smtClean="0"/>
              <a:t>查看消费者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bin/kafka-consumer-groups.sh --bootstrap-server localhost:9092 --list</a:t>
            </a:r>
          </a:p>
          <a:p>
            <a:r>
              <a:rPr lang="zh-CN" altLang="en-US" dirty="0" smtClean="0"/>
              <a:t>查看消费者 消费的位置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bin/kafka-consumer-groups.sh --zookeeper localhost:2181 --group my-group --describe</a:t>
            </a:r>
          </a:p>
          <a:p>
            <a:r>
              <a:rPr lang="zh-CN" altLang="en-US" dirty="0" smtClean="0"/>
              <a:t>消费消息</a:t>
            </a:r>
            <a:r>
              <a:rPr lang="en-US" altLang="zh-CN" dirty="0" smtClean="0"/>
              <a:t>(</a:t>
            </a:r>
            <a:r>
              <a:rPr lang="zh-CN" altLang="en-US" dirty="0" smtClean="0"/>
              <a:t>创建消费者时，若不指定</a:t>
            </a:r>
            <a:r>
              <a:rPr lang="en-US" altLang="zh-CN" dirty="0" smtClean="0"/>
              <a:t>group.id,</a:t>
            </a:r>
            <a:r>
              <a:rPr lang="zh-CN" altLang="en-US" dirty="0" smtClean="0"/>
              <a:t>则该消费者属于默认消费组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bin/kafka-console-consumer.sh --bootstrap-server localhost:9092 --topic </a:t>
            </a:r>
            <a:r>
              <a:rPr lang="en-US" altLang="zh-CN" dirty="0" err="1" smtClean="0"/>
              <a:t>testName</a:t>
            </a:r>
            <a:r>
              <a:rPr lang="en-US" altLang="zh-CN" dirty="0" smtClean="0"/>
              <a:t> --from-beginning</a:t>
            </a:r>
          </a:p>
          <a:p>
            <a:pPr lvl="1"/>
            <a:r>
              <a:rPr lang="en-US" altLang="zh-CN" dirty="0" smtClean="0"/>
              <a:t>bin/kafka-console-consumer.sh --bootstrap-server localhost:9092 --topic </a:t>
            </a:r>
            <a:r>
              <a:rPr lang="en-US" altLang="zh-CN" dirty="0" err="1" smtClean="0"/>
              <a:t>testName</a:t>
            </a:r>
            <a:r>
              <a:rPr lang="en-US" altLang="zh-CN" dirty="0" smtClean="0"/>
              <a:t> --consumer-property group.id=</a:t>
            </a:r>
            <a:r>
              <a:rPr lang="en-US" altLang="zh-CN" dirty="0" err="1" smtClean="0"/>
              <a:t>testGroup</a:t>
            </a:r>
            <a:r>
              <a:rPr lang="en-US" altLang="zh-CN" dirty="0" smtClean="0"/>
              <a:t> --from-beginning</a:t>
            </a:r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556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1948"/>
          </a:xfrm>
        </p:spPr>
        <p:txBody>
          <a:bodyPr/>
          <a:lstStyle/>
          <a:p>
            <a:pPr algn="ctr"/>
            <a:r>
              <a:rPr lang="zh-CN" altLang="en-US" dirty="0" smtClean="0"/>
              <a:t>角色架构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626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Producer</a:t>
            </a:r>
          </a:p>
          <a:p>
            <a:r>
              <a:rPr lang="en-US" altLang="zh-CN" dirty="0" smtClean="0"/>
              <a:t>Consumer group</a:t>
            </a:r>
          </a:p>
          <a:p>
            <a:r>
              <a:rPr lang="en-US" altLang="zh-CN" dirty="0" smtClean="0"/>
              <a:t>Topic</a:t>
            </a:r>
          </a:p>
          <a:p>
            <a:r>
              <a:rPr lang="en-US" altLang="zh-CN" dirty="0" smtClean="0"/>
              <a:t>Broker</a:t>
            </a:r>
          </a:p>
          <a:p>
            <a:r>
              <a:rPr lang="en-US" altLang="zh-CN" dirty="0" smtClean="0"/>
              <a:t>partition(</a:t>
            </a:r>
            <a:r>
              <a:rPr lang="zh-CN" altLang="en-US" dirty="0" smtClean="0"/>
              <a:t>分区</a:t>
            </a:r>
            <a:r>
              <a:rPr lang="en-US" altLang="zh-CN" dirty="0" smtClean="0"/>
              <a:t>leader)</a:t>
            </a:r>
          </a:p>
          <a:p>
            <a:r>
              <a:rPr lang="en-US" altLang="zh-CN" dirty="0" smtClean="0"/>
              <a:t>Offset</a:t>
            </a:r>
          </a:p>
          <a:p>
            <a:r>
              <a:rPr lang="zh-CN" altLang="en-US" dirty="0" smtClean="0"/>
              <a:t>副本管理器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ISR</a:t>
            </a:r>
          </a:p>
          <a:p>
            <a:pPr lvl="1"/>
            <a:r>
              <a:rPr lang="en-US" altLang="zh-CN" dirty="0" smtClean="0"/>
              <a:t>HW+LEO</a:t>
            </a:r>
          </a:p>
          <a:p>
            <a:r>
              <a:rPr lang="zh-CN" altLang="en-US" dirty="0" smtClean="0"/>
              <a:t>日志管理器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负责日志的删除合并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308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37755"/>
            <a:ext cx="10515600" cy="543920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coordinator(</a:t>
            </a:r>
            <a:r>
              <a:rPr lang="zh-CN" altLang="en-US" dirty="0" smtClean="0"/>
              <a:t>协调器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Broker</a:t>
            </a:r>
            <a:r>
              <a:rPr lang="zh-CN" altLang="en-US" dirty="0" smtClean="0"/>
              <a:t>端：</a:t>
            </a:r>
            <a:r>
              <a:rPr lang="en-US" altLang="zh-CN" dirty="0" err="1" smtClean="0"/>
              <a:t>GroupCoordinator</a:t>
            </a:r>
            <a:r>
              <a:rPr lang="zh-CN" altLang="en-US" dirty="0" smtClean="0"/>
              <a:t>，负责消费者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成员关联以及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提交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消费端：</a:t>
            </a:r>
            <a:r>
              <a:rPr lang="en-US" altLang="zh-CN" dirty="0" err="1" smtClean="0"/>
              <a:t>ConsumerCoordinator</a:t>
            </a:r>
            <a:r>
              <a:rPr lang="zh-CN" altLang="en-US" dirty="0" smtClean="0"/>
              <a:t>，负责消费者</a:t>
            </a:r>
            <a:r>
              <a:rPr lang="en-US" altLang="zh-CN" dirty="0" smtClean="0"/>
              <a:t>(</a:t>
            </a:r>
            <a:r>
              <a:rPr lang="zh-CN" altLang="en-US" dirty="0" smtClean="0"/>
              <a:t>客户端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端交互；包括，一个消费如何加入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提交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1.</a:t>
            </a:r>
            <a:r>
              <a:rPr lang="zh-CN" altLang="en-US" dirty="0" smtClean="0"/>
              <a:t>跟新消费者缓存的</a:t>
            </a:r>
            <a:r>
              <a:rPr lang="en-US" altLang="zh-CN" dirty="0" err="1" smtClean="0"/>
              <a:t>MetaData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2.</a:t>
            </a:r>
            <a:r>
              <a:rPr lang="zh-CN" altLang="en-US" dirty="0" smtClean="0"/>
              <a:t>向组协调器申请加入组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3.</a:t>
            </a:r>
            <a:r>
              <a:rPr lang="zh-CN" altLang="en-US" dirty="0" smtClean="0"/>
              <a:t>消费者加入组后的相应处理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4.</a:t>
            </a:r>
            <a:r>
              <a:rPr lang="zh-CN" altLang="en-US" dirty="0" smtClean="0"/>
              <a:t>请求离开消费组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5.</a:t>
            </a:r>
            <a:r>
              <a:rPr lang="zh-CN" altLang="en-US" dirty="0" smtClean="0"/>
              <a:t>向组协调器提交偏移量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6.</a:t>
            </a:r>
            <a:r>
              <a:rPr lang="zh-CN" altLang="en-US" dirty="0" smtClean="0"/>
              <a:t>通过心跳，保持组协调器的连接感知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7.</a:t>
            </a:r>
            <a:r>
              <a:rPr lang="zh-CN" altLang="en-US" dirty="0" smtClean="0"/>
              <a:t>被组协调器选为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的消费者的协调器，负责消费者分区分配。分配结果发送给组协调器。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8.</a:t>
            </a:r>
            <a:r>
              <a:rPr lang="zh-CN" altLang="en-US" dirty="0" smtClean="0"/>
              <a:t>非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的消费者，通过消费者协调器和组协调器同步分配结果。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68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810491"/>
            <a:ext cx="11152909" cy="56422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controller</a:t>
            </a:r>
            <a:r>
              <a:rPr lang="zh-CN" altLang="en-US" dirty="0" smtClean="0"/>
              <a:t>控制器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控制器也是一个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也叫</a:t>
            </a:r>
            <a:r>
              <a:rPr lang="en-US" altLang="zh-CN" dirty="0" smtClean="0"/>
              <a:t>leader broker</a:t>
            </a:r>
            <a:r>
              <a:rPr lang="zh-CN" altLang="en-US" dirty="0" smtClean="0"/>
              <a:t>，除了和其他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的功能外，还负责分区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的选举</a:t>
            </a:r>
            <a:r>
              <a:rPr lang="en-US" altLang="zh-CN" dirty="0" smtClean="0"/>
              <a:t>(partition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leader replica)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	控制器选举：每个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启动时候，都会示例化一个</a:t>
            </a:r>
            <a:r>
              <a:rPr lang="en-US" altLang="zh-CN" dirty="0" err="1" smtClean="0"/>
              <a:t>KafkaController</a:t>
            </a:r>
            <a:r>
              <a:rPr lang="zh-CN" altLang="en-US" dirty="0" smtClean="0"/>
              <a:t>，并将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注册到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。集群在启动过程中，通过选举机制选举出其中一个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leader</a:t>
            </a:r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触发选举：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集群启动；</a:t>
            </a:r>
            <a:r>
              <a:rPr lang="en-US" altLang="zh-CN" dirty="0" smtClean="0"/>
              <a:t>2.</a:t>
            </a:r>
            <a:r>
              <a:rPr lang="zh-CN" altLang="en-US" dirty="0" smtClean="0"/>
              <a:t>控制器所在的代理发生故障；</a:t>
            </a:r>
            <a:r>
              <a:rPr lang="en-US" altLang="zh-CN" dirty="0" smtClean="0"/>
              <a:t>3.zookeeper</a:t>
            </a:r>
            <a:r>
              <a:rPr lang="zh-CN" altLang="en-US" dirty="0" smtClean="0"/>
              <a:t>心跳感知，控制器与自己的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过期</a:t>
            </a:r>
          </a:p>
          <a:p>
            <a:pPr lvl="1"/>
            <a:r>
              <a:rPr lang="zh-CN" altLang="en-US" dirty="0" smtClean="0"/>
              <a:t>	选举过程：</a:t>
            </a:r>
          </a:p>
          <a:p>
            <a:pPr lvl="1"/>
            <a:r>
              <a:rPr lang="zh-CN" altLang="en-US" dirty="0" smtClean="0"/>
              <a:t>		</a:t>
            </a:r>
            <a:r>
              <a:rPr lang="en-US" altLang="zh-CN" dirty="0" smtClean="0"/>
              <a:t>1.</a:t>
            </a:r>
            <a:r>
              <a:rPr lang="zh-CN" altLang="en-US" dirty="0" smtClean="0"/>
              <a:t>假设</a:t>
            </a:r>
            <a:r>
              <a:rPr lang="en-US" altLang="zh-CN" dirty="0" smtClean="0"/>
              <a:t>broker1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broker2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broker3</a:t>
            </a:r>
            <a:r>
              <a:rPr lang="zh-CN" altLang="en-US" dirty="0" smtClean="0"/>
              <a:t>同时启动；三个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从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/controller</a:t>
            </a:r>
            <a:r>
              <a:rPr lang="zh-CN" altLang="en-US" dirty="0" smtClean="0"/>
              <a:t>临时节点信息。</a:t>
            </a:r>
            <a:r>
              <a:rPr lang="en-US" altLang="zh-CN" dirty="0" smtClean="0"/>
              <a:t>/controller</a:t>
            </a:r>
            <a:r>
              <a:rPr lang="zh-CN" altLang="en-US" dirty="0" smtClean="0"/>
              <a:t>存储的是选举出来的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信息。为了确认是否存在</a:t>
            </a:r>
            <a:r>
              <a:rPr lang="en-US" altLang="zh-CN" dirty="0" smtClean="0"/>
              <a:t>leader</a:t>
            </a:r>
          </a:p>
          <a:p>
            <a:pPr lvl="1"/>
            <a:r>
              <a:rPr lang="en-US" altLang="zh-CN" dirty="0" smtClean="0"/>
              <a:t>		2.</a:t>
            </a:r>
            <a:r>
              <a:rPr lang="zh-CN" altLang="en-US" dirty="0" smtClean="0"/>
              <a:t>如果还没有选举出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，那么此节点是不存在的，返回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，如果返回的不是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，而是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数据，那说明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存在，结束选举。</a:t>
            </a:r>
          </a:p>
          <a:p>
            <a:pPr lvl="1"/>
            <a:r>
              <a:rPr lang="zh-CN" altLang="en-US" dirty="0" smtClean="0"/>
              <a:t>		</a:t>
            </a:r>
            <a:r>
              <a:rPr lang="en-US" altLang="zh-CN" dirty="0" smtClean="0"/>
              <a:t>3.</a:t>
            </a:r>
            <a:r>
              <a:rPr lang="zh-CN" altLang="en-US" dirty="0" smtClean="0"/>
              <a:t>三个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发现返回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，于是都会向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进行创建临时节点</a:t>
            </a:r>
            <a:r>
              <a:rPr lang="en-US" altLang="zh-CN" dirty="0" smtClean="0"/>
              <a:t>/controller</a:t>
            </a:r>
            <a:r>
              <a:rPr lang="zh-CN" altLang="en-US" dirty="0" smtClean="0"/>
              <a:t>写入自己的信息，最先写入成功的就成为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		</a:t>
            </a:r>
            <a:r>
              <a:rPr lang="en-US" altLang="zh-CN" dirty="0" smtClean="0"/>
              <a:t>4.</a:t>
            </a:r>
            <a:r>
              <a:rPr lang="zh-CN" altLang="en-US" dirty="0" smtClean="0"/>
              <a:t>假设</a:t>
            </a:r>
            <a:r>
              <a:rPr lang="en-US" altLang="zh-CN" dirty="0" smtClean="0"/>
              <a:t>broker1</a:t>
            </a:r>
            <a:r>
              <a:rPr lang="zh-CN" altLang="en-US" dirty="0" smtClean="0"/>
              <a:t>写入成功了，那么它就成为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，而其他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因为已经存在</a:t>
            </a:r>
            <a:r>
              <a:rPr lang="en-US" altLang="zh-CN" dirty="0" smtClean="0"/>
              <a:t>/controller</a:t>
            </a:r>
            <a:r>
              <a:rPr lang="zh-CN" altLang="en-US" dirty="0" smtClean="0"/>
              <a:t>节点，所以会抛出</a:t>
            </a:r>
            <a:r>
              <a:rPr lang="en-US" altLang="zh-CN" dirty="0" err="1" smtClean="0"/>
              <a:t>ZkNodeExistsException</a:t>
            </a:r>
            <a:r>
              <a:rPr lang="zh-CN" altLang="en-US" dirty="0" smtClean="0"/>
              <a:t>，说明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已经选举成功。</a:t>
            </a:r>
          </a:p>
          <a:p>
            <a:pPr lvl="1"/>
            <a:r>
              <a:rPr lang="zh-CN" altLang="en-US" dirty="0" smtClean="0"/>
              <a:t>		此外还有</a:t>
            </a:r>
            <a:r>
              <a:rPr lang="en-US" altLang="zh-CN" dirty="0" err="1" smtClean="0"/>
              <a:t>controller_epoch</a:t>
            </a:r>
            <a:r>
              <a:rPr lang="zh-CN" altLang="en-US" dirty="0" smtClean="0"/>
              <a:t>节点，记录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变更次数，初始值为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，每次变更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；所有控制器发起请求，都会携带此值。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57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生产消费流程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读写流程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消息消费流程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设置必要的配置信息，包括：起始连接的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地址，</a:t>
            </a:r>
            <a:r>
              <a:rPr lang="en-US" altLang="zh-CN" dirty="0" smtClean="0"/>
              <a:t>consumer group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，自动提交消费位置的配置和序列化配置。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实例。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订阅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demo_test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循环拉取消息并打印在控制台上。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401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消费者入组过程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257027"/>
              </p:ext>
            </p:extLst>
          </p:nvPr>
        </p:nvGraphicFramePr>
        <p:xfrm>
          <a:off x="931718" y="1444859"/>
          <a:ext cx="10515600" cy="5052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092705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80217162"/>
                    </a:ext>
                  </a:extLst>
                </a:gridCol>
              </a:tblGrid>
              <a:tr h="93753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ConsumerCoordinator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GroupCoordinator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03879"/>
                  </a:ext>
                </a:extLst>
              </a:tr>
              <a:tr h="6191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选择一个负载最小的</a:t>
                      </a:r>
                      <a:r>
                        <a:rPr lang="en-US" altLang="zh-CN" dirty="0" smtClean="0"/>
                        <a:t>broker</a:t>
                      </a:r>
                      <a:r>
                        <a:rPr lang="zh-CN" altLang="en-US" dirty="0" smtClean="0"/>
                        <a:t>，发送查找组协调器请求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60054"/>
                  </a:ext>
                </a:extLst>
              </a:tr>
              <a:tr h="6191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找到所在组协调器后，申请加入，</a:t>
                      </a:r>
                      <a:r>
                        <a:rPr lang="en-US" altLang="zh-CN" dirty="0" err="1" smtClean="0"/>
                        <a:t>joinGroupRequest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33290"/>
                  </a:ext>
                </a:extLst>
              </a:tr>
              <a:tr h="8844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</a:t>
                      </a:r>
                      <a:r>
                        <a:rPr lang="zh-CN" altLang="en-US" dirty="0" smtClean="0"/>
                        <a:t>构造</a:t>
                      </a:r>
                      <a:r>
                        <a:rPr lang="en-US" altLang="zh-CN" dirty="0" err="1" smtClean="0"/>
                        <a:t>MemberMetadata</a:t>
                      </a:r>
                      <a:r>
                        <a:rPr lang="zh-CN" altLang="en-US" dirty="0" smtClean="0"/>
                        <a:t>，注册到</a:t>
                      </a:r>
                      <a:r>
                        <a:rPr lang="en-US" altLang="zh-CN" dirty="0" err="1" smtClean="0"/>
                        <a:t>GroupMetadata</a:t>
                      </a:r>
                      <a:r>
                        <a:rPr lang="zh-CN" altLang="en-US" dirty="0" smtClean="0"/>
                        <a:t>，有个</a:t>
                      </a:r>
                      <a:r>
                        <a:rPr lang="en-US" altLang="zh-CN" dirty="0" smtClean="0"/>
                        <a:t>map</a:t>
                      </a:r>
                      <a:r>
                        <a:rPr lang="zh-CN" altLang="en-US" dirty="0" smtClean="0"/>
                        <a:t>维护组成员信息，第一个加入组的为</a:t>
                      </a:r>
                      <a:r>
                        <a:rPr lang="en-US" altLang="zh-CN" dirty="0" smtClean="0"/>
                        <a:t>leader</a:t>
                      </a:r>
                      <a:r>
                        <a:rPr lang="zh-CN" altLang="en-US" dirty="0" smtClean="0"/>
                        <a:t>，同时选出都支持的分区策略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250490"/>
                  </a:ext>
                </a:extLst>
              </a:tr>
              <a:tr h="6191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</a:t>
                      </a:r>
                      <a:r>
                        <a:rPr lang="zh-CN" altLang="en-US" dirty="0" smtClean="0"/>
                        <a:t>各成员继续发送</a:t>
                      </a:r>
                      <a:r>
                        <a:rPr lang="en-US" altLang="zh-CN" dirty="0" err="1" smtClean="0"/>
                        <a:t>SyncGroupRequest</a:t>
                      </a:r>
                      <a:r>
                        <a:rPr lang="zh-CN" altLang="en-US" dirty="0" smtClean="0"/>
                        <a:t>。同时</a:t>
                      </a:r>
                      <a:r>
                        <a:rPr lang="en-US" altLang="zh-CN" dirty="0" smtClean="0"/>
                        <a:t>leader</a:t>
                      </a:r>
                      <a:r>
                        <a:rPr lang="zh-CN" altLang="en-US" dirty="0" smtClean="0"/>
                        <a:t>消费者根据策略做分区分配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223215"/>
                  </a:ext>
                </a:extLst>
              </a:tr>
              <a:tr h="61914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</a:t>
                      </a:r>
                      <a:r>
                        <a:rPr lang="zh-CN" altLang="en-US" dirty="0" smtClean="0"/>
                        <a:t>收到</a:t>
                      </a:r>
                      <a:r>
                        <a:rPr lang="en-US" altLang="zh-CN" dirty="0" smtClean="0"/>
                        <a:t>leader consumer</a:t>
                      </a:r>
                      <a:r>
                        <a:rPr lang="zh-CN" altLang="en-US" dirty="0" smtClean="0"/>
                        <a:t>的分区分配，向该组所有消费者做响应分区分配结果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676326"/>
                  </a:ext>
                </a:extLst>
              </a:tr>
              <a:tr h="61914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</a:t>
                      </a:r>
                      <a:r>
                        <a:rPr lang="zh-CN" altLang="en-US" dirty="0" smtClean="0"/>
                        <a:t>将分区与消费者对应关系写入</a:t>
                      </a:r>
                      <a:r>
                        <a:rPr lang="en-US" altLang="zh-CN" dirty="0" smtClean="0"/>
                        <a:t>Kafka</a:t>
                      </a:r>
                      <a:r>
                        <a:rPr lang="zh-CN" altLang="en-US" dirty="0" smtClean="0"/>
                        <a:t>内部主题</a:t>
                      </a:r>
                      <a:r>
                        <a:rPr lang="en-US" altLang="zh-CN" dirty="0" smtClean="0"/>
                        <a:t>(__</a:t>
                      </a:r>
                      <a:r>
                        <a:rPr lang="en-US" altLang="zh-CN" dirty="0" err="1" smtClean="0"/>
                        <a:t>consumer_offsets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21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5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2005</Words>
  <Application>Microsoft Office PowerPoint</Application>
  <PresentationFormat>宽屏</PresentationFormat>
  <Paragraphs>185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Kafka介绍</vt:lpstr>
      <vt:lpstr>安装</vt:lpstr>
      <vt:lpstr>简单shell使用</vt:lpstr>
      <vt:lpstr>producer命令</vt:lpstr>
      <vt:lpstr>角色架构</vt:lpstr>
      <vt:lpstr>PowerPoint 演示文稿</vt:lpstr>
      <vt:lpstr>PowerPoint 演示文稿</vt:lpstr>
      <vt:lpstr>生产消费流程(读写流程)</vt:lpstr>
      <vt:lpstr>消费者入组过程</vt:lpstr>
      <vt:lpstr>消费者提交偏移量过程</vt:lpstr>
      <vt:lpstr>消费者group状态</vt:lpstr>
      <vt:lpstr>状态转化关系</vt:lpstr>
      <vt:lpstr>消息生产流程</vt:lpstr>
      <vt:lpstr>存储结构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Kafka介绍</dc:title>
  <dc:creator>m</dc:creator>
  <cp:lastModifiedBy>m</cp:lastModifiedBy>
  <cp:revision>19</cp:revision>
  <dcterms:created xsi:type="dcterms:W3CDTF">2021-02-26T01:42:16Z</dcterms:created>
  <dcterms:modified xsi:type="dcterms:W3CDTF">2021-02-26T02:27:38Z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f83e587c7c3a45f08cee58f1a8b964b9">
    <vt:lpwstr>CWMmI4+Xgx1uzDA9kYRhcdy6OwqgiQVd4k1mf907yWPgcKjAzjDHLlR+I9fG/pC8xc04JdBb1cQW/jzN4+7mBH0gg==</vt:lpwstr>
  </property>
</Properties>
</file>