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1430000" cy="6445250"/>
  <p:notesSz cx="11430000" cy="6445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rgbClr val="1F1E1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rgbClr val="1F1E1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rgbClr val="1F1E1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rgbClr val="1F1E1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43564" y="2468562"/>
            <a:ext cx="5473700" cy="38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rgbClr val="1F1E1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482407"/>
            <a:ext cx="102870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2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3750" y="253"/>
            <a:ext cx="4286250" cy="6438900"/>
            <a:chOff x="7143750" y="253"/>
            <a:chExt cx="4286250" cy="6438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253"/>
              <a:ext cx="4286250" cy="6438645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7311" y="2279300"/>
            <a:ext cx="5765800" cy="9423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55"/>
              </a:spcBef>
            </a:pPr>
            <a:r>
              <a:rPr sz="2950" spc="-130" dirty="0"/>
              <a:t>Navigating</a:t>
            </a:r>
            <a:r>
              <a:rPr sz="2950" spc="-340" dirty="0"/>
              <a:t> </a:t>
            </a:r>
            <a:r>
              <a:rPr sz="2950" spc="-145" dirty="0"/>
              <a:t>the</a:t>
            </a:r>
            <a:r>
              <a:rPr sz="2950" spc="-340" dirty="0"/>
              <a:t> </a:t>
            </a:r>
            <a:r>
              <a:rPr sz="2950" spc="-345" dirty="0"/>
              <a:t>AI</a:t>
            </a:r>
            <a:r>
              <a:rPr sz="2950" spc="-340" dirty="0"/>
              <a:t> </a:t>
            </a:r>
            <a:r>
              <a:rPr sz="2950" spc="-190" dirty="0"/>
              <a:t>"Black</a:t>
            </a:r>
            <a:r>
              <a:rPr sz="2950" spc="-340" dirty="0"/>
              <a:t> </a:t>
            </a:r>
            <a:r>
              <a:rPr sz="2950" spc="-300" dirty="0"/>
              <a:t>Box": </a:t>
            </a:r>
            <a:r>
              <a:rPr sz="2950" spc="-165" dirty="0"/>
              <a:t>Testing</a:t>
            </a:r>
            <a:r>
              <a:rPr sz="2950" spc="-340" dirty="0"/>
              <a:t> </a:t>
            </a:r>
            <a:r>
              <a:rPr sz="2950" spc="-10" dirty="0"/>
              <a:t>Challenges</a:t>
            </a:r>
            <a:endParaRPr sz="2950"/>
          </a:p>
        </p:txBody>
      </p:sp>
      <p:sp>
        <p:nvSpPr>
          <p:cNvPr id="6" name="object 6"/>
          <p:cNvSpPr txBox="1"/>
          <p:nvPr/>
        </p:nvSpPr>
        <p:spPr>
          <a:xfrm>
            <a:off x="557311" y="3416223"/>
            <a:ext cx="5912485" cy="6921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33500"/>
              </a:lnSpc>
              <a:spcBef>
                <a:spcPts val="55"/>
              </a:spcBef>
            </a:pP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Understanding</a:t>
            </a:r>
            <a:r>
              <a:rPr sz="1100" spc="-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100" spc="-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ensuring</a:t>
            </a:r>
            <a:r>
              <a:rPr sz="1100" spc="-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sz="1100" spc="-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reliability,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fairness,</a:t>
            </a:r>
            <a:r>
              <a:rPr sz="1100" spc="-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100" spc="-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safety</a:t>
            </a:r>
            <a:r>
              <a:rPr sz="1100" spc="-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55" dirty="0">
                <a:solidFill>
                  <a:srgbClr val="3B3434"/>
                </a:solidFill>
                <a:latin typeface="Verdana"/>
                <a:cs typeface="Verdana"/>
              </a:rPr>
              <a:t>of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AI</a:t>
            </a:r>
            <a:r>
              <a:rPr sz="1100" spc="-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systems</a:t>
            </a:r>
            <a:r>
              <a:rPr sz="1100" spc="-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is</a:t>
            </a:r>
            <a:r>
              <a:rPr sz="1100" spc="-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50" dirty="0">
                <a:solidFill>
                  <a:srgbClr val="3B3434"/>
                </a:solidFill>
                <a:latin typeface="Verdana"/>
                <a:cs typeface="Verdana"/>
              </a:rPr>
              <a:t>a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complex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evolving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challenge.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This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presentation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will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explore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unique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difficulties in testing 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AI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 models, which differ significantly from</a:t>
            </a:r>
            <a:r>
              <a:rPr sz="1100" spc="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traditional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software.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1EA93B-2D32-87FE-3E59-835FBA103097}"/>
              </a:ext>
            </a:extLst>
          </p:cNvPr>
          <p:cNvSpPr/>
          <p:nvPr/>
        </p:nvSpPr>
        <p:spPr>
          <a:xfrm>
            <a:off x="9233475" y="5926073"/>
            <a:ext cx="2101273" cy="419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285AFD-02D9-F3BD-D7E9-D51850D81BEE}"/>
              </a:ext>
            </a:extLst>
          </p:cNvPr>
          <p:cNvSpPr txBox="1"/>
          <p:nvPr/>
        </p:nvSpPr>
        <p:spPr>
          <a:xfrm>
            <a:off x="4800600" y="2306782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000" b="1" dirty="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7C1AC-36B5-4D52-2AE2-5B9DDAE42696}"/>
              </a:ext>
            </a:extLst>
          </p:cNvPr>
          <p:cNvSpPr txBox="1"/>
          <p:nvPr/>
        </p:nvSpPr>
        <p:spPr>
          <a:xfrm>
            <a:off x="1224007" y="5945063"/>
            <a:ext cx="6772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dirty="0" err="1">
                <a:latin typeface="Amasis MT Pro" panose="02040504050005020304" pitchFamily="18" charset="0"/>
              </a:rPr>
              <a:t>Buddireedy</a:t>
            </a:r>
            <a:r>
              <a:rPr lang="en-IN" sz="2000" b="1" dirty="0">
                <a:latin typeface="Amasis MT Pro" panose="02040504050005020304" pitchFamily="18" charset="0"/>
              </a:rPr>
              <a:t> Ganga </a:t>
            </a:r>
            <a:r>
              <a:rPr lang="en-IN" sz="2000" b="1" dirty="0" err="1">
                <a:latin typeface="Amasis MT Pro" panose="02040504050005020304" pitchFamily="18" charset="0"/>
              </a:rPr>
              <a:t>Nooka</a:t>
            </a:r>
            <a:r>
              <a:rPr lang="en-IN" sz="2000" b="1" dirty="0">
                <a:latin typeface="Amasis MT Pro" panose="02040504050005020304" pitchFamily="18" charset="0"/>
              </a:rPr>
              <a:t> Shekar-322129512011</a:t>
            </a:r>
            <a:endParaRPr lang="en-US" sz="2000" b="1" dirty="0">
              <a:latin typeface="Amasis MT Pro" panose="020405040500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2030412"/>
            <a:ext cx="231902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65" dirty="0"/>
              <a:t>Key</a:t>
            </a:r>
            <a:r>
              <a:rPr spc="-275" dirty="0"/>
              <a:t> </a:t>
            </a:r>
            <a:r>
              <a:rPr spc="-175" dirty="0"/>
              <a:t>Takeaways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1500" y="2714624"/>
            <a:ext cx="323850" cy="323850"/>
            <a:chOff x="571500" y="2714624"/>
            <a:chExt cx="323850" cy="323850"/>
          </a:xfrm>
        </p:grpSpPr>
        <p:sp>
          <p:nvSpPr>
            <p:cNvPr id="4" name="object 4"/>
            <p:cNvSpPr/>
            <p:nvPr/>
          </p:nvSpPr>
          <p:spPr>
            <a:xfrm>
              <a:off x="576262" y="2719387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275188" y="0"/>
                  </a:moveTo>
                  <a:lnTo>
                    <a:pt x="39136" y="0"/>
                  </a:lnTo>
                  <a:lnTo>
                    <a:pt x="33381" y="1143"/>
                  </a:lnTo>
                  <a:lnTo>
                    <a:pt x="1145" y="33375"/>
                  </a:lnTo>
                  <a:lnTo>
                    <a:pt x="0" y="39128"/>
                  </a:lnTo>
                  <a:lnTo>
                    <a:pt x="0" y="269201"/>
                  </a:lnTo>
                  <a:lnTo>
                    <a:pt x="0" y="275183"/>
                  </a:lnTo>
                  <a:lnTo>
                    <a:pt x="22324" y="308597"/>
                  </a:lnTo>
                  <a:lnTo>
                    <a:pt x="39136" y="314325"/>
                  </a:lnTo>
                  <a:lnTo>
                    <a:pt x="275188" y="314325"/>
                  </a:lnTo>
                  <a:lnTo>
                    <a:pt x="308599" y="291998"/>
                  </a:lnTo>
                  <a:lnTo>
                    <a:pt x="314325" y="275183"/>
                  </a:lnTo>
                  <a:lnTo>
                    <a:pt x="314325" y="39128"/>
                  </a:lnTo>
                  <a:lnTo>
                    <a:pt x="292000" y="5715"/>
                  </a:lnTo>
                  <a:lnTo>
                    <a:pt x="280943" y="1143"/>
                  </a:lnTo>
                  <a:lnTo>
                    <a:pt x="275188" y="0"/>
                  </a:lnTo>
                  <a:close/>
                </a:path>
              </a:pathLst>
            </a:custGeom>
            <a:solidFill>
              <a:srgbClr val="F9D2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6262" y="2719387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0" y="269201"/>
                  </a:moveTo>
                  <a:lnTo>
                    <a:pt x="0" y="45110"/>
                  </a:lnTo>
                  <a:lnTo>
                    <a:pt x="0" y="39128"/>
                  </a:lnTo>
                  <a:lnTo>
                    <a:pt x="1145" y="33375"/>
                  </a:lnTo>
                  <a:lnTo>
                    <a:pt x="27851" y="3429"/>
                  </a:lnTo>
                  <a:lnTo>
                    <a:pt x="39136" y="0"/>
                  </a:lnTo>
                  <a:lnTo>
                    <a:pt x="45119" y="0"/>
                  </a:lnTo>
                  <a:lnTo>
                    <a:pt x="269205" y="0"/>
                  </a:lnTo>
                  <a:lnTo>
                    <a:pt x="275188" y="0"/>
                  </a:lnTo>
                  <a:lnTo>
                    <a:pt x="280943" y="1143"/>
                  </a:lnTo>
                  <a:lnTo>
                    <a:pt x="310892" y="27851"/>
                  </a:lnTo>
                  <a:lnTo>
                    <a:pt x="314325" y="39128"/>
                  </a:lnTo>
                  <a:lnTo>
                    <a:pt x="314325" y="45110"/>
                  </a:lnTo>
                  <a:lnTo>
                    <a:pt x="314325" y="269201"/>
                  </a:lnTo>
                  <a:lnTo>
                    <a:pt x="314325" y="275183"/>
                  </a:lnTo>
                  <a:lnTo>
                    <a:pt x="313179" y="280949"/>
                  </a:lnTo>
                  <a:lnTo>
                    <a:pt x="310892" y="286473"/>
                  </a:lnTo>
                  <a:lnTo>
                    <a:pt x="308599" y="291998"/>
                  </a:lnTo>
                  <a:lnTo>
                    <a:pt x="305341" y="296875"/>
                  </a:lnTo>
                  <a:lnTo>
                    <a:pt x="301109" y="301104"/>
                  </a:lnTo>
                  <a:lnTo>
                    <a:pt x="296877" y="305346"/>
                  </a:lnTo>
                  <a:lnTo>
                    <a:pt x="292000" y="308597"/>
                  </a:lnTo>
                  <a:lnTo>
                    <a:pt x="286473" y="310883"/>
                  </a:lnTo>
                  <a:lnTo>
                    <a:pt x="280943" y="313182"/>
                  </a:lnTo>
                  <a:lnTo>
                    <a:pt x="275188" y="314325"/>
                  </a:lnTo>
                  <a:lnTo>
                    <a:pt x="269205" y="314325"/>
                  </a:lnTo>
                  <a:lnTo>
                    <a:pt x="45119" y="314325"/>
                  </a:lnTo>
                  <a:lnTo>
                    <a:pt x="39136" y="314325"/>
                  </a:lnTo>
                  <a:lnTo>
                    <a:pt x="33381" y="313182"/>
                  </a:lnTo>
                  <a:lnTo>
                    <a:pt x="27851" y="310883"/>
                  </a:lnTo>
                  <a:lnTo>
                    <a:pt x="22324" y="308597"/>
                  </a:lnTo>
                  <a:lnTo>
                    <a:pt x="17447" y="305346"/>
                  </a:lnTo>
                  <a:lnTo>
                    <a:pt x="13215" y="301104"/>
                  </a:lnTo>
                  <a:lnTo>
                    <a:pt x="8983" y="296875"/>
                  </a:lnTo>
                  <a:lnTo>
                    <a:pt x="5725" y="291998"/>
                  </a:lnTo>
                  <a:lnTo>
                    <a:pt x="3432" y="286473"/>
                  </a:lnTo>
                  <a:lnTo>
                    <a:pt x="1145" y="280949"/>
                  </a:lnTo>
                  <a:lnTo>
                    <a:pt x="0" y="275183"/>
                  </a:lnTo>
                  <a:lnTo>
                    <a:pt x="0" y="269201"/>
                  </a:lnTo>
                  <a:close/>
                </a:path>
              </a:pathLst>
            </a:custGeom>
            <a:ln w="9525">
              <a:solidFill>
                <a:srgbClr val="DFB7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69677" y="2707779"/>
            <a:ext cx="12128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spc="-550" dirty="0">
                <a:solidFill>
                  <a:srgbClr val="3B3434"/>
                </a:solidFill>
                <a:latin typeface="Verdana"/>
                <a:cs typeface="Verdana"/>
              </a:rPr>
              <a:t>1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0316" y="2733550"/>
            <a:ext cx="2757805" cy="10134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spc="-160" dirty="0">
                <a:solidFill>
                  <a:srgbClr val="3B3434"/>
                </a:solidFill>
                <a:latin typeface="Verdana"/>
                <a:cs typeface="Verdana"/>
              </a:rPr>
              <a:t>AI</a:t>
            </a:r>
            <a:r>
              <a:rPr sz="1450" b="1" spc="-1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450" b="1" spc="-55" dirty="0">
                <a:solidFill>
                  <a:srgbClr val="3B3434"/>
                </a:solidFill>
                <a:latin typeface="Verdana"/>
                <a:cs typeface="Verdana"/>
              </a:rPr>
              <a:t>is</a:t>
            </a:r>
            <a:r>
              <a:rPr sz="1450" b="1" spc="-1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450" b="1" spc="-10" dirty="0">
                <a:solidFill>
                  <a:srgbClr val="3B3434"/>
                </a:solidFill>
                <a:latin typeface="Verdana"/>
                <a:cs typeface="Verdana"/>
              </a:rPr>
              <a:t>Different</a:t>
            </a:r>
            <a:endParaRPr sz="1450">
              <a:latin typeface="Verdana"/>
              <a:cs typeface="Verdana"/>
            </a:endParaRPr>
          </a:p>
          <a:p>
            <a:pPr marL="12700" marR="5080">
              <a:lnSpc>
                <a:spcPct val="136400"/>
              </a:lnSpc>
              <a:spcBef>
                <a:spcPts val="605"/>
              </a:spcBef>
            </a:pP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AI's</a:t>
            </a:r>
            <a:r>
              <a:rPr sz="1100" spc="-9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"black</a:t>
            </a:r>
            <a:r>
              <a:rPr sz="1100" spc="-9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box"</a:t>
            </a:r>
            <a:r>
              <a:rPr sz="1100" spc="-9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nature</a:t>
            </a:r>
            <a:r>
              <a:rPr sz="1100" spc="-9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100" spc="-9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continuous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evolution create</a:t>
            </a:r>
            <a:r>
              <a:rPr sz="1100" spc="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unique</a:t>
            </a:r>
            <a:r>
              <a:rPr sz="1100" spc="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testing challenges.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57650" y="2714624"/>
            <a:ext cx="323850" cy="323850"/>
            <a:chOff x="4057650" y="2714624"/>
            <a:chExt cx="323850" cy="323850"/>
          </a:xfrm>
        </p:grpSpPr>
        <p:sp>
          <p:nvSpPr>
            <p:cNvPr id="9" name="object 9"/>
            <p:cNvSpPr/>
            <p:nvPr/>
          </p:nvSpPr>
          <p:spPr>
            <a:xfrm>
              <a:off x="4062412" y="2719387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275183" y="0"/>
                  </a:moveTo>
                  <a:lnTo>
                    <a:pt x="39141" y="0"/>
                  </a:lnTo>
                  <a:lnTo>
                    <a:pt x="33375" y="1143"/>
                  </a:lnTo>
                  <a:lnTo>
                    <a:pt x="1143" y="33375"/>
                  </a:lnTo>
                  <a:lnTo>
                    <a:pt x="0" y="39128"/>
                  </a:lnTo>
                  <a:lnTo>
                    <a:pt x="0" y="269201"/>
                  </a:lnTo>
                  <a:lnTo>
                    <a:pt x="0" y="275183"/>
                  </a:lnTo>
                  <a:lnTo>
                    <a:pt x="1143" y="280949"/>
                  </a:lnTo>
                  <a:lnTo>
                    <a:pt x="5727" y="291998"/>
                  </a:lnTo>
                  <a:lnTo>
                    <a:pt x="8978" y="296875"/>
                  </a:lnTo>
                  <a:lnTo>
                    <a:pt x="13220" y="301104"/>
                  </a:lnTo>
                  <a:lnTo>
                    <a:pt x="17437" y="305346"/>
                  </a:lnTo>
                  <a:lnTo>
                    <a:pt x="22326" y="308597"/>
                  </a:lnTo>
                  <a:lnTo>
                    <a:pt x="33375" y="313182"/>
                  </a:lnTo>
                  <a:lnTo>
                    <a:pt x="39141" y="314325"/>
                  </a:lnTo>
                  <a:lnTo>
                    <a:pt x="275183" y="314325"/>
                  </a:lnTo>
                  <a:lnTo>
                    <a:pt x="308597" y="291998"/>
                  </a:lnTo>
                  <a:lnTo>
                    <a:pt x="314325" y="275183"/>
                  </a:lnTo>
                  <a:lnTo>
                    <a:pt x="314325" y="39128"/>
                  </a:lnTo>
                  <a:lnTo>
                    <a:pt x="291998" y="5715"/>
                  </a:lnTo>
                  <a:lnTo>
                    <a:pt x="280936" y="1143"/>
                  </a:lnTo>
                  <a:lnTo>
                    <a:pt x="275183" y="0"/>
                  </a:lnTo>
                  <a:close/>
                </a:path>
              </a:pathLst>
            </a:custGeom>
            <a:solidFill>
              <a:srgbClr val="F9D2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62412" y="2719387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0" y="269201"/>
                  </a:moveTo>
                  <a:lnTo>
                    <a:pt x="0" y="45110"/>
                  </a:lnTo>
                  <a:lnTo>
                    <a:pt x="0" y="39128"/>
                  </a:lnTo>
                  <a:lnTo>
                    <a:pt x="1143" y="33375"/>
                  </a:lnTo>
                  <a:lnTo>
                    <a:pt x="3429" y="27851"/>
                  </a:lnTo>
                  <a:lnTo>
                    <a:pt x="5727" y="22326"/>
                  </a:lnTo>
                  <a:lnTo>
                    <a:pt x="8978" y="17449"/>
                  </a:lnTo>
                  <a:lnTo>
                    <a:pt x="13220" y="13208"/>
                  </a:lnTo>
                  <a:lnTo>
                    <a:pt x="17437" y="8978"/>
                  </a:lnTo>
                  <a:lnTo>
                    <a:pt x="22326" y="5715"/>
                  </a:lnTo>
                  <a:lnTo>
                    <a:pt x="27851" y="3429"/>
                  </a:lnTo>
                  <a:lnTo>
                    <a:pt x="33375" y="1143"/>
                  </a:lnTo>
                  <a:lnTo>
                    <a:pt x="39141" y="0"/>
                  </a:lnTo>
                  <a:lnTo>
                    <a:pt x="45123" y="0"/>
                  </a:lnTo>
                  <a:lnTo>
                    <a:pt x="269201" y="0"/>
                  </a:lnTo>
                  <a:lnTo>
                    <a:pt x="275183" y="0"/>
                  </a:lnTo>
                  <a:lnTo>
                    <a:pt x="280936" y="1143"/>
                  </a:lnTo>
                  <a:lnTo>
                    <a:pt x="286473" y="3429"/>
                  </a:lnTo>
                  <a:lnTo>
                    <a:pt x="291998" y="5715"/>
                  </a:lnTo>
                  <a:lnTo>
                    <a:pt x="296875" y="8978"/>
                  </a:lnTo>
                  <a:lnTo>
                    <a:pt x="301104" y="13208"/>
                  </a:lnTo>
                  <a:lnTo>
                    <a:pt x="305346" y="17449"/>
                  </a:lnTo>
                  <a:lnTo>
                    <a:pt x="308597" y="22326"/>
                  </a:lnTo>
                  <a:lnTo>
                    <a:pt x="310896" y="27851"/>
                  </a:lnTo>
                  <a:lnTo>
                    <a:pt x="313182" y="33375"/>
                  </a:lnTo>
                  <a:lnTo>
                    <a:pt x="314325" y="39128"/>
                  </a:lnTo>
                  <a:lnTo>
                    <a:pt x="314325" y="45110"/>
                  </a:lnTo>
                  <a:lnTo>
                    <a:pt x="314325" y="269201"/>
                  </a:lnTo>
                  <a:lnTo>
                    <a:pt x="314325" y="275183"/>
                  </a:lnTo>
                  <a:lnTo>
                    <a:pt x="313182" y="280949"/>
                  </a:lnTo>
                  <a:lnTo>
                    <a:pt x="310896" y="286473"/>
                  </a:lnTo>
                  <a:lnTo>
                    <a:pt x="308597" y="291998"/>
                  </a:lnTo>
                  <a:lnTo>
                    <a:pt x="305346" y="296875"/>
                  </a:lnTo>
                  <a:lnTo>
                    <a:pt x="301104" y="301104"/>
                  </a:lnTo>
                  <a:lnTo>
                    <a:pt x="296875" y="305346"/>
                  </a:lnTo>
                  <a:lnTo>
                    <a:pt x="291998" y="308597"/>
                  </a:lnTo>
                  <a:lnTo>
                    <a:pt x="286473" y="310883"/>
                  </a:lnTo>
                  <a:lnTo>
                    <a:pt x="280936" y="313182"/>
                  </a:lnTo>
                  <a:lnTo>
                    <a:pt x="275183" y="314325"/>
                  </a:lnTo>
                  <a:lnTo>
                    <a:pt x="269201" y="314325"/>
                  </a:lnTo>
                  <a:lnTo>
                    <a:pt x="45123" y="314325"/>
                  </a:lnTo>
                  <a:lnTo>
                    <a:pt x="39141" y="314325"/>
                  </a:lnTo>
                  <a:lnTo>
                    <a:pt x="33375" y="313182"/>
                  </a:lnTo>
                  <a:lnTo>
                    <a:pt x="27851" y="310883"/>
                  </a:lnTo>
                  <a:lnTo>
                    <a:pt x="22326" y="308597"/>
                  </a:lnTo>
                  <a:lnTo>
                    <a:pt x="17437" y="305346"/>
                  </a:lnTo>
                  <a:lnTo>
                    <a:pt x="13220" y="301104"/>
                  </a:lnTo>
                  <a:lnTo>
                    <a:pt x="8978" y="296875"/>
                  </a:lnTo>
                  <a:lnTo>
                    <a:pt x="5727" y="291998"/>
                  </a:lnTo>
                  <a:lnTo>
                    <a:pt x="3429" y="286473"/>
                  </a:lnTo>
                  <a:lnTo>
                    <a:pt x="1143" y="280949"/>
                  </a:lnTo>
                  <a:lnTo>
                    <a:pt x="0" y="275183"/>
                  </a:lnTo>
                  <a:lnTo>
                    <a:pt x="0" y="269201"/>
                  </a:lnTo>
                  <a:close/>
                </a:path>
              </a:pathLst>
            </a:custGeom>
            <a:ln w="9525">
              <a:solidFill>
                <a:srgbClr val="DFB7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136326" y="2707779"/>
            <a:ext cx="16700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spc="-85" dirty="0">
                <a:solidFill>
                  <a:srgbClr val="3B3434"/>
                </a:solidFill>
                <a:latin typeface="Verdana"/>
                <a:cs typeface="Verdana"/>
              </a:rPr>
              <a:t>2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09587" y="2733550"/>
            <a:ext cx="2843530" cy="12420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spc="-50" dirty="0">
                <a:solidFill>
                  <a:srgbClr val="3B3434"/>
                </a:solidFill>
                <a:latin typeface="Verdana"/>
                <a:cs typeface="Verdana"/>
              </a:rPr>
              <a:t>New</a:t>
            </a:r>
            <a:r>
              <a:rPr sz="1450" b="1" spc="-1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450" b="1" spc="-80" dirty="0">
                <a:solidFill>
                  <a:srgbClr val="3B3434"/>
                </a:solidFill>
                <a:latin typeface="Verdana"/>
                <a:cs typeface="Verdana"/>
              </a:rPr>
              <a:t>Paradigms</a:t>
            </a:r>
            <a:r>
              <a:rPr sz="1450" b="1" spc="-1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450" b="1" spc="-10" dirty="0">
                <a:solidFill>
                  <a:srgbClr val="3B3434"/>
                </a:solidFill>
                <a:latin typeface="Verdana"/>
                <a:cs typeface="Verdana"/>
              </a:rPr>
              <a:t>Needed</a:t>
            </a:r>
            <a:endParaRPr sz="1450">
              <a:latin typeface="Verdana"/>
              <a:cs typeface="Verdana"/>
            </a:endParaRPr>
          </a:p>
          <a:p>
            <a:pPr marL="12700" marR="5080">
              <a:lnSpc>
                <a:spcPct val="136400"/>
              </a:lnSpc>
              <a:spcBef>
                <a:spcPts val="605"/>
              </a:spcBef>
            </a:pP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Traditional</a:t>
            </a:r>
            <a:r>
              <a:rPr sz="1100" spc="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testing</a:t>
            </a:r>
            <a:r>
              <a:rPr sz="1100" spc="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methods</a:t>
            </a:r>
            <a:r>
              <a:rPr sz="1100" spc="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are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insufficient</a:t>
            </a:r>
            <a:r>
              <a:rPr sz="1100" spc="9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for</a:t>
            </a:r>
            <a:r>
              <a:rPr sz="1100" spc="9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non-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deterministic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outcomes,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explainability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gaps,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data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biases.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553325" y="2714624"/>
            <a:ext cx="314325" cy="323850"/>
            <a:chOff x="7553325" y="2714624"/>
            <a:chExt cx="314325" cy="323850"/>
          </a:xfrm>
        </p:grpSpPr>
        <p:sp>
          <p:nvSpPr>
            <p:cNvPr id="14" name="object 14"/>
            <p:cNvSpPr/>
            <p:nvPr/>
          </p:nvSpPr>
          <p:spPr>
            <a:xfrm>
              <a:off x="7558087" y="2719387"/>
              <a:ext cx="304800" cy="314325"/>
            </a:xfrm>
            <a:custGeom>
              <a:avLst/>
              <a:gdLst/>
              <a:ahLst/>
              <a:cxnLst/>
              <a:rect l="l" t="t" r="r" b="b"/>
              <a:pathLst>
                <a:path w="304800" h="314325">
                  <a:moveTo>
                    <a:pt x="265658" y="0"/>
                  </a:moveTo>
                  <a:lnTo>
                    <a:pt x="39141" y="0"/>
                  </a:lnTo>
                  <a:lnTo>
                    <a:pt x="33388" y="1143"/>
                  </a:lnTo>
                  <a:lnTo>
                    <a:pt x="1143" y="33375"/>
                  </a:lnTo>
                  <a:lnTo>
                    <a:pt x="0" y="39128"/>
                  </a:lnTo>
                  <a:lnTo>
                    <a:pt x="0" y="269201"/>
                  </a:lnTo>
                  <a:lnTo>
                    <a:pt x="0" y="275183"/>
                  </a:lnTo>
                  <a:lnTo>
                    <a:pt x="1143" y="280949"/>
                  </a:lnTo>
                  <a:lnTo>
                    <a:pt x="5727" y="291998"/>
                  </a:lnTo>
                  <a:lnTo>
                    <a:pt x="8978" y="296875"/>
                  </a:lnTo>
                  <a:lnTo>
                    <a:pt x="13220" y="301104"/>
                  </a:lnTo>
                  <a:lnTo>
                    <a:pt x="17437" y="305346"/>
                  </a:lnTo>
                  <a:lnTo>
                    <a:pt x="22326" y="308597"/>
                  </a:lnTo>
                  <a:lnTo>
                    <a:pt x="33388" y="313182"/>
                  </a:lnTo>
                  <a:lnTo>
                    <a:pt x="39141" y="314325"/>
                  </a:lnTo>
                  <a:lnTo>
                    <a:pt x="265658" y="314325"/>
                  </a:lnTo>
                  <a:lnTo>
                    <a:pt x="299072" y="291998"/>
                  </a:lnTo>
                  <a:lnTo>
                    <a:pt x="304800" y="275183"/>
                  </a:lnTo>
                  <a:lnTo>
                    <a:pt x="304800" y="39128"/>
                  </a:lnTo>
                  <a:lnTo>
                    <a:pt x="282473" y="5715"/>
                  </a:lnTo>
                  <a:lnTo>
                    <a:pt x="271411" y="1143"/>
                  </a:lnTo>
                  <a:lnTo>
                    <a:pt x="265658" y="0"/>
                  </a:lnTo>
                  <a:close/>
                </a:path>
              </a:pathLst>
            </a:custGeom>
            <a:solidFill>
              <a:srgbClr val="F9D2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58087" y="2719387"/>
              <a:ext cx="304800" cy="314325"/>
            </a:xfrm>
            <a:custGeom>
              <a:avLst/>
              <a:gdLst/>
              <a:ahLst/>
              <a:cxnLst/>
              <a:rect l="l" t="t" r="r" b="b"/>
              <a:pathLst>
                <a:path w="304800" h="314325">
                  <a:moveTo>
                    <a:pt x="0" y="269201"/>
                  </a:moveTo>
                  <a:lnTo>
                    <a:pt x="0" y="45110"/>
                  </a:lnTo>
                  <a:lnTo>
                    <a:pt x="0" y="39128"/>
                  </a:lnTo>
                  <a:lnTo>
                    <a:pt x="1143" y="33375"/>
                  </a:lnTo>
                  <a:lnTo>
                    <a:pt x="3429" y="27851"/>
                  </a:lnTo>
                  <a:lnTo>
                    <a:pt x="5727" y="22326"/>
                  </a:lnTo>
                  <a:lnTo>
                    <a:pt x="8978" y="17449"/>
                  </a:lnTo>
                  <a:lnTo>
                    <a:pt x="13220" y="13208"/>
                  </a:lnTo>
                  <a:lnTo>
                    <a:pt x="17437" y="8978"/>
                  </a:lnTo>
                  <a:lnTo>
                    <a:pt x="22326" y="5715"/>
                  </a:lnTo>
                  <a:lnTo>
                    <a:pt x="27851" y="3429"/>
                  </a:lnTo>
                  <a:lnTo>
                    <a:pt x="33388" y="1143"/>
                  </a:lnTo>
                  <a:lnTo>
                    <a:pt x="39141" y="0"/>
                  </a:lnTo>
                  <a:lnTo>
                    <a:pt x="45123" y="0"/>
                  </a:lnTo>
                  <a:lnTo>
                    <a:pt x="259676" y="0"/>
                  </a:lnTo>
                  <a:lnTo>
                    <a:pt x="265658" y="0"/>
                  </a:lnTo>
                  <a:lnTo>
                    <a:pt x="271411" y="1143"/>
                  </a:lnTo>
                  <a:lnTo>
                    <a:pt x="301358" y="27851"/>
                  </a:lnTo>
                  <a:lnTo>
                    <a:pt x="303657" y="33375"/>
                  </a:lnTo>
                  <a:lnTo>
                    <a:pt x="304800" y="39128"/>
                  </a:lnTo>
                  <a:lnTo>
                    <a:pt x="304800" y="45110"/>
                  </a:lnTo>
                  <a:lnTo>
                    <a:pt x="304800" y="269201"/>
                  </a:lnTo>
                  <a:lnTo>
                    <a:pt x="304800" y="275183"/>
                  </a:lnTo>
                  <a:lnTo>
                    <a:pt x="303657" y="280949"/>
                  </a:lnTo>
                  <a:lnTo>
                    <a:pt x="301358" y="286473"/>
                  </a:lnTo>
                  <a:lnTo>
                    <a:pt x="299072" y="291998"/>
                  </a:lnTo>
                  <a:lnTo>
                    <a:pt x="295821" y="296875"/>
                  </a:lnTo>
                  <a:lnTo>
                    <a:pt x="291579" y="301104"/>
                  </a:lnTo>
                  <a:lnTo>
                    <a:pt x="287350" y="305346"/>
                  </a:lnTo>
                  <a:lnTo>
                    <a:pt x="282473" y="308597"/>
                  </a:lnTo>
                  <a:lnTo>
                    <a:pt x="276948" y="310883"/>
                  </a:lnTo>
                  <a:lnTo>
                    <a:pt x="271411" y="313182"/>
                  </a:lnTo>
                  <a:lnTo>
                    <a:pt x="265658" y="314325"/>
                  </a:lnTo>
                  <a:lnTo>
                    <a:pt x="259676" y="314325"/>
                  </a:lnTo>
                  <a:lnTo>
                    <a:pt x="45123" y="314325"/>
                  </a:lnTo>
                  <a:lnTo>
                    <a:pt x="39141" y="314325"/>
                  </a:lnTo>
                  <a:lnTo>
                    <a:pt x="33388" y="313182"/>
                  </a:lnTo>
                  <a:lnTo>
                    <a:pt x="27851" y="310883"/>
                  </a:lnTo>
                  <a:lnTo>
                    <a:pt x="22326" y="308597"/>
                  </a:lnTo>
                  <a:lnTo>
                    <a:pt x="17437" y="305346"/>
                  </a:lnTo>
                  <a:lnTo>
                    <a:pt x="13220" y="301104"/>
                  </a:lnTo>
                  <a:lnTo>
                    <a:pt x="8978" y="296875"/>
                  </a:lnTo>
                  <a:lnTo>
                    <a:pt x="5727" y="291998"/>
                  </a:lnTo>
                  <a:lnTo>
                    <a:pt x="3429" y="286473"/>
                  </a:lnTo>
                  <a:lnTo>
                    <a:pt x="1143" y="280949"/>
                  </a:lnTo>
                  <a:lnTo>
                    <a:pt x="0" y="275183"/>
                  </a:lnTo>
                  <a:lnTo>
                    <a:pt x="0" y="269201"/>
                  </a:lnTo>
                  <a:close/>
                </a:path>
              </a:pathLst>
            </a:custGeom>
            <a:ln w="9525">
              <a:solidFill>
                <a:srgbClr val="DFB7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625905" y="2707779"/>
            <a:ext cx="166370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spc="-90" dirty="0">
                <a:solidFill>
                  <a:srgbClr val="3B3434"/>
                </a:solidFill>
                <a:latin typeface="Verdana"/>
                <a:cs typeface="Verdana"/>
              </a:rPr>
              <a:t>3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99017" y="2733550"/>
            <a:ext cx="2644775" cy="10134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spc="-50" dirty="0">
                <a:solidFill>
                  <a:srgbClr val="3B3434"/>
                </a:solidFill>
                <a:latin typeface="Verdana"/>
                <a:cs typeface="Verdana"/>
              </a:rPr>
              <a:t>Continuous</a:t>
            </a:r>
            <a:r>
              <a:rPr sz="1450" b="1" spc="-8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450" b="1" spc="-10" dirty="0">
                <a:solidFill>
                  <a:srgbClr val="3B3434"/>
                </a:solidFill>
                <a:latin typeface="Verdana"/>
                <a:cs typeface="Verdana"/>
              </a:rPr>
              <a:t>Monitoring</a:t>
            </a:r>
            <a:endParaRPr sz="1450">
              <a:latin typeface="Verdana"/>
              <a:cs typeface="Verdana"/>
            </a:endParaRPr>
          </a:p>
          <a:p>
            <a:pPr marL="12700" marR="5080">
              <a:lnSpc>
                <a:spcPct val="136400"/>
              </a:lnSpc>
              <a:spcBef>
                <a:spcPts val="605"/>
              </a:spcBef>
            </a:pPr>
            <a:r>
              <a:rPr sz="1100" spc="45" dirty="0">
                <a:solidFill>
                  <a:srgbClr val="3B3434"/>
                </a:solidFill>
                <a:latin typeface="Verdana"/>
                <a:cs typeface="Verdana"/>
              </a:rPr>
              <a:t>Ongoing</a:t>
            </a:r>
            <a:r>
              <a:rPr sz="1100" spc="-5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testing</a:t>
            </a:r>
            <a:r>
              <a:rPr sz="1100" spc="-5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is</a:t>
            </a:r>
            <a:r>
              <a:rPr sz="1100" spc="-5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crucial</a:t>
            </a:r>
            <a:r>
              <a:rPr sz="1100" spc="-5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sz="1100" spc="-5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combat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model</a:t>
            </a:r>
            <a:r>
              <a:rPr sz="1100" spc="1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drift</a:t>
            </a:r>
            <a:r>
              <a:rPr sz="1100" spc="1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100" spc="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ensure</a:t>
            </a:r>
            <a:r>
              <a:rPr sz="1100" spc="1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long-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term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reliability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fairness.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7312" y="4159633"/>
            <a:ext cx="100393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Addressing</a:t>
            </a:r>
            <a:r>
              <a:rPr sz="1100" spc="-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these</a:t>
            </a:r>
            <a:r>
              <a:rPr sz="1100" spc="-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challenges</a:t>
            </a:r>
            <a:r>
              <a:rPr sz="1100" spc="-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requires innovative</a:t>
            </a:r>
            <a:r>
              <a:rPr sz="1100" spc="-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approaches</a:t>
            </a:r>
            <a:r>
              <a:rPr sz="1100" spc="-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AI</a:t>
            </a:r>
            <a:r>
              <a:rPr sz="1100" spc="-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testing,</a:t>
            </a:r>
            <a:r>
              <a:rPr sz="1100" spc="-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focusing on</a:t>
            </a:r>
            <a:r>
              <a:rPr sz="1100" spc="-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adaptability,</a:t>
            </a:r>
            <a:r>
              <a:rPr sz="1100" spc="-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transparency,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 and</a:t>
            </a:r>
            <a:r>
              <a:rPr sz="1100" spc="-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continuous</a:t>
            </a:r>
            <a:r>
              <a:rPr sz="1100" spc="-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validation.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19" name="object 19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47D091C-39CF-4B9C-E570-FEF27E308857}"/>
              </a:ext>
            </a:extLst>
          </p:cNvPr>
          <p:cNvSpPr/>
          <p:nvPr/>
        </p:nvSpPr>
        <p:spPr>
          <a:xfrm flipV="1">
            <a:off x="7353117" y="5098356"/>
            <a:ext cx="4089400" cy="1242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3750" y="253"/>
            <a:ext cx="4286250" cy="6438900"/>
            <a:chOff x="7143750" y="253"/>
            <a:chExt cx="4286250" cy="6438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253"/>
              <a:ext cx="4286250" cy="6438645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7311" y="1412436"/>
            <a:ext cx="5967730" cy="237109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450" spc="-85" dirty="0"/>
              <a:t>The</a:t>
            </a:r>
            <a:r>
              <a:rPr sz="1450" spc="-160" dirty="0"/>
              <a:t> </a:t>
            </a:r>
            <a:r>
              <a:rPr sz="1450" spc="-20" dirty="0"/>
              <a:t>Core</a:t>
            </a:r>
            <a:r>
              <a:rPr sz="1450" spc="-155" dirty="0"/>
              <a:t> </a:t>
            </a:r>
            <a:r>
              <a:rPr sz="1450" spc="-10" dirty="0"/>
              <a:t>Problem</a:t>
            </a:r>
            <a:endParaRPr sz="1450"/>
          </a:p>
          <a:p>
            <a:pPr marL="12700" marR="5080">
              <a:lnSpc>
                <a:spcPct val="104900"/>
              </a:lnSpc>
              <a:spcBef>
                <a:spcPts val="975"/>
              </a:spcBef>
            </a:pPr>
            <a:r>
              <a:rPr sz="4050" spc="-245" dirty="0"/>
              <a:t>The</a:t>
            </a:r>
            <a:r>
              <a:rPr sz="4050" spc="-480" dirty="0"/>
              <a:t> </a:t>
            </a:r>
            <a:r>
              <a:rPr sz="4050" spc="-240" dirty="0"/>
              <a:t>"Black</a:t>
            </a:r>
            <a:r>
              <a:rPr sz="4050" spc="-475" dirty="0"/>
              <a:t> </a:t>
            </a:r>
            <a:r>
              <a:rPr sz="4050" spc="-345" dirty="0"/>
              <a:t>Box" </a:t>
            </a:r>
            <a:r>
              <a:rPr sz="4050" spc="-195" dirty="0"/>
              <a:t>Nature</a:t>
            </a:r>
            <a:r>
              <a:rPr sz="4050" spc="-480" dirty="0"/>
              <a:t> </a:t>
            </a:r>
            <a:r>
              <a:rPr sz="4050" spc="135" dirty="0"/>
              <a:t>T</a:t>
            </a:r>
            <a:r>
              <a:rPr sz="4050" spc="-480" dirty="0"/>
              <a:t> </a:t>
            </a:r>
            <a:r>
              <a:rPr sz="4050" spc="-10" dirty="0"/>
              <a:t>Continuous </a:t>
            </a:r>
            <a:r>
              <a:rPr sz="4050" spc="-195" dirty="0"/>
              <a:t>Evolution</a:t>
            </a:r>
            <a:r>
              <a:rPr sz="4050" spc="-470" dirty="0"/>
              <a:t> </a:t>
            </a:r>
            <a:r>
              <a:rPr sz="4050" spc="-110" dirty="0"/>
              <a:t>of</a:t>
            </a:r>
            <a:r>
              <a:rPr sz="4050" spc="-470" dirty="0"/>
              <a:t> </a:t>
            </a:r>
            <a:r>
              <a:rPr sz="4050" spc="-445" dirty="0"/>
              <a:t>AI</a:t>
            </a:r>
            <a:r>
              <a:rPr sz="4050" spc="-470" dirty="0"/>
              <a:t> </a:t>
            </a:r>
            <a:r>
              <a:rPr sz="4050" spc="-50" dirty="0"/>
              <a:t>Models</a:t>
            </a:r>
            <a:endParaRPr sz="4050"/>
          </a:p>
        </p:txBody>
      </p:sp>
      <p:sp>
        <p:nvSpPr>
          <p:cNvPr id="6" name="object 6"/>
          <p:cNvSpPr txBox="1"/>
          <p:nvPr/>
        </p:nvSpPr>
        <p:spPr>
          <a:xfrm>
            <a:off x="557311" y="3978198"/>
            <a:ext cx="588137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95"/>
              </a:spcBef>
            </a:pP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Unlike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traditional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software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with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defined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rules,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AI's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behavior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is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shaped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by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training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data</a:t>
            </a:r>
            <a:r>
              <a:rPr sz="1100" spc="-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100" spc="-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evolves</a:t>
            </a:r>
            <a:r>
              <a:rPr sz="1100" spc="-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dynamically.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This</a:t>
            </a:r>
            <a:r>
              <a:rPr sz="1100" spc="-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inherent</a:t>
            </a:r>
            <a:r>
              <a:rPr sz="1100" spc="-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complexity</a:t>
            </a:r>
            <a:r>
              <a:rPr sz="1100" spc="-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makes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it</a:t>
            </a:r>
            <a:r>
              <a:rPr sz="1100" spc="-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incredibly</a:t>
            </a:r>
            <a:r>
              <a:rPr sz="1100" spc="-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difficult </a:t>
            </a:r>
            <a:r>
              <a:rPr sz="1100" spc="50" dirty="0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sz="1100" spc="-7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ensure</a:t>
            </a:r>
            <a:r>
              <a:rPr sz="1100" spc="-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an</a:t>
            </a:r>
            <a:r>
              <a:rPr sz="1100" spc="-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AI</a:t>
            </a:r>
            <a:r>
              <a:rPr sz="1100" spc="-7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system</a:t>
            </a:r>
            <a:r>
              <a:rPr sz="1100" spc="-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is</a:t>
            </a:r>
            <a:r>
              <a:rPr sz="1100" spc="-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consistently</a:t>
            </a:r>
            <a:r>
              <a:rPr sz="1100" spc="-7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reliable,</a:t>
            </a:r>
            <a:r>
              <a:rPr sz="1100" spc="-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3B3434"/>
                </a:solidFill>
                <a:latin typeface="Verdana"/>
                <a:cs typeface="Verdana"/>
              </a:rPr>
              <a:t>fair,</a:t>
            </a:r>
            <a:r>
              <a:rPr sz="1100" spc="-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100" spc="-7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safe.</a:t>
            </a:r>
            <a:r>
              <a:rPr sz="1100" spc="-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We'll</a:t>
            </a:r>
            <a:r>
              <a:rPr sz="1100" spc="-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delve</a:t>
            </a:r>
            <a:r>
              <a:rPr sz="1100" spc="-7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into</a:t>
            </a:r>
            <a:r>
              <a:rPr sz="1100" spc="-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the </a:t>
            </a:r>
            <a:r>
              <a:rPr sz="1100" spc="45" dirty="0">
                <a:solidFill>
                  <a:srgbClr val="3B3434"/>
                </a:solidFill>
                <a:latin typeface="Verdana"/>
                <a:cs typeface="Verdana"/>
              </a:rPr>
              <a:t>specific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challenges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this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presents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for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testing.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189DC-329C-7F34-0DA7-2065A0A11F06}"/>
              </a:ext>
            </a:extLst>
          </p:cNvPr>
          <p:cNvSpPr/>
          <p:nvPr/>
        </p:nvSpPr>
        <p:spPr>
          <a:xfrm>
            <a:off x="8982364" y="5926073"/>
            <a:ext cx="2352384" cy="419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1858962"/>
            <a:ext cx="503999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0" dirty="0"/>
              <a:t>Unique</a:t>
            </a:r>
            <a:r>
              <a:rPr spc="-245" dirty="0"/>
              <a:t> </a:t>
            </a:r>
            <a:r>
              <a:rPr spc="-125" dirty="0"/>
              <a:t>Testing</a:t>
            </a:r>
            <a:r>
              <a:rPr spc="-245" dirty="0"/>
              <a:t> </a:t>
            </a:r>
            <a:r>
              <a:rPr spc="-95" dirty="0"/>
              <a:t>Challenges</a:t>
            </a:r>
            <a:r>
              <a:rPr spc="-245" dirty="0"/>
              <a:t> </a:t>
            </a:r>
            <a:r>
              <a:rPr spc="-105" dirty="0"/>
              <a:t>for</a:t>
            </a:r>
            <a:r>
              <a:rPr spc="-245" dirty="0"/>
              <a:t> </a:t>
            </a:r>
            <a:r>
              <a:rPr spc="-290" dirty="0"/>
              <a:t>AI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2450" y="2543174"/>
            <a:ext cx="3352800" cy="2009775"/>
            <a:chOff x="552450" y="2543174"/>
            <a:chExt cx="3352800" cy="2009775"/>
          </a:xfrm>
        </p:grpSpPr>
        <p:sp>
          <p:nvSpPr>
            <p:cNvPr id="4" name="object 4"/>
            <p:cNvSpPr/>
            <p:nvPr/>
          </p:nvSpPr>
          <p:spPr>
            <a:xfrm>
              <a:off x="572338" y="2543187"/>
              <a:ext cx="3333115" cy="2009775"/>
            </a:xfrm>
            <a:custGeom>
              <a:avLst/>
              <a:gdLst/>
              <a:ahLst/>
              <a:cxnLst/>
              <a:rect l="l" t="t" r="r" b="b"/>
              <a:pathLst>
                <a:path w="3333115" h="2009775">
                  <a:moveTo>
                    <a:pt x="3332899" y="49872"/>
                  </a:moveTo>
                  <a:lnTo>
                    <a:pt x="3332099" y="41148"/>
                  </a:lnTo>
                  <a:lnTo>
                    <a:pt x="3331997" y="39916"/>
                  </a:lnTo>
                  <a:lnTo>
                    <a:pt x="3329254" y="30721"/>
                  </a:lnTo>
                  <a:lnTo>
                    <a:pt x="3324695" y="22313"/>
                  </a:lnTo>
                  <a:lnTo>
                    <a:pt x="3318726" y="15125"/>
                  </a:lnTo>
                  <a:lnTo>
                    <a:pt x="3318294" y="14605"/>
                  </a:lnTo>
                  <a:lnTo>
                    <a:pt x="3310610" y="8204"/>
                  </a:lnTo>
                  <a:lnTo>
                    <a:pt x="3302177" y="3644"/>
                  </a:lnTo>
                  <a:lnTo>
                    <a:pt x="3292970" y="901"/>
                  </a:lnTo>
                  <a:lnTo>
                    <a:pt x="3283013" y="0"/>
                  </a:lnTo>
                  <a:lnTo>
                    <a:pt x="75349" y="0"/>
                  </a:lnTo>
                  <a:lnTo>
                    <a:pt x="33007" y="12827"/>
                  </a:lnTo>
                  <a:lnTo>
                    <a:pt x="4953" y="47040"/>
                  </a:lnTo>
                  <a:lnTo>
                    <a:pt x="0" y="65430"/>
                  </a:lnTo>
                  <a:lnTo>
                    <a:pt x="1092" y="61328"/>
                  </a:lnTo>
                  <a:lnTo>
                    <a:pt x="8826" y="47332"/>
                  </a:lnTo>
                  <a:lnTo>
                    <a:pt x="46189" y="23406"/>
                  </a:lnTo>
                  <a:lnTo>
                    <a:pt x="75349" y="19050"/>
                  </a:lnTo>
                  <a:lnTo>
                    <a:pt x="3291535" y="19050"/>
                  </a:lnTo>
                  <a:lnTo>
                    <a:pt x="3298799" y="22059"/>
                  </a:lnTo>
                  <a:lnTo>
                    <a:pt x="3305289" y="28562"/>
                  </a:lnTo>
                  <a:lnTo>
                    <a:pt x="3310839" y="34099"/>
                  </a:lnTo>
                  <a:lnTo>
                    <a:pt x="3313760" y="41148"/>
                  </a:lnTo>
                  <a:lnTo>
                    <a:pt x="3313760" y="1968627"/>
                  </a:lnTo>
                  <a:lnTo>
                    <a:pt x="3310839" y="1975675"/>
                  </a:lnTo>
                  <a:lnTo>
                    <a:pt x="3305302" y="1981212"/>
                  </a:lnTo>
                  <a:lnTo>
                    <a:pt x="3304819" y="1981695"/>
                  </a:lnTo>
                  <a:lnTo>
                    <a:pt x="3298799" y="1987715"/>
                  </a:lnTo>
                  <a:lnTo>
                    <a:pt x="3291535" y="1990725"/>
                  </a:lnTo>
                  <a:lnTo>
                    <a:pt x="75349" y="1990725"/>
                  </a:lnTo>
                  <a:lnTo>
                    <a:pt x="33274" y="1981212"/>
                  </a:lnTo>
                  <a:lnTo>
                    <a:pt x="1092" y="1948446"/>
                  </a:lnTo>
                  <a:lnTo>
                    <a:pt x="0" y="1944331"/>
                  </a:lnTo>
                  <a:lnTo>
                    <a:pt x="609" y="1948446"/>
                  </a:lnTo>
                  <a:lnTo>
                    <a:pt x="2413" y="1955647"/>
                  </a:lnTo>
                  <a:lnTo>
                    <a:pt x="4851" y="1962442"/>
                  </a:lnTo>
                  <a:lnTo>
                    <a:pt x="4953" y="1962734"/>
                  </a:lnTo>
                  <a:lnTo>
                    <a:pt x="33007" y="1996935"/>
                  </a:lnTo>
                  <a:lnTo>
                    <a:pt x="75349" y="2009775"/>
                  </a:lnTo>
                  <a:lnTo>
                    <a:pt x="3283013" y="2009775"/>
                  </a:lnTo>
                  <a:lnTo>
                    <a:pt x="3318294" y="1995170"/>
                  </a:lnTo>
                  <a:lnTo>
                    <a:pt x="3318738" y="1994649"/>
                  </a:lnTo>
                  <a:lnTo>
                    <a:pt x="3324682" y="1987473"/>
                  </a:lnTo>
                  <a:lnTo>
                    <a:pt x="3329254" y="1979028"/>
                  </a:lnTo>
                  <a:lnTo>
                    <a:pt x="3331997" y="1969833"/>
                  </a:lnTo>
                  <a:lnTo>
                    <a:pt x="3332899" y="1959889"/>
                  </a:lnTo>
                  <a:lnTo>
                    <a:pt x="3332899" y="49872"/>
                  </a:lnTo>
                  <a:close/>
                </a:path>
              </a:pathLst>
            </a:custGeom>
            <a:solidFill>
              <a:srgbClr val="DFB7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2450" y="2543174"/>
              <a:ext cx="76200" cy="2009775"/>
            </a:xfrm>
            <a:custGeom>
              <a:avLst/>
              <a:gdLst/>
              <a:ahLst/>
              <a:cxnLst/>
              <a:rect l="l" t="t" r="r" b="b"/>
              <a:pathLst>
                <a:path w="76200" h="2009775">
                  <a:moveTo>
                    <a:pt x="76200" y="0"/>
                  </a:moveTo>
                  <a:lnTo>
                    <a:pt x="43263" y="0"/>
                  </a:lnTo>
                  <a:lnTo>
                    <a:pt x="36904" y="1270"/>
                  </a:lnTo>
                  <a:lnTo>
                    <a:pt x="6329" y="24676"/>
                  </a:lnTo>
                  <a:lnTo>
                    <a:pt x="0" y="43268"/>
                  </a:lnTo>
                  <a:lnTo>
                    <a:pt x="0" y="1959889"/>
                  </a:lnTo>
                  <a:lnTo>
                    <a:pt x="0" y="1966506"/>
                  </a:lnTo>
                  <a:lnTo>
                    <a:pt x="19288" y="1999843"/>
                  </a:lnTo>
                  <a:lnTo>
                    <a:pt x="43263" y="2009775"/>
                  </a:lnTo>
                  <a:lnTo>
                    <a:pt x="76200" y="20097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A1B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75940" y="2676398"/>
            <a:ext cx="2975610" cy="16897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spc="-10" dirty="0">
                <a:solidFill>
                  <a:srgbClr val="3B3434"/>
                </a:solidFill>
                <a:latin typeface="Verdana"/>
                <a:cs typeface="Verdana"/>
              </a:rPr>
              <a:t>Non-</a:t>
            </a:r>
            <a:r>
              <a:rPr sz="1450" b="1" spc="-55" dirty="0">
                <a:solidFill>
                  <a:srgbClr val="3B3434"/>
                </a:solidFill>
                <a:latin typeface="Verdana"/>
                <a:cs typeface="Verdana"/>
              </a:rPr>
              <a:t>deterministic</a:t>
            </a:r>
            <a:r>
              <a:rPr sz="1450" b="1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450" b="1" spc="-10" dirty="0">
                <a:solidFill>
                  <a:srgbClr val="3B3434"/>
                </a:solidFill>
                <a:latin typeface="Verdana"/>
                <a:cs typeface="Verdana"/>
              </a:rPr>
              <a:t>Outcomes</a:t>
            </a:r>
            <a:endParaRPr sz="1450">
              <a:latin typeface="Verdana"/>
              <a:cs typeface="Verdana"/>
            </a:endParaRPr>
          </a:p>
          <a:p>
            <a:pPr marL="12700" marR="5080">
              <a:lnSpc>
                <a:spcPct val="135200"/>
              </a:lnSpc>
              <a:spcBef>
                <a:spcPts val="620"/>
              </a:spcBef>
            </a:pP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AI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systems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can</a:t>
            </a:r>
            <a:r>
              <a:rPr sz="1100" spc="-1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produce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different</a:t>
            </a:r>
            <a:r>
              <a:rPr sz="1100" spc="-1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outputs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for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same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input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under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varying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conditions,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such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as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after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retraining.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This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makes</a:t>
            </a:r>
            <a:r>
              <a:rPr sz="1100" spc="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creating</a:t>
            </a:r>
            <a:r>
              <a:rPr sz="1100" spc="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predictable</a:t>
            </a:r>
            <a:r>
              <a:rPr sz="1100" spc="5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and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repeatable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test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cases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nearly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impossible,</a:t>
            </a:r>
            <a:r>
              <a:rPr sz="1100" spc="500" dirty="0">
                <a:solidFill>
                  <a:srgbClr val="3B3434"/>
                </a:solidFill>
                <a:latin typeface="Verdana"/>
                <a:cs typeface="Verdana"/>
              </a:rPr>
              <a:t>  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100" spc="-5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stark</a:t>
            </a:r>
            <a:r>
              <a:rPr sz="1100" spc="-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contrast</a:t>
            </a:r>
            <a:r>
              <a:rPr sz="1100" spc="-5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sz="1100" spc="-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traditional</a:t>
            </a:r>
            <a:r>
              <a:rPr sz="1100" spc="-5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software.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29075" y="2543174"/>
            <a:ext cx="3352800" cy="2009775"/>
            <a:chOff x="4029075" y="2543174"/>
            <a:chExt cx="3352800" cy="2009775"/>
          </a:xfrm>
        </p:grpSpPr>
        <p:sp>
          <p:nvSpPr>
            <p:cNvPr id="8" name="object 8"/>
            <p:cNvSpPr/>
            <p:nvPr/>
          </p:nvSpPr>
          <p:spPr>
            <a:xfrm>
              <a:off x="4048963" y="2543187"/>
              <a:ext cx="3333115" cy="2009775"/>
            </a:xfrm>
            <a:custGeom>
              <a:avLst/>
              <a:gdLst/>
              <a:ahLst/>
              <a:cxnLst/>
              <a:rect l="l" t="t" r="r" b="b"/>
              <a:pathLst>
                <a:path w="3333115" h="2009775">
                  <a:moveTo>
                    <a:pt x="3332899" y="49872"/>
                  </a:moveTo>
                  <a:lnTo>
                    <a:pt x="3318726" y="15125"/>
                  </a:lnTo>
                  <a:lnTo>
                    <a:pt x="3318294" y="14605"/>
                  </a:lnTo>
                  <a:lnTo>
                    <a:pt x="3310610" y="8204"/>
                  </a:lnTo>
                  <a:lnTo>
                    <a:pt x="3302177" y="3644"/>
                  </a:lnTo>
                  <a:lnTo>
                    <a:pt x="3292970" y="901"/>
                  </a:lnTo>
                  <a:lnTo>
                    <a:pt x="3283013" y="0"/>
                  </a:lnTo>
                  <a:lnTo>
                    <a:pt x="75349" y="0"/>
                  </a:lnTo>
                  <a:lnTo>
                    <a:pt x="33007" y="12827"/>
                  </a:lnTo>
                  <a:lnTo>
                    <a:pt x="4953" y="47040"/>
                  </a:lnTo>
                  <a:lnTo>
                    <a:pt x="0" y="65430"/>
                  </a:lnTo>
                  <a:lnTo>
                    <a:pt x="1079" y="61328"/>
                  </a:lnTo>
                  <a:lnTo>
                    <a:pt x="8813" y="47332"/>
                  </a:lnTo>
                  <a:lnTo>
                    <a:pt x="46189" y="23406"/>
                  </a:lnTo>
                  <a:lnTo>
                    <a:pt x="75349" y="19050"/>
                  </a:lnTo>
                  <a:lnTo>
                    <a:pt x="3291535" y="19050"/>
                  </a:lnTo>
                  <a:lnTo>
                    <a:pt x="3298799" y="22059"/>
                  </a:lnTo>
                  <a:lnTo>
                    <a:pt x="3305289" y="28562"/>
                  </a:lnTo>
                  <a:lnTo>
                    <a:pt x="3310839" y="34099"/>
                  </a:lnTo>
                  <a:lnTo>
                    <a:pt x="3313760" y="41148"/>
                  </a:lnTo>
                  <a:lnTo>
                    <a:pt x="3313760" y="1968627"/>
                  </a:lnTo>
                  <a:lnTo>
                    <a:pt x="3310839" y="1975675"/>
                  </a:lnTo>
                  <a:lnTo>
                    <a:pt x="3305302" y="1981212"/>
                  </a:lnTo>
                  <a:lnTo>
                    <a:pt x="3304819" y="1981695"/>
                  </a:lnTo>
                  <a:lnTo>
                    <a:pt x="3298799" y="1987715"/>
                  </a:lnTo>
                  <a:lnTo>
                    <a:pt x="3291535" y="1990725"/>
                  </a:lnTo>
                  <a:lnTo>
                    <a:pt x="75349" y="1990725"/>
                  </a:lnTo>
                  <a:lnTo>
                    <a:pt x="33274" y="1981212"/>
                  </a:lnTo>
                  <a:lnTo>
                    <a:pt x="1079" y="1948446"/>
                  </a:lnTo>
                  <a:lnTo>
                    <a:pt x="0" y="1944344"/>
                  </a:lnTo>
                  <a:lnTo>
                    <a:pt x="609" y="1948446"/>
                  </a:lnTo>
                  <a:lnTo>
                    <a:pt x="2413" y="1955647"/>
                  </a:lnTo>
                  <a:lnTo>
                    <a:pt x="4851" y="1962442"/>
                  </a:lnTo>
                  <a:lnTo>
                    <a:pt x="4953" y="1962734"/>
                  </a:lnTo>
                  <a:lnTo>
                    <a:pt x="33007" y="1996935"/>
                  </a:lnTo>
                  <a:lnTo>
                    <a:pt x="75349" y="2009775"/>
                  </a:lnTo>
                  <a:lnTo>
                    <a:pt x="3283013" y="2009775"/>
                  </a:lnTo>
                  <a:lnTo>
                    <a:pt x="3318294" y="1995170"/>
                  </a:lnTo>
                  <a:lnTo>
                    <a:pt x="3318726" y="1994649"/>
                  </a:lnTo>
                  <a:lnTo>
                    <a:pt x="3324682" y="1987473"/>
                  </a:lnTo>
                  <a:lnTo>
                    <a:pt x="3329254" y="1979028"/>
                  </a:lnTo>
                  <a:lnTo>
                    <a:pt x="3331984" y="1969833"/>
                  </a:lnTo>
                  <a:lnTo>
                    <a:pt x="3332899" y="1959889"/>
                  </a:lnTo>
                  <a:lnTo>
                    <a:pt x="3332899" y="49872"/>
                  </a:lnTo>
                  <a:close/>
                </a:path>
              </a:pathLst>
            </a:custGeom>
            <a:solidFill>
              <a:srgbClr val="DFB7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29075" y="2543174"/>
              <a:ext cx="76200" cy="2009775"/>
            </a:xfrm>
            <a:custGeom>
              <a:avLst/>
              <a:gdLst/>
              <a:ahLst/>
              <a:cxnLst/>
              <a:rect l="l" t="t" r="r" b="b"/>
              <a:pathLst>
                <a:path w="76200" h="2009775">
                  <a:moveTo>
                    <a:pt x="76200" y="0"/>
                  </a:moveTo>
                  <a:lnTo>
                    <a:pt x="43268" y="0"/>
                  </a:lnTo>
                  <a:lnTo>
                    <a:pt x="36906" y="1270"/>
                  </a:lnTo>
                  <a:lnTo>
                    <a:pt x="6324" y="24676"/>
                  </a:lnTo>
                  <a:lnTo>
                    <a:pt x="0" y="43268"/>
                  </a:lnTo>
                  <a:lnTo>
                    <a:pt x="0" y="1959889"/>
                  </a:lnTo>
                  <a:lnTo>
                    <a:pt x="0" y="1966506"/>
                  </a:lnTo>
                  <a:lnTo>
                    <a:pt x="19291" y="1999843"/>
                  </a:lnTo>
                  <a:lnTo>
                    <a:pt x="43268" y="2009775"/>
                  </a:lnTo>
                  <a:lnTo>
                    <a:pt x="76200" y="20097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A1B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53306" y="2676398"/>
            <a:ext cx="2964180" cy="14611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spc="-70" dirty="0">
                <a:solidFill>
                  <a:srgbClr val="3B3434"/>
                </a:solidFill>
                <a:latin typeface="Verdana"/>
                <a:cs typeface="Verdana"/>
              </a:rPr>
              <a:t>Lack</a:t>
            </a:r>
            <a:r>
              <a:rPr sz="1450" b="1" spc="-15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450" b="1" spc="-40" dirty="0">
                <a:solidFill>
                  <a:srgbClr val="3B3434"/>
                </a:solidFill>
                <a:latin typeface="Verdana"/>
                <a:cs typeface="Verdana"/>
              </a:rPr>
              <a:t>of</a:t>
            </a:r>
            <a:r>
              <a:rPr sz="1450" b="1" spc="-15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450" b="1" spc="-10" dirty="0">
                <a:solidFill>
                  <a:srgbClr val="3B3434"/>
                </a:solidFill>
                <a:latin typeface="Verdana"/>
                <a:cs typeface="Verdana"/>
              </a:rPr>
              <a:t>Explainability</a:t>
            </a:r>
            <a:endParaRPr sz="1450">
              <a:latin typeface="Verdana"/>
              <a:cs typeface="Verdana"/>
            </a:endParaRPr>
          </a:p>
          <a:p>
            <a:pPr marL="12700" marR="5080">
              <a:lnSpc>
                <a:spcPct val="134900"/>
              </a:lnSpc>
              <a:spcBef>
                <a:spcPts val="625"/>
              </a:spcBef>
            </a:pP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Many</a:t>
            </a:r>
            <a:r>
              <a:rPr sz="1100" spc="-7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AI</a:t>
            </a:r>
            <a:r>
              <a:rPr sz="1100" spc="-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models,</a:t>
            </a:r>
            <a:r>
              <a:rPr sz="1100" spc="-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especially</a:t>
            </a:r>
            <a:r>
              <a:rPr sz="1100" spc="-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3B3434"/>
                </a:solidFill>
                <a:latin typeface="Verdana"/>
                <a:cs typeface="Verdana"/>
              </a:rPr>
              <a:t>deep</a:t>
            </a:r>
            <a:r>
              <a:rPr sz="1100" spc="-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learning networks,</a:t>
            </a:r>
            <a:r>
              <a:rPr sz="1100" spc="-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operate</a:t>
            </a:r>
            <a:r>
              <a:rPr sz="1100" spc="-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as</a:t>
            </a:r>
            <a:r>
              <a:rPr sz="1100" spc="-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"black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boxes."</a:t>
            </a:r>
            <a:r>
              <a:rPr sz="1100" spc="-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It's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often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unclear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why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45" dirty="0">
                <a:solidFill>
                  <a:srgbClr val="3B3434"/>
                </a:solidFill>
                <a:latin typeface="Verdana"/>
                <a:cs typeface="Verdana"/>
              </a:rPr>
              <a:t>specific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decision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was 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made,</a:t>
            </a:r>
            <a:r>
              <a:rPr sz="1100" spc="5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hindering</a:t>
            </a:r>
            <a:r>
              <a:rPr sz="1100" spc="5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debugging</a:t>
            </a:r>
            <a:r>
              <a:rPr sz="1100" spc="5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efforts</a:t>
            </a:r>
            <a:r>
              <a:rPr sz="1100" spc="5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and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proving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unbiased,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fair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system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operation.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05700" y="2543174"/>
            <a:ext cx="3352800" cy="2009775"/>
            <a:chOff x="7505700" y="2543174"/>
            <a:chExt cx="3352800" cy="2009775"/>
          </a:xfrm>
        </p:grpSpPr>
        <p:sp>
          <p:nvSpPr>
            <p:cNvPr id="12" name="object 12"/>
            <p:cNvSpPr/>
            <p:nvPr/>
          </p:nvSpPr>
          <p:spPr>
            <a:xfrm>
              <a:off x="7525588" y="2543187"/>
              <a:ext cx="3333115" cy="2009775"/>
            </a:xfrm>
            <a:custGeom>
              <a:avLst/>
              <a:gdLst/>
              <a:ahLst/>
              <a:cxnLst/>
              <a:rect l="l" t="t" r="r" b="b"/>
              <a:pathLst>
                <a:path w="3333115" h="2009775">
                  <a:moveTo>
                    <a:pt x="3332899" y="49872"/>
                  </a:moveTo>
                  <a:lnTo>
                    <a:pt x="3318726" y="15125"/>
                  </a:lnTo>
                  <a:lnTo>
                    <a:pt x="3318294" y="14605"/>
                  </a:lnTo>
                  <a:lnTo>
                    <a:pt x="3310610" y="8204"/>
                  </a:lnTo>
                  <a:lnTo>
                    <a:pt x="3302177" y="3644"/>
                  </a:lnTo>
                  <a:lnTo>
                    <a:pt x="3292970" y="901"/>
                  </a:lnTo>
                  <a:lnTo>
                    <a:pt x="3283013" y="0"/>
                  </a:lnTo>
                  <a:lnTo>
                    <a:pt x="75349" y="0"/>
                  </a:lnTo>
                  <a:lnTo>
                    <a:pt x="33007" y="12827"/>
                  </a:lnTo>
                  <a:lnTo>
                    <a:pt x="4953" y="47040"/>
                  </a:lnTo>
                  <a:lnTo>
                    <a:pt x="0" y="65430"/>
                  </a:lnTo>
                  <a:lnTo>
                    <a:pt x="1079" y="61328"/>
                  </a:lnTo>
                  <a:lnTo>
                    <a:pt x="8813" y="47332"/>
                  </a:lnTo>
                  <a:lnTo>
                    <a:pt x="46189" y="23406"/>
                  </a:lnTo>
                  <a:lnTo>
                    <a:pt x="75349" y="19050"/>
                  </a:lnTo>
                  <a:lnTo>
                    <a:pt x="3291535" y="19050"/>
                  </a:lnTo>
                  <a:lnTo>
                    <a:pt x="3298799" y="22059"/>
                  </a:lnTo>
                  <a:lnTo>
                    <a:pt x="3305289" y="28562"/>
                  </a:lnTo>
                  <a:lnTo>
                    <a:pt x="3310839" y="34099"/>
                  </a:lnTo>
                  <a:lnTo>
                    <a:pt x="3313760" y="41148"/>
                  </a:lnTo>
                  <a:lnTo>
                    <a:pt x="3313760" y="1968627"/>
                  </a:lnTo>
                  <a:lnTo>
                    <a:pt x="3310839" y="1975675"/>
                  </a:lnTo>
                  <a:lnTo>
                    <a:pt x="3305302" y="1981212"/>
                  </a:lnTo>
                  <a:lnTo>
                    <a:pt x="3304819" y="1981695"/>
                  </a:lnTo>
                  <a:lnTo>
                    <a:pt x="3298799" y="1987715"/>
                  </a:lnTo>
                  <a:lnTo>
                    <a:pt x="3291535" y="1990725"/>
                  </a:lnTo>
                  <a:lnTo>
                    <a:pt x="75349" y="1990725"/>
                  </a:lnTo>
                  <a:lnTo>
                    <a:pt x="33274" y="1981212"/>
                  </a:lnTo>
                  <a:lnTo>
                    <a:pt x="1079" y="1948446"/>
                  </a:lnTo>
                  <a:lnTo>
                    <a:pt x="0" y="1944344"/>
                  </a:lnTo>
                  <a:lnTo>
                    <a:pt x="609" y="1948446"/>
                  </a:lnTo>
                  <a:lnTo>
                    <a:pt x="2413" y="1955647"/>
                  </a:lnTo>
                  <a:lnTo>
                    <a:pt x="4851" y="1962442"/>
                  </a:lnTo>
                  <a:lnTo>
                    <a:pt x="4953" y="1962734"/>
                  </a:lnTo>
                  <a:lnTo>
                    <a:pt x="33007" y="1996935"/>
                  </a:lnTo>
                  <a:lnTo>
                    <a:pt x="75349" y="2009775"/>
                  </a:lnTo>
                  <a:lnTo>
                    <a:pt x="3283013" y="2009775"/>
                  </a:lnTo>
                  <a:lnTo>
                    <a:pt x="3318294" y="1995170"/>
                  </a:lnTo>
                  <a:lnTo>
                    <a:pt x="3318726" y="1994649"/>
                  </a:lnTo>
                  <a:lnTo>
                    <a:pt x="3324682" y="1987473"/>
                  </a:lnTo>
                  <a:lnTo>
                    <a:pt x="3329254" y="1979028"/>
                  </a:lnTo>
                  <a:lnTo>
                    <a:pt x="3331984" y="1969833"/>
                  </a:lnTo>
                  <a:lnTo>
                    <a:pt x="3332899" y="1959889"/>
                  </a:lnTo>
                  <a:lnTo>
                    <a:pt x="3332899" y="49872"/>
                  </a:lnTo>
                  <a:close/>
                </a:path>
              </a:pathLst>
            </a:custGeom>
            <a:solidFill>
              <a:srgbClr val="DFB7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05700" y="2543174"/>
              <a:ext cx="76200" cy="2009775"/>
            </a:xfrm>
            <a:custGeom>
              <a:avLst/>
              <a:gdLst/>
              <a:ahLst/>
              <a:cxnLst/>
              <a:rect l="l" t="t" r="r" b="b"/>
              <a:pathLst>
                <a:path w="76200" h="2009775">
                  <a:moveTo>
                    <a:pt x="76200" y="0"/>
                  </a:moveTo>
                  <a:lnTo>
                    <a:pt x="43268" y="0"/>
                  </a:lnTo>
                  <a:lnTo>
                    <a:pt x="36906" y="1270"/>
                  </a:lnTo>
                  <a:lnTo>
                    <a:pt x="6324" y="24676"/>
                  </a:lnTo>
                  <a:lnTo>
                    <a:pt x="0" y="43268"/>
                  </a:lnTo>
                  <a:lnTo>
                    <a:pt x="0" y="1959889"/>
                  </a:lnTo>
                  <a:lnTo>
                    <a:pt x="0" y="1966506"/>
                  </a:lnTo>
                  <a:lnTo>
                    <a:pt x="19291" y="1999843"/>
                  </a:lnTo>
                  <a:lnTo>
                    <a:pt x="43268" y="2009775"/>
                  </a:lnTo>
                  <a:lnTo>
                    <a:pt x="76200" y="20097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A1B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730832" y="2676398"/>
            <a:ext cx="2886075" cy="16897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spc="-80" dirty="0">
                <a:solidFill>
                  <a:srgbClr val="3B3434"/>
                </a:solidFill>
                <a:latin typeface="Verdana"/>
                <a:cs typeface="Verdana"/>
              </a:rPr>
              <a:t>Data</a:t>
            </a:r>
            <a:r>
              <a:rPr sz="1450" b="1" spc="-1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450" b="1" spc="-55" dirty="0">
                <a:solidFill>
                  <a:srgbClr val="3B3434"/>
                </a:solidFill>
                <a:latin typeface="Verdana"/>
                <a:cs typeface="Verdana"/>
              </a:rPr>
              <a:t>Dependency</a:t>
            </a:r>
            <a:r>
              <a:rPr sz="1450" b="1" spc="-1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450" b="1" spc="-65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450" b="1" spc="-1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450" b="1" spc="-20" dirty="0">
                <a:solidFill>
                  <a:srgbClr val="3B3434"/>
                </a:solidFill>
                <a:latin typeface="Verdana"/>
                <a:cs typeface="Verdana"/>
              </a:rPr>
              <a:t>Bias</a:t>
            </a:r>
            <a:endParaRPr sz="1450">
              <a:latin typeface="Verdana"/>
              <a:cs typeface="Verdana"/>
            </a:endParaRPr>
          </a:p>
          <a:p>
            <a:pPr marL="12700" marR="5080">
              <a:lnSpc>
                <a:spcPct val="135200"/>
              </a:lnSpc>
              <a:spcBef>
                <a:spcPts val="620"/>
              </a:spcBef>
            </a:pP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AI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quality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is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directly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tied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its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training 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data.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Biased</a:t>
            </a:r>
            <a:r>
              <a:rPr sz="1100" spc="-1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or</a:t>
            </a:r>
            <a:r>
              <a:rPr sz="1100" spc="-1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incomplete</a:t>
            </a:r>
            <a:r>
              <a:rPr sz="1100" spc="-1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data</a:t>
            </a:r>
            <a:r>
              <a:rPr sz="1100" spc="-1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leads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3B3434"/>
                </a:solidFill>
                <a:latin typeface="Verdana"/>
                <a:cs typeface="Verdana"/>
              </a:rPr>
              <a:t>to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biased 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AI,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 perpetuating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unfair</a:t>
            </a:r>
            <a:r>
              <a:rPr sz="1100" spc="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or </a:t>
            </a:r>
            <a:r>
              <a:rPr sz="1100" spc="10" dirty="0">
                <a:solidFill>
                  <a:srgbClr val="3B3434"/>
                </a:solidFill>
                <a:latin typeface="Verdana"/>
                <a:cs typeface="Verdana"/>
              </a:rPr>
              <a:t>incorrect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3B3434"/>
                </a:solidFill>
                <a:latin typeface="Verdana"/>
                <a:cs typeface="Verdana"/>
              </a:rPr>
              <a:t>decisions.</a:t>
            </a:r>
            <a:r>
              <a:rPr sz="1100" spc="-1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Testing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3B3434"/>
                </a:solidFill>
                <a:latin typeface="Verdana"/>
                <a:cs typeface="Verdana"/>
              </a:rPr>
              <a:t>for</a:t>
            </a:r>
            <a:r>
              <a:rPr sz="1100" spc="-1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all </a:t>
            </a:r>
            <a:r>
              <a:rPr sz="1100" spc="10" dirty="0">
                <a:solidFill>
                  <a:srgbClr val="3B3434"/>
                </a:solidFill>
                <a:latin typeface="Verdana"/>
                <a:cs typeface="Verdana"/>
              </a:rPr>
              <a:t>possible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3B3434"/>
                </a:solidFill>
                <a:latin typeface="Verdana"/>
                <a:cs typeface="Verdana"/>
              </a:rPr>
              <a:t>biases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3B3434"/>
                </a:solidFill>
                <a:latin typeface="Verdana"/>
                <a:cs typeface="Verdana"/>
              </a:rPr>
              <a:t>edge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3B3434"/>
                </a:solidFill>
                <a:latin typeface="Verdana"/>
                <a:cs typeface="Verdana"/>
              </a:rPr>
              <a:t>cases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3B3434"/>
                </a:solidFill>
                <a:latin typeface="Verdana"/>
                <a:cs typeface="Verdana"/>
              </a:rPr>
              <a:t>is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50" dirty="0">
                <a:solidFill>
                  <a:srgbClr val="3B3434"/>
                </a:solidFill>
                <a:latin typeface="Verdana"/>
                <a:cs typeface="Verdana"/>
              </a:rPr>
              <a:t>a </a:t>
            </a:r>
            <a:r>
              <a:rPr sz="1100" spc="10" dirty="0">
                <a:solidFill>
                  <a:srgbClr val="3B3434"/>
                </a:solidFill>
                <a:latin typeface="Verdana"/>
                <a:cs typeface="Verdana"/>
              </a:rPr>
              <a:t>significant</a:t>
            </a:r>
            <a:r>
              <a:rPr sz="1100" spc="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challenge.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15" name="object 15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8232980-9905-D4D5-C72E-073A02D951E4}"/>
              </a:ext>
            </a:extLst>
          </p:cNvPr>
          <p:cNvSpPr/>
          <p:nvPr/>
        </p:nvSpPr>
        <p:spPr>
          <a:xfrm>
            <a:off x="8913091" y="5926074"/>
            <a:ext cx="2516909" cy="41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43564" y="2354262"/>
            <a:ext cx="460438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Non-</a:t>
            </a:r>
            <a:r>
              <a:rPr spc="-85" dirty="0"/>
              <a:t>deterministic</a:t>
            </a:r>
            <a:r>
              <a:rPr spc="-175" dirty="0"/>
              <a:t> </a:t>
            </a:r>
            <a:r>
              <a:rPr spc="-45"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43564" y="2863773"/>
            <a:ext cx="581787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95"/>
              </a:spcBef>
            </a:pP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Traditional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software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always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yields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same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output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for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same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input.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AI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systems, </a:t>
            </a:r>
            <a:r>
              <a:rPr sz="1100" spc="-15" dirty="0">
                <a:solidFill>
                  <a:srgbClr val="3B3434"/>
                </a:solidFill>
                <a:latin typeface="Verdana"/>
                <a:cs typeface="Verdana"/>
              </a:rPr>
              <a:t>however,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can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produce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different</a:t>
            </a:r>
            <a:r>
              <a:rPr sz="1100" spc="-1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results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for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identical</a:t>
            </a:r>
            <a:r>
              <a:rPr sz="1100" spc="-1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inputs,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especially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 after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retraining</a:t>
            </a:r>
            <a:r>
              <a:rPr sz="1100" spc="-5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with</a:t>
            </a:r>
            <a:r>
              <a:rPr sz="1100" spc="-5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new</a:t>
            </a:r>
            <a:r>
              <a:rPr sz="1100" spc="-5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data.</a:t>
            </a:r>
            <a:r>
              <a:rPr sz="1100" spc="-5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This</a:t>
            </a:r>
            <a:r>
              <a:rPr sz="1100" spc="-5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dynamic</a:t>
            </a:r>
            <a:r>
              <a:rPr sz="1100" spc="-5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behavior</a:t>
            </a:r>
            <a:r>
              <a:rPr sz="1100" spc="-5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makes</a:t>
            </a:r>
            <a:r>
              <a:rPr sz="1100" spc="-5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it</a:t>
            </a:r>
            <a:r>
              <a:rPr sz="1100" spc="-5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extremely</a:t>
            </a:r>
            <a:r>
              <a:rPr sz="1100" spc="-5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difficult</a:t>
            </a:r>
            <a:r>
              <a:rPr sz="1100" spc="-5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3B3434"/>
                </a:solidFill>
                <a:latin typeface="Verdana"/>
                <a:cs typeface="Verdana"/>
              </a:rPr>
              <a:t>to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establish</a:t>
            </a:r>
            <a:r>
              <a:rPr sz="1100" spc="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predictable</a:t>
            </a:r>
            <a:r>
              <a:rPr sz="1100" spc="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100" spc="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repeatable</a:t>
            </a:r>
            <a:r>
              <a:rPr sz="1100" spc="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test</a:t>
            </a:r>
            <a:r>
              <a:rPr sz="1100" spc="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cases,</a:t>
            </a:r>
            <a:r>
              <a:rPr sz="1100" spc="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complicating</a:t>
            </a:r>
            <a:r>
              <a:rPr sz="1100" spc="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sz="1100" spc="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validation process.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5" name="object 5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532F43-F92A-7CC0-B9F3-A07E60A58698}"/>
              </a:ext>
            </a:extLst>
          </p:cNvPr>
          <p:cNvSpPr/>
          <p:nvPr/>
        </p:nvSpPr>
        <p:spPr>
          <a:xfrm>
            <a:off x="7929418" y="5672726"/>
            <a:ext cx="3500582" cy="672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178092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7311" y="3478212"/>
            <a:ext cx="496125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b="1" spc="-155" dirty="0">
                <a:solidFill>
                  <a:srgbClr val="1F1E1E"/>
                </a:solidFill>
                <a:latin typeface="Verdana"/>
                <a:cs typeface="Verdana"/>
              </a:rPr>
              <a:t>The</a:t>
            </a:r>
            <a:r>
              <a:rPr sz="2350" b="1" spc="-270" dirty="0">
                <a:solidFill>
                  <a:srgbClr val="1F1E1E"/>
                </a:solidFill>
                <a:latin typeface="Verdana"/>
                <a:cs typeface="Verdana"/>
              </a:rPr>
              <a:t> </a:t>
            </a:r>
            <a:r>
              <a:rPr sz="2350" b="1" spc="-135" dirty="0">
                <a:solidFill>
                  <a:srgbClr val="1F1E1E"/>
                </a:solidFill>
                <a:latin typeface="Verdana"/>
                <a:cs typeface="Verdana"/>
              </a:rPr>
              <a:t>"Black</a:t>
            </a:r>
            <a:r>
              <a:rPr sz="2350" b="1" spc="-265" dirty="0">
                <a:solidFill>
                  <a:srgbClr val="1F1E1E"/>
                </a:solidFill>
                <a:latin typeface="Verdana"/>
                <a:cs typeface="Verdana"/>
              </a:rPr>
              <a:t> </a:t>
            </a:r>
            <a:r>
              <a:rPr sz="2350" b="1" spc="-195" dirty="0">
                <a:solidFill>
                  <a:srgbClr val="1F1E1E"/>
                </a:solidFill>
                <a:latin typeface="Verdana"/>
                <a:cs typeface="Verdana"/>
              </a:rPr>
              <a:t>Box"</a:t>
            </a:r>
            <a:r>
              <a:rPr sz="2350" b="1" spc="-265" dirty="0">
                <a:solidFill>
                  <a:srgbClr val="1F1E1E"/>
                </a:solidFill>
                <a:latin typeface="Verdana"/>
                <a:cs typeface="Verdana"/>
              </a:rPr>
              <a:t> </a:t>
            </a:r>
            <a:r>
              <a:rPr sz="2350" b="1" spc="-60" dirty="0">
                <a:solidFill>
                  <a:srgbClr val="1F1E1E"/>
                </a:solidFill>
                <a:latin typeface="Verdana"/>
                <a:cs typeface="Verdana"/>
              </a:rPr>
              <a:t>of</a:t>
            </a:r>
            <a:r>
              <a:rPr sz="2350" b="1" spc="-265" dirty="0">
                <a:solidFill>
                  <a:srgbClr val="1F1E1E"/>
                </a:solidFill>
                <a:latin typeface="Verdana"/>
                <a:cs typeface="Verdana"/>
              </a:rPr>
              <a:t> </a:t>
            </a:r>
            <a:r>
              <a:rPr sz="2350" b="1" spc="-95" dirty="0">
                <a:solidFill>
                  <a:srgbClr val="1F1E1E"/>
                </a:solidFill>
                <a:latin typeface="Verdana"/>
                <a:cs typeface="Verdana"/>
              </a:rPr>
              <a:t>Explainability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298" y="3987723"/>
            <a:ext cx="9918065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95"/>
              </a:spcBef>
            </a:pP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Many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advanced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AI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models,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particularly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3B3434"/>
                </a:solidFill>
                <a:latin typeface="Verdana"/>
                <a:cs typeface="Verdana"/>
              </a:rPr>
              <a:t>deep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learning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networks,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function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as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"black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boxes."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This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means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that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reasoning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behind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35" dirty="0">
                <a:solidFill>
                  <a:srgbClr val="3B3434"/>
                </a:solidFill>
                <a:latin typeface="Verdana"/>
                <a:cs typeface="Verdana"/>
              </a:rPr>
              <a:t>specific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decision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is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often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opaque,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making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it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challenging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debug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failures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or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confidently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assert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that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system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is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operating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without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bias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with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fairness.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5" name="object 5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F77DEE-028C-648E-EEC2-CC8F897C81CF}"/>
              </a:ext>
            </a:extLst>
          </p:cNvPr>
          <p:cNvSpPr/>
          <p:nvPr/>
        </p:nvSpPr>
        <p:spPr>
          <a:xfrm>
            <a:off x="8076621" y="5633975"/>
            <a:ext cx="3258127" cy="711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3750" y="252"/>
            <a:ext cx="4286250" cy="6444997"/>
            <a:chOff x="7143750" y="253"/>
            <a:chExt cx="4286250" cy="6438900"/>
          </a:xfrm>
        </p:grpSpPr>
        <p:pic>
          <p:nvPicPr>
            <p:cNvPr id="4" name="object 4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</p:spPr>
        </p:pic>
        <p:pic>
          <p:nvPicPr>
            <p:cNvPr id="3" name="object 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50" y="253"/>
              <a:ext cx="4286250" cy="643864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7311" y="2354262"/>
            <a:ext cx="4116704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0" dirty="0"/>
              <a:t>Data</a:t>
            </a:r>
            <a:r>
              <a:rPr spc="-250" dirty="0"/>
              <a:t> </a:t>
            </a:r>
            <a:r>
              <a:rPr spc="-90" dirty="0"/>
              <a:t>Dependency</a:t>
            </a:r>
            <a:r>
              <a:rPr spc="-245" dirty="0"/>
              <a:t> </a:t>
            </a:r>
            <a:r>
              <a:rPr spc="-120" dirty="0"/>
              <a:t>and</a:t>
            </a:r>
            <a:r>
              <a:rPr spc="-245" dirty="0"/>
              <a:t> </a:t>
            </a:r>
            <a:r>
              <a:rPr spc="-90" dirty="0"/>
              <a:t>Bias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7311" y="2863773"/>
            <a:ext cx="600202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6050">
              <a:lnSpc>
                <a:spcPct val="136400"/>
              </a:lnSpc>
              <a:spcBef>
                <a:spcPts val="95"/>
              </a:spcBef>
            </a:pP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sz="1100" spc="-8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performance</a:t>
            </a:r>
            <a:r>
              <a:rPr sz="1100" spc="-8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100" spc="-8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integrity</a:t>
            </a:r>
            <a:r>
              <a:rPr sz="1100" spc="-8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55" dirty="0">
                <a:solidFill>
                  <a:srgbClr val="3B3434"/>
                </a:solidFill>
                <a:latin typeface="Verdana"/>
                <a:cs typeface="Verdana"/>
              </a:rPr>
              <a:t>of</a:t>
            </a:r>
            <a:r>
              <a:rPr sz="1100" spc="-8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an</a:t>
            </a:r>
            <a:r>
              <a:rPr sz="1100" spc="-8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AI</a:t>
            </a:r>
            <a:r>
              <a:rPr sz="1100" spc="-8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system</a:t>
            </a:r>
            <a:r>
              <a:rPr sz="1100" spc="-8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are</a:t>
            </a:r>
            <a:r>
              <a:rPr sz="1100" spc="-8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fundamentally</a:t>
            </a:r>
            <a:r>
              <a:rPr sz="1100" spc="-8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linked</a:t>
            </a:r>
            <a:r>
              <a:rPr sz="1100" spc="-8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sz="1100" spc="-8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the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quality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55" dirty="0">
                <a:solidFill>
                  <a:srgbClr val="3B3434"/>
                </a:solidFill>
                <a:latin typeface="Verdana"/>
                <a:cs typeface="Verdana"/>
              </a:rPr>
              <a:t>of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its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training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data.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55" dirty="0">
                <a:solidFill>
                  <a:srgbClr val="3B3434"/>
                </a:solidFill>
                <a:latin typeface="Verdana"/>
                <a:cs typeface="Verdana"/>
              </a:rPr>
              <a:t>If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this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data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is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biased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or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incomplete,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AI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will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inevitably learn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perpetuate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those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biases,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leading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unfair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or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incorrect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decisions.</a:t>
            </a:r>
            <a:endParaRPr sz="1100">
              <a:latin typeface="Verdana"/>
              <a:cs typeface="Verdana"/>
            </a:endParaRPr>
          </a:p>
          <a:p>
            <a:pPr marL="12700" marR="5080">
              <a:lnSpc>
                <a:spcPct val="136400"/>
              </a:lnSpc>
            </a:pP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Identifying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mitigating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all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potential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biases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edge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cases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within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vast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datasets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is 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an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immense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testing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challenge.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E7ACC7-7761-6A43-A6F8-2CD341484CEE}"/>
              </a:ext>
            </a:extLst>
          </p:cNvPr>
          <p:cNvSpPr/>
          <p:nvPr/>
        </p:nvSpPr>
        <p:spPr>
          <a:xfrm flipV="1">
            <a:off x="6826252" y="5818171"/>
            <a:ext cx="4603748" cy="620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7926"/>
            <a:ext cx="4286250" cy="60138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Case</a:t>
            </a:r>
            <a:r>
              <a:rPr spc="-240" dirty="0"/>
              <a:t> </a:t>
            </a:r>
            <a:r>
              <a:rPr spc="-150" dirty="0"/>
              <a:t>Study:</a:t>
            </a:r>
            <a:r>
              <a:rPr spc="-235" dirty="0"/>
              <a:t> </a:t>
            </a:r>
            <a:r>
              <a:rPr spc="-135" dirty="0"/>
              <a:t>Facial</a:t>
            </a:r>
            <a:r>
              <a:rPr spc="-240" dirty="0"/>
              <a:t> </a:t>
            </a:r>
            <a:r>
              <a:rPr spc="-75" dirty="0"/>
              <a:t>Recognition</a:t>
            </a:r>
            <a:r>
              <a:rPr spc="-235" dirty="0"/>
              <a:t> </a:t>
            </a:r>
            <a:r>
              <a:rPr spc="-50" dirty="0"/>
              <a:t>Bias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43564" y="2978073"/>
            <a:ext cx="581977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95"/>
              </a:spcBef>
            </a:pP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Consider</a:t>
            </a:r>
            <a:r>
              <a:rPr sz="1100" spc="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100" spc="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facial</a:t>
            </a:r>
            <a:r>
              <a:rPr sz="1100" spc="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recognition</a:t>
            </a:r>
            <a:r>
              <a:rPr sz="1100" spc="1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AI</a:t>
            </a:r>
            <a:r>
              <a:rPr sz="1100" spc="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primarily</a:t>
            </a:r>
            <a:r>
              <a:rPr sz="1100" spc="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trained</a:t>
            </a:r>
            <a:r>
              <a:rPr sz="1100" spc="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on</a:t>
            </a:r>
            <a:r>
              <a:rPr sz="1100" spc="1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data</a:t>
            </a:r>
            <a:r>
              <a:rPr sz="1100" spc="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featuring</a:t>
            </a:r>
            <a:r>
              <a:rPr sz="1100" spc="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light-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skinned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individuals.</a:t>
            </a:r>
            <a:r>
              <a:rPr sz="1100" spc="-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Such</a:t>
            </a:r>
            <a:r>
              <a:rPr sz="1100" spc="-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system</a:t>
            </a:r>
            <a:r>
              <a:rPr sz="1100" spc="-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may</a:t>
            </a:r>
            <a:r>
              <a:rPr sz="1100" spc="-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struggle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sz="1100" spc="-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accurately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identify</a:t>
            </a:r>
            <a:r>
              <a:rPr sz="1100" spc="-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people</a:t>
            </a:r>
            <a:r>
              <a:rPr sz="1100" spc="-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with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darker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skin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tones,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demonstrating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 a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clear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bias.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This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highlights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critical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need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for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diverse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representative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training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data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ensure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equitable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AI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performance.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5" name="object 5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524241-04F7-4895-2588-6F98B1A4E8C8}"/>
              </a:ext>
            </a:extLst>
          </p:cNvPr>
          <p:cNvSpPr/>
          <p:nvPr/>
        </p:nvSpPr>
        <p:spPr>
          <a:xfrm>
            <a:off x="7629236" y="5722851"/>
            <a:ext cx="3800764" cy="69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178092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7311" y="3478212"/>
            <a:ext cx="651319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b="1" spc="-105" dirty="0">
                <a:solidFill>
                  <a:srgbClr val="1F1E1E"/>
                </a:solidFill>
                <a:latin typeface="Verdana"/>
                <a:cs typeface="Verdana"/>
              </a:rPr>
              <a:t>Drift</a:t>
            </a:r>
            <a:r>
              <a:rPr sz="2350" b="1" spc="-265" dirty="0">
                <a:solidFill>
                  <a:srgbClr val="1F1E1E"/>
                </a:solidFill>
                <a:latin typeface="Verdana"/>
                <a:cs typeface="Verdana"/>
              </a:rPr>
              <a:t> </a:t>
            </a:r>
            <a:r>
              <a:rPr sz="2350" b="1" spc="-120" dirty="0">
                <a:solidFill>
                  <a:srgbClr val="1F1E1E"/>
                </a:solidFill>
                <a:latin typeface="Verdana"/>
                <a:cs typeface="Verdana"/>
              </a:rPr>
              <a:t>and</a:t>
            </a:r>
            <a:r>
              <a:rPr sz="2350" b="1" spc="-260" dirty="0">
                <a:solidFill>
                  <a:srgbClr val="1F1E1E"/>
                </a:solidFill>
                <a:latin typeface="Verdana"/>
                <a:cs typeface="Verdana"/>
              </a:rPr>
              <a:t> </a:t>
            </a:r>
            <a:r>
              <a:rPr sz="2350" b="1" spc="-160" dirty="0">
                <a:solidFill>
                  <a:srgbClr val="1F1E1E"/>
                </a:solidFill>
                <a:latin typeface="Verdana"/>
                <a:cs typeface="Verdana"/>
              </a:rPr>
              <a:t>Decay:</a:t>
            </a:r>
            <a:r>
              <a:rPr sz="2350" b="1" spc="-265" dirty="0">
                <a:solidFill>
                  <a:srgbClr val="1F1E1E"/>
                </a:solidFill>
                <a:latin typeface="Verdana"/>
                <a:cs typeface="Verdana"/>
              </a:rPr>
              <a:t> </a:t>
            </a:r>
            <a:r>
              <a:rPr sz="2350" b="1" spc="-155" dirty="0">
                <a:solidFill>
                  <a:srgbClr val="1F1E1E"/>
                </a:solidFill>
                <a:latin typeface="Verdana"/>
                <a:cs typeface="Verdana"/>
              </a:rPr>
              <a:t>The</a:t>
            </a:r>
            <a:r>
              <a:rPr sz="2350" b="1" spc="-260" dirty="0">
                <a:solidFill>
                  <a:srgbClr val="1F1E1E"/>
                </a:solidFill>
                <a:latin typeface="Verdana"/>
                <a:cs typeface="Verdana"/>
              </a:rPr>
              <a:t> </a:t>
            </a:r>
            <a:r>
              <a:rPr sz="2350" b="1" spc="-114" dirty="0">
                <a:solidFill>
                  <a:srgbClr val="1F1E1E"/>
                </a:solidFill>
                <a:latin typeface="Verdana"/>
                <a:cs typeface="Verdana"/>
              </a:rPr>
              <a:t>Evolving</a:t>
            </a:r>
            <a:r>
              <a:rPr sz="2350" b="1" spc="-260" dirty="0">
                <a:solidFill>
                  <a:srgbClr val="1F1E1E"/>
                </a:solidFill>
                <a:latin typeface="Verdana"/>
                <a:cs typeface="Verdana"/>
              </a:rPr>
              <a:t> </a:t>
            </a:r>
            <a:r>
              <a:rPr sz="2350" b="1" spc="-100" dirty="0">
                <a:solidFill>
                  <a:srgbClr val="1F1E1E"/>
                </a:solidFill>
                <a:latin typeface="Verdana"/>
                <a:cs typeface="Verdana"/>
              </a:rPr>
              <a:t>Environment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311" y="3987723"/>
            <a:ext cx="10277475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95"/>
              </a:spcBef>
            </a:pP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real-world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environments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in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which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AI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operates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are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constantly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changing.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An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AI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model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that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performs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exceptionally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well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initially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may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experience</a:t>
            </a:r>
            <a:r>
              <a:rPr sz="1100" spc="50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a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decline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in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performance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as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data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it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encounters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shifts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over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time.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This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phenomenon,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known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as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"model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drift,"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necessitates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continuous,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post- </a:t>
            </a:r>
            <a:r>
              <a:rPr sz="1100" spc="10" dirty="0">
                <a:solidFill>
                  <a:srgbClr val="3B3434"/>
                </a:solidFill>
                <a:latin typeface="Verdana"/>
                <a:cs typeface="Verdana"/>
              </a:rPr>
              <a:t>deployment</a:t>
            </a:r>
            <a:r>
              <a:rPr sz="1100" spc="-5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45" dirty="0">
                <a:solidFill>
                  <a:srgbClr val="3B3434"/>
                </a:solidFill>
                <a:latin typeface="Verdana"/>
                <a:cs typeface="Verdana"/>
              </a:rPr>
              <a:t>testing4a</a:t>
            </a:r>
            <a:r>
              <a:rPr sz="1100" spc="-5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55" dirty="0">
                <a:solidFill>
                  <a:srgbClr val="3B3434"/>
                </a:solidFill>
                <a:latin typeface="Verdana"/>
                <a:cs typeface="Verdana"/>
              </a:rPr>
              <a:t>concept</a:t>
            </a:r>
            <a:r>
              <a:rPr sz="1100" spc="-5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3B3434"/>
                </a:solidFill>
                <a:latin typeface="Verdana"/>
                <a:cs typeface="Verdana"/>
              </a:rPr>
              <a:t>not</a:t>
            </a:r>
            <a:r>
              <a:rPr sz="1100" spc="-5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traditionally</a:t>
            </a:r>
            <a:r>
              <a:rPr sz="1100" spc="-5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3B3434"/>
                </a:solidFill>
                <a:latin typeface="Verdana"/>
                <a:cs typeface="Verdana"/>
              </a:rPr>
              <a:t>emphasized</a:t>
            </a:r>
            <a:r>
              <a:rPr sz="1100" spc="-5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3B3434"/>
                </a:solidFill>
                <a:latin typeface="Verdana"/>
                <a:cs typeface="Verdana"/>
              </a:rPr>
              <a:t>in</a:t>
            </a:r>
            <a:r>
              <a:rPr sz="1100" spc="-5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3B3434"/>
                </a:solidFill>
                <a:latin typeface="Verdana"/>
                <a:cs typeface="Verdana"/>
              </a:rPr>
              <a:t>conventional</a:t>
            </a:r>
            <a:r>
              <a:rPr sz="1100" spc="-5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3B3434"/>
                </a:solidFill>
                <a:latin typeface="Verdana"/>
                <a:cs typeface="Verdana"/>
              </a:rPr>
              <a:t>software</a:t>
            </a:r>
            <a:r>
              <a:rPr sz="1100" spc="-5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testing.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5" name="object 5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950FE2-C139-A251-2963-9AFC198AD71D}"/>
              </a:ext>
            </a:extLst>
          </p:cNvPr>
          <p:cNvSpPr/>
          <p:nvPr/>
        </p:nvSpPr>
        <p:spPr>
          <a:xfrm flipV="1">
            <a:off x="6534728" y="5560695"/>
            <a:ext cx="4895272" cy="808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53" y="1285747"/>
            <a:ext cx="4263896" cy="42588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5" dirty="0"/>
              <a:t>The</a:t>
            </a:r>
            <a:r>
              <a:rPr spc="-265" dirty="0"/>
              <a:t> </a:t>
            </a:r>
            <a:r>
              <a:rPr spc="-40" dirty="0"/>
              <a:t>Need</a:t>
            </a:r>
            <a:r>
              <a:rPr spc="-260" dirty="0"/>
              <a:t> </a:t>
            </a:r>
            <a:r>
              <a:rPr spc="-105" dirty="0"/>
              <a:t>for</a:t>
            </a:r>
            <a:r>
              <a:rPr spc="-265" dirty="0"/>
              <a:t> </a:t>
            </a:r>
            <a:r>
              <a:rPr spc="-80" dirty="0"/>
              <a:t>Continuous</a:t>
            </a:r>
            <a:r>
              <a:rPr spc="-260" dirty="0"/>
              <a:t> </a:t>
            </a:r>
            <a:r>
              <a:rPr spc="-85" dirty="0"/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43564" y="2978073"/>
            <a:ext cx="552894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95"/>
              </a:spcBef>
            </a:pP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Civen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dynamic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nature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55" dirty="0">
                <a:solidFill>
                  <a:srgbClr val="3B3434"/>
                </a:solidFill>
                <a:latin typeface="Verdana"/>
                <a:cs typeface="Verdana"/>
              </a:rPr>
              <a:t>of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AI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models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their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operating</a:t>
            </a:r>
            <a:r>
              <a:rPr sz="110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environments,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continuous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testing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is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not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 just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beneficial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but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 essential.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This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involves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 ongoing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monitoring</a:t>
            </a:r>
            <a:r>
              <a:rPr sz="1100" spc="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100" spc="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evaluation</a:t>
            </a:r>
            <a:r>
              <a:rPr sz="1100" spc="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55" dirty="0">
                <a:solidFill>
                  <a:srgbClr val="3B3434"/>
                </a:solidFill>
                <a:latin typeface="Verdana"/>
                <a:cs typeface="Verdana"/>
              </a:rPr>
              <a:t>of</a:t>
            </a:r>
            <a:r>
              <a:rPr sz="1100" spc="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AI</a:t>
            </a:r>
            <a:r>
              <a:rPr sz="1100" spc="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performance</a:t>
            </a:r>
            <a:r>
              <a:rPr sz="1100" spc="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post-deployment</a:t>
            </a:r>
            <a:r>
              <a:rPr sz="1100" spc="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sz="1100" spc="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detect</a:t>
            </a:r>
            <a:r>
              <a:rPr sz="1100" spc="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and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address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model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drift,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ensuring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sustained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reliability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10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fairness.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5" name="object 5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DED9CC-39DA-81ED-C8F5-62A580363759}"/>
              </a:ext>
            </a:extLst>
          </p:cNvPr>
          <p:cNvSpPr/>
          <p:nvPr/>
        </p:nvSpPr>
        <p:spPr>
          <a:xfrm>
            <a:off x="7176075" y="5544642"/>
            <a:ext cx="4158673" cy="912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Navigating the AI "Black Box": Testing Challenges</vt:lpstr>
      <vt:lpstr>The Core Problem The "Black Box" Nature T Continuous Evolution of AI Models</vt:lpstr>
      <vt:lpstr>Unique Testing Challenges for AI</vt:lpstr>
      <vt:lpstr>Non-deterministic Outcomes</vt:lpstr>
      <vt:lpstr>PowerPoint Presentation</vt:lpstr>
      <vt:lpstr>Data Dependency and Bias</vt:lpstr>
      <vt:lpstr>Case Study: Facial Recognition Bias</vt:lpstr>
      <vt:lpstr>PowerPoint Presentation</vt:lpstr>
      <vt:lpstr>The Need for Continuous Testing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Likhita Neeraja Viswanadha</cp:lastModifiedBy>
  <cp:revision>1</cp:revision>
  <dcterms:created xsi:type="dcterms:W3CDTF">2025-09-23T05:32:46Z</dcterms:created>
  <dcterms:modified xsi:type="dcterms:W3CDTF">2025-09-23T06:15:25Z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2025-09-18T00:00:00Z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2025-09-23T00:00:00Z</vt:filetime>
  </property>
  <property fmtid="{D5CDD505-2E9C-101B-9397-08002B2CF9AE}" pid="5" name="Producer">
    <vt:lpwstr>GPL Ghostscript 9.56.1</vt:lpwstr>
  </property>
</Properties>
</file>