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f</c:v>
                </c:pt>
              </c:strCache>
            </c:strRef>
          </c:tx>
          <c:marker>
            <c:symbol val="none"/>
          </c:marker>
          <c:cat>
            <c:multiLvlStrRef>
              <c:f>Лист1!#REF!</c:f>
            </c:multiLvlStrRef>
          </c:cat>
          <c:val>
            <c:numRef>
              <c:f>Лист1!$C$17:$C$26</c:f>
              <c:numCache>
                <c:formatCode>General</c:formatCode>
                <c:ptCount val="10"/>
                <c:pt idx="0">
                  <c:v>35</c:v>
                </c:pt>
                <c:pt idx="1">
                  <c:v>26</c:v>
                </c:pt>
                <c:pt idx="2">
                  <c:v>24</c:v>
                </c:pt>
                <c:pt idx="3">
                  <c:v>23</c:v>
                </c:pt>
                <c:pt idx="4">
                  <c:v>15</c:v>
                </c:pt>
                <c:pt idx="5">
                  <c:v>11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</c:numCache>
            </c:numRef>
          </c:val>
        </c:ser>
        <c:marker val="1"/>
        <c:axId val="82622720"/>
        <c:axId val="82633856"/>
      </c:lineChart>
      <c:catAx>
        <c:axId val="826227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</a:t>
                </a:r>
              </a:p>
            </c:rich>
          </c:tx>
          <c:layout/>
        </c:title>
        <c:numFmt formatCode="General" sourceLinked="1"/>
        <c:tickLblPos val="nextTo"/>
        <c:crossAx val="82633856"/>
        <c:crosses val="autoZero"/>
        <c:auto val="1"/>
        <c:lblAlgn val="ctr"/>
        <c:lblOffset val="100"/>
      </c:catAx>
      <c:valAx>
        <c:axId val="8263385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f</a:t>
                </a:r>
                <a:endParaRPr lang="ru-RU"/>
              </a:p>
            </c:rich>
          </c:tx>
          <c:layout/>
        </c:title>
        <c:numFmt formatCode="General" sourceLinked="1"/>
        <c:tickLblPos val="nextTo"/>
        <c:crossAx val="82622720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10/22/2013</a:t>
            </a:fld>
            <a:endParaRPr lang="en-US" sz="1600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10/22/2013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Лабораторная работа №3</a:t>
            </a:r>
            <a:br>
              <a:rPr lang="ru-RU" dirty="0" smtClean="0"/>
            </a:br>
            <a:r>
              <a:rPr lang="ru-RU" dirty="0" smtClean="0"/>
              <a:t>Технология создания презентации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Тема: «Технология анализа текста и поиска ключевых слов»</a:t>
            </a:r>
          </a:p>
          <a:p>
            <a:r>
              <a:rPr lang="ru-RU" dirty="0" smtClean="0"/>
              <a:t>Выполнил: ст. гр. 120602 </a:t>
            </a:r>
            <a:r>
              <a:rPr lang="ru-RU" dirty="0" err="1" smtClean="0"/>
              <a:t>Будный</a:t>
            </a:r>
            <a:r>
              <a:rPr lang="ru-RU" dirty="0" smtClean="0"/>
              <a:t> Р. И.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закон </a:t>
            </a:r>
            <a:r>
              <a:rPr lang="ru-RU" dirty="0" err="1" smtClean="0"/>
              <a:t>Зипфа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629400" cy="4953000"/>
          </a:xfrm>
        </p:spPr>
        <p:txBody>
          <a:bodyPr>
            <a:normAutofit/>
          </a:bodyPr>
          <a:lstStyle/>
          <a:p>
            <a:r>
              <a:rPr lang="ru-RU" dirty="0" smtClean="0"/>
              <a:t>Джордж </a:t>
            </a:r>
            <a:r>
              <a:rPr lang="ru-RU" dirty="0" err="1" smtClean="0"/>
              <a:t>Зипф</a:t>
            </a:r>
            <a:r>
              <a:rPr lang="ru-RU" dirty="0" smtClean="0"/>
              <a:t> установил, что все тексты подчиняются  общим закономерностям, которые нашли  применение  в технологии поиска информации. </a:t>
            </a:r>
            <a:endParaRPr lang="ru-RU" dirty="0" smtClean="0"/>
          </a:p>
          <a:p>
            <a:r>
              <a:rPr lang="ru-RU" dirty="0" smtClean="0"/>
              <a:t>Первый закон </a:t>
            </a:r>
            <a:r>
              <a:rPr lang="ru-RU" dirty="0" err="1" smtClean="0"/>
              <a:t>Зипфа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F * R = const,</a:t>
            </a:r>
          </a:p>
          <a:p>
            <a:pPr>
              <a:buNone/>
            </a:pPr>
            <a:r>
              <a:rPr lang="ru-RU" dirty="0" smtClean="0"/>
              <a:t>где </a:t>
            </a:r>
            <a:r>
              <a:rPr lang="en-US" dirty="0" smtClean="0"/>
              <a:t>F – </a:t>
            </a:r>
            <a:r>
              <a:rPr lang="ru-RU" dirty="0" smtClean="0"/>
              <a:t>частота встречи слова в тексте</a:t>
            </a:r>
            <a:endParaRPr lang="ru-RU" dirty="0" smtClean="0"/>
          </a:p>
          <a:p>
            <a:pPr marL="273050" indent="246063">
              <a:buNone/>
            </a:pPr>
            <a:r>
              <a:rPr lang="en-US" dirty="0" smtClean="0"/>
              <a:t>R – </a:t>
            </a:r>
            <a:r>
              <a:rPr lang="ru-RU" dirty="0" smtClean="0"/>
              <a:t>ранг слова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219200"/>
            <a:ext cx="153828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ключевых слов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2000" dirty="0" smtClean="0"/>
              <a:t>Все значимые (ключевые) слова размещаются в средней части </a:t>
            </a:r>
            <a:r>
              <a:rPr lang="ru-RU" sz="2000" dirty="0" smtClean="0"/>
              <a:t>графика.</a:t>
            </a:r>
            <a:endParaRPr lang="en-US" sz="2000" dirty="0" smtClean="0"/>
          </a:p>
          <a:p>
            <a:pPr>
              <a:defRPr/>
            </a:pPr>
            <a:r>
              <a:rPr lang="ru-RU" sz="2000" dirty="0" smtClean="0"/>
              <a:t>Часто встречающиеся слова (ранг от 1 до 5) являются вспомогательными </a:t>
            </a:r>
            <a:r>
              <a:rPr lang="ru-RU" sz="2000" dirty="0" smtClean="0"/>
              <a:t>(предлоги</a:t>
            </a:r>
            <a:r>
              <a:rPr lang="ru-RU" sz="2000" dirty="0" smtClean="0"/>
              <a:t>, частицы, местоимения и т.д.). </a:t>
            </a:r>
            <a:r>
              <a:rPr lang="ru-RU" sz="2000" dirty="0" smtClean="0"/>
              <a:t>Такие слова называются «</a:t>
            </a:r>
            <a:r>
              <a:rPr lang="ru-RU" sz="2000" dirty="0" err="1" smtClean="0"/>
              <a:t>стоп-словами</a:t>
            </a:r>
            <a:r>
              <a:rPr lang="ru-RU" sz="2000" dirty="0" smtClean="0"/>
              <a:t>».</a:t>
            </a:r>
            <a:endParaRPr lang="en-US" sz="2000" dirty="0" smtClean="0"/>
          </a:p>
          <a:p>
            <a:pPr>
              <a:defRPr/>
            </a:pPr>
            <a:r>
              <a:rPr lang="ru-RU" sz="2000" dirty="0" smtClean="0"/>
              <a:t>Редко встречающиеся слова (правая часть </a:t>
            </a:r>
            <a:r>
              <a:rPr lang="ru-RU" sz="2000" dirty="0" smtClean="0"/>
              <a:t>графика) также </a:t>
            </a:r>
            <a:r>
              <a:rPr lang="ru-RU" sz="2000" dirty="0" smtClean="0"/>
              <a:t>не имеют существенного  значения при  анализе </a:t>
            </a:r>
            <a:r>
              <a:rPr lang="ru-RU" sz="2000" dirty="0" smtClean="0"/>
              <a:t>текста.</a:t>
            </a:r>
            <a:endParaRPr lang="en-US" sz="2000" dirty="0"/>
          </a:p>
        </p:txBody>
      </p:sp>
      <p:pic>
        <p:nvPicPr>
          <p:cNvPr id="5" name="ill" descr="ris_7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400"/>
            <a:ext cx="4038600" cy="21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8200" y="34962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первого закона </a:t>
            </a:r>
            <a:r>
              <a:rPr lang="ru-RU" dirty="0" err="1" smtClean="0"/>
              <a:t>Зипфа</a:t>
            </a:r>
            <a:r>
              <a:rPr lang="ru-RU" dirty="0" smtClean="0"/>
              <a:t>. Серым цветом отмечены значимые ключевые слова.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средства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MS Word (</a:t>
            </a:r>
            <a:r>
              <a:rPr lang="ru-RU" dirty="0" smtClean="0"/>
              <a:t>Сервис - Автореферат</a:t>
            </a:r>
            <a:r>
              <a:rPr lang="en-US" dirty="0" smtClean="0"/>
              <a:t>)</a:t>
            </a:r>
          </a:p>
          <a:p>
            <a:pPr lvl="1"/>
            <a:r>
              <a:rPr lang="ru-RU" sz="2400" dirty="0" smtClean="0"/>
              <a:t>Стандартная возможность </a:t>
            </a:r>
            <a:r>
              <a:rPr lang="en-US" sz="2400" dirty="0" smtClean="0"/>
              <a:t>MS Word</a:t>
            </a:r>
            <a:endParaRPr lang="ru-RU" sz="2400" dirty="0" smtClean="0"/>
          </a:p>
          <a:p>
            <a:pPr lvl="1"/>
            <a:r>
              <a:rPr lang="ru-RU" sz="2400" dirty="0" smtClean="0"/>
              <a:t>Скромный функционал</a:t>
            </a:r>
          </a:p>
          <a:p>
            <a:r>
              <a:rPr lang="en-US" dirty="0" smtClean="0"/>
              <a:t>RCO Fact Extractor</a:t>
            </a:r>
            <a:endParaRPr lang="ru-RU" dirty="0" smtClean="0"/>
          </a:p>
          <a:p>
            <a:pPr lvl="1"/>
            <a:r>
              <a:rPr lang="ru-RU" sz="2400" dirty="0" smtClean="0"/>
              <a:t>П</a:t>
            </a:r>
            <a:r>
              <a:rPr lang="ru-RU" sz="2400" dirty="0" smtClean="0"/>
              <a:t>оиск в </a:t>
            </a:r>
            <a:r>
              <a:rPr lang="ru-RU" sz="2400" dirty="0" smtClean="0"/>
              <a:t>тексте описания фактов заданного </a:t>
            </a:r>
            <a:r>
              <a:rPr lang="ru-RU" sz="2400" dirty="0" smtClean="0"/>
              <a:t>типа</a:t>
            </a:r>
            <a:endParaRPr lang="ru-RU" sz="2400" dirty="0" smtClean="0"/>
          </a:p>
          <a:p>
            <a:pPr lvl="1"/>
            <a:r>
              <a:rPr lang="ru-RU" sz="2400" dirty="0" smtClean="0"/>
              <a:t>Извлечение связанной </a:t>
            </a:r>
            <a:r>
              <a:rPr lang="ru-RU" sz="2400" dirty="0" smtClean="0"/>
              <a:t>с </a:t>
            </a:r>
            <a:r>
              <a:rPr lang="ru-RU" sz="2400" dirty="0" smtClean="0"/>
              <a:t>фактами информации</a:t>
            </a:r>
            <a:endParaRPr lang="en-US" sz="2400" dirty="0" smtClean="0"/>
          </a:p>
          <a:p>
            <a:r>
              <a:rPr lang="en-US" dirty="0" err="1" smtClean="0"/>
              <a:t>TextAnalyst</a:t>
            </a:r>
            <a:endParaRPr lang="en-US" dirty="0" smtClean="0"/>
          </a:p>
          <a:p>
            <a:pPr lvl="1"/>
            <a:r>
              <a:rPr lang="ru-RU" sz="2400" dirty="0" smtClean="0"/>
              <a:t>Анализ </a:t>
            </a:r>
            <a:r>
              <a:rPr lang="ru-RU" sz="2400" dirty="0" smtClean="0"/>
              <a:t>содержания текста с автоматическим формированием семантической сети с </a:t>
            </a:r>
            <a:r>
              <a:rPr lang="ru-RU" sz="2400" dirty="0" smtClean="0"/>
              <a:t>гиперссылками</a:t>
            </a:r>
            <a:endParaRPr lang="ru-RU" sz="2400" dirty="0" smtClean="0"/>
          </a:p>
          <a:p>
            <a:pPr lvl="1"/>
            <a:r>
              <a:rPr lang="ru-RU" sz="2400" dirty="0" smtClean="0"/>
              <a:t>Поиск </a:t>
            </a:r>
            <a:r>
              <a:rPr lang="ru-RU" sz="2400" dirty="0" smtClean="0"/>
              <a:t>с учетом скрытых смысловых связей слов запроса со словами </a:t>
            </a:r>
            <a:r>
              <a:rPr lang="ru-RU" sz="2400" dirty="0" smtClean="0"/>
              <a:t>текста</a:t>
            </a:r>
            <a:endParaRPr lang="ru-RU" sz="2400" dirty="0" smtClean="0"/>
          </a:p>
          <a:p>
            <a:pPr lvl="1"/>
            <a:r>
              <a:rPr lang="ru-RU" sz="2400" dirty="0" smtClean="0"/>
              <a:t>Автоматическое </a:t>
            </a:r>
            <a:r>
              <a:rPr lang="ru-RU" sz="2400" dirty="0" smtClean="0"/>
              <a:t>реферирование </a:t>
            </a:r>
            <a:r>
              <a:rPr lang="ru-RU" sz="2400" dirty="0" smtClean="0"/>
              <a:t>текста</a:t>
            </a:r>
            <a:endParaRPr lang="ru-RU" sz="2400" dirty="0" smtClean="0"/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текста «</a:t>
            </a:r>
            <a:r>
              <a:rPr lang="ru-RU" dirty="0" smtClean="0"/>
              <a:t>Говорим — </a:t>
            </a:r>
            <a:r>
              <a:rPr lang="ru-RU" dirty="0" err="1" smtClean="0"/>
              <a:t>ИТ-проект</a:t>
            </a:r>
            <a:r>
              <a:rPr lang="ru-RU" dirty="0" smtClean="0"/>
              <a:t>, подразумеваем — расширенный»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Ручной анализ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TextAnalyst</a:t>
            </a:r>
            <a:endParaRPr lang="en-US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457200" y="1905000"/>
          <a:ext cx="4038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Частота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Ранг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РП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ПО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ИТ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Компании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Следует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Фазы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Содержимое 8"/>
          <p:cNvGraphicFramePr>
            <a:graphicFrameLocks noGrp="1"/>
          </p:cNvGraphicFramePr>
          <p:nvPr>
            <p:ph sz="quarter" idx="4"/>
          </p:nvPr>
        </p:nvGraphicFramePr>
        <p:xfrm>
          <a:off x="4648200" y="1905000"/>
          <a:ext cx="4038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Частота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Ранг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РП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Фаз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Проектный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ИТ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Компании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Бизнес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ИТ-проект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зависимостей </a:t>
            </a:r>
            <a:r>
              <a:rPr lang="en-US" dirty="0" smtClean="0"/>
              <a:t>F(R)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Ручной анализ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TextAnalyst</a:t>
            </a:r>
            <a:endParaRPr lang="en-US" dirty="0"/>
          </a:p>
        </p:txBody>
      </p:sp>
      <p:pic>
        <p:nvPicPr>
          <p:cNvPr id="7" name="Picture"/>
          <p:cNvPicPr>
            <a:picLocks noGrp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4648200" y="2438400"/>
          <a:ext cx="40386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поиска документа по найденным ключевым словам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Ручной анализ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TextAnalyst</a:t>
            </a:r>
            <a:endParaRPr lang="en-US" dirty="0"/>
          </a:p>
        </p:txBody>
      </p:sp>
      <p:pic>
        <p:nvPicPr>
          <p:cNvPr id="7" name="Содержимое 6" descr="pic9.png"/>
          <p:cNvPicPr>
            <a:picLocks noGrp="1"/>
          </p:cNvPicPr>
          <p:nvPr>
            <p:ph sz="quarter" idx="4"/>
          </p:nvPr>
        </p:nvPicPr>
        <p:blipFill>
          <a:blip r:embed="rId2" cstate="print"/>
          <a:srcRect r="37736"/>
          <a:stretch>
            <a:fillRect/>
          </a:stretch>
        </p:blipFill>
        <p:spPr>
          <a:xfrm>
            <a:off x="4648200" y="2133600"/>
            <a:ext cx="4065436" cy="3124200"/>
          </a:xfrm>
          <a:prstGeom prst="rect">
            <a:avLst/>
          </a:prstGeom>
        </p:spPr>
      </p:pic>
      <p:pic>
        <p:nvPicPr>
          <p:cNvPr id="8" name="Содержимое 7" descr="pic4.png"/>
          <p:cNvPicPr>
            <a:picLocks noGrp="1"/>
          </p:cNvPicPr>
          <p:nvPr>
            <p:ph sz="quarter" idx="2"/>
          </p:nvPr>
        </p:nvPicPr>
        <p:blipFill>
          <a:blip r:embed="rId3" cstate="print"/>
          <a:srcRect r="39623"/>
          <a:stretch>
            <a:fillRect/>
          </a:stretch>
        </p:blipFill>
        <p:spPr>
          <a:xfrm>
            <a:off x="457199" y="2133600"/>
            <a:ext cx="4072233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полученных результатов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Графики зависимости частоты слова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ru-RU" dirty="0" smtClean="0"/>
              <a:t>от его ранга </a:t>
            </a:r>
            <a:r>
              <a:rPr lang="en-US" dirty="0" smtClean="0"/>
              <a:t>R</a:t>
            </a:r>
            <a:r>
              <a:rPr lang="ru-RU" dirty="0" smtClean="0"/>
              <a:t> для двух способов анализа текста схожи, но использование программы </a:t>
            </a:r>
            <a:r>
              <a:rPr lang="ru-RU" dirty="0" err="1" smtClean="0"/>
              <a:t>TextAnalyst</a:t>
            </a:r>
            <a:r>
              <a:rPr lang="ru-RU" dirty="0" smtClean="0"/>
              <a:t> дает более точные результаты.</a:t>
            </a:r>
            <a:endParaRPr lang="en-US" dirty="0" smtClean="0"/>
          </a:p>
          <a:p>
            <a:r>
              <a:rPr lang="ru-RU" dirty="0" smtClean="0"/>
              <a:t>Поиск с помощью аналитической системы осуществляется эффективнее. </a:t>
            </a:r>
            <a:r>
              <a:rPr lang="ru-RU" dirty="0" err="1" smtClean="0"/>
              <a:t>TextAnalyst</a:t>
            </a:r>
            <a:r>
              <a:rPr lang="ru-RU" dirty="0" smtClean="0"/>
              <a:t> формирует сеть основных понятий, несущих основную смысловую нагрузку. Эта сеть достаточно полно описывает смысл анализируемого текста,  а также позволяет отбросить несущественную информацию и представить содержание в сжатом виде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ходе лабораторной работы я освоил </a:t>
            </a:r>
            <a:r>
              <a:rPr lang="ru-RU" dirty="0" err="1" smtClean="0"/>
              <a:t>освоил</a:t>
            </a:r>
            <a:r>
              <a:rPr lang="ru-RU" dirty="0" smtClean="0"/>
              <a:t> применение первого закона </a:t>
            </a:r>
            <a:r>
              <a:rPr lang="ru-RU" dirty="0" err="1" smtClean="0"/>
              <a:t>Зипфа</a:t>
            </a:r>
            <a:r>
              <a:rPr lang="ru-RU" dirty="0" smtClean="0"/>
              <a:t> для анализа текста, извлечения ключевых слов </a:t>
            </a:r>
            <a:r>
              <a:rPr lang="ru-RU" dirty="0" smtClean="0"/>
              <a:t>и </a:t>
            </a:r>
            <a:r>
              <a:rPr lang="ru-RU" dirty="0" smtClean="0"/>
              <a:t>последующего поиска информации в сети Интернет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Сравнил </a:t>
            </a:r>
            <a:r>
              <a:rPr lang="ru-RU" dirty="0" smtClean="0"/>
              <a:t>эффективность анализа текста вручную с использованием вышеупомянутого закона и применение специализированного ПО для анализа текста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</TotalTime>
  <Words>383</Words>
  <Application>Microsoft Office PowerPoint</Application>
  <PresentationFormat>Экран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Origin</vt:lpstr>
      <vt:lpstr>Лабораторная работа №3 Технология создания презентации</vt:lpstr>
      <vt:lpstr>Первый закон Зипфа</vt:lpstr>
      <vt:lpstr>Выбор ключевых слов</vt:lpstr>
      <vt:lpstr>Программные средства</vt:lpstr>
      <vt:lpstr>Анализ текста «Говорим — ИТ-проект, подразумеваем — расширенный»</vt:lpstr>
      <vt:lpstr>Графики зависимостей F(R)</vt:lpstr>
      <vt:lpstr>Результаты поиска документа по найденным ключевым словам</vt:lpstr>
      <vt:lpstr>Анализ полученных результатов</vt:lpstr>
      <vt:lpstr>Вывод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budnyjj</dc:creator>
  <cp:lastModifiedBy>budnyjj</cp:lastModifiedBy>
  <cp:revision>10</cp:revision>
  <dcterms:created xsi:type="dcterms:W3CDTF">2013-10-21T07:48:26Z</dcterms:created>
  <dcterms:modified xsi:type="dcterms:W3CDTF">2013-10-22T08:08:59Z</dcterms:modified>
</cp:coreProperties>
</file>