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4"/>
  </p:notesMasterIdLst>
  <p:handoutMasterIdLst>
    <p:handoutMasterId r:id="rId25"/>
  </p:handoutMasterIdLst>
  <p:sldIdLst>
    <p:sldId id="301" r:id="rId5"/>
    <p:sldId id="302" r:id="rId6"/>
    <p:sldId id="321" r:id="rId7"/>
    <p:sldId id="322" r:id="rId8"/>
    <p:sldId id="323" r:id="rId9"/>
    <p:sldId id="324" r:id="rId10"/>
    <p:sldId id="325" r:id="rId11"/>
    <p:sldId id="333" r:id="rId12"/>
    <p:sldId id="327" r:id="rId13"/>
    <p:sldId id="328" r:id="rId14"/>
    <p:sldId id="329" r:id="rId15"/>
    <p:sldId id="330" r:id="rId16"/>
    <p:sldId id="331" r:id="rId17"/>
    <p:sldId id="334" r:id="rId18"/>
    <p:sldId id="326" r:id="rId19"/>
    <p:sldId id="332" r:id="rId20"/>
    <p:sldId id="319" r:id="rId21"/>
    <p:sldId id="317" r:id="rId22"/>
    <p:sldId id="335" r:id="rId23"/>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32" autoAdjust="0"/>
    <p:restoredTop sz="85139" autoAdjust="0"/>
  </p:normalViewPr>
  <p:slideViewPr>
    <p:cSldViewPr snapToGrid="0">
      <p:cViewPr varScale="1">
        <p:scale>
          <a:sx n="61" d="100"/>
          <a:sy n="61" d="100"/>
        </p:scale>
        <p:origin x="1152" y="108"/>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08E50E-7ADE-409C-A999-3DA05BC67E04}" type="datetimeFigureOut">
              <a:rPr lang="en-US" smtClean="0"/>
              <a:t>7/27/2016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E75E16-1DEC-4B37-A2D5-1CC26C85315A}" type="slidenum">
              <a:rPr lang="en-US" smtClean="0"/>
              <a:t>‹#›</a:t>
            </a:fld>
            <a:endParaRPr lang="en-US"/>
          </a:p>
        </p:txBody>
      </p:sp>
    </p:spTree>
    <p:extLst>
      <p:ext uri="{BB962C8B-B14F-4D97-AF65-F5344CB8AC3E}">
        <p14:creationId xmlns:p14="http://schemas.microsoft.com/office/powerpoint/2010/main" val="393567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352DE-F0A5-435B-9DF1-4A161A29301F}" type="datetimeFigureOut">
              <a:rPr lang="en-US" smtClean="0"/>
              <a:t>7/27/2016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591A6-1AED-47CA-BE2D-64012F6F092A}" type="slidenum">
              <a:rPr lang="en-US" smtClean="0"/>
              <a:t>‹#›</a:t>
            </a:fld>
            <a:endParaRPr lang="en-US"/>
          </a:p>
        </p:txBody>
      </p:sp>
    </p:spTree>
    <p:extLst>
      <p:ext uri="{BB962C8B-B14F-4D97-AF65-F5344CB8AC3E}">
        <p14:creationId xmlns:p14="http://schemas.microsoft.com/office/powerpoint/2010/main" val="293665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E3960DE-CA21-4A0A-990A-38A0B17F2B8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58596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0154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2378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43557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8739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3210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D591A6-1AED-47CA-BE2D-64012F6F092A}" type="slidenum">
              <a:rPr lang="en-US" smtClean="0"/>
              <a:t>15</a:t>
            </a:fld>
            <a:endParaRPr lang="en-US"/>
          </a:p>
        </p:txBody>
      </p:sp>
    </p:spTree>
    <p:extLst>
      <p:ext uri="{BB962C8B-B14F-4D97-AF65-F5344CB8AC3E}">
        <p14:creationId xmlns:p14="http://schemas.microsoft.com/office/powerpoint/2010/main" val="992153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D591A6-1AED-47CA-BE2D-64012F6F092A}" type="slidenum">
              <a:rPr lang="en-US" smtClean="0"/>
              <a:t>16</a:t>
            </a:fld>
            <a:endParaRPr lang="en-US"/>
          </a:p>
        </p:txBody>
      </p:sp>
    </p:spTree>
    <p:extLst>
      <p:ext uri="{BB962C8B-B14F-4D97-AF65-F5344CB8AC3E}">
        <p14:creationId xmlns:p14="http://schemas.microsoft.com/office/powerpoint/2010/main" val="2911230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591A6-1AED-47CA-BE2D-64012F6F092A}" type="slidenum">
              <a:rPr lang="en-US" smtClean="0"/>
              <a:t>17</a:t>
            </a:fld>
            <a:endParaRPr lang="en-US"/>
          </a:p>
        </p:txBody>
      </p:sp>
    </p:spTree>
    <p:extLst>
      <p:ext uri="{BB962C8B-B14F-4D97-AF65-F5344CB8AC3E}">
        <p14:creationId xmlns:p14="http://schemas.microsoft.com/office/powerpoint/2010/main" val="3536410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1578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74011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1301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7139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C739E2B-FBAB-42C8-9EA5-8AE7D80E279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52855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78358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2370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60805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C739E2B-FBAB-42C8-9EA5-8AE7D80E279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90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C739E2B-FBAB-42C8-9EA5-8AE7D80E279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761159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Virtual</a:t>
            </a:r>
            <a:r>
              <a:rPr lang="en-US" sz="4800" baseline="0" dirty="0">
                <a:solidFill>
                  <a:schemeClr val="tx1">
                    <a:lumMod val="65000"/>
                    <a:lumOff val="35000"/>
                  </a:schemeClr>
                </a:solidFill>
                <a:latin typeface="Segoe UI Light" pitchFamily="34" charset="0"/>
                <a:ea typeface="Segoe UI" pitchFamily="34" charset="0"/>
                <a:cs typeface="Segoe UI" pitchFamily="34" charset="0"/>
              </a:rPr>
              <a:t> Academy</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7145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06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765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0509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5" y="5960743"/>
            <a:ext cx="8309114" cy="698589"/>
          </a:xfrm>
          <a:prstGeom prst="rect">
            <a:avLst/>
          </a:prstGeom>
          <a:noFill/>
          <a:ln w="9525">
            <a:noFill/>
            <a:miter lim="800000"/>
            <a:headEnd/>
            <a:tailEnd/>
          </a:ln>
        </p:spPr>
        <p:txBody>
          <a:bodyPr wrap="square">
            <a:spAutoFit/>
          </a:bodyPr>
          <a:lstStyle/>
          <a:p>
            <a:pPr marL="0" lvl="1" defTabSz="685566">
              <a:defRPr/>
            </a:pPr>
            <a:r>
              <a:rPr lang="en-US" sz="788"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374747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29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4491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904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2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63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75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112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540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39570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go.microsoft.com/fwlink/?LinkId=32195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msdn.microsoft.com/en-us/library/jj163800.asp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go.microsoft.com/fwlink/?LinkId=32195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msdn.microsoft.com/en-us/library/jj163142.asp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amazon.com/Microsoft-SharePoint-2013-Inside-Out/dp/0735666997?tag=resingnet-2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21297" y="2973285"/>
            <a:ext cx="5717902" cy="732508"/>
          </a:xfrm>
        </p:spPr>
        <p:txBody>
          <a:bodyPr/>
          <a:lstStyle/>
          <a:p>
            <a:r>
              <a:rPr lang="en-US" sz="2800" b="1" dirty="0"/>
              <a:t>Developing SharePoint Server Advanced Solutions</a:t>
            </a:r>
            <a:endParaRPr lang="en-GB" sz="2600" dirty="0"/>
          </a:p>
        </p:txBody>
      </p:sp>
      <p:sp>
        <p:nvSpPr>
          <p:cNvPr id="3" name="Subtitle 2"/>
          <p:cNvSpPr>
            <a:spLocks noGrp="1"/>
          </p:cNvSpPr>
          <p:nvPr>
            <p:ph type="subTitle" sz="quarter" idx="1"/>
          </p:nvPr>
        </p:nvSpPr>
        <p:spPr>
          <a:xfrm>
            <a:off x="3121297" y="3925328"/>
            <a:ext cx="5775960" cy="1103872"/>
          </a:xfrm>
          <a:prstGeom prst="rect">
            <a:avLst/>
          </a:prstGeom>
        </p:spPr>
        <p:txBody>
          <a:bodyPr/>
          <a:lstStyle/>
          <a:p>
            <a:r>
              <a:rPr lang="en-GB" dirty="0"/>
              <a:t>Managing and Accessing User Profile Data
</a:t>
            </a:r>
          </a:p>
        </p:txBody>
      </p:sp>
    </p:spTree>
    <p:extLst>
      <p:ext uri="{BB962C8B-B14F-4D97-AF65-F5344CB8AC3E}">
        <p14:creationId xmlns:p14="http://schemas.microsoft.com/office/powerpoint/2010/main" val="295836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User Profiles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Reference assemblies:</a:t>
            </a:r>
          </a:p>
          <a:p>
            <a:pPr lvl="1"/>
            <a:r>
              <a:rPr lang="en-US" kern="0" dirty="0">
                <a:solidFill>
                  <a:srgbClr val="000000"/>
                </a:solidFill>
              </a:rPr>
              <a:t>Microsoft.Office.Server</a:t>
            </a:r>
          </a:p>
          <a:p>
            <a:pPr lvl="1"/>
            <a:r>
              <a:rPr lang="en-US" kern="0" dirty="0">
                <a:solidFill>
                  <a:srgbClr val="000000"/>
                </a:solidFill>
              </a:rPr>
              <a:t>Microsoft.Office.Server.UserProfiles</a:t>
            </a:r>
          </a:p>
          <a:p>
            <a:pPr lvl="0"/>
            <a:r>
              <a:rPr lang="en-US" kern="0" dirty="0">
                <a:solidFill>
                  <a:srgbClr val="000000"/>
                </a:solidFill>
              </a:rPr>
              <a:t>Include </a:t>
            </a:r>
            <a:r>
              <a:rPr lang="en-US" b="1" kern="0" dirty="0">
                <a:solidFill>
                  <a:srgbClr val="000000"/>
                </a:solidFill>
              </a:rPr>
              <a:t>Microsoft.Office.Server.UserProfiles</a:t>
            </a:r>
            <a:r>
              <a:rPr lang="en-US" kern="0" dirty="0">
                <a:solidFill>
                  <a:srgbClr val="000000"/>
                </a:solidFill>
              </a:rPr>
              <a:t> namespace</a:t>
            </a:r>
          </a:p>
          <a:p>
            <a:pPr lvl="0"/>
            <a:endParaRPr lang="en-US" kern="0" dirty="0">
              <a:solidFill>
                <a:srgbClr val="000000"/>
              </a:solidFill>
            </a:endParaRPr>
          </a:p>
          <a:p>
            <a:pPr marL="0" lvl="0" indent="0">
              <a:buNone/>
            </a:pPr>
            <a:endParaRPr lang="en-US" kern="0" dirty="0">
              <a:solidFill>
                <a:srgbClr val="000000"/>
              </a:solidFill>
            </a:endParaRPr>
          </a:p>
        </p:txBody>
      </p:sp>
      <p:sp>
        <p:nvSpPr>
          <p:cNvPr id="3" name="TextBox 2"/>
          <p:cNvSpPr txBox="1"/>
          <p:nvPr/>
        </p:nvSpPr>
        <p:spPr>
          <a:xfrm>
            <a:off x="460375" y="3495675"/>
            <a:ext cx="8121650" cy="2031325"/>
          </a:xfrm>
          <a:prstGeom prst="rect">
            <a:avLst/>
          </a:prstGeom>
          <a:solidFill>
            <a:schemeClr val="accent3">
              <a:lumMod val="95000"/>
            </a:schemeClr>
          </a:solidFill>
        </p:spPr>
        <p:txBody>
          <a:bodyPr wrap="square" rtlCol="0">
            <a:spAutoFit/>
          </a:bodyPr>
          <a:lstStyle/>
          <a:p>
            <a:pPr lvl="0"/>
            <a:r>
              <a:rPr lang="en-US" kern="0" dirty="0">
                <a:solidFill>
                  <a:srgbClr val="000000"/>
                </a:solidFill>
                <a:latin typeface="Lucida Sans Unicode" panose="020B0602030504020204" pitchFamily="34" charset="0"/>
                <a:cs typeface="Lucida Sans Unicode" panose="020B0602030504020204" pitchFamily="34" charset="0"/>
              </a:rPr>
              <a:t>SPServiceContext serviceContext = SPServiceContext.Current;</a:t>
            </a:r>
          </a:p>
          <a:p>
            <a:pPr lvl="0"/>
            <a:endParaRPr lang="en-US" kern="0" dirty="0">
              <a:solidFill>
                <a:srgbClr val="000000"/>
              </a:solidFill>
              <a:latin typeface="Lucida Sans Unicode" panose="020B0602030504020204" pitchFamily="34" charset="0"/>
              <a:cs typeface="Lucida Sans Unicode" panose="020B0602030504020204" pitchFamily="34" charset="0"/>
            </a:endParaRPr>
          </a:p>
          <a:p>
            <a:pPr lvl="0"/>
            <a:r>
              <a:rPr lang="en-US" kern="0" dirty="0">
                <a:solidFill>
                  <a:srgbClr val="000000"/>
                </a:solidFill>
                <a:latin typeface="Lucida Sans Unicode" panose="020B0602030504020204" pitchFamily="34" charset="0"/>
                <a:cs typeface="Lucida Sans Unicode" panose="020B0602030504020204" pitchFamily="34" charset="0"/>
              </a:rPr>
              <a:t>UserProfileManager = </a:t>
            </a:r>
            <a:br>
              <a:rPr lang="en-US" kern="0" dirty="0">
                <a:solidFill>
                  <a:srgbClr val="000000"/>
                </a:solidFill>
                <a:latin typeface="Lucida Sans Unicode" panose="020B0602030504020204" pitchFamily="34" charset="0"/>
                <a:cs typeface="Lucida Sans Unicode" panose="020B0602030504020204" pitchFamily="34" charset="0"/>
              </a:rPr>
            </a:br>
            <a:r>
              <a:rPr lang="en-US" kern="0" dirty="0">
                <a:solidFill>
                  <a:srgbClr val="000000"/>
                </a:solidFill>
                <a:latin typeface="Lucida Sans Unicode" panose="020B0602030504020204" pitchFamily="34" charset="0"/>
                <a:cs typeface="Lucida Sans Unicode" panose="020B0602030504020204" pitchFamily="34" charset="0"/>
              </a:rPr>
              <a:t>    new UserProfileManager(serviceContext);</a:t>
            </a:r>
          </a:p>
          <a:p>
            <a:pPr lvl="0"/>
            <a:endParaRPr lang="en-US" kern="0" dirty="0">
              <a:solidFill>
                <a:srgbClr val="000000"/>
              </a:solidFill>
              <a:latin typeface="Lucida Sans Unicode" panose="020B0602030504020204" pitchFamily="34" charset="0"/>
              <a:cs typeface="Lucida Sans Unicode" panose="020B0602030504020204" pitchFamily="34" charset="0"/>
            </a:endParaRPr>
          </a:p>
          <a:p>
            <a:pPr lvl="0"/>
            <a:r>
              <a:rPr lang="en-US" kern="0" dirty="0">
                <a:solidFill>
                  <a:srgbClr val="000000"/>
                </a:solidFill>
                <a:latin typeface="Lucida Sans Unicode" panose="020B0602030504020204" pitchFamily="34" charset="0"/>
                <a:cs typeface="Lucida Sans Unicode" panose="020B0602030504020204" pitchFamily="34" charset="0"/>
              </a:rPr>
              <a:t>UserProfile </a:t>
            </a:r>
            <a:r>
              <a:rPr lang="en-US" kern="0" dirty="0" err="1">
                <a:solidFill>
                  <a:srgbClr val="000000"/>
                </a:solidFill>
                <a:latin typeface="Lucida Sans Unicode" panose="020B0602030504020204" pitchFamily="34" charset="0"/>
                <a:cs typeface="Lucida Sans Unicode" panose="020B0602030504020204" pitchFamily="34" charset="0"/>
              </a:rPr>
              <a:t>userProfile</a:t>
            </a:r>
            <a:r>
              <a:rPr lang="en-US" kern="0" dirty="0">
                <a:solidFill>
                  <a:srgbClr val="000000"/>
                </a:solidFill>
                <a:latin typeface="Lucida Sans Unicode" panose="020B0602030504020204" pitchFamily="34" charset="0"/>
                <a:cs typeface="Lucida Sans Unicode" panose="020B0602030504020204" pitchFamily="34" charset="0"/>
              </a:rPr>
              <a:t> =</a:t>
            </a:r>
            <a:br>
              <a:rPr lang="en-US" kern="0" dirty="0">
                <a:solidFill>
                  <a:srgbClr val="000000"/>
                </a:solidFill>
                <a:latin typeface="Lucida Sans Unicode" panose="020B0602030504020204" pitchFamily="34" charset="0"/>
                <a:cs typeface="Lucida Sans Unicode" panose="020B0602030504020204" pitchFamily="34" charset="0"/>
              </a:rPr>
            </a:br>
            <a:r>
              <a:rPr lang="en-US" kern="0" dirty="0">
                <a:solidFill>
                  <a:srgbClr val="000000"/>
                </a:solidFill>
                <a:latin typeface="Lucida Sans Unicode" panose="020B0602030504020204" pitchFamily="34" charset="0"/>
                <a:cs typeface="Lucida Sans Unicode" panose="020B0602030504020204" pitchFamily="34" charset="0"/>
              </a:rPr>
              <a:t>    </a:t>
            </a:r>
            <a:r>
              <a:rPr lang="en-US" kern="0" dirty="0" err="1">
                <a:solidFill>
                  <a:srgbClr val="000000"/>
                </a:solidFill>
                <a:latin typeface="Lucida Sans Unicode" panose="020B0602030504020204" pitchFamily="34" charset="0"/>
                <a:cs typeface="Lucida Sans Unicode" panose="020B0602030504020204" pitchFamily="34" charset="0"/>
              </a:rPr>
              <a:t>userProfileManager.CreateUserProfile</a:t>
            </a:r>
            <a:r>
              <a:rPr lang="en-US" kern="0" dirty="0">
                <a:solidFill>
                  <a:srgbClr val="000000"/>
                </a:solidFill>
                <a:latin typeface="Lucida Sans Unicode" panose="020B0602030504020204" pitchFamily="34" charset="0"/>
                <a:cs typeface="Lucida Sans Unicode" panose="020B0602030504020204" pitchFamily="34" charset="0"/>
              </a:rPr>
              <a:t>("CONTOSO\Mike");</a:t>
            </a:r>
            <a:endParaRPr lang="en-US" kern="0" dirty="0">
              <a:solidFill>
                <a:srgbClr val="000000"/>
              </a:solidFill>
            </a:endParaRPr>
          </a:p>
        </p:txBody>
      </p:sp>
    </p:spTree>
    <p:extLst>
      <p:ext uri="{BB962C8B-B14F-4D97-AF65-F5344CB8AC3E}">
        <p14:creationId xmlns:p14="http://schemas.microsoft.com/office/powerpoint/2010/main" val="54104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Retrieving User Profile Properties by Using Client-side Code</a:t>
            </a:r>
          </a:p>
        </p:txBody>
      </p:sp>
      <p:sp>
        <p:nvSpPr>
          <p:cNvPr id="4" name="Content Placeholder 2"/>
          <p:cNvSpPr txBox="1">
            <a:spLocks/>
          </p:cNvSpPr>
          <p:nvPr/>
        </p:nvSpPr>
        <p:spPr>
          <a:xfrm>
            <a:off x="458788" y="1021214"/>
            <a:ext cx="8119156" cy="5703435"/>
          </a:xfrm>
          <a:prstGeom prst="rect">
            <a:avLst/>
          </a:prstGeom>
          <a:solidFill>
            <a:schemeClr val="accent3">
              <a:lumMod val="95000"/>
            </a:schemeClr>
          </a:solidFill>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dirty="0">
                <a:solidFill>
                  <a:srgbClr val="000000"/>
                </a:solidFill>
                <a:latin typeface="Lucida Sans Unicode" panose="020B0602030504020204" pitchFamily="34" charset="0"/>
                <a:cs typeface="Lucida Sans Unicode" panose="020B0602030504020204" pitchFamily="34" charset="0"/>
              </a:rPr>
              <a:t>var properties = ["AccountName“, “FirstName“];</a:t>
            </a:r>
          </a:p>
          <a:p>
            <a:pPr marL="0" lvl="0" indent="0">
              <a:buNone/>
            </a:pPr>
            <a:r>
              <a:rPr lang="en-US" sz="2000" kern="0" dirty="0">
                <a:solidFill>
                  <a:srgbClr val="000000"/>
                </a:solidFill>
                <a:latin typeface="Lucida Sans Unicode" panose="020B0602030504020204" pitchFamily="34" charset="0"/>
                <a:cs typeface="Lucida Sans Unicode" panose="020B0602030504020204" pitchFamily="34" charset="0"/>
              </a:rPr>
              <a:t>var username = "CONTOSO\Mike";</a:t>
            </a:r>
          </a:p>
          <a:p>
            <a:pPr marL="0" lvl="0" indent="0">
              <a:buNone/>
            </a:pPr>
            <a:r>
              <a:rPr lang="en-US" sz="2000" kern="0" dirty="0">
                <a:solidFill>
                  <a:srgbClr val="000000"/>
                </a:solidFill>
                <a:latin typeface="Lucida Sans Unicode" panose="020B0602030504020204" pitchFamily="34" charset="0"/>
                <a:cs typeface="Lucida Sans Unicode" panose="020B0602030504020204" pitchFamily="34" charset="0"/>
              </a:rPr>
              <a:t>var peopleManager = </a:t>
            </a:r>
            <a:br>
              <a:rPr lang="en-US" sz="2000" kern="0" dirty="0">
                <a:solidFill>
                  <a:srgbClr val="000000"/>
                </a:solidFill>
                <a:latin typeface="Lucida Sans Unicode" panose="020B0602030504020204" pitchFamily="34" charset="0"/>
                <a:cs typeface="Lucida Sans Unicode" panose="020B0602030504020204" pitchFamily="34" charset="0"/>
              </a:rPr>
            </a:br>
            <a:r>
              <a:rPr lang="en-US" sz="2000" kern="0" dirty="0">
                <a:solidFill>
                  <a:srgbClr val="000000"/>
                </a:solidFill>
                <a:latin typeface="Lucida Sans Unicode" panose="020B0602030504020204" pitchFamily="34" charset="0"/>
                <a:cs typeface="Lucida Sans Unicode" panose="020B0602030504020204" pitchFamily="34" charset="0"/>
              </a:rPr>
              <a:t>    new SP.UserProfiles.PeopleManager(</a:t>
            </a:r>
            <a:r>
              <a:rPr lang="en-US" sz="2000" i="1" kern="0" dirty="0">
                <a:solidFill>
                  <a:srgbClr val="000000"/>
                </a:solidFill>
                <a:latin typeface="Lucida Sans Unicode" panose="020B0602030504020204" pitchFamily="34" charset="0"/>
                <a:cs typeface="Lucida Sans Unicode" panose="020B0602030504020204" pitchFamily="34" charset="0"/>
              </a:rPr>
              <a:t>clientContext</a:t>
            </a:r>
            <a:r>
              <a:rPr lang="en-US" sz="2000" kern="0" dirty="0">
                <a:solidFill>
                  <a:srgbClr val="000000"/>
                </a:solidFill>
                <a:latin typeface="Lucida Sans Unicode" panose="020B0602030504020204" pitchFamily="34" charset="0"/>
                <a:cs typeface="Lucida Sans Unicode" panose="020B0602030504020204" pitchFamily="34" charset="0"/>
              </a:rPr>
              <a:t>);</a:t>
            </a:r>
          </a:p>
          <a:p>
            <a:pPr marL="0" lvl="0" indent="0">
              <a:buNone/>
            </a:pPr>
            <a:r>
              <a:rPr lang="en-US" sz="2000" kern="0" dirty="0">
                <a:solidFill>
                  <a:srgbClr val="000000"/>
                </a:solidFill>
                <a:latin typeface="Lucida Sans Unicode" panose="020B0602030504020204" pitchFamily="34" charset="0"/>
                <a:cs typeface="Lucida Sans Unicode" panose="020B0602030504020204" pitchFamily="34" charset="0"/>
              </a:rPr>
              <a:t>var profilePropertiesRequest = new </a:t>
            </a:r>
            <a:br>
              <a:rPr lang="en-US" sz="2000" kern="0" dirty="0">
                <a:solidFill>
                  <a:srgbClr val="000000"/>
                </a:solidFill>
                <a:latin typeface="Lucida Sans Unicode" panose="020B0602030504020204" pitchFamily="34" charset="0"/>
                <a:cs typeface="Lucida Sans Unicode" panose="020B0602030504020204" pitchFamily="34" charset="0"/>
              </a:rPr>
            </a:b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SP.UserProfiles.UserProfilePropertiesForUser</a:t>
            </a:r>
            <a:br>
              <a:rPr lang="en-US" sz="2000" kern="0" dirty="0">
                <a:solidFill>
                  <a:srgbClr val="000000"/>
                </a:solidFill>
                <a:latin typeface="Lucida Sans Unicode" panose="020B0602030504020204" pitchFamily="34" charset="0"/>
                <a:cs typeface="Lucida Sans Unicode" panose="020B0602030504020204" pitchFamily="34" charset="0"/>
              </a:rPr>
            </a:b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i="1" kern="0" dirty="0">
                <a:solidFill>
                  <a:srgbClr val="000000"/>
                </a:solidFill>
                <a:latin typeface="Lucida Sans Unicode" panose="020B0602030504020204" pitchFamily="34" charset="0"/>
                <a:cs typeface="Lucida Sans Unicode" panose="020B0602030504020204" pitchFamily="34" charset="0"/>
              </a:rPr>
              <a:t>clientContext</a:t>
            </a:r>
            <a:r>
              <a:rPr lang="en-US" sz="2000" kern="0" dirty="0">
                <a:solidFill>
                  <a:srgbClr val="000000"/>
                </a:solidFill>
                <a:latin typeface="Lucida Sans Unicode" panose="020B0602030504020204" pitchFamily="34" charset="0"/>
                <a:cs typeface="Lucida Sans Unicode" panose="020B0602030504020204" pitchFamily="34" charset="0"/>
              </a:rPr>
              <a:t>, username, properties);</a:t>
            </a:r>
          </a:p>
          <a:p>
            <a:pPr marL="0" lvl="0" indent="0">
              <a:buNone/>
            </a:pPr>
            <a:r>
              <a:rPr lang="en-US" sz="2000" kern="0" dirty="0">
                <a:solidFill>
                  <a:srgbClr val="000000"/>
                </a:solidFill>
                <a:latin typeface="Lucida Sans Unicode" panose="020B0602030504020204" pitchFamily="34" charset="0"/>
                <a:cs typeface="Lucida Sans Unicode" panose="020B0602030504020204" pitchFamily="34" charset="0"/>
              </a:rPr>
              <a:t>var profileProperties = </a:t>
            </a:r>
            <a:br>
              <a:rPr lang="en-US" sz="2000" kern="0" dirty="0">
                <a:solidFill>
                  <a:srgbClr val="000000"/>
                </a:solidFill>
                <a:latin typeface="Lucida Sans Unicode" panose="020B0602030504020204" pitchFamily="34" charset="0"/>
                <a:cs typeface="Lucida Sans Unicode" panose="020B0602030504020204" pitchFamily="34" charset="0"/>
              </a:rPr>
            </a:br>
            <a:r>
              <a:rPr lang="en-US" sz="2000" kern="0" dirty="0">
                <a:solidFill>
                  <a:srgbClr val="000000"/>
                </a:solidFill>
                <a:latin typeface="Lucida Sans Unicode" panose="020B0602030504020204" pitchFamily="34" charset="0"/>
                <a:cs typeface="Lucida Sans Unicode" panose="020B0602030504020204" pitchFamily="34" charset="0"/>
              </a:rPr>
              <a:t>    peopleManager.getUserProfilePropertiesFor</a:t>
            </a:r>
            <a:br>
              <a:rPr lang="en-US" sz="2000" kern="0" dirty="0">
                <a:solidFill>
                  <a:srgbClr val="000000"/>
                </a:solidFill>
                <a:latin typeface="Lucida Sans Unicode" panose="020B0602030504020204" pitchFamily="34" charset="0"/>
                <a:cs typeface="Lucida Sans Unicode" panose="020B0602030504020204" pitchFamily="34" charset="0"/>
              </a:rPr>
            </a:br>
            <a:r>
              <a:rPr lang="en-US" sz="2000" kern="0" dirty="0">
                <a:solidFill>
                  <a:srgbClr val="000000"/>
                </a:solidFill>
                <a:latin typeface="Lucida Sans Unicode" panose="020B0602030504020204" pitchFamily="34" charset="0"/>
                <a:cs typeface="Lucida Sans Unicode" panose="020B0602030504020204" pitchFamily="34" charset="0"/>
              </a:rPr>
              <a:t>        (profilePropertiesRequest);</a:t>
            </a:r>
          </a:p>
          <a:p>
            <a:pPr marL="0" lvl="0" indent="0">
              <a:buNone/>
            </a:pPr>
            <a:r>
              <a:rPr lang="en-US" sz="2000" i="1" kern="0" dirty="0">
                <a:solidFill>
                  <a:srgbClr val="000000"/>
                </a:solidFill>
                <a:latin typeface="Lucida Sans Unicode" panose="020B0602030504020204" pitchFamily="34" charset="0"/>
                <a:cs typeface="Lucida Sans Unicode" panose="020B0602030504020204" pitchFamily="34" charset="0"/>
              </a:rPr>
              <a:t>clientContext</a:t>
            </a:r>
            <a:r>
              <a:rPr lang="en-US" sz="2000" kern="0" dirty="0">
                <a:solidFill>
                  <a:srgbClr val="000000"/>
                </a:solidFill>
                <a:latin typeface="Lucida Sans Unicode" panose="020B0602030504020204" pitchFamily="34" charset="0"/>
                <a:cs typeface="Lucida Sans Unicode" panose="020B0602030504020204" pitchFamily="34" charset="0"/>
              </a:rPr>
              <a:t>.load(profilePropertiesRequest);</a:t>
            </a:r>
          </a:p>
          <a:p>
            <a:pPr marL="0" lvl="0" indent="0">
              <a:buNone/>
            </a:pPr>
            <a:r>
              <a:rPr lang="en-US" sz="2000" i="1" kern="0" dirty="0">
                <a:solidFill>
                  <a:srgbClr val="000000"/>
                </a:solidFill>
                <a:latin typeface="Lucida Sans Unicode" panose="020B0602030504020204" pitchFamily="34" charset="0"/>
                <a:cs typeface="Lucida Sans Unicode" panose="020B0602030504020204" pitchFamily="34" charset="0"/>
              </a:rPr>
              <a:t>clientContext</a:t>
            </a:r>
            <a:r>
              <a:rPr lang="en-US" sz="2000" kern="0" dirty="0">
                <a:solidFill>
                  <a:srgbClr val="000000"/>
                </a:solidFill>
                <a:latin typeface="Lucida Sans Unicode" panose="020B0602030504020204" pitchFamily="34" charset="0"/>
                <a:cs typeface="Lucida Sans Unicode" panose="020B0602030504020204" pitchFamily="34" charset="0"/>
              </a:rPr>
              <a:t>.executeQueryAsync(function () {</a:t>
            </a:r>
          </a:p>
          <a:p>
            <a:pPr marL="0" lvl="0" indent="0">
              <a:buNone/>
            </a:pPr>
            <a:r>
              <a:rPr lang="en-US" sz="2000" kern="0" dirty="0">
                <a:solidFill>
                  <a:srgbClr val="000000"/>
                </a:solidFill>
                <a:latin typeface="Lucida Sans Unicode" panose="020B0602030504020204" pitchFamily="34" charset="0"/>
                <a:cs typeface="Lucida Sans Unicode" panose="020B0602030504020204" pitchFamily="34" charset="0"/>
              </a:rPr>
              <a:t>    accountName = </a:t>
            </a:r>
            <a:r>
              <a:rPr lang="en-US" sz="2000" kern="0" dirty="0" err="1">
                <a:solidFill>
                  <a:srgbClr val="000000"/>
                </a:solidFill>
                <a:latin typeface="Lucida Sans Unicode" panose="020B0602030504020204" pitchFamily="34" charset="0"/>
                <a:cs typeface="Lucida Sans Unicode" panose="020B0602030504020204" pitchFamily="34" charset="0"/>
              </a:rPr>
              <a:t>profileProperties</a:t>
            </a:r>
            <a:r>
              <a:rPr lang="en-US" sz="2000" kern="0" dirty="0">
                <a:solidFill>
                  <a:srgbClr val="000000"/>
                </a:solidFill>
                <a:latin typeface="Lucida Sans Unicode" panose="020B0602030504020204" pitchFamily="34" charset="0"/>
                <a:cs typeface="Lucida Sans Unicode" panose="020B0602030504020204" pitchFamily="34" charset="0"/>
              </a:rPr>
              <a:t>[0]; // Process success.</a:t>
            </a:r>
          </a:p>
          <a:p>
            <a:pPr marL="0" lvl="0" indent="0">
              <a:buNone/>
            </a:pPr>
            <a:r>
              <a:rPr lang="en-US" sz="2000" kern="0" dirty="0">
                <a:solidFill>
                  <a:srgbClr val="000000"/>
                </a:solidFill>
                <a:latin typeface="Lucida Sans Unicode" panose="020B0602030504020204" pitchFamily="34" charset="0"/>
                <a:cs typeface="Lucida Sans Unicode" panose="020B0602030504020204" pitchFamily="34" charset="0"/>
              </a:rPr>
              <a:t>}, function() {</a:t>
            </a:r>
          </a:p>
          <a:p>
            <a:pPr marL="0" lvl="0" indent="0">
              <a:buNone/>
            </a:pPr>
            <a:r>
              <a:rPr lang="en-US" sz="2000" kern="0" dirty="0">
                <a:solidFill>
                  <a:srgbClr val="000000"/>
                </a:solidFill>
                <a:latin typeface="Lucida Sans Unicode" panose="020B0602030504020204" pitchFamily="34" charset="0"/>
                <a:cs typeface="Lucida Sans Unicode" panose="020B0602030504020204" pitchFamily="34" charset="0"/>
              </a:rPr>
              <a:t>    // Process failure.</a:t>
            </a:r>
          </a:p>
          <a:p>
            <a:pPr marL="0" lvl="0" indent="0">
              <a:buNone/>
            </a:pP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84171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Retrieving User Profile Properties by Using Server-side Code</a:t>
            </a:r>
          </a:p>
        </p:txBody>
      </p:sp>
      <p:sp>
        <p:nvSpPr>
          <p:cNvPr id="4" name="Content Placeholder 2"/>
          <p:cNvSpPr txBox="1">
            <a:spLocks/>
          </p:cNvSpPr>
          <p:nvPr/>
        </p:nvSpPr>
        <p:spPr>
          <a:xfrm>
            <a:off x="458788" y="1021215"/>
            <a:ext cx="8119156" cy="5408160"/>
          </a:xfrm>
          <a:prstGeom prst="rect">
            <a:avLst/>
          </a:prstGeom>
          <a:solidFill>
            <a:schemeClr val="accent3">
              <a:lumMod val="95000"/>
            </a:schemeClr>
          </a:solidFill>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kern="0" dirty="0">
                <a:solidFill>
                  <a:srgbClr val="000000"/>
                </a:solidFill>
              </a:rPr>
              <a:t>UserProfile user = … ; // Assume a valid UserProfile instance.</a:t>
            </a:r>
          </a:p>
          <a:p>
            <a:pPr marL="0" lvl="0" indent="0">
              <a:buNone/>
            </a:pPr>
            <a:endParaRPr lang="en-US" sz="2000" kern="0" dirty="0">
              <a:solidFill>
                <a:srgbClr val="000000"/>
              </a:solidFill>
            </a:endParaRPr>
          </a:p>
          <a:p>
            <a:pPr marL="0" lvl="0" indent="0">
              <a:buNone/>
            </a:pPr>
            <a:r>
              <a:rPr lang="en-US" sz="2000" kern="0" dirty="0">
                <a:solidFill>
                  <a:srgbClr val="000000"/>
                </a:solidFill>
              </a:rPr>
              <a:t>// Properties for common profile properties.</a:t>
            </a:r>
          </a:p>
          <a:p>
            <a:pPr marL="0" lvl="0" indent="0">
              <a:buNone/>
            </a:pPr>
            <a:r>
              <a:rPr lang="en-US" sz="2000" kern="0" dirty="0">
                <a:solidFill>
                  <a:srgbClr val="000000"/>
                </a:solidFill>
              </a:rPr>
              <a:t>var accountName = user.AccountName;</a:t>
            </a:r>
          </a:p>
          <a:p>
            <a:pPr marL="0" lvl="0" indent="0">
              <a:buNone/>
            </a:pPr>
            <a:endParaRPr lang="en-US" sz="2000" kern="0" dirty="0">
              <a:solidFill>
                <a:srgbClr val="000000"/>
              </a:solidFill>
            </a:endParaRPr>
          </a:p>
          <a:p>
            <a:pPr marL="0" lvl="0" indent="0">
              <a:buNone/>
            </a:pPr>
            <a:r>
              <a:rPr lang="en-US" sz="2000" kern="0" dirty="0">
                <a:solidFill>
                  <a:srgbClr val="000000"/>
                </a:solidFill>
              </a:rPr>
              <a:t>// Indexer for any properties.</a:t>
            </a:r>
          </a:p>
          <a:p>
            <a:pPr marL="0" lvl="0" indent="0">
              <a:buNone/>
            </a:pPr>
            <a:r>
              <a:rPr lang="en-US" sz="2000" kern="0" dirty="0">
                <a:solidFill>
                  <a:srgbClr val="000000"/>
                </a:solidFill>
              </a:rPr>
              <a:t>var accountName = user["AccountName"].Value;</a:t>
            </a:r>
          </a:p>
          <a:p>
            <a:pPr marL="0" lvl="0" indent="0">
              <a:buNone/>
            </a:pPr>
            <a:endParaRPr lang="en-US" sz="2000" kern="0" dirty="0">
              <a:solidFill>
                <a:srgbClr val="000000"/>
              </a:solidFill>
            </a:endParaRPr>
          </a:p>
          <a:p>
            <a:pPr marL="0" lvl="0" indent="0">
              <a:buNone/>
            </a:pPr>
            <a:r>
              <a:rPr lang="en-US" sz="2000" kern="0" dirty="0">
                <a:solidFill>
                  <a:srgbClr val="000000"/>
                </a:solidFill>
              </a:rPr>
              <a:t>// PropertyConstants enumeration to simplify development.</a:t>
            </a:r>
          </a:p>
          <a:p>
            <a:pPr marL="0" lvl="0" indent="0">
              <a:buNone/>
            </a:pPr>
            <a:r>
              <a:rPr lang="en-US" sz="2000" kern="0" dirty="0">
                <a:solidFill>
                  <a:srgbClr val="000000"/>
                </a:solidFill>
              </a:rPr>
              <a:t>var accountName = user[PropertyConstants.AccountName].Value;</a:t>
            </a:r>
          </a:p>
          <a:p>
            <a:pPr marL="0" lvl="0" indent="0">
              <a:buNone/>
            </a:pPr>
            <a:endParaRPr lang="en-US" sz="2000" kern="0" dirty="0">
              <a:solidFill>
                <a:srgbClr val="000000"/>
              </a:solidFill>
            </a:endParaRPr>
          </a:p>
          <a:p>
            <a:pPr marL="0" lvl="0" indent="0">
              <a:buNone/>
            </a:pPr>
            <a:r>
              <a:rPr lang="en-US" sz="2000" kern="0" dirty="0">
                <a:solidFill>
                  <a:srgbClr val="000000"/>
                </a:solidFill>
              </a:rPr>
              <a:t>// Enumerator or index for multi-value profile properties.</a:t>
            </a:r>
          </a:p>
          <a:p>
            <a:pPr marL="0" lvl="0" indent="0">
              <a:buNone/>
            </a:pPr>
            <a:r>
              <a:rPr lang="en-US" sz="2000" kern="0" dirty="0">
                <a:solidFill>
                  <a:srgbClr val="000000"/>
                </a:solidFill>
              </a:rPr>
              <a:t>var values = user[PropertyConstants.AccountName].GetEnumerator();</a:t>
            </a:r>
          </a:p>
          <a:p>
            <a:pPr marL="0" lvl="0" indent="0">
              <a:buNone/>
            </a:pPr>
            <a:r>
              <a:rPr lang="en-US" sz="2000" kern="0" dirty="0">
                <a:solidFill>
                  <a:srgbClr val="000000"/>
                </a:solidFill>
              </a:rPr>
              <a:t>var value1 = user[PropertyConstants.AccountName][0]; </a:t>
            </a:r>
          </a:p>
        </p:txBody>
      </p:sp>
    </p:spTree>
    <p:extLst>
      <p:ext uri="{BB962C8B-B14F-4D97-AF65-F5344CB8AC3E}">
        <p14:creationId xmlns:p14="http://schemas.microsoft.com/office/powerpoint/2010/main" val="173183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Updating User Profile Properties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Update any property in server-side code</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Cannot update a property on a GET request </a:t>
            </a:r>
          </a:p>
          <a:p>
            <a:pPr lvl="1"/>
            <a:r>
              <a:rPr lang="en-US" kern="0" dirty="0">
                <a:solidFill>
                  <a:srgbClr val="000000"/>
                </a:solidFill>
              </a:rPr>
              <a:t>Override by using the </a:t>
            </a:r>
            <a:r>
              <a:rPr lang="en-US" b="1" kern="0" dirty="0">
                <a:solidFill>
                  <a:srgbClr val="000000"/>
                </a:solidFill>
              </a:rPr>
              <a:t>SPWeb.AllowUnsafeUpdates</a:t>
            </a:r>
            <a:r>
              <a:rPr lang="en-US" kern="0" dirty="0">
                <a:solidFill>
                  <a:srgbClr val="000000"/>
                </a:solidFill>
              </a:rPr>
              <a:t> property</a:t>
            </a:r>
          </a:p>
          <a:p>
            <a:pPr lvl="0"/>
            <a:r>
              <a:rPr lang="en-US" kern="0" dirty="0">
                <a:solidFill>
                  <a:srgbClr val="000000"/>
                </a:solidFill>
              </a:rPr>
              <a:t>Update the profile picture in client-side code</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PeopleManager.setMyProfilePicture</a:t>
            </a:r>
          </a:p>
        </p:txBody>
      </p:sp>
      <p:sp>
        <p:nvSpPr>
          <p:cNvPr id="3" name="TextBox 2"/>
          <p:cNvSpPr txBox="1"/>
          <p:nvPr/>
        </p:nvSpPr>
        <p:spPr>
          <a:xfrm>
            <a:off x="460375" y="1628775"/>
            <a:ext cx="8121650" cy="2246769"/>
          </a:xfrm>
          <a:prstGeom prst="rect">
            <a:avLst/>
          </a:prstGeom>
          <a:solidFill>
            <a:schemeClr val="accent3">
              <a:lumMod val="95000"/>
            </a:schemeClr>
          </a:solidFill>
        </p:spPr>
        <p:txBody>
          <a:bodyPr wrap="square" rtlCol="0">
            <a:spAutoFit/>
          </a:bodyPr>
          <a:lstStyle/>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UserProfile user = … ; // Assume a valid UserProfile instance.</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 Common profile properties.</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userProfile.DisplayName = "Display Name"; </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 Any profile property.</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userProfile["FirstName"].Value = "First Name"</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 Persist changes.</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useProfile.Commit();</a:t>
            </a:r>
          </a:p>
        </p:txBody>
      </p:sp>
    </p:spTree>
    <p:extLst>
      <p:ext uri="{BB962C8B-B14F-4D97-AF65-F5344CB8AC3E}">
        <p14:creationId xmlns:p14="http://schemas.microsoft.com/office/powerpoint/2010/main" val="184538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
            <a:ext cx="8991599" cy="740664"/>
          </a:xfrm>
        </p:spPr>
        <p:txBody>
          <a:bodyPr/>
          <a:lstStyle/>
          <a:p>
            <a:r>
              <a:rPr lang="en-GB" dirty="0"/>
              <a:t>Demonstration: User Profile Properties, Client Side Code</a:t>
            </a:r>
          </a:p>
        </p:txBody>
      </p:sp>
    </p:spTree>
    <p:extLst>
      <p:ext uri="{BB962C8B-B14F-4D97-AF65-F5344CB8AC3E}">
        <p14:creationId xmlns:p14="http://schemas.microsoft.com/office/powerpoint/2010/main" val="3897906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References</a:t>
            </a:r>
          </a:p>
        </p:txBody>
      </p:sp>
      <p:sp>
        <p:nvSpPr>
          <p:cNvPr id="3" name="Content Placeholder 2"/>
          <p:cNvSpPr>
            <a:spLocks noGrp="1"/>
          </p:cNvSpPr>
          <p:nvPr>
            <p:ph idx="1"/>
          </p:nvPr>
        </p:nvSpPr>
        <p:spPr>
          <a:xfrm>
            <a:off x="250371" y="1273628"/>
            <a:ext cx="8817430" cy="4746171"/>
          </a:xfrm>
        </p:spPr>
        <p:txBody>
          <a:bodyPr>
            <a:noAutofit/>
          </a:bodyPr>
          <a:lstStyle/>
          <a:p>
            <a:pPr marL="0" indent="0">
              <a:buNone/>
            </a:pPr>
            <a:r>
              <a:rPr lang="en-US" sz="4100" dirty="0"/>
              <a:t>MSDN: Work with user profile data</a:t>
            </a:r>
          </a:p>
          <a:p>
            <a:pPr marL="0" indent="0">
              <a:buNone/>
            </a:pPr>
            <a:endParaRPr lang="en-US" sz="4100" dirty="0"/>
          </a:p>
          <a:p>
            <a:pPr marL="0" indent="0">
              <a:buNone/>
            </a:pPr>
            <a:r>
              <a:rPr lang="en-US" sz="4100" dirty="0">
                <a:hlinkClick r:id="rId3"/>
              </a:rPr>
              <a:t>http://go.microsoft.com/fwlink/?LinkId=321953</a:t>
            </a:r>
            <a:r>
              <a:rPr lang="en-US" sz="4100" dirty="0"/>
              <a:t> </a:t>
            </a:r>
          </a:p>
          <a:p>
            <a:pPr marL="0" indent="0">
              <a:buNone/>
            </a:pPr>
            <a:endParaRPr lang="en-US" sz="4100" dirty="0"/>
          </a:p>
          <a:p>
            <a:pPr marL="0" indent="0">
              <a:buNone/>
            </a:pPr>
            <a:r>
              <a:rPr lang="en-US" sz="4000" dirty="0">
                <a:hlinkClick r:id="rId4"/>
              </a:rPr>
              <a:t>http://msdn.microsoft.com/en-us/library/jj163800.aspx</a:t>
            </a:r>
            <a:endParaRPr lang="en-US" sz="3700" dirty="0"/>
          </a:p>
        </p:txBody>
      </p:sp>
    </p:spTree>
    <p:extLst>
      <p:ext uri="{BB962C8B-B14F-4D97-AF65-F5344CB8AC3E}">
        <p14:creationId xmlns:p14="http://schemas.microsoft.com/office/powerpoint/2010/main" val="91724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References</a:t>
            </a:r>
          </a:p>
        </p:txBody>
      </p:sp>
      <p:sp>
        <p:nvSpPr>
          <p:cNvPr id="3" name="Content Placeholder 2"/>
          <p:cNvSpPr>
            <a:spLocks noGrp="1"/>
          </p:cNvSpPr>
          <p:nvPr>
            <p:ph idx="1"/>
          </p:nvPr>
        </p:nvSpPr>
        <p:spPr>
          <a:xfrm>
            <a:off x="239486" y="914400"/>
            <a:ext cx="8632372" cy="5105400"/>
          </a:xfrm>
        </p:spPr>
        <p:txBody>
          <a:bodyPr>
            <a:noAutofit/>
          </a:bodyPr>
          <a:lstStyle/>
          <a:p>
            <a:pPr marL="0" indent="0">
              <a:buNone/>
            </a:pPr>
            <a:r>
              <a:rPr lang="en-US" sz="4400" dirty="0"/>
              <a:t>How to: Work with user profiles and organization profiles by using the server object model in SharePoint 2013</a:t>
            </a:r>
          </a:p>
          <a:p>
            <a:pPr marL="0" indent="0">
              <a:buNone/>
            </a:pPr>
            <a:r>
              <a:rPr lang="en-US" sz="4400" dirty="0">
                <a:hlinkClick r:id="rId3"/>
              </a:rPr>
              <a:t>http://go.microsoft.com/fwlink/?LinkId=321952</a:t>
            </a:r>
            <a:r>
              <a:rPr lang="en-US" sz="4400" dirty="0"/>
              <a:t> </a:t>
            </a:r>
          </a:p>
          <a:p>
            <a:pPr marL="0" indent="0">
              <a:buNone/>
            </a:pPr>
            <a:r>
              <a:rPr lang="en-US" sz="4000" dirty="0">
                <a:hlinkClick r:id="rId4"/>
              </a:rPr>
              <a:t>http://msdn.microsoft.com/en-us/library/jj163142.aspx</a:t>
            </a:r>
            <a:endParaRPr lang="en-US" sz="4000" dirty="0"/>
          </a:p>
          <a:p>
            <a:pPr marL="0" indent="0">
              <a:buNone/>
            </a:pPr>
            <a:endParaRPr lang="en-US" sz="3700" dirty="0"/>
          </a:p>
        </p:txBody>
      </p:sp>
    </p:spTree>
    <p:extLst>
      <p:ext uri="{BB962C8B-B14F-4D97-AF65-F5344CB8AC3E}">
        <p14:creationId xmlns:p14="http://schemas.microsoft.com/office/powerpoint/2010/main" val="1553552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Microsoft Press Books</a:t>
            </a:r>
          </a:p>
        </p:txBody>
      </p:sp>
      <p:sp>
        <p:nvSpPr>
          <p:cNvPr id="3" name="Content Placeholder 2"/>
          <p:cNvSpPr>
            <a:spLocks noGrp="1"/>
          </p:cNvSpPr>
          <p:nvPr>
            <p:ph idx="1"/>
          </p:nvPr>
        </p:nvSpPr>
        <p:spPr>
          <a:xfrm>
            <a:off x="457200" y="1524000"/>
            <a:ext cx="8229600" cy="4495800"/>
          </a:xfrm>
        </p:spPr>
        <p:txBody>
          <a:bodyPr>
            <a:noAutofit/>
          </a:bodyPr>
          <a:lstStyle/>
          <a:p>
            <a:pPr marL="144018"/>
            <a:r>
              <a:rPr lang="en-US" sz="4100" dirty="0">
                <a:hlinkClick r:id="rId3"/>
              </a:rPr>
              <a:t>SharePoint 2013 Inside Out</a:t>
            </a:r>
            <a:endParaRPr lang="en-US" sz="4100" dirty="0"/>
          </a:p>
          <a:p>
            <a:pPr marL="428181" lvl="1"/>
            <a:r>
              <a:rPr lang="en-US" sz="3700" dirty="0"/>
              <a:t>Chapter 6 </a:t>
            </a:r>
          </a:p>
          <a:p>
            <a:pPr marL="144018"/>
            <a:r>
              <a:rPr lang="en-US" sz="4100" dirty="0"/>
              <a:t>Inside SharePoint 2013</a:t>
            </a:r>
          </a:p>
          <a:p>
            <a:pPr marL="428181" lvl="1"/>
            <a:r>
              <a:rPr lang="en-US" sz="3700" dirty="0"/>
              <a:t>Chapter 17</a:t>
            </a:r>
          </a:p>
        </p:txBody>
      </p:sp>
    </p:spTree>
    <p:extLst>
      <p:ext uri="{BB962C8B-B14F-4D97-AF65-F5344CB8AC3E}">
        <p14:creationId xmlns:p14="http://schemas.microsoft.com/office/powerpoint/2010/main" val="871478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6912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93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6" cy="740664"/>
          </a:xfrm>
        </p:spPr>
        <p:txBody>
          <a:bodyPr/>
          <a:lstStyle/>
          <a:p>
            <a:r>
              <a:rPr lang="en-GB" dirty="0"/>
              <a:t>Managing and Accessing User Profile Data Overview</a:t>
            </a:r>
          </a:p>
        </p:txBody>
      </p:sp>
      <p:sp>
        <p:nvSpPr>
          <p:cNvPr id="3" name="Text Placeholder 2"/>
          <p:cNvSpPr>
            <a:spLocks noGrp="1"/>
          </p:cNvSpPr>
          <p:nvPr>
            <p:ph type="body" idx="1"/>
          </p:nvPr>
        </p:nvSpPr>
        <p:spPr/>
        <p:txBody>
          <a:bodyPr/>
          <a:lstStyle/>
          <a:p>
            <a:r>
              <a:rPr lang="en-US" dirty="0"/>
              <a:t>User Profiles in SharePoint 2013</a:t>
            </a:r>
          </a:p>
          <a:p>
            <a:r>
              <a:rPr lang="en-US" dirty="0"/>
              <a:t>Adding People Search Functionality to an App</a:t>
            </a:r>
          </a:p>
          <a:p>
            <a:r>
              <a:rPr lang="en-US" dirty="0"/>
              <a:t>Displaying User Profile Properties</a:t>
            </a:r>
          </a:p>
        </p:txBody>
      </p:sp>
    </p:spTree>
    <p:extLst>
      <p:ext uri="{BB962C8B-B14F-4D97-AF65-F5344CB8AC3E}">
        <p14:creationId xmlns:p14="http://schemas.microsoft.com/office/powerpoint/2010/main" val="129287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Reviewing the Default User Profile Properties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an overview of the default user profile properties, data type and default privacy settings. You will also review the Active Directory connection configuration settings. </a:t>
            </a:r>
          </a:p>
        </p:txBody>
      </p:sp>
    </p:spTree>
    <p:extLst>
      <p:ext uri="{BB962C8B-B14F-4D97-AF65-F5344CB8AC3E}">
        <p14:creationId xmlns:p14="http://schemas.microsoft.com/office/powerpoint/2010/main" val="231693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Options for Accessing User Profile Data</a:t>
            </a:r>
          </a:p>
        </p:txBody>
      </p:sp>
      <p:sp>
        <p:nvSpPr>
          <p:cNvPr id="3" name="Text Placeholder 2"/>
          <p:cNvSpPr>
            <a:spLocks noGrp="1"/>
          </p:cNvSpPr>
          <p:nvPr>
            <p:ph type="body" idx="1"/>
          </p:nvPr>
        </p:nvSpPr>
        <p:spPr/>
        <p:txBody>
          <a:bodyPr/>
          <a:lstStyle/>
          <a:p>
            <a:r>
              <a:rPr lang="en-GB" dirty="0"/>
              <a:t>Development Options for Managing User Profile Data
Enumerating Users
Searching for Users</a:t>
            </a:r>
          </a:p>
        </p:txBody>
      </p:sp>
    </p:spTree>
    <p:extLst>
      <p:ext uri="{BB962C8B-B14F-4D97-AF65-F5344CB8AC3E}">
        <p14:creationId xmlns:p14="http://schemas.microsoft.com/office/powerpoint/2010/main" val="308240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Options for Managing User Profile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Read/Write</a:t>
            </a:r>
          </a:p>
          <a:p>
            <a:pPr lvl="1"/>
            <a:r>
              <a:rPr lang="en-US" kern="0" dirty="0">
                <a:solidFill>
                  <a:srgbClr val="000000"/>
                </a:solidFill>
              </a:rPr>
              <a:t>Server-side object model</a:t>
            </a:r>
          </a:p>
          <a:p>
            <a:pPr lvl="1"/>
            <a:endParaRPr lang="en-US" kern="0" dirty="0">
              <a:solidFill>
                <a:srgbClr val="000000"/>
              </a:solidFill>
            </a:endParaRPr>
          </a:p>
          <a:p>
            <a:pPr lvl="0"/>
            <a:r>
              <a:rPr lang="en-US" kern="0" dirty="0">
                <a:solidFill>
                  <a:srgbClr val="000000"/>
                </a:solidFill>
              </a:rPr>
              <a:t>Read only</a:t>
            </a:r>
          </a:p>
          <a:p>
            <a:pPr lvl="1"/>
            <a:r>
              <a:rPr lang="en-US" kern="0" dirty="0">
                <a:solidFill>
                  <a:srgbClr val="000000"/>
                </a:solidFill>
              </a:rPr>
              <a:t>.NET client-side object model</a:t>
            </a:r>
          </a:p>
          <a:p>
            <a:pPr lvl="1"/>
            <a:r>
              <a:rPr lang="en-US" kern="0" dirty="0">
                <a:solidFill>
                  <a:srgbClr val="000000"/>
                </a:solidFill>
              </a:rPr>
              <a:t>REST</a:t>
            </a:r>
          </a:p>
          <a:p>
            <a:pPr lvl="1"/>
            <a:r>
              <a:rPr lang="en-US" kern="0" dirty="0">
                <a:solidFill>
                  <a:srgbClr val="000000"/>
                </a:solidFill>
              </a:rPr>
              <a:t>JavaScript object model </a:t>
            </a:r>
          </a:p>
          <a:p>
            <a:pPr lvl="1"/>
            <a:endParaRPr lang="en-US" kern="0" dirty="0">
              <a:solidFill>
                <a:srgbClr val="000000"/>
              </a:solidFill>
            </a:endParaRPr>
          </a:p>
          <a:p>
            <a:pPr lvl="0"/>
            <a:r>
              <a:rPr lang="en-US" kern="0" dirty="0">
                <a:solidFill>
                  <a:srgbClr val="000000"/>
                </a:solidFill>
              </a:rPr>
              <a:t>Exceptions</a:t>
            </a:r>
          </a:p>
          <a:p>
            <a:pPr lvl="1"/>
            <a:r>
              <a:rPr lang="en-US" kern="0" dirty="0">
                <a:solidFill>
                  <a:srgbClr val="000000"/>
                </a:solidFill>
              </a:rPr>
              <a:t>Profile picture can be changed from client-side code</a:t>
            </a:r>
          </a:p>
          <a:p>
            <a:pPr marL="288925" lvl="1" indent="0">
              <a:buNone/>
            </a:pPr>
            <a:r>
              <a:rPr lang="en-US" kern="0" dirty="0">
                <a:solidFill>
                  <a:srgbClr val="000000"/>
                </a:solidFill>
              </a:rPr>
              <a:t>	</a:t>
            </a:r>
            <a:r>
              <a:rPr lang="en-US" kern="0" dirty="0">
                <a:solidFill>
                  <a:srgbClr val="000000"/>
                </a:solidFill>
                <a:latin typeface="Lucida Sans Unicode" panose="020B0602030504020204" pitchFamily="34" charset="0"/>
                <a:cs typeface="Lucida Sans Unicode" panose="020B0602030504020204" pitchFamily="34" charset="0"/>
              </a:rPr>
              <a:t>PeopleManager.setMyProfilePicture</a:t>
            </a:r>
          </a:p>
          <a:p>
            <a:pPr lvl="1"/>
            <a:endParaRPr lang="en-US" kern="0" dirty="0">
              <a:solidFill>
                <a:srgbClr val="000000"/>
              </a:solidFill>
            </a:endParaRPr>
          </a:p>
        </p:txBody>
      </p:sp>
    </p:spTree>
    <p:extLst>
      <p:ext uri="{BB962C8B-B14F-4D97-AF65-F5344CB8AC3E}">
        <p14:creationId xmlns:p14="http://schemas.microsoft.com/office/powerpoint/2010/main" val="54491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Enumerating Users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Site users</a:t>
            </a: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lvl="0"/>
            <a:r>
              <a:rPr lang="en-US" kern="0" dirty="0">
                <a:solidFill>
                  <a:srgbClr val="000000"/>
                </a:solidFill>
              </a:rPr>
              <a:t>All users with profiles</a:t>
            </a: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lvl="0"/>
            <a:r>
              <a:rPr lang="en-US" kern="0" dirty="0">
                <a:solidFill>
                  <a:srgbClr val="000000"/>
                </a:solidFill>
              </a:rPr>
              <a:t>Consider Search</a:t>
            </a:r>
          </a:p>
        </p:txBody>
      </p:sp>
      <p:sp>
        <p:nvSpPr>
          <p:cNvPr id="3" name="TextBox 2"/>
          <p:cNvSpPr txBox="1"/>
          <p:nvPr/>
        </p:nvSpPr>
        <p:spPr>
          <a:xfrm>
            <a:off x="460375" y="1514475"/>
            <a:ext cx="8140700" cy="1015663"/>
          </a:xfrm>
          <a:prstGeom prst="rect">
            <a:avLst/>
          </a:prstGeom>
          <a:solidFill>
            <a:schemeClr val="accent3">
              <a:lumMod val="95000"/>
            </a:schemeClr>
          </a:solidFill>
        </p:spPr>
        <p:txBody>
          <a:bodyPr wrap="square" rtlCol="0">
            <a:spAutoFit/>
          </a:bodyPr>
          <a:lstStyle/>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var users = SPContext.Current.Site.RootWeb.AllUsers;</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foreach (var user in users)</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 }</a:t>
            </a:r>
          </a:p>
        </p:txBody>
      </p:sp>
      <p:sp>
        <p:nvSpPr>
          <p:cNvPr id="5" name="TextBox 4"/>
          <p:cNvSpPr txBox="1"/>
          <p:nvPr/>
        </p:nvSpPr>
        <p:spPr>
          <a:xfrm>
            <a:off x="460375" y="3219450"/>
            <a:ext cx="8140700" cy="1631216"/>
          </a:xfrm>
          <a:prstGeom prst="rect">
            <a:avLst/>
          </a:prstGeom>
          <a:solidFill>
            <a:schemeClr val="accent3">
              <a:lumMod val="95000"/>
            </a:schemeClr>
          </a:solidFill>
        </p:spPr>
        <p:txBody>
          <a:bodyPr wrap="square" rtlCol="0">
            <a:spAutoFit/>
          </a:bodyPr>
          <a:lstStyle/>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var context = SPServiceContext.Current;</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var userProfileManager = new UserProfileManager(context);</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var users = userProfileManager.GetEnumerator();</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while (users.MoveNext())</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 }</a:t>
            </a:r>
          </a:p>
        </p:txBody>
      </p:sp>
    </p:spTree>
    <p:extLst>
      <p:ext uri="{BB962C8B-B14F-4D97-AF65-F5344CB8AC3E}">
        <p14:creationId xmlns:p14="http://schemas.microsoft.com/office/powerpoint/2010/main" val="352396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 for Users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Keyword Query Language</a:t>
            </a:r>
          </a:p>
          <a:p>
            <a:pPr lvl="0"/>
            <a:endParaRPr lang="en-US" kern="0" dirty="0">
              <a:solidFill>
                <a:srgbClr val="000000"/>
              </a:solidFill>
            </a:endParaRPr>
          </a:p>
          <a:p>
            <a:pPr lvl="0"/>
            <a:r>
              <a:rPr lang="en-US" kern="0" dirty="0">
                <a:solidFill>
                  <a:srgbClr val="000000"/>
                </a:solidFill>
              </a:rPr>
              <a:t>Specify the Local People Results result source</a:t>
            </a:r>
          </a:p>
          <a:p>
            <a:pPr lvl="1"/>
            <a:r>
              <a:rPr lang="en-US" kern="0" dirty="0">
                <a:solidFill>
                  <a:srgbClr val="000000"/>
                </a:solidFill>
              </a:rPr>
              <a:t>ID: b09a7990-05ea-4af9-81ef-edfab16c4e31</a:t>
            </a:r>
          </a:p>
        </p:txBody>
      </p:sp>
      <p:sp>
        <p:nvSpPr>
          <p:cNvPr id="3" name="TextBox 2"/>
          <p:cNvSpPr txBox="1"/>
          <p:nvPr/>
        </p:nvSpPr>
        <p:spPr>
          <a:xfrm>
            <a:off x="460375" y="3209925"/>
            <a:ext cx="8121650" cy="3139321"/>
          </a:xfrm>
          <a:prstGeom prst="rect">
            <a:avLst/>
          </a:prstGeom>
          <a:solidFill>
            <a:schemeClr val="accent3">
              <a:lumMod val="95000"/>
            </a:schemeClr>
          </a:solidFill>
        </p:spPr>
        <p:txBody>
          <a:bodyPr wrap="square" rtlCol="0">
            <a:spAutoFit/>
          </a:bodyPr>
          <a:lstStyle/>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var query = new Microsoft.SharePoint.Client.Search.Query.KeywordQuery</a:t>
            </a:r>
            <a:br>
              <a:rPr lang="en-US" sz="2000" kern="0" dirty="0">
                <a:solidFill>
                  <a:srgbClr val="000000"/>
                </a:solidFill>
                <a:latin typeface="Lucida Sans Unicode" panose="020B0602030504020204" pitchFamily="34" charset="0"/>
                <a:cs typeface="Lucida Sans Unicode" panose="020B0602030504020204" pitchFamily="34" charset="0"/>
              </a:rPr>
            </a:br>
            <a:r>
              <a:rPr lang="en-US" sz="2000" kern="0" dirty="0">
                <a:solidFill>
                  <a:srgbClr val="000000"/>
                </a:solidFill>
                <a:latin typeface="Lucida Sans Unicode" panose="020B0602030504020204" pitchFamily="34" charset="0"/>
                <a:cs typeface="Lucida Sans Unicode" panose="020B0602030504020204" pitchFamily="34" charset="0"/>
              </a:rPr>
              <a:t>    (clientContext);</a:t>
            </a: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query.set_queryText("FirstName:" + firstName);</a:t>
            </a: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query.set_sourceId</a:t>
            </a:r>
            <a:br>
              <a:rPr lang="en-US" sz="2000" kern="0" dirty="0">
                <a:solidFill>
                  <a:srgbClr val="000000"/>
                </a:solidFill>
                <a:latin typeface="Lucida Sans Unicode" panose="020B0602030504020204" pitchFamily="34" charset="0"/>
                <a:cs typeface="Lucida Sans Unicode" panose="020B0602030504020204" pitchFamily="34" charset="0"/>
              </a:rPr>
            </a:br>
            <a:r>
              <a:rPr lang="en-US" sz="2000" kern="0" dirty="0">
                <a:solidFill>
                  <a:srgbClr val="000000"/>
                </a:solidFill>
                <a:latin typeface="Lucida Sans Unicode" panose="020B0602030504020204" pitchFamily="34" charset="0"/>
                <a:cs typeface="Lucida Sans Unicode" panose="020B0602030504020204" pitchFamily="34" charset="0"/>
              </a:rPr>
              <a:t>    ("B09A7990-05EA-4AF9-81EF-EDFAB16C4E31");</a:t>
            </a:r>
          </a:p>
          <a:p>
            <a:pPr marL="288925" lvl="1" indent="0">
              <a:buNone/>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288925" lvl="1" indent="0">
              <a:buNone/>
            </a:pPr>
            <a:r>
              <a:rPr lang="en-US" sz="2000" kern="0" dirty="0">
                <a:solidFill>
                  <a:srgbClr val="000000"/>
                </a:solidFill>
                <a:latin typeface="Lucida Sans Unicode" panose="020B0602030504020204" pitchFamily="34" charset="0"/>
                <a:cs typeface="Lucida Sans Unicode" panose="020B0602030504020204" pitchFamily="34" charset="0"/>
              </a:rPr>
              <a:t>clientContext.executeQueryAsync(function () { … });</a:t>
            </a:r>
          </a:p>
          <a:p>
            <a:endParaRPr lang="en-GB" dirty="0"/>
          </a:p>
        </p:txBody>
      </p:sp>
    </p:spTree>
    <p:extLst>
      <p:ext uri="{BB962C8B-B14F-4D97-AF65-F5344CB8AC3E}">
        <p14:creationId xmlns:p14="http://schemas.microsoft.com/office/powerpoint/2010/main" val="425583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People Search in an App</a:t>
            </a:r>
          </a:p>
        </p:txBody>
      </p:sp>
    </p:spTree>
    <p:extLst>
      <p:ext uri="{BB962C8B-B14F-4D97-AF65-F5344CB8AC3E}">
        <p14:creationId xmlns:p14="http://schemas.microsoft.com/office/powerpoint/2010/main" val="286044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User Profile Data</a:t>
            </a:r>
          </a:p>
        </p:txBody>
      </p:sp>
      <p:sp>
        <p:nvSpPr>
          <p:cNvPr id="3" name="Text Placeholder 2"/>
          <p:cNvSpPr>
            <a:spLocks noGrp="1"/>
          </p:cNvSpPr>
          <p:nvPr>
            <p:ph type="body" idx="1"/>
          </p:nvPr>
        </p:nvSpPr>
        <p:spPr/>
        <p:txBody>
          <a:bodyPr/>
          <a:lstStyle/>
          <a:p>
            <a:r>
              <a:rPr lang="en-GB" dirty="0"/>
              <a:t>Creating User Profiles
Retrieving User Profile Properties by Using Client-side Code
Retrieving User Profile Properties by Using Server-side Code
Updating User Profile Properties
Discussion: Accessing User Profile Data with Client-side Code</a:t>
            </a:r>
          </a:p>
        </p:txBody>
      </p:sp>
    </p:spTree>
    <p:extLst>
      <p:ext uri="{BB962C8B-B14F-4D97-AF65-F5344CB8AC3E}">
        <p14:creationId xmlns:p14="http://schemas.microsoft.com/office/powerpoint/2010/main" val="28749494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063d6bbaaf3dad7cc0ced92f3573244d">
  <xsd:schema xmlns:xsd="http://www.w3.org/2001/XMLSchema" xmlns:xs="http://www.w3.org/2001/XMLSchema" xmlns:p="http://schemas.microsoft.com/office/2006/metadata/properties" xmlns:ns3="636b0322-90fb-440c-9cbc-22749e7231e9" targetNamespace="http://schemas.microsoft.com/office/2006/metadata/properties" ma:root="true" ma:fieldsID="ffb8061dc68b430aeaa07d7040deb9cb"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9A5B73-FB60-4346-9EC1-679049B2EA6B}">
  <ds:schemaRefs>
    <ds:schemaRef ds:uri="http://schemas.microsoft.com/sharepoint/v3/contenttype/forms"/>
  </ds:schemaRefs>
</ds:datastoreItem>
</file>

<file path=customXml/itemProps2.xml><?xml version="1.0" encoding="utf-8"?>
<ds:datastoreItem xmlns:ds="http://schemas.openxmlformats.org/officeDocument/2006/customXml" ds:itemID="{44D4CFB6-6680-470A-82DE-9E6068880A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2EEE9D-4228-41FC-A4F7-96488579223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1686</TotalTime>
  <Words>497</Words>
  <Application>Microsoft Office PowerPoint</Application>
  <PresentationFormat>On-screen Show (4:3)</PresentationFormat>
  <Paragraphs>150</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Lucida Sans Unicode</vt:lpstr>
      <vt:lpstr>Segoe Light</vt:lpstr>
      <vt:lpstr>Segoe UI</vt:lpstr>
      <vt:lpstr>Segoe UI Light</vt:lpstr>
      <vt:lpstr>Times New Roman</vt:lpstr>
      <vt:lpstr>Verdana</vt:lpstr>
      <vt:lpstr>Wingdings</vt:lpstr>
      <vt:lpstr>Presentation1</vt:lpstr>
      <vt:lpstr>Developing SharePoint Server Advanced Solutions</vt:lpstr>
      <vt:lpstr>Managing and Accessing User Profile Data Overview</vt:lpstr>
      <vt:lpstr>Demonstration: Reviewing the Default User Profile Properties</vt:lpstr>
      <vt:lpstr>Understanding Options for Accessing User Profile Data</vt:lpstr>
      <vt:lpstr>Development Options for Managing User Profile Data</vt:lpstr>
      <vt:lpstr>Enumerating Users</vt:lpstr>
      <vt:lpstr>Searching for Users</vt:lpstr>
      <vt:lpstr>Demonstration: People Search in an App</vt:lpstr>
      <vt:lpstr>Managing User Profile Data</vt:lpstr>
      <vt:lpstr>Creating User Profiles</vt:lpstr>
      <vt:lpstr>Retrieving User Profile Properties by Using Client-side Code</vt:lpstr>
      <vt:lpstr>Retrieving User Profile Properties by Using Server-side Code</vt:lpstr>
      <vt:lpstr>Updating User Profile Properties</vt:lpstr>
      <vt:lpstr>Demonstration: User Profile Properties, Client Side Code</vt:lpstr>
      <vt:lpstr>References</vt:lpstr>
      <vt:lpstr>References</vt:lpstr>
      <vt:lpstr>Microsoft Press Books</vt:lpstr>
      <vt:lpstr>Module Review and Takeaways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Resing</dc:creator>
  <cp:lastModifiedBy>Shaun Lewis</cp:lastModifiedBy>
  <cp:revision>61</cp:revision>
  <dcterms:created xsi:type="dcterms:W3CDTF">2013-10-05T00:25:47Z</dcterms:created>
  <dcterms:modified xsi:type="dcterms:W3CDTF">2016-07-27T16:01:12Z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ies>
</file>